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4" r:id="rId9"/>
    <p:sldId id="265" r:id="rId10"/>
    <p:sldId id="264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43" autoAdjust="0"/>
  </p:normalViewPr>
  <p:slideViewPr>
    <p:cSldViewPr>
      <p:cViewPr varScale="1">
        <p:scale>
          <a:sx n="74" d="100"/>
          <a:sy n="74" d="100"/>
        </p:scale>
        <p:origin x="-96" y="-8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62AEC6-63A6-4065-8A6A-0F620A1EABE3}" type="datetimeFigureOut">
              <a:rPr lang="en-US" smtClean="0"/>
              <a:pPr/>
              <a:t>12/12/2013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B1343-7C3B-4511-9290-56B7AA1B39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616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0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latin typeface="+mj-lt"/>
              </a:rPr>
              <a:t>Learning from the Past, Looking to the Future</a:t>
            </a:r>
            <a:endParaRPr lang="en-US" sz="1200" b="1" i="1" dirty="0">
              <a:latin typeface="+mj-lt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9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13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114800"/>
            <a:ext cx="6400800" cy="2057400"/>
          </a:xfrm>
        </p:spPr>
        <p:txBody>
          <a:bodyPr/>
          <a:lstStyle/>
          <a:p>
            <a:r>
              <a:rPr lang="en-US" sz="1600" dirty="0" smtClean="0"/>
              <a:t>James R. (Jim) Beaty, PhD - NASA Langley Research Center</a:t>
            </a:r>
            <a:br>
              <a:rPr lang="en-US" sz="1600" dirty="0" smtClean="0"/>
            </a:br>
            <a:r>
              <a:rPr lang="en-US" sz="1600" dirty="0" smtClean="0"/>
              <a:t>Vehicle Analysis Branch, Systems Analysis &amp; Concepts Directorate</a:t>
            </a:r>
            <a:r>
              <a:rPr lang="en-US" sz="1600" smtClean="0"/>
              <a:t/>
            </a:r>
            <a:br>
              <a:rPr lang="en-US" sz="160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1371600"/>
            <a:ext cx="8229600" cy="1470024"/>
          </a:xfrm>
        </p:spPr>
        <p:txBody>
          <a:bodyPr/>
          <a:lstStyle/>
          <a:p>
            <a:r>
              <a:rPr lang="en-US" sz="4000" i="0" dirty="0" smtClean="0"/>
              <a:t>Introduction to </a:t>
            </a:r>
            <a:r>
              <a:rPr lang="en-US" sz="4000" dirty="0" smtClean="0"/>
              <a:t>the Theory </a:t>
            </a:r>
            <a:r>
              <a:rPr lang="en-US" sz="4000" i="0" dirty="0" smtClean="0"/>
              <a:t/>
            </a:r>
            <a:br>
              <a:rPr lang="en-US" sz="4000" i="0" dirty="0" smtClean="0"/>
            </a:br>
            <a:r>
              <a:rPr lang="en-US" sz="4000" i="0" dirty="0" smtClean="0"/>
              <a:t>and Application of Quaternions</a:t>
            </a:r>
            <a:br>
              <a:rPr lang="en-US" sz="4000" i="0" dirty="0" smtClean="0"/>
            </a:br>
            <a:r>
              <a:rPr lang="en-US" sz="2000" i="0" dirty="0" smtClean="0"/>
              <a:t> </a:t>
            </a:r>
            <a:br>
              <a:rPr lang="en-US" sz="2000" i="0" dirty="0" smtClean="0"/>
            </a:br>
            <a:r>
              <a:rPr lang="en-US" sz="4000" i="0" dirty="0" smtClean="0"/>
              <a:t> </a:t>
            </a:r>
            <a:r>
              <a:rPr lang="en-US" sz="3200" b="1" dirty="0" smtClean="0">
                <a:latin typeface="Garamond" pitchFamily="18" charset="0"/>
              </a:rPr>
              <a:t>Part 2 of 2 (“Working with Quaternions”)</a:t>
            </a:r>
            <a:endParaRPr lang="en-US" sz="3200" b="1" i="0" dirty="0" smtClean="0"/>
          </a:p>
        </p:txBody>
      </p:sp>
      <p:pic>
        <p:nvPicPr>
          <p:cNvPr id="7171" name="Picture 3" descr="C:\Users\jbeaty1\Pictures\KOGDIrectoryPhotoCropp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1" y="4114801"/>
            <a:ext cx="1600199" cy="182733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4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Part 1 of 2 – Introduction to Quaternions</a:t>
            </a:r>
          </a:p>
          <a:p>
            <a:pPr lvl="1"/>
            <a:r>
              <a:rPr lang="en-US" sz="2000" dirty="0" smtClean="0"/>
              <a:t>Definition, mathematical pre-requisites, and quaternion properties</a:t>
            </a:r>
          </a:p>
          <a:p>
            <a:pPr lvl="1"/>
            <a:r>
              <a:rPr lang="en-US" sz="2000" dirty="0" smtClean="0"/>
              <a:t>Comparison with Euler angles and direction cosine matrix (DCM)</a:t>
            </a:r>
          </a:p>
          <a:p>
            <a:pPr marL="318380" lvl="1" indent="-318380">
              <a:buFont typeface="Arial" pitchFamily="34" charset="0"/>
              <a:buChar char="•"/>
            </a:pPr>
            <a:r>
              <a:rPr lang="en-US" sz="3200" b="1" dirty="0" smtClean="0"/>
              <a:t>Part 2 of 2 - </a:t>
            </a:r>
            <a:r>
              <a:rPr lang="en-US" sz="2800" b="1" dirty="0" smtClean="0"/>
              <a:t>Working with quaternions</a:t>
            </a:r>
            <a:endParaRPr lang="en-US" sz="3200" b="1" dirty="0" smtClean="0"/>
          </a:p>
          <a:p>
            <a:pPr lvl="1"/>
            <a:r>
              <a:rPr lang="en-US" sz="2000" dirty="0" smtClean="0"/>
              <a:t>How quaternions are used for kinematics </a:t>
            </a:r>
          </a:p>
          <a:p>
            <a:pPr lvl="1"/>
            <a:r>
              <a:rPr lang="en-US" sz="2000" dirty="0" smtClean="0"/>
              <a:t>Defining quaternions for a particular coordinate frame rotation</a:t>
            </a:r>
          </a:p>
          <a:p>
            <a:pPr lvl="1"/>
            <a:r>
              <a:rPr lang="en-US" sz="2000" dirty="0" smtClean="0"/>
              <a:t>Using quaternions for coordinate transformations of vectors</a:t>
            </a:r>
          </a:p>
          <a:p>
            <a:pPr lvl="1"/>
            <a:r>
              <a:rPr lang="en-US" sz="2000" dirty="0" smtClean="0"/>
              <a:t>Calculation of DCM from quaternion, and vice-versa</a:t>
            </a:r>
          </a:p>
          <a:p>
            <a:pPr lvl="1"/>
            <a:r>
              <a:rPr lang="en-US" sz="2000" dirty="0" smtClean="0"/>
              <a:t>Time Propagation of quaternions</a:t>
            </a:r>
          </a:p>
          <a:p>
            <a:pPr lvl="1"/>
            <a:r>
              <a:rPr lang="en-US" sz="2000" dirty="0" smtClean="0"/>
              <a:t>Using quaternions for a single axis rotation to align one coordinate frame with another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 rot="10800000">
            <a:off x="7239000" y="3078144"/>
            <a:ext cx="53339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447800"/>
            <a:ext cx="7848599" cy="609600"/>
          </a:xfrm>
        </p:spPr>
        <p:txBody>
          <a:bodyPr/>
          <a:lstStyle/>
          <a:p>
            <a:r>
              <a:rPr lang="en-US" sz="3600" dirty="0" smtClean="0"/>
              <a:t>How are quaternions used in kinematics?</a:t>
            </a:r>
            <a:endParaRPr lang="en-US" sz="3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304800" y="1981200"/>
            <a:ext cx="5486400" cy="4144965"/>
          </a:xfrm>
        </p:spPr>
        <p:txBody>
          <a:bodyPr>
            <a:normAutofit lnSpcReduction="10000"/>
          </a:bodyPr>
          <a:lstStyle/>
          <a:p>
            <a:r>
              <a:rPr lang="en-US" sz="1600" dirty="0" smtClean="0"/>
              <a:t>Kinematics use of quaternions:</a:t>
            </a:r>
          </a:p>
          <a:p>
            <a:pPr lvl="1"/>
            <a:r>
              <a:rPr lang="en-US" sz="1600" b="1" u="sng" dirty="0" smtClean="0"/>
              <a:t>q</a:t>
            </a:r>
            <a:r>
              <a:rPr lang="en-US" sz="1600" dirty="0" smtClean="0"/>
              <a:t> = ( </a:t>
            </a:r>
            <a:r>
              <a:rPr lang="en-US" sz="1600" dirty="0" smtClean="0">
                <a:latin typeface="Symbol" pitchFamily="18" charset="2"/>
              </a:rPr>
              <a:t>q</a:t>
            </a:r>
            <a:r>
              <a:rPr lang="en-US" sz="1600" dirty="0" smtClean="0"/>
              <a:t> , </a:t>
            </a:r>
            <a:r>
              <a:rPr lang="en-US" sz="1600" b="1" u="sng" dirty="0" smtClean="0"/>
              <a:t>V</a:t>
            </a:r>
            <a:r>
              <a:rPr lang="en-US" sz="1600" dirty="0" smtClean="0"/>
              <a:t> )</a:t>
            </a:r>
          </a:p>
          <a:p>
            <a:pPr lvl="1"/>
            <a:r>
              <a:rPr lang="en-US" sz="1600" dirty="0" smtClean="0">
                <a:latin typeface="Symbol" pitchFamily="18" charset="2"/>
              </a:rPr>
              <a:t>q</a:t>
            </a:r>
            <a:r>
              <a:rPr lang="en-US" sz="1600" dirty="0" smtClean="0"/>
              <a:t> is rotation of some object, or reference frame about direction specified by vector, </a:t>
            </a:r>
            <a:r>
              <a:rPr lang="en-US" sz="1600" u="sng" dirty="0" smtClean="0"/>
              <a:t>V</a:t>
            </a:r>
            <a:endParaRPr lang="en-US" sz="1600" dirty="0" smtClean="0"/>
          </a:p>
          <a:p>
            <a:pPr lvl="1"/>
            <a:r>
              <a:rPr lang="en-US" sz="1600" dirty="0" smtClean="0"/>
              <a:t>A more common way to express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as a unit quaternion:</a:t>
            </a:r>
          </a:p>
          <a:p>
            <a:pPr lvl="1"/>
            <a:endParaRPr lang="en-US" sz="1400" dirty="0" smtClean="0"/>
          </a:p>
          <a:p>
            <a:pPr lvl="2"/>
            <a:r>
              <a:rPr lang="en-US" sz="1600" b="1" u="sng" dirty="0" smtClean="0"/>
              <a:t>q</a:t>
            </a:r>
            <a:r>
              <a:rPr lang="en-US" sz="1600" dirty="0" smtClean="0"/>
              <a:t> = ( cos(</a:t>
            </a:r>
            <a:r>
              <a:rPr lang="en-US" sz="1600" dirty="0" smtClean="0">
                <a:latin typeface="Symbol" pitchFamily="18" charset="2"/>
              </a:rPr>
              <a:t>q</a:t>
            </a:r>
            <a:r>
              <a:rPr lang="en-US" sz="1600" dirty="0" smtClean="0"/>
              <a:t>/2) , </a:t>
            </a:r>
            <a:r>
              <a:rPr lang="en-US" sz="1600" b="1" u="sng" dirty="0" smtClean="0"/>
              <a:t>n</a:t>
            </a:r>
            <a:r>
              <a:rPr lang="en-US" sz="1600" dirty="0" smtClean="0"/>
              <a:t> sin(</a:t>
            </a:r>
            <a:r>
              <a:rPr lang="en-US" sz="1600" dirty="0" smtClean="0">
                <a:latin typeface="Symbol" pitchFamily="18" charset="2"/>
              </a:rPr>
              <a:t>q</a:t>
            </a:r>
            <a:r>
              <a:rPr lang="en-US" sz="1600" dirty="0" smtClean="0"/>
              <a:t>/2) )</a:t>
            </a:r>
          </a:p>
          <a:p>
            <a:pPr lvl="2"/>
            <a:endParaRPr lang="en-US" sz="1400" u="sng" dirty="0" smtClean="0"/>
          </a:p>
          <a:p>
            <a:pPr lvl="2"/>
            <a:r>
              <a:rPr lang="en-US" sz="1600" dirty="0" smtClean="0"/>
              <a:t>where</a:t>
            </a:r>
            <a:r>
              <a:rPr lang="en-US" sz="1600" u="sng" dirty="0" smtClean="0"/>
              <a:t>:</a:t>
            </a:r>
          </a:p>
          <a:p>
            <a:pPr lvl="2"/>
            <a:r>
              <a:rPr lang="en-US" sz="1600" dirty="0" smtClean="0"/>
              <a:t>	</a:t>
            </a:r>
            <a:r>
              <a:rPr lang="en-US" sz="1600" b="1" u="sng" dirty="0" smtClean="0"/>
              <a:t>n</a:t>
            </a:r>
            <a:r>
              <a:rPr lang="en-US" sz="1600" dirty="0" smtClean="0"/>
              <a:t> is unit vector along </a:t>
            </a:r>
            <a:r>
              <a:rPr lang="en-US" sz="1600" b="1" u="sng" dirty="0" smtClean="0"/>
              <a:t>V</a:t>
            </a:r>
            <a:r>
              <a:rPr lang="en-US" sz="1600" dirty="0" smtClean="0"/>
              <a:t>:</a:t>
            </a:r>
          </a:p>
          <a:p>
            <a:pPr lvl="2"/>
            <a:r>
              <a:rPr lang="en-US" sz="1600" dirty="0" smtClean="0"/>
              <a:t>	( </a:t>
            </a:r>
            <a:r>
              <a:rPr lang="en-US" sz="1600" b="1" u="sng" dirty="0" smtClean="0"/>
              <a:t>n</a:t>
            </a:r>
            <a:r>
              <a:rPr lang="en-US" sz="1600" dirty="0" smtClean="0"/>
              <a:t> = </a:t>
            </a:r>
            <a:r>
              <a:rPr lang="en-US" sz="1600" b="1" u="sng" dirty="0" smtClean="0"/>
              <a:t>V</a:t>
            </a:r>
            <a:r>
              <a:rPr lang="en-US" sz="1600" dirty="0" smtClean="0"/>
              <a:t> / | </a:t>
            </a:r>
            <a:r>
              <a:rPr lang="en-US" sz="1600" b="1" u="sng" dirty="0" smtClean="0"/>
              <a:t>V</a:t>
            </a:r>
            <a:r>
              <a:rPr lang="en-US" sz="1600" dirty="0" smtClean="0"/>
              <a:t> | )</a:t>
            </a:r>
          </a:p>
          <a:p>
            <a:pPr lvl="1"/>
            <a:r>
              <a:rPr lang="en-US" sz="1600" dirty="0" smtClean="0"/>
              <a:t>Latter form is convenient, in that it is a unit quaternion (its magnitude = 1), which simplifies the mathematics</a:t>
            </a:r>
          </a:p>
          <a:p>
            <a:pPr lvl="1"/>
            <a:r>
              <a:rPr lang="en-US" sz="1600" dirty="0" smtClean="0"/>
              <a:t>In the latter form, the elements of the quaternion are also known as the “</a:t>
            </a:r>
            <a:r>
              <a:rPr lang="en-US" sz="1600" b="1" i="1" dirty="0" smtClean="0"/>
              <a:t>Euler parameters</a:t>
            </a:r>
            <a:r>
              <a:rPr lang="en-US" sz="1600" dirty="0" smtClean="0"/>
              <a:t>” which describe the rotation</a:t>
            </a:r>
          </a:p>
          <a:p>
            <a:pPr lvl="1"/>
            <a:endParaRPr lang="en-US" sz="18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23" name="Group 4"/>
          <p:cNvGrpSpPr>
            <a:grpSpLocks noGrp="1"/>
          </p:cNvGrpSpPr>
          <p:nvPr/>
        </p:nvGrpSpPr>
        <p:grpSpPr bwMode="auto">
          <a:xfrm>
            <a:off x="5638800" y="2057401"/>
            <a:ext cx="3352800" cy="3657599"/>
            <a:chOff x="3792" y="1680"/>
            <a:chExt cx="1532" cy="1911"/>
          </a:xfrm>
        </p:grpSpPr>
        <p:sp>
          <p:nvSpPr>
            <p:cNvPr id="24" name="Line 5"/>
            <p:cNvSpPr>
              <a:spLocks noChangeShapeType="1"/>
            </p:cNvSpPr>
            <p:nvPr/>
          </p:nvSpPr>
          <p:spPr bwMode="auto">
            <a:xfrm>
              <a:off x="4330" y="2137"/>
              <a:ext cx="0" cy="8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5" name="Line 6"/>
            <p:cNvSpPr>
              <a:spLocks noChangeShapeType="1"/>
            </p:cNvSpPr>
            <p:nvPr/>
          </p:nvSpPr>
          <p:spPr bwMode="auto">
            <a:xfrm>
              <a:off x="4330" y="2953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6" name="Line 7"/>
            <p:cNvSpPr>
              <a:spLocks noChangeShapeType="1"/>
            </p:cNvSpPr>
            <p:nvPr/>
          </p:nvSpPr>
          <p:spPr bwMode="auto">
            <a:xfrm flipH="1">
              <a:off x="3946" y="2953"/>
              <a:ext cx="384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7" name="Line 8"/>
            <p:cNvSpPr>
              <a:spLocks noChangeShapeType="1"/>
            </p:cNvSpPr>
            <p:nvPr/>
          </p:nvSpPr>
          <p:spPr bwMode="auto">
            <a:xfrm flipV="1">
              <a:off x="4330" y="1897"/>
              <a:ext cx="384" cy="10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" name="Text Box 9"/>
            <p:cNvSpPr txBox="1">
              <a:spLocks noChangeArrowheads="1"/>
            </p:cNvSpPr>
            <p:nvPr/>
          </p:nvSpPr>
          <p:spPr bwMode="auto">
            <a:xfrm>
              <a:off x="3792" y="3360"/>
              <a:ext cx="1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dirty="0"/>
                <a:t>x</a:t>
              </a:r>
            </a:p>
          </p:txBody>
        </p:sp>
        <p:sp>
          <p:nvSpPr>
            <p:cNvPr id="29" name="Text Box 10"/>
            <p:cNvSpPr txBox="1">
              <a:spLocks noChangeArrowheads="1"/>
            </p:cNvSpPr>
            <p:nvPr/>
          </p:nvSpPr>
          <p:spPr bwMode="auto">
            <a:xfrm>
              <a:off x="5136" y="2832"/>
              <a:ext cx="1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dirty="0"/>
                <a:t>y</a:t>
              </a:r>
            </a:p>
          </p:txBody>
        </p:sp>
        <p:sp>
          <p:nvSpPr>
            <p:cNvPr id="30" name="Text Box 11"/>
            <p:cNvSpPr txBox="1">
              <a:spLocks noChangeArrowheads="1"/>
            </p:cNvSpPr>
            <p:nvPr/>
          </p:nvSpPr>
          <p:spPr bwMode="auto">
            <a:xfrm>
              <a:off x="4176" y="1920"/>
              <a:ext cx="1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dirty="0"/>
                <a:t>z</a:t>
              </a:r>
            </a:p>
          </p:txBody>
        </p:sp>
        <p:sp>
          <p:nvSpPr>
            <p:cNvPr id="31" name="Line 12"/>
            <p:cNvSpPr>
              <a:spLocks noChangeShapeType="1"/>
            </p:cNvSpPr>
            <p:nvPr/>
          </p:nvSpPr>
          <p:spPr bwMode="auto">
            <a:xfrm>
              <a:off x="4714" y="1945"/>
              <a:ext cx="0" cy="1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2" name="Line 13"/>
            <p:cNvSpPr>
              <a:spLocks noChangeShapeType="1"/>
            </p:cNvSpPr>
            <p:nvPr/>
          </p:nvSpPr>
          <p:spPr bwMode="auto">
            <a:xfrm>
              <a:off x="4186" y="3145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3" name="Line 14"/>
            <p:cNvSpPr>
              <a:spLocks noChangeShapeType="1"/>
            </p:cNvSpPr>
            <p:nvPr/>
          </p:nvSpPr>
          <p:spPr bwMode="auto">
            <a:xfrm flipH="1">
              <a:off x="4711" y="2953"/>
              <a:ext cx="15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4" name="AutoShape 15"/>
            <p:cNvSpPr>
              <a:spLocks noChangeArrowheads="1"/>
            </p:cNvSpPr>
            <p:nvPr/>
          </p:nvSpPr>
          <p:spPr bwMode="auto">
            <a:xfrm>
              <a:off x="4488" y="2233"/>
              <a:ext cx="144" cy="144"/>
            </a:xfrm>
            <a:prstGeom prst="curvedRightArrow">
              <a:avLst>
                <a:gd name="adj1" fmla="val 20000"/>
                <a:gd name="adj2" fmla="val 40000"/>
                <a:gd name="adj3" fmla="val 3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5" name="Text Box 16"/>
            <p:cNvSpPr txBox="1">
              <a:spLocks noChangeArrowheads="1"/>
            </p:cNvSpPr>
            <p:nvPr/>
          </p:nvSpPr>
          <p:spPr bwMode="auto">
            <a:xfrm>
              <a:off x="4368" y="2014"/>
              <a:ext cx="19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dirty="0">
                  <a:latin typeface="Symbol" pitchFamily="18" charset="2"/>
                </a:rPr>
                <a:t>q</a:t>
              </a:r>
            </a:p>
          </p:txBody>
        </p:sp>
        <p:sp>
          <p:nvSpPr>
            <p:cNvPr id="36" name="Text Box 17"/>
            <p:cNvSpPr txBox="1">
              <a:spLocks noChangeArrowheads="1"/>
            </p:cNvSpPr>
            <p:nvPr/>
          </p:nvSpPr>
          <p:spPr bwMode="auto">
            <a:xfrm>
              <a:off x="4656" y="1680"/>
              <a:ext cx="2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u="sng" dirty="0"/>
                <a:t>V</a:t>
              </a:r>
            </a:p>
          </p:txBody>
        </p:sp>
        <p:sp>
          <p:nvSpPr>
            <p:cNvPr id="37" name="Line 18"/>
            <p:cNvSpPr>
              <a:spLocks noChangeShapeType="1"/>
            </p:cNvSpPr>
            <p:nvPr/>
          </p:nvSpPr>
          <p:spPr bwMode="auto">
            <a:xfrm flipV="1">
              <a:off x="4343" y="2660"/>
              <a:ext cx="96" cy="2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8" name="Text Box 19"/>
            <p:cNvSpPr txBox="1">
              <a:spLocks noChangeArrowheads="1"/>
            </p:cNvSpPr>
            <p:nvPr/>
          </p:nvSpPr>
          <p:spPr bwMode="auto">
            <a:xfrm>
              <a:off x="4406" y="2567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u="sng" dirty="0"/>
                <a:t>n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447800"/>
            <a:ext cx="7848599" cy="609600"/>
          </a:xfrm>
        </p:spPr>
        <p:txBody>
          <a:bodyPr/>
          <a:lstStyle/>
          <a:p>
            <a:r>
              <a:rPr lang="en-US" sz="3600" dirty="0" smtClean="0"/>
              <a:t>Definition of unit quaternion to represent rotation about an axis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144964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/>
              <a:t>Quaternions provide another method for transforming vectors from one reference frame to another</a:t>
            </a:r>
          </a:p>
          <a:p>
            <a:pPr lvl="1"/>
            <a:r>
              <a:rPr lang="en-US" sz="2000" dirty="0" smtClean="0"/>
              <a:t>Like DCMs, quaternions for any Euler angle sequence can be computed by multiplying simple quaternions in the proper sequence</a:t>
            </a:r>
          </a:p>
          <a:p>
            <a:pPr lvl="2"/>
            <a:r>
              <a:rPr lang="en-US" sz="2000" dirty="0" smtClean="0"/>
              <a:t>Recall that the most common form of a quaternion representing a rotation is represented as the following </a:t>
            </a:r>
            <a:r>
              <a:rPr lang="en-US" sz="2000" b="1" i="1" dirty="0" smtClean="0"/>
              <a:t>UNIT</a:t>
            </a:r>
            <a:r>
              <a:rPr lang="en-US" sz="2000" dirty="0" smtClean="0"/>
              <a:t> quaternion:</a:t>
            </a:r>
          </a:p>
          <a:p>
            <a:pPr lvl="2">
              <a:buNone/>
            </a:pPr>
            <a:endParaRPr lang="en-US" sz="1200" dirty="0" smtClean="0"/>
          </a:p>
          <a:p>
            <a:pPr lvl="2">
              <a:buClr>
                <a:schemeClr val="accent2"/>
              </a:buClr>
              <a:buNone/>
            </a:pPr>
            <a:r>
              <a:rPr lang="en-US" sz="2000" dirty="0" smtClean="0"/>
              <a:t>		</a:t>
            </a:r>
            <a:r>
              <a:rPr lang="en-US" sz="2000" b="1" u="sng" dirty="0" smtClean="0"/>
              <a:t>q</a:t>
            </a:r>
            <a:r>
              <a:rPr lang="en-US" sz="2000" dirty="0" smtClean="0"/>
              <a:t> = ( cos(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dirty="0" smtClean="0"/>
              <a:t>/2) , </a:t>
            </a:r>
            <a:r>
              <a:rPr lang="en-US" sz="2000" b="1" u="sng" dirty="0" smtClean="0"/>
              <a:t>n</a:t>
            </a:r>
            <a:r>
              <a:rPr lang="en-US" sz="2000" dirty="0" smtClean="0"/>
              <a:t> sin(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dirty="0" smtClean="0"/>
              <a:t>/2) )</a:t>
            </a:r>
          </a:p>
          <a:p>
            <a:pPr lvl="2">
              <a:buClr>
                <a:schemeClr val="accent2"/>
              </a:buClr>
            </a:pPr>
            <a:endParaRPr lang="en-US" sz="1200" dirty="0" smtClean="0"/>
          </a:p>
          <a:p>
            <a:pPr lvl="2">
              <a:buClr>
                <a:schemeClr val="accent2"/>
              </a:buClr>
              <a:buNone/>
            </a:pPr>
            <a:r>
              <a:rPr lang="en-US" sz="2000" dirty="0" smtClean="0"/>
              <a:t>	where 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dirty="0" smtClean="0"/>
              <a:t> is the rotation angle, and </a:t>
            </a:r>
            <a:r>
              <a:rPr lang="en-US" sz="2000" b="1" u="sng" dirty="0" smtClean="0"/>
              <a:t>n</a:t>
            </a:r>
            <a:r>
              <a:rPr lang="en-US" sz="2000" dirty="0" smtClean="0"/>
              <a:t> is a unit vector </a:t>
            </a:r>
          </a:p>
          <a:p>
            <a:pPr lvl="2">
              <a:buClr>
                <a:schemeClr val="accent2"/>
              </a:buClr>
              <a:buNone/>
            </a:pPr>
            <a:r>
              <a:rPr lang="en-US" sz="2000" dirty="0" smtClean="0"/>
              <a:t>	in the direction of the rotation (right-hand rule)</a:t>
            </a:r>
          </a:p>
          <a:p>
            <a:pPr lvl="2">
              <a:buClr>
                <a:schemeClr val="accent2"/>
              </a:buClr>
            </a:pPr>
            <a:r>
              <a:rPr lang="en-US" sz="2000" dirty="0" smtClean="0"/>
              <a:t>The scalar part of the quaternion is cos(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dirty="0" smtClean="0"/>
              <a:t>/2), and the vector part is</a:t>
            </a:r>
          </a:p>
          <a:p>
            <a:pPr lvl="2">
              <a:buClr>
                <a:schemeClr val="accent2"/>
              </a:buClr>
              <a:buNone/>
            </a:pPr>
            <a:r>
              <a:rPr lang="en-US" sz="2000" dirty="0" smtClean="0"/>
              <a:t>	 </a:t>
            </a:r>
            <a:r>
              <a:rPr lang="en-US" sz="2000" b="1" u="sng" dirty="0" smtClean="0"/>
              <a:t>n</a:t>
            </a:r>
            <a:r>
              <a:rPr lang="en-US" sz="2000" dirty="0" smtClean="0"/>
              <a:t> sin(</a:t>
            </a:r>
            <a:r>
              <a:rPr lang="en-US" sz="2000" dirty="0" smtClean="0">
                <a:latin typeface="Symbol" pitchFamily="18" charset="2"/>
              </a:rPr>
              <a:t>q</a:t>
            </a:r>
            <a:r>
              <a:rPr lang="en-US" sz="2000" dirty="0" smtClean="0"/>
              <a:t>/2)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447800"/>
            <a:ext cx="7848599" cy="609600"/>
          </a:xfrm>
        </p:spPr>
        <p:txBody>
          <a:bodyPr/>
          <a:lstStyle/>
          <a:p>
            <a:r>
              <a:rPr lang="en-US" sz="3600" dirty="0" smtClean="0"/>
              <a:t>Defining single axis rotations with quaternions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144964"/>
          </a:xfrm>
        </p:spPr>
        <p:txBody>
          <a:bodyPr>
            <a:normAutofit/>
          </a:bodyPr>
          <a:lstStyle/>
          <a:p>
            <a:r>
              <a:rPr lang="en-US" sz="1800" dirty="0" smtClean="0"/>
              <a:t>Like DCMs, simple 1-axis rotations of quaternions can be chained together to represent more complex orientations in specific rotation sequences:</a:t>
            </a:r>
          </a:p>
          <a:p>
            <a:pPr lvl="1"/>
            <a:r>
              <a:rPr lang="en-US" sz="1800" dirty="0" smtClean="0"/>
              <a:t>For single axis rotation of </a:t>
            </a:r>
            <a:r>
              <a:rPr lang="en-US" sz="1800" dirty="0" smtClean="0">
                <a:latin typeface="Symbol" pitchFamily="18" charset="2"/>
              </a:rPr>
              <a:t>f</a:t>
            </a:r>
            <a:r>
              <a:rPr lang="en-US" sz="1800" dirty="0" smtClean="0"/>
              <a:t> about x-axis:</a:t>
            </a:r>
          </a:p>
          <a:p>
            <a:pPr lvl="1">
              <a:buNone/>
            </a:pPr>
            <a:r>
              <a:rPr lang="en-US" sz="1800" b="1" u="sng" dirty="0" err="1" smtClean="0"/>
              <a:t>q</a:t>
            </a:r>
            <a:r>
              <a:rPr lang="en-US" sz="1800" baseline="-25000" dirty="0" err="1" smtClean="0">
                <a:latin typeface="Symbol" pitchFamily="18" charset="2"/>
              </a:rPr>
              <a:t>f</a:t>
            </a:r>
            <a:r>
              <a:rPr lang="en-US" sz="1800" dirty="0" smtClean="0"/>
              <a:t> = ( </a:t>
            </a:r>
            <a:r>
              <a:rPr lang="en-US" sz="1800" dirty="0" err="1" smtClean="0"/>
              <a:t>cos</a:t>
            </a:r>
            <a:r>
              <a:rPr lang="en-US" sz="1800" dirty="0" smtClean="0"/>
              <a:t>(</a:t>
            </a:r>
            <a:r>
              <a:rPr lang="en-US" sz="1800" dirty="0" smtClean="0">
                <a:latin typeface="Symbol" pitchFamily="18" charset="2"/>
              </a:rPr>
              <a:t>f</a:t>
            </a:r>
            <a:r>
              <a:rPr lang="en-US" sz="1800" dirty="0" smtClean="0"/>
              <a:t>/2) , ( sin(</a:t>
            </a:r>
            <a:r>
              <a:rPr lang="en-US" sz="1800" dirty="0" smtClean="0">
                <a:latin typeface="Symbol" pitchFamily="18" charset="2"/>
              </a:rPr>
              <a:t>f</a:t>
            </a:r>
            <a:r>
              <a:rPr lang="en-US" sz="1800" dirty="0" smtClean="0"/>
              <a:t>/2) </a:t>
            </a:r>
            <a:r>
              <a:rPr lang="en-US" sz="1800" b="1" dirty="0" err="1" smtClean="0"/>
              <a:t>i</a:t>
            </a:r>
            <a:r>
              <a:rPr lang="en-US" sz="1800" dirty="0" smtClean="0"/>
              <a:t> + 0 </a:t>
            </a:r>
            <a:r>
              <a:rPr lang="en-US" sz="1800" b="1" dirty="0" smtClean="0"/>
              <a:t>j</a:t>
            </a:r>
            <a:r>
              <a:rPr lang="en-US" sz="1800" dirty="0" smtClean="0"/>
              <a:t> + 0 </a:t>
            </a:r>
            <a:r>
              <a:rPr lang="en-US" sz="1800" b="1" dirty="0" smtClean="0"/>
              <a:t>k</a:t>
            </a:r>
            <a:r>
              <a:rPr lang="en-US" sz="1800" dirty="0" smtClean="0"/>
              <a:t> ) ) = (</a:t>
            </a:r>
            <a:r>
              <a:rPr lang="en-US" sz="1800" dirty="0" err="1" smtClean="0"/>
              <a:t>cos</a:t>
            </a:r>
            <a:r>
              <a:rPr lang="en-US" sz="1800" dirty="0" smtClean="0"/>
              <a:t>(</a:t>
            </a:r>
            <a:r>
              <a:rPr lang="en-US" sz="1800" dirty="0" smtClean="0">
                <a:latin typeface="Symbol" pitchFamily="18" charset="2"/>
              </a:rPr>
              <a:t>f</a:t>
            </a:r>
            <a:r>
              <a:rPr lang="en-US" sz="1800" dirty="0" smtClean="0"/>
              <a:t>/2) , sin(</a:t>
            </a:r>
            <a:r>
              <a:rPr lang="en-US" sz="1800" dirty="0" smtClean="0">
                <a:latin typeface="Symbol" pitchFamily="18" charset="2"/>
              </a:rPr>
              <a:t>f</a:t>
            </a:r>
            <a:r>
              <a:rPr lang="en-US" sz="1800" dirty="0" smtClean="0"/>
              <a:t>/2) , 0 , 0 )</a:t>
            </a:r>
          </a:p>
          <a:p>
            <a:pPr lvl="1"/>
            <a:endParaRPr lang="en-US" sz="1800" dirty="0" smtClean="0"/>
          </a:p>
          <a:p>
            <a:pPr lvl="1"/>
            <a:r>
              <a:rPr lang="en-US" sz="1800" dirty="0" smtClean="0"/>
              <a:t>For single axis rotation of </a:t>
            </a:r>
            <a:r>
              <a:rPr lang="en-US" sz="1800" dirty="0" smtClean="0">
                <a:latin typeface="Symbol" pitchFamily="18" charset="2"/>
              </a:rPr>
              <a:t>q</a:t>
            </a:r>
            <a:r>
              <a:rPr lang="en-US" sz="1800" dirty="0" smtClean="0"/>
              <a:t> about y-axis:</a:t>
            </a:r>
          </a:p>
          <a:p>
            <a:pPr lvl="1">
              <a:buNone/>
            </a:pPr>
            <a:r>
              <a:rPr lang="en-US" sz="1800" b="1" u="sng" dirty="0" err="1" smtClean="0"/>
              <a:t>q</a:t>
            </a:r>
            <a:r>
              <a:rPr lang="en-US" sz="1800" baseline="-25000" dirty="0" err="1" smtClean="0">
                <a:latin typeface="Symbol" pitchFamily="18" charset="2"/>
              </a:rPr>
              <a:t>q</a:t>
            </a:r>
            <a:r>
              <a:rPr lang="en-US" sz="1800" dirty="0" smtClean="0"/>
              <a:t> = ( </a:t>
            </a:r>
            <a:r>
              <a:rPr lang="en-US" sz="1800" dirty="0" err="1" smtClean="0"/>
              <a:t>cos</a:t>
            </a:r>
            <a:r>
              <a:rPr lang="en-US" sz="1800" dirty="0" smtClean="0"/>
              <a:t>(</a:t>
            </a:r>
            <a:r>
              <a:rPr lang="en-US" sz="1800" dirty="0" smtClean="0">
                <a:latin typeface="Symbol" pitchFamily="18" charset="2"/>
              </a:rPr>
              <a:t>q</a:t>
            </a:r>
            <a:r>
              <a:rPr lang="en-US" sz="1800" dirty="0" smtClean="0"/>
              <a:t>/2) , (0 </a:t>
            </a:r>
            <a:r>
              <a:rPr lang="en-US" sz="1800" b="1" dirty="0" err="1" smtClean="0"/>
              <a:t>i</a:t>
            </a:r>
            <a:r>
              <a:rPr lang="en-US" sz="1800" dirty="0" smtClean="0"/>
              <a:t> + sin(</a:t>
            </a:r>
            <a:r>
              <a:rPr lang="en-US" sz="1800" dirty="0" smtClean="0">
                <a:latin typeface="Symbol" pitchFamily="18" charset="2"/>
              </a:rPr>
              <a:t>q</a:t>
            </a:r>
            <a:r>
              <a:rPr lang="en-US" sz="1800" dirty="0" smtClean="0"/>
              <a:t>/2)</a:t>
            </a:r>
            <a:r>
              <a:rPr lang="en-US" sz="1800" b="1" dirty="0" smtClean="0"/>
              <a:t> j</a:t>
            </a:r>
            <a:r>
              <a:rPr lang="en-US" sz="1800" dirty="0" smtClean="0"/>
              <a:t> + 0 </a:t>
            </a:r>
            <a:r>
              <a:rPr lang="en-US" sz="1800" b="1" dirty="0" smtClean="0"/>
              <a:t>k</a:t>
            </a:r>
            <a:r>
              <a:rPr lang="en-US" sz="1800" dirty="0" smtClean="0"/>
              <a:t> ) ) = (</a:t>
            </a:r>
            <a:r>
              <a:rPr lang="en-US" sz="1800" dirty="0" err="1" smtClean="0"/>
              <a:t>cos</a:t>
            </a:r>
            <a:r>
              <a:rPr lang="en-US" sz="1800" dirty="0" smtClean="0"/>
              <a:t>(</a:t>
            </a:r>
            <a:r>
              <a:rPr lang="en-US" sz="1800" dirty="0" smtClean="0">
                <a:latin typeface="Symbol" pitchFamily="18" charset="2"/>
              </a:rPr>
              <a:t>q</a:t>
            </a:r>
            <a:r>
              <a:rPr lang="en-US" sz="1800" dirty="0" smtClean="0"/>
              <a:t>/2) , 0 , sin(</a:t>
            </a:r>
            <a:r>
              <a:rPr lang="en-US" sz="1800" dirty="0" smtClean="0">
                <a:latin typeface="Symbol" pitchFamily="18" charset="2"/>
              </a:rPr>
              <a:t>q</a:t>
            </a:r>
            <a:r>
              <a:rPr lang="en-US" sz="1800" dirty="0" smtClean="0"/>
              <a:t>/2) , 0  )</a:t>
            </a:r>
          </a:p>
          <a:p>
            <a:pPr lvl="1"/>
            <a:endParaRPr lang="en-US" sz="1800" dirty="0" smtClean="0"/>
          </a:p>
          <a:p>
            <a:pPr lvl="1"/>
            <a:r>
              <a:rPr lang="en-US" sz="1800" dirty="0" smtClean="0"/>
              <a:t>For single axis rotation of </a:t>
            </a:r>
            <a:r>
              <a:rPr lang="en-US" sz="1800" dirty="0" smtClean="0">
                <a:latin typeface="Symbol" pitchFamily="18" charset="2"/>
              </a:rPr>
              <a:t>y</a:t>
            </a:r>
            <a:r>
              <a:rPr lang="en-US" sz="1800" dirty="0" smtClean="0"/>
              <a:t> about z-axis:</a:t>
            </a:r>
          </a:p>
          <a:p>
            <a:pPr lvl="1">
              <a:buNone/>
            </a:pPr>
            <a:r>
              <a:rPr lang="en-US" sz="1800" b="1" u="sng" dirty="0" err="1" smtClean="0"/>
              <a:t>q</a:t>
            </a:r>
            <a:r>
              <a:rPr lang="en-US" sz="1800" baseline="-25000" dirty="0" err="1" smtClean="0">
                <a:latin typeface="Symbol" pitchFamily="18" charset="2"/>
              </a:rPr>
              <a:t>y</a:t>
            </a:r>
            <a:r>
              <a:rPr lang="en-US" sz="1800" dirty="0" smtClean="0"/>
              <a:t> = ( </a:t>
            </a:r>
            <a:r>
              <a:rPr lang="en-US" sz="1800" dirty="0" err="1" smtClean="0"/>
              <a:t>cos</a:t>
            </a:r>
            <a:r>
              <a:rPr lang="en-US" sz="1800" dirty="0" smtClean="0"/>
              <a:t>(</a:t>
            </a:r>
            <a:r>
              <a:rPr lang="en-US" sz="1800" dirty="0" smtClean="0">
                <a:latin typeface="Symbol" pitchFamily="18" charset="2"/>
              </a:rPr>
              <a:t>y</a:t>
            </a:r>
            <a:r>
              <a:rPr lang="en-US" sz="1800" dirty="0" smtClean="0"/>
              <a:t>/2) , (0 </a:t>
            </a:r>
            <a:r>
              <a:rPr lang="en-US" sz="1800" b="1" dirty="0" err="1" smtClean="0"/>
              <a:t>i</a:t>
            </a:r>
            <a:r>
              <a:rPr lang="en-US" sz="1800" dirty="0" smtClean="0"/>
              <a:t> + 0 </a:t>
            </a:r>
            <a:r>
              <a:rPr lang="en-US" sz="1800" b="1" dirty="0" smtClean="0"/>
              <a:t>j</a:t>
            </a:r>
            <a:r>
              <a:rPr lang="en-US" sz="1800" dirty="0" smtClean="0"/>
              <a:t> + sin(</a:t>
            </a:r>
            <a:r>
              <a:rPr lang="en-US" sz="1800" dirty="0" smtClean="0">
                <a:latin typeface="Symbol" pitchFamily="18" charset="2"/>
              </a:rPr>
              <a:t>y</a:t>
            </a:r>
            <a:r>
              <a:rPr lang="en-US" sz="1800" dirty="0" smtClean="0"/>
              <a:t>/2) </a:t>
            </a:r>
            <a:r>
              <a:rPr lang="en-US" sz="1800" b="1" dirty="0" smtClean="0"/>
              <a:t>k</a:t>
            </a:r>
            <a:r>
              <a:rPr lang="en-US" sz="1800" dirty="0" smtClean="0"/>
              <a:t> ) ) = (</a:t>
            </a:r>
            <a:r>
              <a:rPr lang="en-US" sz="1800" dirty="0" err="1" smtClean="0"/>
              <a:t>cos</a:t>
            </a:r>
            <a:r>
              <a:rPr lang="en-US" sz="1800" dirty="0" smtClean="0"/>
              <a:t>(</a:t>
            </a:r>
            <a:r>
              <a:rPr lang="en-US" sz="1800" dirty="0" smtClean="0">
                <a:latin typeface="Symbol" pitchFamily="18" charset="2"/>
              </a:rPr>
              <a:t>y</a:t>
            </a:r>
            <a:r>
              <a:rPr lang="en-US" sz="1800" dirty="0" smtClean="0"/>
              <a:t>/2) , 0 , 0 , sin(</a:t>
            </a:r>
            <a:r>
              <a:rPr lang="en-US" sz="1800" dirty="0" smtClean="0">
                <a:latin typeface="Symbol" pitchFamily="18" charset="2"/>
              </a:rPr>
              <a:t>y</a:t>
            </a:r>
            <a:r>
              <a:rPr lang="en-US" sz="1800" dirty="0" smtClean="0"/>
              <a:t>/2)  )</a:t>
            </a:r>
          </a:p>
          <a:p>
            <a:pPr lvl="1">
              <a:buNone/>
            </a:pPr>
            <a:r>
              <a:rPr lang="en-US" sz="1800" dirty="0" smtClean="0"/>
              <a:t>	</a:t>
            </a:r>
          </a:p>
          <a:p>
            <a:pPr lvl="1">
              <a:buNone/>
            </a:pPr>
            <a:r>
              <a:rPr lang="en-US" sz="1800" dirty="0" smtClean="0"/>
              <a:t>where </a:t>
            </a:r>
            <a:r>
              <a:rPr lang="en-US" sz="1800" b="1" dirty="0" err="1" smtClean="0"/>
              <a:t>i</a:t>
            </a:r>
            <a:r>
              <a:rPr lang="en-US" sz="1800" dirty="0" err="1" smtClean="0"/>
              <a:t>,</a:t>
            </a:r>
            <a:r>
              <a:rPr lang="en-US" sz="1800" b="1" dirty="0" err="1" smtClean="0"/>
              <a:t>j</a:t>
            </a:r>
            <a:r>
              <a:rPr lang="en-US" sz="1800" dirty="0" err="1" smtClean="0"/>
              <a:t>,</a:t>
            </a:r>
            <a:r>
              <a:rPr lang="en-US" sz="1800" b="1" dirty="0" err="1" smtClean="0"/>
              <a:t>k</a:t>
            </a:r>
            <a:r>
              <a:rPr lang="en-US" sz="1800" dirty="0" smtClean="0"/>
              <a:t> are basis vectors of the </a:t>
            </a:r>
            <a:r>
              <a:rPr lang="en-US" sz="1800" dirty="0" err="1" smtClean="0"/>
              <a:t>x,y</a:t>
            </a:r>
            <a:r>
              <a:rPr lang="en-US" sz="1800" dirty="0" smtClean="0"/>
              <a:t>, and z axes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143000"/>
            <a:ext cx="7848599" cy="1219200"/>
          </a:xfrm>
        </p:spPr>
        <p:txBody>
          <a:bodyPr/>
          <a:lstStyle/>
          <a:p>
            <a:r>
              <a:rPr lang="en-US" sz="3600" dirty="0" smtClean="0"/>
              <a:t>Combining single axis rotations into multiple rotations with quaternions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381000" y="2514600"/>
            <a:ext cx="8229600" cy="3459164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Simple 1-axis rotations of quaternions can be chained together to represent more complex orientations – continued:</a:t>
            </a:r>
          </a:p>
          <a:p>
            <a:pPr lvl="1"/>
            <a:r>
              <a:rPr lang="en-US" sz="1600" dirty="0" smtClean="0"/>
              <a:t>The quaternion for a yaw-pitch-roll Euler sequence rotation </a:t>
            </a:r>
          </a:p>
          <a:p>
            <a:pPr lvl="1">
              <a:buNone/>
            </a:pPr>
            <a:endParaRPr lang="en-US" sz="1600" dirty="0" smtClean="0"/>
          </a:p>
          <a:p>
            <a:pPr lvl="1">
              <a:buNone/>
            </a:pPr>
            <a:r>
              <a:rPr lang="en-US" sz="1600" dirty="0" smtClean="0"/>
              <a:t>		</a:t>
            </a:r>
            <a:r>
              <a:rPr lang="en-US" sz="1800" b="1" dirty="0" smtClean="0"/>
              <a:t>q</a:t>
            </a:r>
            <a:r>
              <a:rPr lang="en-US" sz="1800" dirty="0" smtClean="0"/>
              <a:t> = </a:t>
            </a:r>
            <a:r>
              <a:rPr lang="en-US" sz="1800" b="1" dirty="0" err="1" smtClean="0"/>
              <a:t>q</a:t>
            </a:r>
            <a:r>
              <a:rPr lang="en-US" sz="1800" baseline="-25000" dirty="0" err="1" smtClean="0">
                <a:latin typeface="Symbol" pitchFamily="18" charset="2"/>
              </a:rPr>
              <a:t>y</a:t>
            </a:r>
            <a:r>
              <a:rPr lang="en-US" sz="1800" baseline="-25000" dirty="0" smtClean="0">
                <a:latin typeface="Symbol" pitchFamily="18" charset="2"/>
              </a:rPr>
              <a:t>   </a:t>
            </a:r>
            <a:r>
              <a:rPr lang="en-US" sz="1800" b="1" dirty="0" err="1" smtClean="0"/>
              <a:t>q</a:t>
            </a:r>
            <a:r>
              <a:rPr lang="en-US" sz="1800" baseline="-25000" dirty="0" err="1" smtClean="0">
                <a:latin typeface="Symbol" pitchFamily="18" charset="2"/>
              </a:rPr>
              <a:t>q</a:t>
            </a:r>
            <a:r>
              <a:rPr lang="en-US" sz="1800" baseline="-25000" dirty="0" smtClean="0">
                <a:latin typeface="Symbol" pitchFamily="18" charset="2"/>
              </a:rPr>
              <a:t>   </a:t>
            </a:r>
            <a:r>
              <a:rPr lang="en-US" sz="1800" b="1" dirty="0" err="1" smtClean="0"/>
              <a:t>q</a:t>
            </a:r>
            <a:r>
              <a:rPr lang="en-US" sz="1800" baseline="-25000" dirty="0" err="1" smtClean="0">
                <a:latin typeface="Symbol" pitchFamily="18" charset="2"/>
              </a:rPr>
              <a:t>f</a:t>
            </a:r>
            <a:r>
              <a:rPr lang="en-US" sz="1800" baseline="-25000" dirty="0" smtClean="0">
                <a:latin typeface="Symbol" pitchFamily="18" charset="2"/>
              </a:rPr>
              <a:t> </a:t>
            </a:r>
            <a:r>
              <a:rPr lang="en-US" sz="1400" dirty="0" smtClean="0"/>
              <a:t>, 	</a:t>
            </a:r>
            <a:r>
              <a:rPr lang="en-US" sz="1400" dirty="0" smtClean="0">
                <a:sym typeface="Wingdings" pitchFamily="2" charset="2"/>
              </a:rPr>
              <a:t> </a:t>
            </a:r>
            <a:r>
              <a:rPr lang="en-US" sz="1600" dirty="0" smtClean="0"/>
              <a:t>(note that order of multiplication is opposite that of DCMs)</a:t>
            </a:r>
            <a:endParaRPr lang="en-US" sz="1400" dirty="0" smtClean="0"/>
          </a:p>
          <a:p>
            <a:pPr lvl="1">
              <a:buNone/>
            </a:pPr>
            <a:endParaRPr lang="en-US" sz="1400" dirty="0" smtClean="0"/>
          </a:p>
          <a:p>
            <a:pPr lvl="1">
              <a:buNone/>
            </a:pPr>
            <a:r>
              <a:rPr lang="en-US" sz="1400" dirty="0" smtClean="0"/>
              <a:t>	where for DCMs  </a:t>
            </a:r>
          </a:p>
          <a:p>
            <a:pPr lvl="1">
              <a:buNone/>
            </a:pPr>
            <a:r>
              <a:rPr lang="en-US" sz="1400" dirty="0" smtClean="0"/>
              <a:t>	</a:t>
            </a:r>
          </a:p>
          <a:p>
            <a:pPr lvl="1">
              <a:buNone/>
            </a:pPr>
            <a:r>
              <a:rPr lang="en-US" sz="1400" dirty="0" smtClean="0"/>
              <a:t>		</a:t>
            </a:r>
            <a:r>
              <a:rPr lang="en-US" sz="1800" b="1" dirty="0" smtClean="0"/>
              <a:t>C</a:t>
            </a:r>
            <a:r>
              <a:rPr lang="en-US" sz="1800" dirty="0" smtClean="0"/>
              <a:t> = </a:t>
            </a:r>
            <a:r>
              <a:rPr lang="en-US" sz="1800" b="1" dirty="0" err="1" smtClean="0"/>
              <a:t>C</a:t>
            </a:r>
            <a:r>
              <a:rPr lang="en-US" sz="1800" baseline="-25000" dirty="0" err="1" smtClean="0">
                <a:latin typeface="Symbol" pitchFamily="18" charset="2"/>
              </a:rPr>
              <a:t>f</a:t>
            </a:r>
            <a:r>
              <a:rPr lang="en-US" sz="1800" dirty="0" smtClean="0"/>
              <a:t>  </a:t>
            </a:r>
            <a:r>
              <a:rPr lang="en-US" sz="1800" b="1" dirty="0" err="1" smtClean="0"/>
              <a:t>C</a:t>
            </a:r>
            <a:r>
              <a:rPr lang="en-US" sz="1800" baseline="-25000" dirty="0" err="1" smtClean="0">
                <a:latin typeface="Symbol" pitchFamily="18" charset="2"/>
              </a:rPr>
              <a:t>q</a:t>
            </a:r>
            <a:r>
              <a:rPr lang="en-US" sz="1800" dirty="0" smtClean="0"/>
              <a:t>  </a:t>
            </a:r>
            <a:r>
              <a:rPr lang="en-US" sz="1800" b="1" dirty="0" smtClean="0"/>
              <a:t>C</a:t>
            </a:r>
            <a:r>
              <a:rPr lang="en-US" sz="1800" baseline="-25000" dirty="0" smtClean="0">
                <a:latin typeface="Symbol" pitchFamily="18" charset="2"/>
              </a:rPr>
              <a:t>y</a:t>
            </a:r>
          </a:p>
          <a:p>
            <a:pPr lvl="1">
              <a:buNone/>
            </a:pPr>
            <a:endParaRPr lang="en-US" sz="1400" dirty="0" smtClean="0"/>
          </a:p>
          <a:p>
            <a:pPr lvl="1"/>
            <a:r>
              <a:rPr lang="en-US" sz="1400" dirty="0" smtClean="0"/>
              <a:t>The quaternion product, </a:t>
            </a:r>
            <a:r>
              <a:rPr lang="en-US" sz="1400" b="1" u="sng" dirty="0" smtClean="0"/>
              <a:t>q</a:t>
            </a:r>
            <a:r>
              <a:rPr lang="en-US" sz="1400" dirty="0" smtClean="0"/>
              <a:t> = </a:t>
            </a:r>
            <a:r>
              <a:rPr lang="en-US" sz="1400" b="1" u="sng" dirty="0" err="1" smtClean="0"/>
              <a:t>q</a:t>
            </a:r>
            <a:r>
              <a:rPr lang="en-US" sz="1400" baseline="-25000" dirty="0" err="1" smtClean="0">
                <a:latin typeface="Symbol" pitchFamily="18" charset="2"/>
              </a:rPr>
              <a:t>y</a:t>
            </a:r>
            <a:r>
              <a:rPr lang="en-US" sz="1400" baseline="-25000" dirty="0" smtClean="0">
                <a:latin typeface="Symbol" pitchFamily="18" charset="2"/>
              </a:rPr>
              <a:t> </a:t>
            </a:r>
            <a:r>
              <a:rPr lang="en-US" sz="1400" b="1" u="sng" dirty="0" err="1" smtClean="0"/>
              <a:t>q</a:t>
            </a:r>
            <a:r>
              <a:rPr lang="en-US" sz="1400" baseline="-25000" dirty="0" err="1" smtClean="0">
                <a:latin typeface="Symbol" pitchFamily="18" charset="2"/>
              </a:rPr>
              <a:t>q</a:t>
            </a:r>
            <a:r>
              <a:rPr lang="en-US" sz="1400" baseline="-25000" dirty="0" smtClean="0">
                <a:latin typeface="Symbol" pitchFamily="18" charset="2"/>
              </a:rPr>
              <a:t> </a:t>
            </a:r>
            <a:r>
              <a:rPr lang="en-US" sz="1400" b="1" u="sng" dirty="0" err="1" smtClean="0"/>
              <a:t>q</a:t>
            </a:r>
            <a:r>
              <a:rPr lang="en-US" sz="1400" baseline="-25000" dirty="0" err="1" smtClean="0">
                <a:latin typeface="Symbol" pitchFamily="18" charset="2"/>
              </a:rPr>
              <a:t>f</a:t>
            </a:r>
            <a:r>
              <a:rPr lang="en-US" sz="1400" baseline="-25000" dirty="0" smtClean="0">
                <a:latin typeface="Symbol" pitchFamily="18" charset="2"/>
              </a:rPr>
              <a:t> </a:t>
            </a:r>
            <a:r>
              <a:rPr lang="en-US" sz="1400" dirty="0" smtClean="0"/>
              <a:t>can be computed by either of the methods described in Part 1 of this presentation</a:t>
            </a:r>
          </a:p>
          <a:p>
            <a:pPr lvl="1">
              <a:buNone/>
            </a:pPr>
            <a:endParaRPr lang="en-US" sz="18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Quaternion elements for a </a:t>
            </a:r>
            <a:r>
              <a:rPr lang="en-US" sz="3600" b="1" dirty="0" smtClean="0"/>
              <a:t>yaw-pitch-roll</a:t>
            </a:r>
            <a:r>
              <a:rPr lang="en-US" sz="3600" dirty="0" smtClean="0"/>
              <a:t> Euler angle sequence: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b="1" u="sng" dirty="0" smtClean="0"/>
              <a:t>q</a:t>
            </a:r>
            <a:r>
              <a:rPr lang="en-US" sz="2000" dirty="0" smtClean="0"/>
              <a:t> = ( q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 , ( q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 </a:t>
            </a:r>
            <a:r>
              <a:rPr lang="en-US" sz="2000" b="1" dirty="0" err="1" smtClean="0"/>
              <a:t>i</a:t>
            </a:r>
            <a:r>
              <a:rPr lang="en-US" sz="2000" dirty="0" smtClean="0"/>
              <a:t> + q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  <a:r>
              <a:rPr lang="en-US" sz="2000" b="1" dirty="0" smtClean="0"/>
              <a:t>j</a:t>
            </a:r>
            <a:r>
              <a:rPr lang="en-US" sz="2000" dirty="0" smtClean="0"/>
              <a:t> + q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 </a:t>
            </a:r>
            <a:r>
              <a:rPr lang="en-US" sz="2000" b="1" dirty="0" smtClean="0"/>
              <a:t>k</a:t>
            </a:r>
            <a:r>
              <a:rPr lang="en-US" sz="2000" dirty="0" smtClean="0"/>
              <a:t>) ) ≡ ( q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 q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 q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q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 ) </a:t>
            </a:r>
          </a:p>
          <a:p>
            <a:pPr marL="1060450" lvl="2" indent="-1060450">
              <a:buNone/>
            </a:pPr>
            <a:r>
              <a:rPr lang="en-US" sz="1800" dirty="0" smtClean="0"/>
              <a:t>     where</a:t>
            </a:r>
          </a:p>
          <a:p>
            <a:pPr marL="1060450" lvl="2" indent="-1060450">
              <a:buNone/>
            </a:pPr>
            <a:r>
              <a:rPr lang="en-US" sz="1400" dirty="0" smtClean="0"/>
              <a:t>              q</a:t>
            </a:r>
            <a:r>
              <a:rPr lang="en-US" sz="1400" baseline="-25000" dirty="0" smtClean="0"/>
              <a:t>0</a:t>
            </a:r>
            <a:r>
              <a:rPr lang="en-US" sz="1400" dirty="0" smtClean="0"/>
              <a:t> =  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+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pPr marL="1060450" lvl="2" indent="-1060450">
              <a:buNone/>
            </a:pPr>
            <a:r>
              <a:rPr lang="en-US" sz="1400" dirty="0" smtClean="0"/>
              <a:t>              q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 = -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  +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pPr marL="1060450" lvl="2" indent="-1060450">
              <a:buNone/>
            </a:pPr>
            <a:r>
              <a:rPr lang="en-US" sz="1400" dirty="0" smtClean="0"/>
              <a:t>              q</a:t>
            </a:r>
            <a:r>
              <a:rPr lang="en-US" sz="1400" baseline="-25000" dirty="0" smtClean="0"/>
              <a:t>2</a:t>
            </a:r>
            <a:r>
              <a:rPr lang="en-US" sz="1400" dirty="0" smtClean="0"/>
              <a:t> =  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 +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pPr marL="1060450" lvl="2" indent="-1060450">
              <a:buNone/>
            </a:pPr>
            <a:r>
              <a:rPr lang="en-US" sz="1400" dirty="0" smtClean="0"/>
              <a:t>              q</a:t>
            </a:r>
            <a:r>
              <a:rPr lang="en-US" sz="1400" baseline="-25000" dirty="0" smtClean="0"/>
              <a:t>3</a:t>
            </a:r>
            <a:r>
              <a:rPr lang="en-US" sz="1400" dirty="0" smtClean="0"/>
              <a:t> =  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 -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r>
              <a:rPr lang="en-US" sz="1800" dirty="0" smtClean="0"/>
              <a:t>This can be computed from the product of 3 individual single axis rotation quaternions:</a:t>
            </a:r>
          </a:p>
          <a:p>
            <a:pPr lvl="1"/>
            <a:r>
              <a:rPr lang="en-US" sz="1400" b="1" u="sng" dirty="0" smtClean="0"/>
              <a:t>q</a:t>
            </a:r>
            <a:r>
              <a:rPr lang="en-US" sz="1400" dirty="0" smtClean="0"/>
              <a:t> = [ cos((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( 0 0 1 ) ] * [ cos((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 ( 0 1 0 ) ] * [ cos((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 ( 1 0 0 ) ]  </a:t>
            </a:r>
          </a:p>
          <a:p>
            <a:pPr lvl="1"/>
            <a:r>
              <a:rPr lang="en-US" sz="1400" dirty="0" smtClean="0"/>
              <a:t>E.g. – yaw about z-axis , then pitch about rotated y-axis, then roll about rotated x-axis</a:t>
            </a:r>
          </a:p>
          <a:p>
            <a:r>
              <a:rPr lang="en-US" sz="2000" dirty="0" smtClean="0"/>
              <a:t>Calculation of yaw-pitch-roll Euler angles from this quaternion:</a:t>
            </a:r>
          </a:p>
          <a:p>
            <a:pPr lvl="1"/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 = sin</a:t>
            </a:r>
            <a:r>
              <a:rPr lang="en-US" sz="1400" baseline="30000" dirty="0" smtClean="0"/>
              <a:t>-1</a:t>
            </a:r>
            <a:r>
              <a:rPr lang="en-US" sz="1400" dirty="0" smtClean="0"/>
              <a:t>[ -2*(q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*q</a:t>
            </a:r>
            <a:r>
              <a:rPr lang="en-US" sz="1400" baseline="-25000" dirty="0" smtClean="0"/>
              <a:t>3</a:t>
            </a:r>
            <a:r>
              <a:rPr lang="en-US" sz="1400" dirty="0" smtClean="0"/>
              <a:t>-q</a:t>
            </a:r>
            <a:r>
              <a:rPr lang="en-US" sz="1400" baseline="-25000" dirty="0" smtClean="0"/>
              <a:t>0</a:t>
            </a:r>
            <a:r>
              <a:rPr lang="en-US" sz="1400" dirty="0" smtClean="0"/>
              <a:t>*q</a:t>
            </a:r>
            <a:r>
              <a:rPr lang="en-US" sz="1400" baseline="-25000" dirty="0" smtClean="0"/>
              <a:t>2</a:t>
            </a:r>
            <a:r>
              <a:rPr lang="en-US" sz="1400" dirty="0" smtClean="0"/>
              <a:t>) ]</a:t>
            </a:r>
          </a:p>
          <a:p>
            <a:pPr lvl="1"/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 = tan</a:t>
            </a:r>
            <a:r>
              <a:rPr lang="en-US" sz="1400" baseline="30000" dirty="0" smtClean="0"/>
              <a:t>-1</a:t>
            </a:r>
            <a:r>
              <a:rPr lang="en-US" sz="1400" dirty="0" smtClean="0"/>
              <a:t>[ 2*(q</a:t>
            </a:r>
            <a:r>
              <a:rPr lang="en-US" sz="1400" baseline="-25000" dirty="0" smtClean="0"/>
              <a:t>0</a:t>
            </a:r>
            <a:r>
              <a:rPr lang="en-US" sz="1400" dirty="0" smtClean="0"/>
              <a:t>*q</a:t>
            </a:r>
            <a:r>
              <a:rPr lang="en-US" sz="1400" baseline="-25000" dirty="0" smtClean="0"/>
              <a:t>3</a:t>
            </a:r>
            <a:r>
              <a:rPr lang="en-US" sz="1400" dirty="0" smtClean="0"/>
              <a:t>+q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*q</a:t>
            </a:r>
            <a:r>
              <a:rPr lang="en-US" sz="1400" baseline="-25000" dirty="0" smtClean="0"/>
              <a:t>2</a:t>
            </a:r>
            <a:r>
              <a:rPr lang="en-US" sz="1400" dirty="0" smtClean="0"/>
              <a:t>) / ( q</a:t>
            </a:r>
            <a:r>
              <a:rPr lang="en-US" sz="1400" baseline="-25000" dirty="0" smtClean="0"/>
              <a:t>0</a:t>
            </a:r>
            <a:r>
              <a:rPr lang="en-US" sz="1400" baseline="30000" dirty="0" smtClean="0"/>
              <a:t>2 </a:t>
            </a:r>
            <a:r>
              <a:rPr lang="en-US" sz="1400" dirty="0" smtClean="0"/>
              <a:t>+ q</a:t>
            </a:r>
            <a:r>
              <a:rPr lang="en-US" sz="1400" baseline="-25000" dirty="0" smtClean="0"/>
              <a:t>1</a:t>
            </a:r>
            <a:r>
              <a:rPr lang="en-US" sz="1400" baseline="30000" dirty="0" smtClean="0"/>
              <a:t>2 </a:t>
            </a:r>
            <a:r>
              <a:rPr lang="en-US" sz="1400" dirty="0" smtClean="0"/>
              <a:t>- q</a:t>
            </a:r>
            <a:r>
              <a:rPr lang="en-US" sz="1400" baseline="-25000" dirty="0" smtClean="0"/>
              <a:t>2</a:t>
            </a:r>
            <a:r>
              <a:rPr lang="en-US" sz="1400" baseline="30000" dirty="0" smtClean="0"/>
              <a:t>2 </a:t>
            </a:r>
            <a:r>
              <a:rPr lang="en-US" sz="1400" dirty="0" smtClean="0"/>
              <a:t>- q</a:t>
            </a:r>
            <a:r>
              <a:rPr lang="en-US" sz="1400" baseline="-25000" dirty="0" smtClean="0"/>
              <a:t>3</a:t>
            </a:r>
            <a:r>
              <a:rPr lang="en-US" sz="1400" baseline="30000" dirty="0" smtClean="0"/>
              <a:t>2</a:t>
            </a:r>
            <a:r>
              <a:rPr lang="en-US" sz="1400" dirty="0" smtClean="0"/>
              <a:t>) ]</a:t>
            </a:r>
          </a:p>
          <a:p>
            <a:pPr lvl="1"/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 = tan</a:t>
            </a:r>
            <a:r>
              <a:rPr lang="en-US" sz="1400" baseline="30000" dirty="0" smtClean="0"/>
              <a:t>-1</a:t>
            </a:r>
            <a:r>
              <a:rPr lang="en-US" sz="1400" dirty="0" smtClean="0"/>
              <a:t>[ 2*(q</a:t>
            </a:r>
            <a:r>
              <a:rPr lang="en-US" sz="1400" baseline="-25000" dirty="0" smtClean="0"/>
              <a:t>0</a:t>
            </a:r>
            <a:r>
              <a:rPr lang="en-US" sz="1400" dirty="0" smtClean="0"/>
              <a:t>*q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+q</a:t>
            </a:r>
            <a:r>
              <a:rPr lang="en-US" sz="1400" baseline="-25000" dirty="0" smtClean="0"/>
              <a:t>2</a:t>
            </a:r>
            <a:r>
              <a:rPr lang="en-US" sz="1400" dirty="0" smtClean="0"/>
              <a:t>*q</a:t>
            </a:r>
            <a:r>
              <a:rPr lang="en-US" sz="1400" baseline="-25000" dirty="0" smtClean="0"/>
              <a:t>3</a:t>
            </a:r>
            <a:r>
              <a:rPr lang="en-US" sz="1400" dirty="0" smtClean="0"/>
              <a:t>)  / ( q</a:t>
            </a:r>
            <a:r>
              <a:rPr lang="en-US" sz="1400" baseline="-25000" dirty="0" smtClean="0"/>
              <a:t>0</a:t>
            </a:r>
            <a:r>
              <a:rPr lang="en-US" sz="1400" baseline="30000" dirty="0" smtClean="0"/>
              <a:t>2 </a:t>
            </a:r>
            <a:r>
              <a:rPr lang="en-US" sz="1400" dirty="0" smtClean="0"/>
              <a:t>- q</a:t>
            </a:r>
            <a:r>
              <a:rPr lang="en-US" sz="1400" baseline="-25000" dirty="0" smtClean="0"/>
              <a:t>1</a:t>
            </a:r>
            <a:r>
              <a:rPr lang="en-US" sz="1400" baseline="30000" dirty="0" smtClean="0"/>
              <a:t>2 </a:t>
            </a:r>
            <a:r>
              <a:rPr lang="en-US" sz="1400" dirty="0" smtClean="0"/>
              <a:t>- q</a:t>
            </a:r>
            <a:r>
              <a:rPr lang="en-US" sz="1400" baseline="-25000" dirty="0" smtClean="0"/>
              <a:t>2</a:t>
            </a:r>
            <a:r>
              <a:rPr lang="en-US" sz="1400" baseline="30000" dirty="0" smtClean="0"/>
              <a:t>2 </a:t>
            </a:r>
            <a:r>
              <a:rPr lang="en-US" sz="1400" dirty="0" smtClean="0"/>
              <a:t>+ q</a:t>
            </a:r>
            <a:r>
              <a:rPr lang="en-US" sz="1400" baseline="-25000" dirty="0" smtClean="0"/>
              <a:t>3</a:t>
            </a:r>
            <a:r>
              <a:rPr lang="en-US" sz="1400" baseline="30000" dirty="0" smtClean="0"/>
              <a:t>2</a:t>
            </a:r>
            <a:r>
              <a:rPr lang="en-US" sz="1400" dirty="0" smtClean="0"/>
              <a:t>) ]</a:t>
            </a:r>
          </a:p>
          <a:p>
            <a:pPr lvl="1"/>
            <a:r>
              <a:rPr lang="en-US" sz="1600" b="1" dirty="0" smtClean="0"/>
              <a:t>Care should be taken if </a:t>
            </a:r>
            <a:r>
              <a:rPr lang="en-US" sz="1600" b="1" dirty="0" smtClean="0">
                <a:latin typeface="Symbol" pitchFamily="18" charset="2"/>
              </a:rPr>
              <a:t>q</a:t>
            </a:r>
            <a:r>
              <a:rPr lang="en-US" sz="1600" b="1" dirty="0" smtClean="0"/>
              <a:t> = ±90°, as the denominator of </a:t>
            </a:r>
            <a:r>
              <a:rPr lang="en-US" sz="1600" b="1" dirty="0" smtClean="0">
                <a:latin typeface="Symbol" pitchFamily="18" charset="2"/>
              </a:rPr>
              <a:t>y</a:t>
            </a:r>
            <a:r>
              <a:rPr lang="en-US" sz="1600" b="1" dirty="0" smtClean="0"/>
              <a:t> and </a:t>
            </a:r>
            <a:r>
              <a:rPr lang="en-US" sz="1600" b="1" dirty="0" smtClean="0">
                <a:latin typeface="Symbol" pitchFamily="18" charset="2"/>
              </a:rPr>
              <a:t>f</a:t>
            </a:r>
            <a:r>
              <a:rPr lang="en-US" sz="1600" b="1" dirty="0" smtClean="0"/>
              <a:t> equations will be zero!  Euler angle singularity </a:t>
            </a:r>
            <a:r>
              <a:rPr lang="en-US" sz="1600" b="1" dirty="0" smtClean="0">
                <a:sym typeface="Wingdings" pitchFamily="2" charset="2"/>
              </a:rPr>
              <a:t> no unique values for 1</a:t>
            </a:r>
            <a:r>
              <a:rPr lang="en-US" sz="1600" b="1" baseline="30000" dirty="0" smtClean="0">
                <a:sym typeface="Wingdings" pitchFamily="2" charset="2"/>
              </a:rPr>
              <a:t>st</a:t>
            </a:r>
            <a:r>
              <a:rPr lang="en-US" sz="1600" b="1" dirty="0" smtClean="0">
                <a:sym typeface="Wingdings" pitchFamily="2" charset="2"/>
              </a:rPr>
              <a:t> and 3</a:t>
            </a:r>
            <a:r>
              <a:rPr lang="en-US" sz="1600" b="1" baseline="30000" dirty="0" smtClean="0">
                <a:sym typeface="Wingdings" pitchFamily="2" charset="2"/>
              </a:rPr>
              <a:t>rd</a:t>
            </a:r>
            <a:r>
              <a:rPr lang="en-US" sz="1600" b="1" dirty="0" smtClean="0">
                <a:sym typeface="Wingdings" pitchFamily="2" charset="2"/>
              </a:rPr>
              <a:t> Euler angles </a:t>
            </a:r>
            <a:endParaRPr lang="en-US" sz="1600" b="1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1143000"/>
          </a:xfrm>
        </p:spPr>
        <p:txBody>
          <a:bodyPr/>
          <a:lstStyle/>
          <a:p>
            <a:r>
              <a:rPr lang="en-US" sz="3600" dirty="0" smtClean="0"/>
              <a:t>Quaternion elements for a </a:t>
            </a:r>
            <a:r>
              <a:rPr lang="en-US" sz="3600" b="1" dirty="0" smtClean="0"/>
              <a:t>roll-yaw-pitch</a:t>
            </a:r>
            <a:r>
              <a:rPr lang="en-US" sz="3600" dirty="0" smtClean="0"/>
              <a:t> Euler angle sequence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774376"/>
            <a:ext cx="8229600" cy="4144964"/>
          </a:xfrm>
        </p:spPr>
        <p:txBody>
          <a:bodyPr>
            <a:noAutofit/>
          </a:bodyPr>
          <a:lstStyle/>
          <a:p>
            <a:pPr marL="318380" lvl="2" indent="-318380"/>
            <a:r>
              <a:rPr lang="en-US" sz="1600" b="1" u="sng" dirty="0" smtClean="0"/>
              <a:t>q</a:t>
            </a:r>
            <a:r>
              <a:rPr lang="en-US" sz="1600" dirty="0" smtClean="0"/>
              <a:t> = ( 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, ( 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</a:t>
            </a:r>
            <a:r>
              <a:rPr lang="en-US" sz="1600" b="1" dirty="0" err="1" smtClean="0"/>
              <a:t>i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</a:t>
            </a:r>
            <a:r>
              <a:rPr lang="en-US" sz="1600" b="1" dirty="0" smtClean="0"/>
              <a:t>j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 </a:t>
            </a:r>
            <a:r>
              <a:rPr lang="en-US" sz="1600" b="1" dirty="0" smtClean="0"/>
              <a:t>k</a:t>
            </a:r>
            <a:r>
              <a:rPr lang="en-US" sz="1600" dirty="0" smtClean="0"/>
              <a:t>) ) ≡ ( 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q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 )</a:t>
            </a:r>
            <a:endParaRPr lang="en-US" sz="2000" dirty="0" smtClean="0"/>
          </a:p>
          <a:p>
            <a:pPr lvl="2">
              <a:buNone/>
            </a:pPr>
            <a:r>
              <a:rPr lang="en-US" sz="1400" dirty="0" smtClean="0"/>
              <a:t>where</a:t>
            </a:r>
          </a:p>
          <a:p>
            <a:pPr lvl="2">
              <a:buNone/>
            </a:pPr>
            <a:r>
              <a:rPr lang="en-US" sz="1400" dirty="0" smtClean="0"/>
              <a:t>q</a:t>
            </a:r>
            <a:r>
              <a:rPr lang="en-US" sz="1400" baseline="-25000" dirty="0" smtClean="0"/>
              <a:t>0</a:t>
            </a:r>
            <a:r>
              <a:rPr lang="en-US" sz="1400" dirty="0" smtClean="0"/>
              <a:t> =  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-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pPr lvl="2">
              <a:buNone/>
            </a:pPr>
            <a:r>
              <a:rPr lang="en-US" sz="1400" dirty="0" smtClean="0"/>
              <a:t>q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 = -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  +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pPr lvl="2">
              <a:buNone/>
            </a:pPr>
            <a:r>
              <a:rPr lang="en-US" sz="1400" dirty="0" smtClean="0"/>
              <a:t>q</a:t>
            </a:r>
            <a:r>
              <a:rPr lang="en-US" sz="1400" baseline="-25000" dirty="0" smtClean="0"/>
              <a:t>2</a:t>
            </a:r>
            <a:r>
              <a:rPr lang="en-US" sz="1400" dirty="0" smtClean="0"/>
              <a:t> =  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 -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pPr lvl="2">
              <a:buNone/>
            </a:pPr>
            <a:r>
              <a:rPr lang="en-US" sz="1400" dirty="0" smtClean="0"/>
              <a:t>q</a:t>
            </a:r>
            <a:r>
              <a:rPr lang="en-US" sz="1400" baseline="-25000" dirty="0" smtClean="0"/>
              <a:t>3</a:t>
            </a:r>
            <a:r>
              <a:rPr lang="en-US" sz="1400" dirty="0" smtClean="0"/>
              <a:t> =  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 + sin(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/2)sin(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</a:t>
            </a:r>
            <a:r>
              <a:rPr lang="en-US" sz="1400" dirty="0" err="1" smtClean="0"/>
              <a:t>cos</a:t>
            </a:r>
            <a:r>
              <a:rPr lang="en-US" sz="1400" dirty="0" smtClean="0"/>
              <a:t>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</a:t>
            </a:r>
          </a:p>
          <a:p>
            <a:r>
              <a:rPr lang="en-US" sz="1800" dirty="0" smtClean="0"/>
              <a:t>This can be computed from the product of 3 individual single axis rotation quaternions:</a:t>
            </a:r>
          </a:p>
          <a:p>
            <a:pPr lvl="1"/>
            <a:r>
              <a:rPr lang="en-US" sz="1400" b="1" u="sng" dirty="0" smtClean="0"/>
              <a:t>q</a:t>
            </a:r>
            <a:r>
              <a:rPr lang="en-US" sz="1400" dirty="0" smtClean="0"/>
              <a:t> = [ cos((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 ( 1 0 0 ) ] * [ cos((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( 0 0 1 ) ] * [ cos((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 ( 0 1 0 ) ]  </a:t>
            </a:r>
          </a:p>
          <a:p>
            <a:pPr lvl="1"/>
            <a:r>
              <a:rPr lang="en-US" sz="1400" dirty="0" smtClean="0"/>
              <a:t>E.g. – roll about x-axis , then yaw about rotated z-axis, then pitch about rotated y-axis</a:t>
            </a:r>
          </a:p>
          <a:p>
            <a:r>
              <a:rPr lang="en-US" sz="1800" dirty="0" smtClean="0"/>
              <a:t>Calculation of roll-yaw-pitch Euler angles from this quaternion:</a:t>
            </a:r>
          </a:p>
          <a:p>
            <a:pPr lvl="1"/>
            <a:r>
              <a:rPr lang="en-US" sz="1600" dirty="0" smtClean="0">
                <a:latin typeface="Symbol" pitchFamily="18" charset="2"/>
              </a:rPr>
              <a:t>y</a:t>
            </a:r>
            <a:r>
              <a:rPr lang="en-US" sz="1600" dirty="0" smtClean="0"/>
              <a:t> = sin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[ -2*(q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*q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-q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*q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) ]</a:t>
            </a:r>
          </a:p>
          <a:p>
            <a:pPr lvl="1"/>
            <a:r>
              <a:rPr lang="en-US" sz="1600" dirty="0" smtClean="0">
                <a:latin typeface="Symbol" pitchFamily="18" charset="2"/>
              </a:rPr>
              <a:t>q</a:t>
            </a:r>
            <a:r>
              <a:rPr lang="en-US" sz="1600" dirty="0" smtClean="0"/>
              <a:t> = tan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[  2*(q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*q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+q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*q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)  / ( 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+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-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-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) ]</a:t>
            </a:r>
          </a:p>
          <a:p>
            <a:pPr lvl="1"/>
            <a:r>
              <a:rPr lang="en-US" sz="1600" dirty="0" smtClean="0">
                <a:latin typeface="Symbol" pitchFamily="18" charset="2"/>
              </a:rPr>
              <a:t>f</a:t>
            </a:r>
            <a:r>
              <a:rPr lang="en-US" sz="1600" dirty="0" smtClean="0"/>
              <a:t> = tan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[  2*(q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*q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+q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*q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)  / ( 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-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+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-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 </a:t>
            </a:r>
            <a:r>
              <a:rPr lang="en-US" sz="1600" dirty="0" smtClean="0"/>
              <a:t>) ]</a:t>
            </a:r>
          </a:p>
          <a:p>
            <a:pPr lvl="1"/>
            <a:r>
              <a:rPr lang="en-US" sz="1600" b="1" dirty="0" smtClean="0"/>
              <a:t>Care should be taken if </a:t>
            </a:r>
            <a:r>
              <a:rPr lang="en-US" sz="1600" b="1" dirty="0" smtClean="0">
                <a:latin typeface="Symbol" pitchFamily="18" charset="2"/>
              </a:rPr>
              <a:t>y</a:t>
            </a:r>
            <a:r>
              <a:rPr lang="en-US" sz="1600" b="1" dirty="0" smtClean="0"/>
              <a:t> = ±90°, as the denominator of </a:t>
            </a:r>
            <a:r>
              <a:rPr lang="en-US" sz="1600" b="1" dirty="0" smtClean="0">
                <a:latin typeface="Symbol" pitchFamily="18" charset="2"/>
              </a:rPr>
              <a:t>q</a:t>
            </a:r>
            <a:r>
              <a:rPr lang="en-US" sz="1600" b="1" dirty="0" smtClean="0"/>
              <a:t> and </a:t>
            </a:r>
            <a:r>
              <a:rPr lang="en-US" sz="1600" b="1" dirty="0" smtClean="0">
                <a:latin typeface="Symbol" pitchFamily="18" charset="2"/>
              </a:rPr>
              <a:t>f</a:t>
            </a:r>
            <a:r>
              <a:rPr lang="en-US" sz="1600" b="1" dirty="0" smtClean="0"/>
              <a:t> equations will be zero! Euler angle singularity </a:t>
            </a:r>
            <a:r>
              <a:rPr lang="en-US" sz="1600" b="1" dirty="0" smtClean="0">
                <a:sym typeface="Wingdings" pitchFamily="2" charset="2"/>
              </a:rPr>
              <a:t> no unique values for 1</a:t>
            </a:r>
            <a:r>
              <a:rPr lang="en-US" sz="1600" b="1" baseline="30000" dirty="0" smtClean="0">
                <a:sym typeface="Wingdings" pitchFamily="2" charset="2"/>
              </a:rPr>
              <a:t>st</a:t>
            </a:r>
            <a:r>
              <a:rPr lang="en-US" sz="1600" b="1" dirty="0" smtClean="0">
                <a:sym typeface="Wingdings" pitchFamily="2" charset="2"/>
              </a:rPr>
              <a:t> and 3</a:t>
            </a:r>
            <a:r>
              <a:rPr lang="en-US" sz="1600" b="1" baseline="30000" dirty="0" smtClean="0">
                <a:sym typeface="Wingdings" pitchFamily="2" charset="2"/>
              </a:rPr>
              <a:t>rd</a:t>
            </a:r>
            <a:r>
              <a:rPr lang="en-US" sz="1600" b="1" dirty="0" smtClean="0">
                <a:sym typeface="Wingdings" pitchFamily="2" charset="2"/>
              </a:rPr>
              <a:t> Euler angles </a:t>
            </a:r>
            <a:endParaRPr lang="en-US" sz="1600" b="1" dirty="0" smtClean="0"/>
          </a:p>
          <a:p>
            <a:pPr lvl="1"/>
            <a:endParaRPr lang="en-US" sz="16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838200"/>
            <a:ext cx="8229600" cy="685800"/>
          </a:xfrm>
        </p:spPr>
        <p:txBody>
          <a:bodyPr/>
          <a:lstStyle/>
          <a:p>
            <a:r>
              <a:rPr lang="en-US" sz="3600" dirty="0" smtClean="0"/>
              <a:t>Plumb-line frame</a:t>
            </a:r>
            <a:endParaRPr lang="en-US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228600" y="1447800"/>
            <a:ext cx="4953000" cy="4525963"/>
          </a:xfrm>
        </p:spPr>
        <p:txBody>
          <a:bodyPr>
            <a:noAutofit/>
          </a:bodyPr>
          <a:lstStyle/>
          <a:p>
            <a:r>
              <a:rPr lang="en-US" sz="1600" b="1" i="1" dirty="0" smtClean="0"/>
              <a:t>Plumb-line</a:t>
            </a:r>
            <a:r>
              <a:rPr lang="en-US" sz="1600" dirty="0" smtClean="0"/>
              <a:t> frame has X-axis up along local vertical, or plumb line, Z-axis rotated thru azimuth from north about –X axis, Y-axis completes right hand frame</a:t>
            </a:r>
          </a:p>
          <a:p>
            <a:r>
              <a:rPr lang="en-US" sz="1600" dirty="0" smtClean="0"/>
              <a:t>Quaternion elements for </a:t>
            </a:r>
            <a:r>
              <a:rPr lang="en-US" sz="1600" b="1" dirty="0" smtClean="0"/>
              <a:t>plumb-line </a:t>
            </a:r>
            <a:r>
              <a:rPr lang="en-US" sz="1600" dirty="0" smtClean="0"/>
              <a:t>reference frame relative to Earth Centered Inertial (ECI) frame (</a:t>
            </a:r>
            <a:r>
              <a:rPr lang="en-US" sz="1600" dirty="0" smtClean="0">
                <a:latin typeface="Symbol" pitchFamily="18" charset="2"/>
              </a:rPr>
              <a:t>l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>
                <a:latin typeface="Symbol" pitchFamily="18" charset="2"/>
              </a:rPr>
              <a:t>+l</a:t>
            </a:r>
            <a:r>
              <a:rPr lang="en-US" sz="1600" baseline="-25000" dirty="0" smtClean="0"/>
              <a:t>g </a:t>
            </a:r>
            <a:r>
              <a:rPr lang="en-US" sz="1600" dirty="0" smtClean="0"/>
              <a:t>is longitude plus sidereal “time”, </a:t>
            </a:r>
            <a:r>
              <a:rPr lang="en-US" sz="1600" dirty="0" smtClean="0">
                <a:latin typeface="Symbol" pitchFamily="18" charset="2"/>
              </a:rPr>
              <a:t>f</a:t>
            </a:r>
            <a:r>
              <a:rPr lang="en-US" sz="1600" baseline="-25000" dirty="0" smtClean="0"/>
              <a:t>E</a:t>
            </a:r>
            <a:r>
              <a:rPr lang="en-US" sz="1600" dirty="0" smtClean="0"/>
              <a:t> is geodetic latitude, </a:t>
            </a:r>
            <a:r>
              <a:rPr lang="en-US" sz="1600" dirty="0" smtClean="0">
                <a:latin typeface="Symbol" pitchFamily="18" charset="2"/>
              </a:rPr>
              <a:t>y</a:t>
            </a:r>
            <a:r>
              <a:rPr lang="en-US" sz="1600" dirty="0" smtClean="0"/>
              <a:t> is heading from north of z-axis):</a:t>
            </a:r>
          </a:p>
          <a:p>
            <a:pPr lvl="1"/>
            <a:r>
              <a:rPr lang="en-US" sz="1400" dirty="0" smtClean="0"/>
              <a:t>First rotation of </a:t>
            </a:r>
            <a:r>
              <a:rPr lang="en-US" sz="1400" dirty="0" smtClean="0">
                <a:latin typeface="Symbol" pitchFamily="18" charset="2"/>
              </a:rPr>
              <a:t>l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>
                <a:latin typeface="Symbol" pitchFamily="18" charset="2"/>
              </a:rPr>
              <a:t>+l</a:t>
            </a:r>
            <a:r>
              <a:rPr lang="en-US" sz="1400" baseline="-25000" dirty="0" smtClean="0"/>
              <a:t>g</a:t>
            </a:r>
            <a:r>
              <a:rPr lang="en-US" sz="1400" dirty="0" smtClean="0"/>
              <a:t> about </a:t>
            </a:r>
            <a:r>
              <a:rPr lang="en-US" sz="1400" dirty="0" err="1" smtClean="0"/>
              <a:t>zI</a:t>
            </a:r>
            <a:r>
              <a:rPr lang="en-US" sz="1400" dirty="0" smtClean="0"/>
              <a:t>-axis:</a:t>
            </a:r>
          </a:p>
          <a:p>
            <a:pPr lvl="1">
              <a:buNone/>
            </a:pPr>
            <a:r>
              <a:rPr lang="en-US" sz="1200" dirty="0" smtClean="0"/>
              <a:t>		</a:t>
            </a:r>
            <a:r>
              <a:rPr lang="en-US" sz="1400" b="1" u="sng" dirty="0" smtClean="0"/>
              <a:t>q</a:t>
            </a:r>
            <a:r>
              <a:rPr lang="en-US" sz="1400" baseline="-25000" dirty="0" smtClean="0"/>
              <a:t>1</a:t>
            </a:r>
            <a:r>
              <a:rPr lang="en-US" sz="1400" dirty="0" smtClean="0"/>
              <a:t> = [ cos(</a:t>
            </a:r>
            <a:r>
              <a:rPr lang="en-US" sz="1400" dirty="0" smtClean="0">
                <a:latin typeface="Symbol" pitchFamily="18" charset="2"/>
              </a:rPr>
              <a:t>(l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>
                <a:latin typeface="Symbol" pitchFamily="18" charset="2"/>
              </a:rPr>
              <a:t>+l</a:t>
            </a:r>
            <a:r>
              <a:rPr lang="en-US" sz="1400" baseline="-25000" dirty="0" smtClean="0"/>
              <a:t>g</a:t>
            </a:r>
            <a:r>
              <a:rPr lang="en-US" sz="1400" dirty="0" smtClean="0">
                <a:latin typeface="Symbol" pitchFamily="18" charset="2"/>
              </a:rPr>
              <a:t>)</a:t>
            </a:r>
            <a:r>
              <a:rPr lang="en-US" sz="1400" dirty="0" smtClean="0"/>
              <a:t>/2) , ( 0 </a:t>
            </a:r>
            <a:r>
              <a:rPr lang="en-US" sz="1400" dirty="0" err="1" smtClean="0"/>
              <a:t>i</a:t>
            </a:r>
            <a:r>
              <a:rPr lang="en-US" sz="1400" dirty="0" smtClean="0"/>
              <a:t> + 0 j + sin((</a:t>
            </a:r>
            <a:r>
              <a:rPr lang="en-US" sz="1400" dirty="0" smtClean="0">
                <a:latin typeface="Symbol" pitchFamily="18" charset="2"/>
              </a:rPr>
              <a:t>l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>
                <a:latin typeface="Symbol" pitchFamily="18" charset="2"/>
              </a:rPr>
              <a:t>+l</a:t>
            </a:r>
            <a:r>
              <a:rPr lang="en-US" sz="1400" baseline="-25000" dirty="0" smtClean="0"/>
              <a:t>g</a:t>
            </a:r>
            <a:r>
              <a:rPr lang="en-US" sz="1400" dirty="0" smtClean="0">
                <a:latin typeface="Symbol" pitchFamily="18" charset="2"/>
              </a:rPr>
              <a:t>)</a:t>
            </a:r>
            <a:r>
              <a:rPr lang="en-US" sz="1400" dirty="0" smtClean="0"/>
              <a:t>/2) k ) ]  </a:t>
            </a:r>
          </a:p>
          <a:p>
            <a:pPr lvl="1"/>
            <a:r>
              <a:rPr lang="en-US" sz="1400" dirty="0" smtClean="0"/>
              <a:t>Second rotation of </a:t>
            </a:r>
            <a:r>
              <a:rPr lang="en-US" sz="1400" dirty="0" smtClean="0">
                <a:latin typeface="Symbol" pitchFamily="18" charset="2"/>
              </a:rPr>
              <a:t>-f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/>
              <a:t> about rotated y-axis:</a:t>
            </a:r>
          </a:p>
          <a:p>
            <a:pPr lvl="1">
              <a:buNone/>
            </a:pPr>
            <a:r>
              <a:rPr lang="en-US" sz="1200" dirty="0" smtClean="0"/>
              <a:t>		</a:t>
            </a:r>
            <a:r>
              <a:rPr lang="en-US" sz="1400" b="1" u="sng" dirty="0" smtClean="0"/>
              <a:t>q</a:t>
            </a:r>
            <a:r>
              <a:rPr lang="en-US" sz="1400" baseline="-25000" dirty="0" smtClean="0">
                <a:latin typeface="Symbol" pitchFamily="18" charset="2"/>
              </a:rPr>
              <a:t>2</a:t>
            </a:r>
            <a:r>
              <a:rPr lang="en-US" sz="1400" dirty="0" smtClean="0"/>
              <a:t> = [ cos(</a:t>
            </a:r>
            <a:r>
              <a:rPr lang="en-US" sz="1400" dirty="0" smtClean="0">
                <a:latin typeface="Symbol" pitchFamily="18" charset="2"/>
              </a:rPr>
              <a:t>-f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/>
              <a:t>/2) , ( 0 </a:t>
            </a:r>
            <a:r>
              <a:rPr lang="en-US" sz="1400" dirty="0" err="1" smtClean="0"/>
              <a:t>i</a:t>
            </a:r>
            <a:r>
              <a:rPr lang="en-US" sz="1400" dirty="0" smtClean="0"/>
              <a:t> + sin(</a:t>
            </a:r>
            <a:r>
              <a:rPr lang="en-US" sz="1400" dirty="0" smtClean="0">
                <a:latin typeface="Symbol" pitchFamily="18" charset="2"/>
              </a:rPr>
              <a:t>-f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/>
              <a:t>/2) j + 0 k ) ]</a:t>
            </a:r>
          </a:p>
          <a:p>
            <a:pPr lvl="1"/>
            <a:r>
              <a:rPr lang="en-US" sz="1400" dirty="0" smtClean="0"/>
              <a:t>Third rotation of </a:t>
            </a:r>
            <a:r>
              <a:rPr lang="en-US" sz="1400" dirty="0" smtClean="0">
                <a:latin typeface="Symbol" pitchFamily="18" charset="2"/>
              </a:rPr>
              <a:t>-y</a:t>
            </a:r>
            <a:r>
              <a:rPr lang="en-US" sz="1400" dirty="0" smtClean="0"/>
              <a:t> about rotated x-axis:</a:t>
            </a:r>
          </a:p>
          <a:p>
            <a:pPr lvl="1">
              <a:buNone/>
            </a:pPr>
            <a:r>
              <a:rPr lang="en-US" sz="1200" dirty="0" smtClean="0"/>
              <a:t>		</a:t>
            </a:r>
            <a:r>
              <a:rPr lang="en-US" sz="1400" b="1" u="sng" dirty="0" smtClean="0"/>
              <a:t>q</a:t>
            </a:r>
            <a:r>
              <a:rPr lang="en-US" sz="1400" baseline="-25000" dirty="0" smtClean="0">
                <a:latin typeface="Symbol" pitchFamily="18" charset="2"/>
              </a:rPr>
              <a:t>3</a:t>
            </a:r>
            <a:r>
              <a:rPr lang="en-US" sz="1400" dirty="0" smtClean="0"/>
              <a:t> = [ cos(</a:t>
            </a:r>
            <a:r>
              <a:rPr lang="en-US" sz="1400" dirty="0" smtClean="0">
                <a:latin typeface="Symbol" pitchFamily="18" charset="2"/>
              </a:rPr>
              <a:t>-y</a:t>
            </a:r>
            <a:r>
              <a:rPr lang="en-US" sz="1400" dirty="0" smtClean="0"/>
              <a:t>/2) , ( sin(</a:t>
            </a:r>
            <a:r>
              <a:rPr lang="en-US" sz="1400" dirty="0" smtClean="0">
                <a:latin typeface="Symbol" pitchFamily="18" charset="2"/>
              </a:rPr>
              <a:t>-y</a:t>
            </a:r>
            <a:r>
              <a:rPr lang="en-US" sz="1400" dirty="0" smtClean="0"/>
              <a:t>/2) </a:t>
            </a:r>
            <a:r>
              <a:rPr lang="en-US" sz="1400" dirty="0" err="1" smtClean="0"/>
              <a:t>i</a:t>
            </a:r>
            <a:r>
              <a:rPr lang="en-US" sz="1400" dirty="0" smtClean="0"/>
              <a:t> + 0 j + 0 k ) ]</a:t>
            </a:r>
          </a:p>
          <a:p>
            <a:pPr lvl="1"/>
            <a:r>
              <a:rPr lang="en-US" sz="1400" dirty="0" smtClean="0"/>
              <a:t>ECI to </a:t>
            </a:r>
            <a:r>
              <a:rPr lang="en-US" sz="1400" dirty="0" err="1" smtClean="0"/>
              <a:t>plumbline</a:t>
            </a:r>
            <a:r>
              <a:rPr lang="en-US" sz="1400" dirty="0" smtClean="0"/>
              <a:t> quaternion is following quaternion product:</a:t>
            </a:r>
          </a:p>
          <a:p>
            <a:pPr lvl="3">
              <a:buNone/>
            </a:pPr>
            <a:r>
              <a:rPr lang="en-US" sz="1600" b="1" u="sng" dirty="0" err="1" smtClean="0"/>
              <a:t>q</a:t>
            </a:r>
            <a:r>
              <a:rPr lang="en-US" sz="1600" baseline="-25000" dirty="0" err="1" smtClean="0"/>
              <a:t>ECI</a:t>
            </a:r>
            <a:r>
              <a:rPr lang="en-US" sz="1600" baseline="-25000" dirty="0" smtClean="0"/>
              <a:t> to PL</a:t>
            </a:r>
            <a:r>
              <a:rPr lang="en-US" sz="1600" dirty="0" smtClean="0"/>
              <a:t> = 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2 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3</a:t>
            </a:r>
          </a:p>
          <a:p>
            <a:pPr lvl="3">
              <a:buNone/>
            </a:pPr>
            <a:endParaRPr lang="en-US" sz="1200" baseline="-25000" dirty="0" smtClean="0"/>
          </a:p>
          <a:p>
            <a:pPr lvl="1"/>
            <a:r>
              <a:rPr lang="en-US" sz="1400" dirty="0" smtClean="0"/>
              <a:t>Note that ECI to </a:t>
            </a:r>
            <a:r>
              <a:rPr lang="en-US" sz="1400" dirty="0" err="1" smtClean="0"/>
              <a:t>plumbline</a:t>
            </a:r>
            <a:r>
              <a:rPr lang="en-US" sz="1400" dirty="0" smtClean="0"/>
              <a:t> quaternion is also a yaw-pitch-roll Euler sequence with yaw = </a:t>
            </a:r>
            <a:r>
              <a:rPr lang="en-US" sz="1400" dirty="0" smtClean="0">
                <a:latin typeface="Symbol" pitchFamily="18" charset="2"/>
              </a:rPr>
              <a:t>l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>
                <a:latin typeface="Symbol" pitchFamily="18" charset="2"/>
              </a:rPr>
              <a:t>+l</a:t>
            </a:r>
            <a:r>
              <a:rPr lang="en-US" sz="1400" baseline="-25000" dirty="0" smtClean="0"/>
              <a:t>g</a:t>
            </a:r>
            <a:r>
              <a:rPr lang="en-US" sz="1400" dirty="0" smtClean="0"/>
              <a:t>, </a:t>
            </a:r>
          </a:p>
          <a:p>
            <a:pPr lvl="1">
              <a:buNone/>
            </a:pPr>
            <a:r>
              <a:rPr lang="en-US" sz="1400" dirty="0" smtClean="0"/>
              <a:t>	pitch = </a:t>
            </a:r>
            <a:r>
              <a:rPr lang="en-US" sz="1400" dirty="0" smtClean="0">
                <a:latin typeface="Symbol" pitchFamily="18" charset="2"/>
              </a:rPr>
              <a:t>-f</a:t>
            </a:r>
            <a:r>
              <a:rPr lang="en-US" sz="1400" baseline="-25000" dirty="0" smtClean="0">
                <a:latin typeface="Symbol" pitchFamily="18" charset="2"/>
              </a:rPr>
              <a:t>E</a:t>
            </a:r>
            <a:r>
              <a:rPr lang="en-US" sz="1400" dirty="0" smtClean="0"/>
              <a:t> , roll = -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223" name="Group 256"/>
          <p:cNvGrpSpPr>
            <a:grpSpLocks noGrp="1"/>
          </p:cNvGrpSpPr>
          <p:nvPr/>
        </p:nvGrpSpPr>
        <p:grpSpPr bwMode="auto">
          <a:xfrm>
            <a:off x="4953000" y="2713037"/>
            <a:ext cx="4114800" cy="3382963"/>
            <a:chOff x="2784" y="1152"/>
            <a:chExt cx="2924" cy="2237"/>
          </a:xfrm>
        </p:grpSpPr>
        <p:sp>
          <p:nvSpPr>
            <p:cNvPr id="224" name="Rectangle 6"/>
            <p:cNvSpPr>
              <a:spLocks noChangeArrowheads="1"/>
            </p:cNvSpPr>
            <p:nvPr/>
          </p:nvSpPr>
          <p:spPr bwMode="auto">
            <a:xfrm>
              <a:off x="4410" y="3113"/>
              <a:ext cx="426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" name="Rectangle 7"/>
            <p:cNvSpPr>
              <a:spLocks noChangeArrowheads="1"/>
            </p:cNvSpPr>
            <p:nvPr/>
          </p:nvSpPr>
          <p:spPr bwMode="auto">
            <a:xfrm>
              <a:off x="4464" y="3215"/>
              <a:ext cx="234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Meridian</a:t>
              </a:r>
              <a:endParaRPr lang="en-US"/>
            </a:p>
          </p:txBody>
        </p:sp>
        <p:sp>
          <p:nvSpPr>
            <p:cNvPr id="226" name="Rectangle 8"/>
            <p:cNvSpPr>
              <a:spLocks noChangeArrowheads="1"/>
            </p:cNvSpPr>
            <p:nvPr/>
          </p:nvSpPr>
          <p:spPr bwMode="auto">
            <a:xfrm>
              <a:off x="4704" y="3215"/>
              <a:ext cx="16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27" name="Freeform 9"/>
            <p:cNvSpPr>
              <a:spLocks/>
            </p:cNvSpPr>
            <p:nvPr/>
          </p:nvSpPr>
          <p:spPr bwMode="auto">
            <a:xfrm>
              <a:off x="2784" y="3047"/>
              <a:ext cx="396" cy="342"/>
            </a:xfrm>
            <a:custGeom>
              <a:avLst/>
              <a:gdLst>
                <a:gd name="T0" fmla="*/ 0 w 396"/>
                <a:gd name="T1" fmla="*/ 156 h 342"/>
                <a:gd name="T2" fmla="*/ 102 w 396"/>
                <a:gd name="T3" fmla="*/ 342 h 342"/>
                <a:gd name="T4" fmla="*/ 396 w 396"/>
                <a:gd name="T5" fmla="*/ 186 h 342"/>
                <a:gd name="T6" fmla="*/ 294 w 396"/>
                <a:gd name="T7" fmla="*/ 0 h 342"/>
                <a:gd name="T8" fmla="*/ 0 w 396"/>
                <a:gd name="T9" fmla="*/ 156 h 3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96"/>
                <a:gd name="T16" fmla="*/ 0 h 342"/>
                <a:gd name="T17" fmla="*/ 396 w 396"/>
                <a:gd name="T18" fmla="*/ 342 h 3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96" h="342">
                  <a:moveTo>
                    <a:pt x="0" y="156"/>
                  </a:moveTo>
                  <a:lnTo>
                    <a:pt x="102" y="342"/>
                  </a:lnTo>
                  <a:lnTo>
                    <a:pt x="396" y="186"/>
                  </a:lnTo>
                  <a:lnTo>
                    <a:pt x="294" y="0"/>
                  </a:lnTo>
                  <a:lnTo>
                    <a:pt x="0" y="156"/>
                  </a:lnTo>
                  <a:close/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8" name="Rectangle 10"/>
            <p:cNvSpPr>
              <a:spLocks noChangeArrowheads="1"/>
            </p:cNvSpPr>
            <p:nvPr/>
          </p:nvSpPr>
          <p:spPr bwMode="auto">
            <a:xfrm>
              <a:off x="3095" y="3139"/>
              <a:ext cx="217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Equinox</a:t>
              </a:r>
              <a:endParaRPr lang="en-US"/>
            </a:p>
          </p:txBody>
        </p:sp>
        <p:sp>
          <p:nvSpPr>
            <p:cNvPr id="229" name="Rectangle 11"/>
            <p:cNvSpPr>
              <a:spLocks noChangeArrowheads="1"/>
            </p:cNvSpPr>
            <p:nvPr/>
          </p:nvSpPr>
          <p:spPr bwMode="auto">
            <a:xfrm>
              <a:off x="3096" y="3203"/>
              <a:ext cx="16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30" name="Rectangle 12"/>
            <p:cNvSpPr>
              <a:spLocks noChangeArrowheads="1"/>
            </p:cNvSpPr>
            <p:nvPr/>
          </p:nvSpPr>
          <p:spPr bwMode="auto">
            <a:xfrm>
              <a:off x="3522" y="3185"/>
              <a:ext cx="282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1" name="Rectangle 13"/>
            <p:cNvSpPr>
              <a:spLocks noChangeArrowheads="1"/>
            </p:cNvSpPr>
            <p:nvPr/>
          </p:nvSpPr>
          <p:spPr bwMode="auto">
            <a:xfrm>
              <a:off x="3582" y="3209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" pitchFamily="18" charset="0"/>
                </a:rPr>
                <a:t>X</a:t>
              </a:r>
              <a:endParaRPr lang="en-US"/>
            </a:p>
          </p:txBody>
        </p:sp>
        <p:sp>
          <p:nvSpPr>
            <p:cNvPr id="232" name="Rectangle 14"/>
            <p:cNvSpPr>
              <a:spLocks noChangeArrowheads="1"/>
            </p:cNvSpPr>
            <p:nvPr/>
          </p:nvSpPr>
          <p:spPr bwMode="auto">
            <a:xfrm>
              <a:off x="3648" y="3245"/>
              <a:ext cx="39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E</a:t>
              </a:r>
              <a:endParaRPr lang="en-US"/>
            </a:p>
          </p:txBody>
        </p:sp>
        <p:sp>
          <p:nvSpPr>
            <p:cNvPr id="233" name="Rectangle 15"/>
            <p:cNvSpPr>
              <a:spLocks noChangeArrowheads="1"/>
            </p:cNvSpPr>
            <p:nvPr/>
          </p:nvSpPr>
          <p:spPr bwMode="auto">
            <a:xfrm>
              <a:off x="3690" y="3131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grpSp>
          <p:nvGrpSpPr>
            <p:cNvPr id="234" name="Group 16"/>
            <p:cNvGrpSpPr>
              <a:grpSpLocks/>
            </p:cNvGrpSpPr>
            <p:nvPr/>
          </p:nvGrpSpPr>
          <p:grpSpPr bwMode="auto">
            <a:xfrm>
              <a:off x="4296" y="2405"/>
              <a:ext cx="6" cy="948"/>
              <a:chOff x="4296" y="3336"/>
              <a:chExt cx="6" cy="948"/>
            </a:xfrm>
          </p:grpSpPr>
          <p:sp>
            <p:nvSpPr>
              <p:cNvPr id="429" name="Freeform 17"/>
              <p:cNvSpPr>
                <a:spLocks/>
              </p:cNvSpPr>
              <p:nvPr/>
            </p:nvSpPr>
            <p:spPr bwMode="auto">
              <a:xfrm>
                <a:off x="4296" y="3336"/>
                <a:ext cx="6" cy="24"/>
              </a:xfrm>
              <a:custGeom>
                <a:avLst/>
                <a:gdLst>
                  <a:gd name="T0" fmla="*/ 6 w 6"/>
                  <a:gd name="T1" fmla="*/ 0 h 24"/>
                  <a:gd name="T2" fmla="*/ 0 w 6"/>
                  <a:gd name="T3" fmla="*/ 0 h 24"/>
                  <a:gd name="T4" fmla="*/ 0 w 6"/>
                  <a:gd name="T5" fmla="*/ 0 h 24"/>
                  <a:gd name="T6" fmla="*/ 0 w 6"/>
                  <a:gd name="T7" fmla="*/ 24 h 24"/>
                  <a:gd name="T8" fmla="*/ 0 w 6"/>
                  <a:gd name="T9" fmla="*/ 24 h 24"/>
                  <a:gd name="T10" fmla="*/ 6 w 6"/>
                  <a:gd name="T11" fmla="*/ 24 h 24"/>
                  <a:gd name="T12" fmla="*/ 6 w 6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24"/>
                  <a:gd name="T23" fmla="*/ 6 w 6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24">
                    <a:moveTo>
                      <a:pt x="6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6" y="2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0" name="Freeform 18"/>
              <p:cNvSpPr>
                <a:spLocks/>
              </p:cNvSpPr>
              <p:nvPr/>
            </p:nvSpPr>
            <p:spPr bwMode="auto">
              <a:xfrm>
                <a:off x="4296" y="3372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1" name="Freeform 19"/>
              <p:cNvSpPr>
                <a:spLocks/>
              </p:cNvSpPr>
              <p:nvPr/>
            </p:nvSpPr>
            <p:spPr bwMode="auto">
              <a:xfrm>
                <a:off x="4296" y="3414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2" name="Freeform 20"/>
              <p:cNvSpPr>
                <a:spLocks/>
              </p:cNvSpPr>
              <p:nvPr/>
            </p:nvSpPr>
            <p:spPr bwMode="auto">
              <a:xfrm>
                <a:off x="4296" y="3456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3" name="Freeform 21"/>
              <p:cNvSpPr>
                <a:spLocks/>
              </p:cNvSpPr>
              <p:nvPr/>
            </p:nvSpPr>
            <p:spPr bwMode="auto">
              <a:xfrm>
                <a:off x="4296" y="3498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4" name="Freeform 22"/>
              <p:cNvSpPr>
                <a:spLocks/>
              </p:cNvSpPr>
              <p:nvPr/>
            </p:nvSpPr>
            <p:spPr bwMode="auto">
              <a:xfrm>
                <a:off x="4296" y="3540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5" name="Freeform 23"/>
              <p:cNvSpPr>
                <a:spLocks/>
              </p:cNvSpPr>
              <p:nvPr/>
            </p:nvSpPr>
            <p:spPr bwMode="auto">
              <a:xfrm>
                <a:off x="4296" y="3582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6" name="Freeform 24"/>
              <p:cNvSpPr>
                <a:spLocks/>
              </p:cNvSpPr>
              <p:nvPr/>
            </p:nvSpPr>
            <p:spPr bwMode="auto">
              <a:xfrm>
                <a:off x="4296" y="3624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7" name="Freeform 25"/>
              <p:cNvSpPr>
                <a:spLocks/>
              </p:cNvSpPr>
              <p:nvPr/>
            </p:nvSpPr>
            <p:spPr bwMode="auto">
              <a:xfrm>
                <a:off x="4296" y="3666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8" name="Freeform 26"/>
              <p:cNvSpPr>
                <a:spLocks/>
              </p:cNvSpPr>
              <p:nvPr/>
            </p:nvSpPr>
            <p:spPr bwMode="auto">
              <a:xfrm>
                <a:off x="4296" y="3708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9" name="Freeform 27"/>
              <p:cNvSpPr>
                <a:spLocks/>
              </p:cNvSpPr>
              <p:nvPr/>
            </p:nvSpPr>
            <p:spPr bwMode="auto">
              <a:xfrm>
                <a:off x="4296" y="3750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0" name="Freeform 28"/>
              <p:cNvSpPr>
                <a:spLocks/>
              </p:cNvSpPr>
              <p:nvPr/>
            </p:nvSpPr>
            <p:spPr bwMode="auto">
              <a:xfrm>
                <a:off x="4296" y="3792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1" name="Freeform 29"/>
              <p:cNvSpPr>
                <a:spLocks/>
              </p:cNvSpPr>
              <p:nvPr/>
            </p:nvSpPr>
            <p:spPr bwMode="auto">
              <a:xfrm>
                <a:off x="4296" y="3834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2" name="Freeform 30"/>
              <p:cNvSpPr>
                <a:spLocks/>
              </p:cNvSpPr>
              <p:nvPr/>
            </p:nvSpPr>
            <p:spPr bwMode="auto">
              <a:xfrm>
                <a:off x="4296" y="3876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3" name="Freeform 31"/>
              <p:cNvSpPr>
                <a:spLocks/>
              </p:cNvSpPr>
              <p:nvPr/>
            </p:nvSpPr>
            <p:spPr bwMode="auto">
              <a:xfrm>
                <a:off x="4296" y="3918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4" name="Freeform 32"/>
              <p:cNvSpPr>
                <a:spLocks/>
              </p:cNvSpPr>
              <p:nvPr/>
            </p:nvSpPr>
            <p:spPr bwMode="auto">
              <a:xfrm>
                <a:off x="4296" y="3960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5" name="Freeform 33"/>
              <p:cNvSpPr>
                <a:spLocks/>
              </p:cNvSpPr>
              <p:nvPr/>
            </p:nvSpPr>
            <p:spPr bwMode="auto">
              <a:xfrm>
                <a:off x="4296" y="4002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6" name="Freeform 34"/>
              <p:cNvSpPr>
                <a:spLocks/>
              </p:cNvSpPr>
              <p:nvPr/>
            </p:nvSpPr>
            <p:spPr bwMode="auto">
              <a:xfrm>
                <a:off x="4296" y="4044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7" name="Freeform 35"/>
              <p:cNvSpPr>
                <a:spLocks/>
              </p:cNvSpPr>
              <p:nvPr/>
            </p:nvSpPr>
            <p:spPr bwMode="auto">
              <a:xfrm>
                <a:off x="4296" y="4086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8" name="Freeform 36"/>
              <p:cNvSpPr>
                <a:spLocks/>
              </p:cNvSpPr>
              <p:nvPr/>
            </p:nvSpPr>
            <p:spPr bwMode="auto">
              <a:xfrm>
                <a:off x="4296" y="4128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9" name="Freeform 37"/>
              <p:cNvSpPr>
                <a:spLocks/>
              </p:cNvSpPr>
              <p:nvPr/>
            </p:nvSpPr>
            <p:spPr bwMode="auto">
              <a:xfrm>
                <a:off x="4296" y="4170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0" name="Freeform 38"/>
              <p:cNvSpPr>
                <a:spLocks/>
              </p:cNvSpPr>
              <p:nvPr/>
            </p:nvSpPr>
            <p:spPr bwMode="auto">
              <a:xfrm>
                <a:off x="4296" y="4212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1" name="Freeform 39"/>
              <p:cNvSpPr>
                <a:spLocks/>
              </p:cNvSpPr>
              <p:nvPr/>
            </p:nvSpPr>
            <p:spPr bwMode="auto">
              <a:xfrm>
                <a:off x="4296" y="4254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5" name="Rectangle 40"/>
            <p:cNvSpPr>
              <a:spLocks noChangeArrowheads="1"/>
            </p:cNvSpPr>
            <p:nvPr/>
          </p:nvSpPr>
          <p:spPr bwMode="auto">
            <a:xfrm>
              <a:off x="2784" y="1152"/>
              <a:ext cx="2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 New Roman" pitchFamily="18" charset="0"/>
                </a:rPr>
                <a:t> </a:t>
              </a:r>
              <a:endParaRPr lang="en-US"/>
            </a:p>
          </p:txBody>
        </p:sp>
        <p:sp>
          <p:nvSpPr>
            <p:cNvPr id="236" name="Oval 41"/>
            <p:cNvSpPr>
              <a:spLocks noChangeArrowheads="1"/>
            </p:cNvSpPr>
            <p:nvPr/>
          </p:nvSpPr>
          <p:spPr bwMode="auto">
            <a:xfrm>
              <a:off x="3516" y="1560"/>
              <a:ext cx="1590" cy="1542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37" name="Group 42"/>
            <p:cNvGrpSpPr>
              <a:grpSpLocks/>
            </p:cNvGrpSpPr>
            <p:nvPr/>
          </p:nvGrpSpPr>
          <p:grpSpPr bwMode="auto">
            <a:xfrm>
              <a:off x="3288" y="2376"/>
              <a:ext cx="1002" cy="522"/>
              <a:chOff x="3288" y="3318"/>
              <a:chExt cx="1002" cy="522"/>
            </a:xfrm>
          </p:grpSpPr>
          <p:sp>
            <p:nvSpPr>
              <p:cNvPr id="427" name="Line 43"/>
              <p:cNvSpPr>
                <a:spLocks noChangeShapeType="1"/>
              </p:cNvSpPr>
              <p:nvPr/>
            </p:nvSpPr>
            <p:spPr bwMode="auto">
              <a:xfrm flipH="1">
                <a:off x="3324" y="3318"/>
                <a:ext cx="966" cy="50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8" name="Freeform 44"/>
              <p:cNvSpPr>
                <a:spLocks/>
              </p:cNvSpPr>
              <p:nvPr/>
            </p:nvSpPr>
            <p:spPr bwMode="auto">
              <a:xfrm>
                <a:off x="3288" y="3786"/>
                <a:ext cx="66" cy="54"/>
              </a:xfrm>
              <a:custGeom>
                <a:avLst/>
                <a:gdLst>
                  <a:gd name="T0" fmla="*/ 36 w 66"/>
                  <a:gd name="T1" fmla="*/ 0 h 54"/>
                  <a:gd name="T2" fmla="*/ 0 w 66"/>
                  <a:gd name="T3" fmla="*/ 54 h 54"/>
                  <a:gd name="T4" fmla="*/ 66 w 66"/>
                  <a:gd name="T5" fmla="*/ 54 h 54"/>
                  <a:gd name="T6" fmla="*/ 36 w 66"/>
                  <a:gd name="T7" fmla="*/ 0 h 5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6"/>
                  <a:gd name="T13" fmla="*/ 0 h 54"/>
                  <a:gd name="T14" fmla="*/ 66 w 66"/>
                  <a:gd name="T15" fmla="*/ 54 h 5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6" h="54">
                    <a:moveTo>
                      <a:pt x="36" y="0"/>
                    </a:moveTo>
                    <a:lnTo>
                      <a:pt x="0" y="54"/>
                    </a:lnTo>
                    <a:lnTo>
                      <a:pt x="66" y="54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8" name="Oval 45"/>
            <p:cNvSpPr>
              <a:spLocks noChangeArrowheads="1"/>
            </p:cNvSpPr>
            <p:nvPr/>
          </p:nvSpPr>
          <p:spPr bwMode="auto">
            <a:xfrm>
              <a:off x="3522" y="2136"/>
              <a:ext cx="1590" cy="498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39" name="Group 46"/>
            <p:cNvGrpSpPr>
              <a:grpSpLocks/>
            </p:cNvGrpSpPr>
            <p:nvPr/>
          </p:nvGrpSpPr>
          <p:grpSpPr bwMode="auto">
            <a:xfrm>
              <a:off x="3888" y="1560"/>
              <a:ext cx="408" cy="1032"/>
              <a:chOff x="3888" y="2502"/>
              <a:chExt cx="408" cy="1032"/>
            </a:xfrm>
          </p:grpSpPr>
          <p:sp>
            <p:nvSpPr>
              <p:cNvPr id="398" name="Freeform 47"/>
              <p:cNvSpPr>
                <a:spLocks/>
              </p:cNvSpPr>
              <p:nvPr/>
            </p:nvSpPr>
            <p:spPr bwMode="auto">
              <a:xfrm>
                <a:off x="4272" y="2502"/>
                <a:ext cx="24" cy="6"/>
              </a:xfrm>
              <a:custGeom>
                <a:avLst/>
                <a:gdLst>
                  <a:gd name="T0" fmla="*/ 24 w 24"/>
                  <a:gd name="T1" fmla="*/ 6 h 6"/>
                  <a:gd name="T2" fmla="*/ 24 w 24"/>
                  <a:gd name="T3" fmla="*/ 0 h 6"/>
                  <a:gd name="T4" fmla="*/ 24 w 24"/>
                  <a:gd name="T5" fmla="*/ 0 h 6"/>
                  <a:gd name="T6" fmla="*/ 0 w 24"/>
                  <a:gd name="T7" fmla="*/ 0 h 6"/>
                  <a:gd name="T8" fmla="*/ 0 w 24"/>
                  <a:gd name="T9" fmla="*/ 6 h 6"/>
                  <a:gd name="T10" fmla="*/ 0 w 24"/>
                  <a:gd name="T11" fmla="*/ 6 h 6"/>
                  <a:gd name="T12" fmla="*/ 24 w 24"/>
                  <a:gd name="T13" fmla="*/ 6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6"/>
                  <a:gd name="T23" fmla="*/ 24 w 24"/>
                  <a:gd name="T24" fmla="*/ 6 h 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6">
                    <a:moveTo>
                      <a:pt x="24" y="6"/>
                    </a:moveTo>
                    <a:lnTo>
                      <a:pt x="24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" name="Freeform 48"/>
              <p:cNvSpPr>
                <a:spLocks/>
              </p:cNvSpPr>
              <p:nvPr/>
            </p:nvSpPr>
            <p:spPr bwMode="auto">
              <a:xfrm>
                <a:off x="4230" y="2502"/>
                <a:ext cx="30" cy="18"/>
              </a:xfrm>
              <a:custGeom>
                <a:avLst/>
                <a:gdLst>
                  <a:gd name="T0" fmla="*/ 24 w 30"/>
                  <a:gd name="T1" fmla="*/ 6 h 18"/>
                  <a:gd name="T2" fmla="*/ 30 w 30"/>
                  <a:gd name="T3" fmla="*/ 6 h 18"/>
                  <a:gd name="T4" fmla="*/ 24 w 30"/>
                  <a:gd name="T5" fmla="*/ 0 h 18"/>
                  <a:gd name="T6" fmla="*/ 0 w 30"/>
                  <a:gd name="T7" fmla="*/ 12 h 18"/>
                  <a:gd name="T8" fmla="*/ 0 w 30"/>
                  <a:gd name="T9" fmla="*/ 12 h 18"/>
                  <a:gd name="T10" fmla="*/ 0 w 30"/>
                  <a:gd name="T11" fmla="*/ 18 h 18"/>
                  <a:gd name="T12" fmla="*/ 24 w 30"/>
                  <a:gd name="T13" fmla="*/ 6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8"/>
                  <a:gd name="T23" fmla="*/ 30 w 30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8">
                    <a:moveTo>
                      <a:pt x="24" y="6"/>
                    </a:moveTo>
                    <a:lnTo>
                      <a:pt x="30" y="6"/>
                    </a:lnTo>
                    <a:lnTo>
                      <a:pt x="24" y="0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0" name="Freeform 49"/>
              <p:cNvSpPr>
                <a:spLocks/>
              </p:cNvSpPr>
              <p:nvPr/>
            </p:nvSpPr>
            <p:spPr bwMode="auto">
              <a:xfrm>
                <a:off x="4194" y="2520"/>
                <a:ext cx="24" cy="18"/>
              </a:xfrm>
              <a:custGeom>
                <a:avLst/>
                <a:gdLst>
                  <a:gd name="T0" fmla="*/ 24 w 24"/>
                  <a:gd name="T1" fmla="*/ 6 h 18"/>
                  <a:gd name="T2" fmla="*/ 24 w 24"/>
                  <a:gd name="T3" fmla="*/ 0 h 18"/>
                  <a:gd name="T4" fmla="*/ 24 w 24"/>
                  <a:gd name="T5" fmla="*/ 0 h 18"/>
                  <a:gd name="T6" fmla="*/ 18 w 24"/>
                  <a:gd name="T7" fmla="*/ 0 h 18"/>
                  <a:gd name="T8" fmla="*/ 0 w 24"/>
                  <a:gd name="T9" fmla="*/ 12 h 18"/>
                  <a:gd name="T10" fmla="*/ 0 w 24"/>
                  <a:gd name="T11" fmla="*/ 18 h 18"/>
                  <a:gd name="T12" fmla="*/ 0 w 24"/>
                  <a:gd name="T13" fmla="*/ 18 h 18"/>
                  <a:gd name="T14" fmla="*/ 18 w 24"/>
                  <a:gd name="T15" fmla="*/ 6 h 18"/>
                  <a:gd name="T16" fmla="*/ 24 w 24"/>
                  <a:gd name="T17" fmla="*/ 6 h 1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"/>
                  <a:gd name="T28" fmla="*/ 0 h 18"/>
                  <a:gd name="T29" fmla="*/ 24 w 24"/>
                  <a:gd name="T30" fmla="*/ 18 h 1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" h="18">
                    <a:moveTo>
                      <a:pt x="24" y="6"/>
                    </a:moveTo>
                    <a:lnTo>
                      <a:pt x="24" y="0"/>
                    </a:lnTo>
                    <a:lnTo>
                      <a:pt x="18" y="0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18" y="6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1" name="Freeform 50"/>
              <p:cNvSpPr>
                <a:spLocks/>
              </p:cNvSpPr>
              <p:nvPr/>
            </p:nvSpPr>
            <p:spPr bwMode="auto">
              <a:xfrm>
                <a:off x="4158" y="2544"/>
                <a:ext cx="24" cy="18"/>
              </a:xfrm>
              <a:custGeom>
                <a:avLst/>
                <a:gdLst>
                  <a:gd name="T0" fmla="*/ 24 w 24"/>
                  <a:gd name="T1" fmla="*/ 6 h 18"/>
                  <a:gd name="T2" fmla="*/ 24 w 24"/>
                  <a:gd name="T3" fmla="*/ 0 h 18"/>
                  <a:gd name="T4" fmla="*/ 24 w 24"/>
                  <a:gd name="T5" fmla="*/ 0 h 18"/>
                  <a:gd name="T6" fmla="*/ 18 w 24"/>
                  <a:gd name="T7" fmla="*/ 0 h 18"/>
                  <a:gd name="T8" fmla="*/ 6 w 24"/>
                  <a:gd name="T9" fmla="*/ 12 h 18"/>
                  <a:gd name="T10" fmla="*/ 0 w 24"/>
                  <a:gd name="T11" fmla="*/ 18 h 18"/>
                  <a:gd name="T12" fmla="*/ 6 w 24"/>
                  <a:gd name="T13" fmla="*/ 18 h 18"/>
                  <a:gd name="T14" fmla="*/ 18 w 24"/>
                  <a:gd name="T15" fmla="*/ 6 h 18"/>
                  <a:gd name="T16" fmla="*/ 24 w 24"/>
                  <a:gd name="T17" fmla="*/ 6 h 1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4"/>
                  <a:gd name="T28" fmla="*/ 0 h 18"/>
                  <a:gd name="T29" fmla="*/ 24 w 24"/>
                  <a:gd name="T30" fmla="*/ 18 h 1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4" h="18">
                    <a:moveTo>
                      <a:pt x="24" y="6"/>
                    </a:moveTo>
                    <a:lnTo>
                      <a:pt x="24" y="0"/>
                    </a:lnTo>
                    <a:lnTo>
                      <a:pt x="18" y="0"/>
                    </a:lnTo>
                    <a:lnTo>
                      <a:pt x="6" y="12"/>
                    </a:lnTo>
                    <a:lnTo>
                      <a:pt x="0" y="18"/>
                    </a:lnTo>
                    <a:lnTo>
                      <a:pt x="6" y="18"/>
                    </a:lnTo>
                    <a:lnTo>
                      <a:pt x="18" y="6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2" name="Freeform 51"/>
              <p:cNvSpPr>
                <a:spLocks/>
              </p:cNvSpPr>
              <p:nvPr/>
            </p:nvSpPr>
            <p:spPr bwMode="auto">
              <a:xfrm>
                <a:off x="4128" y="2568"/>
                <a:ext cx="24" cy="24"/>
              </a:xfrm>
              <a:custGeom>
                <a:avLst/>
                <a:gdLst>
                  <a:gd name="T0" fmla="*/ 18 w 24"/>
                  <a:gd name="T1" fmla="*/ 6 h 24"/>
                  <a:gd name="T2" fmla="*/ 24 w 24"/>
                  <a:gd name="T3" fmla="*/ 6 h 24"/>
                  <a:gd name="T4" fmla="*/ 18 w 24"/>
                  <a:gd name="T5" fmla="*/ 0 h 24"/>
                  <a:gd name="T6" fmla="*/ 12 w 24"/>
                  <a:gd name="T7" fmla="*/ 12 h 24"/>
                  <a:gd name="T8" fmla="*/ 6 w 24"/>
                  <a:gd name="T9" fmla="*/ 18 h 24"/>
                  <a:gd name="T10" fmla="*/ 0 w 24"/>
                  <a:gd name="T11" fmla="*/ 24 h 24"/>
                  <a:gd name="T12" fmla="*/ 6 w 24"/>
                  <a:gd name="T13" fmla="*/ 24 h 24"/>
                  <a:gd name="T14" fmla="*/ 6 w 24"/>
                  <a:gd name="T15" fmla="*/ 24 h 24"/>
                  <a:gd name="T16" fmla="*/ 12 w 24"/>
                  <a:gd name="T17" fmla="*/ 18 h 24"/>
                  <a:gd name="T18" fmla="*/ 12 w 24"/>
                  <a:gd name="T19" fmla="*/ 18 h 24"/>
                  <a:gd name="T20" fmla="*/ 12 w 24"/>
                  <a:gd name="T21" fmla="*/ 18 h 24"/>
                  <a:gd name="T22" fmla="*/ 18 w 24"/>
                  <a:gd name="T23" fmla="*/ 6 h 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4"/>
                  <a:gd name="T37" fmla="*/ 0 h 24"/>
                  <a:gd name="T38" fmla="*/ 24 w 24"/>
                  <a:gd name="T39" fmla="*/ 24 h 2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4" h="24">
                    <a:moveTo>
                      <a:pt x="18" y="6"/>
                    </a:moveTo>
                    <a:lnTo>
                      <a:pt x="24" y="6"/>
                    </a:lnTo>
                    <a:lnTo>
                      <a:pt x="18" y="0"/>
                    </a:lnTo>
                    <a:lnTo>
                      <a:pt x="12" y="12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6" y="24"/>
                    </a:lnTo>
                    <a:lnTo>
                      <a:pt x="12" y="18"/>
                    </a:lnTo>
                    <a:lnTo>
                      <a:pt x="18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3" name="Freeform 52"/>
              <p:cNvSpPr>
                <a:spLocks/>
              </p:cNvSpPr>
              <p:nvPr/>
            </p:nvSpPr>
            <p:spPr bwMode="auto">
              <a:xfrm>
                <a:off x="4104" y="2604"/>
                <a:ext cx="18" cy="24"/>
              </a:xfrm>
              <a:custGeom>
                <a:avLst/>
                <a:gdLst>
                  <a:gd name="T0" fmla="*/ 18 w 18"/>
                  <a:gd name="T1" fmla="*/ 0 h 24"/>
                  <a:gd name="T2" fmla="*/ 18 w 18"/>
                  <a:gd name="T3" fmla="*/ 0 h 24"/>
                  <a:gd name="T4" fmla="*/ 12 w 18"/>
                  <a:gd name="T5" fmla="*/ 0 h 24"/>
                  <a:gd name="T6" fmla="*/ 0 w 18"/>
                  <a:gd name="T7" fmla="*/ 18 h 24"/>
                  <a:gd name="T8" fmla="*/ 0 w 18"/>
                  <a:gd name="T9" fmla="*/ 24 h 24"/>
                  <a:gd name="T10" fmla="*/ 6 w 18"/>
                  <a:gd name="T11" fmla="*/ 18 h 24"/>
                  <a:gd name="T12" fmla="*/ 18 w 18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8"/>
                  <a:gd name="T22" fmla="*/ 0 h 24"/>
                  <a:gd name="T23" fmla="*/ 18 w 18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8" h="24">
                    <a:moveTo>
                      <a:pt x="18" y="0"/>
                    </a:moveTo>
                    <a:lnTo>
                      <a:pt x="18" y="0"/>
                    </a:lnTo>
                    <a:lnTo>
                      <a:pt x="12" y="0"/>
                    </a:lnTo>
                    <a:lnTo>
                      <a:pt x="0" y="18"/>
                    </a:lnTo>
                    <a:lnTo>
                      <a:pt x="0" y="24"/>
                    </a:lnTo>
                    <a:lnTo>
                      <a:pt x="6" y="18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4" name="Freeform 53"/>
              <p:cNvSpPr>
                <a:spLocks/>
              </p:cNvSpPr>
              <p:nvPr/>
            </p:nvSpPr>
            <p:spPr bwMode="auto">
              <a:xfrm>
                <a:off x="4080" y="2634"/>
                <a:ext cx="18" cy="30"/>
              </a:xfrm>
              <a:custGeom>
                <a:avLst/>
                <a:gdLst>
                  <a:gd name="T0" fmla="*/ 18 w 18"/>
                  <a:gd name="T1" fmla="*/ 6 h 30"/>
                  <a:gd name="T2" fmla="*/ 18 w 18"/>
                  <a:gd name="T3" fmla="*/ 0 h 30"/>
                  <a:gd name="T4" fmla="*/ 12 w 18"/>
                  <a:gd name="T5" fmla="*/ 6 h 30"/>
                  <a:gd name="T6" fmla="*/ 0 w 18"/>
                  <a:gd name="T7" fmla="*/ 24 h 30"/>
                  <a:gd name="T8" fmla="*/ 0 w 18"/>
                  <a:gd name="T9" fmla="*/ 30 h 30"/>
                  <a:gd name="T10" fmla="*/ 6 w 18"/>
                  <a:gd name="T11" fmla="*/ 24 h 30"/>
                  <a:gd name="T12" fmla="*/ 18 w 18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8"/>
                  <a:gd name="T22" fmla="*/ 0 h 30"/>
                  <a:gd name="T23" fmla="*/ 18 w 18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8" h="30">
                    <a:moveTo>
                      <a:pt x="18" y="6"/>
                    </a:moveTo>
                    <a:lnTo>
                      <a:pt x="18" y="0"/>
                    </a:lnTo>
                    <a:lnTo>
                      <a:pt x="12" y="6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6" y="24"/>
                    </a:lnTo>
                    <a:lnTo>
                      <a:pt x="18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5" name="Freeform 54"/>
              <p:cNvSpPr>
                <a:spLocks/>
              </p:cNvSpPr>
              <p:nvPr/>
            </p:nvSpPr>
            <p:spPr bwMode="auto">
              <a:xfrm>
                <a:off x="4056" y="2670"/>
                <a:ext cx="18" cy="30"/>
              </a:xfrm>
              <a:custGeom>
                <a:avLst/>
                <a:gdLst>
                  <a:gd name="T0" fmla="*/ 18 w 18"/>
                  <a:gd name="T1" fmla="*/ 6 h 30"/>
                  <a:gd name="T2" fmla="*/ 18 w 18"/>
                  <a:gd name="T3" fmla="*/ 0 h 30"/>
                  <a:gd name="T4" fmla="*/ 12 w 18"/>
                  <a:gd name="T5" fmla="*/ 6 h 30"/>
                  <a:gd name="T6" fmla="*/ 12 w 18"/>
                  <a:gd name="T7" fmla="*/ 6 h 30"/>
                  <a:gd name="T8" fmla="*/ 0 w 18"/>
                  <a:gd name="T9" fmla="*/ 24 h 30"/>
                  <a:gd name="T10" fmla="*/ 6 w 18"/>
                  <a:gd name="T11" fmla="*/ 30 h 30"/>
                  <a:gd name="T12" fmla="*/ 6 w 18"/>
                  <a:gd name="T13" fmla="*/ 24 h 30"/>
                  <a:gd name="T14" fmla="*/ 18 w 18"/>
                  <a:gd name="T15" fmla="*/ 6 h 3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30"/>
                  <a:gd name="T26" fmla="*/ 18 w 18"/>
                  <a:gd name="T27" fmla="*/ 30 h 3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30">
                    <a:moveTo>
                      <a:pt x="18" y="6"/>
                    </a:moveTo>
                    <a:lnTo>
                      <a:pt x="18" y="0"/>
                    </a:lnTo>
                    <a:lnTo>
                      <a:pt x="12" y="6"/>
                    </a:lnTo>
                    <a:lnTo>
                      <a:pt x="0" y="24"/>
                    </a:lnTo>
                    <a:lnTo>
                      <a:pt x="6" y="30"/>
                    </a:lnTo>
                    <a:lnTo>
                      <a:pt x="6" y="24"/>
                    </a:lnTo>
                    <a:lnTo>
                      <a:pt x="18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6" name="Freeform 55"/>
              <p:cNvSpPr>
                <a:spLocks/>
              </p:cNvSpPr>
              <p:nvPr/>
            </p:nvSpPr>
            <p:spPr bwMode="auto">
              <a:xfrm>
                <a:off x="4038" y="2706"/>
                <a:ext cx="18" cy="30"/>
              </a:xfrm>
              <a:custGeom>
                <a:avLst/>
                <a:gdLst>
                  <a:gd name="T0" fmla="*/ 18 w 18"/>
                  <a:gd name="T1" fmla="*/ 6 h 30"/>
                  <a:gd name="T2" fmla="*/ 12 w 18"/>
                  <a:gd name="T3" fmla="*/ 0 h 30"/>
                  <a:gd name="T4" fmla="*/ 12 w 18"/>
                  <a:gd name="T5" fmla="*/ 6 h 30"/>
                  <a:gd name="T6" fmla="*/ 0 w 18"/>
                  <a:gd name="T7" fmla="*/ 24 h 30"/>
                  <a:gd name="T8" fmla="*/ 6 w 18"/>
                  <a:gd name="T9" fmla="*/ 30 h 30"/>
                  <a:gd name="T10" fmla="*/ 6 w 18"/>
                  <a:gd name="T11" fmla="*/ 24 h 30"/>
                  <a:gd name="T12" fmla="*/ 18 w 18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8"/>
                  <a:gd name="T22" fmla="*/ 0 h 30"/>
                  <a:gd name="T23" fmla="*/ 18 w 18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8" h="30">
                    <a:moveTo>
                      <a:pt x="18" y="6"/>
                    </a:moveTo>
                    <a:lnTo>
                      <a:pt x="12" y="0"/>
                    </a:lnTo>
                    <a:lnTo>
                      <a:pt x="12" y="6"/>
                    </a:lnTo>
                    <a:lnTo>
                      <a:pt x="0" y="24"/>
                    </a:lnTo>
                    <a:lnTo>
                      <a:pt x="6" y="30"/>
                    </a:lnTo>
                    <a:lnTo>
                      <a:pt x="6" y="24"/>
                    </a:lnTo>
                    <a:lnTo>
                      <a:pt x="18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7" name="Freeform 56"/>
              <p:cNvSpPr>
                <a:spLocks/>
              </p:cNvSpPr>
              <p:nvPr/>
            </p:nvSpPr>
            <p:spPr bwMode="auto">
              <a:xfrm>
                <a:off x="4020" y="2742"/>
                <a:ext cx="18" cy="30"/>
              </a:xfrm>
              <a:custGeom>
                <a:avLst/>
                <a:gdLst>
                  <a:gd name="T0" fmla="*/ 18 w 18"/>
                  <a:gd name="T1" fmla="*/ 6 h 30"/>
                  <a:gd name="T2" fmla="*/ 12 w 18"/>
                  <a:gd name="T3" fmla="*/ 0 h 30"/>
                  <a:gd name="T4" fmla="*/ 12 w 18"/>
                  <a:gd name="T5" fmla="*/ 6 h 30"/>
                  <a:gd name="T6" fmla="*/ 0 w 18"/>
                  <a:gd name="T7" fmla="*/ 30 h 30"/>
                  <a:gd name="T8" fmla="*/ 6 w 18"/>
                  <a:gd name="T9" fmla="*/ 30 h 30"/>
                  <a:gd name="T10" fmla="*/ 6 w 18"/>
                  <a:gd name="T11" fmla="*/ 30 h 30"/>
                  <a:gd name="T12" fmla="*/ 18 w 18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8"/>
                  <a:gd name="T22" fmla="*/ 0 h 30"/>
                  <a:gd name="T23" fmla="*/ 18 w 18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8" h="30">
                    <a:moveTo>
                      <a:pt x="18" y="6"/>
                    </a:moveTo>
                    <a:lnTo>
                      <a:pt x="12" y="0"/>
                    </a:lnTo>
                    <a:lnTo>
                      <a:pt x="12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18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8" name="Freeform 57"/>
              <p:cNvSpPr>
                <a:spLocks/>
              </p:cNvSpPr>
              <p:nvPr/>
            </p:nvSpPr>
            <p:spPr bwMode="auto">
              <a:xfrm>
                <a:off x="4002" y="2784"/>
                <a:ext cx="18" cy="30"/>
              </a:xfrm>
              <a:custGeom>
                <a:avLst/>
                <a:gdLst>
                  <a:gd name="T0" fmla="*/ 18 w 18"/>
                  <a:gd name="T1" fmla="*/ 0 h 30"/>
                  <a:gd name="T2" fmla="*/ 12 w 18"/>
                  <a:gd name="T3" fmla="*/ 0 h 30"/>
                  <a:gd name="T4" fmla="*/ 12 w 18"/>
                  <a:gd name="T5" fmla="*/ 0 h 30"/>
                  <a:gd name="T6" fmla="*/ 6 w 18"/>
                  <a:gd name="T7" fmla="*/ 18 h 30"/>
                  <a:gd name="T8" fmla="*/ 0 w 18"/>
                  <a:gd name="T9" fmla="*/ 24 h 30"/>
                  <a:gd name="T10" fmla="*/ 6 w 18"/>
                  <a:gd name="T11" fmla="*/ 30 h 30"/>
                  <a:gd name="T12" fmla="*/ 6 w 18"/>
                  <a:gd name="T13" fmla="*/ 24 h 30"/>
                  <a:gd name="T14" fmla="*/ 12 w 18"/>
                  <a:gd name="T15" fmla="*/ 18 h 30"/>
                  <a:gd name="T16" fmla="*/ 18 w 18"/>
                  <a:gd name="T17" fmla="*/ 0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"/>
                  <a:gd name="T28" fmla="*/ 0 h 30"/>
                  <a:gd name="T29" fmla="*/ 18 w 18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" h="30">
                    <a:moveTo>
                      <a:pt x="18" y="0"/>
                    </a:moveTo>
                    <a:lnTo>
                      <a:pt x="12" y="0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6" y="30"/>
                    </a:lnTo>
                    <a:lnTo>
                      <a:pt x="6" y="24"/>
                    </a:lnTo>
                    <a:lnTo>
                      <a:pt x="12" y="18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9" name="Freeform 58"/>
              <p:cNvSpPr>
                <a:spLocks/>
              </p:cNvSpPr>
              <p:nvPr/>
            </p:nvSpPr>
            <p:spPr bwMode="auto">
              <a:xfrm>
                <a:off x="3990" y="2820"/>
                <a:ext cx="12" cy="30"/>
              </a:xfrm>
              <a:custGeom>
                <a:avLst/>
                <a:gdLst>
                  <a:gd name="T0" fmla="*/ 12 w 12"/>
                  <a:gd name="T1" fmla="*/ 6 h 30"/>
                  <a:gd name="T2" fmla="*/ 12 w 12"/>
                  <a:gd name="T3" fmla="*/ 0 h 30"/>
                  <a:gd name="T4" fmla="*/ 6 w 12"/>
                  <a:gd name="T5" fmla="*/ 6 h 30"/>
                  <a:gd name="T6" fmla="*/ 0 w 12"/>
                  <a:gd name="T7" fmla="*/ 30 h 30"/>
                  <a:gd name="T8" fmla="*/ 0 w 12"/>
                  <a:gd name="T9" fmla="*/ 30 h 30"/>
                  <a:gd name="T10" fmla="*/ 6 w 12"/>
                  <a:gd name="T11" fmla="*/ 30 h 30"/>
                  <a:gd name="T12" fmla="*/ 12 w 12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6"/>
                    </a:moveTo>
                    <a:lnTo>
                      <a:pt x="12" y="0"/>
                    </a:lnTo>
                    <a:lnTo>
                      <a:pt x="6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" name="Freeform 59"/>
              <p:cNvSpPr>
                <a:spLocks/>
              </p:cNvSpPr>
              <p:nvPr/>
            </p:nvSpPr>
            <p:spPr bwMode="auto">
              <a:xfrm>
                <a:off x="3978" y="2862"/>
                <a:ext cx="12" cy="30"/>
              </a:xfrm>
              <a:custGeom>
                <a:avLst/>
                <a:gdLst>
                  <a:gd name="T0" fmla="*/ 12 w 12"/>
                  <a:gd name="T1" fmla="*/ 0 h 30"/>
                  <a:gd name="T2" fmla="*/ 6 w 12"/>
                  <a:gd name="T3" fmla="*/ 0 h 30"/>
                  <a:gd name="T4" fmla="*/ 6 w 12"/>
                  <a:gd name="T5" fmla="*/ 0 h 30"/>
                  <a:gd name="T6" fmla="*/ 0 w 12"/>
                  <a:gd name="T7" fmla="*/ 18 h 30"/>
                  <a:gd name="T8" fmla="*/ 0 w 12"/>
                  <a:gd name="T9" fmla="*/ 24 h 30"/>
                  <a:gd name="T10" fmla="*/ 0 w 12"/>
                  <a:gd name="T11" fmla="*/ 30 h 30"/>
                  <a:gd name="T12" fmla="*/ 6 w 12"/>
                  <a:gd name="T13" fmla="*/ 24 h 30"/>
                  <a:gd name="T14" fmla="*/ 6 w 12"/>
                  <a:gd name="T15" fmla="*/ 18 h 30"/>
                  <a:gd name="T16" fmla="*/ 12 w 12"/>
                  <a:gd name="T17" fmla="*/ 0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"/>
                  <a:gd name="T28" fmla="*/ 0 h 30"/>
                  <a:gd name="T29" fmla="*/ 12 w 12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" h="30">
                    <a:moveTo>
                      <a:pt x="12" y="0"/>
                    </a:moveTo>
                    <a:lnTo>
                      <a:pt x="6" y="0"/>
                    </a:lnTo>
                    <a:lnTo>
                      <a:pt x="0" y="18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6" y="24"/>
                    </a:lnTo>
                    <a:lnTo>
                      <a:pt x="6" y="18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1" name="Freeform 60"/>
              <p:cNvSpPr>
                <a:spLocks/>
              </p:cNvSpPr>
              <p:nvPr/>
            </p:nvSpPr>
            <p:spPr bwMode="auto">
              <a:xfrm>
                <a:off x="3966" y="2904"/>
                <a:ext cx="12" cy="24"/>
              </a:xfrm>
              <a:custGeom>
                <a:avLst/>
                <a:gdLst>
                  <a:gd name="T0" fmla="*/ 12 w 12"/>
                  <a:gd name="T1" fmla="*/ 0 h 24"/>
                  <a:gd name="T2" fmla="*/ 6 w 12"/>
                  <a:gd name="T3" fmla="*/ 0 h 24"/>
                  <a:gd name="T4" fmla="*/ 6 w 12"/>
                  <a:gd name="T5" fmla="*/ 0 h 24"/>
                  <a:gd name="T6" fmla="*/ 0 w 12"/>
                  <a:gd name="T7" fmla="*/ 24 h 24"/>
                  <a:gd name="T8" fmla="*/ 0 w 12"/>
                  <a:gd name="T9" fmla="*/ 24 h 24"/>
                  <a:gd name="T10" fmla="*/ 6 w 12"/>
                  <a:gd name="T11" fmla="*/ 24 h 24"/>
                  <a:gd name="T12" fmla="*/ 12 w 12"/>
                  <a:gd name="T13" fmla="*/ 0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24"/>
                  <a:gd name="T23" fmla="*/ 12 w 12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24">
                    <a:moveTo>
                      <a:pt x="12" y="0"/>
                    </a:moveTo>
                    <a:lnTo>
                      <a:pt x="6" y="0"/>
                    </a:lnTo>
                    <a:lnTo>
                      <a:pt x="0" y="24"/>
                    </a:lnTo>
                    <a:lnTo>
                      <a:pt x="6" y="2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" name="Freeform 61"/>
              <p:cNvSpPr>
                <a:spLocks/>
              </p:cNvSpPr>
              <p:nvPr/>
            </p:nvSpPr>
            <p:spPr bwMode="auto">
              <a:xfrm>
                <a:off x="3954" y="2940"/>
                <a:ext cx="12" cy="30"/>
              </a:xfrm>
              <a:custGeom>
                <a:avLst/>
                <a:gdLst>
                  <a:gd name="T0" fmla="*/ 12 w 12"/>
                  <a:gd name="T1" fmla="*/ 6 h 30"/>
                  <a:gd name="T2" fmla="*/ 6 w 12"/>
                  <a:gd name="T3" fmla="*/ 0 h 30"/>
                  <a:gd name="T4" fmla="*/ 6 w 12"/>
                  <a:gd name="T5" fmla="*/ 6 h 30"/>
                  <a:gd name="T6" fmla="*/ 0 w 12"/>
                  <a:gd name="T7" fmla="*/ 18 h 30"/>
                  <a:gd name="T8" fmla="*/ 0 w 12"/>
                  <a:gd name="T9" fmla="*/ 30 h 30"/>
                  <a:gd name="T10" fmla="*/ 0 w 12"/>
                  <a:gd name="T11" fmla="*/ 30 h 30"/>
                  <a:gd name="T12" fmla="*/ 6 w 12"/>
                  <a:gd name="T13" fmla="*/ 30 h 30"/>
                  <a:gd name="T14" fmla="*/ 6 w 12"/>
                  <a:gd name="T15" fmla="*/ 18 h 30"/>
                  <a:gd name="T16" fmla="*/ 12 w 12"/>
                  <a:gd name="T17" fmla="*/ 6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2"/>
                  <a:gd name="T28" fmla="*/ 0 h 30"/>
                  <a:gd name="T29" fmla="*/ 12 w 12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2" h="30">
                    <a:moveTo>
                      <a:pt x="12" y="6"/>
                    </a:moveTo>
                    <a:lnTo>
                      <a:pt x="6" y="0"/>
                    </a:lnTo>
                    <a:lnTo>
                      <a:pt x="6" y="6"/>
                    </a:lnTo>
                    <a:lnTo>
                      <a:pt x="0" y="18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18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3" name="Freeform 62"/>
              <p:cNvSpPr>
                <a:spLocks/>
              </p:cNvSpPr>
              <p:nvPr/>
            </p:nvSpPr>
            <p:spPr bwMode="auto">
              <a:xfrm>
                <a:off x="3942" y="2982"/>
                <a:ext cx="12" cy="30"/>
              </a:xfrm>
              <a:custGeom>
                <a:avLst/>
                <a:gdLst>
                  <a:gd name="T0" fmla="*/ 12 w 12"/>
                  <a:gd name="T1" fmla="*/ 6 h 30"/>
                  <a:gd name="T2" fmla="*/ 12 w 12"/>
                  <a:gd name="T3" fmla="*/ 0 h 30"/>
                  <a:gd name="T4" fmla="*/ 6 w 12"/>
                  <a:gd name="T5" fmla="*/ 6 h 30"/>
                  <a:gd name="T6" fmla="*/ 0 w 12"/>
                  <a:gd name="T7" fmla="*/ 30 h 30"/>
                  <a:gd name="T8" fmla="*/ 6 w 12"/>
                  <a:gd name="T9" fmla="*/ 30 h 30"/>
                  <a:gd name="T10" fmla="*/ 6 w 12"/>
                  <a:gd name="T11" fmla="*/ 30 h 30"/>
                  <a:gd name="T12" fmla="*/ 12 w 12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6"/>
                    </a:moveTo>
                    <a:lnTo>
                      <a:pt x="12" y="0"/>
                    </a:lnTo>
                    <a:lnTo>
                      <a:pt x="6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4" name="Freeform 63"/>
              <p:cNvSpPr>
                <a:spLocks/>
              </p:cNvSpPr>
              <p:nvPr/>
            </p:nvSpPr>
            <p:spPr bwMode="auto">
              <a:xfrm>
                <a:off x="3936" y="3024"/>
                <a:ext cx="12" cy="30"/>
              </a:xfrm>
              <a:custGeom>
                <a:avLst/>
                <a:gdLst>
                  <a:gd name="T0" fmla="*/ 12 w 12"/>
                  <a:gd name="T1" fmla="*/ 0 h 30"/>
                  <a:gd name="T2" fmla="*/ 6 w 12"/>
                  <a:gd name="T3" fmla="*/ 0 h 30"/>
                  <a:gd name="T4" fmla="*/ 6 w 12"/>
                  <a:gd name="T5" fmla="*/ 0 h 30"/>
                  <a:gd name="T6" fmla="*/ 0 w 12"/>
                  <a:gd name="T7" fmla="*/ 24 h 30"/>
                  <a:gd name="T8" fmla="*/ 0 w 12"/>
                  <a:gd name="T9" fmla="*/ 30 h 30"/>
                  <a:gd name="T10" fmla="*/ 6 w 12"/>
                  <a:gd name="T11" fmla="*/ 24 h 30"/>
                  <a:gd name="T12" fmla="*/ 12 w 12"/>
                  <a:gd name="T13" fmla="*/ 0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0"/>
                    </a:moveTo>
                    <a:lnTo>
                      <a:pt x="6" y="0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6" y="2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5" name="Freeform 64"/>
              <p:cNvSpPr>
                <a:spLocks/>
              </p:cNvSpPr>
              <p:nvPr/>
            </p:nvSpPr>
            <p:spPr bwMode="auto">
              <a:xfrm>
                <a:off x="3924" y="3066"/>
                <a:ext cx="12" cy="30"/>
              </a:xfrm>
              <a:custGeom>
                <a:avLst/>
                <a:gdLst>
                  <a:gd name="T0" fmla="*/ 12 w 12"/>
                  <a:gd name="T1" fmla="*/ 0 h 30"/>
                  <a:gd name="T2" fmla="*/ 12 w 12"/>
                  <a:gd name="T3" fmla="*/ 0 h 30"/>
                  <a:gd name="T4" fmla="*/ 6 w 12"/>
                  <a:gd name="T5" fmla="*/ 0 h 30"/>
                  <a:gd name="T6" fmla="*/ 0 w 12"/>
                  <a:gd name="T7" fmla="*/ 24 h 30"/>
                  <a:gd name="T8" fmla="*/ 6 w 12"/>
                  <a:gd name="T9" fmla="*/ 30 h 30"/>
                  <a:gd name="T10" fmla="*/ 6 w 12"/>
                  <a:gd name="T11" fmla="*/ 24 h 30"/>
                  <a:gd name="T12" fmla="*/ 12 w 12"/>
                  <a:gd name="T13" fmla="*/ 0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24"/>
                    </a:lnTo>
                    <a:lnTo>
                      <a:pt x="6" y="30"/>
                    </a:lnTo>
                    <a:lnTo>
                      <a:pt x="6" y="2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6" name="Freeform 65"/>
              <p:cNvSpPr>
                <a:spLocks/>
              </p:cNvSpPr>
              <p:nvPr/>
            </p:nvSpPr>
            <p:spPr bwMode="auto">
              <a:xfrm>
                <a:off x="3918" y="3108"/>
                <a:ext cx="12" cy="30"/>
              </a:xfrm>
              <a:custGeom>
                <a:avLst/>
                <a:gdLst>
                  <a:gd name="T0" fmla="*/ 12 w 12"/>
                  <a:gd name="T1" fmla="*/ 0 h 30"/>
                  <a:gd name="T2" fmla="*/ 6 w 12"/>
                  <a:gd name="T3" fmla="*/ 0 h 30"/>
                  <a:gd name="T4" fmla="*/ 6 w 12"/>
                  <a:gd name="T5" fmla="*/ 0 h 30"/>
                  <a:gd name="T6" fmla="*/ 0 w 12"/>
                  <a:gd name="T7" fmla="*/ 24 h 30"/>
                  <a:gd name="T8" fmla="*/ 0 w 12"/>
                  <a:gd name="T9" fmla="*/ 30 h 30"/>
                  <a:gd name="T10" fmla="*/ 6 w 12"/>
                  <a:gd name="T11" fmla="*/ 24 h 30"/>
                  <a:gd name="T12" fmla="*/ 12 w 12"/>
                  <a:gd name="T13" fmla="*/ 0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0"/>
                    </a:moveTo>
                    <a:lnTo>
                      <a:pt x="6" y="0"/>
                    </a:lnTo>
                    <a:lnTo>
                      <a:pt x="0" y="24"/>
                    </a:lnTo>
                    <a:lnTo>
                      <a:pt x="0" y="30"/>
                    </a:lnTo>
                    <a:lnTo>
                      <a:pt x="6" y="2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7" name="Freeform 66"/>
              <p:cNvSpPr>
                <a:spLocks/>
              </p:cNvSpPr>
              <p:nvPr/>
            </p:nvSpPr>
            <p:spPr bwMode="auto">
              <a:xfrm>
                <a:off x="3912" y="3150"/>
                <a:ext cx="12" cy="30"/>
              </a:xfrm>
              <a:custGeom>
                <a:avLst/>
                <a:gdLst>
                  <a:gd name="T0" fmla="*/ 12 w 12"/>
                  <a:gd name="T1" fmla="*/ 0 h 30"/>
                  <a:gd name="T2" fmla="*/ 6 w 12"/>
                  <a:gd name="T3" fmla="*/ 0 h 30"/>
                  <a:gd name="T4" fmla="*/ 6 w 12"/>
                  <a:gd name="T5" fmla="*/ 0 h 30"/>
                  <a:gd name="T6" fmla="*/ 0 w 12"/>
                  <a:gd name="T7" fmla="*/ 24 h 30"/>
                  <a:gd name="T8" fmla="*/ 6 w 12"/>
                  <a:gd name="T9" fmla="*/ 30 h 30"/>
                  <a:gd name="T10" fmla="*/ 6 w 12"/>
                  <a:gd name="T11" fmla="*/ 24 h 30"/>
                  <a:gd name="T12" fmla="*/ 12 w 12"/>
                  <a:gd name="T13" fmla="*/ 0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0"/>
                    </a:moveTo>
                    <a:lnTo>
                      <a:pt x="6" y="0"/>
                    </a:lnTo>
                    <a:lnTo>
                      <a:pt x="0" y="24"/>
                    </a:lnTo>
                    <a:lnTo>
                      <a:pt x="6" y="30"/>
                    </a:lnTo>
                    <a:lnTo>
                      <a:pt x="6" y="24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8" name="Freeform 67"/>
              <p:cNvSpPr>
                <a:spLocks/>
              </p:cNvSpPr>
              <p:nvPr/>
            </p:nvSpPr>
            <p:spPr bwMode="auto">
              <a:xfrm>
                <a:off x="3906" y="3186"/>
                <a:ext cx="12" cy="30"/>
              </a:xfrm>
              <a:custGeom>
                <a:avLst/>
                <a:gdLst>
                  <a:gd name="T0" fmla="*/ 12 w 12"/>
                  <a:gd name="T1" fmla="*/ 6 h 30"/>
                  <a:gd name="T2" fmla="*/ 6 w 12"/>
                  <a:gd name="T3" fmla="*/ 0 h 30"/>
                  <a:gd name="T4" fmla="*/ 6 w 12"/>
                  <a:gd name="T5" fmla="*/ 6 h 30"/>
                  <a:gd name="T6" fmla="*/ 0 w 12"/>
                  <a:gd name="T7" fmla="*/ 30 h 30"/>
                  <a:gd name="T8" fmla="*/ 6 w 12"/>
                  <a:gd name="T9" fmla="*/ 30 h 30"/>
                  <a:gd name="T10" fmla="*/ 6 w 12"/>
                  <a:gd name="T11" fmla="*/ 30 h 30"/>
                  <a:gd name="T12" fmla="*/ 12 w 12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6"/>
                    </a:moveTo>
                    <a:lnTo>
                      <a:pt x="6" y="0"/>
                    </a:lnTo>
                    <a:lnTo>
                      <a:pt x="6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9" name="Freeform 68"/>
              <p:cNvSpPr>
                <a:spLocks/>
              </p:cNvSpPr>
              <p:nvPr/>
            </p:nvSpPr>
            <p:spPr bwMode="auto">
              <a:xfrm>
                <a:off x="3900" y="3228"/>
                <a:ext cx="12" cy="30"/>
              </a:xfrm>
              <a:custGeom>
                <a:avLst/>
                <a:gdLst>
                  <a:gd name="T0" fmla="*/ 12 w 12"/>
                  <a:gd name="T1" fmla="*/ 6 h 30"/>
                  <a:gd name="T2" fmla="*/ 6 w 12"/>
                  <a:gd name="T3" fmla="*/ 0 h 30"/>
                  <a:gd name="T4" fmla="*/ 6 w 12"/>
                  <a:gd name="T5" fmla="*/ 6 h 30"/>
                  <a:gd name="T6" fmla="*/ 0 w 12"/>
                  <a:gd name="T7" fmla="*/ 30 h 30"/>
                  <a:gd name="T8" fmla="*/ 6 w 12"/>
                  <a:gd name="T9" fmla="*/ 30 h 30"/>
                  <a:gd name="T10" fmla="*/ 6 w 12"/>
                  <a:gd name="T11" fmla="*/ 30 h 30"/>
                  <a:gd name="T12" fmla="*/ 12 w 12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6"/>
                    </a:moveTo>
                    <a:lnTo>
                      <a:pt x="6" y="0"/>
                    </a:lnTo>
                    <a:lnTo>
                      <a:pt x="6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0" name="Freeform 69"/>
              <p:cNvSpPr>
                <a:spLocks/>
              </p:cNvSpPr>
              <p:nvPr/>
            </p:nvSpPr>
            <p:spPr bwMode="auto">
              <a:xfrm>
                <a:off x="3894" y="3270"/>
                <a:ext cx="12" cy="30"/>
              </a:xfrm>
              <a:custGeom>
                <a:avLst/>
                <a:gdLst>
                  <a:gd name="T0" fmla="*/ 12 w 12"/>
                  <a:gd name="T1" fmla="*/ 6 h 30"/>
                  <a:gd name="T2" fmla="*/ 6 w 12"/>
                  <a:gd name="T3" fmla="*/ 0 h 30"/>
                  <a:gd name="T4" fmla="*/ 6 w 12"/>
                  <a:gd name="T5" fmla="*/ 6 h 30"/>
                  <a:gd name="T6" fmla="*/ 0 w 12"/>
                  <a:gd name="T7" fmla="*/ 30 h 30"/>
                  <a:gd name="T8" fmla="*/ 6 w 12"/>
                  <a:gd name="T9" fmla="*/ 30 h 30"/>
                  <a:gd name="T10" fmla="*/ 6 w 12"/>
                  <a:gd name="T11" fmla="*/ 30 h 30"/>
                  <a:gd name="T12" fmla="*/ 12 w 12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6"/>
                    </a:moveTo>
                    <a:lnTo>
                      <a:pt x="6" y="0"/>
                    </a:lnTo>
                    <a:lnTo>
                      <a:pt x="6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1" name="Freeform 70"/>
              <p:cNvSpPr>
                <a:spLocks/>
              </p:cNvSpPr>
              <p:nvPr/>
            </p:nvSpPr>
            <p:spPr bwMode="auto">
              <a:xfrm>
                <a:off x="3894" y="3312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6 w 6"/>
                  <a:gd name="T3" fmla="*/ 0 h 30"/>
                  <a:gd name="T4" fmla="*/ 0 w 6"/>
                  <a:gd name="T5" fmla="*/ 6 h 30"/>
                  <a:gd name="T6" fmla="*/ 0 w 6"/>
                  <a:gd name="T7" fmla="*/ 12 h 30"/>
                  <a:gd name="T8" fmla="*/ 0 w 6"/>
                  <a:gd name="T9" fmla="*/ 30 h 30"/>
                  <a:gd name="T10" fmla="*/ 0 w 6"/>
                  <a:gd name="T11" fmla="*/ 30 h 30"/>
                  <a:gd name="T12" fmla="*/ 6 w 6"/>
                  <a:gd name="T13" fmla="*/ 30 h 30"/>
                  <a:gd name="T14" fmla="*/ 6 w 6"/>
                  <a:gd name="T15" fmla="*/ 12 h 30"/>
                  <a:gd name="T16" fmla="*/ 6 w 6"/>
                  <a:gd name="T17" fmla="*/ 6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"/>
                  <a:gd name="T28" fmla="*/ 0 h 30"/>
                  <a:gd name="T29" fmla="*/ 6 w 6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" h="30">
                    <a:moveTo>
                      <a:pt x="6" y="6"/>
                    </a:moveTo>
                    <a:lnTo>
                      <a:pt x="6" y="0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12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2" name="Freeform 71"/>
              <p:cNvSpPr>
                <a:spLocks/>
              </p:cNvSpPr>
              <p:nvPr/>
            </p:nvSpPr>
            <p:spPr bwMode="auto">
              <a:xfrm>
                <a:off x="3888" y="3354"/>
                <a:ext cx="12" cy="30"/>
              </a:xfrm>
              <a:custGeom>
                <a:avLst/>
                <a:gdLst>
                  <a:gd name="T0" fmla="*/ 12 w 12"/>
                  <a:gd name="T1" fmla="*/ 6 h 30"/>
                  <a:gd name="T2" fmla="*/ 6 w 12"/>
                  <a:gd name="T3" fmla="*/ 0 h 30"/>
                  <a:gd name="T4" fmla="*/ 6 w 12"/>
                  <a:gd name="T5" fmla="*/ 6 h 30"/>
                  <a:gd name="T6" fmla="*/ 0 w 12"/>
                  <a:gd name="T7" fmla="*/ 30 h 30"/>
                  <a:gd name="T8" fmla="*/ 6 w 12"/>
                  <a:gd name="T9" fmla="*/ 30 h 30"/>
                  <a:gd name="T10" fmla="*/ 6 w 12"/>
                  <a:gd name="T11" fmla="*/ 30 h 30"/>
                  <a:gd name="T12" fmla="*/ 12 w 12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"/>
                  <a:gd name="T22" fmla="*/ 0 h 30"/>
                  <a:gd name="T23" fmla="*/ 12 w 12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" h="30">
                    <a:moveTo>
                      <a:pt x="12" y="6"/>
                    </a:moveTo>
                    <a:lnTo>
                      <a:pt x="6" y="0"/>
                    </a:lnTo>
                    <a:lnTo>
                      <a:pt x="6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12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3" name="Freeform 72"/>
              <p:cNvSpPr>
                <a:spLocks/>
              </p:cNvSpPr>
              <p:nvPr/>
            </p:nvSpPr>
            <p:spPr bwMode="auto">
              <a:xfrm>
                <a:off x="3888" y="3396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6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6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6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4" name="Freeform 73"/>
              <p:cNvSpPr>
                <a:spLocks/>
              </p:cNvSpPr>
              <p:nvPr/>
            </p:nvSpPr>
            <p:spPr bwMode="auto">
              <a:xfrm>
                <a:off x="3888" y="3438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6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6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5" name="Freeform 74"/>
              <p:cNvSpPr>
                <a:spLocks/>
              </p:cNvSpPr>
              <p:nvPr/>
            </p:nvSpPr>
            <p:spPr bwMode="auto">
              <a:xfrm>
                <a:off x="3888" y="3480"/>
                <a:ext cx="6" cy="30"/>
              </a:xfrm>
              <a:custGeom>
                <a:avLst/>
                <a:gdLst>
                  <a:gd name="T0" fmla="*/ 6 w 6"/>
                  <a:gd name="T1" fmla="*/ 6 h 30"/>
                  <a:gd name="T2" fmla="*/ 0 w 6"/>
                  <a:gd name="T3" fmla="*/ 0 h 30"/>
                  <a:gd name="T4" fmla="*/ 0 w 6"/>
                  <a:gd name="T5" fmla="*/ 6 h 30"/>
                  <a:gd name="T6" fmla="*/ 0 w 6"/>
                  <a:gd name="T7" fmla="*/ 30 h 30"/>
                  <a:gd name="T8" fmla="*/ 0 w 6"/>
                  <a:gd name="T9" fmla="*/ 30 h 30"/>
                  <a:gd name="T10" fmla="*/ 6 w 6"/>
                  <a:gd name="T11" fmla="*/ 30 h 30"/>
                  <a:gd name="T12" fmla="*/ 6 w 6"/>
                  <a:gd name="T13" fmla="*/ 6 h 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30"/>
                  <a:gd name="T23" fmla="*/ 6 w 6"/>
                  <a:gd name="T24" fmla="*/ 30 h 3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30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30"/>
                    </a:lnTo>
                    <a:lnTo>
                      <a:pt x="6" y="3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6" name="Freeform 75"/>
              <p:cNvSpPr>
                <a:spLocks/>
              </p:cNvSpPr>
              <p:nvPr/>
            </p:nvSpPr>
            <p:spPr bwMode="auto">
              <a:xfrm>
                <a:off x="3888" y="3522"/>
                <a:ext cx="6" cy="12"/>
              </a:xfrm>
              <a:custGeom>
                <a:avLst/>
                <a:gdLst>
                  <a:gd name="T0" fmla="*/ 6 w 6"/>
                  <a:gd name="T1" fmla="*/ 6 h 12"/>
                  <a:gd name="T2" fmla="*/ 0 w 6"/>
                  <a:gd name="T3" fmla="*/ 0 h 12"/>
                  <a:gd name="T4" fmla="*/ 0 w 6"/>
                  <a:gd name="T5" fmla="*/ 6 h 12"/>
                  <a:gd name="T6" fmla="*/ 0 w 6"/>
                  <a:gd name="T7" fmla="*/ 12 h 12"/>
                  <a:gd name="T8" fmla="*/ 0 w 6"/>
                  <a:gd name="T9" fmla="*/ 12 h 12"/>
                  <a:gd name="T10" fmla="*/ 6 w 6"/>
                  <a:gd name="T11" fmla="*/ 12 h 12"/>
                  <a:gd name="T12" fmla="*/ 6 w 6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12"/>
                  <a:gd name="T23" fmla="*/ 6 w 6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12">
                    <a:moveTo>
                      <a:pt x="6" y="6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0" name="Freeform 76"/>
            <p:cNvSpPr>
              <a:spLocks/>
            </p:cNvSpPr>
            <p:nvPr/>
          </p:nvSpPr>
          <p:spPr bwMode="auto">
            <a:xfrm>
              <a:off x="4308" y="1560"/>
              <a:ext cx="360" cy="1050"/>
            </a:xfrm>
            <a:custGeom>
              <a:avLst/>
              <a:gdLst>
                <a:gd name="T0" fmla="*/ 0 w 360"/>
                <a:gd name="T1" fmla="*/ 0 h 1050"/>
                <a:gd name="T2" fmla="*/ 36 w 360"/>
                <a:gd name="T3" fmla="*/ 6 h 1050"/>
                <a:gd name="T4" fmla="*/ 72 w 360"/>
                <a:gd name="T5" fmla="*/ 24 h 1050"/>
                <a:gd name="T6" fmla="*/ 108 w 360"/>
                <a:gd name="T7" fmla="*/ 48 h 1050"/>
                <a:gd name="T8" fmla="*/ 138 w 360"/>
                <a:gd name="T9" fmla="*/ 84 h 1050"/>
                <a:gd name="T10" fmla="*/ 174 w 360"/>
                <a:gd name="T11" fmla="*/ 126 h 1050"/>
                <a:gd name="T12" fmla="*/ 204 w 360"/>
                <a:gd name="T13" fmla="*/ 180 h 1050"/>
                <a:gd name="T14" fmla="*/ 228 w 360"/>
                <a:gd name="T15" fmla="*/ 240 h 1050"/>
                <a:gd name="T16" fmla="*/ 252 w 360"/>
                <a:gd name="T17" fmla="*/ 306 h 1050"/>
                <a:gd name="T18" fmla="*/ 276 w 360"/>
                <a:gd name="T19" fmla="*/ 384 h 1050"/>
                <a:gd name="T20" fmla="*/ 300 w 360"/>
                <a:gd name="T21" fmla="*/ 462 h 1050"/>
                <a:gd name="T22" fmla="*/ 330 w 360"/>
                <a:gd name="T23" fmla="*/ 642 h 1050"/>
                <a:gd name="T24" fmla="*/ 354 w 360"/>
                <a:gd name="T25" fmla="*/ 840 h 1050"/>
                <a:gd name="T26" fmla="*/ 360 w 360"/>
                <a:gd name="T27" fmla="*/ 1050 h 10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60"/>
                <a:gd name="T43" fmla="*/ 0 h 1050"/>
                <a:gd name="T44" fmla="*/ 360 w 360"/>
                <a:gd name="T45" fmla="*/ 1050 h 105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60" h="1050">
                  <a:moveTo>
                    <a:pt x="0" y="0"/>
                  </a:moveTo>
                  <a:lnTo>
                    <a:pt x="36" y="6"/>
                  </a:lnTo>
                  <a:lnTo>
                    <a:pt x="72" y="24"/>
                  </a:lnTo>
                  <a:lnTo>
                    <a:pt x="108" y="48"/>
                  </a:lnTo>
                  <a:lnTo>
                    <a:pt x="138" y="84"/>
                  </a:lnTo>
                  <a:lnTo>
                    <a:pt x="174" y="126"/>
                  </a:lnTo>
                  <a:lnTo>
                    <a:pt x="204" y="180"/>
                  </a:lnTo>
                  <a:lnTo>
                    <a:pt x="228" y="240"/>
                  </a:lnTo>
                  <a:lnTo>
                    <a:pt x="252" y="306"/>
                  </a:lnTo>
                  <a:lnTo>
                    <a:pt x="276" y="384"/>
                  </a:lnTo>
                  <a:lnTo>
                    <a:pt x="300" y="462"/>
                  </a:lnTo>
                  <a:lnTo>
                    <a:pt x="330" y="642"/>
                  </a:lnTo>
                  <a:lnTo>
                    <a:pt x="354" y="840"/>
                  </a:lnTo>
                  <a:lnTo>
                    <a:pt x="360" y="105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1" name="Line 77"/>
            <p:cNvSpPr>
              <a:spLocks noChangeShapeType="1"/>
            </p:cNvSpPr>
            <p:nvPr/>
          </p:nvSpPr>
          <p:spPr bwMode="auto">
            <a:xfrm>
              <a:off x="4296" y="2382"/>
              <a:ext cx="576" cy="3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42" name="Group 78"/>
            <p:cNvGrpSpPr>
              <a:grpSpLocks/>
            </p:cNvGrpSpPr>
            <p:nvPr/>
          </p:nvGrpSpPr>
          <p:grpSpPr bwMode="auto">
            <a:xfrm>
              <a:off x="4266" y="1290"/>
              <a:ext cx="66" cy="1098"/>
              <a:chOff x="4266" y="2232"/>
              <a:chExt cx="66" cy="1098"/>
            </a:xfrm>
          </p:grpSpPr>
          <p:sp>
            <p:nvSpPr>
              <p:cNvPr id="396" name="Line 79"/>
              <p:cNvSpPr>
                <a:spLocks noChangeShapeType="1"/>
              </p:cNvSpPr>
              <p:nvPr/>
            </p:nvSpPr>
            <p:spPr bwMode="auto">
              <a:xfrm flipV="1">
                <a:off x="4296" y="2274"/>
                <a:ext cx="0" cy="105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7" name="Freeform 80"/>
              <p:cNvSpPr>
                <a:spLocks/>
              </p:cNvSpPr>
              <p:nvPr/>
            </p:nvSpPr>
            <p:spPr bwMode="auto">
              <a:xfrm>
                <a:off x="4266" y="2232"/>
                <a:ext cx="66" cy="60"/>
              </a:xfrm>
              <a:custGeom>
                <a:avLst/>
                <a:gdLst>
                  <a:gd name="T0" fmla="*/ 66 w 66"/>
                  <a:gd name="T1" fmla="*/ 60 h 60"/>
                  <a:gd name="T2" fmla="*/ 30 w 66"/>
                  <a:gd name="T3" fmla="*/ 0 h 60"/>
                  <a:gd name="T4" fmla="*/ 0 w 66"/>
                  <a:gd name="T5" fmla="*/ 60 h 60"/>
                  <a:gd name="T6" fmla="*/ 66 w 66"/>
                  <a:gd name="T7" fmla="*/ 60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6"/>
                  <a:gd name="T13" fmla="*/ 0 h 60"/>
                  <a:gd name="T14" fmla="*/ 66 w 66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6" h="60">
                    <a:moveTo>
                      <a:pt x="66" y="60"/>
                    </a:moveTo>
                    <a:lnTo>
                      <a:pt x="30" y="0"/>
                    </a:lnTo>
                    <a:lnTo>
                      <a:pt x="0" y="60"/>
                    </a:lnTo>
                    <a:lnTo>
                      <a:pt x="66" y="6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3" name="Group 81"/>
            <p:cNvGrpSpPr>
              <a:grpSpLocks/>
            </p:cNvGrpSpPr>
            <p:nvPr/>
          </p:nvGrpSpPr>
          <p:grpSpPr bwMode="auto">
            <a:xfrm>
              <a:off x="4302" y="2352"/>
              <a:ext cx="1290" cy="66"/>
              <a:chOff x="4302" y="3294"/>
              <a:chExt cx="1290" cy="66"/>
            </a:xfrm>
          </p:grpSpPr>
          <p:sp>
            <p:nvSpPr>
              <p:cNvPr id="394" name="Line 82"/>
              <p:cNvSpPr>
                <a:spLocks noChangeShapeType="1"/>
              </p:cNvSpPr>
              <p:nvPr/>
            </p:nvSpPr>
            <p:spPr bwMode="auto">
              <a:xfrm>
                <a:off x="4302" y="3324"/>
                <a:ext cx="124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5" name="Freeform 83"/>
              <p:cNvSpPr>
                <a:spLocks/>
              </p:cNvSpPr>
              <p:nvPr/>
            </p:nvSpPr>
            <p:spPr bwMode="auto">
              <a:xfrm>
                <a:off x="5532" y="3294"/>
                <a:ext cx="60" cy="66"/>
              </a:xfrm>
              <a:custGeom>
                <a:avLst/>
                <a:gdLst>
                  <a:gd name="T0" fmla="*/ 0 w 60"/>
                  <a:gd name="T1" fmla="*/ 66 h 66"/>
                  <a:gd name="T2" fmla="*/ 60 w 60"/>
                  <a:gd name="T3" fmla="*/ 30 h 66"/>
                  <a:gd name="T4" fmla="*/ 0 w 60"/>
                  <a:gd name="T5" fmla="*/ 0 h 66"/>
                  <a:gd name="T6" fmla="*/ 0 w 60"/>
                  <a:gd name="T7" fmla="*/ 66 h 6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0"/>
                  <a:gd name="T13" fmla="*/ 0 h 66"/>
                  <a:gd name="T14" fmla="*/ 60 w 60"/>
                  <a:gd name="T15" fmla="*/ 66 h 6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0" h="66">
                    <a:moveTo>
                      <a:pt x="0" y="66"/>
                    </a:moveTo>
                    <a:lnTo>
                      <a:pt x="60" y="30"/>
                    </a:lnTo>
                    <a:lnTo>
                      <a:pt x="0" y="0"/>
                    </a:lnTo>
                    <a:lnTo>
                      <a:pt x="0" y="6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4" name="Group 84"/>
            <p:cNvGrpSpPr>
              <a:grpSpLocks/>
            </p:cNvGrpSpPr>
            <p:nvPr/>
          </p:nvGrpSpPr>
          <p:grpSpPr bwMode="auto">
            <a:xfrm rot="422276">
              <a:off x="4995" y="2085"/>
              <a:ext cx="390" cy="162"/>
              <a:chOff x="5010" y="2868"/>
              <a:chExt cx="390" cy="162"/>
            </a:xfrm>
          </p:grpSpPr>
          <p:sp>
            <p:nvSpPr>
              <p:cNvPr id="392" name="Line 85"/>
              <p:cNvSpPr>
                <a:spLocks noChangeShapeType="1"/>
              </p:cNvSpPr>
              <p:nvPr/>
            </p:nvSpPr>
            <p:spPr bwMode="auto">
              <a:xfrm flipV="1">
                <a:off x="5010" y="2892"/>
                <a:ext cx="348" cy="13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3" name="Freeform 86"/>
              <p:cNvSpPr>
                <a:spLocks/>
              </p:cNvSpPr>
              <p:nvPr/>
            </p:nvSpPr>
            <p:spPr bwMode="auto">
              <a:xfrm>
                <a:off x="5334" y="2868"/>
                <a:ext cx="66" cy="60"/>
              </a:xfrm>
              <a:custGeom>
                <a:avLst/>
                <a:gdLst>
                  <a:gd name="T0" fmla="*/ 24 w 66"/>
                  <a:gd name="T1" fmla="*/ 60 h 60"/>
                  <a:gd name="T2" fmla="*/ 66 w 66"/>
                  <a:gd name="T3" fmla="*/ 0 h 60"/>
                  <a:gd name="T4" fmla="*/ 0 w 66"/>
                  <a:gd name="T5" fmla="*/ 0 h 60"/>
                  <a:gd name="T6" fmla="*/ 24 w 66"/>
                  <a:gd name="T7" fmla="*/ 60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6"/>
                  <a:gd name="T13" fmla="*/ 0 h 60"/>
                  <a:gd name="T14" fmla="*/ 66 w 66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6" h="60">
                    <a:moveTo>
                      <a:pt x="24" y="60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24" y="6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5" name="Group 87"/>
            <p:cNvGrpSpPr>
              <a:grpSpLocks/>
            </p:cNvGrpSpPr>
            <p:nvPr/>
          </p:nvGrpSpPr>
          <p:grpSpPr bwMode="auto">
            <a:xfrm rot="491103">
              <a:off x="4311" y="2151"/>
              <a:ext cx="726" cy="294"/>
              <a:chOff x="4284" y="3036"/>
              <a:chExt cx="726" cy="294"/>
            </a:xfrm>
          </p:grpSpPr>
          <p:sp>
            <p:nvSpPr>
              <p:cNvPr id="373" name="Freeform 88"/>
              <p:cNvSpPr>
                <a:spLocks/>
              </p:cNvSpPr>
              <p:nvPr/>
            </p:nvSpPr>
            <p:spPr bwMode="auto">
              <a:xfrm>
                <a:off x="4284" y="3312"/>
                <a:ext cx="24" cy="18"/>
              </a:xfrm>
              <a:custGeom>
                <a:avLst/>
                <a:gdLst>
                  <a:gd name="T0" fmla="*/ 0 w 24"/>
                  <a:gd name="T1" fmla="*/ 12 h 18"/>
                  <a:gd name="T2" fmla="*/ 0 w 24"/>
                  <a:gd name="T3" fmla="*/ 12 h 18"/>
                  <a:gd name="T4" fmla="*/ 0 w 24"/>
                  <a:gd name="T5" fmla="*/ 18 h 18"/>
                  <a:gd name="T6" fmla="*/ 24 w 24"/>
                  <a:gd name="T7" fmla="*/ 6 h 18"/>
                  <a:gd name="T8" fmla="*/ 24 w 24"/>
                  <a:gd name="T9" fmla="*/ 6 h 18"/>
                  <a:gd name="T10" fmla="*/ 24 w 24"/>
                  <a:gd name="T11" fmla="*/ 0 h 18"/>
                  <a:gd name="T12" fmla="*/ 0 w 24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8"/>
                  <a:gd name="T23" fmla="*/ 24 w 24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8">
                    <a:moveTo>
                      <a:pt x="0" y="12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4" name="Freeform 89"/>
              <p:cNvSpPr>
                <a:spLocks/>
              </p:cNvSpPr>
              <p:nvPr/>
            </p:nvSpPr>
            <p:spPr bwMode="auto">
              <a:xfrm>
                <a:off x="4320" y="3294"/>
                <a:ext cx="30" cy="18"/>
              </a:xfrm>
              <a:custGeom>
                <a:avLst/>
                <a:gdLst>
                  <a:gd name="T0" fmla="*/ 6 w 30"/>
                  <a:gd name="T1" fmla="*/ 12 h 18"/>
                  <a:gd name="T2" fmla="*/ 0 w 30"/>
                  <a:gd name="T3" fmla="*/ 12 h 18"/>
                  <a:gd name="T4" fmla="*/ 6 w 30"/>
                  <a:gd name="T5" fmla="*/ 18 h 18"/>
                  <a:gd name="T6" fmla="*/ 24 w 30"/>
                  <a:gd name="T7" fmla="*/ 6 h 18"/>
                  <a:gd name="T8" fmla="*/ 30 w 30"/>
                  <a:gd name="T9" fmla="*/ 6 h 18"/>
                  <a:gd name="T10" fmla="*/ 24 w 30"/>
                  <a:gd name="T11" fmla="*/ 0 h 18"/>
                  <a:gd name="T12" fmla="*/ 6 w 30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8"/>
                  <a:gd name="T23" fmla="*/ 30 w 30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8">
                    <a:moveTo>
                      <a:pt x="6" y="12"/>
                    </a:moveTo>
                    <a:lnTo>
                      <a:pt x="0" y="12"/>
                    </a:lnTo>
                    <a:lnTo>
                      <a:pt x="6" y="18"/>
                    </a:lnTo>
                    <a:lnTo>
                      <a:pt x="24" y="6"/>
                    </a:lnTo>
                    <a:lnTo>
                      <a:pt x="30" y="6"/>
                    </a:lnTo>
                    <a:lnTo>
                      <a:pt x="24" y="0"/>
                    </a:lnTo>
                    <a:lnTo>
                      <a:pt x="6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5" name="Freeform 90"/>
              <p:cNvSpPr>
                <a:spLocks/>
              </p:cNvSpPr>
              <p:nvPr/>
            </p:nvSpPr>
            <p:spPr bwMode="auto">
              <a:xfrm>
                <a:off x="4362" y="3282"/>
                <a:ext cx="24" cy="12"/>
              </a:xfrm>
              <a:custGeom>
                <a:avLst/>
                <a:gdLst>
                  <a:gd name="T0" fmla="*/ 0 w 24"/>
                  <a:gd name="T1" fmla="*/ 6 h 12"/>
                  <a:gd name="T2" fmla="*/ 0 w 24"/>
                  <a:gd name="T3" fmla="*/ 12 h 12"/>
                  <a:gd name="T4" fmla="*/ 0 w 24"/>
                  <a:gd name="T5" fmla="*/ 12 h 12"/>
                  <a:gd name="T6" fmla="*/ 24 w 24"/>
                  <a:gd name="T7" fmla="*/ 6 h 12"/>
                  <a:gd name="T8" fmla="*/ 24 w 24"/>
                  <a:gd name="T9" fmla="*/ 0 h 12"/>
                  <a:gd name="T10" fmla="*/ 24 w 24"/>
                  <a:gd name="T11" fmla="*/ 0 h 12"/>
                  <a:gd name="T12" fmla="*/ 0 w 24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2"/>
                  <a:gd name="T23" fmla="*/ 24 w 24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2">
                    <a:moveTo>
                      <a:pt x="0" y="6"/>
                    </a:moveTo>
                    <a:lnTo>
                      <a:pt x="0" y="12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6" name="Freeform 91"/>
              <p:cNvSpPr>
                <a:spLocks/>
              </p:cNvSpPr>
              <p:nvPr/>
            </p:nvSpPr>
            <p:spPr bwMode="auto">
              <a:xfrm>
                <a:off x="4398" y="3264"/>
                <a:ext cx="30" cy="18"/>
              </a:xfrm>
              <a:custGeom>
                <a:avLst/>
                <a:gdLst>
                  <a:gd name="T0" fmla="*/ 6 w 30"/>
                  <a:gd name="T1" fmla="*/ 12 h 18"/>
                  <a:gd name="T2" fmla="*/ 0 w 30"/>
                  <a:gd name="T3" fmla="*/ 12 h 18"/>
                  <a:gd name="T4" fmla="*/ 6 w 30"/>
                  <a:gd name="T5" fmla="*/ 18 h 18"/>
                  <a:gd name="T6" fmla="*/ 24 w 30"/>
                  <a:gd name="T7" fmla="*/ 6 h 18"/>
                  <a:gd name="T8" fmla="*/ 30 w 30"/>
                  <a:gd name="T9" fmla="*/ 6 h 18"/>
                  <a:gd name="T10" fmla="*/ 24 w 30"/>
                  <a:gd name="T11" fmla="*/ 0 h 18"/>
                  <a:gd name="T12" fmla="*/ 6 w 30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8"/>
                  <a:gd name="T23" fmla="*/ 30 w 30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8">
                    <a:moveTo>
                      <a:pt x="6" y="12"/>
                    </a:moveTo>
                    <a:lnTo>
                      <a:pt x="0" y="12"/>
                    </a:lnTo>
                    <a:lnTo>
                      <a:pt x="6" y="18"/>
                    </a:lnTo>
                    <a:lnTo>
                      <a:pt x="24" y="6"/>
                    </a:lnTo>
                    <a:lnTo>
                      <a:pt x="30" y="6"/>
                    </a:lnTo>
                    <a:lnTo>
                      <a:pt x="24" y="0"/>
                    </a:lnTo>
                    <a:lnTo>
                      <a:pt x="6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7" name="Freeform 92"/>
              <p:cNvSpPr>
                <a:spLocks/>
              </p:cNvSpPr>
              <p:nvPr/>
            </p:nvSpPr>
            <p:spPr bwMode="auto">
              <a:xfrm>
                <a:off x="4440" y="3252"/>
                <a:ext cx="24" cy="12"/>
              </a:xfrm>
              <a:custGeom>
                <a:avLst/>
                <a:gdLst>
                  <a:gd name="T0" fmla="*/ 0 w 24"/>
                  <a:gd name="T1" fmla="*/ 6 h 12"/>
                  <a:gd name="T2" fmla="*/ 0 w 24"/>
                  <a:gd name="T3" fmla="*/ 12 h 12"/>
                  <a:gd name="T4" fmla="*/ 0 w 24"/>
                  <a:gd name="T5" fmla="*/ 12 h 12"/>
                  <a:gd name="T6" fmla="*/ 24 w 24"/>
                  <a:gd name="T7" fmla="*/ 6 h 12"/>
                  <a:gd name="T8" fmla="*/ 24 w 24"/>
                  <a:gd name="T9" fmla="*/ 0 h 12"/>
                  <a:gd name="T10" fmla="*/ 24 w 24"/>
                  <a:gd name="T11" fmla="*/ 0 h 12"/>
                  <a:gd name="T12" fmla="*/ 0 w 24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2"/>
                  <a:gd name="T23" fmla="*/ 24 w 24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2">
                    <a:moveTo>
                      <a:pt x="0" y="6"/>
                    </a:moveTo>
                    <a:lnTo>
                      <a:pt x="0" y="12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8" name="Freeform 93"/>
              <p:cNvSpPr>
                <a:spLocks/>
              </p:cNvSpPr>
              <p:nvPr/>
            </p:nvSpPr>
            <p:spPr bwMode="auto">
              <a:xfrm>
                <a:off x="4476" y="3234"/>
                <a:ext cx="30" cy="18"/>
              </a:xfrm>
              <a:custGeom>
                <a:avLst/>
                <a:gdLst>
                  <a:gd name="T0" fmla="*/ 6 w 30"/>
                  <a:gd name="T1" fmla="*/ 12 h 18"/>
                  <a:gd name="T2" fmla="*/ 0 w 30"/>
                  <a:gd name="T3" fmla="*/ 12 h 18"/>
                  <a:gd name="T4" fmla="*/ 6 w 30"/>
                  <a:gd name="T5" fmla="*/ 18 h 18"/>
                  <a:gd name="T6" fmla="*/ 24 w 30"/>
                  <a:gd name="T7" fmla="*/ 6 h 18"/>
                  <a:gd name="T8" fmla="*/ 30 w 30"/>
                  <a:gd name="T9" fmla="*/ 6 h 18"/>
                  <a:gd name="T10" fmla="*/ 24 w 30"/>
                  <a:gd name="T11" fmla="*/ 0 h 18"/>
                  <a:gd name="T12" fmla="*/ 6 w 30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8"/>
                  <a:gd name="T23" fmla="*/ 30 w 30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8">
                    <a:moveTo>
                      <a:pt x="6" y="12"/>
                    </a:moveTo>
                    <a:lnTo>
                      <a:pt x="0" y="12"/>
                    </a:lnTo>
                    <a:lnTo>
                      <a:pt x="6" y="18"/>
                    </a:lnTo>
                    <a:lnTo>
                      <a:pt x="24" y="6"/>
                    </a:lnTo>
                    <a:lnTo>
                      <a:pt x="30" y="6"/>
                    </a:lnTo>
                    <a:lnTo>
                      <a:pt x="24" y="0"/>
                    </a:lnTo>
                    <a:lnTo>
                      <a:pt x="6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9" name="Freeform 94"/>
              <p:cNvSpPr>
                <a:spLocks/>
              </p:cNvSpPr>
              <p:nvPr/>
            </p:nvSpPr>
            <p:spPr bwMode="auto">
              <a:xfrm>
                <a:off x="4518" y="3222"/>
                <a:ext cx="24" cy="12"/>
              </a:xfrm>
              <a:custGeom>
                <a:avLst/>
                <a:gdLst>
                  <a:gd name="T0" fmla="*/ 0 w 24"/>
                  <a:gd name="T1" fmla="*/ 6 h 12"/>
                  <a:gd name="T2" fmla="*/ 0 w 24"/>
                  <a:gd name="T3" fmla="*/ 12 h 12"/>
                  <a:gd name="T4" fmla="*/ 0 w 24"/>
                  <a:gd name="T5" fmla="*/ 12 h 12"/>
                  <a:gd name="T6" fmla="*/ 24 w 24"/>
                  <a:gd name="T7" fmla="*/ 6 h 12"/>
                  <a:gd name="T8" fmla="*/ 24 w 24"/>
                  <a:gd name="T9" fmla="*/ 0 h 12"/>
                  <a:gd name="T10" fmla="*/ 24 w 24"/>
                  <a:gd name="T11" fmla="*/ 0 h 12"/>
                  <a:gd name="T12" fmla="*/ 0 w 24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2"/>
                  <a:gd name="T23" fmla="*/ 24 w 24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2">
                    <a:moveTo>
                      <a:pt x="0" y="6"/>
                    </a:moveTo>
                    <a:lnTo>
                      <a:pt x="0" y="12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0" name="Freeform 95"/>
              <p:cNvSpPr>
                <a:spLocks/>
              </p:cNvSpPr>
              <p:nvPr/>
            </p:nvSpPr>
            <p:spPr bwMode="auto">
              <a:xfrm>
                <a:off x="4554" y="3204"/>
                <a:ext cx="30" cy="18"/>
              </a:xfrm>
              <a:custGeom>
                <a:avLst/>
                <a:gdLst>
                  <a:gd name="T0" fmla="*/ 6 w 30"/>
                  <a:gd name="T1" fmla="*/ 12 h 18"/>
                  <a:gd name="T2" fmla="*/ 0 w 30"/>
                  <a:gd name="T3" fmla="*/ 12 h 18"/>
                  <a:gd name="T4" fmla="*/ 6 w 30"/>
                  <a:gd name="T5" fmla="*/ 18 h 18"/>
                  <a:gd name="T6" fmla="*/ 24 w 30"/>
                  <a:gd name="T7" fmla="*/ 6 h 18"/>
                  <a:gd name="T8" fmla="*/ 30 w 30"/>
                  <a:gd name="T9" fmla="*/ 6 h 18"/>
                  <a:gd name="T10" fmla="*/ 24 w 30"/>
                  <a:gd name="T11" fmla="*/ 0 h 18"/>
                  <a:gd name="T12" fmla="*/ 6 w 30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8"/>
                  <a:gd name="T23" fmla="*/ 30 w 30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8">
                    <a:moveTo>
                      <a:pt x="6" y="12"/>
                    </a:moveTo>
                    <a:lnTo>
                      <a:pt x="0" y="12"/>
                    </a:lnTo>
                    <a:lnTo>
                      <a:pt x="6" y="18"/>
                    </a:lnTo>
                    <a:lnTo>
                      <a:pt x="24" y="6"/>
                    </a:lnTo>
                    <a:lnTo>
                      <a:pt x="30" y="6"/>
                    </a:lnTo>
                    <a:lnTo>
                      <a:pt x="24" y="0"/>
                    </a:lnTo>
                    <a:lnTo>
                      <a:pt x="6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1" name="Freeform 96"/>
              <p:cNvSpPr>
                <a:spLocks/>
              </p:cNvSpPr>
              <p:nvPr/>
            </p:nvSpPr>
            <p:spPr bwMode="auto">
              <a:xfrm>
                <a:off x="4596" y="3192"/>
                <a:ext cx="24" cy="12"/>
              </a:xfrm>
              <a:custGeom>
                <a:avLst/>
                <a:gdLst>
                  <a:gd name="T0" fmla="*/ 0 w 24"/>
                  <a:gd name="T1" fmla="*/ 6 h 12"/>
                  <a:gd name="T2" fmla="*/ 0 w 24"/>
                  <a:gd name="T3" fmla="*/ 6 h 12"/>
                  <a:gd name="T4" fmla="*/ 0 w 24"/>
                  <a:gd name="T5" fmla="*/ 12 h 12"/>
                  <a:gd name="T6" fmla="*/ 24 w 24"/>
                  <a:gd name="T7" fmla="*/ 6 h 12"/>
                  <a:gd name="T8" fmla="*/ 24 w 24"/>
                  <a:gd name="T9" fmla="*/ 0 h 12"/>
                  <a:gd name="T10" fmla="*/ 24 w 24"/>
                  <a:gd name="T11" fmla="*/ 0 h 12"/>
                  <a:gd name="T12" fmla="*/ 0 w 24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2"/>
                  <a:gd name="T23" fmla="*/ 24 w 24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2">
                    <a:moveTo>
                      <a:pt x="0" y="6"/>
                    </a:moveTo>
                    <a:lnTo>
                      <a:pt x="0" y="6"/>
                    </a:lnTo>
                    <a:lnTo>
                      <a:pt x="0" y="12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2" name="Freeform 97"/>
              <p:cNvSpPr>
                <a:spLocks/>
              </p:cNvSpPr>
              <p:nvPr/>
            </p:nvSpPr>
            <p:spPr bwMode="auto">
              <a:xfrm>
                <a:off x="4632" y="3174"/>
                <a:ext cx="30" cy="12"/>
              </a:xfrm>
              <a:custGeom>
                <a:avLst/>
                <a:gdLst>
                  <a:gd name="T0" fmla="*/ 6 w 30"/>
                  <a:gd name="T1" fmla="*/ 6 h 12"/>
                  <a:gd name="T2" fmla="*/ 0 w 30"/>
                  <a:gd name="T3" fmla="*/ 12 h 12"/>
                  <a:gd name="T4" fmla="*/ 6 w 30"/>
                  <a:gd name="T5" fmla="*/ 12 h 12"/>
                  <a:gd name="T6" fmla="*/ 24 w 30"/>
                  <a:gd name="T7" fmla="*/ 6 h 12"/>
                  <a:gd name="T8" fmla="*/ 30 w 30"/>
                  <a:gd name="T9" fmla="*/ 0 h 12"/>
                  <a:gd name="T10" fmla="*/ 24 w 30"/>
                  <a:gd name="T11" fmla="*/ 0 h 12"/>
                  <a:gd name="T12" fmla="*/ 6 w 30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2"/>
                  <a:gd name="T23" fmla="*/ 30 w 30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2">
                    <a:moveTo>
                      <a:pt x="6" y="6"/>
                    </a:moveTo>
                    <a:lnTo>
                      <a:pt x="0" y="12"/>
                    </a:lnTo>
                    <a:lnTo>
                      <a:pt x="6" y="12"/>
                    </a:lnTo>
                    <a:lnTo>
                      <a:pt x="24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3" name="Freeform 98"/>
              <p:cNvSpPr>
                <a:spLocks/>
              </p:cNvSpPr>
              <p:nvPr/>
            </p:nvSpPr>
            <p:spPr bwMode="auto">
              <a:xfrm>
                <a:off x="4674" y="3156"/>
                <a:ext cx="24" cy="18"/>
              </a:xfrm>
              <a:custGeom>
                <a:avLst/>
                <a:gdLst>
                  <a:gd name="T0" fmla="*/ 0 w 24"/>
                  <a:gd name="T1" fmla="*/ 12 h 18"/>
                  <a:gd name="T2" fmla="*/ 0 w 24"/>
                  <a:gd name="T3" fmla="*/ 12 h 18"/>
                  <a:gd name="T4" fmla="*/ 0 w 24"/>
                  <a:gd name="T5" fmla="*/ 18 h 18"/>
                  <a:gd name="T6" fmla="*/ 24 w 24"/>
                  <a:gd name="T7" fmla="*/ 6 h 18"/>
                  <a:gd name="T8" fmla="*/ 24 w 24"/>
                  <a:gd name="T9" fmla="*/ 6 h 18"/>
                  <a:gd name="T10" fmla="*/ 24 w 24"/>
                  <a:gd name="T11" fmla="*/ 0 h 18"/>
                  <a:gd name="T12" fmla="*/ 0 w 24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8"/>
                  <a:gd name="T23" fmla="*/ 24 w 24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8">
                    <a:moveTo>
                      <a:pt x="0" y="12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4" name="Freeform 99"/>
              <p:cNvSpPr>
                <a:spLocks/>
              </p:cNvSpPr>
              <p:nvPr/>
            </p:nvSpPr>
            <p:spPr bwMode="auto">
              <a:xfrm>
                <a:off x="4710" y="3144"/>
                <a:ext cx="30" cy="12"/>
              </a:xfrm>
              <a:custGeom>
                <a:avLst/>
                <a:gdLst>
                  <a:gd name="T0" fmla="*/ 6 w 30"/>
                  <a:gd name="T1" fmla="*/ 6 h 12"/>
                  <a:gd name="T2" fmla="*/ 0 w 30"/>
                  <a:gd name="T3" fmla="*/ 12 h 12"/>
                  <a:gd name="T4" fmla="*/ 6 w 30"/>
                  <a:gd name="T5" fmla="*/ 12 h 12"/>
                  <a:gd name="T6" fmla="*/ 24 w 30"/>
                  <a:gd name="T7" fmla="*/ 6 h 12"/>
                  <a:gd name="T8" fmla="*/ 30 w 30"/>
                  <a:gd name="T9" fmla="*/ 0 h 12"/>
                  <a:gd name="T10" fmla="*/ 24 w 30"/>
                  <a:gd name="T11" fmla="*/ 0 h 12"/>
                  <a:gd name="T12" fmla="*/ 6 w 30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2"/>
                  <a:gd name="T23" fmla="*/ 30 w 30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2">
                    <a:moveTo>
                      <a:pt x="6" y="6"/>
                    </a:moveTo>
                    <a:lnTo>
                      <a:pt x="0" y="12"/>
                    </a:lnTo>
                    <a:lnTo>
                      <a:pt x="6" y="12"/>
                    </a:lnTo>
                    <a:lnTo>
                      <a:pt x="24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5" name="Freeform 100"/>
              <p:cNvSpPr>
                <a:spLocks/>
              </p:cNvSpPr>
              <p:nvPr/>
            </p:nvSpPr>
            <p:spPr bwMode="auto">
              <a:xfrm>
                <a:off x="4752" y="3126"/>
                <a:ext cx="24" cy="18"/>
              </a:xfrm>
              <a:custGeom>
                <a:avLst/>
                <a:gdLst>
                  <a:gd name="T0" fmla="*/ 0 w 24"/>
                  <a:gd name="T1" fmla="*/ 12 h 18"/>
                  <a:gd name="T2" fmla="*/ 0 w 24"/>
                  <a:gd name="T3" fmla="*/ 12 h 18"/>
                  <a:gd name="T4" fmla="*/ 0 w 24"/>
                  <a:gd name="T5" fmla="*/ 18 h 18"/>
                  <a:gd name="T6" fmla="*/ 24 w 24"/>
                  <a:gd name="T7" fmla="*/ 6 h 18"/>
                  <a:gd name="T8" fmla="*/ 24 w 24"/>
                  <a:gd name="T9" fmla="*/ 6 h 18"/>
                  <a:gd name="T10" fmla="*/ 24 w 24"/>
                  <a:gd name="T11" fmla="*/ 0 h 18"/>
                  <a:gd name="T12" fmla="*/ 0 w 24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8"/>
                  <a:gd name="T23" fmla="*/ 24 w 24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8">
                    <a:moveTo>
                      <a:pt x="0" y="12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6" name="Freeform 101"/>
              <p:cNvSpPr>
                <a:spLocks/>
              </p:cNvSpPr>
              <p:nvPr/>
            </p:nvSpPr>
            <p:spPr bwMode="auto">
              <a:xfrm>
                <a:off x="4788" y="3114"/>
                <a:ext cx="30" cy="12"/>
              </a:xfrm>
              <a:custGeom>
                <a:avLst/>
                <a:gdLst>
                  <a:gd name="T0" fmla="*/ 6 w 30"/>
                  <a:gd name="T1" fmla="*/ 6 h 12"/>
                  <a:gd name="T2" fmla="*/ 0 w 30"/>
                  <a:gd name="T3" fmla="*/ 12 h 12"/>
                  <a:gd name="T4" fmla="*/ 6 w 30"/>
                  <a:gd name="T5" fmla="*/ 12 h 12"/>
                  <a:gd name="T6" fmla="*/ 24 w 30"/>
                  <a:gd name="T7" fmla="*/ 6 h 12"/>
                  <a:gd name="T8" fmla="*/ 30 w 30"/>
                  <a:gd name="T9" fmla="*/ 0 h 12"/>
                  <a:gd name="T10" fmla="*/ 24 w 30"/>
                  <a:gd name="T11" fmla="*/ 0 h 12"/>
                  <a:gd name="T12" fmla="*/ 6 w 30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2"/>
                  <a:gd name="T23" fmla="*/ 30 w 30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2">
                    <a:moveTo>
                      <a:pt x="6" y="6"/>
                    </a:moveTo>
                    <a:lnTo>
                      <a:pt x="0" y="12"/>
                    </a:lnTo>
                    <a:lnTo>
                      <a:pt x="6" y="12"/>
                    </a:lnTo>
                    <a:lnTo>
                      <a:pt x="24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7" name="Freeform 102"/>
              <p:cNvSpPr>
                <a:spLocks/>
              </p:cNvSpPr>
              <p:nvPr/>
            </p:nvSpPr>
            <p:spPr bwMode="auto">
              <a:xfrm>
                <a:off x="4830" y="3096"/>
                <a:ext cx="24" cy="18"/>
              </a:xfrm>
              <a:custGeom>
                <a:avLst/>
                <a:gdLst>
                  <a:gd name="T0" fmla="*/ 0 w 24"/>
                  <a:gd name="T1" fmla="*/ 12 h 18"/>
                  <a:gd name="T2" fmla="*/ 0 w 24"/>
                  <a:gd name="T3" fmla="*/ 12 h 18"/>
                  <a:gd name="T4" fmla="*/ 0 w 24"/>
                  <a:gd name="T5" fmla="*/ 18 h 18"/>
                  <a:gd name="T6" fmla="*/ 24 w 24"/>
                  <a:gd name="T7" fmla="*/ 6 h 18"/>
                  <a:gd name="T8" fmla="*/ 24 w 24"/>
                  <a:gd name="T9" fmla="*/ 6 h 18"/>
                  <a:gd name="T10" fmla="*/ 24 w 24"/>
                  <a:gd name="T11" fmla="*/ 0 h 18"/>
                  <a:gd name="T12" fmla="*/ 0 w 24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8"/>
                  <a:gd name="T23" fmla="*/ 24 w 24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8">
                    <a:moveTo>
                      <a:pt x="0" y="12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8" name="Freeform 103"/>
              <p:cNvSpPr>
                <a:spLocks/>
              </p:cNvSpPr>
              <p:nvPr/>
            </p:nvSpPr>
            <p:spPr bwMode="auto">
              <a:xfrm>
                <a:off x="4866" y="3084"/>
                <a:ext cx="30" cy="12"/>
              </a:xfrm>
              <a:custGeom>
                <a:avLst/>
                <a:gdLst>
                  <a:gd name="T0" fmla="*/ 6 w 30"/>
                  <a:gd name="T1" fmla="*/ 6 h 12"/>
                  <a:gd name="T2" fmla="*/ 0 w 30"/>
                  <a:gd name="T3" fmla="*/ 12 h 12"/>
                  <a:gd name="T4" fmla="*/ 6 w 30"/>
                  <a:gd name="T5" fmla="*/ 12 h 12"/>
                  <a:gd name="T6" fmla="*/ 24 w 30"/>
                  <a:gd name="T7" fmla="*/ 6 h 12"/>
                  <a:gd name="T8" fmla="*/ 30 w 30"/>
                  <a:gd name="T9" fmla="*/ 0 h 12"/>
                  <a:gd name="T10" fmla="*/ 24 w 30"/>
                  <a:gd name="T11" fmla="*/ 0 h 12"/>
                  <a:gd name="T12" fmla="*/ 6 w 30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2"/>
                  <a:gd name="T23" fmla="*/ 30 w 30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2">
                    <a:moveTo>
                      <a:pt x="6" y="6"/>
                    </a:moveTo>
                    <a:lnTo>
                      <a:pt x="0" y="12"/>
                    </a:lnTo>
                    <a:lnTo>
                      <a:pt x="6" y="12"/>
                    </a:lnTo>
                    <a:lnTo>
                      <a:pt x="24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9" name="Freeform 104"/>
              <p:cNvSpPr>
                <a:spLocks/>
              </p:cNvSpPr>
              <p:nvPr/>
            </p:nvSpPr>
            <p:spPr bwMode="auto">
              <a:xfrm>
                <a:off x="4908" y="3066"/>
                <a:ext cx="24" cy="12"/>
              </a:xfrm>
              <a:custGeom>
                <a:avLst/>
                <a:gdLst>
                  <a:gd name="T0" fmla="*/ 0 w 24"/>
                  <a:gd name="T1" fmla="*/ 6 h 12"/>
                  <a:gd name="T2" fmla="*/ 0 w 24"/>
                  <a:gd name="T3" fmla="*/ 12 h 12"/>
                  <a:gd name="T4" fmla="*/ 0 w 24"/>
                  <a:gd name="T5" fmla="*/ 12 h 12"/>
                  <a:gd name="T6" fmla="*/ 24 w 24"/>
                  <a:gd name="T7" fmla="*/ 6 h 12"/>
                  <a:gd name="T8" fmla="*/ 24 w 24"/>
                  <a:gd name="T9" fmla="*/ 6 h 12"/>
                  <a:gd name="T10" fmla="*/ 24 w 24"/>
                  <a:gd name="T11" fmla="*/ 0 h 12"/>
                  <a:gd name="T12" fmla="*/ 0 w 24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2"/>
                  <a:gd name="T23" fmla="*/ 24 w 24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2">
                    <a:moveTo>
                      <a:pt x="0" y="6"/>
                    </a:moveTo>
                    <a:lnTo>
                      <a:pt x="0" y="12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0" name="Freeform 105"/>
              <p:cNvSpPr>
                <a:spLocks/>
              </p:cNvSpPr>
              <p:nvPr/>
            </p:nvSpPr>
            <p:spPr bwMode="auto">
              <a:xfrm>
                <a:off x="4944" y="3048"/>
                <a:ext cx="30" cy="18"/>
              </a:xfrm>
              <a:custGeom>
                <a:avLst/>
                <a:gdLst>
                  <a:gd name="T0" fmla="*/ 6 w 30"/>
                  <a:gd name="T1" fmla="*/ 12 h 18"/>
                  <a:gd name="T2" fmla="*/ 0 w 30"/>
                  <a:gd name="T3" fmla="*/ 12 h 18"/>
                  <a:gd name="T4" fmla="*/ 6 w 30"/>
                  <a:gd name="T5" fmla="*/ 18 h 18"/>
                  <a:gd name="T6" fmla="*/ 24 w 30"/>
                  <a:gd name="T7" fmla="*/ 6 h 18"/>
                  <a:gd name="T8" fmla="*/ 30 w 30"/>
                  <a:gd name="T9" fmla="*/ 6 h 18"/>
                  <a:gd name="T10" fmla="*/ 24 w 30"/>
                  <a:gd name="T11" fmla="*/ 0 h 18"/>
                  <a:gd name="T12" fmla="*/ 6 w 30"/>
                  <a:gd name="T13" fmla="*/ 12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0"/>
                  <a:gd name="T22" fmla="*/ 0 h 18"/>
                  <a:gd name="T23" fmla="*/ 30 w 30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0" h="18">
                    <a:moveTo>
                      <a:pt x="6" y="12"/>
                    </a:moveTo>
                    <a:lnTo>
                      <a:pt x="0" y="12"/>
                    </a:lnTo>
                    <a:lnTo>
                      <a:pt x="6" y="18"/>
                    </a:lnTo>
                    <a:lnTo>
                      <a:pt x="24" y="6"/>
                    </a:lnTo>
                    <a:lnTo>
                      <a:pt x="30" y="6"/>
                    </a:lnTo>
                    <a:lnTo>
                      <a:pt x="24" y="0"/>
                    </a:lnTo>
                    <a:lnTo>
                      <a:pt x="6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1" name="Freeform 106"/>
              <p:cNvSpPr>
                <a:spLocks/>
              </p:cNvSpPr>
              <p:nvPr/>
            </p:nvSpPr>
            <p:spPr bwMode="auto">
              <a:xfrm>
                <a:off x="4986" y="3036"/>
                <a:ext cx="24" cy="12"/>
              </a:xfrm>
              <a:custGeom>
                <a:avLst/>
                <a:gdLst>
                  <a:gd name="T0" fmla="*/ 0 w 24"/>
                  <a:gd name="T1" fmla="*/ 6 h 12"/>
                  <a:gd name="T2" fmla="*/ 0 w 24"/>
                  <a:gd name="T3" fmla="*/ 12 h 12"/>
                  <a:gd name="T4" fmla="*/ 0 w 24"/>
                  <a:gd name="T5" fmla="*/ 12 h 12"/>
                  <a:gd name="T6" fmla="*/ 24 w 24"/>
                  <a:gd name="T7" fmla="*/ 6 h 12"/>
                  <a:gd name="T8" fmla="*/ 24 w 24"/>
                  <a:gd name="T9" fmla="*/ 0 h 12"/>
                  <a:gd name="T10" fmla="*/ 24 w 24"/>
                  <a:gd name="T11" fmla="*/ 0 h 12"/>
                  <a:gd name="T12" fmla="*/ 0 w 24"/>
                  <a:gd name="T13" fmla="*/ 6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2"/>
                  <a:gd name="T23" fmla="*/ 24 w 24"/>
                  <a:gd name="T24" fmla="*/ 12 h 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2">
                    <a:moveTo>
                      <a:pt x="0" y="6"/>
                    </a:moveTo>
                    <a:lnTo>
                      <a:pt x="0" y="12"/>
                    </a:lnTo>
                    <a:lnTo>
                      <a:pt x="24" y="6"/>
                    </a:lnTo>
                    <a:lnTo>
                      <a:pt x="24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46" name="Group 107"/>
            <p:cNvGrpSpPr>
              <a:grpSpLocks/>
            </p:cNvGrpSpPr>
            <p:nvPr/>
          </p:nvGrpSpPr>
          <p:grpSpPr bwMode="auto">
            <a:xfrm rot="925330">
              <a:off x="4536" y="1666"/>
              <a:ext cx="96" cy="300"/>
              <a:chOff x="4500" y="2616"/>
              <a:chExt cx="96" cy="300"/>
            </a:xfrm>
          </p:grpSpPr>
          <p:sp>
            <p:nvSpPr>
              <p:cNvPr id="371" name="Line 108"/>
              <p:cNvSpPr>
                <a:spLocks noChangeShapeType="1"/>
              </p:cNvSpPr>
              <p:nvPr/>
            </p:nvSpPr>
            <p:spPr bwMode="auto">
              <a:xfrm flipH="1" flipV="1">
                <a:off x="4518" y="2658"/>
                <a:ext cx="78" cy="25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2" name="Freeform 109"/>
              <p:cNvSpPr>
                <a:spLocks/>
              </p:cNvSpPr>
              <p:nvPr/>
            </p:nvSpPr>
            <p:spPr bwMode="auto">
              <a:xfrm>
                <a:off x="4500" y="2616"/>
                <a:ext cx="42" cy="66"/>
              </a:xfrm>
              <a:custGeom>
                <a:avLst/>
                <a:gdLst>
                  <a:gd name="T0" fmla="*/ 42 w 42"/>
                  <a:gd name="T1" fmla="*/ 54 h 66"/>
                  <a:gd name="T2" fmla="*/ 0 w 42"/>
                  <a:gd name="T3" fmla="*/ 0 h 66"/>
                  <a:gd name="T4" fmla="*/ 0 w 42"/>
                  <a:gd name="T5" fmla="*/ 66 h 66"/>
                  <a:gd name="T6" fmla="*/ 42 w 42"/>
                  <a:gd name="T7" fmla="*/ 54 h 6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2"/>
                  <a:gd name="T13" fmla="*/ 0 h 66"/>
                  <a:gd name="T14" fmla="*/ 42 w 42"/>
                  <a:gd name="T15" fmla="*/ 66 h 6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2" h="66">
                    <a:moveTo>
                      <a:pt x="42" y="54"/>
                    </a:moveTo>
                    <a:lnTo>
                      <a:pt x="0" y="0"/>
                    </a:lnTo>
                    <a:lnTo>
                      <a:pt x="0" y="66"/>
                    </a:lnTo>
                    <a:lnTo>
                      <a:pt x="42" y="5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47" name="Line 110"/>
            <p:cNvSpPr>
              <a:spLocks noChangeShapeType="1"/>
            </p:cNvSpPr>
            <p:nvPr/>
          </p:nvSpPr>
          <p:spPr bwMode="auto">
            <a:xfrm flipV="1">
              <a:off x="4296" y="1968"/>
              <a:ext cx="300" cy="5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8" name="Rectangle 111"/>
            <p:cNvSpPr>
              <a:spLocks noChangeArrowheads="1"/>
            </p:cNvSpPr>
            <p:nvPr/>
          </p:nvSpPr>
          <p:spPr bwMode="auto">
            <a:xfrm>
              <a:off x="4434" y="1848"/>
              <a:ext cx="186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9" name="Rectangle 112"/>
            <p:cNvSpPr>
              <a:spLocks noChangeArrowheads="1"/>
            </p:cNvSpPr>
            <p:nvPr/>
          </p:nvSpPr>
          <p:spPr bwMode="auto">
            <a:xfrm>
              <a:off x="4494" y="1878"/>
              <a:ext cx="4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P</a:t>
              </a:r>
              <a:endParaRPr lang="en-US"/>
            </a:p>
          </p:txBody>
        </p:sp>
        <p:sp>
          <p:nvSpPr>
            <p:cNvPr id="250" name="Rectangle 113"/>
            <p:cNvSpPr>
              <a:spLocks noChangeArrowheads="1"/>
            </p:cNvSpPr>
            <p:nvPr/>
          </p:nvSpPr>
          <p:spPr bwMode="auto">
            <a:xfrm>
              <a:off x="4542" y="1878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51" name="Oval 114"/>
            <p:cNvSpPr>
              <a:spLocks noChangeArrowheads="1"/>
            </p:cNvSpPr>
            <p:nvPr/>
          </p:nvSpPr>
          <p:spPr bwMode="auto">
            <a:xfrm>
              <a:off x="4578" y="1956"/>
              <a:ext cx="36" cy="3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52" name="Group 115"/>
            <p:cNvGrpSpPr>
              <a:grpSpLocks/>
            </p:cNvGrpSpPr>
            <p:nvPr/>
          </p:nvGrpSpPr>
          <p:grpSpPr bwMode="auto">
            <a:xfrm rot="805643">
              <a:off x="4594" y="1938"/>
              <a:ext cx="222" cy="60"/>
              <a:chOff x="4590" y="2856"/>
              <a:chExt cx="222" cy="60"/>
            </a:xfrm>
          </p:grpSpPr>
          <p:sp>
            <p:nvSpPr>
              <p:cNvPr id="369" name="Line 116"/>
              <p:cNvSpPr>
                <a:spLocks noChangeShapeType="1"/>
              </p:cNvSpPr>
              <p:nvPr/>
            </p:nvSpPr>
            <p:spPr bwMode="auto">
              <a:xfrm flipV="1">
                <a:off x="4590" y="2874"/>
                <a:ext cx="168" cy="4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0" name="Freeform 117"/>
              <p:cNvSpPr>
                <a:spLocks/>
              </p:cNvSpPr>
              <p:nvPr/>
            </p:nvSpPr>
            <p:spPr bwMode="auto">
              <a:xfrm>
                <a:off x="4740" y="2856"/>
                <a:ext cx="72" cy="42"/>
              </a:xfrm>
              <a:custGeom>
                <a:avLst/>
                <a:gdLst>
                  <a:gd name="T0" fmla="*/ 12 w 72"/>
                  <a:gd name="T1" fmla="*/ 42 h 42"/>
                  <a:gd name="T2" fmla="*/ 72 w 72"/>
                  <a:gd name="T3" fmla="*/ 0 h 42"/>
                  <a:gd name="T4" fmla="*/ 0 w 72"/>
                  <a:gd name="T5" fmla="*/ 0 h 42"/>
                  <a:gd name="T6" fmla="*/ 12 w 72"/>
                  <a:gd name="T7" fmla="*/ 42 h 4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2"/>
                  <a:gd name="T13" fmla="*/ 0 h 42"/>
                  <a:gd name="T14" fmla="*/ 72 w 72"/>
                  <a:gd name="T15" fmla="*/ 42 h 4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2" h="42">
                    <a:moveTo>
                      <a:pt x="12" y="42"/>
                    </a:moveTo>
                    <a:lnTo>
                      <a:pt x="72" y="0"/>
                    </a:lnTo>
                    <a:lnTo>
                      <a:pt x="0" y="0"/>
                    </a:lnTo>
                    <a:lnTo>
                      <a:pt x="12" y="4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3" name="Rectangle 118"/>
            <p:cNvSpPr>
              <a:spLocks noChangeArrowheads="1"/>
            </p:cNvSpPr>
            <p:nvPr/>
          </p:nvSpPr>
          <p:spPr bwMode="auto">
            <a:xfrm>
              <a:off x="4764" y="1896"/>
              <a:ext cx="168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4" name="Rectangle 119"/>
            <p:cNvSpPr>
              <a:spLocks noChangeArrowheads="1"/>
            </p:cNvSpPr>
            <p:nvPr/>
          </p:nvSpPr>
          <p:spPr bwMode="auto">
            <a:xfrm>
              <a:off x="4824" y="1920"/>
              <a:ext cx="102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Yp</a:t>
              </a:r>
              <a:endParaRPr lang="en-US"/>
            </a:p>
          </p:txBody>
        </p:sp>
        <p:sp>
          <p:nvSpPr>
            <p:cNvPr id="255" name="Rectangle 120"/>
            <p:cNvSpPr>
              <a:spLocks noChangeArrowheads="1"/>
            </p:cNvSpPr>
            <p:nvPr/>
          </p:nvSpPr>
          <p:spPr bwMode="auto">
            <a:xfrm>
              <a:off x="4872" y="1920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56" name="Rectangle 121"/>
            <p:cNvSpPr>
              <a:spLocks noChangeArrowheads="1"/>
            </p:cNvSpPr>
            <p:nvPr/>
          </p:nvSpPr>
          <p:spPr bwMode="auto">
            <a:xfrm>
              <a:off x="4452" y="1572"/>
              <a:ext cx="174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7" name="Rectangle 122"/>
            <p:cNvSpPr>
              <a:spLocks noChangeArrowheads="1"/>
            </p:cNvSpPr>
            <p:nvPr/>
          </p:nvSpPr>
          <p:spPr bwMode="auto">
            <a:xfrm>
              <a:off x="4560" y="1584"/>
              <a:ext cx="96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Zp</a:t>
              </a:r>
              <a:endParaRPr lang="en-US"/>
            </a:p>
          </p:txBody>
        </p:sp>
        <p:sp>
          <p:nvSpPr>
            <p:cNvPr id="258" name="Rectangle 123"/>
            <p:cNvSpPr>
              <a:spLocks noChangeArrowheads="1"/>
            </p:cNvSpPr>
            <p:nvPr/>
          </p:nvSpPr>
          <p:spPr bwMode="auto">
            <a:xfrm>
              <a:off x="4560" y="1602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grpSp>
          <p:nvGrpSpPr>
            <p:cNvPr id="259" name="Group 124"/>
            <p:cNvGrpSpPr>
              <a:grpSpLocks/>
            </p:cNvGrpSpPr>
            <p:nvPr/>
          </p:nvGrpSpPr>
          <p:grpSpPr bwMode="auto">
            <a:xfrm>
              <a:off x="4488" y="1974"/>
              <a:ext cx="102" cy="192"/>
              <a:chOff x="4488" y="2916"/>
              <a:chExt cx="102" cy="192"/>
            </a:xfrm>
          </p:grpSpPr>
          <p:sp>
            <p:nvSpPr>
              <p:cNvPr id="367" name="Line 125"/>
              <p:cNvSpPr>
                <a:spLocks noChangeShapeType="1"/>
              </p:cNvSpPr>
              <p:nvPr/>
            </p:nvSpPr>
            <p:spPr bwMode="auto">
              <a:xfrm flipH="1">
                <a:off x="4506" y="2916"/>
                <a:ext cx="84" cy="1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" name="Freeform 126"/>
              <p:cNvSpPr>
                <a:spLocks/>
              </p:cNvSpPr>
              <p:nvPr/>
            </p:nvSpPr>
            <p:spPr bwMode="auto">
              <a:xfrm>
                <a:off x="4488" y="3048"/>
                <a:ext cx="54" cy="60"/>
              </a:xfrm>
              <a:custGeom>
                <a:avLst/>
                <a:gdLst>
                  <a:gd name="T0" fmla="*/ 18 w 54"/>
                  <a:gd name="T1" fmla="*/ 0 h 60"/>
                  <a:gd name="T2" fmla="*/ 0 w 54"/>
                  <a:gd name="T3" fmla="*/ 60 h 60"/>
                  <a:gd name="T4" fmla="*/ 54 w 54"/>
                  <a:gd name="T5" fmla="*/ 18 h 60"/>
                  <a:gd name="T6" fmla="*/ 18 w 54"/>
                  <a:gd name="T7" fmla="*/ 0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4"/>
                  <a:gd name="T13" fmla="*/ 0 h 60"/>
                  <a:gd name="T14" fmla="*/ 54 w 54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4" h="60">
                    <a:moveTo>
                      <a:pt x="18" y="0"/>
                    </a:moveTo>
                    <a:lnTo>
                      <a:pt x="0" y="60"/>
                    </a:lnTo>
                    <a:lnTo>
                      <a:pt x="54" y="18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0" name="Rectangle 127"/>
            <p:cNvSpPr>
              <a:spLocks noChangeArrowheads="1"/>
            </p:cNvSpPr>
            <p:nvPr/>
          </p:nvSpPr>
          <p:spPr bwMode="auto">
            <a:xfrm>
              <a:off x="4488" y="2052"/>
              <a:ext cx="198" cy="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1" name="Rectangle 128"/>
            <p:cNvSpPr>
              <a:spLocks noChangeArrowheads="1"/>
            </p:cNvSpPr>
            <p:nvPr/>
          </p:nvSpPr>
          <p:spPr bwMode="auto">
            <a:xfrm>
              <a:off x="4548" y="2082"/>
              <a:ext cx="5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D</a:t>
              </a:r>
              <a:endParaRPr lang="en-US"/>
            </a:p>
          </p:txBody>
        </p:sp>
        <p:sp>
          <p:nvSpPr>
            <p:cNvPr id="262" name="Rectangle 129"/>
            <p:cNvSpPr>
              <a:spLocks noChangeArrowheads="1"/>
            </p:cNvSpPr>
            <p:nvPr/>
          </p:nvSpPr>
          <p:spPr bwMode="auto">
            <a:xfrm>
              <a:off x="4602" y="2082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grpSp>
          <p:nvGrpSpPr>
            <p:cNvPr id="263" name="Group 130"/>
            <p:cNvGrpSpPr>
              <a:grpSpLocks/>
            </p:cNvGrpSpPr>
            <p:nvPr/>
          </p:nvGrpSpPr>
          <p:grpSpPr bwMode="auto">
            <a:xfrm>
              <a:off x="4218" y="1416"/>
              <a:ext cx="138" cy="126"/>
              <a:chOff x="4218" y="2358"/>
              <a:chExt cx="138" cy="126"/>
            </a:xfrm>
          </p:grpSpPr>
          <p:sp>
            <p:nvSpPr>
              <p:cNvPr id="363" name="Freeform 131"/>
              <p:cNvSpPr>
                <a:spLocks/>
              </p:cNvSpPr>
              <p:nvPr/>
            </p:nvSpPr>
            <p:spPr bwMode="auto">
              <a:xfrm>
                <a:off x="4218" y="2358"/>
                <a:ext cx="138" cy="126"/>
              </a:xfrm>
              <a:custGeom>
                <a:avLst/>
                <a:gdLst>
                  <a:gd name="T0" fmla="*/ 138 w 138"/>
                  <a:gd name="T1" fmla="*/ 0 h 126"/>
                  <a:gd name="T2" fmla="*/ 84 w 138"/>
                  <a:gd name="T3" fmla="*/ 6 h 126"/>
                  <a:gd name="T4" fmla="*/ 42 w 138"/>
                  <a:gd name="T5" fmla="*/ 12 h 126"/>
                  <a:gd name="T6" fmla="*/ 12 w 138"/>
                  <a:gd name="T7" fmla="*/ 24 h 126"/>
                  <a:gd name="T8" fmla="*/ 0 w 138"/>
                  <a:gd name="T9" fmla="*/ 42 h 126"/>
                  <a:gd name="T10" fmla="*/ 0 w 138"/>
                  <a:gd name="T11" fmla="*/ 66 h 126"/>
                  <a:gd name="T12" fmla="*/ 6 w 138"/>
                  <a:gd name="T13" fmla="*/ 84 h 126"/>
                  <a:gd name="T14" fmla="*/ 24 w 138"/>
                  <a:gd name="T15" fmla="*/ 96 h 126"/>
                  <a:gd name="T16" fmla="*/ 54 w 138"/>
                  <a:gd name="T17" fmla="*/ 102 h 126"/>
                  <a:gd name="T18" fmla="*/ 90 w 138"/>
                  <a:gd name="T19" fmla="*/ 108 h 126"/>
                  <a:gd name="T20" fmla="*/ 90 w 138"/>
                  <a:gd name="T21" fmla="*/ 126 h 126"/>
                  <a:gd name="T22" fmla="*/ 138 w 138"/>
                  <a:gd name="T23" fmla="*/ 102 h 126"/>
                  <a:gd name="T24" fmla="*/ 90 w 138"/>
                  <a:gd name="T25" fmla="*/ 72 h 126"/>
                  <a:gd name="T26" fmla="*/ 90 w 138"/>
                  <a:gd name="T27" fmla="*/ 84 h 126"/>
                  <a:gd name="T28" fmla="*/ 36 w 138"/>
                  <a:gd name="T29" fmla="*/ 72 h 126"/>
                  <a:gd name="T30" fmla="*/ 18 w 138"/>
                  <a:gd name="T31" fmla="*/ 66 h 126"/>
                  <a:gd name="T32" fmla="*/ 6 w 138"/>
                  <a:gd name="T33" fmla="*/ 54 h 126"/>
                  <a:gd name="T34" fmla="*/ 6 w 138"/>
                  <a:gd name="T35" fmla="*/ 54 h 126"/>
                  <a:gd name="T36" fmla="*/ 24 w 138"/>
                  <a:gd name="T37" fmla="*/ 42 h 126"/>
                  <a:gd name="T38" fmla="*/ 54 w 138"/>
                  <a:gd name="T39" fmla="*/ 30 h 126"/>
                  <a:gd name="T40" fmla="*/ 96 w 138"/>
                  <a:gd name="T41" fmla="*/ 24 h 126"/>
                  <a:gd name="T42" fmla="*/ 138 w 138"/>
                  <a:gd name="T43" fmla="*/ 24 h 126"/>
                  <a:gd name="T44" fmla="*/ 138 w 138"/>
                  <a:gd name="T45" fmla="*/ 0 h 12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38"/>
                  <a:gd name="T70" fmla="*/ 0 h 126"/>
                  <a:gd name="T71" fmla="*/ 138 w 138"/>
                  <a:gd name="T72" fmla="*/ 126 h 12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38" h="126">
                    <a:moveTo>
                      <a:pt x="138" y="0"/>
                    </a:moveTo>
                    <a:lnTo>
                      <a:pt x="84" y="6"/>
                    </a:lnTo>
                    <a:lnTo>
                      <a:pt x="42" y="12"/>
                    </a:lnTo>
                    <a:lnTo>
                      <a:pt x="12" y="24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6" y="84"/>
                    </a:lnTo>
                    <a:lnTo>
                      <a:pt x="24" y="96"/>
                    </a:lnTo>
                    <a:lnTo>
                      <a:pt x="54" y="102"/>
                    </a:lnTo>
                    <a:lnTo>
                      <a:pt x="90" y="108"/>
                    </a:lnTo>
                    <a:lnTo>
                      <a:pt x="90" y="126"/>
                    </a:lnTo>
                    <a:lnTo>
                      <a:pt x="138" y="102"/>
                    </a:lnTo>
                    <a:lnTo>
                      <a:pt x="90" y="72"/>
                    </a:lnTo>
                    <a:lnTo>
                      <a:pt x="90" y="84"/>
                    </a:lnTo>
                    <a:lnTo>
                      <a:pt x="36" y="72"/>
                    </a:lnTo>
                    <a:lnTo>
                      <a:pt x="18" y="66"/>
                    </a:lnTo>
                    <a:lnTo>
                      <a:pt x="6" y="54"/>
                    </a:lnTo>
                    <a:lnTo>
                      <a:pt x="24" y="42"/>
                    </a:lnTo>
                    <a:lnTo>
                      <a:pt x="54" y="30"/>
                    </a:lnTo>
                    <a:lnTo>
                      <a:pt x="96" y="24"/>
                    </a:lnTo>
                    <a:lnTo>
                      <a:pt x="138" y="24"/>
                    </a:lnTo>
                    <a:lnTo>
                      <a:pt x="13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4" name="Freeform 132"/>
              <p:cNvSpPr>
                <a:spLocks/>
              </p:cNvSpPr>
              <p:nvPr/>
            </p:nvSpPr>
            <p:spPr bwMode="auto">
              <a:xfrm>
                <a:off x="4218" y="2358"/>
                <a:ext cx="138" cy="54"/>
              </a:xfrm>
              <a:custGeom>
                <a:avLst/>
                <a:gdLst>
                  <a:gd name="T0" fmla="*/ 138 w 138"/>
                  <a:gd name="T1" fmla="*/ 0 h 54"/>
                  <a:gd name="T2" fmla="*/ 84 w 138"/>
                  <a:gd name="T3" fmla="*/ 6 h 54"/>
                  <a:gd name="T4" fmla="*/ 42 w 138"/>
                  <a:gd name="T5" fmla="*/ 12 h 54"/>
                  <a:gd name="T6" fmla="*/ 12 w 138"/>
                  <a:gd name="T7" fmla="*/ 24 h 54"/>
                  <a:gd name="T8" fmla="*/ 0 w 138"/>
                  <a:gd name="T9" fmla="*/ 42 h 54"/>
                  <a:gd name="T10" fmla="*/ 0 w 138"/>
                  <a:gd name="T11" fmla="*/ 48 h 54"/>
                  <a:gd name="T12" fmla="*/ 6 w 138"/>
                  <a:gd name="T13" fmla="*/ 54 h 54"/>
                  <a:gd name="T14" fmla="*/ 6 w 138"/>
                  <a:gd name="T15" fmla="*/ 54 h 54"/>
                  <a:gd name="T16" fmla="*/ 24 w 138"/>
                  <a:gd name="T17" fmla="*/ 42 h 54"/>
                  <a:gd name="T18" fmla="*/ 54 w 138"/>
                  <a:gd name="T19" fmla="*/ 30 h 54"/>
                  <a:gd name="T20" fmla="*/ 96 w 138"/>
                  <a:gd name="T21" fmla="*/ 24 h 54"/>
                  <a:gd name="T22" fmla="*/ 138 w 138"/>
                  <a:gd name="T23" fmla="*/ 24 h 54"/>
                  <a:gd name="T24" fmla="*/ 138 w 138"/>
                  <a:gd name="T25" fmla="*/ 0 h 5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38"/>
                  <a:gd name="T40" fmla="*/ 0 h 54"/>
                  <a:gd name="T41" fmla="*/ 138 w 138"/>
                  <a:gd name="T42" fmla="*/ 54 h 5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38" h="54">
                    <a:moveTo>
                      <a:pt x="138" y="0"/>
                    </a:moveTo>
                    <a:lnTo>
                      <a:pt x="84" y="6"/>
                    </a:lnTo>
                    <a:lnTo>
                      <a:pt x="42" y="12"/>
                    </a:lnTo>
                    <a:lnTo>
                      <a:pt x="12" y="24"/>
                    </a:lnTo>
                    <a:lnTo>
                      <a:pt x="0" y="42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24" y="42"/>
                    </a:lnTo>
                    <a:lnTo>
                      <a:pt x="54" y="30"/>
                    </a:lnTo>
                    <a:lnTo>
                      <a:pt x="96" y="24"/>
                    </a:lnTo>
                    <a:lnTo>
                      <a:pt x="138" y="24"/>
                    </a:lnTo>
                    <a:lnTo>
                      <a:pt x="13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5" name="Freeform 133"/>
              <p:cNvSpPr>
                <a:spLocks/>
              </p:cNvSpPr>
              <p:nvPr/>
            </p:nvSpPr>
            <p:spPr bwMode="auto">
              <a:xfrm>
                <a:off x="4218" y="2358"/>
                <a:ext cx="138" cy="126"/>
              </a:xfrm>
              <a:custGeom>
                <a:avLst/>
                <a:gdLst>
                  <a:gd name="T0" fmla="*/ 138 w 138"/>
                  <a:gd name="T1" fmla="*/ 0 h 126"/>
                  <a:gd name="T2" fmla="*/ 84 w 138"/>
                  <a:gd name="T3" fmla="*/ 6 h 126"/>
                  <a:gd name="T4" fmla="*/ 42 w 138"/>
                  <a:gd name="T5" fmla="*/ 12 h 126"/>
                  <a:gd name="T6" fmla="*/ 12 w 138"/>
                  <a:gd name="T7" fmla="*/ 24 h 126"/>
                  <a:gd name="T8" fmla="*/ 0 w 138"/>
                  <a:gd name="T9" fmla="*/ 42 h 126"/>
                  <a:gd name="T10" fmla="*/ 0 w 138"/>
                  <a:gd name="T11" fmla="*/ 66 h 126"/>
                  <a:gd name="T12" fmla="*/ 6 w 138"/>
                  <a:gd name="T13" fmla="*/ 84 h 126"/>
                  <a:gd name="T14" fmla="*/ 24 w 138"/>
                  <a:gd name="T15" fmla="*/ 96 h 126"/>
                  <a:gd name="T16" fmla="*/ 54 w 138"/>
                  <a:gd name="T17" fmla="*/ 102 h 126"/>
                  <a:gd name="T18" fmla="*/ 90 w 138"/>
                  <a:gd name="T19" fmla="*/ 108 h 126"/>
                  <a:gd name="T20" fmla="*/ 90 w 138"/>
                  <a:gd name="T21" fmla="*/ 126 h 126"/>
                  <a:gd name="T22" fmla="*/ 138 w 138"/>
                  <a:gd name="T23" fmla="*/ 102 h 126"/>
                  <a:gd name="T24" fmla="*/ 90 w 138"/>
                  <a:gd name="T25" fmla="*/ 72 h 126"/>
                  <a:gd name="T26" fmla="*/ 90 w 138"/>
                  <a:gd name="T27" fmla="*/ 84 h 126"/>
                  <a:gd name="T28" fmla="*/ 36 w 138"/>
                  <a:gd name="T29" fmla="*/ 72 h 126"/>
                  <a:gd name="T30" fmla="*/ 18 w 138"/>
                  <a:gd name="T31" fmla="*/ 66 h 126"/>
                  <a:gd name="T32" fmla="*/ 6 w 138"/>
                  <a:gd name="T33" fmla="*/ 54 h 126"/>
                  <a:gd name="T34" fmla="*/ 6 w 138"/>
                  <a:gd name="T35" fmla="*/ 54 h 126"/>
                  <a:gd name="T36" fmla="*/ 24 w 138"/>
                  <a:gd name="T37" fmla="*/ 42 h 126"/>
                  <a:gd name="T38" fmla="*/ 54 w 138"/>
                  <a:gd name="T39" fmla="*/ 30 h 126"/>
                  <a:gd name="T40" fmla="*/ 96 w 138"/>
                  <a:gd name="T41" fmla="*/ 24 h 126"/>
                  <a:gd name="T42" fmla="*/ 138 w 138"/>
                  <a:gd name="T43" fmla="*/ 24 h 126"/>
                  <a:gd name="T44" fmla="*/ 138 w 138"/>
                  <a:gd name="T45" fmla="*/ 0 h 12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38"/>
                  <a:gd name="T70" fmla="*/ 0 h 126"/>
                  <a:gd name="T71" fmla="*/ 138 w 138"/>
                  <a:gd name="T72" fmla="*/ 126 h 12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38" h="126">
                    <a:moveTo>
                      <a:pt x="138" y="0"/>
                    </a:moveTo>
                    <a:lnTo>
                      <a:pt x="84" y="6"/>
                    </a:lnTo>
                    <a:lnTo>
                      <a:pt x="42" y="12"/>
                    </a:lnTo>
                    <a:lnTo>
                      <a:pt x="12" y="24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6" y="84"/>
                    </a:lnTo>
                    <a:lnTo>
                      <a:pt x="24" y="96"/>
                    </a:lnTo>
                    <a:lnTo>
                      <a:pt x="54" y="102"/>
                    </a:lnTo>
                    <a:lnTo>
                      <a:pt x="90" y="108"/>
                    </a:lnTo>
                    <a:lnTo>
                      <a:pt x="90" y="126"/>
                    </a:lnTo>
                    <a:lnTo>
                      <a:pt x="138" y="102"/>
                    </a:lnTo>
                    <a:lnTo>
                      <a:pt x="90" y="72"/>
                    </a:lnTo>
                    <a:lnTo>
                      <a:pt x="90" y="84"/>
                    </a:lnTo>
                    <a:lnTo>
                      <a:pt x="36" y="72"/>
                    </a:lnTo>
                    <a:lnTo>
                      <a:pt x="18" y="66"/>
                    </a:lnTo>
                    <a:lnTo>
                      <a:pt x="6" y="54"/>
                    </a:lnTo>
                    <a:lnTo>
                      <a:pt x="24" y="42"/>
                    </a:lnTo>
                    <a:lnTo>
                      <a:pt x="54" y="30"/>
                    </a:lnTo>
                    <a:lnTo>
                      <a:pt x="96" y="24"/>
                    </a:lnTo>
                    <a:lnTo>
                      <a:pt x="138" y="24"/>
                    </a:lnTo>
                    <a:lnTo>
                      <a:pt x="138" y="0"/>
                    </a:lnTo>
                    <a:close/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6" name="Freeform 134"/>
              <p:cNvSpPr>
                <a:spLocks/>
              </p:cNvSpPr>
              <p:nvPr/>
            </p:nvSpPr>
            <p:spPr bwMode="auto">
              <a:xfrm>
                <a:off x="4218" y="2400"/>
                <a:ext cx="6" cy="12"/>
              </a:xfrm>
              <a:custGeom>
                <a:avLst/>
                <a:gdLst>
                  <a:gd name="T0" fmla="*/ 0 w 6"/>
                  <a:gd name="T1" fmla="*/ 0 h 12"/>
                  <a:gd name="T2" fmla="*/ 0 w 6"/>
                  <a:gd name="T3" fmla="*/ 6 h 12"/>
                  <a:gd name="T4" fmla="*/ 6 w 6"/>
                  <a:gd name="T5" fmla="*/ 12 h 12"/>
                  <a:gd name="T6" fmla="*/ 0 60000 65536"/>
                  <a:gd name="T7" fmla="*/ 0 60000 65536"/>
                  <a:gd name="T8" fmla="*/ 0 60000 65536"/>
                  <a:gd name="T9" fmla="*/ 0 w 6"/>
                  <a:gd name="T10" fmla="*/ 0 h 12"/>
                  <a:gd name="T11" fmla="*/ 6 w 6"/>
                  <a:gd name="T12" fmla="*/ 12 h 1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" h="12">
                    <a:moveTo>
                      <a:pt x="0" y="0"/>
                    </a:moveTo>
                    <a:lnTo>
                      <a:pt x="0" y="6"/>
                    </a:lnTo>
                    <a:lnTo>
                      <a:pt x="6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64" name="Group 135"/>
            <p:cNvGrpSpPr>
              <a:grpSpLocks/>
            </p:cNvGrpSpPr>
            <p:nvPr/>
          </p:nvGrpSpPr>
          <p:grpSpPr bwMode="auto">
            <a:xfrm>
              <a:off x="4608" y="1602"/>
              <a:ext cx="168" cy="342"/>
              <a:chOff x="4608" y="2544"/>
              <a:chExt cx="168" cy="342"/>
            </a:xfrm>
          </p:grpSpPr>
          <p:sp>
            <p:nvSpPr>
              <p:cNvPr id="361" name="Line 136"/>
              <p:cNvSpPr>
                <a:spLocks noChangeShapeType="1"/>
              </p:cNvSpPr>
              <p:nvPr/>
            </p:nvSpPr>
            <p:spPr bwMode="auto">
              <a:xfrm flipV="1">
                <a:off x="4608" y="2586"/>
                <a:ext cx="144" cy="3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2" name="Freeform 137"/>
              <p:cNvSpPr>
                <a:spLocks/>
              </p:cNvSpPr>
              <p:nvPr/>
            </p:nvSpPr>
            <p:spPr bwMode="auto">
              <a:xfrm>
                <a:off x="4734" y="2544"/>
                <a:ext cx="42" cy="66"/>
              </a:xfrm>
              <a:custGeom>
                <a:avLst/>
                <a:gdLst>
                  <a:gd name="T0" fmla="*/ 36 w 42"/>
                  <a:gd name="T1" fmla="*/ 66 h 66"/>
                  <a:gd name="T2" fmla="*/ 42 w 42"/>
                  <a:gd name="T3" fmla="*/ 0 h 66"/>
                  <a:gd name="T4" fmla="*/ 0 w 42"/>
                  <a:gd name="T5" fmla="*/ 54 h 66"/>
                  <a:gd name="T6" fmla="*/ 36 w 42"/>
                  <a:gd name="T7" fmla="*/ 66 h 6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2"/>
                  <a:gd name="T13" fmla="*/ 0 h 66"/>
                  <a:gd name="T14" fmla="*/ 42 w 42"/>
                  <a:gd name="T15" fmla="*/ 66 h 6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2" h="66">
                    <a:moveTo>
                      <a:pt x="36" y="66"/>
                    </a:moveTo>
                    <a:lnTo>
                      <a:pt x="42" y="0"/>
                    </a:lnTo>
                    <a:lnTo>
                      <a:pt x="0" y="54"/>
                    </a:lnTo>
                    <a:lnTo>
                      <a:pt x="36" y="6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65" name="Rectangle 139"/>
            <p:cNvSpPr>
              <a:spLocks noChangeArrowheads="1"/>
            </p:cNvSpPr>
            <p:nvPr/>
          </p:nvSpPr>
          <p:spPr bwMode="auto">
            <a:xfrm>
              <a:off x="4704" y="1764"/>
              <a:ext cx="180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6" name="Rectangle 141"/>
            <p:cNvSpPr>
              <a:spLocks noChangeArrowheads="1"/>
            </p:cNvSpPr>
            <p:nvPr/>
          </p:nvSpPr>
          <p:spPr bwMode="auto">
            <a:xfrm>
              <a:off x="4800" y="1794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67" name="Rectangle 142"/>
            <p:cNvSpPr>
              <a:spLocks noChangeArrowheads="1"/>
            </p:cNvSpPr>
            <p:nvPr/>
          </p:nvSpPr>
          <p:spPr bwMode="auto">
            <a:xfrm>
              <a:off x="4764" y="1512"/>
              <a:ext cx="192" cy="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8" name="Rectangle 148"/>
            <p:cNvSpPr>
              <a:spLocks noChangeArrowheads="1"/>
            </p:cNvSpPr>
            <p:nvPr/>
          </p:nvSpPr>
          <p:spPr bwMode="auto">
            <a:xfrm>
              <a:off x="4320" y="1368"/>
              <a:ext cx="306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9" name="Rectangle 149"/>
            <p:cNvSpPr>
              <a:spLocks noChangeArrowheads="1"/>
            </p:cNvSpPr>
            <p:nvPr/>
          </p:nvSpPr>
          <p:spPr bwMode="auto">
            <a:xfrm>
              <a:off x="4380" y="1392"/>
              <a:ext cx="66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Symbol" pitchFamily="18" charset="2"/>
                </a:rPr>
                <a:t>w</a:t>
              </a:r>
              <a:endParaRPr lang="en-US"/>
            </a:p>
          </p:txBody>
        </p:sp>
        <p:sp>
          <p:nvSpPr>
            <p:cNvPr id="270" name="Rectangle 150"/>
            <p:cNvSpPr>
              <a:spLocks noChangeArrowheads="1"/>
            </p:cNvSpPr>
            <p:nvPr/>
          </p:nvSpPr>
          <p:spPr bwMode="auto">
            <a:xfrm>
              <a:off x="4440" y="1428"/>
              <a:ext cx="78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Symbol" pitchFamily="18" charset="2"/>
                </a:rPr>
                <a:t>E/I</a:t>
              </a:r>
              <a:endParaRPr lang="en-US"/>
            </a:p>
          </p:txBody>
        </p:sp>
        <p:sp>
          <p:nvSpPr>
            <p:cNvPr id="271" name="Rectangle 151"/>
            <p:cNvSpPr>
              <a:spLocks noChangeArrowheads="1"/>
            </p:cNvSpPr>
            <p:nvPr/>
          </p:nvSpPr>
          <p:spPr bwMode="auto">
            <a:xfrm>
              <a:off x="4524" y="1314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72" name="Rectangle 152"/>
            <p:cNvSpPr>
              <a:spLocks noChangeArrowheads="1"/>
            </p:cNvSpPr>
            <p:nvPr/>
          </p:nvSpPr>
          <p:spPr bwMode="auto">
            <a:xfrm>
              <a:off x="4122" y="1158"/>
              <a:ext cx="348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3" name="Rectangle 153"/>
            <p:cNvSpPr>
              <a:spLocks noChangeArrowheads="1"/>
            </p:cNvSpPr>
            <p:nvPr/>
          </p:nvSpPr>
          <p:spPr bwMode="auto">
            <a:xfrm>
              <a:off x="4176" y="1188"/>
              <a:ext cx="57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" pitchFamily="18" charset="0"/>
                </a:rPr>
                <a:t>Z</a:t>
              </a:r>
              <a:endParaRPr lang="en-US"/>
            </a:p>
          </p:txBody>
        </p:sp>
        <p:sp>
          <p:nvSpPr>
            <p:cNvPr id="274" name="Rectangle 154"/>
            <p:cNvSpPr>
              <a:spLocks noChangeArrowheads="1"/>
            </p:cNvSpPr>
            <p:nvPr/>
          </p:nvSpPr>
          <p:spPr bwMode="auto">
            <a:xfrm>
              <a:off x="4230" y="1224"/>
              <a:ext cx="20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I</a:t>
              </a:r>
              <a:endParaRPr lang="en-US"/>
            </a:p>
          </p:txBody>
        </p:sp>
        <p:sp>
          <p:nvSpPr>
            <p:cNvPr id="275" name="Rectangle 155"/>
            <p:cNvSpPr>
              <a:spLocks noChangeArrowheads="1"/>
            </p:cNvSpPr>
            <p:nvPr/>
          </p:nvSpPr>
          <p:spPr bwMode="auto">
            <a:xfrm>
              <a:off x="4254" y="1188"/>
              <a:ext cx="10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" pitchFamily="18" charset="0"/>
                </a:rPr>
                <a:t>, Z</a:t>
              </a:r>
              <a:endParaRPr lang="en-US"/>
            </a:p>
          </p:txBody>
        </p:sp>
        <p:sp>
          <p:nvSpPr>
            <p:cNvPr id="276" name="Rectangle 156"/>
            <p:cNvSpPr>
              <a:spLocks noChangeArrowheads="1"/>
            </p:cNvSpPr>
            <p:nvPr/>
          </p:nvSpPr>
          <p:spPr bwMode="auto">
            <a:xfrm>
              <a:off x="4356" y="1224"/>
              <a:ext cx="39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E</a:t>
              </a:r>
              <a:endParaRPr lang="en-US"/>
            </a:p>
          </p:txBody>
        </p:sp>
        <p:sp>
          <p:nvSpPr>
            <p:cNvPr id="277" name="Rectangle 157"/>
            <p:cNvSpPr>
              <a:spLocks noChangeArrowheads="1"/>
            </p:cNvSpPr>
            <p:nvPr/>
          </p:nvSpPr>
          <p:spPr bwMode="auto">
            <a:xfrm>
              <a:off x="4398" y="1188"/>
              <a:ext cx="2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78" name="Rectangle 158"/>
            <p:cNvSpPr>
              <a:spLocks noChangeArrowheads="1"/>
            </p:cNvSpPr>
            <p:nvPr/>
          </p:nvSpPr>
          <p:spPr bwMode="auto">
            <a:xfrm>
              <a:off x="5370" y="1800"/>
              <a:ext cx="27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9" name="Rectangle 159"/>
            <p:cNvSpPr>
              <a:spLocks noChangeArrowheads="1"/>
            </p:cNvSpPr>
            <p:nvPr/>
          </p:nvSpPr>
          <p:spPr bwMode="auto">
            <a:xfrm>
              <a:off x="5280" y="196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" pitchFamily="18" charset="0"/>
                </a:rPr>
                <a:t>Y</a:t>
              </a:r>
              <a:endParaRPr lang="en-US"/>
            </a:p>
          </p:txBody>
        </p:sp>
        <p:sp>
          <p:nvSpPr>
            <p:cNvPr id="280" name="Rectangle 160"/>
            <p:cNvSpPr>
              <a:spLocks noChangeArrowheads="1"/>
            </p:cNvSpPr>
            <p:nvPr/>
          </p:nvSpPr>
          <p:spPr bwMode="auto">
            <a:xfrm>
              <a:off x="5346" y="2004"/>
              <a:ext cx="39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E</a:t>
              </a:r>
              <a:endParaRPr lang="en-US"/>
            </a:p>
          </p:txBody>
        </p:sp>
        <p:sp>
          <p:nvSpPr>
            <p:cNvPr id="281" name="Rectangle 161"/>
            <p:cNvSpPr>
              <a:spLocks noChangeArrowheads="1"/>
            </p:cNvSpPr>
            <p:nvPr/>
          </p:nvSpPr>
          <p:spPr bwMode="auto">
            <a:xfrm>
              <a:off x="5532" y="1746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82" name="Rectangle 163"/>
            <p:cNvSpPr>
              <a:spLocks noChangeArrowheads="1"/>
            </p:cNvSpPr>
            <p:nvPr/>
          </p:nvSpPr>
          <p:spPr bwMode="auto">
            <a:xfrm>
              <a:off x="5598" y="2322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" pitchFamily="18" charset="0"/>
                </a:rPr>
                <a:t>Y</a:t>
              </a:r>
              <a:endParaRPr lang="en-US"/>
            </a:p>
          </p:txBody>
        </p:sp>
        <p:sp>
          <p:nvSpPr>
            <p:cNvPr id="283" name="Rectangle 164"/>
            <p:cNvSpPr>
              <a:spLocks noChangeArrowheads="1"/>
            </p:cNvSpPr>
            <p:nvPr/>
          </p:nvSpPr>
          <p:spPr bwMode="auto">
            <a:xfrm>
              <a:off x="5664" y="2358"/>
              <a:ext cx="20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I</a:t>
              </a:r>
              <a:endParaRPr lang="en-US"/>
            </a:p>
          </p:txBody>
        </p:sp>
        <p:sp>
          <p:nvSpPr>
            <p:cNvPr id="284" name="Freeform 167"/>
            <p:cNvSpPr>
              <a:spLocks/>
            </p:cNvSpPr>
            <p:nvPr/>
          </p:nvSpPr>
          <p:spPr bwMode="auto">
            <a:xfrm>
              <a:off x="4044" y="2610"/>
              <a:ext cx="246" cy="486"/>
            </a:xfrm>
            <a:custGeom>
              <a:avLst/>
              <a:gdLst>
                <a:gd name="T0" fmla="*/ 246 w 246"/>
                <a:gd name="T1" fmla="*/ 486 h 486"/>
                <a:gd name="T2" fmla="*/ 198 w 246"/>
                <a:gd name="T3" fmla="*/ 474 h 486"/>
                <a:gd name="T4" fmla="*/ 150 w 246"/>
                <a:gd name="T5" fmla="*/ 450 h 486"/>
                <a:gd name="T6" fmla="*/ 108 w 246"/>
                <a:gd name="T7" fmla="*/ 408 h 486"/>
                <a:gd name="T8" fmla="*/ 72 w 246"/>
                <a:gd name="T9" fmla="*/ 354 h 486"/>
                <a:gd name="T10" fmla="*/ 42 w 246"/>
                <a:gd name="T11" fmla="*/ 288 h 486"/>
                <a:gd name="T12" fmla="*/ 18 w 246"/>
                <a:gd name="T13" fmla="*/ 210 h 486"/>
                <a:gd name="T14" fmla="*/ 6 w 246"/>
                <a:gd name="T15" fmla="*/ 126 h 486"/>
                <a:gd name="T16" fmla="*/ 0 w 246"/>
                <a:gd name="T17" fmla="*/ 36 h 486"/>
                <a:gd name="T18" fmla="*/ 0 w 246"/>
                <a:gd name="T19" fmla="*/ 0 h 4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46"/>
                <a:gd name="T31" fmla="*/ 0 h 486"/>
                <a:gd name="T32" fmla="*/ 246 w 246"/>
                <a:gd name="T33" fmla="*/ 486 h 48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46" h="486">
                  <a:moveTo>
                    <a:pt x="246" y="486"/>
                  </a:moveTo>
                  <a:lnTo>
                    <a:pt x="198" y="474"/>
                  </a:lnTo>
                  <a:lnTo>
                    <a:pt x="150" y="450"/>
                  </a:lnTo>
                  <a:lnTo>
                    <a:pt x="108" y="408"/>
                  </a:lnTo>
                  <a:lnTo>
                    <a:pt x="72" y="354"/>
                  </a:lnTo>
                  <a:lnTo>
                    <a:pt x="42" y="288"/>
                  </a:lnTo>
                  <a:lnTo>
                    <a:pt x="18" y="210"/>
                  </a:lnTo>
                  <a:lnTo>
                    <a:pt x="6" y="126"/>
                  </a:lnTo>
                  <a:lnTo>
                    <a:pt x="0" y="36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85" name="Group 168"/>
            <p:cNvGrpSpPr>
              <a:grpSpLocks/>
            </p:cNvGrpSpPr>
            <p:nvPr/>
          </p:nvGrpSpPr>
          <p:grpSpPr bwMode="auto">
            <a:xfrm>
              <a:off x="3720" y="2388"/>
              <a:ext cx="564" cy="786"/>
              <a:chOff x="3720" y="3330"/>
              <a:chExt cx="564" cy="786"/>
            </a:xfrm>
          </p:grpSpPr>
          <p:sp>
            <p:nvSpPr>
              <p:cNvPr id="359" name="Line 169"/>
              <p:cNvSpPr>
                <a:spLocks noChangeShapeType="1"/>
              </p:cNvSpPr>
              <p:nvPr/>
            </p:nvSpPr>
            <p:spPr bwMode="auto">
              <a:xfrm flipH="1">
                <a:off x="3744" y="3330"/>
                <a:ext cx="540" cy="7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0" name="Freeform 170"/>
              <p:cNvSpPr>
                <a:spLocks/>
              </p:cNvSpPr>
              <p:nvPr/>
            </p:nvSpPr>
            <p:spPr bwMode="auto">
              <a:xfrm>
                <a:off x="3720" y="4044"/>
                <a:ext cx="66" cy="72"/>
              </a:xfrm>
              <a:custGeom>
                <a:avLst/>
                <a:gdLst>
                  <a:gd name="T0" fmla="*/ 18 w 66"/>
                  <a:gd name="T1" fmla="*/ 0 h 72"/>
                  <a:gd name="T2" fmla="*/ 0 w 66"/>
                  <a:gd name="T3" fmla="*/ 72 h 72"/>
                  <a:gd name="T4" fmla="*/ 66 w 66"/>
                  <a:gd name="T5" fmla="*/ 36 h 72"/>
                  <a:gd name="T6" fmla="*/ 18 w 66"/>
                  <a:gd name="T7" fmla="*/ 0 h 7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6"/>
                  <a:gd name="T13" fmla="*/ 0 h 72"/>
                  <a:gd name="T14" fmla="*/ 66 w 66"/>
                  <a:gd name="T15" fmla="*/ 72 h 7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6" h="72">
                    <a:moveTo>
                      <a:pt x="18" y="0"/>
                    </a:moveTo>
                    <a:lnTo>
                      <a:pt x="0" y="72"/>
                    </a:lnTo>
                    <a:lnTo>
                      <a:pt x="66" y="3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86" name="Rectangle 171"/>
            <p:cNvSpPr>
              <a:spLocks noChangeArrowheads="1"/>
            </p:cNvSpPr>
            <p:nvPr/>
          </p:nvSpPr>
          <p:spPr bwMode="auto">
            <a:xfrm>
              <a:off x="3090" y="1872"/>
              <a:ext cx="384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7" name="Rectangle 172"/>
            <p:cNvSpPr>
              <a:spLocks noChangeArrowheads="1"/>
            </p:cNvSpPr>
            <p:nvPr/>
          </p:nvSpPr>
          <p:spPr bwMode="auto">
            <a:xfrm>
              <a:off x="3144" y="1890"/>
              <a:ext cx="265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Equatorial</a:t>
              </a:r>
              <a:endParaRPr lang="en-US"/>
            </a:p>
          </p:txBody>
        </p:sp>
        <p:sp>
          <p:nvSpPr>
            <p:cNvPr id="288" name="Rectangle 173"/>
            <p:cNvSpPr>
              <a:spLocks noChangeArrowheads="1"/>
            </p:cNvSpPr>
            <p:nvPr/>
          </p:nvSpPr>
          <p:spPr bwMode="auto">
            <a:xfrm>
              <a:off x="3414" y="1890"/>
              <a:ext cx="16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89" name="Rectangle 174"/>
            <p:cNvSpPr>
              <a:spLocks noChangeArrowheads="1"/>
            </p:cNvSpPr>
            <p:nvPr/>
          </p:nvSpPr>
          <p:spPr bwMode="auto">
            <a:xfrm>
              <a:off x="3144" y="1974"/>
              <a:ext cx="141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Plane</a:t>
              </a:r>
              <a:endParaRPr lang="en-US"/>
            </a:p>
          </p:txBody>
        </p:sp>
        <p:sp>
          <p:nvSpPr>
            <p:cNvPr id="290" name="Rectangle 175"/>
            <p:cNvSpPr>
              <a:spLocks noChangeArrowheads="1"/>
            </p:cNvSpPr>
            <p:nvPr/>
          </p:nvSpPr>
          <p:spPr bwMode="auto">
            <a:xfrm>
              <a:off x="3294" y="1974"/>
              <a:ext cx="16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91" name="Rectangle 176"/>
            <p:cNvSpPr>
              <a:spLocks noChangeArrowheads="1"/>
            </p:cNvSpPr>
            <p:nvPr/>
          </p:nvSpPr>
          <p:spPr bwMode="auto">
            <a:xfrm>
              <a:off x="4464" y="3120"/>
              <a:ext cx="295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Greenwich </a:t>
              </a:r>
              <a:endParaRPr lang="en-US"/>
            </a:p>
          </p:txBody>
        </p:sp>
        <p:grpSp>
          <p:nvGrpSpPr>
            <p:cNvPr id="292" name="Group 177"/>
            <p:cNvGrpSpPr>
              <a:grpSpLocks/>
            </p:cNvGrpSpPr>
            <p:nvPr/>
          </p:nvGrpSpPr>
          <p:grpSpPr bwMode="auto">
            <a:xfrm>
              <a:off x="3438" y="1956"/>
              <a:ext cx="318" cy="246"/>
              <a:chOff x="3438" y="2898"/>
              <a:chExt cx="318" cy="246"/>
            </a:xfrm>
          </p:grpSpPr>
          <p:sp>
            <p:nvSpPr>
              <p:cNvPr id="357" name="Freeform 178"/>
              <p:cNvSpPr>
                <a:spLocks/>
              </p:cNvSpPr>
              <p:nvPr/>
            </p:nvSpPr>
            <p:spPr bwMode="auto">
              <a:xfrm>
                <a:off x="3438" y="2898"/>
                <a:ext cx="276" cy="222"/>
              </a:xfrm>
              <a:custGeom>
                <a:avLst/>
                <a:gdLst>
                  <a:gd name="T0" fmla="*/ 0 w 276"/>
                  <a:gd name="T1" fmla="*/ 0 h 222"/>
                  <a:gd name="T2" fmla="*/ 198 w 276"/>
                  <a:gd name="T3" fmla="*/ 144 h 222"/>
                  <a:gd name="T4" fmla="*/ 162 w 276"/>
                  <a:gd name="T5" fmla="*/ 144 h 222"/>
                  <a:gd name="T6" fmla="*/ 276 w 276"/>
                  <a:gd name="T7" fmla="*/ 222 h 22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6"/>
                  <a:gd name="T13" fmla="*/ 0 h 222"/>
                  <a:gd name="T14" fmla="*/ 276 w 276"/>
                  <a:gd name="T15" fmla="*/ 222 h 22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6" h="222">
                    <a:moveTo>
                      <a:pt x="0" y="0"/>
                    </a:moveTo>
                    <a:lnTo>
                      <a:pt x="198" y="144"/>
                    </a:lnTo>
                    <a:lnTo>
                      <a:pt x="162" y="144"/>
                    </a:lnTo>
                    <a:lnTo>
                      <a:pt x="276" y="2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" name="Freeform 179"/>
              <p:cNvSpPr>
                <a:spLocks/>
              </p:cNvSpPr>
              <p:nvPr/>
            </p:nvSpPr>
            <p:spPr bwMode="auto">
              <a:xfrm>
                <a:off x="3684" y="3084"/>
                <a:ext cx="72" cy="60"/>
              </a:xfrm>
              <a:custGeom>
                <a:avLst/>
                <a:gdLst>
                  <a:gd name="T0" fmla="*/ 0 w 72"/>
                  <a:gd name="T1" fmla="*/ 48 h 60"/>
                  <a:gd name="T2" fmla="*/ 72 w 72"/>
                  <a:gd name="T3" fmla="*/ 60 h 60"/>
                  <a:gd name="T4" fmla="*/ 36 w 72"/>
                  <a:gd name="T5" fmla="*/ 0 h 60"/>
                  <a:gd name="T6" fmla="*/ 0 w 72"/>
                  <a:gd name="T7" fmla="*/ 48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2"/>
                  <a:gd name="T13" fmla="*/ 0 h 60"/>
                  <a:gd name="T14" fmla="*/ 72 w 72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2" h="60">
                    <a:moveTo>
                      <a:pt x="0" y="48"/>
                    </a:moveTo>
                    <a:lnTo>
                      <a:pt x="72" y="60"/>
                    </a:lnTo>
                    <a:lnTo>
                      <a:pt x="36" y="0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93" name="Group 180"/>
            <p:cNvGrpSpPr>
              <a:grpSpLocks/>
            </p:cNvGrpSpPr>
            <p:nvPr/>
          </p:nvGrpSpPr>
          <p:grpSpPr bwMode="auto">
            <a:xfrm>
              <a:off x="4116" y="2886"/>
              <a:ext cx="306" cy="246"/>
              <a:chOff x="4116" y="3828"/>
              <a:chExt cx="306" cy="246"/>
            </a:xfrm>
          </p:grpSpPr>
          <p:sp>
            <p:nvSpPr>
              <p:cNvPr id="355" name="Freeform 181"/>
              <p:cNvSpPr>
                <a:spLocks/>
              </p:cNvSpPr>
              <p:nvPr/>
            </p:nvSpPr>
            <p:spPr bwMode="auto">
              <a:xfrm>
                <a:off x="4152" y="3846"/>
                <a:ext cx="270" cy="228"/>
              </a:xfrm>
              <a:custGeom>
                <a:avLst/>
                <a:gdLst>
                  <a:gd name="T0" fmla="*/ 270 w 270"/>
                  <a:gd name="T1" fmla="*/ 228 h 228"/>
                  <a:gd name="T2" fmla="*/ 72 w 270"/>
                  <a:gd name="T3" fmla="*/ 78 h 228"/>
                  <a:gd name="T4" fmla="*/ 108 w 270"/>
                  <a:gd name="T5" fmla="*/ 78 h 228"/>
                  <a:gd name="T6" fmla="*/ 0 w 270"/>
                  <a:gd name="T7" fmla="*/ 0 h 2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0"/>
                  <a:gd name="T13" fmla="*/ 0 h 228"/>
                  <a:gd name="T14" fmla="*/ 270 w 270"/>
                  <a:gd name="T15" fmla="*/ 228 h 2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0" h="228">
                    <a:moveTo>
                      <a:pt x="270" y="228"/>
                    </a:moveTo>
                    <a:lnTo>
                      <a:pt x="72" y="78"/>
                    </a:lnTo>
                    <a:lnTo>
                      <a:pt x="108" y="78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6" name="Freeform 182"/>
              <p:cNvSpPr>
                <a:spLocks/>
              </p:cNvSpPr>
              <p:nvPr/>
            </p:nvSpPr>
            <p:spPr bwMode="auto">
              <a:xfrm>
                <a:off x="4116" y="3828"/>
                <a:ext cx="72" cy="60"/>
              </a:xfrm>
              <a:custGeom>
                <a:avLst/>
                <a:gdLst>
                  <a:gd name="T0" fmla="*/ 72 w 72"/>
                  <a:gd name="T1" fmla="*/ 12 h 60"/>
                  <a:gd name="T2" fmla="*/ 0 w 72"/>
                  <a:gd name="T3" fmla="*/ 0 h 60"/>
                  <a:gd name="T4" fmla="*/ 36 w 72"/>
                  <a:gd name="T5" fmla="*/ 60 h 60"/>
                  <a:gd name="T6" fmla="*/ 72 w 72"/>
                  <a:gd name="T7" fmla="*/ 12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2"/>
                  <a:gd name="T13" fmla="*/ 0 h 60"/>
                  <a:gd name="T14" fmla="*/ 72 w 72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2" h="60">
                    <a:moveTo>
                      <a:pt x="72" y="12"/>
                    </a:moveTo>
                    <a:lnTo>
                      <a:pt x="0" y="0"/>
                    </a:lnTo>
                    <a:lnTo>
                      <a:pt x="36" y="60"/>
                    </a:ln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94" name="Group 183"/>
            <p:cNvGrpSpPr>
              <a:grpSpLocks/>
            </p:cNvGrpSpPr>
            <p:nvPr/>
          </p:nvGrpSpPr>
          <p:grpSpPr bwMode="auto">
            <a:xfrm>
              <a:off x="2820" y="2916"/>
              <a:ext cx="432" cy="222"/>
              <a:chOff x="2820" y="3858"/>
              <a:chExt cx="432" cy="222"/>
            </a:xfrm>
          </p:grpSpPr>
          <p:sp>
            <p:nvSpPr>
              <p:cNvPr id="353" name="Line 184"/>
              <p:cNvSpPr>
                <a:spLocks noChangeShapeType="1"/>
              </p:cNvSpPr>
              <p:nvPr/>
            </p:nvSpPr>
            <p:spPr bwMode="auto">
              <a:xfrm flipH="1">
                <a:off x="2862" y="3858"/>
                <a:ext cx="390" cy="20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4" name="Freeform 185"/>
              <p:cNvSpPr>
                <a:spLocks/>
              </p:cNvSpPr>
              <p:nvPr/>
            </p:nvSpPr>
            <p:spPr bwMode="auto">
              <a:xfrm>
                <a:off x="2820" y="4026"/>
                <a:ext cx="72" cy="54"/>
              </a:xfrm>
              <a:custGeom>
                <a:avLst/>
                <a:gdLst>
                  <a:gd name="T0" fmla="*/ 42 w 72"/>
                  <a:gd name="T1" fmla="*/ 0 h 54"/>
                  <a:gd name="T2" fmla="*/ 0 w 72"/>
                  <a:gd name="T3" fmla="*/ 54 h 54"/>
                  <a:gd name="T4" fmla="*/ 72 w 72"/>
                  <a:gd name="T5" fmla="*/ 54 h 54"/>
                  <a:gd name="T6" fmla="*/ 42 w 72"/>
                  <a:gd name="T7" fmla="*/ 0 h 5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2"/>
                  <a:gd name="T13" fmla="*/ 0 h 54"/>
                  <a:gd name="T14" fmla="*/ 72 w 72"/>
                  <a:gd name="T15" fmla="*/ 54 h 5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2" h="54">
                    <a:moveTo>
                      <a:pt x="42" y="0"/>
                    </a:moveTo>
                    <a:lnTo>
                      <a:pt x="0" y="54"/>
                    </a:lnTo>
                    <a:lnTo>
                      <a:pt x="72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95" name="Rectangle 186"/>
            <p:cNvSpPr>
              <a:spLocks noChangeArrowheads="1"/>
            </p:cNvSpPr>
            <p:nvPr/>
          </p:nvSpPr>
          <p:spPr bwMode="auto">
            <a:xfrm>
              <a:off x="3095" y="3056"/>
              <a:ext cx="172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Vernal</a:t>
              </a:r>
              <a:endParaRPr lang="en-US"/>
            </a:p>
          </p:txBody>
        </p:sp>
        <p:sp>
          <p:nvSpPr>
            <p:cNvPr id="296" name="Rectangle 187"/>
            <p:cNvSpPr>
              <a:spLocks noChangeArrowheads="1"/>
            </p:cNvSpPr>
            <p:nvPr/>
          </p:nvSpPr>
          <p:spPr bwMode="auto">
            <a:xfrm>
              <a:off x="3054" y="3120"/>
              <a:ext cx="16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297" name="Rectangle 188"/>
            <p:cNvSpPr>
              <a:spLocks noChangeArrowheads="1"/>
            </p:cNvSpPr>
            <p:nvPr/>
          </p:nvSpPr>
          <p:spPr bwMode="auto">
            <a:xfrm>
              <a:off x="3138" y="2724"/>
              <a:ext cx="27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8" name="Rectangle 189"/>
            <p:cNvSpPr>
              <a:spLocks noChangeArrowheads="1"/>
            </p:cNvSpPr>
            <p:nvPr/>
          </p:nvSpPr>
          <p:spPr bwMode="auto">
            <a:xfrm>
              <a:off x="3192" y="2748"/>
              <a:ext cx="69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Times" pitchFamily="18" charset="0"/>
                </a:rPr>
                <a:t>X</a:t>
              </a:r>
              <a:endParaRPr lang="en-US"/>
            </a:p>
          </p:txBody>
        </p:sp>
        <p:sp>
          <p:nvSpPr>
            <p:cNvPr id="299" name="Rectangle 190"/>
            <p:cNvSpPr>
              <a:spLocks noChangeArrowheads="1"/>
            </p:cNvSpPr>
            <p:nvPr/>
          </p:nvSpPr>
          <p:spPr bwMode="auto">
            <a:xfrm>
              <a:off x="3258" y="2784"/>
              <a:ext cx="20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" pitchFamily="18" charset="0"/>
                </a:rPr>
                <a:t>I</a:t>
              </a:r>
              <a:endParaRPr lang="en-US"/>
            </a:p>
          </p:txBody>
        </p:sp>
        <p:sp>
          <p:nvSpPr>
            <p:cNvPr id="300" name="Rectangle 191"/>
            <p:cNvSpPr>
              <a:spLocks noChangeArrowheads="1"/>
            </p:cNvSpPr>
            <p:nvPr/>
          </p:nvSpPr>
          <p:spPr bwMode="auto">
            <a:xfrm>
              <a:off x="3282" y="2670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01" name="Rectangle 193"/>
            <p:cNvSpPr>
              <a:spLocks noChangeArrowheads="1"/>
            </p:cNvSpPr>
            <p:nvPr/>
          </p:nvSpPr>
          <p:spPr bwMode="auto">
            <a:xfrm>
              <a:off x="5070" y="2964"/>
              <a:ext cx="182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i="1">
                  <a:solidFill>
                    <a:srgbClr val="000000"/>
                  </a:solidFill>
                  <a:latin typeface="Times" pitchFamily="18" charset="0"/>
                </a:rPr>
                <a:t>Local</a:t>
              </a:r>
              <a:endParaRPr lang="en-US"/>
            </a:p>
          </p:txBody>
        </p:sp>
        <p:sp>
          <p:nvSpPr>
            <p:cNvPr id="302" name="Rectangle 194"/>
            <p:cNvSpPr>
              <a:spLocks noChangeArrowheads="1"/>
            </p:cNvSpPr>
            <p:nvPr/>
          </p:nvSpPr>
          <p:spPr bwMode="auto">
            <a:xfrm>
              <a:off x="5256" y="2964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i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03" name="Rectangle 195"/>
            <p:cNvSpPr>
              <a:spLocks noChangeArrowheads="1"/>
            </p:cNvSpPr>
            <p:nvPr/>
          </p:nvSpPr>
          <p:spPr bwMode="auto">
            <a:xfrm>
              <a:off x="5274" y="2964"/>
              <a:ext cx="25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i="1">
                  <a:solidFill>
                    <a:srgbClr val="000000"/>
                  </a:solidFill>
                  <a:latin typeface="Times" pitchFamily="18" charset="0"/>
                </a:rPr>
                <a:t>sidereal</a:t>
              </a:r>
              <a:endParaRPr lang="en-US"/>
            </a:p>
          </p:txBody>
        </p:sp>
        <p:sp>
          <p:nvSpPr>
            <p:cNvPr id="304" name="Rectangle 196"/>
            <p:cNvSpPr>
              <a:spLocks noChangeArrowheads="1"/>
            </p:cNvSpPr>
            <p:nvPr/>
          </p:nvSpPr>
          <p:spPr bwMode="auto">
            <a:xfrm>
              <a:off x="5538" y="2964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i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05" name="Rectangle 197"/>
            <p:cNvSpPr>
              <a:spLocks noChangeArrowheads="1"/>
            </p:cNvSpPr>
            <p:nvPr/>
          </p:nvSpPr>
          <p:spPr bwMode="auto">
            <a:xfrm>
              <a:off x="5556" y="2964"/>
              <a:ext cx="13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i="1">
                  <a:solidFill>
                    <a:srgbClr val="000000"/>
                  </a:solidFill>
                  <a:latin typeface="Times" pitchFamily="18" charset="0"/>
                </a:rPr>
                <a:t>time</a:t>
              </a:r>
              <a:endParaRPr lang="en-US"/>
            </a:p>
          </p:txBody>
        </p:sp>
        <p:sp>
          <p:nvSpPr>
            <p:cNvPr id="306" name="Rectangle 198"/>
            <p:cNvSpPr>
              <a:spLocks noChangeArrowheads="1"/>
            </p:cNvSpPr>
            <p:nvPr/>
          </p:nvSpPr>
          <p:spPr bwMode="auto">
            <a:xfrm>
              <a:off x="5688" y="2958"/>
              <a:ext cx="20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i="1">
                  <a:solidFill>
                    <a:srgbClr val="000000"/>
                  </a:solidFill>
                  <a:latin typeface="Symbol" pitchFamily="18" charset="2"/>
                </a:rPr>
                <a:t> </a:t>
              </a:r>
              <a:endParaRPr lang="en-US"/>
            </a:p>
          </p:txBody>
        </p:sp>
        <p:sp>
          <p:nvSpPr>
            <p:cNvPr id="307" name="Rectangle 199"/>
            <p:cNvSpPr>
              <a:spLocks noChangeArrowheads="1"/>
            </p:cNvSpPr>
            <p:nvPr/>
          </p:nvSpPr>
          <p:spPr bwMode="auto">
            <a:xfrm>
              <a:off x="5070" y="3054"/>
              <a:ext cx="4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>
                  <a:solidFill>
                    <a:srgbClr val="000000"/>
                  </a:solidFill>
                  <a:latin typeface="Symbol" pitchFamily="18" charset="2"/>
                </a:rPr>
                <a:t>l</a:t>
              </a:r>
              <a:endParaRPr lang="en-US"/>
            </a:p>
          </p:txBody>
        </p:sp>
        <p:sp>
          <p:nvSpPr>
            <p:cNvPr id="308" name="Rectangle 200"/>
            <p:cNvSpPr>
              <a:spLocks noChangeArrowheads="1"/>
            </p:cNvSpPr>
            <p:nvPr/>
          </p:nvSpPr>
          <p:spPr bwMode="auto">
            <a:xfrm>
              <a:off x="5112" y="3084"/>
              <a:ext cx="14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09" name="Rectangle 201"/>
            <p:cNvSpPr>
              <a:spLocks noChangeArrowheads="1"/>
            </p:cNvSpPr>
            <p:nvPr/>
          </p:nvSpPr>
          <p:spPr bwMode="auto">
            <a:xfrm>
              <a:off x="5124" y="3060"/>
              <a:ext cx="65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>
                  <a:solidFill>
                    <a:srgbClr val="000000"/>
                  </a:solidFill>
                  <a:latin typeface="Times" pitchFamily="18" charset="0"/>
                </a:rPr>
                <a:t>= </a:t>
              </a:r>
              <a:endParaRPr lang="en-US"/>
            </a:p>
          </p:txBody>
        </p:sp>
        <p:sp>
          <p:nvSpPr>
            <p:cNvPr id="310" name="Rectangle 202"/>
            <p:cNvSpPr>
              <a:spLocks noChangeArrowheads="1"/>
            </p:cNvSpPr>
            <p:nvPr/>
          </p:nvSpPr>
          <p:spPr bwMode="auto">
            <a:xfrm>
              <a:off x="5190" y="3054"/>
              <a:ext cx="4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>
                  <a:solidFill>
                    <a:srgbClr val="000000"/>
                  </a:solidFill>
                  <a:latin typeface="Symbol" pitchFamily="18" charset="2"/>
                </a:rPr>
                <a:t>l</a:t>
              </a:r>
              <a:endParaRPr lang="en-US"/>
            </a:p>
          </p:txBody>
        </p:sp>
        <p:sp>
          <p:nvSpPr>
            <p:cNvPr id="311" name="Rectangle 203"/>
            <p:cNvSpPr>
              <a:spLocks noChangeArrowheads="1"/>
            </p:cNvSpPr>
            <p:nvPr/>
          </p:nvSpPr>
          <p:spPr bwMode="auto">
            <a:xfrm>
              <a:off x="5232" y="3084"/>
              <a:ext cx="27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700">
                  <a:solidFill>
                    <a:srgbClr val="000000"/>
                  </a:solidFill>
                  <a:latin typeface="Times" pitchFamily="18" charset="0"/>
                </a:rPr>
                <a:t>g</a:t>
              </a:r>
              <a:endParaRPr lang="en-US"/>
            </a:p>
          </p:txBody>
        </p:sp>
        <p:sp>
          <p:nvSpPr>
            <p:cNvPr id="312" name="Rectangle 204"/>
            <p:cNvSpPr>
              <a:spLocks noChangeArrowheads="1"/>
            </p:cNvSpPr>
            <p:nvPr/>
          </p:nvSpPr>
          <p:spPr bwMode="auto">
            <a:xfrm>
              <a:off x="5262" y="3060"/>
              <a:ext cx="45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>
                  <a:solidFill>
                    <a:srgbClr val="000000"/>
                  </a:solidFill>
                  <a:latin typeface="Times" pitchFamily="18" charset="0"/>
                </a:rPr>
                <a:t>+</a:t>
              </a:r>
              <a:endParaRPr lang="en-US"/>
            </a:p>
          </p:txBody>
        </p:sp>
        <p:sp>
          <p:nvSpPr>
            <p:cNvPr id="313" name="Rectangle 205"/>
            <p:cNvSpPr>
              <a:spLocks noChangeArrowheads="1"/>
            </p:cNvSpPr>
            <p:nvPr/>
          </p:nvSpPr>
          <p:spPr bwMode="auto">
            <a:xfrm>
              <a:off x="5304" y="3084"/>
              <a:ext cx="14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14" name="Rectangle 206"/>
            <p:cNvSpPr>
              <a:spLocks noChangeArrowheads="1"/>
            </p:cNvSpPr>
            <p:nvPr/>
          </p:nvSpPr>
          <p:spPr bwMode="auto">
            <a:xfrm>
              <a:off x="5316" y="3054"/>
              <a:ext cx="4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>
                  <a:solidFill>
                    <a:srgbClr val="000000"/>
                  </a:solidFill>
                  <a:latin typeface="Symbol" pitchFamily="18" charset="2"/>
                </a:rPr>
                <a:t>l</a:t>
              </a:r>
              <a:endParaRPr lang="en-US"/>
            </a:p>
          </p:txBody>
        </p:sp>
        <p:sp>
          <p:nvSpPr>
            <p:cNvPr id="315" name="Rectangle 207"/>
            <p:cNvSpPr>
              <a:spLocks noChangeArrowheads="1"/>
            </p:cNvSpPr>
            <p:nvPr/>
          </p:nvSpPr>
          <p:spPr bwMode="auto">
            <a:xfrm>
              <a:off x="5358" y="3084"/>
              <a:ext cx="34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700">
                  <a:solidFill>
                    <a:srgbClr val="000000"/>
                  </a:solidFill>
                  <a:latin typeface="Times" pitchFamily="18" charset="0"/>
                </a:rPr>
                <a:t>E</a:t>
              </a:r>
              <a:endParaRPr lang="en-US"/>
            </a:p>
          </p:txBody>
        </p:sp>
        <p:sp>
          <p:nvSpPr>
            <p:cNvPr id="316" name="Rectangle 208"/>
            <p:cNvSpPr>
              <a:spLocks noChangeArrowheads="1"/>
            </p:cNvSpPr>
            <p:nvPr/>
          </p:nvSpPr>
          <p:spPr bwMode="auto">
            <a:xfrm>
              <a:off x="5394" y="3084"/>
              <a:ext cx="14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7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grpSp>
          <p:nvGrpSpPr>
            <p:cNvPr id="317" name="Group 209"/>
            <p:cNvGrpSpPr>
              <a:grpSpLocks/>
            </p:cNvGrpSpPr>
            <p:nvPr/>
          </p:nvGrpSpPr>
          <p:grpSpPr bwMode="auto">
            <a:xfrm>
              <a:off x="3792" y="2640"/>
              <a:ext cx="264" cy="90"/>
              <a:chOff x="3792" y="3582"/>
              <a:chExt cx="264" cy="90"/>
            </a:xfrm>
          </p:grpSpPr>
          <p:sp>
            <p:nvSpPr>
              <p:cNvPr id="351" name="Freeform 210"/>
              <p:cNvSpPr>
                <a:spLocks/>
              </p:cNvSpPr>
              <p:nvPr/>
            </p:nvSpPr>
            <p:spPr bwMode="auto">
              <a:xfrm>
                <a:off x="3792" y="3582"/>
                <a:ext cx="216" cy="72"/>
              </a:xfrm>
              <a:custGeom>
                <a:avLst/>
                <a:gdLst>
                  <a:gd name="T0" fmla="*/ 216 w 216"/>
                  <a:gd name="T1" fmla="*/ 72 h 72"/>
                  <a:gd name="T2" fmla="*/ 180 w 216"/>
                  <a:gd name="T3" fmla="*/ 66 h 72"/>
                  <a:gd name="T4" fmla="*/ 144 w 216"/>
                  <a:gd name="T5" fmla="*/ 60 h 72"/>
                  <a:gd name="T6" fmla="*/ 66 w 216"/>
                  <a:gd name="T7" fmla="*/ 36 h 72"/>
                  <a:gd name="T8" fmla="*/ 0 w 216"/>
                  <a:gd name="T9" fmla="*/ 0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72"/>
                  <a:gd name="T17" fmla="*/ 216 w 216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72">
                    <a:moveTo>
                      <a:pt x="216" y="72"/>
                    </a:moveTo>
                    <a:lnTo>
                      <a:pt x="180" y="66"/>
                    </a:lnTo>
                    <a:lnTo>
                      <a:pt x="144" y="60"/>
                    </a:lnTo>
                    <a:lnTo>
                      <a:pt x="66" y="3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2" name="Freeform 211"/>
              <p:cNvSpPr>
                <a:spLocks/>
              </p:cNvSpPr>
              <p:nvPr/>
            </p:nvSpPr>
            <p:spPr bwMode="auto">
              <a:xfrm>
                <a:off x="3990" y="3636"/>
                <a:ext cx="66" cy="36"/>
              </a:xfrm>
              <a:custGeom>
                <a:avLst/>
                <a:gdLst>
                  <a:gd name="T0" fmla="*/ 0 w 66"/>
                  <a:gd name="T1" fmla="*/ 36 h 36"/>
                  <a:gd name="T2" fmla="*/ 66 w 66"/>
                  <a:gd name="T3" fmla="*/ 24 h 36"/>
                  <a:gd name="T4" fmla="*/ 6 w 66"/>
                  <a:gd name="T5" fmla="*/ 0 h 36"/>
                  <a:gd name="T6" fmla="*/ 18 w 66"/>
                  <a:gd name="T7" fmla="*/ 18 h 36"/>
                  <a:gd name="T8" fmla="*/ 0 w 66"/>
                  <a:gd name="T9" fmla="*/ 36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36"/>
                  <a:gd name="T17" fmla="*/ 66 w 66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36">
                    <a:moveTo>
                      <a:pt x="0" y="36"/>
                    </a:moveTo>
                    <a:lnTo>
                      <a:pt x="66" y="24"/>
                    </a:lnTo>
                    <a:lnTo>
                      <a:pt x="6" y="0"/>
                    </a:lnTo>
                    <a:lnTo>
                      <a:pt x="18" y="18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18" name="Rectangle 212"/>
            <p:cNvSpPr>
              <a:spLocks noChangeArrowheads="1"/>
            </p:cNvSpPr>
            <p:nvPr/>
          </p:nvSpPr>
          <p:spPr bwMode="auto">
            <a:xfrm>
              <a:off x="4224" y="2706"/>
              <a:ext cx="21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9" name="Rectangle 213"/>
            <p:cNvSpPr>
              <a:spLocks noChangeArrowheads="1"/>
            </p:cNvSpPr>
            <p:nvPr/>
          </p:nvSpPr>
          <p:spPr bwMode="auto">
            <a:xfrm>
              <a:off x="4392" y="2754"/>
              <a:ext cx="5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Symbol" pitchFamily="18" charset="2"/>
                </a:rPr>
                <a:t>l</a:t>
              </a:r>
              <a:endParaRPr lang="en-US"/>
            </a:p>
          </p:txBody>
        </p:sp>
        <p:sp>
          <p:nvSpPr>
            <p:cNvPr id="320" name="Rectangle 214"/>
            <p:cNvSpPr>
              <a:spLocks noChangeArrowheads="1"/>
            </p:cNvSpPr>
            <p:nvPr/>
          </p:nvSpPr>
          <p:spPr bwMode="auto">
            <a:xfrm>
              <a:off x="4464" y="2802"/>
              <a:ext cx="39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Symbol" pitchFamily="18" charset="2"/>
                </a:rPr>
                <a:t>E</a:t>
              </a:r>
              <a:endParaRPr lang="en-US"/>
            </a:p>
          </p:txBody>
        </p:sp>
        <p:sp>
          <p:nvSpPr>
            <p:cNvPr id="321" name="Rectangle 215"/>
            <p:cNvSpPr>
              <a:spLocks noChangeArrowheads="1"/>
            </p:cNvSpPr>
            <p:nvPr/>
          </p:nvSpPr>
          <p:spPr bwMode="auto">
            <a:xfrm>
              <a:off x="4488" y="2676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22" name="Rectangle 216"/>
            <p:cNvSpPr>
              <a:spLocks noChangeArrowheads="1"/>
            </p:cNvSpPr>
            <p:nvPr/>
          </p:nvSpPr>
          <p:spPr bwMode="auto">
            <a:xfrm>
              <a:off x="3744" y="2682"/>
              <a:ext cx="210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3" name="Rectangle 217"/>
            <p:cNvSpPr>
              <a:spLocks noChangeArrowheads="1"/>
            </p:cNvSpPr>
            <p:nvPr/>
          </p:nvSpPr>
          <p:spPr bwMode="auto">
            <a:xfrm>
              <a:off x="3798" y="2712"/>
              <a:ext cx="5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Symbol" pitchFamily="18" charset="2"/>
                </a:rPr>
                <a:t>l</a:t>
              </a:r>
              <a:endParaRPr lang="en-US"/>
            </a:p>
          </p:txBody>
        </p:sp>
        <p:sp>
          <p:nvSpPr>
            <p:cNvPr id="324" name="Rectangle 218"/>
            <p:cNvSpPr>
              <a:spLocks noChangeArrowheads="1"/>
            </p:cNvSpPr>
            <p:nvPr/>
          </p:nvSpPr>
          <p:spPr bwMode="auto">
            <a:xfrm>
              <a:off x="3852" y="2748"/>
              <a:ext cx="32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Times New Roman" pitchFamily="18" charset="0"/>
                </a:rPr>
                <a:t>g</a:t>
              </a:r>
              <a:endParaRPr lang="en-US"/>
            </a:p>
          </p:txBody>
        </p:sp>
        <p:sp>
          <p:nvSpPr>
            <p:cNvPr id="325" name="Rectangle 219"/>
            <p:cNvSpPr>
              <a:spLocks noChangeArrowheads="1"/>
            </p:cNvSpPr>
            <p:nvPr/>
          </p:nvSpPr>
          <p:spPr bwMode="auto">
            <a:xfrm>
              <a:off x="3882" y="2634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grpSp>
          <p:nvGrpSpPr>
            <p:cNvPr id="326" name="Group 220"/>
            <p:cNvGrpSpPr>
              <a:grpSpLocks/>
            </p:cNvGrpSpPr>
            <p:nvPr/>
          </p:nvGrpSpPr>
          <p:grpSpPr bwMode="auto">
            <a:xfrm>
              <a:off x="4464" y="2202"/>
              <a:ext cx="72" cy="330"/>
              <a:chOff x="4464" y="3144"/>
              <a:chExt cx="72" cy="330"/>
            </a:xfrm>
          </p:grpSpPr>
          <p:sp>
            <p:nvSpPr>
              <p:cNvPr id="349" name="Freeform 221"/>
              <p:cNvSpPr>
                <a:spLocks/>
              </p:cNvSpPr>
              <p:nvPr/>
            </p:nvSpPr>
            <p:spPr bwMode="auto">
              <a:xfrm>
                <a:off x="4476" y="3168"/>
                <a:ext cx="60" cy="306"/>
              </a:xfrm>
              <a:custGeom>
                <a:avLst/>
                <a:gdLst>
                  <a:gd name="T0" fmla="*/ 0 w 60"/>
                  <a:gd name="T1" fmla="*/ 0 h 306"/>
                  <a:gd name="T2" fmla="*/ 24 w 60"/>
                  <a:gd name="T3" fmla="*/ 66 h 306"/>
                  <a:gd name="T4" fmla="*/ 42 w 60"/>
                  <a:gd name="T5" fmla="*/ 138 h 306"/>
                  <a:gd name="T6" fmla="*/ 54 w 60"/>
                  <a:gd name="T7" fmla="*/ 222 h 306"/>
                  <a:gd name="T8" fmla="*/ 60 w 60"/>
                  <a:gd name="T9" fmla="*/ 306 h 30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"/>
                  <a:gd name="T16" fmla="*/ 0 h 306"/>
                  <a:gd name="T17" fmla="*/ 60 w 60"/>
                  <a:gd name="T18" fmla="*/ 306 h 30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" h="306">
                    <a:moveTo>
                      <a:pt x="0" y="0"/>
                    </a:moveTo>
                    <a:lnTo>
                      <a:pt x="24" y="66"/>
                    </a:lnTo>
                    <a:lnTo>
                      <a:pt x="42" y="138"/>
                    </a:lnTo>
                    <a:lnTo>
                      <a:pt x="54" y="222"/>
                    </a:lnTo>
                    <a:lnTo>
                      <a:pt x="60" y="30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0" name="Freeform 222"/>
              <p:cNvSpPr>
                <a:spLocks/>
              </p:cNvSpPr>
              <p:nvPr/>
            </p:nvSpPr>
            <p:spPr bwMode="auto">
              <a:xfrm>
                <a:off x="4464" y="3144"/>
                <a:ext cx="48" cy="60"/>
              </a:xfrm>
              <a:custGeom>
                <a:avLst/>
                <a:gdLst>
                  <a:gd name="T0" fmla="*/ 48 w 48"/>
                  <a:gd name="T1" fmla="*/ 42 h 60"/>
                  <a:gd name="T2" fmla="*/ 0 w 48"/>
                  <a:gd name="T3" fmla="*/ 0 h 60"/>
                  <a:gd name="T4" fmla="*/ 12 w 48"/>
                  <a:gd name="T5" fmla="*/ 60 h 60"/>
                  <a:gd name="T6" fmla="*/ 24 w 48"/>
                  <a:gd name="T7" fmla="*/ 36 h 60"/>
                  <a:gd name="T8" fmla="*/ 48 w 48"/>
                  <a:gd name="T9" fmla="*/ 42 h 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60"/>
                  <a:gd name="T17" fmla="*/ 48 w 48"/>
                  <a:gd name="T18" fmla="*/ 60 h 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60">
                    <a:moveTo>
                      <a:pt x="48" y="42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24" y="36"/>
                    </a:lnTo>
                    <a:lnTo>
                      <a:pt x="48" y="4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27" name="Rectangle 223"/>
            <p:cNvSpPr>
              <a:spLocks noChangeArrowheads="1"/>
            </p:cNvSpPr>
            <p:nvPr/>
          </p:nvSpPr>
          <p:spPr bwMode="auto">
            <a:xfrm>
              <a:off x="4488" y="2346"/>
              <a:ext cx="210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8" name="Rectangle 224"/>
            <p:cNvSpPr>
              <a:spLocks noChangeArrowheads="1"/>
            </p:cNvSpPr>
            <p:nvPr/>
          </p:nvSpPr>
          <p:spPr bwMode="auto">
            <a:xfrm>
              <a:off x="4548" y="2376"/>
              <a:ext cx="5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Symbol" pitchFamily="18" charset="2"/>
                </a:rPr>
                <a:t>f</a:t>
              </a:r>
              <a:endParaRPr lang="en-US"/>
            </a:p>
          </p:txBody>
        </p:sp>
        <p:sp>
          <p:nvSpPr>
            <p:cNvPr id="329" name="Rectangle 225"/>
            <p:cNvSpPr>
              <a:spLocks noChangeArrowheads="1"/>
            </p:cNvSpPr>
            <p:nvPr/>
          </p:nvSpPr>
          <p:spPr bwMode="auto">
            <a:xfrm>
              <a:off x="4602" y="2412"/>
              <a:ext cx="39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800">
                  <a:solidFill>
                    <a:srgbClr val="000000"/>
                  </a:solidFill>
                  <a:latin typeface="Symbol" pitchFamily="18" charset="2"/>
                </a:rPr>
                <a:t>E</a:t>
              </a:r>
              <a:endParaRPr lang="en-US"/>
            </a:p>
          </p:txBody>
        </p:sp>
        <p:sp>
          <p:nvSpPr>
            <p:cNvPr id="330" name="Rectangle 226"/>
            <p:cNvSpPr>
              <a:spLocks noChangeArrowheads="1"/>
            </p:cNvSpPr>
            <p:nvPr/>
          </p:nvSpPr>
          <p:spPr bwMode="auto">
            <a:xfrm>
              <a:off x="4644" y="2298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31" name="Oval 227"/>
            <p:cNvSpPr>
              <a:spLocks noChangeArrowheads="1"/>
            </p:cNvSpPr>
            <p:nvPr/>
          </p:nvSpPr>
          <p:spPr bwMode="auto">
            <a:xfrm>
              <a:off x="4266" y="2364"/>
              <a:ext cx="54" cy="54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2" name="Oval 228"/>
            <p:cNvSpPr>
              <a:spLocks noChangeArrowheads="1"/>
            </p:cNvSpPr>
            <p:nvPr/>
          </p:nvSpPr>
          <p:spPr bwMode="auto">
            <a:xfrm>
              <a:off x="4278" y="2496"/>
              <a:ext cx="36" cy="3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3" name="Rectangle 229"/>
            <p:cNvSpPr>
              <a:spLocks noChangeArrowheads="1"/>
            </p:cNvSpPr>
            <p:nvPr/>
          </p:nvSpPr>
          <p:spPr bwMode="auto">
            <a:xfrm>
              <a:off x="4302" y="1920"/>
              <a:ext cx="288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4" name="Rectangle 232"/>
            <p:cNvSpPr>
              <a:spLocks noChangeArrowheads="1"/>
            </p:cNvSpPr>
            <p:nvPr/>
          </p:nvSpPr>
          <p:spPr bwMode="auto">
            <a:xfrm>
              <a:off x="4482" y="1872"/>
              <a:ext cx="4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400" b="1">
                  <a:solidFill>
                    <a:srgbClr val="000000"/>
                  </a:solidFill>
                  <a:latin typeface="Times" pitchFamily="18" charset="0"/>
                </a:rPr>
                <a:t> </a:t>
              </a:r>
              <a:endParaRPr lang="en-US"/>
            </a:p>
          </p:txBody>
        </p:sp>
        <p:sp>
          <p:nvSpPr>
            <p:cNvPr id="335" name="Freeform 233"/>
            <p:cNvSpPr>
              <a:spLocks/>
            </p:cNvSpPr>
            <p:nvPr/>
          </p:nvSpPr>
          <p:spPr bwMode="auto">
            <a:xfrm>
              <a:off x="4044" y="1566"/>
              <a:ext cx="246" cy="1122"/>
            </a:xfrm>
            <a:custGeom>
              <a:avLst/>
              <a:gdLst>
                <a:gd name="T0" fmla="*/ 246 w 246"/>
                <a:gd name="T1" fmla="*/ 0 h 1122"/>
                <a:gd name="T2" fmla="*/ 216 w 246"/>
                <a:gd name="T3" fmla="*/ 6 h 1122"/>
                <a:gd name="T4" fmla="*/ 192 w 246"/>
                <a:gd name="T5" fmla="*/ 24 h 1122"/>
                <a:gd name="T6" fmla="*/ 168 w 246"/>
                <a:gd name="T7" fmla="*/ 54 h 1122"/>
                <a:gd name="T8" fmla="*/ 144 w 246"/>
                <a:gd name="T9" fmla="*/ 90 h 1122"/>
                <a:gd name="T10" fmla="*/ 120 w 246"/>
                <a:gd name="T11" fmla="*/ 138 h 1122"/>
                <a:gd name="T12" fmla="*/ 102 w 246"/>
                <a:gd name="T13" fmla="*/ 198 h 1122"/>
                <a:gd name="T14" fmla="*/ 78 w 246"/>
                <a:gd name="T15" fmla="*/ 264 h 1122"/>
                <a:gd name="T16" fmla="*/ 60 w 246"/>
                <a:gd name="T17" fmla="*/ 336 h 1122"/>
                <a:gd name="T18" fmla="*/ 48 w 246"/>
                <a:gd name="T19" fmla="*/ 414 h 1122"/>
                <a:gd name="T20" fmla="*/ 36 w 246"/>
                <a:gd name="T21" fmla="*/ 498 h 1122"/>
                <a:gd name="T22" fmla="*/ 12 w 246"/>
                <a:gd name="T23" fmla="*/ 690 h 1122"/>
                <a:gd name="T24" fmla="*/ 0 w 246"/>
                <a:gd name="T25" fmla="*/ 900 h 1122"/>
                <a:gd name="T26" fmla="*/ 0 w 246"/>
                <a:gd name="T27" fmla="*/ 1122 h 11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46"/>
                <a:gd name="T43" fmla="*/ 0 h 1122"/>
                <a:gd name="T44" fmla="*/ 246 w 246"/>
                <a:gd name="T45" fmla="*/ 1122 h 112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46" h="1122">
                  <a:moveTo>
                    <a:pt x="246" y="0"/>
                  </a:moveTo>
                  <a:lnTo>
                    <a:pt x="216" y="6"/>
                  </a:lnTo>
                  <a:lnTo>
                    <a:pt x="192" y="24"/>
                  </a:lnTo>
                  <a:lnTo>
                    <a:pt x="168" y="54"/>
                  </a:lnTo>
                  <a:lnTo>
                    <a:pt x="144" y="90"/>
                  </a:lnTo>
                  <a:lnTo>
                    <a:pt x="120" y="138"/>
                  </a:lnTo>
                  <a:lnTo>
                    <a:pt x="102" y="198"/>
                  </a:lnTo>
                  <a:lnTo>
                    <a:pt x="78" y="264"/>
                  </a:lnTo>
                  <a:lnTo>
                    <a:pt x="60" y="336"/>
                  </a:lnTo>
                  <a:lnTo>
                    <a:pt x="48" y="414"/>
                  </a:lnTo>
                  <a:lnTo>
                    <a:pt x="36" y="498"/>
                  </a:lnTo>
                  <a:lnTo>
                    <a:pt x="12" y="690"/>
                  </a:lnTo>
                  <a:lnTo>
                    <a:pt x="0" y="900"/>
                  </a:lnTo>
                  <a:lnTo>
                    <a:pt x="0" y="112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336" name="Group 234"/>
            <p:cNvGrpSpPr>
              <a:grpSpLocks/>
            </p:cNvGrpSpPr>
            <p:nvPr/>
          </p:nvGrpSpPr>
          <p:grpSpPr bwMode="auto">
            <a:xfrm rot="-797568">
              <a:off x="4076" y="2644"/>
              <a:ext cx="682" cy="151"/>
              <a:chOff x="3792" y="3582"/>
              <a:chExt cx="264" cy="90"/>
            </a:xfrm>
          </p:grpSpPr>
          <p:sp>
            <p:nvSpPr>
              <p:cNvPr id="347" name="Freeform 235"/>
              <p:cNvSpPr>
                <a:spLocks/>
              </p:cNvSpPr>
              <p:nvPr/>
            </p:nvSpPr>
            <p:spPr bwMode="auto">
              <a:xfrm>
                <a:off x="3792" y="3582"/>
                <a:ext cx="216" cy="72"/>
              </a:xfrm>
              <a:custGeom>
                <a:avLst/>
                <a:gdLst>
                  <a:gd name="T0" fmla="*/ 216 w 216"/>
                  <a:gd name="T1" fmla="*/ 72 h 72"/>
                  <a:gd name="T2" fmla="*/ 180 w 216"/>
                  <a:gd name="T3" fmla="*/ 66 h 72"/>
                  <a:gd name="T4" fmla="*/ 144 w 216"/>
                  <a:gd name="T5" fmla="*/ 60 h 72"/>
                  <a:gd name="T6" fmla="*/ 66 w 216"/>
                  <a:gd name="T7" fmla="*/ 36 h 72"/>
                  <a:gd name="T8" fmla="*/ 0 w 216"/>
                  <a:gd name="T9" fmla="*/ 0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72"/>
                  <a:gd name="T17" fmla="*/ 216 w 216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72">
                    <a:moveTo>
                      <a:pt x="216" y="72"/>
                    </a:moveTo>
                    <a:lnTo>
                      <a:pt x="180" y="66"/>
                    </a:lnTo>
                    <a:lnTo>
                      <a:pt x="144" y="60"/>
                    </a:lnTo>
                    <a:lnTo>
                      <a:pt x="66" y="3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8" name="Freeform 236"/>
              <p:cNvSpPr>
                <a:spLocks/>
              </p:cNvSpPr>
              <p:nvPr/>
            </p:nvSpPr>
            <p:spPr bwMode="auto">
              <a:xfrm>
                <a:off x="3990" y="3636"/>
                <a:ext cx="66" cy="36"/>
              </a:xfrm>
              <a:custGeom>
                <a:avLst/>
                <a:gdLst>
                  <a:gd name="T0" fmla="*/ 0 w 66"/>
                  <a:gd name="T1" fmla="*/ 36 h 36"/>
                  <a:gd name="T2" fmla="*/ 66 w 66"/>
                  <a:gd name="T3" fmla="*/ 24 h 36"/>
                  <a:gd name="T4" fmla="*/ 6 w 66"/>
                  <a:gd name="T5" fmla="*/ 0 h 36"/>
                  <a:gd name="T6" fmla="*/ 18 w 66"/>
                  <a:gd name="T7" fmla="*/ 18 h 36"/>
                  <a:gd name="T8" fmla="*/ 0 w 66"/>
                  <a:gd name="T9" fmla="*/ 36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36"/>
                  <a:gd name="T17" fmla="*/ 66 w 66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36">
                    <a:moveTo>
                      <a:pt x="0" y="36"/>
                    </a:moveTo>
                    <a:lnTo>
                      <a:pt x="66" y="24"/>
                    </a:lnTo>
                    <a:lnTo>
                      <a:pt x="6" y="0"/>
                    </a:lnTo>
                    <a:lnTo>
                      <a:pt x="18" y="18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37" name="Rectangle 240"/>
            <p:cNvSpPr>
              <a:spLocks noChangeArrowheads="1"/>
            </p:cNvSpPr>
            <p:nvPr/>
          </p:nvSpPr>
          <p:spPr bwMode="auto">
            <a:xfrm>
              <a:off x="4800" y="1536"/>
              <a:ext cx="14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r>
                <a:rPr lang="en-US" sz="1000" b="1">
                  <a:solidFill>
                    <a:srgbClr val="000000"/>
                  </a:solidFill>
                  <a:latin typeface="Times" pitchFamily="18" charset="0"/>
                </a:rPr>
                <a:t>Xp</a:t>
              </a:r>
              <a:endParaRPr lang="en-US"/>
            </a:p>
          </p:txBody>
        </p:sp>
        <p:grpSp>
          <p:nvGrpSpPr>
            <p:cNvPr id="338" name="Group 246"/>
            <p:cNvGrpSpPr>
              <a:grpSpLocks/>
            </p:cNvGrpSpPr>
            <p:nvPr/>
          </p:nvGrpSpPr>
          <p:grpSpPr bwMode="auto">
            <a:xfrm>
              <a:off x="4524" y="1739"/>
              <a:ext cx="66" cy="48"/>
              <a:chOff x="3936" y="3696"/>
              <a:chExt cx="162" cy="71"/>
            </a:xfrm>
          </p:grpSpPr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 flipV="1">
                <a:off x="3936" y="3712"/>
                <a:ext cx="112" cy="55"/>
              </a:xfrm>
              <a:custGeom>
                <a:avLst/>
                <a:gdLst>
                  <a:gd name="T0" fmla="*/ 112 w 216"/>
                  <a:gd name="T1" fmla="*/ 55 h 72"/>
                  <a:gd name="T2" fmla="*/ 93 w 216"/>
                  <a:gd name="T3" fmla="*/ 50 h 72"/>
                  <a:gd name="T4" fmla="*/ 75 w 216"/>
                  <a:gd name="T5" fmla="*/ 46 h 72"/>
                  <a:gd name="T6" fmla="*/ 34 w 216"/>
                  <a:gd name="T7" fmla="*/ 28 h 72"/>
                  <a:gd name="T8" fmla="*/ 0 w 216"/>
                  <a:gd name="T9" fmla="*/ 0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72"/>
                  <a:gd name="T17" fmla="*/ 216 w 216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72">
                    <a:moveTo>
                      <a:pt x="216" y="72"/>
                    </a:moveTo>
                    <a:lnTo>
                      <a:pt x="180" y="66"/>
                    </a:lnTo>
                    <a:lnTo>
                      <a:pt x="144" y="60"/>
                    </a:lnTo>
                    <a:lnTo>
                      <a:pt x="66" y="3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032" y="3696"/>
                <a:ext cx="66" cy="36"/>
              </a:xfrm>
              <a:custGeom>
                <a:avLst/>
                <a:gdLst>
                  <a:gd name="T0" fmla="*/ 0 w 66"/>
                  <a:gd name="T1" fmla="*/ 36 h 36"/>
                  <a:gd name="T2" fmla="*/ 66 w 66"/>
                  <a:gd name="T3" fmla="*/ 24 h 36"/>
                  <a:gd name="T4" fmla="*/ 6 w 66"/>
                  <a:gd name="T5" fmla="*/ 0 h 36"/>
                  <a:gd name="T6" fmla="*/ 18 w 66"/>
                  <a:gd name="T7" fmla="*/ 18 h 36"/>
                  <a:gd name="T8" fmla="*/ 0 w 66"/>
                  <a:gd name="T9" fmla="*/ 36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36"/>
                  <a:gd name="T17" fmla="*/ 66 w 66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36">
                    <a:moveTo>
                      <a:pt x="0" y="36"/>
                    </a:moveTo>
                    <a:lnTo>
                      <a:pt x="66" y="24"/>
                    </a:lnTo>
                    <a:lnTo>
                      <a:pt x="6" y="0"/>
                    </a:lnTo>
                    <a:lnTo>
                      <a:pt x="18" y="18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39" name="Rectangle 247"/>
            <p:cNvSpPr>
              <a:spLocks noChangeArrowheads="1"/>
            </p:cNvSpPr>
            <p:nvPr/>
          </p:nvSpPr>
          <p:spPr bwMode="auto">
            <a:xfrm>
              <a:off x="4416" y="1728"/>
              <a:ext cx="66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Symbol" pitchFamily="18" charset="2"/>
                </a:rPr>
                <a:t>y</a:t>
              </a:r>
              <a:endParaRPr lang="en-US"/>
            </a:p>
          </p:txBody>
        </p:sp>
        <p:sp>
          <p:nvSpPr>
            <p:cNvPr id="340" name="Line 248"/>
            <p:cNvSpPr>
              <a:spLocks noChangeShapeType="1"/>
            </p:cNvSpPr>
            <p:nvPr/>
          </p:nvSpPr>
          <p:spPr bwMode="auto">
            <a:xfrm flipV="1">
              <a:off x="4599" y="1911"/>
              <a:ext cx="150" cy="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1" name="Rectangle 249"/>
            <p:cNvSpPr>
              <a:spLocks noChangeArrowheads="1"/>
            </p:cNvSpPr>
            <p:nvPr/>
          </p:nvSpPr>
          <p:spPr bwMode="auto">
            <a:xfrm>
              <a:off x="4800" y="1824"/>
              <a:ext cx="66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Symbol" pitchFamily="18" charset="2"/>
                </a:rPr>
                <a:t>y</a:t>
              </a:r>
              <a:endParaRPr lang="en-US"/>
            </a:p>
          </p:txBody>
        </p:sp>
        <p:grpSp>
          <p:nvGrpSpPr>
            <p:cNvPr id="342" name="Group 250"/>
            <p:cNvGrpSpPr>
              <a:grpSpLocks/>
            </p:cNvGrpSpPr>
            <p:nvPr/>
          </p:nvGrpSpPr>
          <p:grpSpPr bwMode="auto">
            <a:xfrm rot="4015529">
              <a:off x="4695" y="1929"/>
              <a:ext cx="66" cy="48"/>
              <a:chOff x="3936" y="3696"/>
              <a:chExt cx="162" cy="71"/>
            </a:xfrm>
          </p:grpSpPr>
          <p:sp>
            <p:nvSpPr>
              <p:cNvPr id="343" name="Freeform 251"/>
              <p:cNvSpPr>
                <a:spLocks/>
              </p:cNvSpPr>
              <p:nvPr/>
            </p:nvSpPr>
            <p:spPr bwMode="auto">
              <a:xfrm flipV="1">
                <a:off x="3936" y="3712"/>
                <a:ext cx="112" cy="55"/>
              </a:xfrm>
              <a:custGeom>
                <a:avLst/>
                <a:gdLst>
                  <a:gd name="T0" fmla="*/ 112 w 216"/>
                  <a:gd name="T1" fmla="*/ 55 h 72"/>
                  <a:gd name="T2" fmla="*/ 93 w 216"/>
                  <a:gd name="T3" fmla="*/ 50 h 72"/>
                  <a:gd name="T4" fmla="*/ 75 w 216"/>
                  <a:gd name="T5" fmla="*/ 46 h 72"/>
                  <a:gd name="T6" fmla="*/ 34 w 216"/>
                  <a:gd name="T7" fmla="*/ 28 h 72"/>
                  <a:gd name="T8" fmla="*/ 0 w 216"/>
                  <a:gd name="T9" fmla="*/ 0 h 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72"/>
                  <a:gd name="T17" fmla="*/ 216 w 216"/>
                  <a:gd name="T18" fmla="*/ 72 h 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72">
                    <a:moveTo>
                      <a:pt x="216" y="72"/>
                    </a:moveTo>
                    <a:lnTo>
                      <a:pt x="180" y="66"/>
                    </a:lnTo>
                    <a:lnTo>
                      <a:pt x="144" y="60"/>
                    </a:lnTo>
                    <a:lnTo>
                      <a:pt x="66" y="3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4" name="Freeform 252"/>
              <p:cNvSpPr>
                <a:spLocks/>
              </p:cNvSpPr>
              <p:nvPr/>
            </p:nvSpPr>
            <p:spPr bwMode="auto">
              <a:xfrm>
                <a:off x="4032" y="3696"/>
                <a:ext cx="66" cy="36"/>
              </a:xfrm>
              <a:custGeom>
                <a:avLst/>
                <a:gdLst>
                  <a:gd name="T0" fmla="*/ 0 w 66"/>
                  <a:gd name="T1" fmla="*/ 36 h 36"/>
                  <a:gd name="T2" fmla="*/ 66 w 66"/>
                  <a:gd name="T3" fmla="*/ 24 h 36"/>
                  <a:gd name="T4" fmla="*/ 6 w 66"/>
                  <a:gd name="T5" fmla="*/ 0 h 36"/>
                  <a:gd name="T6" fmla="*/ 18 w 66"/>
                  <a:gd name="T7" fmla="*/ 18 h 36"/>
                  <a:gd name="T8" fmla="*/ 0 w 66"/>
                  <a:gd name="T9" fmla="*/ 36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6"/>
                  <a:gd name="T16" fmla="*/ 0 h 36"/>
                  <a:gd name="T17" fmla="*/ 66 w 66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6" h="36">
                    <a:moveTo>
                      <a:pt x="0" y="36"/>
                    </a:moveTo>
                    <a:lnTo>
                      <a:pt x="66" y="24"/>
                    </a:lnTo>
                    <a:lnTo>
                      <a:pt x="6" y="0"/>
                    </a:lnTo>
                    <a:lnTo>
                      <a:pt x="18" y="18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838200"/>
            <a:ext cx="8229600" cy="685800"/>
          </a:xfrm>
        </p:spPr>
        <p:txBody>
          <a:bodyPr/>
          <a:lstStyle/>
          <a:p>
            <a:r>
              <a:rPr lang="en-US" sz="3600" dirty="0" smtClean="0"/>
              <a:t>North-East-Down (NED) frame</a:t>
            </a:r>
            <a:endParaRPr lang="en-US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152400" y="1524000"/>
            <a:ext cx="5486400" cy="4525963"/>
          </a:xfrm>
        </p:spPr>
        <p:txBody>
          <a:bodyPr>
            <a:noAutofit/>
          </a:bodyPr>
          <a:lstStyle/>
          <a:p>
            <a:r>
              <a:rPr lang="en-US" sz="1600" dirty="0" smtClean="0"/>
              <a:t>North-East-Down (NED) local level frame has X-axis north, Y-axis east, Z-axis down and perpendicular to oblate spheroid</a:t>
            </a:r>
          </a:p>
          <a:p>
            <a:r>
              <a:rPr lang="en-US" sz="1600" dirty="0" smtClean="0"/>
              <a:t>NED</a:t>
            </a:r>
            <a:r>
              <a:rPr lang="en-US" sz="1600" b="1" dirty="0" smtClean="0"/>
              <a:t> </a:t>
            </a:r>
            <a:r>
              <a:rPr lang="en-US" sz="1600" dirty="0" smtClean="0"/>
              <a:t>reference frame relative to Earth Centered Inertial (ECI) frame defined by </a:t>
            </a:r>
            <a:r>
              <a:rPr lang="en-US" sz="1600" dirty="0" err="1" smtClean="0">
                <a:latin typeface="Symbol" pitchFamily="18" charset="2"/>
              </a:rPr>
              <a:t>l</a:t>
            </a:r>
            <a:r>
              <a:rPr lang="en-US" sz="1600" baseline="-25000" dirty="0" err="1" smtClean="0">
                <a:latin typeface="Symbol" pitchFamily="18" charset="2"/>
              </a:rPr>
              <a:t>E</a:t>
            </a:r>
            <a:r>
              <a:rPr lang="en-US" sz="1600" dirty="0" err="1" smtClean="0">
                <a:latin typeface="Symbol" pitchFamily="18" charset="2"/>
              </a:rPr>
              <a:t>+l</a:t>
            </a:r>
            <a:r>
              <a:rPr lang="en-US" sz="1600" baseline="-25000" dirty="0" err="1" smtClean="0"/>
              <a:t>g</a:t>
            </a:r>
            <a:r>
              <a:rPr lang="en-US" sz="1600" baseline="-25000" dirty="0" smtClean="0"/>
              <a:t> </a:t>
            </a:r>
            <a:r>
              <a:rPr lang="en-US" sz="1600" dirty="0" smtClean="0"/>
              <a:t>(geodetic longitude plus sidereal “time”) and </a:t>
            </a:r>
            <a:r>
              <a:rPr lang="en-US" sz="1600" dirty="0" err="1" smtClean="0">
                <a:latin typeface="Symbol" pitchFamily="18" charset="2"/>
              </a:rPr>
              <a:t>f</a:t>
            </a:r>
            <a:r>
              <a:rPr lang="en-US" sz="1600" baseline="-25000" dirty="0" err="1" smtClean="0"/>
              <a:t>E</a:t>
            </a:r>
            <a:r>
              <a:rPr lang="en-US" sz="1600" dirty="0" smtClean="0"/>
              <a:t> (geodetic latitude):</a:t>
            </a:r>
          </a:p>
          <a:p>
            <a:pPr lvl="1"/>
            <a:r>
              <a:rPr lang="en-US" sz="1600" dirty="0" smtClean="0"/>
              <a:t>First rotation of </a:t>
            </a:r>
            <a:r>
              <a:rPr lang="en-US" sz="1600" dirty="0" smtClean="0">
                <a:latin typeface="Symbol" pitchFamily="18" charset="2"/>
              </a:rPr>
              <a:t>l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>
                <a:latin typeface="Symbol" pitchFamily="18" charset="2"/>
              </a:rPr>
              <a:t>+l</a:t>
            </a:r>
            <a:r>
              <a:rPr lang="en-US" sz="1600" baseline="-25000" dirty="0" smtClean="0"/>
              <a:t>g</a:t>
            </a:r>
            <a:r>
              <a:rPr lang="en-US" sz="1600" dirty="0" smtClean="0"/>
              <a:t> about Z</a:t>
            </a:r>
            <a:r>
              <a:rPr lang="en-US" sz="1600" baseline="-25000" dirty="0" smtClean="0"/>
              <a:t>I</a:t>
            </a:r>
            <a:r>
              <a:rPr lang="en-US" sz="1600" dirty="0" smtClean="0"/>
              <a:t>-axis:</a:t>
            </a:r>
          </a:p>
          <a:p>
            <a:pPr lvl="1">
              <a:buNone/>
            </a:pPr>
            <a:r>
              <a:rPr lang="en-US" sz="1600" dirty="0" smtClean="0"/>
              <a:t>	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= [ cos(</a:t>
            </a:r>
            <a:r>
              <a:rPr lang="en-US" sz="1600" dirty="0" smtClean="0">
                <a:latin typeface="Symbol" pitchFamily="18" charset="2"/>
              </a:rPr>
              <a:t>(l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>
                <a:latin typeface="Symbol" pitchFamily="18" charset="2"/>
              </a:rPr>
              <a:t>+l</a:t>
            </a:r>
            <a:r>
              <a:rPr lang="en-US" sz="1600" baseline="-25000" dirty="0" smtClean="0"/>
              <a:t>g</a:t>
            </a:r>
            <a:r>
              <a:rPr lang="en-US" sz="1600" dirty="0" smtClean="0">
                <a:latin typeface="Symbol" pitchFamily="18" charset="2"/>
              </a:rPr>
              <a:t>)</a:t>
            </a:r>
            <a:r>
              <a:rPr lang="en-US" sz="1600" dirty="0" smtClean="0"/>
              <a:t>/2) , ( 0 </a:t>
            </a:r>
            <a:r>
              <a:rPr lang="en-US" sz="1600" dirty="0" err="1" smtClean="0"/>
              <a:t>i</a:t>
            </a:r>
            <a:r>
              <a:rPr lang="en-US" sz="1600" dirty="0" smtClean="0"/>
              <a:t> + 0 j + sin((</a:t>
            </a:r>
            <a:r>
              <a:rPr lang="en-US" sz="1600" dirty="0" smtClean="0">
                <a:latin typeface="Symbol" pitchFamily="18" charset="2"/>
              </a:rPr>
              <a:t>l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>
                <a:latin typeface="Symbol" pitchFamily="18" charset="2"/>
              </a:rPr>
              <a:t>+l</a:t>
            </a:r>
            <a:r>
              <a:rPr lang="en-US" sz="1600" baseline="-25000" dirty="0" smtClean="0"/>
              <a:t>g</a:t>
            </a:r>
            <a:r>
              <a:rPr lang="en-US" sz="1600" dirty="0" smtClean="0">
                <a:latin typeface="Symbol" pitchFamily="18" charset="2"/>
              </a:rPr>
              <a:t>)</a:t>
            </a:r>
            <a:r>
              <a:rPr lang="en-US" sz="1600" dirty="0" smtClean="0"/>
              <a:t>/2) k ) ]  </a:t>
            </a:r>
          </a:p>
          <a:p>
            <a:pPr lvl="1"/>
            <a:r>
              <a:rPr lang="en-US" sz="1600" dirty="0" smtClean="0"/>
              <a:t>Second rotation of </a:t>
            </a:r>
            <a:r>
              <a:rPr lang="en-US" sz="1600" dirty="0" smtClean="0">
                <a:latin typeface="Symbol" pitchFamily="18" charset="2"/>
              </a:rPr>
              <a:t>-90-f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/>
              <a:t> about rotated </a:t>
            </a:r>
          </a:p>
          <a:p>
            <a:pPr lvl="1">
              <a:buNone/>
            </a:pPr>
            <a:r>
              <a:rPr lang="en-US" sz="1600" dirty="0" smtClean="0"/>
              <a:t>	y-axis:</a:t>
            </a:r>
          </a:p>
          <a:p>
            <a:pPr lvl="1">
              <a:buNone/>
            </a:pPr>
            <a:r>
              <a:rPr lang="en-US" sz="1600" dirty="0" smtClean="0"/>
              <a:t>	</a:t>
            </a:r>
            <a:r>
              <a:rPr lang="en-US" sz="1600" b="1" u="sng" dirty="0" smtClean="0"/>
              <a:t>q</a:t>
            </a:r>
            <a:r>
              <a:rPr lang="en-US" sz="1600" baseline="-25000" dirty="0" smtClean="0">
                <a:latin typeface="Symbol" pitchFamily="18" charset="2"/>
              </a:rPr>
              <a:t>2</a:t>
            </a:r>
            <a:r>
              <a:rPr lang="en-US" sz="1600" dirty="0" smtClean="0"/>
              <a:t> = [ cos(</a:t>
            </a:r>
            <a:r>
              <a:rPr lang="en-US" sz="1600" dirty="0" smtClean="0">
                <a:latin typeface="Symbol" pitchFamily="18" charset="2"/>
              </a:rPr>
              <a:t>(-90-f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>
                <a:latin typeface="Symbol" pitchFamily="18" charset="2"/>
              </a:rPr>
              <a:t>)</a:t>
            </a:r>
            <a:r>
              <a:rPr lang="en-US" sz="1600" dirty="0" smtClean="0"/>
              <a:t>/2) , ( 0 </a:t>
            </a:r>
            <a:r>
              <a:rPr lang="en-US" sz="1600" dirty="0" err="1" smtClean="0"/>
              <a:t>i</a:t>
            </a:r>
            <a:r>
              <a:rPr lang="en-US" sz="1600" dirty="0" smtClean="0"/>
              <a:t> + sin((-</a:t>
            </a:r>
            <a:r>
              <a:rPr lang="en-US" sz="1600" dirty="0" smtClean="0">
                <a:latin typeface="Symbol" pitchFamily="18" charset="2"/>
              </a:rPr>
              <a:t>90-f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/>
              <a:t>)/2) j + 0 k ) ]</a:t>
            </a:r>
          </a:p>
          <a:p>
            <a:pPr lvl="1"/>
            <a:r>
              <a:rPr lang="en-US" sz="1600" dirty="0" smtClean="0"/>
              <a:t>ECI to NED quaternion is following quaternion product:</a:t>
            </a:r>
          </a:p>
          <a:p>
            <a:pPr lvl="3">
              <a:buNone/>
            </a:pPr>
            <a:r>
              <a:rPr lang="en-US" sz="1600" b="1" u="sng" dirty="0" err="1" smtClean="0"/>
              <a:t>q</a:t>
            </a:r>
            <a:r>
              <a:rPr lang="en-US" sz="1600" baseline="-25000" dirty="0" err="1" smtClean="0"/>
              <a:t>ECI</a:t>
            </a:r>
            <a:r>
              <a:rPr lang="en-US" sz="1600" baseline="-25000" dirty="0" smtClean="0"/>
              <a:t> to NED</a:t>
            </a:r>
            <a:r>
              <a:rPr lang="en-US" sz="1600" dirty="0" smtClean="0"/>
              <a:t> = 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2</a:t>
            </a:r>
          </a:p>
          <a:p>
            <a:pPr lvl="1"/>
            <a:r>
              <a:rPr lang="en-US" sz="1600" dirty="0" smtClean="0"/>
              <a:t>Note that ECI to NED quaternion is also a </a:t>
            </a:r>
          </a:p>
          <a:p>
            <a:pPr lvl="1">
              <a:buNone/>
            </a:pPr>
            <a:r>
              <a:rPr lang="en-US" sz="1600" dirty="0" smtClean="0"/>
              <a:t>	yaw-pitch-roll Euler sequence with yaw = </a:t>
            </a:r>
            <a:r>
              <a:rPr lang="en-US" sz="1600" dirty="0" smtClean="0">
                <a:latin typeface="Symbol" pitchFamily="18" charset="2"/>
              </a:rPr>
              <a:t>l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>
                <a:latin typeface="Symbol" pitchFamily="18" charset="2"/>
              </a:rPr>
              <a:t>+l</a:t>
            </a:r>
            <a:r>
              <a:rPr lang="en-US" sz="1600" baseline="-25000" dirty="0" smtClean="0"/>
              <a:t>g</a:t>
            </a:r>
            <a:r>
              <a:rPr lang="en-US" sz="1600" dirty="0" smtClean="0"/>
              <a:t>, </a:t>
            </a:r>
          </a:p>
          <a:p>
            <a:pPr lvl="1">
              <a:buNone/>
            </a:pPr>
            <a:r>
              <a:rPr lang="en-US" sz="1600" dirty="0" smtClean="0"/>
              <a:t>	pitch = </a:t>
            </a:r>
            <a:r>
              <a:rPr lang="en-US" sz="1600" dirty="0" smtClean="0">
                <a:latin typeface="Symbol" pitchFamily="18" charset="2"/>
              </a:rPr>
              <a:t>-90-f</a:t>
            </a:r>
            <a:r>
              <a:rPr lang="en-US" sz="1600" baseline="-25000" dirty="0" smtClean="0">
                <a:latin typeface="Symbol" pitchFamily="18" charset="2"/>
              </a:rPr>
              <a:t>E</a:t>
            </a:r>
            <a:r>
              <a:rPr lang="en-US" sz="1600" dirty="0" smtClean="0"/>
              <a:t> , roll = 0 )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10</a:t>
            </a:fld>
            <a:endParaRPr lang="en-US" dirty="0"/>
          </a:p>
        </p:txBody>
      </p:sp>
      <p:grpSp>
        <p:nvGrpSpPr>
          <p:cNvPr id="10" name="Group 243"/>
          <p:cNvGrpSpPr>
            <a:grpSpLocks noGrp="1"/>
          </p:cNvGrpSpPr>
          <p:nvPr/>
        </p:nvGrpSpPr>
        <p:grpSpPr bwMode="auto">
          <a:xfrm>
            <a:off x="4953000" y="2743200"/>
            <a:ext cx="4114800" cy="3382963"/>
            <a:chOff x="2784" y="1152"/>
            <a:chExt cx="2910" cy="2237"/>
          </a:xfrm>
        </p:grpSpPr>
        <p:sp>
          <p:nvSpPr>
            <p:cNvPr id="11" name="Rectangle 174"/>
            <p:cNvSpPr>
              <a:spLocks noChangeArrowheads="1"/>
            </p:cNvSpPr>
            <p:nvPr/>
          </p:nvSpPr>
          <p:spPr bwMode="auto">
            <a:xfrm>
              <a:off x="5556" y="2964"/>
              <a:ext cx="13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000" i="1">
                  <a:solidFill>
                    <a:srgbClr val="000000"/>
                  </a:solidFill>
                  <a:latin typeface="Times" pitchFamily="18" charset="0"/>
                </a:rPr>
                <a:t>time</a:t>
              </a:r>
              <a:endParaRPr lang="en-US"/>
            </a:p>
          </p:txBody>
        </p:sp>
        <p:grpSp>
          <p:nvGrpSpPr>
            <p:cNvPr id="12" name="Group 242"/>
            <p:cNvGrpSpPr>
              <a:grpSpLocks/>
            </p:cNvGrpSpPr>
            <p:nvPr/>
          </p:nvGrpSpPr>
          <p:grpSpPr bwMode="auto">
            <a:xfrm>
              <a:off x="2784" y="1152"/>
              <a:ext cx="2883" cy="2237"/>
              <a:chOff x="2784" y="1152"/>
              <a:chExt cx="2883" cy="2237"/>
            </a:xfrm>
          </p:grpSpPr>
          <p:sp>
            <p:nvSpPr>
              <p:cNvPr id="13" name="Rectangle 143"/>
              <p:cNvSpPr>
                <a:spLocks noChangeArrowheads="1"/>
              </p:cNvSpPr>
              <p:nvPr/>
            </p:nvSpPr>
            <p:spPr bwMode="auto">
              <a:xfrm>
                <a:off x="4410" y="3113"/>
                <a:ext cx="426" cy="2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Rectangle 145"/>
              <p:cNvSpPr>
                <a:spLocks noChangeArrowheads="1"/>
              </p:cNvSpPr>
              <p:nvPr/>
            </p:nvSpPr>
            <p:spPr bwMode="auto">
              <a:xfrm>
                <a:off x="4464" y="3215"/>
                <a:ext cx="234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Meridian</a:t>
                </a:r>
                <a:endParaRPr lang="en-US"/>
              </a:p>
            </p:txBody>
          </p:sp>
          <p:sp>
            <p:nvSpPr>
              <p:cNvPr id="15" name="Rectangle 146"/>
              <p:cNvSpPr>
                <a:spLocks noChangeArrowheads="1"/>
              </p:cNvSpPr>
              <p:nvPr/>
            </p:nvSpPr>
            <p:spPr bwMode="auto">
              <a:xfrm>
                <a:off x="4704" y="3215"/>
                <a:ext cx="1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16" name="Freeform 156"/>
              <p:cNvSpPr>
                <a:spLocks/>
              </p:cNvSpPr>
              <p:nvPr/>
            </p:nvSpPr>
            <p:spPr bwMode="auto">
              <a:xfrm>
                <a:off x="2784" y="3047"/>
                <a:ext cx="396" cy="342"/>
              </a:xfrm>
              <a:custGeom>
                <a:avLst/>
                <a:gdLst>
                  <a:gd name="T0" fmla="*/ 0 w 396"/>
                  <a:gd name="T1" fmla="*/ 156 h 342"/>
                  <a:gd name="T2" fmla="*/ 102 w 396"/>
                  <a:gd name="T3" fmla="*/ 342 h 342"/>
                  <a:gd name="T4" fmla="*/ 396 w 396"/>
                  <a:gd name="T5" fmla="*/ 186 h 342"/>
                  <a:gd name="T6" fmla="*/ 294 w 396"/>
                  <a:gd name="T7" fmla="*/ 0 h 342"/>
                  <a:gd name="T8" fmla="*/ 0 w 396"/>
                  <a:gd name="T9" fmla="*/ 156 h 3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6"/>
                  <a:gd name="T16" fmla="*/ 0 h 342"/>
                  <a:gd name="T17" fmla="*/ 396 w 396"/>
                  <a:gd name="T18" fmla="*/ 342 h 3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6" h="342">
                    <a:moveTo>
                      <a:pt x="0" y="156"/>
                    </a:moveTo>
                    <a:lnTo>
                      <a:pt x="102" y="342"/>
                    </a:lnTo>
                    <a:lnTo>
                      <a:pt x="396" y="186"/>
                    </a:lnTo>
                    <a:lnTo>
                      <a:pt x="294" y="0"/>
                    </a:lnTo>
                    <a:lnTo>
                      <a:pt x="0" y="156"/>
                    </a:lnTo>
                    <a:close/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Rectangle 159"/>
              <p:cNvSpPr>
                <a:spLocks noChangeArrowheads="1"/>
              </p:cNvSpPr>
              <p:nvPr/>
            </p:nvSpPr>
            <p:spPr bwMode="auto">
              <a:xfrm>
                <a:off x="3047" y="3139"/>
                <a:ext cx="217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Equinox</a:t>
                </a:r>
                <a:endParaRPr lang="en-US"/>
              </a:p>
            </p:txBody>
          </p:sp>
          <p:sp>
            <p:nvSpPr>
              <p:cNvPr id="18" name="Rectangle 160"/>
              <p:cNvSpPr>
                <a:spLocks noChangeArrowheads="1"/>
              </p:cNvSpPr>
              <p:nvPr/>
            </p:nvSpPr>
            <p:spPr bwMode="auto">
              <a:xfrm>
                <a:off x="3096" y="3203"/>
                <a:ext cx="1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19" name="Rectangle 165"/>
              <p:cNvSpPr>
                <a:spLocks noChangeArrowheads="1"/>
              </p:cNvSpPr>
              <p:nvPr/>
            </p:nvSpPr>
            <p:spPr bwMode="auto">
              <a:xfrm>
                <a:off x="3522" y="3185"/>
                <a:ext cx="282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Rectangle 166"/>
              <p:cNvSpPr>
                <a:spLocks noChangeArrowheads="1"/>
              </p:cNvSpPr>
              <p:nvPr/>
            </p:nvSpPr>
            <p:spPr bwMode="auto">
              <a:xfrm>
                <a:off x="3582" y="3209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21" name="Rectangle 167"/>
              <p:cNvSpPr>
                <a:spLocks noChangeArrowheads="1"/>
              </p:cNvSpPr>
              <p:nvPr/>
            </p:nvSpPr>
            <p:spPr bwMode="auto">
              <a:xfrm>
                <a:off x="3648" y="3245"/>
                <a:ext cx="39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E</a:t>
                </a:r>
                <a:endParaRPr lang="en-US"/>
              </a:p>
            </p:txBody>
          </p:sp>
          <p:sp>
            <p:nvSpPr>
              <p:cNvPr id="22" name="Rectangle 168"/>
              <p:cNvSpPr>
                <a:spLocks noChangeArrowheads="1"/>
              </p:cNvSpPr>
              <p:nvPr/>
            </p:nvSpPr>
            <p:spPr bwMode="auto">
              <a:xfrm>
                <a:off x="3690" y="3131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grpSp>
            <p:nvGrpSpPr>
              <p:cNvPr id="23" name="Group 220"/>
              <p:cNvGrpSpPr>
                <a:grpSpLocks/>
              </p:cNvGrpSpPr>
              <p:nvPr/>
            </p:nvGrpSpPr>
            <p:grpSpPr bwMode="auto">
              <a:xfrm>
                <a:off x="4296" y="2405"/>
                <a:ext cx="6" cy="948"/>
                <a:chOff x="4296" y="3336"/>
                <a:chExt cx="6" cy="948"/>
              </a:xfrm>
            </p:grpSpPr>
            <p:sp>
              <p:nvSpPr>
                <p:cNvPr id="200" name="Freeform 197"/>
                <p:cNvSpPr>
                  <a:spLocks/>
                </p:cNvSpPr>
                <p:nvPr/>
              </p:nvSpPr>
              <p:spPr bwMode="auto">
                <a:xfrm>
                  <a:off x="4296" y="3336"/>
                  <a:ext cx="6" cy="24"/>
                </a:xfrm>
                <a:custGeom>
                  <a:avLst/>
                  <a:gdLst>
                    <a:gd name="T0" fmla="*/ 6 w 6"/>
                    <a:gd name="T1" fmla="*/ 0 h 24"/>
                    <a:gd name="T2" fmla="*/ 0 w 6"/>
                    <a:gd name="T3" fmla="*/ 0 h 24"/>
                    <a:gd name="T4" fmla="*/ 0 w 6"/>
                    <a:gd name="T5" fmla="*/ 0 h 24"/>
                    <a:gd name="T6" fmla="*/ 0 w 6"/>
                    <a:gd name="T7" fmla="*/ 24 h 24"/>
                    <a:gd name="T8" fmla="*/ 0 w 6"/>
                    <a:gd name="T9" fmla="*/ 24 h 24"/>
                    <a:gd name="T10" fmla="*/ 6 w 6"/>
                    <a:gd name="T11" fmla="*/ 24 h 24"/>
                    <a:gd name="T12" fmla="*/ 6 w 6"/>
                    <a:gd name="T13" fmla="*/ 0 h 2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24"/>
                    <a:gd name="T23" fmla="*/ 6 w 6"/>
                    <a:gd name="T24" fmla="*/ 24 h 2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24">
                      <a:moveTo>
                        <a:pt x="6" y="0"/>
                      </a:moveTo>
                      <a:lnTo>
                        <a:pt x="0" y="0"/>
                      </a:lnTo>
                      <a:lnTo>
                        <a:pt x="0" y="24"/>
                      </a:lnTo>
                      <a:lnTo>
                        <a:pt x="6" y="24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1" name="Freeform 198"/>
                <p:cNvSpPr>
                  <a:spLocks/>
                </p:cNvSpPr>
                <p:nvPr/>
              </p:nvSpPr>
              <p:spPr bwMode="auto">
                <a:xfrm>
                  <a:off x="4296" y="3372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2" name="Freeform 199"/>
                <p:cNvSpPr>
                  <a:spLocks/>
                </p:cNvSpPr>
                <p:nvPr/>
              </p:nvSpPr>
              <p:spPr bwMode="auto">
                <a:xfrm>
                  <a:off x="4296" y="3414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3" name="Freeform 200"/>
                <p:cNvSpPr>
                  <a:spLocks/>
                </p:cNvSpPr>
                <p:nvPr/>
              </p:nvSpPr>
              <p:spPr bwMode="auto">
                <a:xfrm>
                  <a:off x="4296" y="3456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4" name="Freeform 201"/>
                <p:cNvSpPr>
                  <a:spLocks/>
                </p:cNvSpPr>
                <p:nvPr/>
              </p:nvSpPr>
              <p:spPr bwMode="auto">
                <a:xfrm>
                  <a:off x="4296" y="3498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" name="Freeform 202"/>
                <p:cNvSpPr>
                  <a:spLocks/>
                </p:cNvSpPr>
                <p:nvPr/>
              </p:nvSpPr>
              <p:spPr bwMode="auto">
                <a:xfrm>
                  <a:off x="4296" y="3540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" name="Freeform 203"/>
                <p:cNvSpPr>
                  <a:spLocks/>
                </p:cNvSpPr>
                <p:nvPr/>
              </p:nvSpPr>
              <p:spPr bwMode="auto">
                <a:xfrm>
                  <a:off x="4296" y="3582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" name="Freeform 204"/>
                <p:cNvSpPr>
                  <a:spLocks/>
                </p:cNvSpPr>
                <p:nvPr/>
              </p:nvSpPr>
              <p:spPr bwMode="auto">
                <a:xfrm>
                  <a:off x="4296" y="3624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8" name="Freeform 205"/>
                <p:cNvSpPr>
                  <a:spLocks/>
                </p:cNvSpPr>
                <p:nvPr/>
              </p:nvSpPr>
              <p:spPr bwMode="auto">
                <a:xfrm>
                  <a:off x="4296" y="3666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9" name="Freeform 206"/>
                <p:cNvSpPr>
                  <a:spLocks/>
                </p:cNvSpPr>
                <p:nvPr/>
              </p:nvSpPr>
              <p:spPr bwMode="auto">
                <a:xfrm>
                  <a:off x="4296" y="3708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0" name="Freeform 207"/>
                <p:cNvSpPr>
                  <a:spLocks/>
                </p:cNvSpPr>
                <p:nvPr/>
              </p:nvSpPr>
              <p:spPr bwMode="auto">
                <a:xfrm>
                  <a:off x="4296" y="3750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1" name="Freeform 208"/>
                <p:cNvSpPr>
                  <a:spLocks/>
                </p:cNvSpPr>
                <p:nvPr/>
              </p:nvSpPr>
              <p:spPr bwMode="auto">
                <a:xfrm>
                  <a:off x="4296" y="3792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2" name="Freeform 209"/>
                <p:cNvSpPr>
                  <a:spLocks/>
                </p:cNvSpPr>
                <p:nvPr/>
              </p:nvSpPr>
              <p:spPr bwMode="auto">
                <a:xfrm>
                  <a:off x="4296" y="3834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3" name="Freeform 210"/>
                <p:cNvSpPr>
                  <a:spLocks/>
                </p:cNvSpPr>
                <p:nvPr/>
              </p:nvSpPr>
              <p:spPr bwMode="auto">
                <a:xfrm>
                  <a:off x="4296" y="3876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4" name="Freeform 211"/>
                <p:cNvSpPr>
                  <a:spLocks/>
                </p:cNvSpPr>
                <p:nvPr/>
              </p:nvSpPr>
              <p:spPr bwMode="auto">
                <a:xfrm>
                  <a:off x="4296" y="3918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5" name="Freeform 212"/>
                <p:cNvSpPr>
                  <a:spLocks/>
                </p:cNvSpPr>
                <p:nvPr/>
              </p:nvSpPr>
              <p:spPr bwMode="auto">
                <a:xfrm>
                  <a:off x="4296" y="3960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6" name="Freeform 213"/>
                <p:cNvSpPr>
                  <a:spLocks/>
                </p:cNvSpPr>
                <p:nvPr/>
              </p:nvSpPr>
              <p:spPr bwMode="auto">
                <a:xfrm>
                  <a:off x="4296" y="4002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7" name="Freeform 214"/>
                <p:cNvSpPr>
                  <a:spLocks/>
                </p:cNvSpPr>
                <p:nvPr/>
              </p:nvSpPr>
              <p:spPr bwMode="auto">
                <a:xfrm>
                  <a:off x="4296" y="4044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8" name="Freeform 215"/>
                <p:cNvSpPr>
                  <a:spLocks/>
                </p:cNvSpPr>
                <p:nvPr/>
              </p:nvSpPr>
              <p:spPr bwMode="auto">
                <a:xfrm>
                  <a:off x="4296" y="4086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9" name="Freeform 216"/>
                <p:cNvSpPr>
                  <a:spLocks/>
                </p:cNvSpPr>
                <p:nvPr/>
              </p:nvSpPr>
              <p:spPr bwMode="auto">
                <a:xfrm>
                  <a:off x="4296" y="4128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0" name="Freeform 217"/>
                <p:cNvSpPr>
                  <a:spLocks/>
                </p:cNvSpPr>
                <p:nvPr/>
              </p:nvSpPr>
              <p:spPr bwMode="auto">
                <a:xfrm>
                  <a:off x="4296" y="4170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1" name="Freeform 218"/>
                <p:cNvSpPr>
                  <a:spLocks/>
                </p:cNvSpPr>
                <p:nvPr/>
              </p:nvSpPr>
              <p:spPr bwMode="auto">
                <a:xfrm>
                  <a:off x="4296" y="4212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22" name="Freeform 219"/>
                <p:cNvSpPr>
                  <a:spLocks/>
                </p:cNvSpPr>
                <p:nvPr/>
              </p:nvSpPr>
              <p:spPr bwMode="auto">
                <a:xfrm>
                  <a:off x="4296" y="4254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4" name="Rectangle 7"/>
              <p:cNvSpPr>
                <a:spLocks noChangeArrowheads="1"/>
              </p:cNvSpPr>
              <p:nvPr/>
            </p:nvSpPr>
            <p:spPr bwMode="auto">
              <a:xfrm>
                <a:off x="2784" y="1152"/>
                <a:ext cx="24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 New Roman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25" name="Oval 8"/>
              <p:cNvSpPr>
                <a:spLocks noChangeArrowheads="1"/>
              </p:cNvSpPr>
              <p:nvPr/>
            </p:nvSpPr>
            <p:spPr bwMode="auto">
              <a:xfrm>
                <a:off x="3516" y="1560"/>
                <a:ext cx="1590" cy="1542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6" name="Group 11"/>
              <p:cNvGrpSpPr>
                <a:grpSpLocks/>
              </p:cNvGrpSpPr>
              <p:nvPr/>
            </p:nvGrpSpPr>
            <p:grpSpPr bwMode="auto">
              <a:xfrm>
                <a:off x="3288" y="2376"/>
                <a:ext cx="1002" cy="522"/>
                <a:chOff x="3288" y="3318"/>
                <a:chExt cx="1002" cy="522"/>
              </a:xfrm>
            </p:grpSpPr>
            <p:sp>
              <p:nvSpPr>
                <p:cNvPr id="198" name="Line 9"/>
                <p:cNvSpPr>
                  <a:spLocks noChangeShapeType="1"/>
                </p:cNvSpPr>
                <p:nvPr/>
              </p:nvSpPr>
              <p:spPr bwMode="auto">
                <a:xfrm flipH="1">
                  <a:off x="3324" y="3318"/>
                  <a:ext cx="966" cy="50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9" name="Freeform 10"/>
                <p:cNvSpPr>
                  <a:spLocks/>
                </p:cNvSpPr>
                <p:nvPr/>
              </p:nvSpPr>
              <p:spPr bwMode="auto">
                <a:xfrm>
                  <a:off x="3288" y="3786"/>
                  <a:ext cx="66" cy="54"/>
                </a:xfrm>
                <a:custGeom>
                  <a:avLst/>
                  <a:gdLst>
                    <a:gd name="T0" fmla="*/ 36 w 66"/>
                    <a:gd name="T1" fmla="*/ 0 h 54"/>
                    <a:gd name="T2" fmla="*/ 0 w 66"/>
                    <a:gd name="T3" fmla="*/ 54 h 54"/>
                    <a:gd name="T4" fmla="*/ 66 w 66"/>
                    <a:gd name="T5" fmla="*/ 54 h 54"/>
                    <a:gd name="T6" fmla="*/ 36 w 66"/>
                    <a:gd name="T7" fmla="*/ 0 h 5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6"/>
                    <a:gd name="T13" fmla="*/ 0 h 54"/>
                    <a:gd name="T14" fmla="*/ 66 w 66"/>
                    <a:gd name="T15" fmla="*/ 54 h 5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6" h="54">
                      <a:moveTo>
                        <a:pt x="36" y="0"/>
                      </a:moveTo>
                      <a:lnTo>
                        <a:pt x="0" y="54"/>
                      </a:lnTo>
                      <a:lnTo>
                        <a:pt x="66" y="54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7" name="Oval 12"/>
              <p:cNvSpPr>
                <a:spLocks noChangeArrowheads="1"/>
              </p:cNvSpPr>
              <p:nvPr/>
            </p:nvSpPr>
            <p:spPr bwMode="auto">
              <a:xfrm>
                <a:off x="3522" y="2136"/>
                <a:ext cx="1590" cy="498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8" name="Group 42"/>
              <p:cNvGrpSpPr>
                <a:grpSpLocks/>
              </p:cNvGrpSpPr>
              <p:nvPr/>
            </p:nvGrpSpPr>
            <p:grpSpPr bwMode="auto">
              <a:xfrm>
                <a:off x="3888" y="1560"/>
                <a:ext cx="408" cy="1032"/>
                <a:chOff x="3888" y="2502"/>
                <a:chExt cx="408" cy="1032"/>
              </a:xfrm>
            </p:grpSpPr>
            <p:sp>
              <p:nvSpPr>
                <p:cNvPr id="169" name="Freeform 13"/>
                <p:cNvSpPr>
                  <a:spLocks/>
                </p:cNvSpPr>
                <p:nvPr/>
              </p:nvSpPr>
              <p:spPr bwMode="auto">
                <a:xfrm>
                  <a:off x="4272" y="2502"/>
                  <a:ext cx="24" cy="6"/>
                </a:xfrm>
                <a:custGeom>
                  <a:avLst/>
                  <a:gdLst>
                    <a:gd name="T0" fmla="*/ 24 w 24"/>
                    <a:gd name="T1" fmla="*/ 6 h 6"/>
                    <a:gd name="T2" fmla="*/ 24 w 24"/>
                    <a:gd name="T3" fmla="*/ 0 h 6"/>
                    <a:gd name="T4" fmla="*/ 24 w 24"/>
                    <a:gd name="T5" fmla="*/ 0 h 6"/>
                    <a:gd name="T6" fmla="*/ 0 w 24"/>
                    <a:gd name="T7" fmla="*/ 0 h 6"/>
                    <a:gd name="T8" fmla="*/ 0 w 24"/>
                    <a:gd name="T9" fmla="*/ 6 h 6"/>
                    <a:gd name="T10" fmla="*/ 0 w 24"/>
                    <a:gd name="T11" fmla="*/ 6 h 6"/>
                    <a:gd name="T12" fmla="*/ 24 w 24"/>
                    <a:gd name="T13" fmla="*/ 6 h 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6"/>
                    <a:gd name="T23" fmla="*/ 24 w 24"/>
                    <a:gd name="T24" fmla="*/ 6 h 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6">
                      <a:moveTo>
                        <a:pt x="24" y="6"/>
                      </a:moveTo>
                      <a:lnTo>
                        <a:pt x="24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24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0" name="Freeform 14"/>
                <p:cNvSpPr>
                  <a:spLocks/>
                </p:cNvSpPr>
                <p:nvPr/>
              </p:nvSpPr>
              <p:spPr bwMode="auto">
                <a:xfrm>
                  <a:off x="4230" y="2502"/>
                  <a:ext cx="30" cy="18"/>
                </a:xfrm>
                <a:custGeom>
                  <a:avLst/>
                  <a:gdLst>
                    <a:gd name="T0" fmla="*/ 24 w 30"/>
                    <a:gd name="T1" fmla="*/ 6 h 18"/>
                    <a:gd name="T2" fmla="*/ 30 w 30"/>
                    <a:gd name="T3" fmla="*/ 6 h 18"/>
                    <a:gd name="T4" fmla="*/ 24 w 30"/>
                    <a:gd name="T5" fmla="*/ 0 h 18"/>
                    <a:gd name="T6" fmla="*/ 0 w 30"/>
                    <a:gd name="T7" fmla="*/ 12 h 18"/>
                    <a:gd name="T8" fmla="*/ 0 w 30"/>
                    <a:gd name="T9" fmla="*/ 12 h 18"/>
                    <a:gd name="T10" fmla="*/ 0 w 30"/>
                    <a:gd name="T11" fmla="*/ 18 h 18"/>
                    <a:gd name="T12" fmla="*/ 24 w 30"/>
                    <a:gd name="T13" fmla="*/ 6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8"/>
                    <a:gd name="T23" fmla="*/ 30 w 30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8">
                      <a:moveTo>
                        <a:pt x="24" y="6"/>
                      </a:moveTo>
                      <a:lnTo>
                        <a:pt x="30" y="6"/>
                      </a:lnTo>
                      <a:lnTo>
                        <a:pt x="24" y="0"/>
                      </a:lnTo>
                      <a:lnTo>
                        <a:pt x="0" y="12"/>
                      </a:lnTo>
                      <a:lnTo>
                        <a:pt x="0" y="18"/>
                      </a:lnTo>
                      <a:lnTo>
                        <a:pt x="24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1" name="Freeform 15"/>
                <p:cNvSpPr>
                  <a:spLocks/>
                </p:cNvSpPr>
                <p:nvPr/>
              </p:nvSpPr>
              <p:spPr bwMode="auto">
                <a:xfrm>
                  <a:off x="4194" y="2520"/>
                  <a:ext cx="24" cy="18"/>
                </a:xfrm>
                <a:custGeom>
                  <a:avLst/>
                  <a:gdLst>
                    <a:gd name="T0" fmla="*/ 24 w 24"/>
                    <a:gd name="T1" fmla="*/ 6 h 18"/>
                    <a:gd name="T2" fmla="*/ 24 w 24"/>
                    <a:gd name="T3" fmla="*/ 0 h 18"/>
                    <a:gd name="T4" fmla="*/ 24 w 24"/>
                    <a:gd name="T5" fmla="*/ 0 h 18"/>
                    <a:gd name="T6" fmla="*/ 18 w 24"/>
                    <a:gd name="T7" fmla="*/ 0 h 18"/>
                    <a:gd name="T8" fmla="*/ 0 w 24"/>
                    <a:gd name="T9" fmla="*/ 12 h 18"/>
                    <a:gd name="T10" fmla="*/ 0 w 24"/>
                    <a:gd name="T11" fmla="*/ 18 h 18"/>
                    <a:gd name="T12" fmla="*/ 0 w 24"/>
                    <a:gd name="T13" fmla="*/ 18 h 18"/>
                    <a:gd name="T14" fmla="*/ 18 w 24"/>
                    <a:gd name="T15" fmla="*/ 6 h 18"/>
                    <a:gd name="T16" fmla="*/ 24 w 24"/>
                    <a:gd name="T17" fmla="*/ 6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18"/>
                    <a:gd name="T29" fmla="*/ 24 w 24"/>
                    <a:gd name="T30" fmla="*/ 18 h 1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18">
                      <a:moveTo>
                        <a:pt x="24" y="6"/>
                      </a:moveTo>
                      <a:lnTo>
                        <a:pt x="24" y="0"/>
                      </a:lnTo>
                      <a:lnTo>
                        <a:pt x="18" y="0"/>
                      </a:lnTo>
                      <a:lnTo>
                        <a:pt x="0" y="12"/>
                      </a:lnTo>
                      <a:lnTo>
                        <a:pt x="0" y="18"/>
                      </a:lnTo>
                      <a:lnTo>
                        <a:pt x="18" y="6"/>
                      </a:lnTo>
                      <a:lnTo>
                        <a:pt x="24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2" name="Freeform 16"/>
                <p:cNvSpPr>
                  <a:spLocks/>
                </p:cNvSpPr>
                <p:nvPr/>
              </p:nvSpPr>
              <p:spPr bwMode="auto">
                <a:xfrm>
                  <a:off x="4158" y="2544"/>
                  <a:ext cx="24" cy="18"/>
                </a:xfrm>
                <a:custGeom>
                  <a:avLst/>
                  <a:gdLst>
                    <a:gd name="T0" fmla="*/ 24 w 24"/>
                    <a:gd name="T1" fmla="*/ 6 h 18"/>
                    <a:gd name="T2" fmla="*/ 24 w 24"/>
                    <a:gd name="T3" fmla="*/ 0 h 18"/>
                    <a:gd name="T4" fmla="*/ 24 w 24"/>
                    <a:gd name="T5" fmla="*/ 0 h 18"/>
                    <a:gd name="T6" fmla="*/ 18 w 24"/>
                    <a:gd name="T7" fmla="*/ 0 h 18"/>
                    <a:gd name="T8" fmla="*/ 6 w 24"/>
                    <a:gd name="T9" fmla="*/ 12 h 18"/>
                    <a:gd name="T10" fmla="*/ 0 w 24"/>
                    <a:gd name="T11" fmla="*/ 18 h 18"/>
                    <a:gd name="T12" fmla="*/ 6 w 24"/>
                    <a:gd name="T13" fmla="*/ 18 h 18"/>
                    <a:gd name="T14" fmla="*/ 18 w 24"/>
                    <a:gd name="T15" fmla="*/ 6 h 18"/>
                    <a:gd name="T16" fmla="*/ 24 w 24"/>
                    <a:gd name="T17" fmla="*/ 6 h 1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4"/>
                    <a:gd name="T28" fmla="*/ 0 h 18"/>
                    <a:gd name="T29" fmla="*/ 24 w 24"/>
                    <a:gd name="T30" fmla="*/ 18 h 1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4" h="18">
                      <a:moveTo>
                        <a:pt x="24" y="6"/>
                      </a:moveTo>
                      <a:lnTo>
                        <a:pt x="24" y="0"/>
                      </a:lnTo>
                      <a:lnTo>
                        <a:pt x="18" y="0"/>
                      </a:lnTo>
                      <a:lnTo>
                        <a:pt x="6" y="12"/>
                      </a:lnTo>
                      <a:lnTo>
                        <a:pt x="0" y="18"/>
                      </a:lnTo>
                      <a:lnTo>
                        <a:pt x="6" y="18"/>
                      </a:lnTo>
                      <a:lnTo>
                        <a:pt x="18" y="6"/>
                      </a:lnTo>
                      <a:lnTo>
                        <a:pt x="24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3" name="Freeform 17"/>
                <p:cNvSpPr>
                  <a:spLocks/>
                </p:cNvSpPr>
                <p:nvPr/>
              </p:nvSpPr>
              <p:spPr bwMode="auto">
                <a:xfrm>
                  <a:off x="4128" y="2568"/>
                  <a:ext cx="24" cy="24"/>
                </a:xfrm>
                <a:custGeom>
                  <a:avLst/>
                  <a:gdLst>
                    <a:gd name="T0" fmla="*/ 18 w 24"/>
                    <a:gd name="T1" fmla="*/ 6 h 24"/>
                    <a:gd name="T2" fmla="*/ 24 w 24"/>
                    <a:gd name="T3" fmla="*/ 6 h 24"/>
                    <a:gd name="T4" fmla="*/ 18 w 24"/>
                    <a:gd name="T5" fmla="*/ 0 h 24"/>
                    <a:gd name="T6" fmla="*/ 12 w 24"/>
                    <a:gd name="T7" fmla="*/ 12 h 24"/>
                    <a:gd name="T8" fmla="*/ 6 w 24"/>
                    <a:gd name="T9" fmla="*/ 18 h 24"/>
                    <a:gd name="T10" fmla="*/ 0 w 24"/>
                    <a:gd name="T11" fmla="*/ 24 h 24"/>
                    <a:gd name="T12" fmla="*/ 6 w 24"/>
                    <a:gd name="T13" fmla="*/ 24 h 24"/>
                    <a:gd name="T14" fmla="*/ 6 w 24"/>
                    <a:gd name="T15" fmla="*/ 24 h 24"/>
                    <a:gd name="T16" fmla="*/ 12 w 24"/>
                    <a:gd name="T17" fmla="*/ 18 h 24"/>
                    <a:gd name="T18" fmla="*/ 12 w 24"/>
                    <a:gd name="T19" fmla="*/ 18 h 24"/>
                    <a:gd name="T20" fmla="*/ 12 w 24"/>
                    <a:gd name="T21" fmla="*/ 18 h 24"/>
                    <a:gd name="T22" fmla="*/ 18 w 24"/>
                    <a:gd name="T23" fmla="*/ 6 h 2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4"/>
                    <a:gd name="T37" fmla="*/ 0 h 24"/>
                    <a:gd name="T38" fmla="*/ 24 w 24"/>
                    <a:gd name="T39" fmla="*/ 24 h 2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4" h="24">
                      <a:moveTo>
                        <a:pt x="18" y="6"/>
                      </a:moveTo>
                      <a:lnTo>
                        <a:pt x="24" y="6"/>
                      </a:lnTo>
                      <a:lnTo>
                        <a:pt x="18" y="0"/>
                      </a:lnTo>
                      <a:lnTo>
                        <a:pt x="12" y="12"/>
                      </a:lnTo>
                      <a:lnTo>
                        <a:pt x="6" y="18"/>
                      </a:lnTo>
                      <a:lnTo>
                        <a:pt x="0" y="24"/>
                      </a:lnTo>
                      <a:lnTo>
                        <a:pt x="6" y="24"/>
                      </a:lnTo>
                      <a:lnTo>
                        <a:pt x="12" y="18"/>
                      </a:lnTo>
                      <a:lnTo>
                        <a:pt x="18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" name="Freeform 18"/>
                <p:cNvSpPr>
                  <a:spLocks/>
                </p:cNvSpPr>
                <p:nvPr/>
              </p:nvSpPr>
              <p:spPr bwMode="auto">
                <a:xfrm>
                  <a:off x="4104" y="2604"/>
                  <a:ext cx="18" cy="24"/>
                </a:xfrm>
                <a:custGeom>
                  <a:avLst/>
                  <a:gdLst>
                    <a:gd name="T0" fmla="*/ 18 w 18"/>
                    <a:gd name="T1" fmla="*/ 0 h 24"/>
                    <a:gd name="T2" fmla="*/ 18 w 18"/>
                    <a:gd name="T3" fmla="*/ 0 h 24"/>
                    <a:gd name="T4" fmla="*/ 12 w 18"/>
                    <a:gd name="T5" fmla="*/ 0 h 24"/>
                    <a:gd name="T6" fmla="*/ 0 w 18"/>
                    <a:gd name="T7" fmla="*/ 18 h 24"/>
                    <a:gd name="T8" fmla="*/ 0 w 18"/>
                    <a:gd name="T9" fmla="*/ 24 h 24"/>
                    <a:gd name="T10" fmla="*/ 6 w 18"/>
                    <a:gd name="T11" fmla="*/ 18 h 24"/>
                    <a:gd name="T12" fmla="*/ 18 w 18"/>
                    <a:gd name="T13" fmla="*/ 0 h 2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8"/>
                    <a:gd name="T22" fmla="*/ 0 h 24"/>
                    <a:gd name="T23" fmla="*/ 18 w 18"/>
                    <a:gd name="T24" fmla="*/ 24 h 2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8" h="24">
                      <a:moveTo>
                        <a:pt x="18" y="0"/>
                      </a:moveTo>
                      <a:lnTo>
                        <a:pt x="18" y="0"/>
                      </a:lnTo>
                      <a:lnTo>
                        <a:pt x="12" y="0"/>
                      </a:lnTo>
                      <a:lnTo>
                        <a:pt x="0" y="18"/>
                      </a:lnTo>
                      <a:lnTo>
                        <a:pt x="0" y="24"/>
                      </a:lnTo>
                      <a:lnTo>
                        <a:pt x="6" y="18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5" name="Freeform 19"/>
                <p:cNvSpPr>
                  <a:spLocks/>
                </p:cNvSpPr>
                <p:nvPr/>
              </p:nvSpPr>
              <p:spPr bwMode="auto">
                <a:xfrm>
                  <a:off x="4080" y="2634"/>
                  <a:ext cx="18" cy="30"/>
                </a:xfrm>
                <a:custGeom>
                  <a:avLst/>
                  <a:gdLst>
                    <a:gd name="T0" fmla="*/ 18 w 18"/>
                    <a:gd name="T1" fmla="*/ 6 h 30"/>
                    <a:gd name="T2" fmla="*/ 18 w 18"/>
                    <a:gd name="T3" fmla="*/ 0 h 30"/>
                    <a:gd name="T4" fmla="*/ 12 w 18"/>
                    <a:gd name="T5" fmla="*/ 6 h 30"/>
                    <a:gd name="T6" fmla="*/ 0 w 18"/>
                    <a:gd name="T7" fmla="*/ 24 h 30"/>
                    <a:gd name="T8" fmla="*/ 0 w 18"/>
                    <a:gd name="T9" fmla="*/ 30 h 30"/>
                    <a:gd name="T10" fmla="*/ 6 w 18"/>
                    <a:gd name="T11" fmla="*/ 24 h 30"/>
                    <a:gd name="T12" fmla="*/ 18 w 18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8"/>
                    <a:gd name="T22" fmla="*/ 0 h 30"/>
                    <a:gd name="T23" fmla="*/ 18 w 18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8" h="30">
                      <a:moveTo>
                        <a:pt x="18" y="6"/>
                      </a:moveTo>
                      <a:lnTo>
                        <a:pt x="18" y="0"/>
                      </a:lnTo>
                      <a:lnTo>
                        <a:pt x="12" y="6"/>
                      </a:lnTo>
                      <a:lnTo>
                        <a:pt x="0" y="24"/>
                      </a:lnTo>
                      <a:lnTo>
                        <a:pt x="0" y="30"/>
                      </a:lnTo>
                      <a:lnTo>
                        <a:pt x="6" y="24"/>
                      </a:lnTo>
                      <a:lnTo>
                        <a:pt x="18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6" name="Freeform 20"/>
                <p:cNvSpPr>
                  <a:spLocks/>
                </p:cNvSpPr>
                <p:nvPr/>
              </p:nvSpPr>
              <p:spPr bwMode="auto">
                <a:xfrm>
                  <a:off x="4056" y="2670"/>
                  <a:ext cx="18" cy="30"/>
                </a:xfrm>
                <a:custGeom>
                  <a:avLst/>
                  <a:gdLst>
                    <a:gd name="T0" fmla="*/ 18 w 18"/>
                    <a:gd name="T1" fmla="*/ 6 h 30"/>
                    <a:gd name="T2" fmla="*/ 18 w 18"/>
                    <a:gd name="T3" fmla="*/ 0 h 30"/>
                    <a:gd name="T4" fmla="*/ 12 w 18"/>
                    <a:gd name="T5" fmla="*/ 6 h 30"/>
                    <a:gd name="T6" fmla="*/ 12 w 18"/>
                    <a:gd name="T7" fmla="*/ 6 h 30"/>
                    <a:gd name="T8" fmla="*/ 0 w 18"/>
                    <a:gd name="T9" fmla="*/ 24 h 30"/>
                    <a:gd name="T10" fmla="*/ 6 w 18"/>
                    <a:gd name="T11" fmla="*/ 30 h 30"/>
                    <a:gd name="T12" fmla="*/ 6 w 18"/>
                    <a:gd name="T13" fmla="*/ 24 h 30"/>
                    <a:gd name="T14" fmla="*/ 18 w 18"/>
                    <a:gd name="T15" fmla="*/ 6 h 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8"/>
                    <a:gd name="T25" fmla="*/ 0 h 30"/>
                    <a:gd name="T26" fmla="*/ 18 w 18"/>
                    <a:gd name="T27" fmla="*/ 30 h 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8" h="30">
                      <a:moveTo>
                        <a:pt x="18" y="6"/>
                      </a:moveTo>
                      <a:lnTo>
                        <a:pt x="18" y="0"/>
                      </a:lnTo>
                      <a:lnTo>
                        <a:pt x="12" y="6"/>
                      </a:lnTo>
                      <a:lnTo>
                        <a:pt x="0" y="24"/>
                      </a:lnTo>
                      <a:lnTo>
                        <a:pt x="6" y="30"/>
                      </a:lnTo>
                      <a:lnTo>
                        <a:pt x="6" y="24"/>
                      </a:lnTo>
                      <a:lnTo>
                        <a:pt x="18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7" name="Freeform 21"/>
                <p:cNvSpPr>
                  <a:spLocks/>
                </p:cNvSpPr>
                <p:nvPr/>
              </p:nvSpPr>
              <p:spPr bwMode="auto">
                <a:xfrm>
                  <a:off x="4038" y="2706"/>
                  <a:ext cx="18" cy="30"/>
                </a:xfrm>
                <a:custGeom>
                  <a:avLst/>
                  <a:gdLst>
                    <a:gd name="T0" fmla="*/ 18 w 18"/>
                    <a:gd name="T1" fmla="*/ 6 h 30"/>
                    <a:gd name="T2" fmla="*/ 12 w 18"/>
                    <a:gd name="T3" fmla="*/ 0 h 30"/>
                    <a:gd name="T4" fmla="*/ 12 w 18"/>
                    <a:gd name="T5" fmla="*/ 6 h 30"/>
                    <a:gd name="T6" fmla="*/ 0 w 18"/>
                    <a:gd name="T7" fmla="*/ 24 h 30"/>
                    <a:gd name="T8" fmla="*/ 6 w 18"/>
                    <a:gd name="T9" fmla="*/ 30 h 30"/>
                    <a:gd name="T10" fmla="*/ 6 w 18"/>
                    <a:gd name="T11" fmla="*/ 24 h 30"/>
                    <a:gd name="T12" fmla="*/ 18 w 18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8"/>
                    <a:gd name="T22" fmla="*/ 0 h 30"/>
                    <a:gd name="T23" fmla="*/ 18 w 18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8" h="30">
                      <a:moveTo>
                        <a:pt x="18" y="6"/>
                      </a:moveTo>
                      <a:lnTo>
                        <a:pt x="12" y="0"/>
                      </a:lnTo>
                      <a:lnTo>
                        <a:pt x="12" y="6"/>
                      </a:lnTo>
                      <a:lnTo>
                        <a:pt x="0" y="24"/>
                      </a:lnTo>
                      <a:lnTo>
                        <a:pt x="6" y="30"/>
                      </a:lnTo>
                      <a:lnTo>
                        <a:pt x="6" y="24"/>
                      </a:lnTo>
                      <a:lnTo>
                        <a:pt x="18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8" name="Freeform 22"/>
                <p:cNvSpPr>
                  <a:spLocks/>
                </p:cNvSpPr>
                <p:nvPr/>
              </p:nvSpPr>
              <p:spPr bwMode="auto">
                <a:xfrm>
                  <a:off x="4020" y="2742"/>
                  <a:ext cx="18" cy="30"/>
                </a:xfrm>
                <a:custGeom>
                  <a:avLst/>
                  <a:gdLst>
                    <a:gd name="T0" fmla="*/ 18 w 18"/>
                    <a:gd name="T1" fmla="*/ 6 h 30"/>
                    <a:gd name="T2" fmla="*/ 12 w 18"/>
                    <a:gd name="T3" fmla="*/ 0 h 30"/>
                    <a:gd name="T4" fmla="*/ 12 w 18"/>
                    <a:gd name="T5" fmla="*/ 6 h 30"/>
                    <a:gd name="T6" fmla="*/ 0 w 18"/>
                    <a:gd name="T7" fmla="*/ 30 h 30"/>
                    <a:gd name="T8" fmla="*/ 6 w 18"/>
                    <a:gd name="T9" fmla="*/ 30 h 30"/>
                    <a:gd name="T10" fmla="*/ 6 w 18"/>
                    <a:gd name="T11" fmla="*/ 30 h 30"/>
                    <a:gd name="T12" fmla="*/ 18 w 18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8"/>
                    <a:gd name="T22" fmla="*/ 0 h 30"/>
                    <a:gd name="T23" fmla="*/ 18 w 18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8" h="30">
                      <a:moveTo>
                        <a:pt x="18" y="6"/>
                      </a:moveTo>
                      <a:lnTo>
                        <a:pt x="12" y="0"/>
                      </a:lnTo>
                      <a:lnTo>
                        <a:pt x="12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18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9" name="Freeform 23"/>
                <p:cNvSpPr>
                  <a:spLocks/>
                </p:cNvSpPr>
                <p:nvPr/>
              </p:nvSpPr>
              <p:spPr bwMode="auto">
                <a:xfrm>
                  <a:off x="4002" y="2784"/>
                  <a:ext cx="18" cy="30"/>
                </a:xfrm>
                <a:custGeom>
                  <a:avLst/>
                  <a:gdLst>
                    <a:gd name="T0" fmla="*/ 18 w 18"/>
                    <a:gd name="T1" fmla="*/ 0 h 30"/>
                    <a:gd name="T2" fmla="*/ 12 w 18"/>
                    <a:gd name="T3" fmla="*/ 0 h 30"/>
                    <a:gd name="T4" fmla="*/ 12 w 18"/>
                    <a:gd name="T5" fmla="*/ 0 h 30"/>
                    <a:gd name="T6" fmla="*/ 6 w 18"/>
                    <a:gd name="T7" fmla="*/ 18 h 30"/>
                    <a:gd name="T8" fmla="*/ 0 w 18"/>
                    <a:gd name="T9" fmla="*/ 24 h 30"/>
                    <a:gd name="T10" fmla="*/ 6 w 18"/>
                    <a:gd name="T11" fmla="*/ 30 h 30"/>
                    <a:gd name="T12" fmla="*/ 6 w 18"/>
                    <a:gd name="T13" fmla="*/ 24 h 30"/>
                    <a:gd name="T14" fmla="*/ 12 w 18"/>
                    <a:gd name="T15" fmla="*/ 18 h 30"/>
                    <a:gd name="T16" fmla="*/ 18 w 18"/>
                    <a:gd name="T17" fmla="*/ 0 h 3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8"/>
                    <a:gd name="T28" fmla="*/ 0 h 30"/>
                    <a:gd name="T29" fmla="*/ 18 w 18"/>
                    <a:gd name="T30" fmla="*/ 30 h 3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8" h="30">
                      <a:moveTo>
                        <a:pt x="18" y="0"/>
                      </a:moveTo>
                      <a:lnTo>
                        <a:pt x="12" y="0"/>
                      </a:lnTo>
                      <a:lnTo>
                        <a:pt x="6" y="18"/>
                      </a:lnTo>
                      <a:lnTo>
                        <a:pt x="0" y="24"/>
                      </a:lnTo>
                      <a:lnTo>
                        <a:pt x="6" y="30"/>
                      </a:lnTo>
                      <a:lnTo>
                        <a:pt x="6" y="24"/>
                      </a:lnTo>
                      <a:lnTo>
                        <a:pt x="12" y="18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0" name="Freeform 24"/>
                <p:cNvSpPr>
                  <a:spLocks/>
                </p:cNvSpPr>
                <p:nvPr/>
              </p:nvSpPr>
              <p:spPr bwMode="auto">
                <a:xfrm>
                  <a:off x="3990" y="2820"/>
                  <a:ext cx="12" cy="30"/>
                </a:xfrm>
                <a:custGeom>
                  <a:avLst/>
                  <a:gdLst>
                    <a:gd name="T0" fmla="*/ 12 w 12"/>
                    <a:gd name="T1" fmla="*/ 6 h 30"/>
                    <a:gd name="T2" fmla="*/ 12 w 12"/>
                    <a:gd name="T3" fmla="*/ 0 h 30"/>
                    <a:gd name="T4" fmla="*/ 6 w 12"/>
                    <a:gd name="T5" fmla="*/ 6 h 30"/>
                    <a:gd name="T6" fmla="*/ 0 w 12"/>
                    <a:gd name="T7" fmla="*/ 30 h 30"/>
                    <a:gd name="T8" fmla="*/ 0 w 12"/>
                    <a:gd name="T9" fmla="*/ 30 h 30"/>
                    <a:gd name="T10" fmla="*/ 6 w 12"/>
                    <a:gd name="T11" fmla="*/ 30 h 30"/>
                    <a:gd name="T12" fmla="*/ 12 w 12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6"/>
                      </a:moveTo>
                      <a:lnTo>
                        <a:pt x="12" y="0"/>
                      </a:lnTo>
                      <a:lnTo>
                        <a:pt x="6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1" name="Freeform 25"/>
                <p:cNvSpPr>
                  <a:spLocks/>
                </p:cNvSpPr>
                <p:nvPr/>
              </p:nvSpPr>
              <p:spPr bwMode="auto">
                <a:xfrm>
                  <a:off x="3978" y="2862"/>
                  <a:ext cx="12" cy="30"/>
                </a:xfrm>
                <a:custGeom>
                  <a:avLst/>
                  <a:gdLst>
                    <a:gd name="T0" fmla="*/ 12 w 12"/>
                    <a:gd name="T1" fmla="*/ 0 h 30"/>
                    <a:gd name="T2" fmla="*/ 6 w 12"/>
                    <a:gd name="T3" fmla="*/ 0 h 30"/>
                    <a:gd name="T4" fmla="*/ 6 w 12"/>
                    <a:gd name="T5" fmla="*/ 0 h 30"/>
                    <a:gd name="T6" fmla="*/ 0 w 12"/>
                    <a:gd name="T7" fmla="*/ 18 h 30"/>
                    <a:gd name="T8" fmla="*/ 0 w 12"/>
                    <a:gd name="T9" fmla="*/ 24 h 30"/>
                    <a:gd name="T10" fmla="*/ 0 w 12"/>
                    <a:gd name="T11" fmla="*/ 30 h 30"/>
                    <a:gd name="T12" fmla="*/ 6 w 12"/>
                    <a:gd name="T13" fmla="*/ 24 h 30"/>
                    <a:gd name="T14" fmla="*/ 6 w 12"/>
                    <a:gd name="T15" fmla="*/ 18 h 30"/>
                    <a:gd name="T16" fmla="*/ 12 w 12"/>
                    <a:gd name="T17" fmla="*/ 0 h 3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"/>
                    <a:gd name="T28" fmla="*/ 0 h 30"/>
                    <a:gd name="T29" fmla="*/ 12 w 12"/>
                    <a:gd name="T30" fmla="*/ 30 h 3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" h="30">
                      <a:moveTo>
                        <a:pt x="12" y="0"/>
                      </a:moveTo>
                      <a:lnTo>
                        <a:pt x="6" y="0"/>
                      </a:lnTo>
                      <a:lnTo>
                        <a:pt x="0" y="18"/>
                      </a:lnTo>
                      <a:lnTo>
                        <a:pt x="0" y="24"/>
                      </a:lnTo>
                      <a:lnTo>
                        <a:pt x="0" y="30"/>
                      </a:lnTo>
                      <a:lnTo>
                        <a:pt x="6" y="24"/>
                      </a:lnTo>
                      <a:lnTo>
                        <a:pt x="6" y="18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2" name="Freeform 26"/>
                <p:cNvSpPr>
                  <a:spLocks/>
                </p:cNvSpPr>
                <p:nvPr/>
              </p:nvSpPr>
              <p:spPr bwMode="auto">
                <a:xfrm>
                  <a:off x="3966" y="2904"/>
                  <a:ext cx="12" cy="24"/>
                </a:xfrm>
                <a:custGeom>
                  <a:avLst/>
                  <a:gdLst>
                    <a:gd name="T0" fmla="*/ 12 w 12"/>
                    <a:gd name="T1" fmla="*/ 0 h 24"/>
                    <a:gd name="T2" fmla="*/ 6 w 12"/>
                    <a:gd name="T3" fmla="*/ 0 h 24"/>
                    <a:gd name="T4" fmla="*/ 6 w 12"/>
                    <a:gd name="T5" fmla="*/ 0 h 24"/>
                    <a:gd name="T6" fmla="*/ 0 w 12"/>
                    <a:gd name="T7" fmla="*/ 24 h 24"/>
                    <a:gd name="T8" fmla="*/ 0 w 12"/>
                    <a:gd name="T9" fmla="*/ 24 h 24"/>
                    <a:gd name="T10" fmla="*/ 6 w 12"/>
                    <a:gd name="T11" fmla="*/ 24 h 24"/>
                    <a:gd name="T12" fmla="*/ 12 w 12"/>
                    <a:gd name="T13" fmla="*/ 0 h 2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24"/>
                    <a:gd name="T23" fmla="*/ 12 w 12"/>
                    <a:gd name="T24" fmla="*/ 24 h 2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24">
                      <a:moveTo>
                        <a:pt x="12" y="0"/>
                      </a:moveTo>
                      <a:lnTo>
                        <a:pt x="6" y="0"/>
                      </a:lnTo>
                      <a:lnTo>
                        <a:pt x="0" y="24"/>
                      </a:lnTo>
                      <a:lnTo>
                        <a:pt x="6" y="24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3" name="Freeform 27"/>
                <p:cNvSpPr>
                  <a:spLocks/>
                </p:cNvSpPr>
                <p:nvPr/>
              </p:nvSpPr>
              <p:spPr bwMode="auto">
                <a:xfrm>
                  <a:off x="3954" y="2940"/>
                  <a:ext cx="12" cy="30"/>
                </a:xfrm>
                <a:custGeom>
                  <a:avLst/>
                  <a:gdLst>
                    <a:gd name="T0" fmla="*/ 12 w 12"/>
                    <a:gd name="T1" fmla="*/ 6 h 30"/>
                    <a:gd name="T2" fmla="*/ 6 w 12"/>
                    <a:gd name="T3" fmla="*/ 0 h 30"/>
                    <a:gd name="T4" fmla="*/ 6 w 12"/>
                    <a:gd name="T5" fmla="*/ 6 h 30"/>
                    <a:gd name="T6" fmla="*/ 0 w 12"/>
                    <a:gd name="T7" fmla="*/ 18 h 30"/>
                    <a:gd name="T8" fmla="*/ 0 w 12"/>
                    <a:gd name="T9" fmla="*/ 30 h 30"/>
                    <a:gd name="T10" fmla="*/ 0 w 12"/>
                    <a:gd name="T11" fmla="*/ 30 h 30"/>
                    <a:gd name="T12" fmla="*/ 6 w 12"/>
                    <a:gd name="T13" fmla="*/ 30 h 30"/>
                    <a:gd name="T14" fmla="*/ 6 w 12"/>
                    <a:gd name="T15" fmla="*/ 18 h 30"/>
                    <a:gd name="T16" fmla="*/ 12 w 12"/>
                    <a:gd name="T17" fmla="*/ 6 h 3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"/>
                    <a:gd name="T28" fmla="*/ 0 h 30"/>
                    <a:gd name="T29" fmla="*/ 12 w 12"/>
                    <a:gd name="T30" fmla="*/ 30 h 3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" h="30">
                      <a:moveTo>
                        <a:pt x="12" y="6"/>
                      </a:moveTo>
                      <a:lnTo>
                        <a:pt x="6" y="0"/>
                      </a:lnTo>
                      <a:lnTo>
                        <a:pt x="6" y="6"/>
                      </a:lnTo>
                      <a:lnTo>
                        <a:pt x="0" y="18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18"/>
                      </a:ln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4" name="Freeform 28"/>
                <p:cNvSpPr>
                  <a:spLocks/>
                </p:cNvSpPr>
                <p:nvPr/>
              </p:nvSpPr>
              <p:spPr bwMode="auto">
                <a:xfrm>
                  <a:off x="3942" y="2982"/>
                  <a:ext cx="12" cy="30"/>
                </a:xfrm>
                <a:custGeom>
                  <a:avLst/>
                  <a:gdLst>
                    <a:gd name="T0" fmla="*/ 12 w 12"/>
                    <a:gd name="T1" fmla="*/ 6 h 30"/>
                    <a:gd name="T2" fmla="*/ 12 w 12"/>
                    <a:gd name="T3" fmla="*/ 0 h 30"/>
                    <a:gd name="T4" fmla="*/ 6 w 12"/>
                    <a:gd name="T5" fmla="*/ 6 h 30"/>
                    <a:gd name="T6" fmla="*/ 0 w 12"/>
                    <a:gd name="T7" fmla="*/ 30 h 30"/>
                    <a:gd name="T8" fmla="*/ 6 w 12"/>
                    <a:gd name="T9" fmla="*/ 30 h 30"/>
                    <a:gd name="T10" fmla="*/ 6 w 12"/>
                    <a:gd name="T11" fmla="*/ 30 h 30"/>
                    <a:gd name="T12" fmla="*/ 12 w 12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6"/>
                      </a:moveTo>
                      <a:lnTo>
                        <a:pt x="12" y="0"/>
                      </a:lnTo>
                      <a:lnTo>
                        <a:pt x="6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5" name="Freeform 29"/>
                <p:cNvSpPr>
                  <a:spLocks/>
                </p:cNvSpPr>
                <p:nvPr/>
              </p:nvSpPr>
              <p:spPr bwMode="auto">
                <a:xfrm>
                  <a:off x="3936" y="3024"/>
                  <a:ext cx="12" cy="30"/>
                </a:xfrm>
                <a:custGeom>
                  <a:avLst/>
                  <a:gdLst>
                    <a:gd name="T0" fmla="*/ 12 w 12"/>
                    <a:gd name="T1" fmla="*/ 0 h 30"/>
                    <a:gd name="T2" fmla="*/ 6 w 12"/>
                    <a:gd name="T3" fmla="*/ 0 h 30"/>
                    <a:gd name="T4" fmla="*/ 6 w 12"/>
                    <a:gd name="T5" fmla="*/ 0 h 30"/>
                    <a:gd name="T6" fmla="*/ 0 w 12"/>
                    <a:gd name="T7" fmla="*/ 24 h 30"/>
                    <a:gd name="T8" fmla="*/ 0 w 12"/>
                    <a:gd name="T9" fmla="*/ 30 h 30"/>
                    <a:gd name="T10" fmla="*/ 6 w 12"/>
                    <a:gd name="T11" fmla="*/ 24 h 30"/>
                    <a:gd name="T12" fmla="*/ 12 w 12"/>
                    <a:gd name="T13" fmla="*/ 0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0"/>
                      </a:moveTo>
                      <a:lnTo>
                        <a:pt x="6" y="0"/>
                      </a:lnTo>
                      <a:lnTo>
                        <a:pt x="0" y="24"/>
                      </a:lnTo>
                      <a:lnTo>
                        <a:pt x="0" y="30"/>
                      </a:lnTo>
                      <a:lnTo>
                        <a:pt x="6" y="24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6" name="Freeform 30"/>
                <p:cNvSpPr>
                  <a:spLocks/>
                </p:cNvSpPr>
                <p:nvPr/>
              </p:nvSpPr>
              <p:spPr bwMode="auto">
                <a:xfrm>
                  <a:off x="3924" y="3066"/>
                  <a:ext cx="12" cy="30"/>
                </a:xfrm>
                <a:custGeom>
                  <a:avLst/>
                  <a:gdLst>
                    <a:gd name="T0" fmla="*/ 12 w 12"/>
                    <a:gd name="T1" fmla="*/ 0 h 30"/>
                    <a:gd name="T2" fmla="*/ 12 w 12"/>
                    <a:gd name="T3" fmla="*/ 0 h 30"/>
                    <a:gd name="T4" fmla="*/ 6 w 12"/>
                    <a:gd name="T5" fmla="*/ 0 h 30"/>
                    <a:gd name="T6" fmla="*/ 0 w 12"/>
                    <a:gd name="T7" fmla="*/ 24 h 30"/>
                    <a:gd name="T8" fmla="*/ 6 w 12"/>
                    <a:gd name="T9" fmla="*/ 30 h 30"/>
                    <a:gd name="T10" fmla="*/ 6 w 12"/>
                    <a:gd name="T11" fmla="*/ 24 h 30"/>
                    <a:gd name="T12" fmla="*/ 12 w 12"/>
                    <a:gd name="T13" fmla="*/ 0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0"/>
                      </a:moveTo>
                      <a:lnTo>
                        <a:pt x="12" y="0"/>
                      </a:lnTo>
                      <a:lnTo>
                        <a:pt x="6" y="0"/>
                      </a:lnTo>
                      <a:lnTo>
                        <a:pt x="0" y="24"/>
                      </a:lnTo>
                      <a:lnTo>
                        <a:pt x="6" y="30"/>
                      </a:lnTo>
                      <a:lnTo>
                        <a:pt x="6" y="24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7" name="Freeform 31"/>
                <p:cNvSpPr>
                  <a:spLocks/>
                </p:cNvSpPr>
                <p:nvPr/>
              </p:nvSpPr>
              <p:spPr bwMode="auto">
                <a:xfrm>
                  <a:off x="3918" y="3108"/>
                  <a:ext cx="12" cy="30"/>
                </a:xfrm>
                <a:custGeom>
                  <a:avLst/>
                  <a:gdLst>
                    <a:gd name="T0" fmla="*/ 12 w 12"/>
                    <a:gd name="T1" fmla="*/ 0 h 30"/>
                    <a:gd name="T2" fmla="*/ 6 w 12"/>
                    <a:gd name="T3" fmla="*/ 0 h 30"/>
                    <a:gd name="T4" fmla="*/ 6 w 12"/>
                    <a:gd name="T5" fmla="*/ 0 h 30"/>
                    <a:gd name="T6" fmla="*/ 0 w 12"/>
                    <a:gd name="T7" fmla="*/ 24 h 30"/>
                    <a:gd name="T8" fmla="*/ 0 w 12"/>
                    <a:gd name="T9" fmla="*/ 30 h 30"/>
                    <a:gd name="T10" fmla="*/ 6 w 12"/>
                    <a:gd name="T11" fmla="*/ 24 h 30"/>
                    <a:gd name="T12" fmla="*/ 12 w 12"/>
                    <a:gd name="T13" fmla="*/ 0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0"/>
                      </a:moveTo>
                      <a:lnTo>
                        <a:pt x="6" y="0"/>
                      </a:lnTo>
                      <a:lnTo>
                        <a:pt x="0" y="24"/>
                      </a:lnTo>
                      <a:lnTo>
                        <a:pt x="0" y="30"/>
                      </a:lnTo>
                      <a:lnTo>
                        <a:pt x="6" y="24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8" name="Freeform 32"/>
                <p:cNvSpPr>
                  <a:spLocks/>
                </p:cNvSpPr>
                <p:nvPr/>
              </p:nvSpPr>
              <p:spPr bwMode="auto">
                <a:xfrm>
                  <a:off x="3912" y="3150"/>
                  <a:ext cx="12" cy="30"/>
                </a:xfrm>
                <a:custGeom>
                  <a:avLst/>
                  <a:gdLst>
                    <a:gd name="T0" fmla="*/ 12 w 12"/>
                    <a:gd name="T1" fmla="*/ 0 h 30"/>
                    <a:gd name="T2" fmla="*/ 6 w 12"/>
                    <a:gd name="T3" fmla="*/ 0 h 30"/>
                    <a:gd name="T4" fmla="*/ 6 w 12"/>
                    <a:gd name="T5" fmla="*/ 0 h 30"/>
                    <a:gd name="T6" fmla="*/ 0 w 12"/>
                    <a:gd name="T7" fmla="*/ 24 h 30"/>
                    <a:gd name="T8" fmla="*/ 6 w 12"/>
                    <a:gd name="T9" fmla="*/ 30 h 30"/>
                    <a:gd name="T10" fmla="*/ 6 w 12"/>
                    <a:gd name="T11" fmla="*/ 24 h 30"/>
                    <a:gd name="T12" fmla="*/ 12 w 12"/>
                    <a:gd name="T13" fmla="*/ 0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0"/>
                      </a:moveTo>
                      <a:lnTo>
                        <a:pt x="6" y="0"/>
                      </a:lnTo>
                      <a:lnTo>
                        <a:pt x="0" y="24"/>
                      </a:lnTo>
                      <a:lnTo>
                        <a:pt x="6" y="30"/>
                      </a:lnTo>
                      <a:lnTo>
                        <a:pt x="6" y="24"/>
                      </a:lnTo>
                      <a:lnTo>
                        <a:pt x="1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9" name="Freeform 33"/>
                <p:cNvSpPr>
                  <a:spLocks/>
                </p:cNvSpPr>
                <p:nvPr/>
              </p:nvSpPr>
              <p:spPr bwMode="auto">
                <a:xfrm>
                  <a:off x="3906" y="3186"/>
                  <a:ext cx="12" cy="30"/>
                </a:xfrm>
                <a:custGeom>
                  <a:avLst/>
                  <a:gdLst>
                    <a:gd name="T0" fmla="*/ 12 w 12"/>
                    <a:gd name="T1" fmla="*/ 6 h 30"/>
                    <a:gd name="T2" fmla="*/ 6 w 12"/>
                    <a:gd name="T3" fmla="*/ 0 h 30"/>
                    <a:gd name="T4" fmla="*/ 6 w 12"/>
                    <a:gd name="T5" fmla="*/ 6 h 30"/>
                    <a:gd name="T6" fmla="*/ 0 w 12"/>
                    <a:gd name="T7" fmla="*/ 30 h 30"/>
                    <a:gd name="T8" fmla="*/ 6 w 12"/>
                    <a:gd name="T9" fmla="*/ 30 h 30"/>
                    <a:gd name="T10" fmla="*/ 6 w 12"/>
                    <a:gd name="T11" fmla="*/ 30 h 30"/>
                    <a:gd name="T12" fmla="*/ 12 w 12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6"/>
                      </a:moveTo>
                      <a:lnTo>
                        <a:pt x="6" y="0"/>
                      </a:lnTo>
                      <a:lnTo>
                        <a:pt x="6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0" name="Freeform 34"/>
                <p:cNvSpPr>
                  <a:spLocks/>
                </p:cNvSpPr>
                <p:nvPr/>
              </p:nvSpPr>
              <p:spPr bwMode="auto">
                <a:xfrm>
                  <a:off x="3900" y="3228"/>
                  <a:ext cx="12" cy="30"/>
                </a:xfrm>
                <a:custGeom>
                  <a:avLst/>
                  <a:gdLst>
                    <a:gd name="T0" fmla="*/ 12 w 12"/>
                    <a:gd name="T1" fmla="*/ 6 h 30"/>
                    <a:gd name="T2" fmla="*/ 6 w 12"/>
                    <a:gd name="T3" fmla="*/ 0 h 30"/>
                    <a:gd name="T4" fmla="*/ 6 w 12"/>
                    <a:gd name="T5" fmla="*/ 6 h 30"/>
                    <a:gd name="T6" fmla="*/ 0 w 12"/>
                    <a:gd name="T7" fmla="*/ 30 h 30"/>
                    <a:gd name="T8" fmla="*/ 6 w 12"/>
                    <a:gd name="T9" fmla="*/ 30 h 30"/>
                    <a:gd name="T10" fmla="*/ 6 w 12"/>
                    <a:gd name="T11" fmla="*/ 30 h 30"/>
                    <a:gd name="T12" fmla="*/ 12 w 12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6"/>
                      </a:moveTo>
                      <a:lnTo>
                        <a:pt x="6" y="0"/>
                      </a:lnTo>
                      <a:lnTo>
                        <a:pt x="6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1" name="Freeform 35"/>
                <p:cNvSpPr>
                  <a:spLocks/>
                </p:cNvSpPr>
                <p:nvPr/>
              </p:nvSpPr>
              <p:spPr bwMode="auto">
                <a:xfrm>
                  <a:off x="3894" y="3270"/>
                  <a:ext cx="12" cy="30"/>
                </a:xfrm>
                <a:custGeom>
                  <a:avLst/>
                  <a:gdLst>
                    <a:gd name="T0" fmla="*/ 12 w 12"/>
                    <a:gd name="T1" fmla="*/ 6 h 30"/>
                    <a:gd name="T2" fmla="*/ 6 w 12"/>
                    <a:gd name="T3" fmla="*/ 0 h 30"/>
                    <a:gd name="T4" fmla="*/ 6 w 12"/>
                    <a:gd name="T5" fmla="*/ 6 h 30"/>
                    <a:gd name="T6" fmla="*/ 0 w 12"/>
                    <a:gd name="T7" fmla="*/ 30 h 30"/>
                    <a:gd name="T8" fmla="*/ 6 w 12"/>
                    <a:gd name="T9" fmla="*/ 30 h 30"/>
                    <a:gd name="T10" fmla="*/ 6 w 12"/>
                    <a:gd name="T11" fmla="*/ 30 h 30"/>
                    <a:gd name="T12" fmla="*/ 12 w 12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6"/>
                      </a:moveTo>
                      <a:lnTo>
                        <a:pt x="6" y="0"/>
                      </a:lnTo>
                      <a:lnTo>
                        <a:pt x="6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2" name="Freeform 36"/>
                <p:cNvSpPr>
                  <a:spLocks/>
                </p:cNvSpPr>
                <p:nvPr/>
              </p:nvSpPr>
              <p:spPr bwMode="auto">
                <a:xfrm>
                  <a:off x="3894" y="3312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6 w 6"/>
                    <a:gd name="T3" fmla="*/ 0 h 30"/>
                    <a:gd name="T4" fmla="*/ 0 w 6"/>
                    <a:gd name="T5" fmla="*/ 6 h 30"/>
                    <a:gd name="T6" fmla="*/ 0 w 6"/>
                    <a:gd name="T7" fmla="*/ 12 h 30"/>
                    <a:gd name="T8" fmla="*/ 0 w 6"/>
                    <a:gd name="T9" fmla="*/ 30 h 30"/>
                    <a:gd name="T10" fmla="*/ 0 w 6"/>
                    <a:gd name="T11" fmla="*/ 30 h 30"/>
                    <a:gd name="T12" fmla="*/ 6 w 6"/>
                    <a:gd name="T13" fmla="*/ 30 h 30"/>
                    <a:gd name="T14" fmla="*/ 6 w 6"/>
                    <a:gd name="T15" fmla="*/ 12 h 30"/>
                    <a:gd name="T16" fmla="*/ 6 w 6"/>
                    <a:gd name="T17" fmla="*/ 6 h 3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"/>
                    <a:gd name="T28" fmla="*/ 0 h 30"/>
                    <a:gd name="T29" fmla="*/ 6 w 6"/>
                    <a:gd name="T30" fmla="*/ 30 h 3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" h="30">
                      <a:moveTo>
                        <a:pt x="6" y="6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12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3" name="Freeform 37"/>
                <p:cNvSpPr>
                  <a:spLocks/>
                </p:cNvSpPr>
                <p:nvPr/>
              </p:nvSpPr>
              <p:spPr bwMode="auto">
                <a:xfrm>
                  <a:off x="3888" y="3354"/>
                  <a:ext cx="12" cy="30"/>
                </a:xfrm>
                <a:custGeom>
                  <a:avLst/>
                  <a:gdLst>
                    <a:gd name="T0" fmla="*/ 12 w 12"/>
                    <a:gd name="T1" fmla="*/ 6 h 30"/>
                    <a:gd name="T2" fmla="*/ 6 w 12"/>
                    <a:gd name="T3" fmla="*/ 0 h 30"/>
                    <a:gd name="T4" fmla="*/ 6 w 12"/>
                    <a:gd name="T5" fmla="*/ 6 h 30"/>
                    <a:gd name="T6" fmla="*/ 0 w 12"/>
                    <a:gd name="T7" fmla="*/ 30 h 30"/>
                    <a:gd name="T8" fmla="*/ 6 w 12"/>
                    <a:gd name="T9" fmla="*/ 30 h 30"/>
                    <a:gd name="T10" fmla="*/ 6 w 12"/>
                    <a:gd name="T11" fmla="*/ 30 h 30"/>
                    <a:gd name="T12" fmla="*/ 12 w 12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30"/>
                    <a:gd name="T23" fmla="*/ 12 w 12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30">
                      <a:moveTo>
                        <a:pt x="12" y="6"/>
                      </a:moveTo>
                      <a:lnTo>
                        <a:pt x="6" y="0"/>
                      </a:lnTo>
                      <a:lnTo>
                        <a:pt x="6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" name="Freeform 38"/>
                <p:cNvSpPr>
                  <a:spLocks/>
                </p:cNvSpPr>
                <p:nvPr/>
              </p:nvSpPr>
              <p:spPr bwMode="auto">
                <a:xfrm>
                  <a:off x="3888" y="3396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6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6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5" name="Freeform 39"/>
                <p:cNvSpPr>
                  <a:spLocks/>
                </p:cNvSpPr>
                <p:nvPr/>
              </p:nvSpPr>
              <p:spPr bwMode="auto">
                <a:xfrm>
                  <a:off x="3888" y="3438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6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6" name="Freeform 40"/>
                <p:cNvSpPr>
                  <a:spLocks/>
                </p:cNvSpPr>
                <p:nvPr/>
              </p:nvSpPr>
              <p:spPr bwMode="auto">
                <a:xfrm>
                  <a:off x="3888" y="3480"/>
                  <a:ext cx="6" cy="30"/>
                </a:xfrm>
                <a:custGeom>
                  <a:avLst/>
                  <a:gdLst>
                    <a:gd name="T0" fmla="*/ 6 w 6"/>
                    <a:gd name="T1" fmla="*/ 6 h 30"/>
                    <a:gd name="T2" fmla="*/ 0 w 6"/>
                    <a:gd name="T3" fmla="*/ 0 h 30"/>
                    <a:gd name="T4" fmla="*/ 0 w 6"/>
                    <a:gd name="T5" fmla="*/ 6 h 30"/>
                    <a:gd name="T6" fmla="*/ 0 w 6"/>
                    <a:gd name="T7" fmla="*/ 30 h 30"/>
                    <a:gd name="T8" fmla="*/ 0 w 6"/>
                    <a:gd name="T9" fmla="*/ 30 h 30"/>
                    <a:gd name="T10" fmla="*/ 6 w 6"/>
                    <a:gd name="T11" fmla="*/ 30 h 30"/>
                    <a:gd name="T12" fmla="*/ 6 w 6"/>
                    <a:gd name="T13" fmla="*/ 6 h 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30"/>
                    <a:gd name="T23" fmla="*/ 6 w 6"/>
                    <a:gd name="T24" fmla="*/ 30 h 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30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30"/>
                      </a:lnTo>
                      <a:lnTo>
                        <a:pt x="6" y="3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7" name="Freeform 41"/>
                <p:cNvSpPr>
                  <a:spLocks/>
                </p:cNvSpPr>
                <p:nvPr/>
              </p:nvSpPr>
              <p:spPr bwMode="auto">
                <a:xfrm>
                  <a:off x="3888" y="3522"/>
                  <a:ext cx="6" cy="12"/>
                </a:xfrm>
                <a:custGeom>
                  <a:avLst/>
                  <a:gdLst>
                    <a:gd name="T0" fmla="*/ 6 w 6"/>
                    <a:gd name="T1" fmla="*/ 6 h 12"/>
                    <a:gd name="T2" fmla="*/ 0 w 6"/>
                    <a:gd name="T3" fmla="*/ 0 h 12"/>
                    <a:gd name="T4" fmla="*/ 0 w 6"/>
                    <a:gd name="T5" fmla="*/ 6 h 12"/>
                    <a:gd name="T6" fmla="*/ 0 w 6"/>
                    <a:gd name="T7" fmla="*/ 12 h 12"/>
                    <a:gd name="T8" fmla="*/ 0 w 6"/>
                    <a:gd name="T9" fmla="*/ 12 h 12"/>
                    <a:gd name="T10" fmla="*/ 6 w 6"/>
                    <a:gd name="T11" fmla="*/ 12 h 12"/>
                    <a:gd name="T12" fmla="*/ 6 w 6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"/>
                    <a:gd name="T22" fmla="*/ 0 h 12"/>
                    <a:gd name="T23" fmla="*/ 6 w 6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" h="12">
                      <a:moveTo>
                        <a:pt x="6" y="6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9" name="Freeform 43"/>
              <p:cNvSpPr>
                <a:spLocks/>
              </p:cNvSpPr>
              <p:nvPr/>
            </p:nvSpPr>
            <p:spPr bwMode="auto">
              <a:xfrm>
                <a:off x="4308" y="1560"/>
                <a:ext cx="360" cy="1050"/>
              </a:xfrm>
              <a:custGeom>
                <a:avLst/>
                <a:gdLst>
                  <a:gd name="T0" fmla="*/ 0 w 360"/>
                  <a:gd name="T1" fmla="*/ 0 h 1050"/>
                  <a:gd name="T2" fmla="*/ 36 w 360"/>
                  <a:gd name="T3" fmla="*/ 6 h 1050"/>
                  <a:gd name="T4" fmla="*/ 72 w 360"/>
                  <a:gd name="T5" fmla="*/ 24 h 1050"/>
                  <a:gd name="T6" fmla="*/ 108 w 360"/>
                  <a:gd name="T7" fmla="*/ 48 h 1050"/>
                  <a:gd name="T8" fmla="*/ 138 w 360"/>
                  <a:gd name="T9" fmla="*/ 84 h 1050"/>
                  <a:gd name="T10" fmla="*/ 174 w 360"/>
                  <a:gd name="T11" fmla="*/ 126 h 1050"/>
                  <a:gd name="T12" fmla="*/ 204 w 360"/>
                  <a:gd name="T13" fmla="*/ 180 h 1050"/>
                  <a:gd name="T14" fmla="*/ 228 w 360"/>
                  <a:gd name="T15" fmla="*/ 240 h 1050"/>
                  <a:gd name="T16" fmla="*/ 252 w 360"/>
                  <a:gd name="T17" fmla="*/ 306 h 1050"/>
                  <a:gd name="T18" fmla="*/ 276 w 360"/>
                  <a:gd name="T19" fmla="*/ 384 h 1050"/>
                  <a:gd name="T20" fmla="*/ 300 w 360"/>
                  <a:gd name="T21" fmla="*/ 462 h 1050"/>
                  <a:gd name="T22" fmla="*/ 330 w 360"/>
                  <a:gd name="T23" fmla="*/ 642 h 1050"/>
                  <a:gd name="T24" fmla="*/ 354 w 360"/>
                  <a:gd name="T25" fmla="*/ 840 h 1050"/>
                  <a:gd name="T26" fmla="*/ 360 w 360"/>
                  <a:gd name="T27" fmla="*/ 1050 h 105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360"/>
                  <a:gd name="T43" fmla="*/ 0 h 1050"/>
                  <a:gd name="T44" fmla="*/ 360 w 360"/>
                  <a:gd name="T45" fmla="*/ 1050 h 1050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360" h="1050">
                    <a:moveTo>
                      <a:pt x="0" y="0"/>
                    </a:moveTo>
                    <a:lnTo>
                      <a:pt x="36" y="6"/>
                    </a:lnTo>
                    <a:lnTo>
                      <a:pt x="72" y="24"/>
                    </a:lnTo>
                    <a:lnTo>
                      <a:pt x="108" y="48"/>
                    </a:lnTo>
                    <a:lnTo>
                      <a:pt x="138" y="84"/>
                    </a:lnTo>
                    <a:lnTo>
                      <a:pt x="174" y="126"/>
                    </a:lnTo>
                    <a:lnTo>
                      <a:pt x="204" y="180"/>
                    </a:lnTo>
                    <a:lnTo>
                      <a:pt x="228" y="240"/>
                    </a:lnTo>
                    <a:lnTo>
                      <a:pt x="252" y="306"/>
                    </a:lnTo>
                    <a:lnTo>
                      <a:pt x="276" y="384"/>
                    </a:lnTo>
                    <a:lnTo>
                      <a:pt x="300" y="462"/>
                    </a:lnTo>
                    <a:lnTo>
                      <a:pt x="330" y="642"/>
                    </a:lnTo>
                    <a:lnTo>
                      <a:pt x="354" y="840"/>
                    </a:lnTo>
                    <a:lnTo>
                      <a:pt x="360" y="105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44"/>
              <p:cNvSpPr>
                <a:spLocks noChangeShapeType="1"/>
              </p:cNvSpPr>
              <p:nvPr/>
            </p:nvSpPr>
            <p:spPr bwMode="auto">
              <a:xfrm>
                <a:off x="4296" y="2382"/>
                <a:ext cx="576" cy="35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31" name="Group 47"/>
              <p:cNvGrpSpPr>
                <a:grpSpLocks/>
              </p:cNvGrpSpPr>
              <p:nvPr/>
            </p:nvGrpSpPr>
            <p:grpSpPr bwMode="auto">
              <a:xfrm>
                <a:off x="4266" y="1290"/>
                <a:ext cx="66" cy="1098"/>
                <a:chOff x="4266" y="2232"/>
                <a:chExt cx="66" cy="1098"/>
              </a:xfrm>
            </p:grpSpPr>
            <p:sp>
              <p:nvSpPr>
                <p:cNvPr id="167" name="Line 45"/>
                <p:cNvSpPr>
                  <a:spLocks noChangeShapeType="1"/>
                </p:cNvSpPr>
                <p:nvPr/>
              </p:nvSpPr>
              <p:spPr bwMode="auto">
                <a:xfrm flipV="1">
                  <a:off x="4296" y="2274"/>
                  <a:ext cx="0" cy="105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" name="Freeform 46"/>
                <p:cNvSpPr>
                  <a:spLocks/>
                </p:cNvSpPr>
                <p:nvPr/>
              </p:nvSpPr>
              <p:spPr bwMode="auto">
                <a:xfrm>
                  <a:off x="4266" y="2232"/>
                  <a:ext cx="66" cy="60"/>
                </a:xfrm>
                <a:custGeom>
                  <a:avLst/>
                  <a:gdLst>
                    <a:gd name="T0" fmla="*/ 66 w 66"/>
                    <a:gd name="T1" fmla="*/ 60 h 60"/>
                    <a:gd name="T2" fmla="*/ 30 w 66"/>
                    <a:gd name="T3" fmla="*/ 0 h 60"/>
                    <a:gd name="T4" fmla="*/ 0 w 66"/>
                    <a:gd name="T5" fmla="*/ 60 h 60"/>
                    <a:gd name="T6" fmla="*/ 66 w 66"/>
                    <a:gd name="T7" fmla="*/ 60 h 6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6"/>
                    <a:gd name="T13" fmla="*/ 0 h 60"/>
                    <a:gd name="T14" fmla="*/ 66 w 66"/>
                    <a:gd name="T15" fmla="*/ 60 h 6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6" h="60">
                      <a:moveTo>
                        <a:pt x="66" y="60"/>
                      </a:moveTo>
                      <a:lnTo>
                        <a:pt x="30" y="0"/>
                      </a:lnTo>
                      <a:lnTo>
                        <a:pt x="0" y="60"/>
                      </a:lnTo>
                      <a:lnTo>
                        <a:pt x="66" y="6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2" name="Group 50"/>
              <p:cNvGrpSpPr>
                <a:grpSpLocks/>
              </p:cNvGrpSpPr>
              <p:nvPr/>
            </p:nvGrpSpPr>
            <p:grpSpPr bwMode="auto">
              <a:xfrm>
                <a:off x="4302" y="2352"/>
                <a:ext cx="1290" cy="66"/>
                <a:chOff x="4302" y="3294"/>
                <a:chExt cx="1290" cy="66"/>
              </a:xfrm>
            </p:grpSpPr>
            <p:sp>
              <p:nvSpPr>
                <p:cNvPr id="165" name="Line 48"/>
                <p:cNvSpPr>
                  <a:spLocks noChangeShapeType="1"/>
                </p:cNvSpPr>
                <p:nvPr/>
              </p:nvSpPr>
              <p:spPr bwMode="auto">
                <a:xfrm>
                  <a:off x="4302" y="3324"/>
                  <a:ext cx="124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" name="Freeform 49"/>
                <p:cNvSpPr>
                  <a:spLocks/>
                </p:cNvSpPr>
                <p:nvPr/>
              </p:nvSpPr>
              <p:spPr bwMode="auto">
                <a:xfrm>
                  <a:off x="5532" y="3294"/>
                  <a:ext cx="60" cy="66"/>
                </a:xfrm>
                <a:custGeom>
                  <a:avLst/>
                  <a:gdLst>
                    <a:gd name="T0" fmla="*/ 0 w 60"/>
                    <a:gd name="T1" fmla="*/ 66 h 66"/>
                    <a:gd name="T2" fmla="*/ 60 w 60"/>
                    <a:gd name="T3" fmla="*/ 30 h 66"/>
                    <a:gd name="T4" fmla="*/ 0 w 60"/>
                    <a:gd name="T5" fmla="*/ 0 h 66"/>
                    <a:gd name="T6" fmla="*/ 0 w 60"/>
                    <a:gd name="T7" fmla="*/ 66 h 6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0"/>
                    <a:gd name="T13" fmla="*/ 0 h 66"/>
                    <a:gd name="T14" fmla="*/ 60 w 60"/>
                    <a:gd name="T15" fmla="*/ 66 h 6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0" h="66">
                      <a:moveTo>
                        <a:pt x="0" y="66"/>
                      </a:moveTo>
                      <a:lnTo>
                        <a:pt x="60" y="3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3" name="Group 53"/>
              <p:cNvGrpSpPr>
                <a:grpSpLocks/>
              </p:cNvGrpSpPr>
              <p:nvPr/>
            </p:nvGrpSpPr>
            <p:grpSpPr bwMode="auto">
              <a:xfrm rot="422276">
                <a:off x="4956" y="2082"/>
                <a:ext cx="390" cy="162"/>
                <a:chOff x="5010" y="2868"/>
                <a:chExt cx="390" cy="162"/>
              </a:xfrm>
            </p:grpSpPr>
            <p:sp>
              <p:nvSpPr>
                <p:cNvPr id="163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5010" y="2892"/>
                  <a:ext cx="348" cy="13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" name="Freeform 52"/>
                <p:cNvSpPr>
                  <a:spLocks/>
                </p:cNvSpPr>
                <p:nvPr/>
              </p:nvSpPr>
              <p:spPr bwMode="auto">
                <a:xfrm>
                  <a:off x="5334" y="2868"/>
                  <a:ext cx="66" cy="60"/>
                </a:xfrm>
                <a:custGeom>
                  <a:avLst/>
                  <a:gdLst>
                    <a:gd name="T0" fmla="*/ 24 w 66"/>
                    <a:gd name="T1" fmla="*/ 60 h 60"/>
                    <a:gd name="T2" fmla="*/ 66 w 66"/>
                    <a:gd name="T3" fmla="*/ 0 h 60"/>
                    <a:gd name="T4" fmla="*/ 0 w 66"/>
                    <a:gd name="T5" fmla="*/ 0 h 60"/>
                    <a:gd name="T6" fmla="*/ 24 w 66"/>
                    <a:gd name="T7" fmla="*/ 60 h 6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6"/>
                    <a:gd name="T13" fmla="*/ 0 h 60"/>
                    <a:gd name="T14" fmla="*/ 66 w 66"/>
                    <a:gd name="T15" fmla="*/ 60 h 6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6" h="60">
                      <a:moveTo>
                        <a:pt x="24" y="60"/>
                      </a:move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24" y="6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4" name="Group 73"/>
              <p:cNvGrpSpPr>
                <a:grpSpLocks/>
              </p:cNvGrpSpPr>
              <p:nvPr/>
            </p:nvGrpSpPr>
            <p:grpSpPr bwMode="auto">
              <a:xfrm rot="425716">
                <a:off x="4311" y="2145"/>
                <a:ext cx="726" cy="294"/>
                <a:chOff x="4284" y="3036"/>
                <a:chExt cx="726" cy="294"/>
              </a:xfrm>
            </p:grpSpPr>
            <p:sp>
              <p:nvSpPr>
                <p:cNvPr id="144" name="Freeform 54"/>
                <p:cNvSpPr>
                  <a:spLocks/>
                </p:cNvSpPr>
                <p:nvPr/>
              </p:nvSpPr>
              <p:spPr bwMode="auto">
                <a:xfrm>
                  <a:off x="4284" y="3312"/>
                  <a:ext cx="24" cy="18"/>
                </a:xfrm>
                <a:custGeom>
                  <a:avLst/>
                  <a:gdLst>
                    <a:gd name="T0" fmla="*/ 0 w 24"/>
                    <a:gd name="T1" fmla="*/ 12 h 18"/>
                    <a:gd name="T2" fmla="*/ 0 w 24"/>
                    <a:gd name="T3" fmla="*/ 12 h 18"/>
                    <a:gd name="T4" fmla="*/ 0 w 24"/>
                    <a:gd name="T5" fmla="*/ 18 h 18"/>
                    <a:gd name="T6" fmla="*/ 24 w 24"/>
                    <a:gd name="T7" fmla="*/ 6 h 18"/>
                    <a:gd name="T8" fmla="*/ 24 w 24"/>
                    <a:gd name="T9" fmla="*/ 6 h 18"/>
                    <a:gd name="T10" fmla="*/ 24 w 24"/>
                    <a:gd name="T11" fmla="*/ 0 h 18"/>
                    <a:gd name="T12" fmla="*/ 0 w 24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8"/>
                    <a:gd name="T23" fmla="*/ 24 w 24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8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18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5" name="Freeform 55"/>
                <p:cNvSpPr>
                  <a:spLocks/>
                </p:cNvSpPr>
                <p:nvPr/>
              </p:nvSpPr>
              <p:spPr bwMode="auto">
                <a:xfrm>
                  <a:off x="4320" y="3294"/>
                  <a:ext cx="30" cy="18"/>
                </a:xfrm>
                <a:custGeom>
                  <a:avLst/>
                  <a:gdLst>
                    <a:gd name="T0" fmla="*/ 6 w 30"/>
                    <a:gd name="T1" fmla="*/ 12 h 18"/>
                    <a:gd name="T2" fmla="*/ 0 w 30"/>
                    <a:gd name="T3" fmla="*/ 12 h 18"/>
                    <a:gd name="T4" fmla="*/ 6 w 30"/>
                    <a:gd name="T5" fmla="*/ 18 h 18"/>
                    <a:gd name="T6" fmla="*/ 24 w 30"/>
                    <a:gd name="T7" fmla="*/ 6 h 18"/>
                    <a:gd name="T8" fmla="*/ 30 w 30"/>
                    <a:gd name="T9" fmla="*/ 6 h 18"/>
                    <a:gd name="T10" fmla="*/ 24 w 30"/>
                    <a:gd name="T11" fmla="*/ 0 h 18"/>
                    <a:gd name="T12" fmla="*/ 6 w 30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8"/>
                    <a:gd name="T23" fmla="*/ 30 w 30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8">
                      <a:moveTo>
                        <a:pt x="6" y="12"/>
                      </a:moveTo>
                      <a:lnTo>
                        <a:pt x="0" y="12"/>
                      </a:lnTo>
                      <a:lnTo>
                        <a:pt x="6" y="18"/>
                      </a:lnTo>
                      <a:lnTo>
                        <a:pt x="24" y="6"/>
                      </a:lnTo>
                      <a:lnTo>
                        <a:pt x="30" y="6"/>
                      </a:lnTo>
                      <a:lnTo>
                        <a:pt x="24" y="0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6" name="Freeform 56"/>
                <p:cNvSpPr>
                  <a:spLocks/>
                </p:cNvSpPr>
                <p:nvPr/>
              </p:nvSpPr>
              <p:spPr bwMode="auto">
                <a:xfrm>
                  <a:off x="4362" y="3282"/>
                  <a:ext cx="24" cy="12"/>
                </a:xfrm>
                <a:custGeom>
                  <a:avLst/>
                  <a:gdLst>
                    <a:gd name="T0" fmla="*/ 0 w 24"/>
                    <a:gd name="T1" fmla="*/ 6 h 12"/>
                    <a:gd name="T2" fmla="*/ 0 w 24"/>
                    <a:gd name="T3" fmla="*/ 12 h 12"/>
                    <a:gd name="T4" fmla="*/ 0 w 24"/>
                    <a:gd name="T5" fmla="*/ 12 h 12"/>
                    <a:gd name="T6" fmla="*/ 24 w 24"/>
                    <a:gd name="T7" fmla="*/ 6 h 12"/>
                    <a:gd name="T8" fmla="*/ 24 w 24"/>
                    <a:gd name="T9" fmla="*/ 0 h 12"/>
                    <a:gd name="T10" fmla="*/ 24 w 24"/>
                    <a:gd name="T11" fmla="*/ 0 h 12"/>
                    <a:gd name="T12" fmla="*/ 0 w 24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2"/>
                    <a:gd name="T23" fmla="*/ 24 w 2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2">
                      <a:moveTo>
                        <a:pt x="0" y="6"/>
                      </a:moveTo>
                      <a:lnTo>
                        <a:pt x="0" y="12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" name="Freeform 57"/>
                <p:cNvSpPr>
                  <a:spLocks/>
                </p:cNvSpPr>
                <p:nvPr/>
              </p:nvSpPr>
              <p:spPr bwMode="auto">
                <a:xfrm>
                  <a:off x="4398" y="3264"/>
                  <a:ext cx="30" cy="18"/>
                </a:xfrm>
                <a:custGeom>
                  <a:avLst/>
                  <a:gdLst>
                    <a:gd name="T0" fmla="*/ 6 w 30"/>
                    <a:gd name="T1" fmla="*/ 12 h 18"/>
                    <a:gd name="T2" fmla="*/ 0 w 30"/>
                    <a:gd name="T3" fmla="*/ 12 h 18"/>
                    <a:gd name="T4" fmla="*/ 6 w 30"/>
                    <a:gd name="T5" fmla="*/ 18 h 18"/>
                    <a:gd name="T6" fmla="*/ 24 w 30"/>
                    <a:gd name="T7" fmla="*/ 6 h 18"/>
                    <a:gd name="T8" fmla="*/ 30 w 30"/>
                    <a:gd name="T9" fmla="*/ 6 h 18"/>
                    <a:gd name="T10" fmla="*/ 24 w 30"/>
                    <a:gd name="T11" fmla="*/ 0 h 18"/>
                    <a:gd name="T12" fmla="*/ 6 w 30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8"/>
                    <a:gd name="T23" fmla="*/ 30 w 30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8">
                      <a:moveTo>
                        <a:pt x="6" y="12"/>
                      </a:moveTo>
                      <a:lnTo>
                        <a:pt x="0" y="12"/>
                      </a:lnTo>
                      <a:lnTo>
                        <a:pt x="6" y="18"/>
                      </a:lnTo>
                      <a:lnTo>
                        <a:pt x="24" y="6"/>
                      </a:lnTo>
                      <a:lnTo>
                        <a:pt x="30" y="6"/>
                      </a:lnTo>
                      <a:lnTo>
                        <a:pt x="24" y="0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" name="Freeform 58"/>
                <p:cNvSpPr>
                  <a:spLocks/>
                </p:cNvSpPr>
                <p:nvPr/>
              </p:nvSpPr>
              <p:spPr bwMode="auto">
                <a:xfrm>
                  <a:off x="4440" y="3252"/>
                  <a:ext cx="24" cy="12"/>
                </a:xfrm>
                <a:custGeom>
                  <a:avLst/>
                  <a:gdLst>
                    <a:gd name="T0" fmla="*/ 0 w 24"/>
                    <a:gd name="T1" fmla="*/ 6 h 12"/>
                    <a:gd name="T2" fmla="*/ 0 w 24"/>
                    <a:gd name="T3" fmla="*/ 12 h 12"/>
                    <a:gd name="T4" fmla="*/ 0 w 24"/>
                    <a:gd name="T5" fmla="*/ 12 h 12"/>
                    <a:gd name="T6" fmla="*/ 24 w 24"/>
                    <a:gd name="T7" fmla="*/ 6 h 12"/>
                    <a:gd name="T8" fmla="*/ 24 w 24"/>
                    <a:gd name="T9" fmla="*/ 0 h 12"/>
                    <a:gd name="T10" fmla="*/ 24 w 24"/>
                    <a:gd name="T11" fmla="*/ 0 h 12"/>
                    <a:gd name="T12" fmla="*/ 0 w 24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2"/>
                    <a:gd name="T23" fmla="*/ 24 w 2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2">
                      <a:moveTo>
                        <a:pt x="0" y="6"/>
                      </a:moveTo>
                      <a:lnTo>
                        <a:pt x="0" y="12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" name="Freeform 59"/>
                <p:cNvSpPr>
                  <a:spLocks/>
                </p:cNvSpPr>
                <p:nvPr/>
              </p:nvSpPr>
              <p:spPr bwMode="auto">
                <a:xfrm>
                  <a:off x="4476" y="3234"/>
                  <a:ext cx="30" cy="18"/>
                </a:xfrm>
                <a:custGeom>
                  <a:avLst/>
                  <a:gdLst>
                    <a:gd name="T0" fmla="*/ 6 w 30"/>
                    <a:gd name="T1" fmla="*/ 12 h 18"/>
                    <a:gd name="T2" fmla="*/ 0 w 30"/>
                    <a:gd name="T3" fmla="*/ 12 h 18"/>
                    <a:gd name="T4" fmla="*/ 6 w 30"/>
                    <a:gd name="T5" fmla="*/ 18 h 18"/>
                    <a:gd name="T6" fmla="*/ 24 w 30"/>
                    <a:gd name="T7" fmla="*/ 6 h 18"/>
                    <a:gd name="T8" fmla="*/ 30 w 30"/>
                    <a:gd name="T9" fmla="*/ 6 h 18"/>
                    <a:gd name="T10" fmla="*/ 24 w 30"/>
                    <a:gd name="T11" fmla="*/ 0 h 18"/>
                    <a:gd name="T12" fmla="*/ 6 w 30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8"/>
                    <a:gd name="T23" fmla="*/ 30 w 30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8">
                      <a:moveTo>
                        <a:pt x="6" y="12"/>
                      </a:moveTo>
                      <a:lnTo>
                        <a:pt x="0" y="12"/>
                      </a:lnTo>
                      <a:lnTo>
                        <a:pt x="6" y="18"/>
                      </a:lnTo>
                      <a:lnTo>
                        <a:pt x="24" y="6"/>
                      </a:lnTo>
                      <a:lnTo>
                        <a:pt x="30" y="6"/>
                      </a:lnTo>
                      <a:lnTo>
                        <a:pt x="24" y="0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0" name="Freeform 60"/>
                <p:cNvSpPr>
                  <a:spLocks/>
                </p:cNvSpPr>
                <p:nvPr/>
              </p:nvSpPr>
              <p:spPr bwMode="auto">
                <a:xfrm>
                  <a:off x="4518" y="3222"/>
                  <a:ext cx="24" cy="12"/>
                </a:xfrm>
                <a:custGeom>
                  <a:avLst/>
                  <a:gdLst>
                    <a:gd name="T0" fmla="*/ 0 w 24"/>
                    <a:gd name="T1" fmla="*/ 6 h 12"/>
                    <a:gd name="T2" fmla="*/ 0 w 24"/>
                    <a:gd name="T3" fmla="*/ 12 h 12"/>
                    <a:gd name="T4" fmla="*/ 0 w 24"/>
                    <a:gd name="T5" fmla="*/ 12 h 12"/>
                    <a:gd name="T6" fmla="*/ 24 w 24"/>
                    <a:gd name="T7" fmla="*/ 6 h 12"/>
                    <a:gd name="T8" fmla="*/ 24 w 24"/>
                    <a:gd name="T9" fmla="*/ 0 h 12"/>
                    <a:gd name="T10" fmla="*/ 24 w 24"/>
                    <a:gd name="T11" fmla="*/ 0 h 12"/>
                    <a:gd name="T12" fmla="*/ 0 w 24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2"/>
                    <a:gd name="T23" fmla="*/ 24 w 2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2">
                      <a:moveTo>
                        <a:pt x="0" y="6"/>
                      </a:moveTo>
                      <a:lnTo>
                        <a:pt x="0" y="12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1" name="Freeform 61"/>
                <p:cNvSpPr>
                  <a:spLocks/>
                </p:cNvSpPr>
                <p:nvPr/>
              </p:nvSpPr>
              <p:spPr bwMode="auto">
                <a:xfrm>
                  <a:off x="4554" y="3204"/>
                  <a:ext cx="30" cy="18"/>
                </a:xfrm>
                <a:custGeom>
                  <a:avLst/>
                  <a:gdLst>
                    <a:gd name="T0" fmla="*/ 6 w 30"/>
                    <a:gd name="T1" fmla="*/ 12 h 18"/>
                    <a:gd name="T2" fmla="*/ 0 w 30"/>
                    <a:gd name="T3" fmla="*/ 12 h 18"/>
                    <a:gd name="T4" fmla="*/ 6 w 30"/>
                    <a:gd name="T5" fmla="*/ 18 h 18"/>
                    <a:gd name="T6" fmla="*/ 24 w 30"/>
                    <a:gd name="T7" fmla="*/ 6 h 18"/>
                    <a:gd name="T8" fmla="*/ 30 w 30"/>
                    <a:gd name="T9" fmla="*/ 6 h 18"/>
                    <a:gd name="T10" fmla="*/ 24 w 30"/>
                    <a:gd name="T11" fmla="*/ 0 h 18"/>
                    <a:gd name="T12" fmla="*/ 6 w 30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8"/>
                    <a:gd name="T23" fmla="*/ 30 w 30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8">
                      <a:moveTo>
                        <a:pt x="6" y="12"/>
                      </a:moveTo>
                      <a:lnTo>
                        <a:pt x="0" y="12"/>
                      </a:lnTo>
                      <a:lnTo>
                        <a:pt x="6" y="18"/>
                      </a:lnTo>
                      <a:lnTo>
                        <a:pt x="24" y="6"/>
                      </a:lnTo>
                      <a:lnTo>
                        <a:pt x="30" y="6"/>
                      </a:lnTo>
                      <a:lnTo>
                        <a:pt x="24" y="0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2" name="Freeform 62"/>
                <p:cNvSpPr>
                  <a:spLocks/>
                </p:cNvSpPr>
                <p:nvPr/>
              </p:nvSpPr>
              <p:spPr bwMode="auto">
                <a:xfrm>
                  <a:off x="4596" y="3192"/>
                  <a:ext cx="24" cy="12"/>
                </a:xfrm>
                <a:custGeom>
                  <a:avLst/>
                  <a:gdLst>
                    <a:gd name="T0" fmla="*/ 0 w 24"/>
                    <a:gd name="T1" fmla="*/ 6 h 12"/>
                    <a:gd name="T2" fmla="*/ 0 w 24"/>
                    <a:gd name="T3" fmla="*/ 6 h 12"/>
                    <a:gd name="T4" fmla="*/ 0 w 24"/>
                    <a:gd name="T5" fmla="*/ 12 h 12"/>
                    <a:gd name="T6" fmla="*/ 24 w 24"/>
                    <a:gd name="T7" fmla="*/ 6 h 12"/>
                    <a:gd name="T8" fmla="*/ 24 w 24"/>
                    <a:gd name="T9" fmla="*/ 0 h 12"/>
                    <a:gd name="T10" fmla="*/ 24 w 24"/>
                    <a:gd name="T11" fmla="*/ 0 h 12"/>
                    <a:gd name="T12" fmla="*/ 0 w 24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2"/>
                    <a:gd name="T23" fmla="*/ 24 w 2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2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3" name="Freeform 63"/>
                <p:cNvSpPr>
                  <a:spLocks/>
                </p:cNvSpPr>
                <p:nvPr/>
              </p:nvSpPr>
              <p:spPr bwMode="auto">
                <a:xfrm>
                  <a:off x="4632" y="3174"/>
                  <a:ext cx="30" cy="12"/>
                </a:xfrm>
                <a:custGeom>
                  <a:avLst/>
                  <a:gdLst>
                    <a:gd name="T0" fmla="*/ 6 w 30"/>
                    <a:gd name="T1" fmla="*/ 6 h 12"/>
                    <a:gd name="T2" fmla="*/ 0 w 30"/>
                    <a:gd name="T3" fmla="*/ 12 h 12"/>
                    <a:gd name="T4" fmla="*/ 6 w 30"/>
                    <a:gd name="T5" fmla="*/ 12 h 12"/>
                    <a:gd name="T6" fmla="*/ 24 w 30"/>
                    <a:gd name="T7" fmla="*/ 6 h 12"/>
                    <a:gd name="T8" fmla="*/ 30 w 30"/>
                    <a:gd name="T9" fmla="*/ 0 h 12"/>
                    <a:gd name="T10" fmla="*/ 24 w 30"/>
                    <a:gd name="T11" fmla="*/ 0 h 12"/>
                    <a:gd name="T12" fmla="*/ 6 w 30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2"/>
                    <a:gd name="T23" fmla="*/ 30 w 30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2">
                      <a:moveTo>
                        <a:pt x="6" y="6"/>
                      </a:move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24" y="6"/>
                      </a:lnTo>
                      <a:lnTo>
                        <a:pt x="30" y="0"/>
                      </a:lnTo>
                      <a:lnTo>
                        <a:pt x="24" y="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4" name="Freeform 64"/>
                <p:cNvSpPr>
                  <a:spLocks/>
                </p:cNvSpPr>
                <p:nvPr/>
              </p:nvSpPr>
              <p:spPr bwMode="auto">
                <a:xfrm>
                  <a:off x="4674" y="3156"/>
                  <a:ext cx="24" cy="18"/>
                </a:xfrm>
                <a:custGeom>
                  <a:avLst/>
                  <a:gdLst>
                    <a:gd name="T0" fmla="*/ 0 w 24"/>
                    <a:gd name="T1" fmla="*/ 12 h 18"/>
                    <a:gd name="T2" fmla="*/ 0 w 24"/>
                    <a:gd name="T3" fmla="*/ 12 h 18"/>
                    <a:gd name="T4" fmla="*/ 0 w 24"/>
                    <a:gd name="T5" fmla="*/ 18 h 18"/>
                    <a:gd name="T6" fmla="*/ 24 w 24"/>
                    <a:gd name="T7" fmla="*/ 6 h 18"/>
                    <a:gd name="T8" fmla="*/ 24 w 24"/>
                    <a:gd name="T9" fmla="*/ 6 h 18"/>
                    <a:gd name="T10" fmla="*/ 24 w 24"/>
                    <a:gd name="T11" fmla="*/ 0 h 18"/>
                    <a:gd name="T12" fmla="*/ 0 w 24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8"/>
                    <a:gd name="T23" fmla="*/ 24 w 24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8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18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5" name="Freeform 65"/>
                <p:cNvSpPr>
                  <a:spLocks/>
                </p:cNvSpPr>
                <p:nvPr/>
              </p:nvSpPr>
              <p:spPr bwMode="auto">
                <a:xfrm>
                  <a:off x="4710" y="3144"/>
                  <a:ext cx="30" cy="12"/>
                </a:xfrm>
                <a:custGeom>
                  <a:avLst/>
                  <a:gdLst>
                    <a:gd name="T0" fmla="*/ 6 w 30"/>
                    <a:gd name="T1" fmla="*/ 6 h 12"/>
                    <a:gd name="T2" fmla="*/ 0 w 30"/>
                    <a:gd name="T3" fmla="*/ 12 h 12"/>
                    <a:gd name="T4" fmla="*/ 6 w 30"/>
                    <a:gd name="T5" fmla="*/ 12 h 12"/>
                    <a:gd name="T6" fmla="*/ 24 w 30"/>
                    <a:gd name="T7" fmla="*/ 6 h 12"/>
                    <a:gd name="T8" fmla="*/ 30 w 30"/>
                    <a:gd name="T9" fmla="*/ 0 h 12"/>
                    <a:gd name="T10" fmla="*/ 24 w 30"/>
                    <a:gd name="T11" fmla="*/ 0 h 12"/>
                    <a:gd name="T12" fmla="*/ 6 w 30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2"/>
                    <a:gd name="T23" fmla="*/ 30 w 30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2">
                      <a:moveTo>
                        <a:pt x="6" y="6"/>
                      </a:move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24" y="6"/>
                      </a:lnTo>
                      <a:lnTo>
                        <a:pt x="30" y="0"/>
                      </a:lnTo>
                      <a:lnTo>
                        <a:pt x="24" y="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6" name="Freeform 66"/>
                <p:cNvSpPr>
                  <a:spLocks/>
                </p:cNvSpPr>
                <p:nvPr/>
              </p:nvSpPr>
              <p:spPr bwMode="auto">
                <a:xfrm>
                  <a:off x="4752" y="3126"/>
                  <a:ext cx="24" cy="18"/>
                </a:xfrm>
                <a:custGeom>
                  <a:avLst/>
                  <a:gdLst>
                    <a:gd name="T0" fmla="*/ 0 w 24"/>
                    <a:gd name="T1" fmla="*/ 12 h 18"/>
                    <a:gd name="T2" fmla="*/ 0 w 24"/>
                    <a:gd name="T3" fmla="*/ 12 h 18"/>
                    <a:gd name="T4" fmla="*/ 0 w 24"/>
                    <a:gd name="T5" fmla="*/ 18 h 18"/>
                    <a:gd name="T6" fmla="*/ 24 w 24"/>
                    <a:gd name="T7" fmla="*/ 6 h 18"/>
                    <a:gd name="T8" fmla="*/ 24 w 24"/>
                    <a:gd name="T9" fmla="*/ 6 h 18"/>
                    <a:gd name="T10" fmla="*/ 24 w 24"/>
                    <a:gd name="T11" fmla="*/ 0 h 18"/>
                    <a:gd name="T12" fmla="*/ 0 w 24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8"/>
                    <a:gd name="T23" fmla="*/ 24 w 24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8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18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7" name="Freeform 67"/>
                <p:cNvSpPr>
                  <a:spLocks/>
                </p:cNvSpPr>
                <p:nvPr/>
              </p:nvSpPr>
              <p:spPr bwMode="auto">
                <a:xfrm>
                  <a:off x="4788" y="3114"/>
                  <a:ext cx="30" cy="12"/>
                </a:xfrm>
                <a:custGeom>
                  <a:avLst/>
                  <a:gdLst>
                    <a:gd name="T0" fmla="*/ 6 w 30"/>
                    <a:gd name="T1" fmla="*/ 6 h 12"/>
                    <a:gd name="T2" fmla="*/ 0 w 30"/>
                    <a:gd name="T3" fmla="*/ 12 h 12"/>
                    <a:gd name="T4" fmla="*/ 6 w 30"/>
                    <a:gd name="T5" fmla="*/ 12 h 12"/>
                    <a:gd name="T6" fmla="*/ 24 w 30"/>
                    <a:gd name="T7" fmla="*/ 6 h 12"/>
                    <a:gd name="T8" fmla="*/ 30 w 30"/>
                    <a:gd name="T9" fmla="*/ 0 h 12"/>
                    <a:gd name="T10" fmla="*/ 24 w 30"/>
                    <a:gd name="T11" fmla="*/ 0 h 12"/>
                    <a:gd name="T12" fmla="*/ 6 w 30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2"/>
                    <a:gd name="T23" fmla="*/ 30 w 30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2">
                      <a:moveTo>
                        <a:pt x="6" y="6"/>
                      </a:move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24" y="6"/>
                      </a:lnTo>
                      <a:lnTo>
                        <a:pt x="30" y="0"/>
                      </a:lnTo>
                      <a:lnTo>
                        <a:pt x="24" y="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8" name="Freeform 68"/>
                <p:cNvSpPr>
                  <a:spLocks/>
                </p:cNvSpPr>
                <p:nvPr/>
              </p:nvSpPr>
              <p:spPr bwMode="auto">
                <a:xfrm>
                  <a:off x="4830" y="3096"/>
                  <a:ext cx="24" cy="18"/>
                </a:xfrm>
                <a:custGeom>
                  <a:avLst/>
                  <a:gdLst>
                    <a:gd name="T0" fmla="*/ 0 w 24"/>
                    <a:gd name="T1" fmla="*/ 12 h 18"/>
                    <a:gd name="T2" fmla="*/ 0 w 24"/>
                    <a:gd name="T3" fmla="*/ 12 h 18"/>
                    <a:gd name="T4" fmla="*/ 0 w 24"/>
                    <a:gd name="T5" fmla="*/ 18 h 18"/>
                    <a:gd name="T6" fmla="*/ 24 w 24"/>
                    <a:gd name="T7" fmla="*/ 6 h 18"/>
                    <a:gd name="T8" fmla="*/ 24 w 24"/>
                    <a:gd name="T9" fmla="*/ 6 h 18"/>
                    <a:gd name="T10" fmla="*/ 24 w 24"/>
                    <a:gd name="T11" fmla="*/ 0 h 18"/>
                    <a:gd name="T12" fmla="*/ 0 w 24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8"/>
                    <a:gd name="T23" fmla="*/ 24 w 24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8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18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59" name="Freeform 69"/>
                <p:cNvSpPr>
                  <a:spLocks/>
                </p:cNvSpPr>
                <p:nvPr/>
              </p:nvSpPr>
              <p:spPr bwMode="auto">
                <a:xfrm>
                  <a:off x="4866" y="3084"/>
                  <a:ext cx="30" cy="12"/>
                </a:xfrm>
                <a:custGeom>
                  <a:avLst/>
                  <a:gdLst>
                    <a:gd name="T0" fmla="*/ 6 w 30"/>
                    <a:gd name="T1" fmla="*/ 6 h 12"/>
                    <a:gd name="T2" fmla="*/ 0 w 30"/>
                    <a:gd name="T3" fmla="*/ 12 h 12"/>
                    <a:gd name="T4" fmla="*/ 6 w 30"/>
                    <a:gd name="T5" fmla="*/ 12 h 12"/>
                    <a:gd name="T6" fmla="*/ 24 w 30"/>
                    <a:gd name="T7" fmla="*/ 6 h 12"/>
                    <a:gd name="T8" fmla="*/ 30 w 30"/>
                    <a:gd name="T9" fmla="*/ 0 h 12"/>
                    <a:gd name="T10" fmla="*/ 24 w 30"/>
                    <a:gd name="T11" fmla="*/ 0 h 12"/>
                    <a:gd name="T12" fmla="*/ 6 w 30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2"/>
                    <a:gd name="T23" fmla="*/ 30 w 30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2">
                      <a:moveTo>
                        <a:pt x="6" y="6"/>
                      </a:move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24" y="6"/>
                      </a:lnTo>
                      <a:lnTo>
                        <a:pt x="30" y="0"/>
                      </a:lnTo>
                      <a:lnTo>
                        <a:pt x="24" y="0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70"/>
                <p:cNvSpPr>
                  <a:spLocks/>
                </p:cNvSpPr>
                <p:nvPr/>
              </p:nvSpPr>
              <p:spPr bwMode="auto">
                <a:xfrm>
                  <a:off x="4908" y="3066"/>
                  <a:ext cx="24" cy="12"/>
                </a:xfrm>
                <a:custGeom>
                  <a:avLst/>
                  <a:gdLst>
                    <a:gd name="T0" fmla="*/ 0 w 24"/>
                    <a:gd name="T1" fmla="*/ 6 h 12"/>
                    <a:gd name="T2" fmla="*/ 0 w 24"/>
                    <a:gd name="T3" fmla="*/ 12 h 12"/>
                    <a:gd name="T4" fmla="*/ 0 w 24"/>
                    <a:gd name="T5" fmla="*/ 12 h 12"/>
                    <a:gd name="T6" fmla="*/ 24 w 24"/>
                    <a:gd name="T7" fmla="*/ 6 h 12"/>
                    <a:gd name="T8" fmla="*/ 24 w 24"/>
                    <a:gd name="T9" fmla="*/ 6 h 12"/>
                    <a:gd name="T10" fmla="*/ 24 w 24"/>
                    <a:gd name="T11" fmla="*/ 0 h 12"/>
                    <a:gd name="T12" fmla="*/ 0 w 24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2"/>
                    <a:gd name="T23" fmla="*/ 24 w 2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2">
                      <a:moveTo>
                        <a:pt x="0" y="6"/>
                      </a:moveTo>
                      <a:lnTo>
                        <a:pt x="0" y="12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1" name="Freeform 71"/>
                <p:cNvSpPr>
                  <a:spLocks/>
                </p:cNvSpPr>
                <p:nvPr/>
              </p:nvSpPr>
              <p:spPr bwMode="auto">
                <a:xfrm>
                  <a:off x="4944" y="3048"/>
                  <a:ext cx="30" cy="18"/>
                </a:xfrm>
                <a:custGeom>
                  <a:avLst/>
                  <a:gdLst>
                    <a:gd name="T0" fmla="*/ 6 w 30"/>
                    <a:gd name="T1" fmla="*/ 12 h 18"/>
                    <a:gd name="T2" fmla="*/ 0 w 30"/>
                    <a:gd name="T3" fmla="*/ 12 h 18"/>
                    <a:gd name="T4" fmla="*/ 6 w 30"/>
                    <a:gd name="T5" fmla="*/ 18 h 18"/>
                    <a:gd name="T6" fmla="*/ 24 w 30"/>
                    <a:gd name="T7" fmla="*/ 6 h 18"/>
                    <a:gd name="T8" fmla="*/ 30 w 30"/>
                    <a:gd name="T9" fmla="*/ 6 h 18"/>
                    <a:gd name="T10" fmla="*/ 24 w 30"/>
                    <a:gd name="T11" fmla="*/ 0 h 18"/>
                    <a:gd name="T12" fmla="*/ 6 w 30"/>
                    <a:gd name="T13" fmla="*/ 12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18"/>
                    <a:gd name="T23" fmla="*/ 30 w 30"/>
                    <a:gd name="T24" fmla="*/ 18 h 1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18">
                      <a:moveTo>
                        <a:pt x="6" y="12"/>
                      </a:moveTo>
                      <a:lnTo>
                        <a:pt x="0" y="12"/>
                      </a:lnTo>
                      <a:lnTo>
                        <a:pt x="6" y="18"/>
                      </a:lnTo>
                      <a:lnTo>
                        <a:pt x="24" y="6"/>
                      </a:lnTo>
                      <a:lnTo>
                        <a:pt x="30" y="6"/>
                      </a:lnTo>
                      <a:lnTo>
                        <a:pt x="24" y="0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2" name="Freeform 72"/>
                <p:cNvSpPr>
                  <a:spLocks/>
                </p:cNvSpPr>
                <p:nvPr/>
              </p:nvSpPr>
              <p:spPr bwMode="auto">
                <a:xfrm>
                  <a:off x="4986" y="3036"/>
                  <a:ext cx="24" cy="12"/>
                </a:xfrm>
                <a:custGeom>
                  <a:avLst/>
                  <a:gdLst>
                    <a:gd name="T0" fmla="*/ 0 w 24"/>
                    <a:gd name="T1" fmla="*/ 6 h 12"/>
                    <a:gd name="T2" fmla="*/ 0 w 24"/>
                    <a:gd name="T3" fmla="*/ 12 h 12"/>
                    <a:gd name="T4" fmla="*/ 0 w 24"/>
                    <a:gd name="T5" fmla="*/ 12 h 12"/>
                    <a:gd name="T6" fmla="*/ 24 w 24"/>
                    <a:gd name="T7" fmla="*/ 6 h 12"/>
                    <a:gd name="T8" fmla="*/ 24 w 24"/>
                    <a:gd name="T9" fmla="*/ 0 h 12"/>
                    <a:gd name="T10" fmla="*/ 24 w 24"/>
                    <a:gd name="T11" fmla="*/ 0 h 12"/>
                    <a:gd name="T12" fmla="*/ 0 w 24"/>
                    <a:gd name="T13" fmla="*/ 6 h 1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4"/>
                    <a:gd name="T22" fmla="*/ 0 h 12"/>
                    <a:gd name="T23" fmla="*/ 24 w 24"/>
                    <a:gd name="T24" fmla="*/ 12 h 1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4" h="12">
                      <a:moveTo>
                        <a:pt x="0" y="6"/>
                      </a:moveTo>
                      <a:lnTo>
                        <a:pt x="0" y="12"/>
                      </a:lnTo>
                      <a:lnTo>
                        <a:pt x="24" y="6"/>
                      </a:lnTo>
                      <a:lnTo>
                        <a:pt x="24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5" name="Group 76"/>
              <p:cNvGrpSpPr>
                <a:grpSpLocks/>
              </p:cNvGrpSpPr>
              <p:nvPr/>
            </p:nvGrpSpPr>
            <p:grpSpPr bwMode="auto">
              <a:xfrm>
                <a:off x="4500" y="1674"/>
                <a:ext cx="96" cy="300"/>
                <a:chOff x="4500" y="2616"/>
                <a:chExt cx="96" cy="300"/>
              </a:xfrm>
            </p:grpSpPr>
            <p:sp>
              <p:nvSpPr>
                <p:cNvPr id="142" name="Line 74"/>
                <p:cNvSpPr>
                  <a:spLocks noChangeShapeType="1"/>
                </p:cNvSpPr>
                <p:nvPr/>
              </p:nvSpPr>
              <p:spPr bwMode="auto">
                <a:xfrm flipH="1" flipV="1">
                  <a:off x="4518" y="2658"/>
                  <a:ext cx="78" cy="258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3" name="Freeform 75"/>
                <p:cNvSpPr>
                  <a:spLocks/>
                </p:cNvSpPr>
                <p:nvPr/>
              </p:nvSpPr>
              <p:spPr bwMode="auto">
                <a:xfrm>
                  <a:off x="4500" y="2616"/>
                  <a:ext cx="42" cy="66"/>
                </a:xfrm>
                <a:custGeom>
                  <a:avLst/>
                  <a:gdLst>
                    <a:gd name="T0" fmla="*/ 42 w 42"/>
                    <a:gd name="T1" fmla="*/ 54 h 66"/>
                    <a:gd name="T2" fmla="*/ 0 w 42"/>
                    <a:gd name="T3" fmla="*/ 0 h 66"/>
                    <a:gd name="T4" fmla="*/ 0 w 42"/>
                    <a:gd name="T5" fmla="*/ 66 h 66"/>
                    <a:gd name="T6" fmla="*/ 42 w 42"/>
                    <a:gd name="T7" fmla="*/ 54 h 6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2"/>
                    <a:gd name="T13" fmla="*/ 0 h 66"/>
                    <a:gd name="T14" fmla="*/ 42 w 42"/>
                    <a:gd name="T15" fmla="*/ 66 h 6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2" h="66">
                      <a:moveTo>
                        <a:pt x="42" y="54"/>
                      </a:move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42" y="54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6" name="Line 77"/>
              <p:cNvSpPr>
                <a:spLocks noChangeShapeType="1"/>
              </p:cNvSpPr>
              <p:nvPr/>
            </p:nvSpPr>
            <p:spPr bwMode="auto">
              <a:xfrm flipV="1">
                <a:off x="4296" y="1968"/>
                <a:ext cx="300" cy="55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Rectangle 78"/>
              <p:cNvSpPr>
                <a:spLocks noChangeArrowheads="1"/>
              </p:cNvSpPr>
              <p:nvPr/>
            </p:nvSpPr>
            <p:spPr bwMode="auto">
              <a:xfrm>
                <a:off x="4434" y="1848"/>
                <a:ext cx="186" cy="1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Rectangle 79"/>
              <p:cNvSpPr>
                <a:spLocks noChangeArrowheads="1"/>
              </p:cNvSpPr>
              <p:nvPr/>
            </p:nvSpPr>
            <p:spPr bwMode="auto">
              <a:xfrm>
                <a:off x="4494" y="1878"/>
                <a:ext cx="48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P</a:t>
                </a:r>
                <a:endParaRPr lang="en-US"/>
              </a:p>
            </p:txBody>
          </p:sp>
          <p:sp>
            <p:nvSpPr>
              <p:cNvPr id="39" name="Rectangle 80"/>
              <p:cNvSpPr>
                <a:spLocks noChangeArrowheads="1"/>
              </p:cNvSpPr>
              <p:nvPr/>
            </p:nvSpPr>
            <p:spPr bwMode="auto">
              <a:xfrm>
                <a:off x="4542" y="1878"/>
                <a:ext cx="20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40" name="Oval 81"/>
              <p:cNvSpPr>
                <a:spLocks noChangeArrowheads="1"/>
              </p:cNvSpPr>
              <p:nvPr/>
            </p:nvSpPr>
            <p:spPr bwMode="auto">
              <a:xfrm>
                <a:off x="4578" y="1956"/>
                <a:ext cx="36" cy="3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" name="Group 84"/>
              <p:cNvGrpSpPr>
                <a:grpSpLocks/>
              </p:cNvGrpSpPr>
              <p:nvPr/>
            </p:nvGrpSpPr>
            <p:grpSpPr bwMode="auto">
              <a:xfrm>
                <a:off x="4590" y="1914"/>
                <a:ext cx="222" cy="60"/>
                <a:chOff x="4590" y="2856"/>
                <a:chExt cx="222" cy="60"/>
              </a:xfrm>
            </p:grpSpPr>
            <p:sp>
              <p:nvSpPr>
                <p:cNvPr id="140" name="Line 82"/>
                <p:cNvSpPr>
                  <a:spLocks noChangeShapeType="1"/>
                </p:cNvSpPr>
                <p:nvPr/>
              </p:nvSpPr>
              <p:spPr bwMode="auto">
                <a:xfrm flipV="1">
                  <a:off x="4590" y="2874"/>
                  <a:ext cx="168" cy="4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1" name="Freeform 83"/>
                <p:cNvSpPr>
                  <a:spLocks/>
                </p:cNvSpPr>
                <p:nvPr/>
              </p:nvSpPr>
              <p:spPr bwMode="auto">
                <a:xfrm>
                  <a:off x="4740" y="2856"/>
                  <a:ext cx="72" cy="42"/>
                </a:xfrm>
                <a:custGeom>
                  <a:avLst/>
                  <a:gdLst>
                    <a:gd name="T0" fmla="*/ 12 w 72"/>
                    <a:gd name="T1" fmla="*/ 42 h 42"/>
                    <a:gd name="T2" fmla="*/ 72 w 72"/>
                    <a:gd name="T3" fmla="*/ 0 h 42"/>
                    <a:gd name="T4" fmla="*/ 0 w 72"/>
                    <a:gd name="T5" fmla="*/ 0 h 42"/>
                    <a:gd name="T6" fmla="*/ 12 w 72"/>
                    <a:gd name="T7" fmla="*/ 42 h 4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42"/>
                    <a:gd name="T14" fmla="*/ 72 w 72"/>
                    <a:gd name="T15" fmla="*/ 42 h 4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42">
                      <a:moveTo>
                        <a:pt x="12" y="42"/>
                      </a:moveTo>
                      <a:lnTo>
                        <a:pt x="72" y="0"/>
                      </a:lnTo>
                      <a:lnTo>
                        <a:pt x="0" y="0"/>
                      </a:lnTo>
                      <a:lnTo>
                        <a:pt x="12" y="4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2" name="Rectangle 85"/>
              <p:cNvSpPr>
                <a:spLocks noChangeArrowheads="1"/>
              </p:cNvSpPr>
              <p:nvPr/>
            </p:nvSpPr>
            <p:spPr bwMode="auto">
              <a:xfrm>
                <a:off x="4764" y="1896"/>
                <a:ext cx="168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Rectangle 86"/>
              <p:cNvSpPr>
                <a:spLocks noChangeArrowheads="1"/>
              </p:cNvSpPr>
              <p:nvPr/>
            </p:nvSpPr>
            <p:spPr bwMode="auto">
              <a:xfrm>
                <a:off x="4824" y="1920"/>
                <a:ext cx="53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E</a:t>
                </a:r>
                <a:endParaRPr lang="en-US"/>
              </a:p>
            </p:txBody>
          </p:sp>
          <p:sp>
            <p:nvSpPr>
              <p:cNvPr id="44" name="Rectangle 87"/>
              <p:cNvSpPr>
                <a:spLocks noChangeArrowheads="1"/>
              </p:cNvSpPr>
              <p:nvPr/>
            </p:nvSpPr>
            <p:spPr bwMode="auto">
              <a:xfrm>
                <a:off x="4872" y="1920"/>
                <a:ext cx="20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45" name="Rectangle 88"/>
              <p:cNvSpPr>
                <a:spLocks noChangeArrowheads="1"/>
              </p:cNvSpPr>
              <p:nvPr/>
            </p:nvSpPr>
            <p:spPr bwMode="auto">
              <a:xfrm>
                <a:off x="4452" y="1572"/>
                <a:ext cx="174" cy="1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Rectangle 89"/>
              <p:cNvSpPr>
                <a:spLocks noChangeArrowheads="1"/>
              </p:cNvSpPr>
              <p:nvPr/>
            </p:nvSpPr>
            <p:spPr bwMode="auto">
              <a:xfrm>
                <a:off x="4506" y="1602"/>
                <a:ext cx="58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N</a:t>
                </a:r>
                <a:endParaRPr lang="en-US"/>
              </a:p>
            </p:txBody>
          </p:sp>
          <p:sp>
            <p:nvSpPr>
              <p:cNvPr id="47" name="Rectangle 90"/>
              <p:cNvSpPr>
                <a:spLocks noChangeArrowheads="1"/>
              </p:cNvSpPr>
              <p:nvPr/>
            </p:nvSpPr>
            <p:spPr bwMode="auto">
              <a:xfrm>
                <a:off x="4560" y="1602"/>
                <a:ext cx="20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grpSp>
            <p:nvGrpSpPr>
              <p:cNvPr id="48" name="Group 93"/>
              <p:cNvGrpSpPr>
                <a:grpSpLocks/>
              </p:cNvGrpSpPr>
              <p:nvPr/>
            </p:nvGrpSpPr>
            <p:grpSpPr bwMode="auto">
              <a:xfrm>
                <a:off x="4488" y="1974"/>
                <a:ext cx="102" cy="192"/>
                <a:chOff x="4488" y="2916"/>
                <a:chExt cx="102" cy="192"/>
              </a:xfrm>
            </p:grpSpPr>
            <p:sp>
              <p:nvSpPr>
                <p:cNvPr id="138" name="Line 91"/>
                <p:cNvSpPr>
                  <a:spLocks noChangeShapeType="1"/>
                </p:cNvSpPr>
                <p:nvPr/>
              </p:nvSpPr>
              <p:spPr bwMode="auto">
                <a:xfrm flipH="1">
                  <a:off x="4506" y="2916"/>
                  <a:ext cx="84" cy="15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" name="Freeform 92"/>
                <p:cNvSpPr>
                  <a:spLocks/>
                </p:cNvSpPr>
                <p:nvPr/>
              </p:nvSpPr>
              <p:spPr bwMode="auto">
                <a:xfrm>
                  <a:off x="4488" y="3048"/>
                  <a:ext cx="54" cy="60"/>
                </a:xfrm>
                <a:custGeom>
                  <a:avLst/>
                  <a:gdLst>
                    <a:gd name="T0" fmla="*/ 18 w 54"/>
                    <a:gd name="T1" fmla="*/ 0 h 60"/>
                    <a:gd name="T2" fmla="*/ 0 w 54"/>
                    <a:gd name="T3" fmla="*/ 60 h 60"/>
                    <a:gd name="T4" fmla="*/ 54 w 54"/>
                    <a:gd name="T5" fmla="*/ 18 h 60"/>
                    <a:gd name="T6" fmla="*/ 18 w 54"/>
                    <a:gd name="T7" fmla="*/ 0 h 6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4"/>
                    <a:gd name="T13" fmla="*/ 0 h 60"/>
                    <a:gd name="T14" fmla="*/ 54 w 54"/>
                    <a:gd name="T15" fmla="*/ 60 h 6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4" h="60">
                      <a:moveTo>
                        <a:pt x="18" y="0"/>
                      </a:moveTo>
                      <a:lnTo>
                        <a:pt x="0" y="60"/>
                      </a:lnTo>
                      <a:lnTo>
                        <a:pt x="54" y="18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9" name="Rectangle 94"/>
              <p:cNvSpPr>
                <a:spLocks noChangeArrowheads="1"/>
              </p:cNvSpPr>
              <p:nvPr/>
            </p:nvSpPr>
            <p:spPr bwMode="auto">
              <a:xfrm>
                <a:off x="4488" y="2052"/>
                <a:ext cx="198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Rectangle 95"/>
              <p:cNvSpPr>
                <a:spLocks noChangeArrowheads="1"/>
              </p:cNvSpPr>
              <p:nvPr/>
            </p:nvSpPr>
            <p:spPr bwMode="auto">
              <a:xfrm>
                <a:off x="4548" y="2082"/>
                <a:ext cx="58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D</a:t>
                </a:r>
                <a:endParaRPr lang="en-US"/>
              </a:p>
            </p:txBody>
          </p:sp>
          <p:sp>
            <p:nvSpPr>
              <p:cNvPr id="51" name="Rectangle 96"/>
              <p:cNvSpPr>
                <a:spLocks noChangeArrowheads="1"/>
              </p:cNvSpPr>
              <p:nvPr/>
            </p:nvSpPr>
            <p:spPr bwMode="auto">
              <a:xfrm>
                <a:off x="4602" y="2082"/>
                <a:ext cx="20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grpSp>
            <p:nvGrpSpPr>
              <p:cNvPr id="52" name="Group 101"/>
              <p:cNvGrpSpPr>
                <a:grpSpLocks/>
              </p:cNvGrpSpPr>
              <p:nvPr/>
            </p:nvGrpSpPr>
            <p:grpSpPr bwMode="auto">
              <a:xfrm>
                <a:off x="4218" y="1416"/>
                <a:ext cx="138" cy="126"/>
                <a:chOff x="4218" y="2358"/>
                <a:chExt cx="138" cy="126"/>
              </a:xfrm>
            </p:grpSpPr>
            <p:sp>
              <p:nvSpPr>
                <p:cNvPr id="134" name="Freeform 97"/>
                <p:cNvSpPr>
                  <a:spLocks/>
                </p:cNvSpPr>
                <p:nvPr/>
              </p:nvSpPr>
              <p:spPr bwMode="auto">
                <a:xfrm>
                  <a:off x="4218" y="2358"/>
                  <a:ext cx="138" cy="126"/>
                </a:xfrm>
                <a:custGeom>
                  <a:avLst/>
                  <a:gdLst>
                    <a:gd name="T0" fmla="*/ 138 w 138"/>
                    <a:gd name="T1" fmla="*/ 0 h 126"/>
                    <a:gd name="T2" fmla="*/ 84 w 138"/>
                    <a:gd name="T3" fmla="*/ 6 h 126"/>
                    <a:gd name="T4" fmla="*/ 42 w 138"/>
                    <a:gd name="T5" fmla="*/ 12 h 126"/>
                    <a:gd name="T6" fmla="*/ 12 w 138"/>
                    <a:gd name="T7" fmla="*/ 24 h 126"/>
                    <a:gd name="T8" fmla="*/ 0 w 138"/>
                    <a:gd name="T9" fmla="*/ 42 h 126"/>
                    <a:gd name="T10" fmla="*/ 0 w 138"/>
                    <a:gd name="T11" fmla="*/ 66 h 126"/>
                    <a:gd name="T12" fmla="*/ 6 w 138"/>
                    <a:gd name="T13" fmla="*/ 84 h 126"/>
                    <a:gd name="T14" fmla="*/ 24 w 138"/>
                    <a:gd name="T15" fmla="*/ 96 h 126"/>
                    <a:gd name="T16" fmla="*/ 54 w 138"/>
                    <a:gd name="T17" fmla="*/ 102 h 126"/>
                    <a:gd name="T18" fmla="*/ 90 w 138"/>
                    <a:gd name="T19" fmla="*/ 108 h 126"/>
                    <a:gd name="T20" fmla="*/ 90 w 138"/>
                    <a:gd name="T21" fmla="*/ 126 h 126"/>
                    <a:gd name="T22" fmla="*/ 138 w 138"/>
                    <a:gd name="T23" fmla="*/ 102 h 126"/>
                    <a:gd name="T24" fmla="*/ 90 w 138"/>
                    <a:gd name="T25" fmla="*/ 72 h 126"/>
                    <a:gd name="T26" fmla="*/ 90 w 138"/>
                    <a:gd name="T27" fmla="*/ 84 h 126"/>
                    <a:gd name="T28" fmla="*/ 36 w 138"/>
                    <a:gd name="T29" fmla="*/ 72 h 126"/>
                    <a:gd name="T30" fmla="*/ 18 w 138"/>
                    <a:gd name="T31" fmla="*/ 66 h 126"/>
                    <a:gd name="T32" fmla="*/ 6 w 138"/>
                    <a:gd name="T33" fmla="*/ 54 h 126"/>
                    <a:gd name="T34" fmla="*/ 6 w 138"/>
                    <a:gd name="T35" fmla="*/ 54 h 126"/>
                    <a:gd name="T36" fmla="*/ 24 w 138"/>
                    <a:gd name="T37" fmla="*/ 42 h 126"/>
                    <a:gd name="T38" fmla="*/ 54 w 138"/>
                    <a:gd name="T39" fmla="*/ 30 h 126"/>
                    <a:gd name="T40" fmla="*/ 96 w 138"/>
                    <a:gd name="T41" fmla="*/ 24 h 126"/>
                    <a:gd name="T42" fmla="*/ 138 w 138"/>
                    <a:gd name="T43" fmla="*/ 24 h 126"/>
                    <a:gd name="T44" fmla="*/ 138 w 138"/>
                    <a:gd name="T45" fmla="*/ 0 h 12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38"/>
                    <a:gd name="T70" fmla="*/ 0 h 126"/>
                    <a:gd name="T71" fmla="*/ 138 w 138"/>
                    <a:gd name="T72" fmla="*/ 126 h 12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38" h="126">
                      <a:moveTo>
                        <a:pt x="138" y="0"/>
                      </a:moveTo>
                      <a:lnTo>
                        <a:pt x="84" y="6"/>
                      </a:lnTo>
                      <a:lnTo>
                        <a:pt x="42" y="12"/>
                      </a:lnTo>
                      <a:lnTo>
                        <a:pt x="12" y="24"/>
                      </a:lnTo>
                      <a:lnTo>
                        <a:pt x="0" y="42"/>
                      </a:lnTo>
                      <a:lnTo>
                        <a:pt x="0" y="66"/>
                      </a:lnTo>
                      <a:lnTo>
                        <a:pt x="6" y="84"/>
                      </a:lnTo>
                      <a:lnTo>
                        <a:pt x="24" y="96"/>
                      </a:lnTo>
                      <a:lnTo>
                        <a:pt x="54" y="102"/>
                      </a:lnTo>
                      <a:lnTo>
                        <a:pt x="90" y="108"/>
                      </a:lnTo>
                      <a:lnTo>
                        <a:pt x="90" y="126"/>
                      </a:lnTo>
                      <a:lnTo>
                        <a:pt x="138" y="102"/>
                      </a:lnTo>
                      <a:lnTo>
                        <a:pt x="90" y="72"/>
                      </a:lnTo>
                      <a:lnTo>
                        <a:pt x="90" y="84"/>
                      </a:lnTo>
                      <a:lnTo>
                        <a:pt x="36" y="72"/>
                      </a:lnTo>
                      <a:lnTo>
                        <a:pt x="18" y="66"/>
                      </a:lnTo>
                      <a:lnTo>
                        <a:pt x="6" y="54"/>
                      </a:lnTo>
                      <a:lnTo>
                        <a:pt x="24" y="42"/>
                      </a:lnTo>
                      <a:lnTo>
                        <a:pt x="54" y="30"/>
                      </a:lnTo>
                      <a:lnTo>
                        <a:pt x="96" y="24"/>
                      </a:lnTo>
                      <a:lnTo>
                        <a:pt x="138" y="24"/>
                      </a:lnTo>
                      <a:lnTo>
                        <a:pt x="13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Freeform 98"/>
                <p:cNvSpPr>
                  <a:spLocks/>
                </p:cNvSpPr>
                <p:nvPr/>
              </p:nvSpPr>
              <p:spPr bwMode="auto">
                <a:xfrm>
                  <a:off x="4218" y="2358"/>
                  <a:ext cx="138" cy="54"/>
                </a:xfrm>
                <a:custGeom>
                  <a:avLst/>
                  <a:gdLst>
                    <a:gd name="T0" fmla="*/ 138 w 138"/>
                    <a:gd name="T1" fmla="*/ 0 h 54"/>
                    <a:gd name="T2" fmla="*/ 84 w 138"/>
                    <a:gd name="T3" fmla="*/ 6 h 54"/>
                    <a:gd name="T4" fmla="*/ 42 w 138"/>
                    <a:gd name="T5" fmla="*/ 12 h 54"/>
                    <a:gd name="T6" fmla="*/ 12 w 138"/>
                    <a:gd name="T7" fmla="*/ 24 h 54"/>
                    <a:gd name="T8" fmla="*/ 0 w 138"/>
                    <a:gd name="T9" fmla="*/ 42 h 54"/>
                    <a:gd name="T10" fmla="*/ 0 w 138"/>
                    <a:gd name="T11" fmla="*/ 48 h 54"/>
                    <a:gd name="T12" fmla="*/ 6 w 138"/>
                    <a:gd name="T13" fmla="*/ 54 h 54"/>
                    <a:gd name="T14" fmla="*/ 6 w 138"/>
                    <a:gd name="T15" fmla="*/ 54 h 54"/>
                    <a:gd name="T16" fmla="*/ 24 w 138"/>
                    <a:gd name="T17" fmla="*/ 42 h 54"/>
                    <a:gd name="T18" fmla="*/ 54 w 138"/>
                    <a:gd name="T19" fmla="*/ 30 h 54"/>
                    <a:gd name="T20" fmla="*/ 96 w 138"/>
                    <a:gd name="T21" fmla="*/ 24 h 54"/>
                    <a:gd name="T22" fmla="*/ 138 w 138"/>
                    <a:gd name="T23" fmla="*/ 24 h 54"/>
                    <a:gd name="T24" fmla="*/ 138 w 138"/>
                    <a:gd name="T25" fmla="*/ 0 h 5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38"/>
                    <a:gd name="T40" fmla="*/ 0 h 54"/>
                    <a:gd name="T41" fmla="*/ 138 w 138"/>
                    <a:gd name="T42" fmla="*/ 54 h 54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38" h="54">
                      <a:moveTo>
                        <a:pt x="138" y="0"/>
                      </a:moveTo>
                      <a:lnTo>
                        <a:pt x="84" y="6"/>
                      </a:lnTo>
                      <a:lnTo>
                        <a:pt x="42" y="12"/>
                      </a:lnTo>
                      <a:lnTo>
                        <a:pt x="12" y="24"/>
                      </a:lnTo>
                      <a:lnTo>
                        <a:pt x="0" y="42"/>
                      </a:lnTo>
                      <a:lnTo>
                        <a:pt x="0" y="48"/>
                      </a:lnTo>
                      <a:lnTo>
                        <a:pt x="6" y="54"/>
                      </a:lnTo>
                      <a:lnTo>
                        <a:pt x="24" y="42"/>
                      </a:lnTo>
                      <a:lnTo>
                        <a:pt x="54" y="30"/>
                      </a:lnTo>
                      <a:lnTo>
                        <a:pt x="96" y="24"/>
                      </a:lnTo>
                      <a:lnTo>
                        <a:pt x="138" y="24"/>
                      </a:lnTo>
                      <a:lnTo>
                        <a:pt x="13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6" name="Freeform 99"/>
                <p:cNvSpPr>
                  <a:spLocks/>
                </p:cNvSpPr>
                <p:nvPr/>
              </p:nvSpPr>
              <p:spPr bwMode="auto">
                <a:xfrm>
                  <a:off x="4218" y="2358"/>
                  <a:ext cx="138" cy="126"/>
                </a:xfrm>
                <a:custGeom>
                  <a:avLst/>
                  <a:gdLst>
                    <a:gd name="T0" fmla="*/ 138 w 138"/>
                    <a:gd name="T1" fmla="*/ 0 h 126"/>
                    <a:gd name="T2" fmla="*/ 84 w 138"/>
                    <a:gd name="T3" fmla="*/ 6 h 126"/>
                    <a:gd name="T4" fmla="*/ 42 w 138"/>
                    <a:gd name="T5" fmla="*/ 12 h 126"/>
                    <a:gd name="T6" fmla="*/ 12 w 138"/>
                    <a:gd name="T7" fmla="*/ 24 h 126"/>
                    <a:gd name="T8" fmla="*/ 0 w 138"/>
                    <a:gd name="T9" fmla="*/ 42 h 126"/>
                    <a:gd name="T10" fmla="*/ 0 w 138"/>
                    <a:gd name="T11" fmla="*/ 66 h 126"/>
                    <a:gd name="T12" fmla="*/ 6 w 138"/>
                    <a:gd name="T13" fmla="*/ 84 h 126"/>
                    <a:gd name="T14" fmla="*/ 24 w 138"/>
                    <a:gd name="T15" fmla="*/ 96 h 126"/>
                    <a:gd name="T16" fmla="*/ 54 w 138"/>
                    <a:gd name="T17" fmla="*/ 102 h 126"/>
                    <a:gd name="T18" fmla="*/ 90 w 138"/>
                    <a:gd name="T19" fmla="*/ 108 h 126"/>
                    <a:gd name="T20" fmla="*/ 90 w 138"/>
                    <a:gd name="T21" fmla="*/ 126 h 126"/>
                    <a:gd name="T22" fmla="*/ 138 w 138"/>
                    <a:gd name="T23" fmla="*/ 102 h 126"/>
                    <a:gd name="T24" fmla="*/ 90 w 138"/>
                    <a:gd name="T25" fmla="*/ 72 h 126"/>
                    <a:gd name="T26" fmla="*/ 90 w 138"/>
                    <a:gd name="T27" fmla="*/ 84 h 126"/>
                    <a:gd name="T28" fmla="*/ 36 w 138"/>
                    <a:gd name="T29" fmla="*/ 72 h 126"/>
                    <a:gd name="T30" fmla="*/ 18 w 138"/>
                    <a:gd name="T31" fmla="*/ 66 h 126"/>
                    <a:gd name="T32" fmla="*/ 6 w 138"/>
                    <a:gd name="T33" fmla="*/ 54 h 126"/>
                    <a:gd name="T34" fmla="*/ 6 w 138"/>
                    <a:gd name="T35" fmla="*/ 54 h 126"/>
                    <a:gd name="T36" fmla="*/ 24 w 138"/>
                    <a:gd name="T37" fmla="*/ 42 h 126"/>
                    <a:gd name="T38" fmla="*/ 54 w 138"/>
                    <a:gd name="T39" fmla="*/ 30 h 126"/>
                    <a:gd name="T40" fmla="*/ 96 w 138"/>
                    <a:gd name="T41" fmla="*/ 24 h 126"/>
                    <a:gd name="T42" fmla="*/ 138 w 138"/>
                    <a:gd name="T43" fmla="*/ 24 h 126"/>
                    <a:gd name="T44" fmla="*/ 138 w 138"/>
                    <a:gd name="T45" fmla="*/ 0 h 12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38"/>
                    <a:gd name="T70" fmla="*/ 0 h 126"/>
                    <a:gd name="T71" fmla="*/ 138 w 138"/>
                    <a:gd name="T72" fmla="*/ 126 h 12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38" h="126">
                      <a:moveTo>
                        <a:pt x="138" y="0"/>
                      </a:moveTo>
                      <a:lnTo>
                        <a:pt x="84" y="6"/>
                      </a:lnTo>
                      <a:lnTo>
                        <a:pt x="42" y="12"/>
                      </a:lnTo>
                      <a:lnTo>
                        <a:pt x="12" y="24"/>
                      </a:lnTo>
                      <a:lnTo>
                        <a:pt x="0" y="42"/>
                      </a:lnTo>
                      <a:lnTo>
                        <a:pt x="0" y="66"/>
                      </a:lnTo>
                      <a:lnTo>
                        <a:pt x="6" y="84"/>
                      </a:lnTo>
                      <a:lnTo>
                        <a:pt x="24" y="96"/>
                      </a:lnTo>
                      <a:lnTo>
                        <a:pt x="54" y="102"/>
                      </a:lnTo>
                      <a:lnTo>
                        <a:pt x="90" y="108"/>
                      </a:lnTo>
                      <a:lnTo>
                        <a:pt x="90" y="126"/>
                      </a:lnTo>
                      <a:lnTo>
                        <a:pt x="138" y="102"/>
                      </a:lnTo>
                      <a:lnTo>
                        <a:pt x="90" y="72"/>
                      </a:lnTo>
                      <a:lnTo>
                        <a:pt x="90" y="84"/>
                      </a:lnTo>
                      <a:lnTo>
                        <a:pt x="36" y="72"/>
                      </a:lnTo>
                      <a:lnTo>
                        <a:pt x="18" y="66"/>
                      </a:lnTo>
                      <a:lnTo>
                        <a:pt x="6" y="54"/>
                      </a:lnTo>
                      <a:lnTo>
                        <a:pt x="24" y="42"/>
                      </a:lnTo>
                      <a:lnTo>
                        <a:pt x="54" y="30"/>
                      </a:lnTo>
                      <a:lnTo>
                        <a:pt x="96" y="24"/>
                      </a:lnTo>
                      <a:lnTo>
                        <a:pt x="138" y="24"/>
                      </a:lnTo>
                      <a:lnTo>
                        <a:pt x="138" y="0"/>
                      </a:lnTo>
                      <a:close/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100"/>
                <p:cNvSpPr>
                  <a:spLocks/>
                </p:cNvSpPr>
                <p:nvPr/>
              </p:nvSpPr>
              <p:spPr bwMode="auto">
                <a:xfrm>
                  <a:off x="4218" y="2400"/>
                  <a:ext cx="6" cy="12"/>
                </a:xfrm>
                <a:custGeom>
                  <a:avLst/>
                  <a:gdLst>
                    <a:gd name="T0" fmla="*/ 0 w 6"/>
                    <a:gd name="T1" fmla="*/ 0 h 12"/>
                    <a:gd name="T2" fmla="*/ 0 w 6"/>
                    <a:gd name="T3" fmla="*/ 6 h 12"/>
                    <a:gd name="T4" fmla="*/ 6 w 6"/>
                    <a:gd name="T5" fmla="*/ 12 h 12"/>
                    <a:gd name="T6" fmla="*/ 0 60000 65536"/>
                    <a:gd name="T7" fmla="*/ 0 60000 65536"/>
                    <a:gd name="T8" fmla="*/ 0 60000 65536"/>
                    <a:gd name="T9" fmla="*/ 0 w 6"/>
                    <a:gd name="T10" fmla="*/ 0 h 12"/>
                    <a:gd name="T11" fmla="*/ 6 w 6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" h="12">
                      <a:moveTo>
                        <a:pt x="0" y="0"/>
                      </a:moveTo>
                      <a:lnTo>
                        <a:pt x="0" y="6"/>
                      </a:lnTo>
                      <a:lnTo>
                        <a:pt x="6" y="12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53" name="Rectangle 106"/>
              <p:cNvSpPr>
                <a:spLocks noChangeArrowheads="1"/>
              </p:cNvSpPr>
              <p:nvPr/>
            </p:nvSpPr>
            <p:spPr bwMode="auto">
              <a:xfrm>
                <a:off x="4704" y="1764"/>
                <a:ext cx="180" cy="1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Rectangle 108"/>
              <p:cNvSpPr>
                <a:spLocks noChangeArrowheads="1"/>
              </p:cNvSpPr>
              <p:nvPr/>
            </p:nvSpPr>
            <p:spPr bwMode="auto">
              <a:xfrm>
                <a:off x="4800" y="1794"/>
                <a:ext cx="20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b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55" name="Rectangle 115"/>
              <p:cNvSpPr>
                <a:spLocks noChangeArrowheads="1"/>
              </p:cNvSpPr>
              <p:nvPr/>
            </p:nvSpPr>
            <p:spPr bwMode="auto">
              <a:xfrm>
                <a:off x="4320" y="1368"/>
                <a:ext cx="306" cy="1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Rectangle 116"/>
              <p:cNvSpPr>
                <a:spLocks noChangeArrowheads="1"/>
              </p:cNvSpPr>
              <p:nvPr/>
            </p:nvSpPr>
            <p:spPr bwMode="auto">
              <a:xfrm>
                <a:off x="4380" y="1392"/>
                <a:ext cx="66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Symbol" pitchFamily="18" charset="2"/>
                  </a:rPr>
                  <a:t>w</a:t>
                </a:r>
                <a:endParaRPr lang="en-US"/>
              </a:p>
            </p:txBody>
          </p:sp>
          <p:sp>
            <p:nvSpPr>
              <p:cNvPr id="57" name="Rectangle 117"/>
              <p:cNvSpPr>
                <a:spLocks noChangeArrowheads="1"/>
              </p:cNvSpPr>
              <p:nvPr/>
            </p:nvSpPr>
            <p:spPr bwMode="auto">
              <a:xfrm>
                <a:off x="4440" y="1428"/>
                <a:ext cx="78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Symbol" pitchFamily="18" charset="2"/>
                  </a:rPr>
                  <a:t>E/I</a:t>
                </a:r>
                <a:endParaRPr lang="en-US"/>
              </a:p>
            </p:txBody>
          </p:sp>
          <p:sp>
            <p:nvSpPr>
              <p:cNvPr id="58" name="Rectangle 118"/>
              <p:cNvSpPr>
                <a:spLocks noChangeArrowheads="1"/>
              </p:cNvSpPr>
              <p:nvPr/>
            </p:nvSpPr>
            <p:spPr bwMode="auto">
              <a:xfrm>
                <a:off x="4524" y="1314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59" name="Rectangle 119"/>
              <p:cNvSpPr>
                <a:spLocks noChangeArrowheads="1"/>
              </p:cNvSpPr>
              <p:nvPr/>
            </p:nvSpPr>
            <p:spPr bwMode="auto">
              <a:xfrm>
                <a:off x="4122" y="1158"/>
                <a:ext cx="348" cy="1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Rectangle 120"/>
              <p:cNvSpPr>
                <a:spLocks noChangeArrowheads="1"/>
              </p:cNvSpPr>
              <p:nvPr/>
            </p:nvSpPr>
            <p:spPr bwMode="auto">
              <a:xfrm>
                <a:off x="4176" y="1188"/>
                <a:ext cx="57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" pitchFamily="18" charset="0"/>
                  </a:rPr>
                  <a:t>Z</a:t>
                </a:r>
                <a:endParaRPr lang="en-US"/>
              </a:p>
            </p:txBody>
          </p:sp>
          <p:sp>
            <p:nvSpPr>
              <p:cNvPr id="61" name="Rectangle 121"/>
              <p:cNvSpPr>
                <a:spLocks noChangeArrowheads="1"/>
              </p:cNvSpPr>
              <p:nvPr/>
            </p:nvSpPr>
            <p:spPr bwMode="auto">
              <a:xfrm>
                <a:off x="4230" y="1224"/>
                <a:ext cx="20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I</a:t>
                </a:r>
                <a:endParaRPr lang="en-US"/>
              </a:p>
            </p:txBody>
          </p:sp>
          <p:sp>
            <p:nvSpPr>
              <p:cNvPr id="62" name="Rectangle 122"/>
              <p:cNvSpPr>
                <a:spLocks noChangeArrowheads="1"/>
              </p:cNvSpPr>
              <p:nvPr/>
            </p:nvSpPr>
            <p:spPr bwMode="auto">
              <a:xfrm>
                <a:off x="4254" y="1188"/>
                <a:ext cx="105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" pitchFamily="18" charset="0"/>
                  </a:rPr>
                  <a:t>, Z</a:t>
                </a:r>
                <a:endParaRPr lang="en-US"/>
              </a:p>
            </p:txBody>
          </p:sp>
          <p:sp>
            <p:nvSpPr>
              <p:cNvPr id="63" name="Rectangle 123"/>
              <p:cNvSpPr>
                <a:spLocks noChangeArrowheads="1"/>
              </p:cNvSpPr>
              <p:nvPr/>
            </p:nvSpPr>
            <p:spPr bwMode="auto">
              <a:xfrm>
                <a:off x="4356" y="1224"/>
                <a:ext cx="39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E</a:t>
                </a:r>
                <a:endParaRPr lang="en-US"/>
              </a:p>
            </p:txBody>
          </p:sp>
          <p:sp>
            <p:nvSpPr>
              <p:cNvPr id="64" name="Rectangle 124"/>
              <p:cNvSpPr>
                <a:spLocks noChangeArrowheads="1"/>
              </p:cNvSpPr>
              <p:nvPr/>
            </p:nvSpPr>
            <p:spPr bwMode="auto">
              <a:xfrm>
                <a:off x="4398" y="1188"/>
                <a:ext cx="24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65" name="Rectangle 125"/>
              <p:cNvSpPr>
                <a:spLocks noChangeArrowheads="1"/>
              </p:cNvSpPr>
              <p:nvPr/>
            </p:nvSpPr>
            <p:spPr bwMode="auto">
              <a:xfrm>
                <a:off x="5370" y="1800"/>
                <a:ext cx="276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Rectangle 126"/>
              <p:cNvSpPr>
                <a:spLocks noChangeArrowheads="1"/>
              </p:cNvSpPr>
              <p:nvPr/>
            </p:nvSpPr>
            <p:spPr bwMode="auto">
              <a:xfrm>
                <a:off x="5328" y="1968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" pitchFamily="18" charset="0"/>
                  </a:rPr>
                  <a:t>Y</a:t>
                </a:r>
                <a:endParaRPr lang="en-US"/>
              </a:p>
            </p:txBody>
          </p:sp>
          <p:sp>
            <p:nvSpPr>
              <p:cNvPr id="67" name="Rectangle 127"/>
              <p:cNvSpPr>
                <a:spLocks noChangeArrowheads="1"/>
              </p:cNvSpPr>
              <p:nvPr/>
            </p:nvSpPr>
            <p:spPr bwMode="auto">
              <a:xfrm>
                <a:off x="5376" y="2016"/>
                <a:ext cx="39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E</a:t>
                </a:r>
                <a:endParaRPr lang="en-US"/>
              </a:p>
            </p:txBody>
          </p:sp>
          <p:sp>
            <p:nvSpPr>
              <p:cNvPr id="68" name="Rectangle 128"/>
              <p:cNvSpPr>
                <a:spLocks noChangeArrowheads="1"/>
              </p:cNvSpPr>
              <p:nvPr/>
            </p:nvSpPr>
            <p:spPr bwMode="auto">
              <a:xfrm>
                <a:off x="5532" y="1746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69" name="Rectangle 130"/>
              <p:cNvSpPr>
                <a:spLocks noChangeArrowheads="1"/>
              </p:cNvSpPr>
              <p:nvPr/>
            </p:nvSpPr>
            <p:spPr bwMode="auto">
              <a:xfrm>
                <a:off x="5598" y="2322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" pitchFamily="18" charset="0"/>
                  </a:rPr>
                  <a:t>Y</a:t>
                </a:r>
                <a:endParaRPr lang="en-US"/>
              </a:p>
            </p:txBody>
          </p:sp>
          <p:sp>
            <p:nvSpPr>
              <p:cNvPr id="70" name="Freeform 134"/>
              <p:cNvSpPr>
                <a:spLocks/>
              </p:cNvSpPr>
              <p:nvPr/>
            </p:nvSpPr>
            <p:spPr bwMode="auto">
              <a:xfrm>
                <a:off x="4044" y="2610"/>
                <a:ext cx="246" cy="486"/>
              </a:xfrm>
              <a:custGeom>
                <a:avLst/>
                <a:gdLst>
                  <a:gd name="T0" fmla="*/ 246 w 246"/>
                  <a:gd name="T1" fmla="*/ 486 h 486"/>
                  <a:gd name="T2" fmla="*/ 198 w 246"/>
                  <a:gd name="T3" fmla="*/ 474 h 486"/>
                  <a:gd name="T4" fmla="*/ 150 w 246"/>
                  <a:gd name="T5" fmla="*/ 450 h 486"/>
                  <a:gd name="T6" fmla="*/ 108 w 246"/>
                  <a:gd name="T7" fmla="*/ 408 h 486"/>
                  <a:gd name="T8" fmla="*/ 72 w 246"/>
                  <a:gd name="T9" fmla="*/ 354 h 486"/>
                  <a:gd name="T10" fmla="*/ 42 w 246"/>
                  <a:gd name="T11" fmla="*/ 288 h 486"/>
                  <a:gd name="T12" fmla="*/ 18 w 246"/>
                  <a:gd name="T13" fmla="*/ 210 h 486"/>
                  <a:gd name="T14" fmla="*/ 6 w 246"/>
                  <a:gd name="T15" fmla="*/ 126 h 486"/>
                  <a:gd name="T16" fmla="*/ 0 w 246"/>
                  <a:gd name="T17" fmla="*/ 36 h 486"/>
                  <a:gd name="T18" fmla="*/ 0 w 246"/>
                  <a:gd name="T19" fmla="*/ 0 h 48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46"/>
                  <a:gd name="T31" fmla="*/ 0 h 486"/>
                  <a:gd name="T32" fmla="*/ 246 w 246"/>
                  <a:gd name="T33" fmla="*/ 486 h 48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46" h="486">
                    <a:moveTo>
                      <a:pt x="246" y="486"/>
                    </a:moveTo>
                    <a:lnTo>
                      <a:pt x="198" y="474"/>
                    </a:lnTo>
                    <a:lnTo>
                      <a:pt x="150" y="450"/>
                    </a:lnTo>
                    <a:lnTo>
                      <a:pt x="108" y="408"/>
                    </a:lnTo>
                    <a:lnTo>
                      <a:pt x="72" y="354"/>
                    </a:lnTo>
                    <a:lnTo>
                      <a:pt x="42" y="288"/>
                    </a:lnTo>
                    <a:lnTo>
                      <a:pt x="18" y="210"/>
                    </a:lnTo>
                    <a:lnTo>
                      <a:pt x="6" y="126"/>
                    </a:lnTo>
                    <a:lnTo>
                      <a:pt x="0" y="3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1" name="Group 137"/>
              <p:cNvGrpSpPr>
                <a:grpSpLocks/>
              </p:cNvGrpSpPr>
              <p:nvPr/>
            </p:nvGrpSpPr>
            <p:grpSpPr bwMode="auto">
              <a:xfrm>
                <a:off x="3720" y="2388"/>
                <a:ext cx="564" cy="786"/>
                <a:chOff x="3720" y="3330"/>
                <a:chExt cx="564" cy="786"/>
              </a:xfrm>
            </p:grpSpPr>
            <p:sp>
              <p:nvSpPr>
                <p:cNvPr id="132" name="Line 135"/>
                <p:cNvSpPr>
                  <a:spLocks noChangeShapeType="1"/>
                </p:cNvSpPr>
                <p:nvPr/>
              </p:nvSpPr>
              <p:spPr bwMode="auto">
                <a:xfrm flipH="1">
                  <a:off x="3744" y="3330"/>
                  <a:ext cx="540" cy="74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136"/>
                <p:cNvSpPr>
                  <a:spLocks/>
                </p:cNvSpPr>
                <p:nvPr/>
              </p:nvSpPr>
              <p:spPr bwMode="auto">
                <a:xfrm>
                  <a:off x="3720" y="4044"/>
                  <a:ext cx="66" cy="72"/>
                </a:xfrm>
                <a:custGeom>
                  <a:avLst/>
                  <a:gdLst>
                    <a:gd name="T0" fmla="*/ 18 w 66"/>
                    <a:gd name="T1" fmla="*/ 0 h 72"/>
                    <a:gd name="T2" fmla="*/ 0 w 66"/>
                    <a:gd name="T3" fmla="*/ 72 h 72"/>
                    <a:gd name="T4" fmla="*/ 66 w 66"/>
                    <a:gd name="T5" fmla="*/ 36 h 72"/>
                    <a:gd name="T6" fmla="*/ 18 w 66"/>
                    <a:gd name="T7" fmla="*/ 0 h 7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6"/>
                    <a:gd name="T13" fmla="*/ 0 h 72"/>
                    <a:gd name="T14" fmla="*/ 66 w 66"/>
                    <a:gd name="T15" fmla="*/ 72 h 7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6" h="72">
                      <a:moveTo>
                        <a:pt x="18" y="0"/>
                      </a:moveTo>
                      <a:lnTo>
                        <a:pt x="0" y="72"/>
                      </a:lnTo>
                      <a:lnTo>
                        <a:pt x="66" y="36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2" name="Rectangle 138"/>
              <p:cNvSpPr>
                <a:spLocks noChangeArrowheads="1"/>
              </p:cNvSpPr>
              <p:nvPr/>
            </p:nvSpPr>
            <p:spPr bwMode="auto">
              <a:xfrm>
                <a:off x="3090" y="1872"/>
                <a:ext cx="384" cy="2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Rectangle 139"/>
              <p:cNvSpPr>
                <a:spLocks noChangeArrowheads="1"/>
              </p:cNvSpPr>
              <p:nvPr/>
            </p:nvSpPr>
            <p:spPr bwMode="auto">
              <a:xfrm>
                <a:off x="3144" y="1890"/>
                <a:ext cx="265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Equatorial</a:t>
                </a:r>
                <a:endParaRPr lang="en-US"/>
              </a:p>
            </p:txBody>
          </p:sp>
          <p:sp>
            <p:nvSpPr>
              <p:cNvPr id="74" name="Rectangle 140"/>
              <p:cNvSpPr>
                <a:spLocks noChangeArrowheads="1"/>
              </p:cNvSpPr>
              <p:nvPr/>
            </p:nvSpPr>
            <p:spPr bwMode="auto">
              <a:xfrm>
                <a:off x="3414" y="1890"/>
                <a:ext cx="1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75" name="Rectangle 141"/>
              <p:cNvSpPr>
                <a:spLocks noChangeArrowheads="1"/>
              </p:cNvSpPr>
              <p:nvPr/>
            </p:nvSpPr>
            <p:spPr bwMode="auto">
              <a:xfrm>
                <a:off x="3144" y="1974"/>
                <a:ext cx="14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Plane</a:t>
                </a:r>
                <a:endParaRPr lang="en-US"/>
              </a:p>
            </p:txBody>
          </p:sp>
          <p:sp>
            <p:nvSpPr>
              <p:cNvPr id="76" name="Rectangle 142"/>
              <p:cNvSpPr>
                <a:spLocks noChangeArrowheads="1"/>
              </p:cNvSpPr>
              <p:nvPr/>
            </p:nvSpPr>
            <p:spPr bwMode="auto">
              <a:xfrm>
                <a:off x="3294" y="1974"/>
                <a:ext cx="1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77" name="Rectangle 144"/>
              <p:cNvSpPr>
                <a:spLocks noChangeArrowheads="1"/>
              </p:cNvSpPr>
              <p:nvPr/>
            </p:nvSpPr>
            <p:spPr bwMode="auto">
              <a:xfrm>
                <a:off x="4464" y="3120"/>
                <a:ext cx="295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Greenwich </a:t>
                </a:r>
                <a:endParaRPr lang="en-US"/>
              </a:p>
            </p:txBody>
          </p:sp>
          <p:grpSp>
            <p:nvGrpSpPr>
              <p:cNvPr id="78" name="Group 149"/>
              <p:cNvGrpSpPr>
                <a:grpSpLocks/>
              </p:cNvGrpSpPr>
              <p:nvPr/>
            </p:nvGrpSpPr>
            <p:grpSpPr bwMode="auto">
              <a:xfrm>
                <a:off x="3438" y="1956"/>
                <a:ext cx="318" cy="246"/>
                <a:chOff x="3438" y="2898"/>
                <a:chExt cx="318" cy="246"/>
              </a:xfrm>
            </p:grpSpPr>
            <p:sp>
              <p:nvSpPr>
                <p:cNvPr id="130" name="Freeform 147"/>
                <p:cNvSpPr>
                  <a:spLocks/>
                </p:cNvSpPr>
                <p:nvPr/>
              </p:nvSpPr>
              <p:spPr bwMode="auto">
                <a:xfrm>
                  <a:off x="3438" y="2898"/>
                  <a:ext cx="276" cy="222"/>
                </a:xfrm>
                <a:custGeom>
                  <a:avLst/>
                  <a:gdLst>
                    <a:gd name="T0" fmla="*/ 0 w 276"/>
                    <a:gd name="T1" fmla="*/ 0 h 222"/>
                    <a:gd name="T2" fmla="*/ 198 w 276"/>
                    <a:gd name="T3" fmla="*/ 144 h 222"/>
                    <a:gd name="T4" fmla="*/ 162 w 276"/>
                    <a:gd name="T5" fmla="*/ 144 h 222"/>
                    <a:gd name="T6" fmla="*/ 276 w 276"/>
                    <a:gd name="T7" fmla="*/ 222 h 2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76"/>
                    <a:gd name="T13" fmla="*/ 0 h 222"/>
                    <a:gd name="T14" fmla="*/ 276 w 276"/>
                    <a:gd name="T15" fmla="*/ 222 h 2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76" h="222">
                      <a:moveTo>
                        <a:pt x="0" y="0"/>
                      </a:moveTo>
                      <a:lnTo>
                        <a:pt x="198" y="144"/>
                      </a:lnTo>
                      <a:lnTo>
                        <a:pt x="162" y="144"/>
                      </a:lnTo>
                      <a:lnTo>
                        <a:pt x="276" y="222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148"/>
                <p:cNvSpPr>
                  <a:spLocks/>
                </p:cNvSpPr>
                <p:nvPr/>
              </p:nvSpPr>
              <p:spPr bwMode="auto">
                <a:xfrm>
                  <a:off x="3684" y="3084"/>
                  <a:ext cx="72" cy="60"/>
                </a:xfrm>
                <a:custGeom>
                  <a:avLst/>
                  <a:gdLst>
                    <a:gd name="T0" fmla="*/ 0 w 72"/>
                    <a:gd name="T1" fmla="*/ 48 h 60"/>
                    <a:gd name="T2" fmla="*/ 72 w 72"/>
                    <a:gd name="T3" fmla="*/ 60 h 60"/>
                    <a:gd name="T4" fmla="*/ 36 w 72"/>
                    <a:gd name="T5" fmla="*/ 0 h 60"/>
                    <a:gd name="T6" fmla="*/ 0 w 72"/>
                    <a:gd name="T7" fmla="*/ 48 h 6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60"/>
                    <a:gd name="T14" fmla="*/ 72 w 72"/>
                    <a:gd name="T15" fmla="*/ 60 h 6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60">
                      <a:moveTo>
                        <a:pt x="0" y="48"/>
                      </a:moveTo>
                      <a:lnTo>
                        <a:pt x="72" y="60"/>
                      </a:lnTo>
                      <a:lnTo>
                        <a:pt x="36" y="0"/>
                      </a:lnTo>
                      <a:lnTo>
                        <a:pt x="0" y="4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79" name="Group 152"/>
              <p:cNvGrpSpPr>
                <a:grpSpLocks/>
              </p:cNvGrpSpPr>
              <p:nvPr/>
            </p:nvGrpSpPr>
            <p:grpSpPr bwMode="auto">
              <a:xfrm>
                <a:off x="4116" y="2886"/>
                <a:ext cx="306" cy="246"/>
                <a:chOff x="4116" y="3828"/>
                <a:chExt cx="306" cy="246"/>
              </a:xfrm>
            </p:grpSpPr>
            <p:sp>
              <p:nvSpPr>
                <p:cNvPr id="128" name="Freeform 150"/>
                <p:cNvSpPr>
                  <a:spLocks/>
                </p:cNvSpPr>
                <p:nvPr/>
              </p:nvSpPr>
              <p:spPr bwMode="auto">
                <a:xfrm>
                  <a:off x="4152" y="3846"/>
                  <a:ext cx="270" cy="228"/>
                </a:xfrm>
                <a:custGeom>
                  <a:avLst/>
                  <a:gdLst>
                    <a:gd name="T0" fmla="*/ 270 w 270"/>
                    <a:gd name="T1" fmla="*/ 228 h 228"/>
                    <a:gd name="T2" fmla="*/ 72 w 270"/>
                    <a:gd name="T3" fmla="*/ 78 h 228"/>
                    <a:gd name="T4" fmla="*/ 108 w 270"/>
                    <a:gd name="T5" fmla="*/ 78 h 228"/>
                    <a:gd name="T6" fmla="*/ 0 w 270"/>
                    <a:gd name="T7" fmla="*/ 0 h 22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70"/>
                    <a:gd name="T13" fmla="*/ 0 h 228"/>
                    <a:gd name="T14" fmla="*/ 270 w 270"/>
                    <a:gd name="T15" fmla="*/ 228 h 22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70" h="228">
                      <a:moveTo>
                        <a:pt x="270" y="228"/>
                      </a:moveTo>
                      <a:lnTo>
                        <a:pt x="72" y="78"/>
                      </a:lnTo>
                      <a:lnTo>
                        <a:pt x="108" y="78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9" name="Freeform 151"/>
                <p:cNvSpPr>
                  <a:spLocks/>
                </p:cNvSpPr>
                <p:nvPr/>
              </p:nvSpPr>
              <p:spPr bwMode="auto">
                <a:xfrm>
                  <a:off x="4116" y="3828"/>
                  <a:ext cx="72" cy="60"/>
                </a:xfrm>
                <a:custGeom>
                  <a:avLst/>
                  <a:gdLst>
                    <a:gd name="T0" fmla="*/ 72 w 72"/>
                    <a:gd name="T1" fmla="*/ 12 h 60"/>
                    <a:gd name="T2" fmla="*/ 0 w 72"/>
                    <a:gd name="T3" fmla="*/ 0 h 60"/>
                    <a:gd name="T4" fmla="*/ 36 w 72"/>
                    <a:gd name="T5" fmla="*/ 60 h 60"/>
                    <a:gd name="T6" fmla="*/ 72 w 72"/>
                    <a:gd name="T7" fmla="*/ 12 h 6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60"/>
                    <a:gd name="T14" fmla="*/ 72 w 72"/>
                    <a:gd name="T15" fmla="*/ 60 h 6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60">
                      <a:moveTo>
                        <a:pt x="72" y="12"/>
                      </a:moveTo>
                      <a:lnTo>
                        <a:pt x="0" y="0"/>
                      </a:lnTo>
                      <a:lnTo>
                        <a:pt x="36" y="60"/>
                      </a:lnTo>
                      <a:lnTo>
                        <a:pt x="72" y="1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80" name="Group 155"/>
              <p:cNvGrpSpPr>
                <a:grpSpLocks/>
              </p:cNvGrpSpPr>
              <p:nvPr/>
            </p:nvGrpSpPr>
            <p:grpSpPr bwMode="auto">
              <a:xfrm>
                <a:off x="2820" y="2916"/>
                <a:ext cx="432" cy="222"/>
                <a:chOff x="2820" y="3858"/>
                <a:chExt cx="432" cy="222"/>
              </a:xfrm>
            </p:grpSpPr>
            <p:sp>
              <p:nvSpPr>
                <p:cNvPr id="126" name="Line 153"/>
                <p:cNvSpPr>
                  <a:spLocks noChangeShapeType="1"/>
                </p:cNvSpPr>
                <p:nvPr/>
              </p:nvSpPr>
              <p:spPr bwMode="auto">
                <a:xfrm flipH="1">
                  <a:off x="2862" y="3858"/>
                  <a:ext cx="390" cy="204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7" name="Freeform 154"/>
                <p:cNvSpPr>
                  <a:spLocks/>
                </p:cNvSpPr>
                <p:nvPr/>
              </p:nvSpPr>
              <p:spPr bwMode="auto">
                <a:xfrm>
                  <a:off x="2820" y="4026"/>
                  <a:ext cx="72" cy="54"/>
                </a:xfrm>
                <a:custGeom>
                  <a:avLst/>
                  <a:gdLst>
                    <a:gd name="T0" fmla="*/ 42 w 72"/>
                    <a:gd name="T1" fmla="*/ 0 h 54"/>
                    <a:gd name="T2" fmla="*/ 0 w 72"/>
                    <a:gd name="T3" fmla="*/ 54 h 54"/>
                    <a:gd name="T4" fmla="*/ 72 w 72"/>
                    <a:gd name="T5" fmla="*/ 54 h 54"/>
                    <a:gd name="T6" fmla="*/ 42 w 72"/>
                    <a:gd name="T7" fmla="*/ 0 h 5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54"/>
                    <a:gd name="T14" fmla="*/ 72 w 72"/>
                    <a:gd name="T15" fmla="*/ 54 h 5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54">
                      <a:moveTo>
                        <a:pt x="42" y="0"/>
                      </a:moveTo>
                      <a:lnTo>
                        <a:pt x="0" y="54"/>
                      </a:lnTo>
                      <a:lnTo>
                        <a:pt x="72" y="54"/>
                      </a:lnTo>
                      <a:lnTo>
                        <a:pt x="4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1" name="Rectangle 157"/>
              <p:cNvSpPr>
                <a:spLocks noChangeArrowheads="1"/>
              </p:cNvSpPr>
              <p:nvPr/>
            </p:nvSpPr>
            <p:spPr bwMode="auto">
              <a:xfrm>
                <a:off x="3047" y="3056"/>
                <a:ext cx="172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Vernal</a:t>
                </a:r>
                <a:endParaRPr lang="en-US"/>
              </a:p>
            </p:txBody>
          </p:sp>
          <p:sp>
            <p:nvSpPr>
              <p:cNvPr id="82" name="Rectangle 158"/>
              <p:cNvSpPr>
                <a:spLocks noChangeArrowheads="1"/>
              </p:cNvSpPr>
              <p:nvPr/>
            </p:nvSpPr>
            <p:spPr bwMode="auto">
              <a:xfrm>
                <a:off x="3054" y="3120"/>
                <a:ext cx="1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83" name="Rectangle 161"/>
              <p:cNvSpPr>
                <a:spLocks noChangeArrowheads="1"/>
              </p:cNvSpPr>
              <p:nvPr/>
            </p:nvSpPr>
            <p:spPr bwMode="auto">
              <a:xfrm>
                <a:off x="3138" y="2724"/>
                <a:ext cx="276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Rectangle 162"/>
              <p:cNvSpPr>
                <a:spLocks noChangeArrowheads="1"/>
              </p:cNvSpPr>
              <p:nvPr/>
            </p:nvSpPr>
            <p:spPr bwMode="auto">
              <a:xfrm>
                <a:off x="3192" y="2748"/>
                <a:ext cx="69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Times" pitchFamily="18" charset="0"/>
                  </a:rPr>
                  <a:t>X</a:t>
                </a:r>
                <a:endParaRPr lang="en-US"/>
              </a:p>
            </p:txBody>
          </p:sp>
          <p:sp>
            <p:nvSpPr>
              <p:cNvPr id="85" name="Rectangle 163"/>
              <p:cNvSpPr>
                <a:spLocks noChangeArrowheads="1"/>
              </p:cNvSpPr>
              <p:nvPr/>
            </p:nvSpPr>
            <p:spPr bwMode="auto">
              <a:xfrm>
                <a:off x="3258" y="2784"/>
                <a:ext cx="20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" pitchFamily="18" charset="0"/>
                  </a:rPr>
                  <a:t>I</a:t>
                </a:r>
                <a:endParaRPr lang="en-US"/>
              </a:p>
            </p:txBody>
          </p:sp>
          <p:sp>
            <p:nvSpPr>
              <p:cNvPr id="86" name="Rectangle 164"/>
              <p:cNvSpPr>
                <a:spLocks noChangeArrowheads="1"/>
              </p:cNvSpPr>
              <p:nvPr/>
            </p:nvSpPr>
            <p:spPr bwMode="auto">
              <a:xfrm>
                <a:off x="3282" y="2670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87" name="Rectangle 170"/>
              <p:cNvSpPr>
                <a:spLocks noChangeArrowheads="1"/>
              </p:cNvSpPr>
              <p:nvPr/>
            </p:nvSpPr>
            <p:spPr bwMode="auto">
              <a:xfrm>
                <a:off x="5070" y="2964"/>
                <a:ext cx="182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i="1">
                    <a:solidFill>
                      <a:srgbClr val="000000"/>
                    </a:solidFill>
                    <a:latin typeface="Times" pitchFamily="18" charset="0"/>
                  </a:rPr>
                  <a:t>Local</a:t>
                </a:r>
                <a:endParaRPr lang="en-US"/>
              </a:p>
            </p:txBody>
          </p:sp>
          <p:sp>
            <p:nvSpPr>
              <p:cNvPr id="88" name="Rectangle 171"/>
              <p:cNvSpPr>
                <a:spLocks noChangeArrowheads="1"/>
              </p:cNvSpPr>
              <p:nvPr/>
            </p:nvSpPr>
            <p:spPr bwMode="auto">
              <a:xfrm>
                <a:off x="5256" y="2964"/>
                <a:ext cx="20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i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89" name="Rectangle 172"/>
              <p:cNvSpPr>
                <a:spLocks noChangeArrowheads="1"/>
              </p:cNvSpPr>
              <p:nvPr/>
            </p:nvSpPr>
            <p:spPr bwMode="auto">
              <a:xfrm>
                <a:off x="5274" y="2964"/>
                <a:ext cx="258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i="1">
                    <a:solidFill>
                      <a:srgbClr val="000000"/>
                    </a:solidFill>
                    <a:latin typeface="Times" pitchFamily="18" charset="0"/>
                  </a:rPr>
                  <a:t>sidereal</a:t>
                </a:r>
                <a:endParaRPr lang="en-US"/>
              </a:p>
            </p:txBody>
          </p:sp>
          <p:sp>
            <p:nvSpPr>
              <p:cNvPr id="90" name="Rectangle 173"/>
              <p:cNvSpPr>
                <a:spLocks noChangeArrowheads="1"/>
              </p:cNvSpPr>
              <p:nvPr/>
            </p:nvSpPr>
            <p:spPr bwMode="auto">
              <a:xfrm>
                <a:off x="5538" y="2964"/>
                <a:ext cx="20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 i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91" name="Rectangle 176"/>
              <p:cNvSpPr>
                <a:spLocks noChangeArrowheads="1"/>
              </p:cNvSpPr>
              <p:nvPr/>
            </p:nvSpPr>
            <p:spPr bwMode="auto">
              <a:xfrm>
                <a:off x="5070" y="3054"/>
                <a:ext cx="44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Symbol" pitchFamily="18" charset="2"/>
                  </a:rPr>
                  <a:t>l</a:t>
                </a:r>
                <a:endParaRPr lang="en-US"/>
              </a:p>
            </p:txBody>
          </p:sp>
          <p:sp>
            <p:nvSpPr>
              <p:cNvPr id="92" name="Rectangle 177"/>
              <p:cNvSpPr>
                <a:spLocks noChangeArrowheads="1"/>
              </p:cNvSpPr>
              <p:nvPr/>
            </p:nvSpPr>
            <p:spPr bwMode="auto">
              <a:xfrm>
                <a:off x="5112" y="3084"/>
                <a:ext cx="14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7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93" name="Rectangle 178"/>
              <p:cNvSpPr>
                <a:spLocks noChangeArrowheads="1"/>
              </p:cNvSpPr>
              <p:nvPr/>
            </p:nvSpPr>
            <p:spPr bwMode="auto">
              <a:xfrm>
                <a:off x="5124" y="3060"/>
                <a:ext cx="65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Times" pitchFamily="18" charset="0"/>
                  </a:rPr>
                  <a:t>= </a:t>
                </a:r>
                <a:endParaRPr lang="en-US"/>
              </a:p>
            </p:txBody>
          </p:sp>
          <p:sp>
            <p:nvSpPr>
              <p:cNvPr id="94" name="Rectangle 179"/>
              <p:cNvSpPr>
                <a:spLocks noChangeArrowheads="1"/>
              </p:cNvSpPr>
              <p:nvPr/>
            </p:nvSpPr>
            <p:spPr bwMode="auto">
              <a:xfrm>
                <a:off x="5190" y="3054"/>
                <a:ext cx="44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Symbol" pitchFamily="18" charset="2"/>
                  </a:rPr>
                  <a:t>l</a:t>
                </a:r>
                <a:endParaRPr lang="en-US"/>
              </a:p>
            </p:txBody>
          </p:sp>
          <p:sp>
            <p:nvSpPr>
              <p:cNvPr id="95" name="Rectangle 180"/>
              <p:cNvSpPr>
                <a:spLocks noChangeArrowheads="1"/>
              </p:cNvSpPr>
              <p:nvPr/>
            </p:nvSpPr>
            <p:spPr bwMode="auto">
              <a:xfrm>
                <a:off x="5232" y="3084"/>
                <a:ext cx="27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700">
                    <a:solidFill>
                      <a:srgbClr val="000000"/>
                    </a:solidFill>
                    <a:latin typeface="Times" pitchFamily="18" charset="0"/>
                  </a:rPr>
                  <a:t>g</a:t>
                </a:r>
                <a:endParaRPr lang="en-US"/>
              </a:p>
            </p:txBody>
          </p:sp>
          <p:sp>
            <p:nvSpPr>
              <p:cNvPr id="96" name="Rectangle 181"/>
              <p:cNvSpPr>
                <a:spLocks noChangeArrowheads="1"/>
              </p:cNvSpPr>
              <p:nvPr/>
            </p:nvSpPr>
            <p:spPr bwMode="auto">
              <a:xfrm>
                <a:off x="5262" y="3060"/>
                <a:ext cx="45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Times" pitchFamily="18" charset="0"/>
                  </a:rPr>
                  <a:t>+</a:t>
                </a:r>
                <a:endParaRPr lang="en-US"/>
              </a:p>
            </p:txBody>
          </p:sp>
          <p:sp>
            <p:nvSpPr>
              <p:cNvPr id="97" name="Rectangle 182"/>
              <p:cNvSpPr>
                <a:spLocks noChangeArrowheads="1"/>
              </p:cNvSpPr>
              <p:nvPr/>
            </p:nvSpPr>
            <p:spPr bwMode="auto">
              <a:xfrm>
                <a:off x="5304" y="3084"/>
                <a:ext cx="14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7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98" name="Rectangle 183"/>
              <p:cNvSpPr>
                <a:spLocks noChangeArrowheads="1"/>
              </p:cNvSpPr>
              <p:nvPr/>
            </p:nvSpPr>
            <p:spPr bwMode="auto">
              <a:xfrm>
                <a:off x="5316" y="3054"/>
                <a:ext cx="44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000">
                    <a:solidFill>
                      <a:srgbClr val="000000"/>
                    </a:solidFill>
                    <a:latin typeface="Symbol" pitchFamily="18" charset="2"/>
                  </a:rPr>
                  <a:t>l</a:t>
                </a:r>
                <a:endParaRPr lang="en-US"/>
              </a:p>
            </p:txBody>
          </p:sp>
          <p:sp>
            <p:nvSpPr>
              <p:cNvPr id="99" name="Rectangle 184"/>
              <p:cNvSpPr>
                <a:spLocks noChangeArrowheads="1"/>
              </p:cNvSpPr>
              <p:nvPr/>
            </p:nvSpPr>
            <p:spPr bwMode="auto">
              <a:xfrm>
                <a:off x="5358" y="3084"/>
                <a:ext cx="34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700">
                    <a:solidFill>
                      <a:srgbClr val="000000"/>
                    </a:solidFill>
                    <a:latin typeface="Times" pitchFamily="18" charset="0"/>
                  </a:rPr>
                  <a:t>E</a:t>
                </a:r>
                <a:endParaRPr lang="en-US"/>
              </a:p>
            </p:txBody>
          </p:sp>
          <p:sp>
            <p:nvSpPr>
              <p:cNvPr id="100" name="Rectangle 185"/>
              <p:cNvSpPr>
                <a:spLocks noChangeArrowheads="1"/>
              </p:cNvSpPr>
              <p:nvPr/>
            </p:nvSpPr>
            <p:spPr bwMode="auto">
              <a:xfrm>
                <a:off x="5394" y="3084"/>
                <a:ext cx="14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7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grpSp>
            <p:nvGrpSpPr>
              <p:cNvPr id="101" name="Group 188"/>
              <p:cNvGrpSpPr>
                <a:grpSpLocks/>
              </p:cNvGrpSpPr>
              <p:nvPr/>
            </p:nvGrpSpPr>
            <p:grpSpPr bwMode="auto">
              <a:xfrm>
                <a:off x="3792" y="2640"/>
                <a:ext cx="264" cy="90"/>
                <a:chOff x="3792" y="3582"/>
                <a:chExt cx="264" cy="90"/>
              </a:xfrm>
            </p:grpSpPr>
            <p:sp>
              <p:nvSpPr>
                <p:cNvPr id="124" name="Freeform 186"/>
                <p:cNvSpPr>
                  <a:spLocks/>
                </p:cNvSpPr>
                <p:nvPr/>
              </p:nvSpPr>
              <p:spPr bwMode="auto">
                <a:xfrm>
                  <a:off x="3792" y="3582"/>
                  <a:ext cx="216" cy="72"/>
                </a:xfrm>
                <a:custGeom>
                  <a:avLst/>
                  <a:gdLst>
                    <a:gd name="T0" fmla="*/ 216 w 216"/>
                    <a:gd name="T1" fmla="*/ 72 h 72"/>
                    <a:gd name="T2" fmla="*/ 180 w 216"/>
                    <a:gd name="T3" fmla="*/ 66 h 72"/>
                    <a:gd name="T4" fmla="*/ 144 w 216"/>
                    <a:gd name="T5" fmla="*/ 60 h 72"/>
                    <a:gd name="T6" fmla="*/ 66 w 216"/>
                    <a:gd name="T7" fmla="*/ 36 h 72"/>
                    <a:gd name="T8" fmla="*/ 0 w 216"/>
                    <a:gd name="T9" fmla="*/ 0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6"/>
                    <a:gd name="T16" fmla="*/ 0 h 72"/>
                    <a:gd name="T17" fmla="*/ 216 w 216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6" h="72">
                      <a:moveTo>
                        <a:pt x="216" y="72"/>
                      </a:moveTo>
                      <a:lnTo>
                        <a:pt x="180" y="66"/>
                      </a:lnTo>
                      <a:lnTo>
                        <a:pt x="144" y="60"/>
                      </a:lnTo>
                      <a:lnTo>
                        <a:pt x="66" y="3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" name="Freeform 187"/>
                <p:cNvSpPr>
                  <a:spLocks/>
                </p:cNvSpPr>
                <p:nvPr/>
              </p:nvSpPr>
              <p:spPr bwMode="auto">
                <a:xfrm>
                  <a:off x="3990" y="3636"/>
                  <a:ext cx="66" cy="36"/>
                </a:xfrm>
                <a:custGeom>
                  <a:avLst/>
                  <a:gdLst>
                    <a:gd name="T0" fmla="*/ 0 w 66"/>
                    <a:gd name="T1" fmla="*/ 36 h 36"/>
                    <a:gd name="T2" fmla="*/ 66 w 66"/>
                    <a:gd name="T3" fmla="*/ 24 h 36"/>
                    <a:gd name="T4" fmla="*/ 6 w 66"/>
                    <a:gd name="T5" fmla="*/ 0 h 36"/>
                    <a:gd name="T6" fmla="*/ 18 w 66"/>
                    <a:gd name="T7" fmla="*/ 18 h 36"/>
                    <a:gd name="T8" fmla="*/ 0 w 66"/>
                    <a:gd name="T9" fmla="*/ 36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6"/>
                    <a:gd name="T16" fmla="*/ 0 h 36"/>
                    <a:gd name="T17" fmla="*/ 66 w 66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6" h="36">
                      <a:moveTo>
                        <a:pt x="0" y="36"/>
                      </a:moveTo>
                      <a:lnTo>
                        <a:pt x="66" y="24"/>
                      </a:lnTo>
                      <a:lnTo>
                        <a:pt x="6" y="0"/>
                      </a:lnTo>
                      <a:lnTo>
                        <a:pt x="18" y="18"/>
                      </a:lnTo>
                      <a:lnTo>
                        <a:pt x="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" name="Rectangle 189"/>
              <p:cNvSpPr>
                <a:spLocks noChangeArrowheads="1"/>
              </p:cNvSpPr>
              <p:nvPr/>
            </p:nvSpPr>
            <p:spPr bwMode="auto">
              <a:xfrm>
                <a:off x="4224" y="2706"/>
                <a:ext cx="216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Rectangle 190"/>
              <p:cNvSpPr>
                <a:spLocks noChangeArrowheads="1"/>
              </p:cNvSpPr>
              <p:nvPr/>
            </p:nvSpPr>
            <p:spPr bwMode="auto">
              <a:xfrm>
                <a:off x="4392" y="2754"/>
                <a:ext cx="53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Symbol" pitchFamily="18" charset="2"/>
                  </a:rPr>
                  <a:t>l</a:t>
                </a:r>
                <a:endParaRPr lang="en-US"/>
              </a:p>
            </p:txBody>
          </p:sp>
          <p:sp>
            <p:nvSpPr>
              <p:cNvPr id="104" name="Rectangle 191"/>
              <p:cNvSpPr>
                <a:spLocks noChangeArrowheads="1"/>
              </p:cNvSpPr>
              <p:nvPr/>
            </p:nvSpPr>
            <p:spPr bwMode="auto">
              <a:xfrm>
                <a:off x="4464" y="2802"/>
                <a:ext cx="39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Symbol" pitchFamily="18" charset="2"/>
                  </a:rPr>
                  <a:t>E</a:t>
                </a:r>
                <a:endParaRPr lang="en-US"/>
              </a:p>
            </p:txBody>
          </p:sp>
          <p:sp>
            <p:nvSpPr>
              <p:cNvPr id="105" name="Rectangle 192"/>
              <p:cNvSpPr>
                <a:spLocks noChangeArrowheads="1"/>
              </p:cNvSpPr>
              <p:nvPr/>
            </p:nvSpPr>
            <p:spPr bwMode="auto">
              <a:xfrm>
                <a:off x="4488" y="2676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106" name="Rectangle 193"/>
              <p:cNvSpPr>
                <a:spLocks noChangeArrowheads="1"/>
              </p:cNvSpPr>
              <p:nvPr/>
            </p:nvSpPr>
            <p:spPr bwMode="auto">
              <a:xfrm>
                <a:off x="3744" y="2682"/>
                <a:ext cx="210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Rectangle 194"/>
              <p:cNvSpPr>
                <a:spLocks noChangeArrowheads="1"/>
              </p:cNvSpPr>
              <p:nvPr/>
            </p:nvSpPr>
            <p:spPr bwMode="auto">
              <a:xfrm>
                <a:off x="3798" y="2712"/>
                <a:ext cx="53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Symbol" pitchFamily="18" charset="2"/>
                  </a:rPr>
                  <a:t>l</a:t>
                </a:r>
                <a:endParaRPr lang="en-US"/>
              </a:p>
            </p:txBody>
          </p:sp>
          <p:sp>
            <p:nvSpPr>
              <p:cNvPr id="108" name="Rectangle 195"/>
              <p:cNvSpPr>
                <a:spLocks noChangeArrowheads="1"/>
              </p:cNvSpPr>
              <p:nvPr/>
            </p:nvSpPr>
            <p:spPr bwMode="auto">
              <a:xfrm>
                <a:off x="3852" y="2748"/>
                <a:ext cx="32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Times New Roman" pitchFamily="18" charset="0"/>
                  </a:rPr>
                  <a:t>g</a:t>
                </a:r>
                <a:endParaRPr lang="en-US"/>
              </a:p>
            </p:txBody>
          </p:sp>
          <p:sp>
            <p:nvSpPr>
              <p:cNvPr id="109" name="Rectangle 196"/>
              <p:cNvSpPr>
                <a:spLocks noChangeArrowheads="1"/>
              </p:cNvSpPr>
              <p:nvPr/>
            </p:nvSpPr>
            <p:spPr bwMode="auto">
              <a:xfrm>
                <a:off x="3882" y="2634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grpSp>
            <p:nvGrpSpPr>
              <p:cNvPr id="110" name="Group 223"/>
              <p:cNvGrpSpPr>
                <a:grpSpLocks/>
              </p:cNvGrpSpPr>
              <p:nvPr/>
            </p:nvGrpSpPr>
            <p:grpSpPr bwMode="auto">
              <a:xfrm>
                <a:off x="4464" y="2202"/>
                <a:ext cx="72" cy="330"/>
                <a:chOff x="4464" y="3144"/>
                <a:chExt cx="72" cy="330"/>
              </a:xfrm>
            </p:grpSpPr>
            <p:sp>
              <p:nvSpPr>
                <p:cNvPr id="122" name="Freeform 221"/>
                <p:cNvSpPr>
                  <a:spLocks/>
                </p:cNvSpPr>
                <p:nvPr/>
              </p:nvSpPr>
              <p:spPr bwMode="auto">
                <a:xfrm>
                  <a:off x="4476" y="3168"/>
                  <a:ext cx="60" cy="306"/>
                </a:xfrm>
                <a:custGeom>
                  <a:avLst/>
                  <a:gdLst>
                    <a:gd name="T0" fmla="*/ 0 w 60"/>
                    <a:gd name="T1" fmla="*/ 0 h 306"/>
                    <a:gd name="T2" fmla="*/ 24 w 60"/>
                    <a:gd name="T3" fmla="*/ 66 h 306"/>
                    <a:gd name="T4" fmla="*/ 42 w 60"/>
                    <a:gd name="T5" fmla="*/ 138 h 306"/>
                    <a:gd name="T6" fmla="*/ 54 w 60"/>
                    <a:gd name="T7" fmla="*/ 222 h 306"/>
                    <a:gd name="T8" fmla="*/ 60 w 60"/>
                    <a:gd name="T9" fmla="*/ 306 h 30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0"/>
                    <a:gd name="T16" fmla="*/ 0 h 306"/>
                    <a:gd name="T17" fmla="*/ 60 w 60"/>
                    <a:gd name="T18" fmla="*/ 306 h 30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0" h="306">
                      <a:moveTo>
                        <a:pt x="0" y="0"/>
                      </a:moveTo>
                      <a:lnTo>
                        <a:pt x="24" y="66"/>
                      </a:lnTo>
                      <a:lnTo>
                        <a:pt x="42" y="138"/>
                      </a:lnTo>
                      <a:lnTo>
                        <a:pt x="54" y="222"/>
                      </a:lnTo>
                      <a:lnTo>
                        <a:pt x="60" y="306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3" name="Freeform 222"/>
                <p:cNvSpPr>
                  <a:spLocks/>
                </p:cNvSpPr>
                <p:nvPr/>
              </p:nvSpPr>
              <p:spPr bwMode="auto">
                <a:xfrm>
                  <a:off x="4464" y="3144"/>
                  <a:ext cx="48" cy="60"/>
                </a:xfrm>
                <a:custGeom>
                  <a:avLst/>
                  <a:gdLst>
                    <a:gd name="T0" fmla="*/ 48 w 48"/>
                    <a:gd name="T1" fmla="*/ 42 h 60"/>
                    <a:gd name="T2" fmla="*/ 0 w 48"/>
                    <a:gd name="T3" fmla="*/ 0 h 60"/>
                    <a:gd name="T4" fmla="*/ 12 w 48"/>
                    <a:gd name="T5" fmla="*/ 60 h 60"/>
                    <a:gd name="T6" fmla="*/ 24 w 48"/>
                    <a:gd name="T7" fmla="*/ 36 h 60"/>
                    <a:gd name="T8" fmla="*/ 48 w 48"/>
                    <a:gd name="T9" fmla="*/ 42 h 6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8"/>
                    <a:gd name="T16" fmla="*/ 0 h 60"/>
                    <a:gd name="T17" fmla="*/ 48 w 48"/>
                    <a:gd name="T18" fmla="*/ 60 h 6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8" h="60">
                      <a:moveTo>
                        <a:pt x="48" y="42"/>
                      </a:moveTo>
                      <a:lnTo>
                        <a:pt x="0" y="0"/>
                      </a:lnTo>
                      <a:lnTo>
                        <a:pt x="12" y="60"/>
                      </a:lnTo>
                      <a:lnTo>
                        <a:pt x="24" y="36"/>
                      </a:lnTo>
                      <a:lnTo>
                        <a:pt x="48" y="42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11" name="Rectangle 224"/>
              <p:cNvSpPr>
                <a:spLocks noChangeArrowheads="1"/>
              </p:cNvSpPr>
              <p:nvPr/>
            </p:nvSpPr>
            <p:spPr bwMode="auto">
              <a:xfrm>
                <a:off x="4488" y="2346"/>
                <a:ext cx="210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" name="Rectangle 225"/>
              <p:cNvSpPr>
                <a:spLocks noChangeArrowheads="1"/>
              </p:cNvSpPr>
              <p:nvPr/>
            </p:nvSpPr>
            <p:spPr bwMode="auto">
              <a:xfrm>
                <a:off x="4548" y="2376"/>
                <a:ext cx="50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1200">
                    <a:solidFill>
                      <a:srgbClr val="000000"/>
                    </a:solidFill>
                    <a:latin typeface="Symbol" pitchFamily="18" charset="2"/>
                  </a:rPr>
                  <a:t>f</a:t>
                </a:r>
                <a:endParaRPr lang="en-US"/>
              </a:p>
            </p:txBody>
          </p:sp>
          <p:sp>
            <p:nvSpPr>
              <p:cNvPr id="113" name="Rectangle 226"/>
              <p:cNvSpPr>
                <a:spLocks noChangeArrowheads="1"/>
              </p:cNvSpPr>
              <p:nvPr/>
            </p:nvSpPr>
            <p:spPr bwMode="auto">
              <a:xfrm>
                <a:off x="4602" y="2412"/>
                <a:ext cx="39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800">
                    <a:solidFill>
                      <a:srgbClr val="000000"/>
                    </a:solidFill>
                    <a:latin typeface="Symbol" pitchFamily="18" charset="2"/>
                  </a:rPr>
                  <a:t>E</a:t>
                </a:r>
                <a:endParaRPr lang="en-US"/>
              </a:p>
            </p:txBody>
          </p:sp>
          <p:sp>
            <p:nvSpPr>
              <p:cNvPr id="114" name="Rectangle 227"/>
              <p:cNvSpPr>
                <a:spLocks noChangeArrowheads="1"/>
              </p:cNvSpPr>
              <p:nvPr/>
            </p:nvSpPr>
            <p:spPr bwMode="auto">
              <a:xfrm>
                <a:off x="4644" y="2298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115" name="Oval 228"/>
              <p:cNvSpPr>
                <a:spLocks noChangeArrowheads="1"/>
              </p:cNvSpPr>
              <p:nvPr/>
            </p:nvSpPr>
            <p:spPr bwMode="auto">
              <a:xfrm>
                <a:off x="4266" y="2364"/>
                <a:ext cx="54" cy="5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" name="Oval 229"/>
              <p:cNvSpPr>
                <a:spLocks noChangeArrowheads="1"/>
              </p:cNvSpPr>
              <p:nvPr/>
            </p:nvSpPr>
            <p:spPr bwMode="auto">
              <a:xfrm>
                <a:off x="4278" y="2496"/>
                <a:ext cx="36" cy="36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7" name="Rectangle 233"/>
              <p:cNvSpPr>
                <a:spLocks noChangeArrowheads="1"/>
              </p:cNvSpPr>
              <p:nvPr/>
            </p:nvSpPr>
            <p:spPr bwMode="auto">
              <a:xfrm>
                <a:off x="4482" y="1872"/>
                <a:ext cx="48" cy="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US" sz="2400" b="1">
                    <a:solidFill>
                      <a:srgbClr val="000000"/>
                    </a:solidFill>
                    <a:latin typeface="Times" pitchFamily="18" charset="0"/>
                  </a:rPr>
                  <a:t> </a:t>
                </a:r>
                <a:endParaRPr lang="en-US"/>
              </a:p>
            </p:txBody>
          </p:sp>
          <p:sp>
            <p:nvSpPr>
              <p:cNvPr id="118" name="Freeform 234"/>
              <p:cNvSpPr>
                <a:spLocks/>
              </p:cNvSpPr>
              <p:nvPr/>
            </p:nvSpPr>
            <p:spPr bwMode="auto">
              <a:xfrm>
                <a:off x="4044" y="1566"/>
                <a:ext cx="246" cy="1122"/>
              </a:xfrm>
              <a:custGeom>
                <a:avLst/>
                <a:gdLst>
                  <a:gd name="T0" fmla="*/ 246 w 246"/>
                  <a:gd name="T1" fmla="*/ 0 h 1122"/>
                  <a:gd name="T2" fmla="*/ 216 w 246"/>
                  <a:gd name="T3" fmla="*/ 6 h 1122"/>
                  <a:gd name="T4" fmla="*/ 192 w 246"/>
                  <a:gd name="T5" fmla="*/ 24 h 1122"/>
                  <a:gd name="T6" fmla="*/ 168 w 246"/>
                  <a:gd name="T7" fmla="*/ 54 h 1122"/>
                  <a:gd name="T8" fmla="*/ 144 w 246"/>
                  <a:gd name="T9" fmla="*/ 90 h 1122"/>
                  <a:gd name="T10" fmla="*/ 120 w 246"/>
                  <a:gd name="T11" fmla="*/ 138 h 1122"/>
                  <a:gd name="T12" fmla="*/ 102 w 246"/>
                  <a:gd name="T13" fmla="*/ 198 h 1122"/>
                  <a:gd name="T14" fmla="*/ 78 w 246"/>
                  <a:gd name="T15" fmla="*/ 264 h 1122"/>
                  <a:gd name="T16" fmla="*/ 60 w 246"/>
                  <a:gd name="T17" fmla="*/ 336 h 1122"/>
                  <a:gd name="T18" fmla="*/ 48 w 246"/>
                  <a:gd name="T19" fmla="*/ 414 h 1122"/>
                  <a:gd name="T20" fmla="*/ 36 w 246"/>
                  <a:gd name="T21" fmla="*/ 498 h 1122"/>
                  <a:gd name="T22" fmla="*/ 12 w 246"/>
                  <a:gd name="T23" fmla="*/ 690 h 1122"/>
                  <a:gd name="T24" fmla="*/ 0 w 246"/>
                  <a:gd name="T25" fmla="*/ 900 h 1122"/>
                  <a:gd name="T26" fmla="*/ 0 w 246"/>
                  <a:gd name="T27" fmla="*/ 1122 h 112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46"/>
                  <a:gd name="T43" fmla="*/ 0 h 1122"/>
                  <a:gd name="T44" fmla="*/ 246 w 246"/>
                  <a:gd name="T45" fmla="*/ 1122 h 1122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46" h="1122">
                    <a:moveTo>
                      <a:pt x="246" y="0"/>
                    </a:moveTo>
                    <a:lnTo>
                      <a:pt x="216" y="6"/>
                    </a:lnTo>
                    <a:lnTo>
                      <a:pt x="192" y="24"/>
                    </a:lnTo>
                    <a:lnTo>
                      <a:pt x="168" y="54"/>
                    </a:lnTo>
                    <a:lnTo>
                      <a:pt x="144" y="90"/>
                    </a:lnTo>
                    <a:lnTo>
                      <a:pt x="120" y="138"/>
                    </a:lnTo>
                    <a:lnTo>
                      <a:pt x="102" y="198"/>
                    </a:lnTo>
                    <a:lnTo>
                      <a:pt x="78" y="264"/>
                    </a:lnTo>
                    <a:lnTo>
                      <a:pt x="60" y="336"/>
                    </a:lnTo>
                    <a:lnTo>
                      <a:pt x="48" y="414"/>
                    </a:lnTo>
                    <a:lnTo>
                      <a:pt x="36" y="498"/>
                    </a:lnTo>
                    <a:lnTo>
                      <a:pt x="12" y="690"/>
                    </a:lnTo>
                    <a:lnTo>
                      <a:pt x="0" y="900"/>
                    </a:lnTo>
                    <a:lnTo>
                      <a:pt x="0" y="11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19" name="Group 235"/>
              <p:cNvGrpSpPr>
                <a:grpSpLocks/>
              </p:cNvGrpSpPr>
              <p:nvPr/>
            </p:nvGrpSpPr>
            <p:grpSpPr bwMode="auto">
              <a:xfrm rot="-797568">
                <a:off x="4076" y="2644"/>
                <a:ext cx="682" cy="151"/>
                <a:chOff x="3792" y="3582"/>
                <a:chExt cx="264" cy="90"/>
              </a:xfrm>
            </p:grpSpPr>
            <p:sp>
              <p:nvSpPr>
                <p:cNvPr id="120" name="Freeform 236"/>
                <p:cNvSpPr>
                  <a:spLocks/>
                </p:cNvSpPr>
                <p:nvPr/>
              </p:nvSpPr>
              <p:spPr bwMode="auto">
                <a:xfrm>
                  <a:off x="3792" y="3582"/>
                  <a:ext cx="216" cy="72"/>
                </a:xfrm>
                <a:custGeom>
                  <a:avLst/>
                  <a:gdLst>
                    <a:gd name="T0" fmla="*/ 216 w 216"/>
                    <a:gd name="T1" fmla="*/ 72 h 72"/>
                    <a:gd name="T2" fmla="*/ 180 w 216"/>
                    <a:gd name="T3" fmla="*/ 66 h 72"/>
                    <a:gd name="T4" fmla="*/ 144 w 216"/>
                    <a:gd name="T5" fmla="*/ 60 h 72"/>
                    <a:gd name="T6" fmla="*/ 66 w 216"/>
                    <a:gd name="T7" fmla="*/ 36 h 72"/>
                    <a:gd name="T8" fmla="*/ 0 w 216"/>
                    <a:gd name="T9" fmla="*/ 0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6"/>
                    <a:gd name="T16" fmla="*/ 0 h 72"/>
                    <a:gd name="T17" fmla="*/ 216 w 216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6" h="72">
                      <a:moveTo>
                        <a:pt x="216" y="72"/>
                      </a:moveTo>
                      <a:lnTo>
                        <a:pt x="180" y="66"/>
                      </a:lnTo>
                      <a:lnTo>
                        <a:pt x="144" y="60"/>
                      </a:lnTo>
                      <a:lnTo>
                        <a:pt x="66" y="36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1" name="Freeform 237"/>
                <p:cNvSpPr>
                  <a:spLocks/>
                </p:cNvSpPr>
                <p:nvPr/>
              </p:nvSpPr>
              <p:spPr bwMode="auto">
                <a:xfrm>
                  <a:off x="3990" y="3636"/>
                  <a:ext cx="66" cy="36"/>
                </a:xfrm>
                <a:custGeom>
                  <a:avLst/>
                  <a:gdLst>
                    <a:gd name="T0" fmla="*/ 0 w 66"/>
                    <a:gd name="T1" fmla="*/ 36 h 36"/>
                    <a:gd name="T2" fmla="*/ 66 w 66"/>
                    <a:gd name="T3" fmla="*/ 24 h 36"/>
                    <a:gd name="T4" fmla="*/ 6 w 66"/>
                    <a:gd name="T5" fmla="*/ 0 h 36"/>
                    <a:gd name="T6" fmla="*/ 18 w 66"/>
                    <a:gd name="T7" fmla="*/ 18 h 36"/>
                    <a:gd name="T8" fmla="*/ 0 w 66"/>
                    <a:gd name="T9" fmla="*/ 36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6"/>
                    <a:gd name="T16" fmla="*/ 0 h 36"/>
                    <a:gd name="T17" fmla="*/ 66 w 66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6" h="36">
                      <a:moveTo>
                        <a:pt x="0" y="36"/>
                      </a:moveTo>
                      <a:lnTo>
                        <a:pt x="66" y="24"/>
                      </a:lnTo>
                      <a:lnTo>
                        <a:pt x="6" y="0"/>
                      </a:lnTo>
                      <a:lnTo>
                        <a:pt x="18" y="18"/>
                      </a:lnTo>
                      <a:lnTo>
                        <a:pt x="0" y="3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Quaternion transformation of vectors</a:t>
            </a:r>
            <a:endParaRPr lang="en-US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144964"/>
          </a:xfrm>
        </p:spPr>
        <p:txBody>
          <a:bodyPr>
            <a:noAutofit/>
          </a:bodyPr>
          <a:lstStyle/>
          <a:p>
            <a:r>
              <a:rPr lang="en-US" sz="1800" dirty="0" smtClean="0"/>
              <a:t>Coordinates of a vector in one frame, </a:t>
            </a:r>
            <a:r>
              <a:rPr lang="en-US" sz="1800" b="1" u="sng" dirty="0" smtClean="0"/>
              <a:t>R</a:t>
            </a:r>
            <a:r>
              <a:rPr lang="en-US" sz="1800" dirty="0" smtClean="0"/>
              <a:t>, can be transformed with quaternion, </a:t>
            </a:r>
            <a:r>
              <a:rPr lang="en-US" sz="1800" b="1" u="sng" dirty="0" smtClean="0"/>
              <a:t>q</a:t>
            </a:r>
            <a:r>
              <a:rPr lang="en-US" sz="1800" dirty="0" smtClean="0"/>
              <a:t>, to coordinates in second frame, </a:t>
            </a:r>
            <a:r>
              <a:rPr lang="en-US" sz="1800" b="1" u="sng" dirty="0" smtClean="0"/>
              <a:t>r</a:t>
            </a:r>
            <a:r>
              <a:rPr lang="en-US" sz="1800" dirty="0" smtClean="0"/>
              <a:t> with the following equation:</a:t>
            </a:r>
          </a:p>
          <a:p>
            <a:pPr lvl="1">
              <a:buNone/>
            </a:pPr>
            <a:r>
              <a:rPr lang="en-US" sz="1800" dirty="0" smtClean="0"/>
              <a:t>   </a:t>
            </a:r>
            <a:r>
              <a:rPr lang="en-US" sz="1800" b="1" u="sng" dirty="0" smtClean="0"/>
              <a:t>r</a:t>
            </a:r>
            <a:r>
              <a:rPr lang="en-US" sz="1800" dirty="0" smtClean="0"/>
              <a:t> = </a:t>
            </a:r>
            <a:r>
              <a:rPr lang="en-US" sz="1800" b="1" u="sng" dirty="0" smtClean="0"/>
              <a:t>q</a:t>
            </a:r>
            <a:r>
              <a:rPr lang="en-US" sz="1800" dirty="0" smtClean="0"/>
              <a:t>*  </a:t>
            </a:r>
            <a:r>
              <a:rPr lang="en-US" sz="1800" b="1" u="sng" dirty="0" smtClean="0"/>
              <a:t>R</a:t>
            </a:r>
            <a:r>
              <a:rPr lang="en-US" sz="1800" dirty="0" smtClean="0"/>
              <a:t>   </a:t>
            </a:r>
            <a:r>
              <a:rPr lang="en-US" sz="1800" b="1" u="sng" dirty="0" smtClean="0"/>
              <a:t>q</a:t>
            </a:r>
          </a:p>
          <a:p>
            <a:pPr lvl="1">
              <a:buNone/>
            </a:pPr>
            <a:endParaRPr lang="en-US" sz="1400" dirty="0" smtClean="0"/>
          </a:p>
          <a:p>
            <a:pPr lvl="1">
              <a:buNone/>
            </a:pPr>
            <a:r>
              <a:rPr lang="en-US" sz="1600" dirty="0" smtClean="0"/>
              <a:t>where </a:t>
            </a:r>
          </a:p>
          <a:p>
            <a:pPr lvl="1">
              <a:buNone/>
            </a:pPr>
            <a:r>
              <a:rPr lang="en-US" sz="1600" b="1" u="sng" dirty="0" smtClean="0"/>
              <a:t>q</a:t>
            </a:r>
            <a:r>
              <a:rPr lang="en-US" sz="1600" dirty="0" smtClean="0"/>
              <a:t> is quaternion for orientation of rotated frame relative to the original reference frame </a:t>
            </a:r>
          </a:p>
          <a:p>
            <a:pPr lvl="1">
              <a:buNone/>
            </a:pPr>
            <a:r>
              <a:rPr lang="en-US" sz="1600" b="1" u="sng" dirty="0" smtClean="0"/>
              <a:t>q</a:t>
            </a:r>
            <a:r>
              <a:rPr lang="en-US" sz="1600" dirty="0" smtClean="0"/>
              <a:t>* is conjugate of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</a:t>
            </a:r>
          </a:p>
          <a:p>
            <a:pPr lvl="1">
              <a:buNone/>
            </a:pPr>
            <a:r>
              <a:rPr lang="en-US" sz="1600" b="1" u="sng" dirty="0" smtClean="0"/>
              <a:t>R</a:t>
            </a:r>
            <a:r>
              <a:rPr lang="en-US" sz="1600" dirty="0" smtClean="0"/>
              <a:t> is vector in original reference frame, written as a quaternion with zero scalar part </a:t>
            </a:r>
          </a:p>
          <a:p>
            <a:pPr lvl="1">
              <a:buNone/>
            </a:pPr>
            <a:r>
              <a:rPr lang="en-US" sz="1600" dirty="0" smtClean="0"/>
              <a:t>	(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= ( 0 ,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) )</a:t>
            </a:r>
          </a:p>
          <a:p>
            <a:pPr lvl="1">
              <a:buNone/>
            </a:pPr>
            <a:r>
              <a:rPr lang="en-US" sz="1600" b="1" u="sng" dirty="0" smtClean="0"/>
              <a:t>r</a:t>
            </a:r>
            <a:r>
              <a:rPr lang="en-US" sz="1600" dirty="0" smtClean="0"/>
              <a:t> is vector transformed from original reference frame to the rotated reference frame, written as a quaternion with zero scalar part (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= ( 0 ,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) )</a:t>
            </a:r>
          </a:p>
          <a:p>
            <a:r>
              <a:rPr lang="en-US" sz="1700" dirty="0" smtClean="0"/>
              <a:t>After the transformation (calculation of the quaternion product above), discard the scalar component part of the quaternion (it will be zero), and the transformed vector, </a:t>
            </a:r>
            <a:r>
              <a:rPr lang="en-US" sz="1700" b="1" u="sng" dirty="0" smtClean="0"/>
              <a:t>r</a:t>
            </a:r>
            <a:r>
              <a:rPr lang="en-US" sz="1700" dirty="0" smtClean="0"/>
              <a:t>,  will be contained in the vector part of the quaternion product</a:t>
            </a:r>
            <a:endParaRPr lang="en-US" sz="16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Other “forms” of vector “rotation” equation are sometimes shown</a:t>
            </a:r>
            <a:endParaRPr lang="en-US" sz="2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>
            <a:noAutofit/>
          </a:bodyPr>
          <a:lstStyle/>
          <a:p>
            <a:r>
              <a:rPr lang="en-US" sz="2000" dirty="0" smtClean="0"/>
              <a:t>Care should be used when reviewing texts that describe </a:t>
            </a:r>
            <a:r>
              <a:rPr lang="en-US" sz="2000" b="1" dirty="0" smtClean="0"/>
              <a:t>“</a:t>
            </a:r>
            <a:r>
              <a:rPr lang="en-US" sz="2000" b="1" i="1" dirty="0" smtClean="0"/>
              <a:t>vector rotations”</a:t>
            </a:r>
            <a:r>
              <a:rPr lang="en-US" sz="2000" dirty="0" smtClean="0"/>
              <a:t>, using quaternions</a:t>
            </a:r>
          </a:p>
          <a:p>
            <a:pPr lvl="1"/>
            <a:r>
              <a:rPr lang="en-US" sz="1600" dirty="0" smtClean="0"/>
              <a:t>These texts use the following form for the </a:t>
            </a:r>
            <a:r>
              <a:rPr lang="en-US" sz="1600" b="1" i="1" dirty="0" smtClean="0"/>
              <a:t>vector rotation </a:t>
            </a:r>
            <a:r>
              <a:rPr lang="en-US" sz="1600" dirty="0" smtClean="0"/>
              <a:t>equation,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=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 </a:t>
            </a:r>
            <a:r>
              <a:rPr lang="en-US" sz="1600" b="1" u="sng" dirty="0" smtClean="0"/>
              <a:t>q</a:t>
            </a:r>
            <a:r>
              <a:rPr lang="en-US" sz="1600" b="1" dirty="0" smtClean="0"/>
              <a:t>*</a:t>
            </a:r>
            <a:r>
              <a:rPr lang="en-US" sz="1600" dirty="0" smtClean="0"/>
              <a:t>, which is not the same as the </a:t>
            </a:r>
            <a:r>
              <a:rPr lang="en-US" sz="1600" b="1" i="1" dirty="0" smtClean="0"/>
              <a:t>vector transformation </a:t>
            </a:r>
            <a:r>
              <a:rPr lang="en-US" sz="1600" dirty="0" smtClean="0"/>
              <a:t>equation shown on the previous slide</a:t>
            </a:r>
            <a:endParaRPr lang="en-US" sz="1600" b="1" u="sng" dirty="0" smtClean="0"/>
          </a:p>
          <a:p>
            <a:pPr lvl="1"/>
            <a:r>
              <a:rPr lang="en-US" sz="1600" dirty="0" smtClean="0"/>
              <a:t>These texts refer to the </a:t>
            </a:r>
            <a:r>
              <a:rPr lang="en-US" sz="1600" b="1" i="1" dirty="0" smtClean="0"/>
              <a:t>rotation</a:t>
            </a:r>
            <a:r>
              <a:rPr lang="en-US" sz="1600" dirty="0" smtClean="0"/>
              <a:t> of the vector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through the angle defined by the quaternion,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, </a:t>
            </a:r>
            <a:r>
              <a:rPr lang="en-US" sz="1600" b="1" i="1" dirty="0" smtClean="0"/>
              <a:t>NOT</a:t>
            </a:r>
            <a:r>
              <a:rPr lang="en-US" sz="1600" dirty="0" smtClean="0"/>
              <a:t> the transformation of the components of a fixed vector,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, in one reference frame into its components,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, in another reference frame</a:t>
            </a:r>
          </a:p>
          <a:p>
            <a:r>
              <a:rPr lang="en-US" sz="2000" dirty="0" smtClean="0"/>
              <a:t>The vector itself is </a:t>
            </a:r>
            <a:r>
              <a:rPr lang="en-US" sz="2000" b="1" i="1" dirty="0" smtClean="0"/>
              <a:t>NOT</a:t>
            </a:r>
            <a:r>
              <a:rPr lang="en-US" sz="2000" dirty="0" smtClean="0"/>
              <a:t> rotated, just the frame that the vector is represented in</a:t>
            </a:r>
          </a:p>
          <a:p>
            <a:pPr lvl="1"/>
            <a:r>
              <a:rPr lang="en-US" sz="1600" dirty="0" smtClean="0"/>
              <a:t>This latter definition is what we mean by quaternion transformations with respect to kinematics applications (e.g. – calculation of coordinates of a fixed vector in two frames rotated relative to each other)</a:t>
            </a:r>
          </a:p>
          <a:p>
            <a:pPr lvl="1"/>
            <a:r>
              <a:rPr lang="en-US" sz="1600" dirty="0" smtClean="0"/>
              <a:t>The equation above represents the inverse (or transpose in DCM terms) of the actual vector transformation shown on the previous page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How to compute DCM from a Quaternion</a:t>
            </a:r>
            <a:endParaRPr lang="en-US" sz="2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144964"/>
          </a:xfrm>
        </p:spPr>
        <p:txBody>
          <a:bodyPr>
            <a:noAutofit/>
          </a:bodyPr>
          <a:lstStyle/>
          <a:p>
            <a:r>
              <a:rPr lang="en-US" sz="1700" dirty="0" smtClean="0"/>
              <a:t>Calculation of DCM from a Quaternion:</a:t>
            </a:r>
          </a:p>
          <a:p>
            <a:pPr lvl="1"/>
            <a:r>
              <a:rPr lang="en-US" sz="1600" dirty="0" smtClean="0"/>
              <a:t>If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= [ 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q</a:t>
            </a:r>
            <a:r>
              <a:rPr lang="en-US" sz="1600" baseline="-25000" dirty="0" smtClean="0"/>
              <a:t>1</a:t>
            </a:r>
            <a:r>
              <a:rPr lang="en-US" sz="1600" b="1" i="1" dirty="0" smtClean="0"/>
              <a:t>i</a:t>
            </a:r>
            <a:r>
              <a:rPr lang="en-US" sz="1600" dirty="0" smtClean="0"/>
              <a:t> q</a:t>
            </a:r>
            <a:r>
              <a:rPr lang="en-US" sz="1600" baseline="-25000" dirty="0" smtClean="0"/>
              <a:t>2</a:t>
            </a:r>
            <a:r>
              <a:rPr lang="en-US" sz="1600" b="1" i="1" dirty="0" smtClean="0"/>
              <a:t>j</a:t>
            </a:r>
            <a:r>
              <a:rPr lang="en-US" sz="1600" dirty="0" smtClean="0"/>
              <a:t> q</a:t>
            </a:r>
            <a:r>
              <a:rPr lang="en-US" sz="1600" baseline="-25000" dirty="0" smtClean="0"/>
              <a:t>3</a:t>
            </a:r>
            <a:r>
              <a:rPr lang="en-US" sz="1600" b="1" i="1" dirty="0" smtClean="0"/>
              <a:t>k</a:t>
            </a:r>
            <a:r>
              <a:rPr lang="en-US" sz="1600" dirty="0" smtClean="0"/>
              <a:t> ] is a quaternion for orientation of a rotated reference frame relative to some original reference frame, the equivalent DCM is:</a:t>
            </a:r>
          </a:p>
          <a:p>
            <a:pPr lvl="1"/>
            <a:endParaRPr lang="en-US" sz="1600" dirty="0" smtClean="0"/>
          </a:p>
          <a:p>
            <a:pPr lvl="1">
              <a:buNone/>
            </a:pPr>
            <a:endParaRPr lang="en-US" sz="16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r>
              <a:rPr lang="en-US" sz="1600" dirty="0" smtClean="0"/>
              <a:t>This expression can be derived by expanding term-by-term the quaternion transformation</a:t>
            </a:r>
          </a:p>
          <a:p>
            <a:pPr lvl="1">
              <a:buNone/>
            </a:pPr>
            <a:r>
              <a:rPr lang="en-US" sz="1600" dirty="0" smtClean="0"/>
              <a:t>	 equation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=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*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shown previously, and discarding the scalar part (which is identically zero), and then evaluating the remaining vector part </a:t>
            </a:r>
          </a:p>
          <a:p>
            <a:pPr lvl="1"/>
            <a:r>
              <a:rPr lang="en-US" sz="1600" dirty="0" smtClean="0"/>
              <a:t>This is equivalent to the matrix-vector product 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= </a:t>
            </a:r>
            <a:r>
              <a:rPr lang="en-US" sz="1600" b="1" u="sng" dirty="0" smtClean="0"/>
              <a:t>DCM</a:t>
            </a:r>
            <a:r>
              <a:rPr lang="en-US" sz="1600" dirty="0" smtClean="0"/>
              <a:t> •  </a:t>
            </a:r>
            <a:r>
              <a:rPr lang="en-US" sz="1600" b="1" u="sng" dirty="0" smtClean="0"/>
              <a:t>R</a:t>
            </a:r>
            <a:r>
              <a:rPr lang="en-US" sz="1600" dirty="0" smtClean="0"/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990600" y="3276600"/>
          <a:ext cx="7391400" cy="127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4" imgW="4406760" imgH="761760" progId="Equation.3">
                  <p:embed/>
                </p:oleObj>
              </mc:Choice>
              <mc:Fallback>
                <p:oleObj name="Equation" r:id="rId4" imgW="4406760" imgH="7617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3276600"/>
                        <a:ext cx="7391400" cy="1276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90600"/>
            <a:ext cx="8229600" cy="1143000"/>
          </a:xfrm>
        </p:spPr>
        <p:txBody>
          <a:bodyPr/>
          <a:lstStyle/>
          <a:p>
            <a:r>
              <a:rPr lang="en-US" sz="3600" dirty="0" smtClean="0"/>
              <a:t>DCM from Quaternion – an equivalent form</a:t>
            </a:r>
            <a:endParaRPr lang="en-US" sz="2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144964"/>
          </a:xfrm>
        </p:spPr>
        <p:txBody>
          <a:bodyPr>
            <a:noAutofit/>
          </a:bodyPr>
          <a:lstStyle/>
          <a:p>
            <a:r>
              <a:rPr lang="en-US" sz="1700" dirty="0" smtClean="0"/>
              <a:t>Calculation of DCM from a Quaternion – an equivalent form:</a:t>
            </a:r>
          </a:p>
          <a:p>
            <a:pPr lvl="1"/>
            <a:r>
              <a:rPr lang="en-US" sz="1600" dirty="0" smtClean="0"/>
              <a:t>Note:  since the quaternions we usually work with are unit quaternions, some people use this fact to simplify the DCM elements above (or the calculations of Euler angles shown previously)</a:t>
            </a:r>
          </a:p>
          <a:p>
            <a:pPr lvl="1"/>
            <a:r>
              <a:rPr lang="en-US" sz="1600" dirty="0" smtClean="0"/>
              <a:t>Since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is a unit quaternion, 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= 1, so</a:t>
            </a:r>
          </a:p>
          <a:p>
            <a:pPr lvl="1">
              <a:buNone/>
            </a:pPr>
            <a:r>
              <a:rPr lang="en-US" sz="1600" dirty="0" smtClean="0"/>
              <a:t>	 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= 1 –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–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</a:t>
            </a:r>
            <a:endParaRPr lang="en-US" sz="1600" dirty="0" smtClean="0"/>
          </a:p>
          <a:p>
            <a:pPr lvl="1">
              <a:buNone/>
            </a:pPr>
            <a:r>
              <a:rPr lang="en-US" sz="1600" dirty="0" smtClean="0"/>
              <a:t>	 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= 1 –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–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</a:t>
            </a:r>
            <a:endParaRPr lang="en-US" sz="1600" dirty="0" smtClean="0"/>
          </a:p>
          <a:p>
            <a:pPr lvl="1">
              <a:buNone/>
            </a:pPr>
            <a:r>
              <a:rPr lang="en-US" sz="1600" dirty="0" smtClean="0"/>
              <a:t>	 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= 1 –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–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</a:p>
          <a:p>
            <a:pPr lvl="1">
              <a:buNone/>
            </a:pPr>
            <a:endParaRPr lang="en-US" sz="1600" baseline="30000" dirty="0" smtClean="0"/>
          </a:p>
          <a:p>
            <a:pPr lvl="1">
              <a:buNone/>
            </a:pPr>
            <a:r>
              <a:rPr lang="en-US" sz="1600" dirty="0" smtClean="0"/>
              <a:t>	</a:t>
            </a:r>
            <a:r>
              <a:rPr lang="en-US" sz="1600" dirty="0" smtClean="0">
                <a:sym typeface="Wingdings" pitchFamily="2" charset="2"/>
              </a:rPr>
              <a:t> </a:t>
            </a:r>
            <a:r>
              <a:rPr lang="en-US" sz="1600" dirty="0" smtClean="0"/>
              <a:t>DCM on the previous page is equivalent to: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2051" name="Object 4"/>
          <p:cNvGraphicFramePr>
            <a:graphicFrameLocks noChangeAspect="1"/>
          </p:cNvGraphicFramePr>
          <p:nvPr/>
        </p:nvGraphicFramePr>
        <p:xfrm>
          <a:off x="1676400" y="5029200"/>
          <a:ext cx="59642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4" imgW="3543120" imgH="761760" progId="Equation.3">
                  <p:embed/>
                </p:oleObj>
              </mc:Choice>
              <mc:Fallback>
                <p:oleObj name="Equation" r:id="rId4" imgW="3543120" imgH="7617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5029200"/>
                        <a:ext cx="5964237" cy="1282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8229600" cy="1143000"/>
          </a:xfrm>
        </p:spPr>
        <p:txBody>
          <a:bodyPr/>
          <a:lstStyle/>
          <a:p>
            <a:r>
              <a:rPr lang="en-US" sz="3600" dirty="0" smtClean="0"/>
              <a:t>How to Compute Quaternion from a DCM</a:t>
            </a:r>
            <a:endParaRPr lang="en-US" sz="2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>
            <a:noAutofit/>
          </a:bodyPr>
          <a:lstStyle/>
          <a:p>
            <a:r>
              <a:rPr lang="en-US" sz="1800" dirty="0" smtClean="0"/>
              <a:t>It was just shown that in terms of quaternion elements, a DCM can be written as</a:t>
            </a:r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r>
              <a:rPr lang="en-US" sz="1800" dirty="0" smtClean="0"/>
              <a:t>The trace of the DCM (sum of diagonal elements) is</a:t>
            </a:r>
          </a:p>
          <a:p>
            <a:pPr lvl="1">
              <a:buNone/>
            </a:pPr>
            <a:r>
              <a:rPr lang="en-US" sz="1600" dirty="0" smtClean="0"/>
              <a:t>		</a:t>
            </a:r>
            <a:r>
              <a:rPr lang="en-US" sz="1600" dirty="0" err="1" smtClean="0"/>
              <a:t>tr</a:t>
            </a:r>
            <a:r>
              <a:rPr lang="en-US" sz="1600" dirty="0" smtClean="0"/>
              <a:t>( DCM ) = 3q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–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–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–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= 4q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– 1    , since 1 = q</a:t>
            </a:r>
            <a:r>
              <a:rPr lang="en-US" sz="1600" baseline="-25000" dirty="0" smtClean="0"/>
              <a:t>0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1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2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3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 </a:t>
            </a:r>
          </a:p>
          <a:p>
            <a:pPr lvl="1">
              <a:buNone/>
            </a:pPr>
            <a:r>
              <a:rPr lang="en-US" sz="1600" dirty="0" smtClean="0"/>
              <a:t>		or, 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= ½ </a:t>
            </a:r>
            <a:r>
              <a:rPr lang="en-US" sz="1600" dirty="0" err="1" smtClean="0"/>
              <a:t>sqrt</a:t>
            </a:r>
            <a:r>
              <a:rPr lang="en-US" sz="1600" dirty="0" smtClean="0"/>
              <a:t>( 1 + </a:t>
            </a:r>
            <a:r>
              <a:rPr lang="en-US" sz="1600" dirty="0" err="1" smtClean="0"/>
              <a:t>tr</a:t>
            </a:r>
            <a:r>
              <a:rPr lang="en-US" sz="1600" dirty="0" smtClean="0"/>
              <a:t>( DCM ) )</a:t>
            </a:r>
          </a:p>
          <a:p>
            <a:r>
              <a:rPr lang="en-US" sz="1800" dirty="0" smtClean="0"/>
              <a:t>Then, the vector components of the quaternion (q</a:t>
            </a:r>
            <a:r>
              <a:rPr lang="en-US" sz="1800" baseline="-25000" dirty="0" smtClean="0"/>
              <a:t>1</a:t>
            </a:r>
            <a:r>
              <a:rPr lang="en-US" sz="1800" dirty="0" smtClean="0"/>
              <a:t>, q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 , q</a:t>
            </a:r>
            <a:r>
              <a:rPr lang="en-US" sz="1800" baseline="-25000" dirty="0" smtClean="0"/>
              <a:t>3</a:t>
            </a:r>
            <a:r>
              <a:rPr lang="en-US" sz="1800" dirty="0" smtClean="0"/>
              <a:t> ) can be computed from</a:t>
            </a:r>
          </a:p>
          <a:p>
            <a:pPr lvl="1"/>
            <a:endParaRPr lang="en-US" sz="1600" dirty="0" smtClean="0"/>
          </a:p>
          <a:p>
            <a:pPr lvl="1"/>
            <a:endParaRPr lang="en-US" sz="1600" dirty="0" smtClean="0"/>
          </a:p>
          <a:p>
            <a:r>
              <a:rPr lang="en-US" sz="1800" dirty="0" smtClean="0"/>
              <a:t>Care should be taken if the scalar element, q</a:t>
            </a:r>
            <a:r>
              <a:rPr lang="en-US" sz="1800" baseline="-25000" dirty="0" smtClean="0"/>
              <a:t>0</a:t>
            </a:r>
            <a:r>
              <a:rPr lang="en-US" sz="1800" dirty="0" smtClean="0"/>
              <a:t>, is zero (total rotation angle is 180°), as this algorithm is not sufficient (but, another more general form is available)</a:t>
            </a:r>
          </a:p>
          <a:p>
            <a:pPr lvl="2"/>
            <a:r>
              <a:rPr lang="en-US" sz="1800" dirty="0" smtClean="0"/>
              <a:t>Common examples of this situation are single axis rotations of ±180°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1337272" y="2444264"/>
          <a:ext cx="5029200" cy="868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Equation" r:id="rId4" imgW="4406760" imgH="761760" progId="Equation.3">
                  <p:embed/>
                </p:oleObj>
              </mc:Choice>
              <mc:Fallback>
                <p:oleObj name="Equation" r:id="rId4" imgW="4406760" imgH="7617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7272" y="2444264"/>
                        <a:ext cx="5029200" cy="8684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5"/>
          <p:cNvGraphicFramePr>
            <a:graphicFrameLocks noChangeAspect="1"/>
          </p:cNvGraphicFramePr>
          <p:nvPr/>
        </p:nvGraphicFramePr>
        <p:xfrm>
          <a:off x="871691" y="4724400"/>
          <a:ext cx="7561262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Equation" r:id="rId6" imgW="6184800" imgH="431640" progId="Equation.3">
                  <p:embed/>
                </p:oleObj>
              </mc:Choice>
              <mc:Fallback>
                <p:oleObj name="Equation" r:id="rId6" imgW="6184800" imgH="431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1691" y="4724400"/>
                        <a:ext cx="7561262" cy="527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Example:  Calculation of Euler angles from a Quaternion:</a:t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4144964"/>
          </a:xfrm>
        </p:spPr>
        <p:txBody>
          <a:bodyPr>
            <a:noAutofit/>
          </a:bodyPr>
          <a:lstStyle/>
          <a:p>
            <a:pPr lvl="1"/>
            <a:r>
              <a:rPr lang="en-US" sz="1600" dirty="0" smtClean="0"/>
              <a:t>If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is a quaternion for orientation of a rotated reference frame relative to some original reference frame, first compute the equivalent DCM from:</a:t>
            </a:r>
          </a:p>
          <a:p>
            <a:pPr lvl="1"/>
            <a:endParaRPr lang="en-US" sz="1600" dirty="0" smtClean="0"/>
          </a:p>
          <a:p>
            <a:pPr lvl="1">
              <a:buNone/>
            </a:pPr>
            <a:endParaRPr lang="en-US" sz="1600" dirty="0" smtClean="0"/>
          </a:p>
          <a:p>
            <a:pPr lvl="1"/>
            <a:endParaRPr lang="en-US" sz="1200" dirty="0" smtClean="0"/>
          </a:p>
          <a:p>
            <a:pPr lvl="1"/>
            <a:endParaRPr lang="en-US" sz="1200" dirty="0" smtClean="0"/>
          </a:p>
          <a:p>
            <a:pPr lvl="1"/>
            <a:r>
              <a:rPr lang="en-US" sz="1600" dirty="0" smtClean="0"/>
              <a:t>Then, from this DCM, the Euler angles for a particular rotation sequence can be expressed directly.  For example, if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corresponds to a yaw-pitch-roll Euler angle sequence, the DCM above can be expressed in terms of those Euler angles as:</a:t>
            </a:r>
          </a:p>
          <a:p>
            <a:pPr lvl="1"/>
            <a:endParaRPr lang="en-US" sz="1600" dirty="0" smtClean="0"/>
          </a:p>
          <a:p>
            <a:pPr lvl="1"/>
            <a:endParaRPr lang="en-US" sz="1600" dirty="0" smtClean="0"/>
          </a:p>
          <a:p>
            <a:pPr lvl="1"/>
            <a:endParaRPr lang="en-US" sz="1600" dirty="0" smtClean="0"/>
          </a:p>
          <a:p>
            <a:pPr lvl="1"/>
            <a:endParaRPr lang="en-US" sz="1200" dirty="0" smtClean="0"/>
          </a:p>
          <a:p>
            <a:pPr lvl="1"/>
            <a:r>
              <a:rPr lang="en-US" sz="1600" dirty="0" smtClean="0"/>
              <a:t>Therefore, tan(</a:t>
            </a:r>
            <a:r>
              <a:rPr lang="en-US" sz="1600" dirty="0" smtClean="0">
                <a:latin typeface="Symbol" pitchFamily="18" charset="2"/>
              </a:rPr>
              <a:t>f</a:t>
            </a:r>
            <a:r>
              <a:rPr lang="en-US" sz="1600" dirty="0" smtClean="0"/>
              <a:t>) = </a:t>
            </a:r>
            <a:r>
              <a:rPr lang="en-US" sz="1200" dirty="0" smtClean="0"/>
              <a:t>DCM23 / DCM33 = 2( q</a:t>
            </a:r>
            <a:r>
              <a:rPr lang="en-US" sz="1200" baseline="-25000" dirty="0" smtClean="0"/>
              <a:t>o</a:t>
            </a:r>
            <a:r>
              <a:rPr lang="en-US" sz="1200" dirty="0" smtClean="0"/>
              <a:t>q</a:t>
            </a:r>
            <a:r>
              <a:rPr lang="en-US" sz="1200" baseline="-25000" dirty="0" smtClean="0"/>
              <a:t>1</a:t>
            </a:r>
            <a:r>
              <a:rPr lang="en-US" sz="1200" dirty="0" smtClean="0"/>
              <a:t> + q</a:t>
            </a:r>
            <a:r>
              <a:rPr lang="en-US" sz="1200" baseline="-25000" dirty="0" smtClean="0"/>
              <a:t>2</a:t>
            </a:r>
            <a:r>
              <a:rPr lang="en-US" sz="1200" dirty="0" smtClean="0"/>
              <a:t>q</a:t>
            </a:r>
            <a:r>
              <a:rPr lang="en-US" sz="1200" baseline="-25000" dirty="0" smtClean="0"/>
              <a:t>3</a:t>
            </a:r>
            <a:r>
              <a:rPr lang="en-US" sz="1200" dirty="0" smtClean="0"/>
              <a:t> ) / ( q</a:t>
            </a:r>
            <a:r>
              <a:rPr lang="en-US" sz="1200" baseline="-25000" dirty="0" smtClean="0"/>
              <a:t>o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– q</a:t>
            </a:r>
            <a:r>
              <a:rPr lang="en-US" sz="1200" baseline="-25000" dirty="0" smtClean="0"/>
              <a:t>1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– q</a:t>
            </a:r>
            <a:r>
              <a:rPr lang="en-US" sz="1200" baseline="-25000" dirty="0" smtClean="0"/>
              <a:t>2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+ q</a:t>
            </a:r>
            <a:r>
              <a:rPr lang="en-US" sz="1200" baseline="-25000" dirty="0" smtClean="0"/>
              <a:t>3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)             </a:t>
            </a:r>
          </a:p>
          <a:p>
            <a:pPr lvl="1">
              <a:buNone/>
            </a:pPr>
            <a:r>
              <a:rPr lang="en-US" sz="1200" dirty="0" smtClean="0"/>
              <a:t>                              </a:t>
            </a:r>
            <a:r>
              <a:rPr lang="en-US" sz="1600" dirty="0" smtClean="0"/>
              <a:t>tan(</a:t>
            </a:r>
            <a:r>
              <a:rPr lang="en-US" sz="1600" dirty="0" smtClean="0">
                <a:latin typeface="Symbol" pitchFamily="18" charset="2"/>
              </a:rPr>
              <a:t>y</a:t>
            </a:r>
            <a:r>
              <a:rPr lang="en-US" sz="1600" dirty="0" smtClean="0"/>
              <a:t>) = </a:t>
            </a:r>
            <a:r>
              <a:rPr lang="en-US" sz="1200" dirty="0" smtClean="0"/>
              <a:t>DCM12 / DCM11 = 2( q</a:t>
            </a:r>
            <a:r>
              <a:rPr lang="en-US" sz="1200" baseline="-25000" dirty="0" smtClean="0"/>
              <a:t>o</a:t>
            </a:r>
            <a:r>
              <a:rPr lang="en-US" sz="1200" dirty="0" smtClean="0"/>
              <a:t>q</a:t>
            </a:r>
            <a:r>
              <a:rPr lang="en-US" sz="1200" baseline="-25000" dirty="0" smtClean="0"/>
              <a:t>3</a:t>
            </a:r>
            <a:r>
              <a:rPr lang="en-US" sz="1200" dirty="0" smtClean="0"/>
              <a:t> + q</a:t>
            </a:r>
            <a:r>
              <a:rPr lang="en-US" sz="1200" baseline="-25000" dirty="0" smtClean="0"/>
              <a:t>1</a:t>
            </a:r>
            <a:r>
              <a:rPr lang="en-US" sz="1200" dirty="0" smtClean="0"/>
              <a:t>q</a:t>
            </a:r>
            <a:r>
              <a:rPr lang="en-US" sz="1200" baseline="-25000" dirty="0" smtClean="0"/>
              <a:t>2</a:t>
            </a:r>
            <a:r>
              <a:rPr lang="en-US" sz="1200" dirty="0" smtClean="0"/>
              <a:t> ) / ( q</a:t>
            </a:r>
            <a:r>
              <a:rPr lang="en-US" sz="1200" baseline="-25000" dirty="0" smtClean="0"/>
              <a:t>o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+ q</a:t>
            </a:r>
            <a:r>
              <a:rPr lang="en-US" sz="1200" baseline="-25000" dirty="0" smtClean="0"/>
              <a:t>1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– q</a:t>
            </a:r>
            <a:r>
              <a:rPr lang="en-US" sz="1200" baseline="-25000" dirty="0" smtClean="0"/>
              <a:t>2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- q</a:t>
            </a:r>
            <a:r>
              <a:rPr lang="en-US" sz="1200" baseline="-25000" dirty="0" smtClean="0"/>
              <a:t>3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) </a:t>
            </a:r>
          </a:p>
          <a:p>
            <a:pPr lvl="1">
              <a:buNone/>
            </a:pPr>
            <a:r>
              <a:rPr lang="en-US" sz="1600" dirty="0" smtClean="0"/>
              <a:t>                      sin(</a:t>
            </a:r>
            <a:r>
              <a:rPr lang="en-US" sz="1600" dirty="0" smtClean="0">
                <a:latin typeface="Symbol" pitchFamily="18" charset="2"/>
              </a:rPr>
              <a:t>q</a:t>
            </a:r>
            <a:r>
              <a:rPr lang="en-US" sz="1600" dirty="0" smtClean="0"/>
              <a:t>) = -</a:t>
            </a:r>
            <a:r>
              <a:rPr lang="en-US" sz="1200" dirty="0" smtClean="0"/>
              <a:t>DCM13 = -2( q</a:t>
            </a:r>
            <a:r>
              <a:rPr lang="en-US" sz="1200" baseline="-25000" dirty="0" smtClean="0"/>
              <a:t>1</a:t>
            </a:r>
            <a:r>
              <a:rPr lang="en-US" sz="1200" dirty="0" smtClean="0"/>
              <a:t>q</a:t>
            </a:r>
            <a:r>
              <a:rPr lang="en-US" sz="1200" baseline="-25000" dirty="0" smtClean="0"/>
              <a:t>3</a:t>
            </a:r>
            <a:r>
              <a:rPr lang="en-US" sz="1200" dirty="0" smtClean="0"/>
              <a:t> – q</a:t>
            </a:r>
            <a:r>
              <a:rPr lang="en-US" sz="1200" baseline="-25000" dirty="0" smtClean="0"/>
              <a:t>0</a:t>
            </a:r>
            <a:r>
              <a:rPr lang="en-US" sz="1200" dirty="0" smtClean="0"/>
              <a:t>q</a:t>
            </a:r>
            <a:r>
              <a:rPr lang="en-US" sz="1200" baseline="-25000" dirty="0" smtClean="0"/>
              <a:t>2</a:t>
            </a:r>
            <a:r>
              <a:rPr lang="en-US" sz="1200" dirty="0" smtClean="0"/>
              <a:t> 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3075" name="Object 4"/>
          <p:cNvGraphicFramePr>
            <a:graphicFrameLocks noChangeAspect="1"/>
          </p:cNvGraphicFramePr>
          <p:nvPr/>
        </p:nvGraphicFramePr>
        <p:xfrm>
          <a:off x="1600200" y="2438400"/>
          <a:ext cx="57880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4" imgW="4406760" imgH="761760" progId="Equation.3">
                  <p:embed/>
                </p:oleObj>
              </mc:Choice>
              <mc:Fallback>
                <p:oleObj name="Equation" r:id="rId4" imgW="4406760" imgH="7617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2438400"/>
                        <a:ext cx="5788025" cy="1000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5"/>
          <p:cNvGraphicFramePr>
            <a:graphicFrameLocks noChangeAspect="1"/>
          </p:cNvGraphicFramePr>
          <p:nvPr/>
        </p:nvGraphicFramePr>
        <p:xfrm>
          <a:off x="1524000" y="4267200"/>
          <a:ext cx="6477000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tion" r:id="rId6" imgW="5092560" imgH="711000" progId="Equation.3">
                  <p:embed/>
                </p:oleObj>
              </mc:Choice>
              <mc:Fallback>
                <p:oleObj name="Equation" r:id="rId6" imgW="5092560" imgH="711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4267200"/>
                        <a:ext cx="6477000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Example:  Calculation of Euler angles from a Quaternion: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3400" y="2133600"/>
            <a:ext cx="8458200" cy="4144964"/>
          </a:xfrm>
        </p:spPr>
        <p:txBody>
          <a:bodyPr>
            <a:noAutofit/>
          </a:bodyPr>
          <a:lstStyle/>
          <a:p>
            <a:r>
              <a:rPr lang="en-US" sz="1700" dirty="0" smtClean="0"/>
              <a:t>As a numerical example, consider a yaw-pitch-roll (</a:t>
            </a:r>
            <a:r>
              <a:rPr lang="en-US" sz="1700" dirty="0" err="1" smtClean="0">
                <a:latin typeface="Symbol" pitchFamily="18" charset="2"/>
              </a:rPr>
              <a:t>y,q,f</a:t>
            </a:r>
            <a:r>
              <a:rPr lang="en-US" sz="1700" dirty="0" smtClean="0"/>
              <a:t>) Euler sequence with</a:t>
            </a:r>
          </a:p>
          <a:p>
            <a:pPr>
              <a:buNone/>
            </a:pPr>
            <a:r>
              <a:rPr lang="en-US" sz="1700" dirty="0" smtClean="0"/>
              <a:t>		</a:t>
            </a:r>
            <a:r>
              <a:rPr lang="en-US" sz="1700" dirty="0" smtClean="0">
                <a:latin typeface="Symbol" pitchFamily="18" charset="2"/>
              </a:rPr>
              <a:t>f </a:t>
            </a:r>
            <a:r>
              <a:rPr lang="en-US" sz="1700" dirty="0" smtClean="0"/>
              <a:t>= -30 °, </a:t>
            </a:r>
            <a:r>
              <a:rPr lang="en-US" sz="1700" dirty="0" smtClean="0">
                <a:latin typeface="Symbol" pitchFamily="18" charset="2"/>
              </a:rPr>
              <a:t>q </a:t>
            </a:r>
            <a:r>
              <a:rPr lang="en-US" sz="1700" dirty="0" smtClean="0"/>
              <a:t>= 20 °,</a:t>
            </a:r>
            <a:r>
              <a:rPr lang="en-US" sz="1700" dirty="0" smtClean="0">
                <a:latin typeface="Symbol" pitchFamily="18" charset="2"/>
              </a:rPr>
              <a:t>y </a:t>
            </a:r>
            <a:r>
              <a:rPr lang="en-US" sz="1700" dirty="0" smtClean="0"/>
              <a:t>= 10° </a:t>
            </a:r>
          </a:p>
          <a:p>
            <a:pPr marL="318380" lvl="1" indent="-318380">
              <a:buFont typeface="Arial" pitchFamily="34" charset="0"/>
              <a:buChar char="•"/>
            </a:pPr>
            <a:r>
              <a:rPr lang="en-US" sz="1400" dirty="0" smtClean="0"/>
              <a:t>The quaternion for this orientation is computed from the following (or from expressions on page 7):</a:t>
            </a:r>
          </a:p>
          <a:p>
            <a:pPr marL="318380" lvl="1" indent="-318380">
              <a:buNone/>
            </a:pPr>
            <a:r>
              <a:rPr lang="en-US" sz="1400" dirty="0" smtClean="0"/>
              <a:t>		</a:t>
            </a:r>
            <a:r>
              <a:rPr lang="en-US" sz="1400" b="1" u="sng" dirty="0" smtClean="0"/>
              <a:t>q</a:t>
            </a:r>
            <a:r>
              <a:rPr lang="en-US" sz="1400" dirty="0" smtClean="0"/>
              <a:t> = [ cos((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y</a:t>
            </a:r>
            <a:r>
              <a:rPr lang="en-US" sz="1400" dirty="0" smtClean="0"/>
              <a:t>/2) ( 0 0 1 ) ] * [ cos((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q</a:t>
            </a:r>
            <a:r>
              <a:rPr lang="en-US" sz="1400" dirty="0" smtClean="0"/>
              <a:t>/2) ( 0 1 0 ) ] * [ cos((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 , sin (</a:t>
            </a:r>
            <a:r>
              <a:rPr lang="en-US" sz="1400" dirty="0" smtClean="0">
                <a:latin typeface="Symbol" pitchFamily="18" charset="2"/>
              </a:rPr>
              <a:t>f</a:t>
            </a:r>
            <a:r>
              <a:rPr lang="en-US" sz="1400" dirty="0" smtClean="0"/>
              <a:t>/2) ( 1 0 0 ) ]  </a:t>
            </a:r>
          </a:p>
          <a:p>
            <a:pPr marL="318380" lvl="1" indent="-318380">
              <a:buNone/>
            </a:pPr>
            <a:r>
              <a:rPr lang="en-US" sz="1400" dirty="0" smtClean="0"/>
              <a:t>		or,  </a:t>
            </a:r>
            <a:r>
              <a:rPr lang="en-US" sz="1400" b="1" u="sng" dirty="0" smtClean="0"/>
              <a:t>q</a:t>
            </a:r>
            <a:r>
              <a:rPr lang="en-US" sz="1400" dirty="0" smtClean="0"/>
              <a:t> = [ cos(</a:t>
            </a:r>
            <a:r>
              <a:rPr lang="en-US" sz="1400" dirty="0" smtClean="0">
                <a:latin typeface="Symbol" pitchFamily="18" charset="2"/>
              </a:rPr>
              <a:t>5</a:t>
            </a:r>
            <a:r>
              <a:rPr lang="en-US" sz="1400" dirty="0" smtClean="0"/>
              <a:t>) , 0 , 0 , sin (</a:t>
            </a:r>
            <a:r>
              <a:rPr lang="en-US" sz="1400" dirty="0" smtClean="0">
                <a:latin typeface="Symbol" pitchFamily="18" charset="2"/>
              </a:rPr>
              <a:t>5 </a:t>
            </a:r>
            <a:r>
              <a:rPr lang="en-US" sz="1400" dirty="0" smtClean="0"/>
              <a:t>) ] * [ cos(10) , 0 ,  sin (</a:t>
            </a:r>
            <a:r>
              <a:rPr lang="en-US" sz="1400" dirty="0" smtClean="0">
                <a:latin typeface="Symbol" pitchFamily="18" charset="2"/>
              </a:rPr>
              <a:t>10</a:t>
            </a:r>
            <a:r>
              <a:rPr lang="en-US" sz="1400" dirty="0" smtClean="0"/>
              <a:t>)  , 0 ] * [ cos(-15) , sin (-1</a:t>
            </a:r>
            <a:r>
              <a:rPr lang="en-US" sz="1400" dirty="0" smtClean="0">
                <a:latin typeface="Symbol" pitchFamily="18" charset="2"/>
              </a:rPr>
              <a:t>5</a:t>
            </a:r>
            <a:r>
              <a:rPr lang="en-US" sz="1400" dirty="0" smtClean="0"/>
              <a:t>)  , 0  , 0 ] </a:t>
            </a:r>
          </a:p>
          <a:p>
            <a:pPr marL="318380" lvl="1" indent="-318380">
              <a:buNone/>
            </a:pPr>
            <a:endParaRPr lang="en-US" sz="800" dirty="0" smtClean="0"/>
          </a:p>
          <a:p>
            <a:pPr marL="318380" lvl="1" indent="-318380">
              <a:buNone/>
            </a:pPr>
            <a:r>
              <a:rPr lang="en-US" sz="1400" dirty="0" smtClean="0"/>
              <a:t>		</a:t>
            </a:r>
            <a:r>
              <a:rPr lang="en-US" sz="1400" b="1" u="sng" dirty="0" smtClean="0"/>
              <a:t>q</a:t>
            </a:r>
            <a:r>
              <a:rPr lang="en-US" sz="1400" dirty="0" smtClean="0"/>
              <a:t> = [  0.943714   ,   -0.268536  ,   0.144878   ,   0.127679  ]</a:t>
            </a:r>
          </a:p>
          <a:p>
            <a:pPr marL="318380" lvl="1" indent="-318380">
              <a:buNone/>
            </a:pPr>
            <a:endParaRPr lang="en-US" sz="800" dirty="0" smtClean="0"/>
          </a:p>
          <a:p>
            <a:pPr marL="318380" lvl="1" indent="-318380">
              <a:buFont typeface="Arial" pitchFamily="34" charset="0"/>
              <a:buChar char="•"/>
            </a:pPr>
            <a:r>
              <a:rPr lang="en-US" sz="1400" dirty="0" smtClean="0"/>
              <a:t>The DCM for this orientation is computed from </a:t>
            </a:r>
            <a:r>
              <a:rPr lang="en-US" sz="1400" dirty="0" err="1" smtClean="0"/>
              <a:t>from</a:t>
            </a:r>
            <a:r>
              <a:rPr lang="en-US" sz="1400" dirty="0" smtClean="0"/>
              <a:t> the quaternion above (or traditional methods not covered here):</a:t>
            </a:r>
          </a:p>
          <a:p>
            <a:pPr marL="318380" lvl="1" indent="-318380">
              <a:buFont typeface="Arial" pitchFamily="34" charset="0"/>
              <a:buChar char="•"/>
            </a:pPr>
            <a:endParaRPr lang="en-US" sz="1400" dirty="0" smtClean="0"/>
          </a:p>
          <a:p>
            <a:pPr marL="318380" lvl="1" indent="-318380">
              <a:buFont typeface="Arial" pitchFamily="34" charset="0"/>
              <a:buChar char="•"/>
            </a:pPr>
            <a:endParaRPr lang="en-US" sz="1400" dirty="0" smtClean="0"/>
          </a:p>
          <a:p>
            <a:pPr marL="318380" lvl="1" indent="-318380">
              <a:buFont typeface="Arial" pitchFamily="34" charset="0"/>
              <a:buChar char="•"/>
            </a:pPr>
            <a:endParaRPr lang="en-US" sz="1400" dirty="0" smtClean="0"/>
          </a:p>
          <a:p>
            <a:pPr marL="318380" lvl="1" indent="-318380">
              <a:buNone/>
            </a:pPr>
            <a:endParaRPr lang="en-US" sz="1400" dirty="0" smtClean="0"/>
          </a:p>
          <a:p>
            <a:pPr marL="318380" lvl="1" indent="-318380">
              <a:buNone/>
            </a:pPr>
            <a:endParaRPr lang="en-US" sz="1400" dirty="0" smtClean="0"/>
          </a:p>
          <a:p>
            <a:endParaRPr lang="en-US" sz="1700" dirty="0" smtClean="0"/>
          </a:p>
          <a:p>
            <a:pPr>
              <a:buNone/>
            </a:pPr>
            <a:r>
              <a:rPr lang="en-US" sz="1700" dirty="0" smtClean="0">
                <a:latin typeface="Symbol" pitchFamily="18" charset="2"/>
              </a:rPr>
              <a:t>	</a:t>
            </a:r>
            <a:endParaRPr lang="en-US" sz="1700" dirty="0" smtClean="0"/>
          </a:p>
          <a:p>
            <a:pPr>
              <a:buNone/>
            </a:pPr>
            <a:endParaRPr lang="en-US" sz="17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5126" name="Object 4"/>
          <p:cNvGraphicFramePr>
            <a:graphicFrameLocks noChangeAspect="1"/>
          </p:cNvGraphicFramePr>
          <p:nvPr/>
        </p:nvGraphicFramePr>
        <p:xfrm>
          <a:off x="1219200" y="4495800"/>
          <a:ext cx="4135438" cy="8893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4" imgW="3543120" imgH="761760" progId="Equation.3">
                  <p:embed/>
                </p:oleObj>
              </mc:Choice>
              <mc:Fallback>
                <p:oleObj name="Equation" r:id="rId4" imgW="3543120" imgH="7617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4495800"/>
                        <a:ext cx="4135438" cy="88938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" name="Group 16"/>
          <p:cNvGrpSpPr/>
          <p:nvPr/>
        </p:nvGrpSpPr>
        <p:grpSpPr>
          <a:xfrm>
            <a:off x="1219200" y="5486400"/>
            <a:ext cx="6781800" cy="801202"/>
            <a:chOff x="1219200" y="5486400"/>
            <a:chExt cx="6781800" cy="801202"/>
          </a:xfrm>
        </p:grpSpPr>
        <p:graphicFrame>
          <p:nvGraphicFramePr>
            <p:cNvPr id="5124" name="Object 5"/>
            <p:cNvGraphicFramePr>
              <a:graphicFrameLocks noChangeAspect="1"/>
            </p:cNvGraphicFramePr>
            <p:nvPr/>
          </p:nvGraphicFramePr>
          <p:xfrm>
            <a:off x="1219200" y="5492264"/>
            <a:ext cx="6648450" cy="795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8" name="Equation" r:id="rId6" imgW="5943600" imgH="711000" progId="Equation.3">
                    <p:embed/>
                  </p:oleObj>
                </mc:Choice>
                <mc:Fallback>
                  <p:oleObj name="Equation" r:id="rId6" imgW="5943600" imgH="71100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19200" y="5492264"/>
                          <a:ext cx="6648450" cy="7953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Rectangle 10"/>
            <p:cNvSpPr/>
            <p:nvPr/>
          </p:nvSpPr>
          <p:spPr>
            <a:xfrm>
              <a:off x="4866752" y="5502312"/>
              <a:ext cx="3124200" cy="228600"/>
            </a:xfrm>
            <a:prstGeom prst="rect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555440" y="5795384"/>
              <a:ext cx="864160" cy="427056"/>
            </a:xfrm>
            <a:prstGeom prst="rect">
              <a:avLst/>
            </a:pr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876800" y="6025664"/>
              <a:ext cx="3124200" cy="228600"/>
            </a:xfrm>
            <a:prstGeom prst="rect">
              <a:avLst/>
            </a:prstGeom>
            <a:solidFill>
              <a:srgbClr val="00B050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890768" y="5546688"/>
              <a:ext cx="1608568" cy="168312"/>
            </a:xfrm>
            <a:prstGeom prst="rect">
              <a:avLst/>
            </a:prstGeom>
            <a:solidFill>
              <a:srgbClr val="00B050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868432" y="5756872"/>
              <a:ext cx="3124200" cy="228600"/>
            </a:xfrm>
            <a:prstGeom prst="rect">
              <a:avLst/>
            </a:prstGeom>
            <a:solidFill>
              <a:srgbClr val="FF0000">
                <a:alpha val="1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545392" y="5486400"/>
              <a:ext cx="864160" cy="218552"/>
            </a:xfrm>
            <a:prstGeom prst="rect">
              <a:avLst/>
            </a:prstGeom>
            <a:solidFill>
              <a:srgbClr val="FF0000">
                <a:alpha val="1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Time Propagation of a Quaternion</a:t>
            </a:r>
            <a:br>
              <a:rPr lang="en-US" sz="3600" dirty="0" smtClean="0"/>
            </a:br>
            <a:endParaRPr lang="en-US" sz="2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1000" y="1219200"/>
            <a:ext cx="8458200" cy="5181600"/>
          </a:xfrm>
        </p:spPr>
        <p:txBody>
          <a:bodyPr>
            <a:noAutofit/>
          </a:bodyPr>
          <a:lstStyle/>
          <a:p>
            <a:r>
              <a:rPr lang="en-US" sz="2000" dirty="0" smtClean="0"/>
              <a:t>The time derivative of a quaternion can be computed from </a:t>
            </a:r>
            <a:r>
              <a:rPr lang="en-US" sz="2000" dirty="0" err="1" smtClean="0"/>
              <a:t>Poinsot’s</a:t>
            </a:r>
            <a:r>
              <a:rPr lang="en-US" sz="2000" dirty="0" smtClean="0"/>
              <a:t> equation</a:t>
            </a:r>
          </a:p>
          <a:p>
            <a:endParaRPr lang="en-US" sz="20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r>
              <a:rPr lang="en-US" sz="1600" dirty="0" smtClean="0"/>
              <a:t>	</a:t>
            </a:r>
            <a:r>
              <a:rPr lang="en-US" sz="1800" dirty="0" smtClean="0"/>
              <a:t>where  </a:t>
            </a:r>
            <a:r>
              <a:rPr lang="en-US" sz="1800" b="1" u="sng" dirty="0" smtClean="0">
                <a:latin typeface="Symbol" pitchFamily="18" charset="2"/>
              </a:rPr>
              <a:t>w</a:t>
            </a:r>
            <a:r>
              <a:rPr lang="en-US" sz="1800" dirty="0" smtClean="0"/>
              <a:t> is angular rotation rate of the reference frame axes, written as a quaternion with zero scalar part, </a:t>
            </a:r>
            <a:r>
              <a:rPr lang="en-US" sz="1800" b="1" u="sng" dirty="0" smtClean="0">
                <a:latin typeface="Symbol" pitchFamily="18" charset="2"/>
              </a:rPr>
              <a:t>w</a:t>
            </a:r>
            <a:r>
              <a:rPr lang="en-US" sz="1800" dirty="0" smtClean="0"/>
              <a:t> = ( 0 , </a:t>
            </a:r>
            <a:r>
              <a:rPr lang="en-US" sz="1800" b="1" u="sng" dirty="0" smtClean="0">
                <a:latin typeface="Symbol" pitchFamily="18" charset="2"/>
              </a:rPr>
              <a:t>w</a:t>
            </a:r>
            <a:r>
              <a:rPr lang="en-US" sz="1800" dirty="0" smtClean="0"/>
              <a:t>  )</a:t>
            </a:r>
          </a:p>
          <a:p>
            <a:r>
              <a:rPr lang="en-US" sz="2000" dirty="0" smtClean="0"/>
              <a:t>The </a:t>
            </a:r>
            <a:r>
              <a:rPr lang="en-US" sz="2000" dirty="0" err="1" smtClean="0"/>
              <a:t>Poinsot</a:t>
            </a:r>
            <a:r>
              <a:rPr lang="en-US" sz="2000" dirty="0" smtClean="0"/>
              <a:t> Equation is sometimes written as either of the following matrix / vector products:</a:t>
            </a:r>
          </a:p>
          <a:p>
            <a:pPr>
              <a:buNone/>
            </a:pPr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1600" dirty="0" smtClean="0"/>
              <a:t>Note that Q</a:t>
            </a:r>
            <a:r>
              <a:rPr lang="en-US" sz="1600" baseline="30000" dirty="0" smtClean="0"/>
              <a:t>*</a:t>
            </a:r>
            <a:r>
              <a:rPr lang="en-US" sz="1600" dirty="0" smtClean="0"/>
              <a:t> in equation to the left above is last three columns of the “</a:t>
            </a:r>
            <a:r>
              <a:rPr lang="en-US" sz="1600" b="1" i="1" dirty="0" smtClean="0"/>
              <a:t>quaternion matrix</a:t>
            </a:r>
            <a:r>
              <a:rPr lang="en-US" sz="1600" dirty="0" smtClean="0"/>
              <a:t>”, Q</a:t>
            </a:r>
            <a:r>
              <a:rPr lang="en-US" sz="1600" dirty="0" smtClean="0">
                <a:latin typeface="Symbol" pitchFamily="18" charset="2"/>
              </a:rPr>
              <a:t>,</a:t>
            </a:r>
            <a:r>
              <a:rPr lang="en-US" sz="1600" dirty="0" smtClean="0"/>
              <a:t> used in the matrix-vector product quaternion multiplication representation, and </a:t>
            </a:r>
            <a:r>
              <a:rPr lang="en-US" sz="1600" dirty="0" smtClean="0">
                <a:latin typeface="Symbol" pitchFamily="18" charset="2"/>
              </a:rPr>
              <a:t>W</a:t>
            </a:r>
            <a:r>
              <a:rPr lang="en-US" sz="1600" dirty="0" smtClean="0"/>
              <a:t> in the second equation on the right above is the “</a:t>
            </a:r>
            <a:r>
              <a:rPr lang="en-US" sz="1600" b="1" i="1" dirty="0" smtClean="0"/>
              <a:t>quaternion transmuted matrix</a:t>
            </a:r>
            <a:r>
              <a:rPr lang="en-US" sz="1600" dirty="0" smtClean="0"/>
              <a:t>” with zero scalar part, both of which were discussed in Part 1 of this presentation</a:t>
            </a:r>
          </a:p>
          <a:p>
            <a:r>
              <a:rPr lang="en-US" sz="1600" dirty="0" smtClean="0"/>
              <a:t>Quaternion propagation requires 4 states (or, if the unit quaternion constraint is used </a:t>
            </a:r>
          </a:p>
          <a:p>
            <a:pPr>
              <a:buNone/>
            </a:pPr>
            <a:r>
              <a:rPr lang="en-US" sz="1600" dirty="0" smtClean="0"/>
              <a:t>	( | </a:t>
            </a:r>
            <a:r>
              <a:rPr lang="en-US" sz="1600" b="1" u="sng" dirty="0" smtClean="0"/>
              <a:t>q</a:t>
            </a:r>
            <a:r>
              <a:rPr lang="en-US" sz="1600" dirty="0" smtClean="0"/>
              <a:t> | = 1 ), this can be reduced to three)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18</a:t>
            </a:fld>
            <a:endParaRPr lang="en-US" dirty="0"/>
          </a:p>
        </p:txBody>
      </p:sp>
      <p:graphicFrame>
        <p:nvGraphicFramePr>
          <p:cNvPr id="6148" name="Object 4"/>
          <p:cNvGraphicFramePr>
            <a:graphicFrameLocks noChangeAspect="1"/>
          </p:cNvGraphicFramePr>
          <p:nvPr/>
        </p:nvGraphicFramePr>
        <p:xfrm>
          <a:off x="1447800" y="1524000"/>
          <a:ext cx="1066800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4" imgW="545760" imgH="330120" progId="Equation.3">
                  <p:embed/>
                </p:oleObj>
              </mc:Choice>
              <mc:Fallback>
                <p:oleObj name="Equation" r:id="rId4" imgW="545760" imgH="33012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1524000"/>
                        <a:ext cx="1066800" cy="644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7"/>
          <p:cNvGraphicFramePr>
            <a:graphicFrameLocks noChangeAspect="1"/>
          </p:cNvGraphicFramePr>
          <p:nvPr/>
        </p:nvGraphicFramePr>
        <p:xfrm>
          <a:off x="1143000" y="3505200"/>
          <a:ext cx="6284913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6" imgW="5537160" imgH="939600" progId="Equation.3">
                  <p:embed/>
                </p:oleObj>
              </mc:Choice>
              <mc:Fallback>
                <p:oleObj name="Equation" r:id="rId6" imgW="5537160" imgH="939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3505200"/>
                        <a:ext cx="6284913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62000" y="838200"/>
            <a:ext cx="8229600" cy="685800"/>
          </a:xfrm>
        </p:spPr>
        <p:txBody>
          <a:bodyPr/>
          <a:lstStyle/>
          <a:p>
            <a:r>
              <a:rPr lang="en-US" sz="3600" dirty="0" smtClean="0"/>
              <a:t>Single axis rotation with quaternion</a:t>
            </a:r>
            <a:br>
              <a:rPr lang="en-US" sz="3600" dirty="0" smtClean="0"/>
            </a:br>
            <a:endParaRPr lang="en-US" sz="20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304800" y="1600201"/>
            <a:ext cx="6324600" cy="4525963"/>
          </a:xfrm>
        </p:spPr>
        <p:txBody>
          <a:bodyPr>
            <a:noAutofit/>
          </a:bodyPr>
          <a:lstStyle/>
          <a:p>
            <a:r>
              <a:rPr lang="en-US" sz="2000" dirty="0" smtClean="0"/>
              <a:t>Calculation of quaternion to rotate from one reference frame to another in a single axis rotation:</a:t>
            </a:r>
          </a:p>
          <a:p>
            <a:pPr lvl="1"/>
            <a:r>
              <a:rPr lang="en-US" sz="1600" dirty="0" smtClean="0"/>
              <a:t>If </a:t>
            </a:r>
            <a:r>
              <a:rPr lang="en-US" sz="1600" b="1" u="sng" dirty="0" err="1" smtClean="0"/>
              <a:t>q</a:t>
            </a:r>
            <a:r>
              <a:rPr lang="en-US" sz="1600" baseline="-25000" dirty="0" err="1" smtClean="0"/>
              <a:t>A</a:t>
            </a:r>
            <a:r>
              <a:rPr lang="en-US" sz="1600" dirty="0" smtClean="0"/>
              <a:t> is quaternion for orientation of reference frame “A” relative to some base reference frame and </a:t>
            </a:r>
            <a:r>
              <a:rPr lang="en-US" sz="1600" b="1" u="sng" dirty="0" err="1" smtClean="0"/>
              <a:t>q</a:t>
            </a:r>
            <a:r>
              <a:rPr lang="en-US" sz="1600" baseline="-25000" dirty="0" err="1" smtClean="0"/>
              <a:t>B</a:t>
            </a:r>
            <a:r>
              <a:rPr lang="en-US" sz="1600" dirty="0" smtClean="0"/>
              <a:t> is quaternion for orientation of another reference frame “B” relative to that same base reference frame</a:t>
            </a:r>
          </a:p>
          <a:p>
            <a:pPr lvl="1"/>
            <a:r>
              <a:rPr lang="en-US" sz="1600" dirty="0" err="1" smtClean="0">
                <a:latin typeface="Symbol" pitchFamily="18" charset="2"/>
              </a:rPr>
              <a:t>D</a:t>
            </a:r>
            <a:r>
              <a:rPr lang="en-US" sz="1600" b="1" u="sng" dirty="0" err="1" smtClean="0"/>
              <a:t>q</a:t>
            </a:r>
            <a:r>
              <a:rPr lang="en-US" sz="1600" dirty="0" smtClean="0"/>
              <a:t> = (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A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) </a:t>
            </a:r>
            <a:r>
              <a:rPr lang="en-US" sz="1600" b="1" u="sng" dirty="0" err="1" smtClean="0"/>
              <a:t>q</a:t>
            </a:r>
            <a:r>
              <a:rPr lang="en-US" sz="1600" baseline="-25000" dirty="0" err="1" smtClean="0"/>
              <a:t>B</a:t>
            </a:r>
            <a:r>
              <a:rPr lang="en-US" sz="1600" dirty="0" smtClean="0"/>
              <a:t>     is quaternion for orientation of reference frame</a:t>
            </a:r>
          </a:p>
          <a:p>
            <a:pPr lvl="1">
              <a:buNone/>
            </a:pPr>
            <a:r>
              <a:rPr lang="en-US" sz="1600" dirty="0" smtClean="0"/>
              <a:t>	 “B” relative to reference frame “A”, where </a:t>
            </a:r>
            <a:r>
              <a:rPr lang="en-US" sz="1600" b="1" u="sng" dirty="0" smtClean="0"/>
              <a:t>q</a:t>
            </a:r>
            <a:r>
              <a:rPr lang="en-US" sz="1600" baseline="-25000" dirty="0" smtClean="0"/>
              <a:t>A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 is inverse of </a:t>
            </a:r>
            <a:r>
              <a:rPr lang="en-US" sz="1600" b="1" u="sng" dirty="0" err="1" smtClean="0"/>
              <a:t>q</a:t>
            </a:r>
            <a:r>
              <a:rPr lang="en-US" sz="1600" baseline="-25000" dirty="0" err="1" smtClean="0"/>
              <a:t>A</a:t>
            </a:r>
            <a:endParaRPr lang="en-US" sz="1600" baseline="-25000" dirty="0" smtClean="0"/>
          </a:p>
          <a:p>
            <a:pPr lvl="1">
              <a:buNone/>
            </a:pPr>
            <a:r>
              <a:rPr lang="en-US" sz="1600" dirty="0" smtClean="0"/>
              <a:t>	(if quaternions are unit quaternions, q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 = q* (conjugate) )</a:t>
            </a:r>
          </a:p>
          <a:p>
            <a:pPr lvl="1"/>
            <a:r>
              <a:rPr lang="en-US" sz="1600" dirty="0" smtClean="0"/>
              <a:t>Since </a:t>
            </a:r>
            <a:r>
              <a:rPr lang="en-US" sz="1600" dirty="0" err="1" smtClean="0">
                <a:latin typeface="Symbol" pitchFamily="18" charset="2"/>
              </a:rPr>
              <a:t>D</a:t>
            </a:r>
            <a:r>
              <a:rPr lang="en-US" sz="1600" b="1" u="sng" dirty="0" err="1" smtClean="0"/>
              <a:t>q</a:t>
            </a:r>
            <a:r>
              <a:rPr lang="en-US" sz="1600" dirty="0" smtClean="0"/>
              <a:t> = ( cos(</a:t>
            </a:r>
            <a:r>
              <a:rPr lang="en-US" sz="1600" dirty="0" smtClean="0">
                <a:latin typeface="Symbol" pitchFamily="18" charset="2"/>
              </a:rPr>
              <a:t>q</a:t>
            </a:r>
            <a:r>
              <a:rPr lang="en-US" sz="1600" dirty="0" smtClean="0"/>
              <a:t>/2), </a:t>
            </a:r>
            <a:r>
              <a:rPr lang="en-US" sz="1600" b="1" u="sng" dirty="0" smtClean="0"/>
              <a:t>n</a:t>
            </a:r>
            <a:r>
              <a:rPr lang="en-US" sz="1600" dirty="0" smtClean="0"/>
              <a:t> sin(</a:t>
            </a:r>
            <a:r>
              <a:rPr lang="en-US" sz="1600" dirty="0" smtClean="0">
                <a:latin typeface="Symbol" pitchFamily="18" charset="2"/>
              </a:rPr>
              <a:t>q/2)</a:t>
            </a:r>
            <a:r>
              <a:rPr lang="en-US" sz="1600" dirty="0" smtClean="0"/>
              <a:t> ) = ( 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, ( 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 </a:t>
            </a:r>
            <a:r>
              <a:rPr lang="en-US" sz="1600" dirty="0" err="1" smtClean="0"/>
              <a:t>i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 j + q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 k ) ) the single axis angular rotation to go from frame A to frame B is:		</a:t>
            </a:r>
            <a:r>
              <a:rPr lang="en-US" sz="1600" dirty="0" err="1" smtClean="0">
                <a:latin typeface="Symbol" pitchFamily="18" charset="2"/>
              </a:rPr>
              <a:t>q</a:t>
            </a:r>
            <a:r>
              <a:rPr lang="en-US" sz="1600" baseline="-25000" dirty="0" err="1" smtClean="0">
                <a:latin typeface="Times New Roman" pitchFamily="18" charset="0"/>
              </a:rPr>
              <a:t>Total</a:t>
            </a:r>
            <a:r>
              <a:rPr lang="en-US" sz="1600" dirty="0" smtClean="0"/>
              <a:t> = 2 cos</a:t>
            </a:r>
            <a:r>
              <a:rPr lang="en-US" sz="1600" baseline="30000" dirty="0" smtClean="0"/>
              <a:t>-1</a:t>
            </a:r>
            <a:r>
              <a:rPr lang="en-US" sz="1600" dirty="0" smtClean="0"/>
              <a:t>( q</a:t>
            </a:r>
            <a:r>
              <a:rPr lang="en-US" sz="1600" baseline="-25000" dirty="0" smtClean="0"/>
              <a:t>0</a:t>
            </a:r>
            <a:r>
              <a:rPr lang="en-US" sz="1600" dirty="0" smtClean="0"/>
              <a:t> )	</a:t>
            </a:r>
          </a:p>
          <a:p>
            <a:pPr lvl="1"/>
            <a:r>
              <a:rPr lang="en-US" sz="1600" dirty="0" smtClean="0"/>
              <a:t>This angle, </a:t>
            </a:r>
            <a:r>
              <a:rPr lang="en-US" sz="1600" dirty="0" err="1" smtClean="0">
                <a:latin typeface="Symbol" pitchFamily="18" charset="2"/>
              </a:rPr>
              <a:t>q</a:t>
            </a:r>
            <a:r>
              <a:rPr lang="en-US" sz="1600" baseline="-25000" dirty="0" err="1" smtClean="0">
                <a:latin typeface="Times New Roman" pitchFamily="18" charset="0"/>
              </a:rPr>
              <a:t>Total</a:t>
            </a:r>
            <a:r>
              <a:rPr lang="en-US" sz="1600" dirty="0" smtClean="0"/>
              <a:t>, is a right-hand-rule rotation about the unit vector, </a:t>
            </a:r>
            <a:r>
              <a:rPr lang="en-US" sz="1600" b="1" u="sng" dirty="0" smtClean="0"/>
              <a:t>n</a:t>
            </a:r>
            <a:r>
              <a:rPr lang="en-US" sz="1600" dirty="0" smtClean="0"/>
              <a:t>, required to align reference frame A with frame B in a single rotation, where </a:t>
            </a:r>
            <a:r>
              <a:rPr lang="en-US" sz="1600" b="1" u="sng" dirty="0" smtClean="0"/>
              <a:t>n</a:t>
            </a:r>
            <a:r>
              <a:rPr lang="en-US" sz="1600" dirty="0" smtClean="0"/>
              <a:t> is:</a:t>
            </a:r>
          </a:p>
          <a:p>
            <a:pPr lvl="2">
              <a:buNone/>
            </a:pPr>
            <a:r>
              <a:rPr lang="en-US" sz="1600" b="1" u="sng" dirty="0" smtClean="0"/>
              <a:t>n</a:t>
            </a:r>
            <a:r>
              <a:rPr lang="en-US" sz="1600" dirty="0" smtClean="0"/>
              <a:t> = ( q</a:t>
            </a:r>
            <a:r>
              <a:rPr lang="en-US" sz="1600" baseline="-25000" dirty="0" smtClean="0"/>
              <a:t>1</a:t>
            </a:r>
            <a:r>
              <a:rPr lang="en-US" sz="1600" dirty="0" smtClean="0"/>
              <a:t>/sin(</a:t>
            </a:r>
            <a:r>
              <a:rPr lang="en-US" sz="1600" dirty="0" err="1" smtClean="0">
                <a:latin typeface="Symbol" pitchFamily="18" charset="2"/>
              </a:rPr>
              <a:t>q</a:t>
            </a:r>
            <a:r>
              <a:rPr lang="en-US" sz="1600" baseline="-25000" dirty="0" err="1" smtClean="0">
                <a:latin typeface="Times New Roman" pitchFamily="18" charset="0"/>
              </a:rPr>
              <a:t>Total</a:t>
            </a:r>
            <a:r>
              <a:rPr lang="en-US" sz="1600" baseline="-25000" dirty="0" smtClean="0">
                <a:latin typeface="Times New Roman" pitchFamily="18" charset="0"/>
              </a:rPr>
              <a:t> </a:t>
            </a:r>
            <a:r>
              <a:rPr lang="en-US" sz="1600" dirty="0" smtClean="0">
                <a:latin typeface="Symbol" pitchFamily="18" charset="2"/>
              </a:rPr>
              <a:t>/2)</a:t>
            </a:r>
            <a:r>
              <a:rPr lang="en-US" sz="1600" dirty="0" smtClean="0"/>
              <a:t> </a:t>
            </a:r>
            <a:r>
              <a:rPr lang="en-US" sz="1600" dirty="0" err="1" smtClean="0"/>
              <a:t>i</a:t>
            </a:r>
            <a:r>
              <a:rPr lang="en-US" sz="1600" baseline="-25000" dirty="0" err="1" smtClean="0"/>
              <a:t>A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2</a:t>
            </a:r>
            <a:r>
              <a:rPr lang="en-US" sz="1600" dirty="0" smtClean="0"/>
              <a:t>/sin(</a:t>
            </a:r>
            <a:r>
              <a:rPr lang="en-US" sz="1600" dirty="0" err="1" smtClean="0">
                <a:latin typeface="Symbol" pitchFamily="18" charset="2"/>
              </a:rPr>
              <a:t>q</a:t>
            </a:r>
            <a:r>
              <a:rPr lang="en-US" sz="1600" baseline="-25000" dirty="0" err="1" smtClean="0">
                <a:latin typeface="Times New Roman" pitchFamily="18" charset="0"/>
              </a:rPr>
              <a:t>Total</a:t>
            </a:r>
            <a:r>
              <a:rPr lang="en-US" sz="1600" baseline="-25000" dirty="0" smtClean="0">
                <a:latin typeface="Times New Roman" pitchFamily="18" charset="0"/>
              </a:rPr>
              <a:t> </a:t>
            </a:r>
            <a:r>
              <a:rPr lang="en-US" sz="1600" dirty="0" smtClean="0">
                <a:latin typeface="Symbol" pitchFamily="18" charset="2"/>
              </a:rPr>
              <a:t>/2)</a:t>
            </a:r>
            <a:r>
              <a:rPr lang="en-US" sz="1600" dirty="0" smtClean="0"/>
              <a:t> </a:t>
            </a:r>
            <a:r>
              <a:rPr lang="en-US" sz="1600" dirty="0" err="1" smtClean="0"/>
              <a:t>j</a:t>
            </a:r>
            <a:r>
              <a:rPr lang="en-US" sz="1600" baseline="-25000" dirty="0" err="1" smtClean="0"/>
              <a:t>A</a:t>
            </a:r>
            <a:r>
              <a:rPr lang="en-US" sz="1600" dirty="0" smtClean="0"/>
              <a:t> + q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/sin(</a:t>
            </a:r>
            <a:r>
              <a:rPr lang="en-US" sz="1600" dirty="0" err="1" smtClean="0">
                <a:latin typeface="Symbol" pitchFamily="18" charset="2"/>
              </a:rPr>
              <a:t>q</a:t>
            </a:r>
            <a:r>
              <a:rPr lang="en-US" sz="1600" baseline="-25000" dirty="0" err="1" smtClean="0">
                <a:latin typeface="Times New Roman" pitchFamily="18" charset="0"/>
              </a:rPr>
              <a:t>Total</a:t>
            </a:r>
            <a:r>
              <a:rPr lang="en-US" sz="1600" baseline="-25000" dirty="0" smtClean="0">
                <a:latin typeface="Times New Roman" pitchFamily="18" charset="0"/>
              </a:rPr>
              <a:t> </a:t>
            </a:r>
            <a:r>
              <a:rPr lang="en-US" sz="1600" dirty="0" smtClean="0">
                <a:latin typeface="Symbol" pitchFamily="18" charset="2"/>
              </a:rPr>
              <a:t>/2)</a:t>
            </a:r>
            <a:r>
              <a:rPr lang="en-US" sz="1600" dirty="0" smtClean="0"/>
              <a:t> k</a:t>
            </a:r>
            <a:r>
              <a:rPr lang="en-US" sz="1600" baseline="-25000" dirty="0" smtClean="0"/>
              <a:t>A</a:t>
            </a:r>
            <a:r>
              <a:rPr lang="en-US" sz="1600" dirty="0" smtClean="0"/>
              <a:t> )</a:t>
            </a:r>
            <a:r>
              <a:rPr lang="en-US" sz="1300" dirty="0" smtClean="0"/>
              <a:t>	</a:t>
            </a:r>
          </a:p>
          <a:p>
            <a:pPr>
              <a:buNone/>
            </a:pPr>
            <a:endParaRPr lang="en-US" sz="17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19</a:t>
            </a:fld>
            <a:endParaRPr lang="en-US" dirty="0"/>
          </a:p>
        </p:txBody>
      </p:sp>
      <p:grpSp>
        <p:nvGrpSpPr>
          <p:cNvPr id="9" name="Group 25"/>
          <p:cNvGrpSpPr>
            <a:grpSpLocks noGrp="1"/>
          </p:cNvGrpSpPr>
          <p:nvPr/>
        </p:nvGrpSpPr>
        <p:grpSpPr bwMode="auto">
          <a:xfrm>
            <a:off x="6324600" y="2438400"/>
            <a:ext cx="2743200" cy="2743200"/>
            <a:chOff x="4228" y="1824"/>
            <a:chExt cx="1596" cy="1719"/>
          </a:xfrm>
        </p:grpSpPr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4766" y="2089"/>
              <a:ext cx="0" cy="8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4766" y="2905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 flipH="1">
              <a:off x="4382" y="2905"/>
              <a:ext cx="384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 flipV="1">
              <a:off x="4766" y="1849"/>
              <a:ext cx="384" cy="105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4228" y="3312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x</a:t>
              </a:r>
              <a:r>
                <a:rPr lang="en-US" baseline="-25000"/>
                <a:t>A</a:t>
              </a: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5572" y="2784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y</a:t>
              </a:r>
              <a:r>
                <a:rPr lang="en-US" baseline="-25000"/>
                <a:t>A</a:t>
              </a: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4512" y="2016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z</a:t>
              </a:r>
              <a:r>
                <a:rPr lang="en-US" baseline="-25000"/>
                <a:t>A</a:t>
              </a:r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>
              <a:off x="5150" y="1897"/>
              <a:ext cx="0" cy="1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>
              <a:off x="4622" y="3097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 flipH="1">
              <a:off x="5147" y="2905"/>
              <a:ext cx="154" cy="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AutoShape 20"/>
            <p:cNvSpPr>
              <a:spLocks noChangeArrowheads="1"/>
            </p:cNvSpPr>
            <p:nvPr/>
          </p:nvSpPr>
          <p:spPr bwMode="auto">
            <a:xfrm>
              <a:off x="4974" y="2064"/>
              <a:ext cx="144" cy="144"/>
            </a:xfrm>
            <a:prstGeom prst="curvedRightArrow">
              <a:avLst>
                <a:gd name="adj1" fmla="val 20000"/>
                <a:gd name="adj2" fmla="val 40000"/>
                <a:gd name="adj3" fmla="val 3333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Text Box 21"/>
            <p:cNvSpPr txBox="1">
              <a:spLocks noChangeArrowheads="1"/>
            </p:cNvSpPr>
            <p:nvPr/>
          </p:nvSpPr>
          <p:spPr bwMode="auto">
            <a:xfrm>
              <a:off x="4752" y="1824"/>
              <a:ext cx="39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>
                  <a:latin typeface="Symbol" pitchFamily="18" charset="2"/>
                </a:rPr>
                <a:t>q</a:t>
              </a:r>
              <a:r>
                <a:rPr lang="en-US" baseline="-25000">
                  <a:latin typeface="Times New Roman" pitchFamily="18" charset="0"/>
                </a:rPr>
                <a:t>Total</a:t>
              </a:r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 flipV="1">
              <a:off x="4779" y="2612"/>
              <a:ext cx="96" cy="26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 Box 24"/>
            <p:cNvSpPr txBox="1">
              <a:spLocks noChangeArrowheads="1"/>
            </p:cNvSpPr>
            <p:nvPr/>
          </p:nvSpPr>
          <p:spPr bwMode="auto">
            <a:xfrm>
              <a:off x="4842" y="2519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u="sng"/>
                <a:t>n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762000"/>
            <a:ext cx="8229600" cy="1143000"/>
          </a:xfrm>
        </p:spPr>
        <p:txBody>
          <a:bodyPr/>
          <a:lstStyle/>
          <a:p>
            <a:r>
              <a:rPr lang="en-US" sz="3600" dirty="0" smtClean="0"/>
              <a:t>Single axis rotation with quaternion</a:t>
            </a:r>
            <a:br>
              <a:rPr lang="en-US" sz="3600" dirty="0" smtClean="0"/>
            </a:br>
            <a:r>
              <a:rPr lang="en-US" sz="3600" dirty="0" smtClean="0"/>
              <a:t>- rotations about individual xyz axes</a:t>
            </a:r>
            <a:br>
              <a:rPr lang="en-US" sz="3600" dirty="0" smtClean="0"/>
            </a:br>
            <a:endParaRPr lang="en-US" sz="2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The total right hand rule rotation angle required to rotate with a single rotation frame A to frame B can be expressed as individual, simultaneous rotations about the frame A xyz axes:</a:t>
            </a:r>
          </a:p>
          <a:p>
            <a:endParaRPr lang="en-US" sz="2000" dirty="0" smtClean="0"/>
          </a:p>
          <a:p>
            <a:pPr marL="318380" lvl="1" indent="-318380">
              <a:buFont typeface="Arial" pitchFamily="34" charset="0"/>
              <a:buChar char="•"/>
            </a:pPr>
            <a:r>
              <a:rPr lang="en-US" sz="1800" dirty="0" smtClean="0"/>
              <a:t>Then, </a:t>
            </a:r>
            <a:r>
              <a:rPr lang="en-US" sz="1800" b="1" u="sng" dirty="0" smtClean="0"/>
              <a:t>n</a:t>
            </a:r>
            <a:r>
              <a:rPr lang="en-US" sz="1800" dirty="0" smtClean="0"/>
              <a:t> on the previous slide can be written as:</a:t>
            </a:r>
          </a:p>
          <a:p>
            <a:pPr marL="318380" lvl="1" indent="-318380">
              <a:buFont typeface="Arial" pitchFamily="34" charset="0"/>
              <a:buChar char="•"/>
            </a:pPr>
            <a:endParaRPr lang="en-US" sz="2000" dirty="0" smtClean="0"/>
          </a:p>
          <a:p>
            <a:endParaRPr lang="en-US" sz="2000" dirty="0" smtClean="0"/>
          </a:p>
          <a:p>
            <a:pPr marL="318380" lvl="1" indent="-318380">
              <a:buFont typeface="Arial" pitchFamily="34" charset="0"/>
              <a:buChar char="•"/>
            </a:pPr>
            <a:r>
              <a:rPr lang="en-US" sz="1800" dirty="0" smtClean="0"/>
              <a:t>The individual rotations about xyz axes that will simultaneously orient the “A” frame with the “B” frame are</a:t>
            </a:r>
          </a:p>
          <a:p>
            <a:pPr marL="318380" lvl="1" indent="-318380">
              <a:buFont typeface="Arial" pitchFamily="34" charset="0"/>
              <a:buChar char="•"/>
            </a:pPr>
            <a:endParaRPr lang="en-US" sz="1800" dirty="0" smtClean="0"/>
          </a:p>
          <a:p>
            <a:pPr marL="318380" lvl="1" indent="-318380">
              <a:buFont typeface="Arial" pitchFamily="34" charset="0"/>
              <a:buChar char="•"/>
            </a:pPr>
            <a:endParaRPr lang="en-US" sz="1800" dirty="0" smtClean="0"/>
          </a:p>
          <a:p>
            <a:pPr marL="318380" lvl="1" indent="-318380">
              <a:buFont typeface="Arial" pitchFamily="34" charset="0"/>
              <a:buChar char="•"/>
            </a:pPr>
            <a:r>
              <a:rPr lang="en-US" sz="1800" dirty="0" smtClean="0"/>
              <a:t>To ensure that the rotation is the “short way around”, or &lt; 180°, make sure that the scalar part of the </a:t>
            </a:r>
            <a:r>
              <a:rPr lang="en-US" sz="1800" dirty="0" err="1" smtClean="0">
                <a:latin typeface="Symbol" pitchFamily="18" charset="2"/>
              </a:rPr>
              <a:t>D</a:t>
            </a:r>
            <a:r>
              <a:rPr lang="en-US" sz="1800" b="1" u="sng" dirty="0" err="1" smtClean="0"/>
              <a:t>q</a:t>
            </a:r>
            <a:r>
              <a:rPr lang="en-US" sz="1800" dirty="0" smtClean="0"/>
              <a:t> quaternion is positive (if negative, negate the entire quaternion)</a:t>
            </a: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endParaRPr lang="en-US" sz="2000" dirty="0" smtClean="0"/>
          </a:p>
          <a:p>
            <a:pPr marL="688975" lvl="1" indent="-688975">
              <a:buNone/>
            </a:pPr>
            <a:r>
              <a:rPr lang="en-US" sz="1800" dirty="0" smtClean="0"/>
              <a:t>		</a:t>
            </a:r>
            <a:endParaRPr lang="en-US" sz="1400" dirty="0" smtClean="0"/>
          </a:p>
          <a:p>
            <a:pPr>
              <a:buNone/>
            </a:pPr>
            <a:r>
              <a:rPr lang="en-US" sz="1700" dirty="0" smtClean="0"/>
              <a:t>	</a:t>
            </a:r>
          </a:p>
          <a:p>
            <a:pPr>
              <a:buNone/>
            </a:pPr>
            <a:r>
              <a:rPr lang="en-US" sz="1700" dirty="0" smtClean="0"/>
              <a:t>	</a:t>
            </a:r>
          </a:p>
          <a:p>
            <a:pPr>
              <a:buNone/>
            </a:pPr>
            <a:endParaRPr lang="en-US" sz="17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20</a:t>
            </a:fld>
            <a:endParaRPr lang="en-US" dirty="0"/>
          </a:p>
        </p:txBody>
      </p:sp>
      <p:graphicFrame>
        <p:nvGraphicFramePr>
          <p:cNvPr id="9218" name="Object 8"/>
          <p:cNvGraphicFramePr>
            <a:graphicFrameLocks noChangeAspect="1"/>
          </p:cNvGraphicFramePr>
          <p:nvPr/>
        </p:nvGraphicFramePr>
        <p:xfrm>
          <a:off x="1371600" y="3657600"/>
          <a:ext cx="2819400" cy="7335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4" imgW="2247840" imgH="583920" progId="Equation.3">
                  <p:embed/>
                </p:oleObj>
              </mc:Choice>
              <mc:Fallback>
                <p:oleObj name="Equation" r:id="rId4" imgW="2247840" imgH="58392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3657600"/>
                        <a:ext cx="2819400" cy="73353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10"/>
          <p:cNvGraphicFramePr>
            <a:graphicFrameLocks noChangeAspect="1"/>
          </p:cNvGraphicFramePr>
          <p:nvPr/>
        </p:nvGraphicFramePr>
        <p:xfrm>
          <a:off x="762000" y="4953001"/>
          <a:ext cx="7010400" cy="686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Equation" r:id="rId6" imgW="5968800" imgH="583920" progId="Equation.3">
                  <p:embed/>
                </p:oleObj>
              </mc:Choice>
              <mc:Fallback>
                <p:oleObj name="Equation" r:id="rId6" imgW="5968800" imgH="58392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4953001"/>
                        <a:ext cx="7010400" cy="68643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8"/>
          <p:cNvGraphicFramePr>
            <a:graphicFrameLocks noChangeAspect="1"/>
          </p:cNvGraphicFramePr>
          <p:nvPr/>
        </p:nvGraphicFramePr>
        <p:xfrm>
          <a:off x="838200" y="2971800"/>
          <a:ext cx="4003675" cy="417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tion" r:id="rId8" imgW="2933640" imgH="304560" progId="Equation.3">
                  <p:embed/>
                </p:oleObj>
              </mc:Choice>
              <mc:Fallback>
                <p:oleObj name="Equation" r:id="rId8" imgW="2933640" imgH="30456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971800"/>
                        <a:ext cx="4003675" cy="41760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0" y="762000"/>
            <a:ext cx="8229600" cy="1143000"/>
          </a:xfrm>
        </p:spPr>
        <p:txBody>
          <a:bodyPr/>
          <a:lstStyle/>
          <a:p>
            <a:r>
              <a:rPr lang="en-US" dirty="0" smtClean="0"/>
              <a:t>Introduction to Quaternions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200" i="1" dirty="0" smtClean="0"/>
              <a:t>Part 2 of 2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Summary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81000" y="2438400"/>
            <a:ext cx="8534400" cy="3535364"/>
          </a:xfrm>
        </p:spPr>
        <p:txBody>
          <a:bodyPr/>
          <a:lstStyle/>
          <a:p>
            <a:r>
              <a:rPr lang="en-US" sz="2000" dirty="0" smtClean="0"/>
              <a:t>Parts 1 and 2 of this presentation described the mathematical background and use of quaternions for kinematics applications and included:</a:t>
            </a:r>
          </a:p>
          <a:p>
            <a:pPr lvl="1"/>
            <a:r>
              <a:rPr lang="en-US" sz="2000" dirty="0" smtClean="0"/>
              <a:t>Part 1 of 2 – “Introduction to Quaternions”</a:t>
            </a:r>
          </a:p>
          <a:p>
            <a:pPr lvl="2"/>
            <a:r>
              <a:rPr lang="en-US" sz="1600" dirty="0" smtClean="0"/>
              <a:t>Definition, mathematical pre-requisites, and quaternion properties</a:t>
            </a:r>
          </a:p>
          <a:p>
            <a:pPr lvl="2"/>
            <a:r>
              <a:rPr lang="en-US" sz="1600" dirty="0" smtClean="0"/>
              <a:t>Comparison with Euler angles and direction cosine matrix (DCM)</a:t>
            </a:r>
          </a:p>
          <a:p>
            <a:pPr marL="689822" lvl="2" indent="-318380"/>
            <a:r>
              <a:rPr lang="en-US" sz="2000" dirty="0" smtClean="0"/>
              <a:t>Part 2 of 2 – “Working with Quaternions”</a:t>
            </a:r>
          </a:p>
          <a:p>
            <a:pPr lvl="1"/>
            <a:r>
              <a:rPr lang="en-US" sz="1600" dirty="0" smtClean="0"/>
              <a:t>How quaternions are used for kinematics </a:t>
            </a:r>
          </a:p>
          <a:p>
            <a:pPr lvl="1"/>
            <a:r>
              <a:rPr lang="en-US" sz="1600" dirty="0" smtClean="0"/>
              <a:t>Defining quaternions for a particular coordinate frame rotation</a:t>
            </a:r>
          </a:p>
          <a:p>
            <a:pPr lvl="1"/>
            <a:r>
              <a:rPr lang="en-US" sz="1600" dirty="0" smtClean="0"/>
              <a:t>Using quaternions for coordinate transformations of vectors</a:t>
            </a:r>
          </a:p>
          <a:p>
            <a:pPr lvl="1"/>
            <a:r>
              <a:rPr lang="en-US" sz="1600" dirty="0" smtClean="0"/>
              <a:t>Calculation of DCM from quaternion, and vice-versa</a:t>
            </a:r>
          </a:p>
          <a:p>
            <a:pPr lvl="1"/>
            <a:r>
              <a:rPr lang="en-US" sz="1600" dirty="0" smtClean="0"/>
              <a:t>Time Propagation of quaternions</a:t>
            </a:r>
          </a:p>
          <a:p>
            <a:pPr lvl="1"/>
            <a:r>
              <a:rPr lang="en-US" sz="1600" dirty="0" smtClean="0"/>
              <a:t>Using quaternions for a single axis rotation to align one coordinate frame with another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3515</TotalTime>
  <Words>2152</Words>
  <Application>Microsoft Office PowerPoint</Application>
  <PresentationFormat>On-screen Show (4:3)</PresentationFormat>
  <Paragraphs>436</Paragraphs>
  <Slides>21</Slides>
  <Notes>20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SM_508-ish_TEMPLATE</vt:lpstr>
      <vt:lpstr>Equation</vt:lpstr>
      <vt:lpstr>Introduction to the Theory  and Application of Quaternions    Part 2 of 2 (“Working with Quaternions”)</vt:lpstr>
      <vt:lpstr>Overview</vt:lpstr>
      <vt:lpstr>How are quaternions used in kinematics?</vt:lpstr>
      <vt:lpstr>Definition of unit quaternion to represent rotation about an axis</vt:lpstr>
      <vt:lpstr>Defining single axis rotations with quaternions</vt:lpstr>
      <vt:lpstr>Combining single axis rotations into multiple rotations with quaternions</vt:lpstr>
      <vt:lpstr>Quaternion elements for a yaw-pitch-roll Euler angle sequence:</vt:lpstr>
      <vt:lpstr>Quaternion elements for a roll-yaw-pitch Euler angle sequence</vt:lpstr>
      <vt:lpstr>Plumb-line frame</vt:lpstr>
      <vt:lpstr>North-East-Down (NED) frame</vt:lpstr>
      <vt:lpstr>Quaternion transformation of vectors</vt:lpstr>
      <vt:lpstr>Other “forms” of vector “rotation” equation are sometimes shown</vt:lpstr>
      <vt:lpstr>How to compute DCM from a Quaternion</vt:lpstr>
      <vt:lpstr>DCM from Quaternion – an equivalent form</vt:lpstr>
      <vt:lpstr>How to Compute Quaternion from a DCM</vt:lpstr>
      <vt:lpstr>Example:  Calculation of Euler angles from a Quaternion: </vt:lpstr>
      <vt:lpstr>Example:  Calculation of Euler angles from a Quaternion:</vt:lpstr>
      <vt:lpstr>Time Propagation of a Quaternion </vt:lpstr>
      <vt:lpstr>Single axis rotation with quaternion </vt:lpstr>
      <vt:lpstr>Single axis rotation with quaternion - rotations about individual xyz axes </vt:lpstr>
      <vt:lpstr>Introduction to Quaternions Part 2 of 2 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Gottschall, Janet S. (LARC-B703)[LITES]</cp:lastModifiedBy>
  <cp:revision>162</cp:revision>
  <dcterms:created xsi:type="dcterms:W3CDTF">2011-03-16T16:13:23Z</dcterms:created>
  <dcterms:modified xsi:type="dcterms:W3CDTF">2013-12-12T18:44:50Z</dcterms:modified>
</cp:coreProperties>
</file>