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Masters/slideMaster26.xml" ContentType="application/vnd.openxmlformats-officedocument.presentationml.slideMaster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18.xml" ContentType="application/vnd.openxmlformats-officedocument.theme+xml"/>
  <Override PartName="/ppt/theme/theme29.xml" ContentType="application/vnd.openxmlformats-officedocument.theme+xml"/>
  <Override PartName="/ppt/notesSlides/notesSlide16.xml" ContentType="application/vnd.openxmlformats-officedocument.presentationml.notesSlide+xml"/>
  <Override PartName="/ppt/slideMasters/slideMaster15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heme/theme36.xml" ContentType="application/vnd.openxmlformats-officedocument.theme+xml"/>
  <Override PartName="/ppt/notesSlides/notesSlide23.xml" ContentType="application/vnd.openxmlformats-officedocument.presentationml.notesSlid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heme/theme21.xml" ContentType="application/vnd.openxmlformats-officedocument.theme+xml"/>
  <Override PartName="/ppt/theme/theme32.xml" ContentType="application/vnd.openxmlformats-officedocument.them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Masters/slideMaster27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theme/theme19.xml" ContentType="application/vnd.openxmlformats-officedocument.them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theme/theme26.xml" ContentType="application/vnd.openxmlformats-officedocument.theme+xml"/>
  <Override PartName="/ppt/notesSlides/notesSlide13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24.xml" ContentType="application/vnd.openxmlformats-officedocument.theme+xml"/>
  <Override PartName="/ppt/theme/theme33.xml" ContentType="application/vnd.openxmlformats-officedocument.them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notesSlides/notesSlide3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22.xml" ContentType="application/vnd.openxmlformats-officedocument.theme+xml"/>
  <Override PartName="/ppt/theme/theme31.xml" ContentType="application/vnd.openxmlformats-officedocument.them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Masters/slideMaster28.xml" ContentType="application/vnd.openxmlformats-officedocument.presentationml.slideMaster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slideMasters/slideMaster24.xml" ContentType="application/vnd.openxmlformats-officedocument.presentationml.slideMaster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theme/theme27.xml" ContentType="application/vnd.openxmlformats-officedocument.theme+xml"/>
  <Override PartName="/ppt/notesSlides/notesSlide14.xml" ContentType="application/vnd.openxmlformats-officedocument.presentationml.notesSlide+xml"/>
  <Override PartName="/ppt/slideMasters/slideMaster13.xml" ContentType="application/vnd.openxmlformats-officedocument.presentationml.slideMaster+xml"/>
  <Override PartName="/ppt/slideMasters/slideMaster31.xml" ContentType="application/vnd.openxmlformats-officedocument.presentationml.slideMaster+xml"/>
  <Override PartName="/ppt/theme/theme23.xml" ContentType="application/vnd.openxmlformats-officedocument.theme+xml"/>
  <Override PartName="/ppt/theme/theme34.xml" ContentType="application/vnd.openxmlformats-officedocument.them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30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Masters/slideMaster29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Masters/slideMaster25.xml" ContentType="application/vnd.openxmlformats-officedocument.presentationml.slideMaster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28.xml" ContentType="application/vnd.openxmlformats-officedocument.theme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slideMasters/slideMaster14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theme/theme35.xml" ContentType="application/vnd.openxmlformats-officedocument.them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93" r:id="rId2"/>
    <p:sldMasterId id="2147483701" r:id="rId3"/>
    <p:sldMasterId id="2147483751" r:id="rId4"/>
    <p:sldMasterId id="2147483764" r:id="rId5"/>
    <p:sldMasterId id="2147483766" r:id="rId6"/>
    <p:sldMasterId id="2147483768" r:id="rId7"/>
    <p:sldMasterId id="2147483770" r:id="rId8"/>
    <p:sldMasterId id="2147483772" r:id="rId9"/>
    <p:sldMasterId id="2147483774" r:id="rId10"/>
    <p:sldMasterId id="2147483776" r:id="rId11"/>
    <p:sldMasterId id="2147483778" r:id="rId12"/>
    <p:sldMasterId id="2147483780" r:id="rId13"/>
    <p:sldMasterId id="2147483782" r:id="rId14"/>
    <p:sldMasterId id="2147483784" r:id="rId15"/>
    <p:sldMasterId id="2147483786" r:id="rId16"/>
    <p:sldMasterId id="2147483788" r:id="rId17"/>
    <p:sldMasterId id="2147483790" r:id="rId18"/>
    <p:sldMasterId id="2147483792" r:id="rId19"/>
    <p:sldMasterId id="2147483794" r:id="rId20"/>
    <p:sldMasterId id="2147483796" r:id="rId21"/>
    <p:sldMasterId id="2147483798" r:id="rId22"/>
    <p:sldMasterId id="2147483800" r:id="rId23"/>
    <p:sldMasterId id="2147483802" r:id="rId24"/>
    <p:sldMasterId id="2147483805" r:id="rId25"/>
    <p:sldMasterId id="2147483808" r:id="rId26"/>
    <p:sldMasterId id="2147483810" r:id="rId27"/>
    <p:sldMasterId id="2147483812" r:id="rId28"/>
    <p:sldMasterId id="2147483814" r:id="rId29"/>
    <p:sldMasterId id="2147483816" r:id="rId30"/>
    <p:sldMasterId id="2147483817" r:id="rId31"/>
    <p:sldMasterId id="2147483818" r:id="rId32"/>
    <p:sldMasterId id="2147483820" r:id="rId33"/>
    <p:sldMasterId id="2147483822" r:id="rId34"/>
  </p:sldMasterIdLst>
  <p:notesMasterIdLst>
    <p:notesMasterId r:id="rId66"/>
  </p:notesMasterIdLst>
  <p:handoutMasterIdLst>
    <p:handoutMasterId r:id="rId67"/>
  </p:handoutMasterIdLst>
  <p:sldIdLst>
    <p:sldId id="367" r:id="rId35"/>
    <p:sldId id="337" r:id="rId36"/>
    <p:sldId id="362" r:id="rId37"/>
    <p:sldId id="426" r:id="rId38"/>
    <p:sldId id="427" r:id="rId39"/>
    <p:sldId id="428" r:id="rId40"/>
    <p:sldId id="429" r:id="rId41"/>
    <p:sldId id="430" r:id="rId42"/>
    <p:sldId id="405" r:id="rId43"/>
    <p:sldId id="403" r:id="rId44"/>
    <p:sldId id="411" r:id="rId45"/>
    <p:sldId id="371" r:id="rId46"/>
    <p:sldId id="410" r:id="rId47"/>
    <p:sldId id="409" r:id="rId48"/>
    <p:sldId id="435" r:id="rId49"/>
    <p:sldId id="414" r:id="rId50"/>
    <p:sldId id="413" r:id="rId51"/>
    <p:sldId id="432" r:id="rId52"/>
    <p:sldId id="433" r:id="rId53"/>
    <p:sldId id="434" r:id="rId54"/>
    <p:sldId id="431" r:id="rId55"/>
    <p:sldId id="412" r:id="rId56"/>
    <p:sldId id="418" r:id="rId57"/>
    <p:sldId id="417" r:id="rId58"/>
    <p:sldId id="416" r:id="rId59"/>
    <p:sldId id="415" r:id="rId60"/>
    <p:sldId id="419" r:id="rId61"/>
    <p:sldId id="421" r:id="rId62"/>
    <p:sldId id="423" r:id="rId63"/>
    <p:sldId id="425" r:id="rId64"/>
    <p:sldId id="424" r:id="rId65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6699"/>
    <a:srgbClr val="336699"/>
    <a:srgbClr val="003399"/>
    <a:srgbClr val="008080"/>
    <a:srgbClr val="009999"/>
    <a:srgbClr val="FF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79" autoAdjust="0"/>
  </p:normalViewPr>
  <p:slideViewPr>
    <p:cSldViewPr>
      <p:cViewPr>
        <p:scale>
          <a:sx n="66" d="100"/>
          <a:sy n="66" d="100"/>
        </p:scale>
        <p:origin x="-1164" y="-354"/>
      </p:cViewPr>
      <p:guideLst>
        <p:guide orient="horz" pos="2304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64"/>
    </p:cViewPr>
  </p:sorterViewPr>
  <p:notesViewPr>
    <p:cSldViewPr>
      <p:cViewPr varScale="1">
        <p:scale>
          <a:sx n="50" d="100"/>
          <a:sy n="50" d="100"/>
        </p:scale>
        <p:origin x="-1590" y="-84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5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" Target="slides/slide8.xml"/><Relationship Id="rId47" Type="http://schemas.openxmlformats.org/officeDocument/2006/relationships/slide" Target="slides/slide13.xml"/><Relationship Id="rId50" Type="http://schemas.openxmlformats.org/officeDocument/2006/relationships/slide" Target="slides/slide16.xml"/><Relationship Id="rId55" Type="http://schemas.openxmlformats.org/officeDocument/2006/relationships/slide" Target="slides/slide21.xml"/><Relationship Id="rId63" Type="http://schemas.openxmlformats.org/officeDocument/2006/relationships/slide" Target="slides/slide29.xml"/><Relationship Id="rId68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3.xml"/><Relationship Id="rId40" Type="http://schemas.openxmlformats.org/officeDocument/2006/relationships/slide" Target="slides/slide6.xml"/><Relationship Id="rId45" Type="http://schemas.openxmlformats.org/officeDocument/2006/relationships/slide" Target="slides/slide11.xml"/><Relationship Id="rId53" Type="http://schemas.openxmlformats.org/officeDocument/2006/relationships/slide" Target="slides/slide19.xml"/><Relationship Id="rId58" Type="http://schemas.openxmlformats.org/officeDocument/2006/relationships/slide" Target="slides/slide24.xml"/><Relationship Id="rId66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2.xml"/><Relationship Id="rId49" Type="http://schemas.openxmlformats.org/officeDocument/2006/relationships/slide" Target="slides/slide15.xml"/><Relationship Id="rId57" Type="http://schemas.openxmlformats.org/officeDocument/2006/relationships/slide" Target="slides/slide23.xml"/><Relationship Id="rId61" Type="http://schemas.openxmlformats.org/officeDocument/2006/relationships/slide" Target="slides/slide27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0.xml"/><Relationship Id="rId52" Type="http://schemas.openxmlformats.org/officeDocument/2006/relationships/slide" Target="slides/slide18.xml"/><Relationship Id="rId60" Type="http://schemas.openxmlformats.org/officeDocument/2006/relationships/slide" Target="slides/slide26.xml"/><Relationship Id="rId65" Type="http://schemas.openxmlformats.org/officeDocument/2006/relationships/slide" Target="slides/slide3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1.xml"/><Relationship Id="rId43" Type="http://schemas.openxmlformats.org/officeDocument/2006/relationships/slide" Target="slides/slide9.xml"/><Relationship Id="rId48" Type="http://schemas.openxmlformats.org/officeDocument/2006/relationships/slide" Target="slides/slide14.xml"/><Relationship Id="rId56" Type="http://schemas.openxmlformats.org/officeDocument/2006/relationships/slide" Target="slides/slide22.xml"/><Relationship Id="rId64" Type="http://schemas.openxmlformats.org/officeDocument/2006/relationships/slide" Target="slides/slide30.xml"/><Relationship Id="rId69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7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4.xml"/><Relationship Id="rId46" Type="http://schemas.openxmlformats.org/officeDocument/2006/relationships/slide" Target="slides/slide12.xml"/><Relationship Id="rId59" Type="http://schemas.openxmlformats.org/officeDocument/2006/relationships/slide" Target="slides/slide25.xml"/><Relationship Id="rId67" Type="http://schemas.openxmlformats.org/officeDocument/2006/relationships/handoutMaster" Target="handoutMasters/handoutMaster1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7.xml"/><Relationship Id="rId54" Type="http://schemas.openxmlformats.org/officeDocument/2006/relationships/slide" Target="slides/slide20.xml"/><Relationship Id="rId62" Type="http://schemas.openxmlformats.org/officeDocument/2006/relationships/slide" Target="slides/slide28.xml"/><Relationship Id="rId7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B576344-8EE0-42A4-A66D-E1E1BD0CBA50}" type="datetime1">
              <a:rPr lang="en-US"/>
              <a:pPr>
                <a:defRPr/>
              </a:pPr>
              <a:t>10/10/2014</a:t>
            </a:fld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9B101F6-632A-489B-8ADB-34876B8AC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9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258888" y="720725"/>
            <a:ext cx="4799012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475" y="4560302"/>
            <a:ext cx="5364252" cy="4320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C3C7EAC-8B77-4574-8636-5672AB7D5F1C}" type="datetime1">
              <a:rPr lang="en-US"/>
              <a:pPr>
                <a:defRPr/>
              </a:pPr>
              <a:t>10/10/2014</a:t>
            </a:fld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3EA6F24-0A1B-4A42-9D2C-8700FCE29F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4CB6A-D3E5-42A1-83DC-239D3EDF2F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FC9F0-31E9-417E-8B69-A8A5EB1688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CBDE1-BD50-4DBB-AF24-FB0DD745A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712E7-E139-40F7-8C67-AE062393E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EEA76-729F-4202-9A85-C032E7DF20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8F7CC-8EE2-49EB-97A7-D0DC2DDC02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A3A1F-6012-4CB7-ADFF-7A0C9A02C5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DFC9E-ADCB-4BB3-B7CD-8F1E8558FD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D7EAD-7258-46B5-981B-756DC89182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47FE9-60A0-4E6D-A902-4933B934A7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533400"/>
            <a:ext cx="15240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33400"/>
            <a:ext cx="44196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B2C76-1587-4F60-B193-3364A4434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124200" y="1981200"/>
            <a:ext cx="5486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00C-E5F4-47BC-9BEA-15256ED5B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EFACF-6CE1-439C-92D0-B2D0D37C53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943600" y="19812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943600" y="41148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56326-6B44-448C-B0DA-B4ECC0A5D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484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400" b="1" dirty="0">
                <a:solidFill>
                  <a:srgbClr val="003399"/>
                </a:solidFill>
                <a:cs typeface="Arial" pitchFamily="34" charset="0"/>
              </a:rPr>
              <a:t>NESC Academy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85738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8573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85738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B1DB-BFE6-417A-9527-F12AB64AEF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10/10/2014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8573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7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19.xml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5.xml"/><Relationship Id="rId4" Type="http://schemas.openxmlformats.org/officeDocument/2006/relationships/image" Target="../media/image4.jpe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6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9.xml"/><Relationship Id="rId4" Type="http://schemas.openxmlformats.org/officeDocument/2006/relationships/image" Target="../media/image4.jpe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1.xml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2.xml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3.xml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5334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 title style</a:t>
            </a: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167ABAA-E0C0-4444-8782-211D0F6289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>
              <a:solidFill>
                <a:schemeClr val="tx1"/>
              </a:solidFill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914400" y="1752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C0089764-537F-4C54-83BE-B754A5236A51}" type="datetime1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10/10/2014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484842E-5D5F-47DB-8A50-E3874C6A648E}" type="slidenum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823" r:id="rId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C0089764-537F-4C54-83BE-B754A5236A51}" type="datetime1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10/10/2014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484842E-5D5F-47DB-8A50-E3874C6A648E}" type="slidenum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C0089764-537F-4C54-83BE-B754A5236A51}" type="datetime1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10/10/2014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484842E-5D5F-47DB-8A50-E3874C6A648E}" type="slidenum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C0089764-537F-4C54-83BE-B754A5236A51}" type="datetime1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10/10/2014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484842E-5D5F-47DB-8A50-E3874C6A648E}" type="slidenum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371600" y="1905000"/>
            <a:ext cx="6172200" cy="2667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8600" b="1" dirty="0" smtClean="0">
                <a:solidFill>
                  <a:srgbClr val="006699"/>
                </a:solidFill>
              </a:rPr>
              <a:t>Rainflow Cycle Counting for </a:t>
            </a:r>
            <a:br>
              <a:rPr lang="en-US" sz="8600" b="1" dirty="0" smtClean="0">
                <a:solidFill>
                  <a:srgbClr val="006699"/>
                </a:solidFill>
              </a:rPr>
            </a:br>
            <a:r>
              <a:rPr lang="en-US" sz="8600" b="1" dirty="0" smtClean="0">
                <a:solidFill>
                  <a:srgbClr val="006699"/>
                </a:solidFill>
              </a:rPr>
              <a:t>Continuous Beams</a:t>
            </a: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sz="6200" b="1" dirty="0" smtClean="0">
              <a:solidFill>
                <a:srgbClr val="006699"/>
              </a:solidFill>
            </a:endParaRP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6200" b="1" dirty="0" smtClean="0">
                <a:solidFill>
                  <a:srgbClr val="006699"/>
                </a:solidFill>
              </a:rPr>
              <a:t>By Tom Irvine</a:t>
            </a:r>
            <a:endParaRPr lang="en-US" sz="6200" b="1" dirty="0">
              <a:solidFill>
                <a:srgbClr val="006699"/>
              </a:solidFill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en-US" sz="1800" b="1" dirty="0" smtClean="0">
                <a:solidFill>
                  <a:srgbClr val="003366"/>
                </a:solidFill>
                <a:latin typeface="Helvetica" charset="0"/>
              </a:rPr>
              <a:t/>
            </a:r>
            <a:br>
              <a:rPr lang="en-US" sz="1800" b="1" dirty="0" smtClean="0">
                <a:solidFill>
                  <a:srgbClr val="003366"/>
                </a:solidFill>
                <a:latin typeface="Helvetica" charset="0"/>
              </a:rPr>
            </a:br>
            <a:endParaRPr lang="en-US" sz="1800" b="1" dirty="0" smtClean="0">
              <a:solidFill>
                <a:srgbClr val="003366"/>
              </a:solidFill>
              <a:latin typeface="Helvetica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09600"/>
            <a:ext cx="10390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099CC"/>
                </a:solidFill>
              </a:rPr>
              <a:t>Unit 34</a:t>
            </a:r>
            <a:endParaRPr lang="en-US" sz="2000" b="1" dirty="0">
              <a:solidFill>
                <a:srgbClr val="0099C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84441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914400"/>
            <a:ext cx="3843618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514600" y="990600"/>
            <a:ext cx="1841500" cy="4349750"/>
            <a:chOff x="4410" y="1500"/>
            <a:chExt cx="2900" cy="6850"/>
          </a:xfrm>
        </p:grpSpPr>
        <p:sp>
          <p:nvSpPr>
            <p:cNvPr id="6" name="Cloud"/>
            <p:cNvSpPr>
              <a:spLocks noChangeAspect="1" noEditPoints="1" noChangeArrowheads="1"/>
            </p:cNvSpPr>
            <p:nvPr/>
          </p:nvSpPr>
          <p:spPr bwMode="auto">
            <a:xfrm>
              <a:off x="4410" y="1500"/>
              <a:ext cx="2900" cy="1535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Oval 4"/>
            <p:cNvSpPr>
              <a:spLocks noChangeArrowheads="1"/>
            </p:cNvSpPr>
            <p:nvPr/>
          </p:nvSpPr>
          <p:spPr bwMode="auto">
            <a:xfrm flipH="1">
              <a:off x="5129" y="3150"/>
              <a:ext cx="71" cy="4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8" name="Oval 5"/>
            <p:cNvSpPr>
              <a:spLocks noChangeArrowheads="1"/>
            </p:cNvSpPr>
            <p:nvPr/>
          </p:nvSpPr>
          <p:spPr bwMode="auto">
            <a:xfrm flipH="1">
              <a:off x="6649" y="3090"/>
              <a:ext cx="71" cy="4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 flipH="1">
              <a:off x="6029" y="3190"/>
              <a:ext cx="71" cy="4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0" name="Oval 7"/>
            <p:cNvSpPr>
              <a:spLocks noChangeArrowheads="1"/>
            </p:cNvSpPr>
            <p:nvPr/>
          </p:nvSpPr>
          <p:spPr bwMode="auto">
            <a:xfrm flipH="1">
              <a:off x="5569" y="3210"/>
              <a:ext cx="71" cy="4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1" name="Oval 8"/>
            <p:cNvSpPr>
              <a:spLocks noChangeArrowheads="1"/>
            </p:cNvSpPr>
            <p:nvPr/>
          </p:nvSpPr>
          <p:spPr bwMode="auto">
            <a:xfrm flipH="1">
              <a:off x="7049" y="3010"/>
              <a:ext cx="71" cy="4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2" name="Oval 9"/>
            <p:cNvSpPr>
              <a:spLocks noChangeArrowheads="1"/>
            </p:cNvSpPr>
            <p:nvPr/>
          </p:nvSpPr>
          <p:spPr bwMode="auto">
            <a:xfrm flipH="1">
              <a:off x="4729" y="2990"/>
              <a:ext cx="71" cy="4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Oval 10"/>
            <p:cNvSpPr>
              <a:spLocks noChangeArrowheads="1"/>
            </p:cNvSpPr>
            <p:nvPr/>
          </p:nvSpPr>
          <p:spPr bwMode="auto">
            <a:xfrm flipH="1">
              <a:off x="6069" y="3890"/>
              <a:ext cx="91" cy="8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cxnSp>
          <p:nvCxnSpPr>
            <p:cNvPr id="14" name="AutoShape 11"/>
            <p:cNvCxnSpPr>
              <a:cxnSpLocks noChangeShapeType="1"/>
            </p:cNvCxnSpPr>
            <p:nvPr/>
          </p:nvCxnSpPr>
          <p:spPr bwMode="auto">
            <a:xfrm>
              <a:off x="4960" y="3670"/>
              <a:ext cx="1120" cy="220"/>
            </a:xfrm>
            <a:prstGeom prst="straightConnector1">
              <a:avLst/>
            </a:prstGeom>
            <a:noFill/>
            <a:ln w="38100">
              <a:solidFill>
                <a:srgbClr val="FFFFFF"/>
              </a:solidFill>
              <a:round/>
              <a:headEnd/>
              <a:tailEnd/>
            </a:ln>
          </p:spPr>
        </p:cxnSp>
        <p:cxnSp>
          <p:nvCxnSpPr>
            <p:cNvPr id="15" name="AutoShape 12"/>
            <p:cNvCxnSpPr>
              <a:cxnSpLocks noChangeShapeType="1"/>
            </p:cNvCxnSpPr>
            <p:nvPr/>
          </p:nvCxnSpPr>
          <p:spPr bwMode="auto">
            <a:xfrm>
              <a:off x="5200" y="4750"/>
              <a:ext cx="980" cy="100"/>
            </a:xfrm>
            <a:prstGeom prst="straightConnector1">
              <a:avLst/>
            </a:prstGeom>
            <a:noFill/>
            <a:ln w="38100">
              <a:solidFill>
                <a:srgbClr val="FFFFFF"/>
              </a:solidFill>
              <a:round/>
              <a:headEnd/>
              <a:tailEnd/>
            </a:ln>
          </p:spPr>
        </p:cxnSp>
        <p:cxnSp>
          <p:nvCxnSpPr>
            <p:cNvPr id="16" name="AutoShape 13"/>
            <p:cNvCxnSpPr>
              <a:cxnSpLocks noChangeShapeType="1"/>
            </p:cNvCxnSpPr>
            <p:nvPr/>
          </p:nvCxnSpPr>
          <p:spPr bwMode="auto">
            <a:xfrm>
              <a:off x="5260" y="6430"/>
              <a:ext cx="880" cy="100"/>
            </a:xfrm>
            <a:prstGeom prst="straightConnector1">
              <a:avLst/>
            </a:prstGeom>
            <a:noFill/>
            <a:ln w="38100">
              <a:solidFill>
                <a:srgbClr val="FFFFFF"/>
              </a:solidFill>
              <a:round/>
              <a:headEnd/>
              <a:tailEnd/>
            </a:ln>
          </p:spPr>
        </p:cxnSp>
        <p:cxnSp>
          <p:nvCxnSpPr>
            <p:cNvPr id="17" name="AutoShape 14"/>
            <p:cNvCxnSpPr>
              <a:cxnSpLocks noChangeShapeType="1"/>
            </p:cNvCxnSpPr>
            <p:nvPr/>
          </p:nvCxnSpPr>
          <p:spPr bwMode="auto">
            <a:xfrm>
              <a:off x="5380" y="5490"/>
              <a:ext cx="700" cy="140"/>
            </a:xfrm>
            <a:prstGeom prst="straightConnector1">
              <a:avLst/>
            </a:prstGeom>
            <a:noFill/>
            <a:ln w="38100">
              <a:solidFill>
                <a:srgbClr val="FFFFFF"/>
              </a:solidFill>
              <a:round/>
              <a:headEnd/>
              <a:tailEnd/>
            </a:ln>
          </p:spPr>
        </p:cxnSp>
        <p:sp>
          <p:nvSpPr>
            <p:cNvPr id="18" name="Oval 15"/>
            <p:cNvSpPr>
              <a:spLocks noChangeArrowheads="1"/>
            </p:cNvSpPr>
            <p:nvPr/>
          </p:nvSpPr>
          <p:spPr bwMode="auto">
            <a:xfrm flipH="1">
              <a:off x="6169" y="4790"/>
              <a:ext cx="91" cy="8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cxnSp>
          <p:nvCxnSpPr>
            <p:cNvPr id="19" name="AutoShape 16"/>
            <p:cNvCxnSpPr>
              <a:cxnSpLocks noChangeShapeType="1"/>
            </p:cNvCxnSpPr>
            <p:nvPr/>
          </p:nvCxnSpPr>
          <p:spPr bwMode="auto">
            <a:xfrm>
              <a:off x="5440" y="7430"/>
              <a:ext cx="880" cy="100"/>
            </a:xfrm>
            <a:prstGeom prst="straightConnector1">
              <a:avLst/>
            </a:prstGeom>
            <a:noFill/>
            <a:ln w="38100">
              <a:solidFill>
                <a:srgbClr val="FFFFFF"/>
              </a:solidFill>
              <a:round/>
              <a:headEnd/>
              <a:tailEnd/>
            </a:ln>
          </p:spPr>
        </p:cxnSp>
        <p:sp>
          <p:nvSpPr>
            <p:cNvPr id="20" name="Oval 17"/>
            <p:cNvSpPr>
              <a:spLocks noChangeArrowheads="1"/>
            </p:cNvSpPr>
            <p:nvPr/>
          </p:nvSpPr>
          <p:spPr bwMode="auto">
            <a:xfrm flipH="1">
              <a:off x="6069" y="5650"/>
              <a:ext cx="91" cy="8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1" name="Oval 18"/>
            <p:cNvSpPr>
              <a:spLocks noChangeArrowheads="1"/>
            </p:cNvSpPr>
            <p:nvPr/>
          </p:nvSpPr>
          <p:spPr bwMode="auto">
            <a:xfrm flipH="1">
              <a:off x="6149" y="6550"/>
              <a:ext cx="91" cy="8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auto">
            <a:xfrm flipH="1">
              <a:off x="6249" y="7530"/>
              <a:ext cx="91" cy="8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23" name="Text Box 1"/>
          <p:cNvSpPr txBox="1">
            <a:spLocks noChangeArrowheads="1"/>
          </p:cNvSpPr>
          <p:nvPr/>
        </p:nvSpPr>
        <p:spPr bwMode="auto">
          <a:xfrm>
            <a:off x="4876800" y="914400"/>
            <a:ext cx="3733800" cy="393858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ts val="100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Rainflow Fatigue Cycles</a:t>
            </a:r>
            <a:endParaRPr kumimoji="0" lang="en-US" sz="1800" dirty="0">
              <a:solidFill>
                <a:prstClr val="black"/>
              </a:solidFill>
              <a:latin typeface="Times New Roman" pitchFamily="18" charset="0"/>
              <a:cs typeface="Arial" pitchFamily="34" charset="0"/>
            </a:endParaRPr>
          </a:p>
          <a:p>
            <a:pPr eaLnBrk="1" hangingPunct="1">
              <a:spcAft>
                <a:spcPts val="1000"/>
              </a:spcAft>
            </a:pPr>
            <a:r>
              <a:rPr kumimoji="0" lang="en-US" sz="1800" dirty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/>
            </a:r>
            <a:br>
              <a:rPr kumimoji="0" lang="en-US" sz="1800" dirty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</a:br>
            <a:r>
              <a:rPr kumimoji="0" lang="en-US" sz="1800" dirty="0">
                <a:solidFill>
                  <a:prstClr val="black"/>
                </a:solidFill>
                <a:latin typeface="Calibri" pitchFamily="34" charset="0"/>
                <a:cs typeface="Arial" pitchFamily="34" charset="0"/>
              </a:rPr>
              <a:t>Endo &amp; Matsuishi 1968 developed the Rainflow Counting method by relating stress reversal cycles to streams of rainwater flowing down a Pagoda.</a:t>
            </a:r>
            <a:r>
              <a:rPr kumimoji="0" lang="en-US" sz="1800" dirty="0">
                <a:solidFill>
                  <a:prstClr val="black"/>
                </a:solidFill>
                <a:latin typeface="Times New Roman" pitchFamily="18" charset="0"/>
                <a:cs typeface="Arial" pitchFamily="34" charset="0"/>
              </a:rPr>
              <a:t/>
            </a:r>
            <a:br>
              <a:rPr kumimoji="0" lang="en-US" sz="1800" dirty="0">
                <a:solidFill>
                  <a:prstClr val="black"/>
                </a:solidFill>
                <a:latin typeface="Times New Roman" pitchFamily="18" charset="0"/>
                <a:cs typeface="Arial" pitchFamily="34" charset="0"/>
              </a:rPr>
            </a:br>
            <a:r>
              <a:rPr kumimoji="0" lang="en-US" sz="1800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/>
            </a:r>
            <a:br>
              <a:rPr kumimoji="0" lang="en-US" sz="1800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</a:br>
            <a:r>
              <a:rPr kumimoji="0" lang="en-US" sz="1800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ASTM E 1049-85 (2005) Rainflow Counting Method</a:t>
            </a:r>
          </a:p>
          <a:p>
            <a:pPr eaLnBrk="1" hangingPunct="1">
              <a:spcAft>
                <a:spcPts val="1000"/>
              </a:spcAft>
            </a:pPr>
            <a:endParaRPr kumimoji="0" lang="en-US" sz="1800" dirty="0">
              <a:solidFill>
                <a:srgbClr val="000000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endParaRPr kumimoji="0" lang="en-US" sz="1800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53000" y="5867400"/>
            <a:ext cx="3657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500" i="1" dirty="0" err="1">
                <a:solidFill>
                  <a:prstClr val="black"/>
                </a:solidFill>
                <a:latin typeface="Calibri"/>
              </a:rPr>
              <a:t>Goju</a:t>
            </a:r>
            <a:r>
              <a:rPr kumimoji="0" lang="en-US" sz="1500" i="1" dirty="0">
                <a:solidFill>
                  <a:prstClr val="black"/>
                </a:solidFill>
                <a:latin typeface="Calibri"/>
              </a:rPr>
              <a:t>-no-to Pagoda, </a:t>
            </a:r>
            <a:r>
              <a:rPr kumimoji="0" lang="en-US" sz="1500" i="1" dirty="0" err="1">
                <a:solidFill>
                  <a:prstClr val="black"/>
                </a:solidFill>
                <a:latin typeface="Calibri"/>
              </a:rPr>
              <a:t>Miyajima</a:t>
            </a:r>
            <a:r>
              <a:rPr kumimoji="0" lang="en-US" sz="1500" i="1" dirty="0">
                <a:solidFill>
                  <a:prstClr val="black"/>
                </a:solidFill>
                <a:latin typeface="Calibri"/>
              </a:rPr>
              <a:t> Island, Japan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4876800"/>
            <a:ext cx="7391400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fontAlgn="auto" hangingPunct="1">
              <a:spcBef>
                <a:spcPts val="300"/>
              </a:spcBef>
              <a:spcAft>
                <a:spcPts val="300"/>
              </a:spcAft>
              <a:buClr>
                <a:srgbClr val="4BACC6">
                  <a:lumMod val="75000"/>
                </a:srgbClr>
              </a:buClr>
              <a:buFont typeface="Wingdings" pitchFamily="2" charset="2"/>
              <a:buChar char="§"/>
            </a:pPr>
            <a:r>
              <a:rPr kumimoji="0" lang="en-US" sz="1800" dirty="0">
                <a:solidFill>
                  <a:prstClr val="black"/>
                </a:solidFill>
                <a:latin typeface="Calibri"/>
              </a:rPr>
              <a:t>The curve can be roughly divided into two segments</a:t>
            </a:r>
          </a:p>
          <a:p>
            <a:pPr marL="285750" indent="-285750" eaLnBrk="1" fontAlgn="auto" hangingPunct="1">
              <a:spcBef>
                <a:spcPts val="300"/>
              </a:spcBef>
              <a:spcAft>
                <a:spcPts val="300"/>
              </a:spcAft>
              <a:buClr>
                <a:srgbClr val="4BACC6">
                  <a:lumMod val="75000"/>
                </a:srgbClr>
              </a:buClr>
              <a:buFont typeface="Wingdings" pitchFamily="2" charset="2"/>
              <a:buChar char="§"/>
            </a:pPr>
            <a:r>
              <a:rPr kumimoji="0" lang="en-US" sz="1800" dirty="0">
                <a:solidFill>
                  <a:prstClr val="black"/>
                </a:solidFill>
                <a:latin typeface="Calibri"/>
              </a:rPr>
              <a:t>The first is the low-cycle fatigue portion from 1 to 1000 cycles, which is concave as viewed from the origin</a:t>
            </a:r>
          </a:p>
          <a:p>
            <a:pPr marL="285750" indent="-285750" eaLnBrk="1" fontAlgn="auto" hangingPunct="1">
              <a:spcBef>
                <a:spcPts val="300"/>
              </a:spcBef>
              <a:spcAft>
                <a:spcPts val="300"/>
              </a:spcAft>
              <a:buClr>
                <a:srgbClr val="4BACC6">
                  <a:lumMod val="75000"/>
                </a:srgbClr>
              </a:buClr>
              <a:buFont typeface="Wingdings" pitchFamily="2" charset="2"/>
              <a:buChar char="§"/>
            </a:pPr>
            <a:r>
              <a:rPr kumimoji="0" lang="en-US" sz="1800" dirty="0">
                <a:solidFill>
                  <a:prstClr val="black"/>
                </a:solidFill>
                <a:latin typeface="Calibri"/>
              </a:rPr>
              <a:t>The second portion is the high-cycle curve beginning at 1000, which is convex as viewed from the origin</a:t>
            </a:r>
          </a:p>
          <a:p>
            <a:pPr marL="285750" indent="-285750" eaLnBrk="1" fontAlgn="auto" hangingPunct="1">
              <a:spcBef>
                <a:spcPts val="300"/>
              </a:spcBef>
              <a:spcAft>
                <a:spcPts val="300"/>
              </a:spcAft>
              <a:buClr>
                <a:srgbClr val="4BACC6">
                  <a:lumMod val="75000"/>
                </a:srgbClr>
              </a:buClr>
              <a:buFont typeface="Wingdings" pitchFamily="2" charset="2"/>
              <a:buChar char="§"/>
            </a:pPr>
            <a:r>
              <a:rPr kumimoji="0" lang="en-US" sz="1800" dirty="0">
                <a:solidFill>
                  <a:prstClr val="black"/>
                </a:solidFill>
                <a:latin typeface="Calibri"/>
              </a:rPr>
              <a:t>The stress level for one-half cycle is the ultimate stress limit</a:t>
            </a:r>
            <a:endParaRPr kumimoji="0" lang="en-US" sz="1800" dirty="0"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19800" y="2133600"/>
            <a:ext cx="2895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For N</a:t>
            </a:r>
            <a:r>
              <a:rPr kumimoji="0" lang="en-US" sz="1600" u="sng" dirty="0">
                <a:solidFill>
                  <a:prstClr val="black"/>
                </a:solidFill>
                <a:latin typeface="Calibri"/>
              </a:rPr>
              <a:t>&gt;</a:t>
            </a: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1538 and S </a:t>
            </a:r>
            <a:r>
              <a:rPr kumimoji="0" lang="en-US" sz="1600" u="sng" dirty="0">
                <a:solidFill>
                  <a:prstClr val="black"/>
                </a:solidFill>
                <a:latin typeface="Calibri"/>
              </a:rPr>
              <a:t>&lt;</a:t>
            </a: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 39.7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1600" dirty="0">
              <a:solidFill>
                <a:prstClr val="black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log</a:t>
            </a:r>
            <a:r>
              <a:rPr kumimoji="0" lang="en-US" sz="1600" baseline="-25000" dirty="0">
                <a:solidFill>
                  <a:prstClr val="black"/>
                </a:solidFill>
                <a:latin typeface="Calibri"/>
              </a:rPr>
              <a:t>10</a:t>
            </a: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 (S) = -0.108 log</a:t>
            </a:r>
            <a:r>
              <a:rPr kumimoji="0" lang="en-US" sz="1600" baseline="-25000" dirty="0">
                <a:solidFill>
                  <a:prstClr val="black"/>
                </a:solidFill>
                <a:latin typeface="Calibri"/>
              </a:rPr>
              <a:t>10</a:t>
            </a: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 (N) +1.95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1600" dirty="0">
              <a:solidFill>
                <a:prstClr val="black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log</a:t>
            </a:r>
            <a:r>
              <a:rPr kumimoji="0" lang="en-US" sz="1600" baseline="-25000" dirty="0">
                <a:solidFill>
                  <a:prstClr val="black"/>
                </a:solidFill>
                <a:latin typeface="Calibri"/>
              </a:rPr>
              <a:t>10</a:t>
            </a: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 (N) = -9.25 log</a:t>
            </a:r>
            <a:r>
              <a:rPr kumimoji="0" lang="en-US" sz="1600" baseline="-25000" dirty="0">
                <a:solidFill>
                  <a:prstClr val="black"/>
                </a:solidFill>
                <a:latin typeface="Calibri"/>
              </a:rPr>
              <a:t>10</a:t>
            </a: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 (S) + 17.99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3810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S-N Curve</a:t>
            </a:r>
            <a:endParaRPr kumimoji="0" lang="en-US" sz="2000" b="1" dirty="0">
              <a:solidFill>
                <a:srgbClr val="336699"/>
              </a:solidFill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" y="304800"/>
            <a:ext cx="5486401" cy="4590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79201" name="Picture 1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914400"/>
            <a:ext cx="5682343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477000" y="2895598"/>
          <a:ext cx="2209800" cy="2011681"/>
        </p:xfrm>
        <a:graphic>
          <a:graphicData uri="http://schemas.openxmlformats.org/drawingml/2006/table">
            <a:tbl>
              <a:tblPr/>
              <a:tblGrid>
                <a:gridCol w="1257300"/>
                <a:gridCol w="952500"/>
              </a:tblGrid>
              <a:tr h="296441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Calibri"/>
                          <a:ea typeface="Calibri"/>
                          <a:cs typeface="Arial"/>
                        </a:rPr>
                        <a:t>Base </a:t>
                      </a:r>
                      <a:r>
                        <a:rPr lang="en-US" sz="1200" dirty="0">
                          <a:latin typeface="Calibri"/>
                          <a:ea typeface="Calibri"/>
                          <a:cs typeface="Arial"/>
                        </a:rPr>
                        <a:t>Input PSD, </a:t>
                      </a:r>
                      <a:r>
                        <a:rPr lang="en-US" sz="1200" baseline="0" dirty="0" smtClean="0">
                          <a:latin typeface="Calibri"/>
                          <a:ea typeface="Calibri"/>
                          <a:cs typeface="Arial"/>
                        </a:rPr>
                        <a:t> </a:t>
                      </a:r>
                      <a:r>
                        <a:rPr lang="en-US" sz="1200" dirty="0" smtClean="0">
                          <a:latin typeface="Calibri"/>
                          <a:ea typeface="Calibri"/>
                          <a:cs typeface="Arial"/>
                        </a:rPr>
                        <a:t>6.1 GRMS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2947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Arial"/>
                        </a:rPr>
                        <a:t>Frequency </a:t>
                      </a:r>
                      <a:endParaRPr lang="en-US" sz="1200" dirty="0" smtClean="0">
                        <a:latin typeface="Calibri"/>
                        <a:ea typeface="Calibri"/>
                        <a:cs typeface="Arial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Calibri"/>
                          <a:ea typeface="Calibri"/>
                          <a:cs typeface="Arial"/>
                        </a:rPr>
                        <a:t>(</a:t>
                      </a:r>
                      <a:r>
                        <a:rPr lang="en-US" sz="1200" dirty="0">
                          <a:latin typeface="Calibri"/>
                          <a:ea typeface="Calibri"/>
                          <a:cs typeface="Arial"/>
                        </a:rPr>
                        <a:t>Hz)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Arial"/>
                        </a:rPr>
                        <a:t>Accel (G^2/Hz)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4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Arial"/>
                        </a:rPr>
                        <a:t>20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Arial"/>
                        </a:rPr>
                        <a:t>0.0053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4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Arial"/>
                        </a:rPr>
                        <a:t>150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Arial"/>
                        </a:rPr>
                        <a:t>0.04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4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Arial"/>
                        </a:rPr>
                        <a:t>600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Arial"/>
                        </a:rPr>
                        <a:t>0.04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4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Calibri"/>
                          <a:ea typeface="Calibri"/>
                          <a:cs typeface="Arial"/>
                        </a:rPr>
                        <a:t>2000</a:t>
                      </a:r>
                      <a:endParaRPr lang="en-US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Calibri"/>
                          <a:ea typeface="Calibri"/>
                          <a:cs typeface="Arial"/>
                        </a:rPr>
                        <a:t>0.0036</a:t>
                      </a:r>
                      <a:endParaRPr lang="en-US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90600" y="5562600"/>
            <a:ext cx="746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dirty="0">
                <a:solidFill>
                  <a:prstClr val="black"/>
                </a:solidFill>
                <a:latin typeface="Calibri"/>
              </a:rPr>
              <a:t>Now consider that the </a:t>
            </a:r>
            <a:r>
              <a:rPr kumimoji="0" lang="en-US" sz="1800" dirty="0" smtClean="0">
                <a:solidFill>
                  <a:prstClr val="black"/>
                </a:solidFill>
                <a:latin typeface="Calibri"/>
              </a:rPr>
              <a:t>beam </a:t>
            </a:r>
            <a:r>
              <a:rPr kumimoji="0" lang="en-US" sz="1800" dirty="0">
                <a:solidFill>
                  <a:prstClr val="black"/>
                </a:solidFill>
                <a:latin typeface="Calibri"/>
              </a:rPr>
              <a:t>assembly is subjected to the </a:t>
            </a:r>
            <a:r>
              <a:rPr kumimoji="0" lang="en-US" sz="1800" dirty="0" smtClean="0">
                <a:solidFill>
                  <a:prstClr val="black"/>
                </a:solidFill>
                <a:latin typeface="Calibri"/>
              </a:rPr>
              <a:t>MIL-STD-1540B ATP random </a:t>
            </a:r>
            <a:r>
              <a:rPr kumimoji="0" lang="en-US" sz="1800" dirty="0">
                <a:solidFill>
                  <a:prstClr val="black"/>
                </a:solidFill>
                <a:latin typeface="Calibri"/>
              </a:rPr>
              <a:t>vibration base input level. The duration is 3 minutes.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3048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Base Input PSD</a:t>
            </a:r>
            <a:endParaRPr kumimoji="0" lang="en-US" sz="2000" b="1" dirty="0">
              <a:solidFill>
                <a:srgbClr val="336699"/>
              </a:solidFill>
              <a:latin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3048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Base Input PSD</a:t>
            </a:r>
            <a:endParaRPr kumimoji="0" lang="en-US" sz="2000" b="1" dirty="0">
              <a:solidFill>
                <a:srgbClr val="336699"/>
              </a:solidFill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8" name="Picture 7" descr="vpic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66" y="1066800"/>
            <a:ext cx="9133334" cy="431428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5800" y="5791200"/>
            <a:ext cx="716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dirty="0">
                <a:solidFill>
                  <a:prstClr val="black"/>
                </a:solidFill>
                <a:latin typeface="Calibri"/>
              </a:rPr>
              <a:t>The PSD on the previous slide is library array:  MIL-STD1540B ATP PSD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3048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Time History Synthesis</a:t>
            </a:r>
            <a:endParaRPr kumimoji="0" lang="en-US" sz="2000" b="1" dirty="0">
              <a:solidFill>
                <a:srgbClr val="336699"/>
              </a:solidFill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8" name="Picture 7" descr="vpict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98978"/>
            <a:ext cx="9144000" cy="50600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5181600"/>
            <a:ext cx="7391400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fontAlgn="auto" hangingPunct="1">
              <a:spcBef>
                <a:spcPts val="300"/>
              </a:spcBef>
              <a:spcAft>
                <a:spcPts val="600"/>
              </a:spcAft>
              <a:buClr>
                <a:srgbClr val="4BACC6">
                  <a:lumMod val="75000"/>
                </a:srgbClr>
              </a:buClr>
              <a:buFont typeface="Wingdings" pitchFamily="2" charset="2"/>
              <a:buChar char="§"/>
            </a:pP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An acceleration time history is synthesized to satisfy the PSD specification</a:t>
            </a:r>
          </a:p>
          <a:p>
            <a:pPr marL="285750" indent="-285750" eaLnBrk="1" fontAlgn="auto" hangingPunct="1">
              <a:spcBef>
                <a:spcPts val="300"/>
              </a:spcBef>
              <a:spcAft>
                <a:spcPts val="600"/>
              </a:spcAft>
              <a:buClr>
                <a:srgbClr val="4BACC6">
                  <a:lumMod val="75000"/>
                </a:srgbClr>
              </a:buClr>
              <a:buFont typeface="Wingdings" pitchFamily="2" charset="2"/>
              <a:buChar char="§"/>
            </a:pP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The corresponding histogram has a normal distribution, but the plot is omitted for brevity</a:t>
            </a:r>
          </a:p>
          <a:p>
            <a:pPr marL="285750" indent="-285750" eaLnBrk="1" fontAlgn="auto" hangingPunct="1">
              <a:spcBef>
                <a:spcPts val="300"/>
              </a:spcBef>
              <a:spcAft>
                <a:spcPts val="600"/>
              </a:spcAft>
              <a:buClr>
                <a:srgbClr val="4BACC6">
                  <a:lumMod val="75000"/>
                </a:srgbClr>
              </a:buClr>
              <a:buFont typeface="Wingdings" pitchFamily="2" charset="2"/>
              <a:buChar char="§"/>
            </a:pPr>
            <a:r>
              <a:rPr kumimoji="0" lang="en-US" sz="1600" dirty="0">
                <a:solidFill>
                  <a:prstClr val="black"/>
                </a:solidFill>
                <a:latin typeface="Calibri"/>
              </a:rPr>
              <a:t>Note that the synthesized time history is not unique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048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Base Input Time History</a:t>
            </a:r>
            <a:endParaRPr kumimoji="0" lang="en-US" sz="2000" b="1" dirty="0">
              <a:solidFill>
                <a:srgbClr val="336699"/>
              </a:solidFill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914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781800" y="2743200"/>
            <a:ext cx="198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600" i="1" dirty="0">
                <a:solidFill>
                  <a:prstClr val="black"/>
                </a:solidFill>
                <a:latin typeface="Calibri"/>
              </a:rPr>
              <a:t>Save Time History as:    </a:t>
            </a:r>
            <a:r>
              <a:rPr kumimoji="0" lang="en-US" sz="1600" i="1" dirty="0" err="1">
                <a:solidFill>
                  <a:prstClr val="black"/>
                </a:solidFill>
                <a:latin typeface="Calibri"/>
              </a:rPr>
              <a:t>synth</a:t>
            </a:r>
            <a:endParaRPr kumimoji="0" lang="en-US" sz="1600" i="1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95600" y="6096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PSD Verification</a:t>
            </a:r>
            <a:endParaRPr kumimoji="0" lang="en-US" sz="2000" b="1" dirty="0">
              <a:solidFill>
                <a:srgbClr val="336699"/>
              </a:solidFill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2119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295400"/>
            <a:ext cx="60198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0" y="381000"/>
            <a:ext cx="6477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latin typeface="Calibri"/>
              </a:rPr>
              <a:t>Continuous Beam Subjected to Base Excitation </a:t>
            </a:r>
            <a:endParaRPr kumimoji="0" lang="en-US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9" name="Group 19"/>
          <p:cNvGrpSpPr>
            <a:grpSpLocks/>
          </p:cNvGrpSpPr>
          <p:nvPr/>
        </p:nvGrpSpPr>
        <p:grpSpPr bwMode="auto">
          <a:xfrm>
            <a:off x="685800" y="3886200"/>
            <a:ext cx="4343400" cy="2209800"/>
            <a:chOff x="2430" y="5145"/>
            <a:chExt cx="6914" cy="3405"/>
          </a:xfrm>
        </p:grpSpPr>
        <p:cxnSp>
          <p:nvCxnSpPr>
            <p:cNvPr id="221204" name="AutoShape 20"/>
            <p:cNvCxnSpPr>
              <a:cxnSpLocks noChangeShapeType="1"/>
            </p:cNvCxnSpPr>
            <p:nvPr/>
          </p:nvCxnSpPr>
          <p:spPr bwMode="auto">
            <a:xfrm>
              <a:off x="2535" y="8332"/>
              <a:ext cx="168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05" name="AutoShape 21"/>
            <p:cNvCxnSpPr>
              <a:cxnSpLocks noChangeShapeType="1"/>
            </p:cNvCxnSpPr>
            <p:nvPr/>
          </p:nvCxnSpPr>
          <p:spPr bwMode="auto">
            <a:xfrm>
              <a:off x="3720" y="6480"/>
              <a:ext cx="5580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prstDash val="dashDot"/>
              <a:round/>
              <a:headEnd/>
              <a:tailEnd/>
            </a:ln>
          </p:spPr>
        </p:cxnSp>
        <p:sp>
          <p:nvSpPr>
            <p:cNvPr id="221206" name="Freeform 22"/>
            <p:cNvSpPr>
              <a:spLocks/>
            </p:cNvSpPr>
            <p:nvPr/>
          </p:nvSpPr>
          <p:spPr bwMode="auto">
            <a:xfrm>
              <a:off x="3525" y="5850"/>
              <a:ext cx="5775" cy="642"/>
            </a:xfrm>
            <a:custGeom>
              <a:avLst/>
              <a:gdLst/>
              <a:ahLst/>
              <a:cxnLst>
                <a:cxn ang="0">
                  <a:pos x="0" y="630"/>
                </a:cxn>
                <a:cxn ang="0">
                  <a:pos x="720" y="630"/>
                </a:cxn>
                <a:cxn ang="0">
                  <a:pos x="1830" y="555"/>
                </a:cxn>
                <a:cxn ang="0">
                  <a:pos x="3645" y="375"/>
                </a:cxn>
                <a:cxn ang="0">
                  <a:pos x="5775" y="0"/>
                </a:cxn>
              </a:cxnLst>
              <a:rect l="0" t="0" r="r" b="b"/>
              <a:pathLst>
                <a:path w="5775" h="642">
                  <a:moveTo>
                    <a:pt x="0" y="630"/>
                  </a:moveTo>
                  <a:cubicBezTo>
                    <a:pt x="207" y="636"/>
                    <a:pt x="415" y="642"/>
                    <a:pt x="720" y="630"/>
                  </a:cubicBezTo>
                  <a:cubicBezTo>
                    <a:pt x="1025" y="618"/>
                    <a:pt x="1343" y="597"/>
                    <a:pt x="1830" y="555"/>
                  </a:cubicBezTo>
                  <a:cubicBezTo>
                    <a:pt x="2317" y="513"/>
                    <a:pt x="2988" y="467"/>
                    <a:pt x="3645" y="375"/>
                  </a:cubicBezTo>
                  <a:cubicBezTo>
                    <a:pt x="4302" y="283"/>
                    <a:pt x="5038" y="141"/>
                    <a:pt x="5775" y="0"/>
                  </a:cubicBezTo>
                </a:path>
              </a:pathLst>
            </a:cu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cxnSp>
          <p:nvCxnSpPr>
            <p:cNvPr id="221207" name="AutoShape 23"/>
            <p:cNvCxnSpPr>
              <a:cxnSpLocks noChangeShapeType="1"/>
            </p:cNvCxnSpPr>
            <p:nvPr/>
          </p:nvCxnSpPr>
          <p:spPr bwMode="auto">
            <a:xfrm flipH="1">
              <a:off x="2610" y="8332"/>
              <a:ext cx="120" cy="2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08" name="AutoShape 24"/>
            <p:cNvCxnSpPr>
              <a:cxnSpLocks noChangeShapeType="1"/>
            </p:cNvCxnSpPr>
            <p:nvPr/>
          </p:nvCxnSpPr>
          <p:spPr bwMode="auto">
            <a:xfrm flipV="1">
              <a:off x="8760" y="5955"/>
              <a:ext cx="0" cy="5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21209" name="AutoShape 25"/>
            <p:cNvCxnSpPr>
              <a:cxnSpLocks noChangeShapeType="1"/>
            </p:cNvCxnSpPr>
            <p:nvPr/>
          </p:nvCxnSpPr>
          <p:spPr bwMode="auto">
            <a:xfrm flipH="1">
              <a:off x="3225" y="8340"/>
              <a:ext cx="120" cy="2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10" name="AutoShape 26"/>
            <p:cNvCxnSpPr>
              <a:cxnSpLocks noChangeShapeType="1"/>
            </p:cNvCxnSpPr>
            <p:nvPr/>
          </p:nvCxnSpPr>
          <p:spPr bwMode="auto">
            <a:xfrm flipH="1">
              <a:off x="3540" y="8339"/>
              <a:ext cx="120" cy="2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11" name="AutoShape 27"/>
            <p:cNvCxnSpPr>
              <a:cxnSpLocks noChangeShapeType="1"/>
            </p:cNvCxnSpPr>
            <p:nvPr/>
          </p:nvCxnSpPr>
          <p:spPr bwMode="auto">
            <a:xfrm flipH="1">
              <a:off x="3892" y="8339"/>
              <a:ext cx="120" cy="2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12" name="AutoShape 28"/>
            <p:cNvCxnSpPr>
              <a:cxnSpLocks noChangeShapeType="1"/>
            </p:cNvCxnSpPr>
            <p:nvPr/>
          </p:nvCxnSpPr>
          <p:spPr bwMode="auto">
            <a:xfrm flipH="1">
              <a:off x="2917" y="8325"/>
              <a:ext cx="120" cy="2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13" name="AutoShape 29"/>
            <p:cNvCxnSpPr>
              <a:cxnSpLocks noChangeShapeType="1"/>
            </p:cNvCxnSpPr>
            <p:nvPr/>
          </p:nvCxnSpPr>
          <p:spPr bwMode="auto">
            <a:xfrm flipH="1">
              <a:off x="3848" y="5160"/>
              <a:ext cx="7" cy="22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21214" name="Freeform 30"/>
            <p:cNvSpPr>
              <a:spLocks/>
            </p:cNvSpPr>
            <p:nvPr/>
          </p:nvSpPr>
          <p:spPr bwMode="auto">
            <a:xfrm>
              <a:off x="2430" y="5145"/>
              <a:ext cx="1432" cy="2318"/>
            </a:xfrm>
            <a:custGeom>
              <a:avLst/>
              <a:gdLst/>
              <a:ahLst/>
              <a:cxnLst>
                <a:cxn ang="0">
                  <a:pos x="1290" y="0"/>
                </a:cxn>
                <a:cxn ang="0">
                  <a:pos x="1013" y="38"/>
                </a:cxn>
                <a:cxn ang="0">
                  <a:pos x="885" y="105"/>
                </a:cxn>
                <a:cxn ang="0">
                  <a:pos x="728" y="158"/>
                </a:cxn>
                <a:cxn ang="0">
                  <a:pos x="683" y="180"/>
                </a:cxn>
                <a:cxn ang="0">
                  <a:pos x="548" y="255"/>
                </a:cxn>
                <a:cxn ang="0">
                  <a:pos x="495" y="293"/>
                </a:cxn>
                <a:cxn ang="0">
                  <a:pos x="458" y="330"/>
                </a:cxn>
                <a:cxn ang="0">
                  <a:pos x="443" y="353"/>
                </a:cxn>
                <a:cxn ang="0">
                  <a:pos x="420" y="368"/>
                </a:cxn>
                <a:cxn ang="0">
                  <a:pos x="413" y="390"/>
                </a:cxn>
                <a:cxn ang="0">
                  <a:pos x="308" y="540"/>
                </a:cxn>
                <a:cxn ang="0">
                  <a:pos x="240" y="630"/>
                </a:cxn>
                <a:cxn ang="0">
                  <a:pos x="210" y="675"/>
                </a:cxn>
                <a:cxn ang="0">
                  <a:pos x="158" y="833"/>
                </a:cxn>
                <a:cxn ang="0">
                  <a:pos x="135" y="855"/>
                </a:cxn>
                <a:cxn ang="0">
                  <a:pos x="105" y="900"/>
                </a:cxn>
                <a:cxn ang="0">
                  <a:pos x="90" y="923"/>
                </a:cxn>
                <a:cxn ang="0">
                  <a:pos x="45" y="1080"/>
                </a:cxn>
                <a:cxn ang="0">
                  <a:pos x="0" y="1455"/>
                </a:cxn>
                <a:cxn ang="0">
                  <a:pos x="8" y="1958"/>
                </a:cxn>
                <a:cxn ang="0">
                  <a:pos x="30" y="2025"/>
                </a:cxn>
                <a:cxn ang="0">
                  <a:pos x="315" y="2115"/>
                </a:cxn>
                <a:cxn ang="0">
                  <a:pos x="398" y="2138"/>
                </a:cxn>
                <a:cxn ang="0">
                  <a:pos x="443" y="2153"/>
                </a:cxn>
                <a:cxn ang="0">
                  <a:pos x="465" y="2160"/>
                </a:cxn>
                <a:cxn ang="0">
                  <a:pos x="480" y="2190"/>
                </a:cxn>
                <a:cxn ang="0">
                  <a:pos x="503" y="2205"/>
                </a:cxn>
                <a:cxn ang="0">
                  <a:pos x="510" y="2228"/>
                </a:cxn>
                <a:cxn ang="0">
                  <a:pos x="555" y="2258"/>
                </a:cxn>
                <a:cxn ang="0">
                  <a:pos x="608" y="2288"/>
                </a:cxn>
                <a:cxn ang="0">
                  <a:pos x="653" y="2303"/>
                </a:cxn>
                <a:cxn ang="0">
                  <a:pos x="968" y="2295"/>
                </a:cxn>
                <a:cxn ang="0">
                  <a:pos x="1208" y="2258"/>
                </a:cxn>
                <a:cxn ang="0">
                  <a:pos x="1260" y="2213"/>
                </a:cxn>
              </a:cxnLst>
              <a:rect l="0" t="0" r="r" b="b"/>
              <a:pathLst>
                <a:path w="1290" h="2303">
                  <a:moveTo>
                    <a:pt x="1290" y="0"/>
                  </a:moveTo>
                  <a:cubicBezTo>
                    <a:pt x="1197" y="12"/>
                    <a:pt x="1102" y="6"/>
                    <a:pt x="1013" y="38"/>
                  </a:cubicBezTo>
                  <a:cubicBezTo>
                    <a:pt x="985" y="78"/>
                    <a:pt x="931" y="90"/>
                    <a:pt x="885" y="105"/>
                  </a:cubicBezTo>
                  <a:cubicBezTo>
                    <a:pt x="835" y="122"/>
                    <a:pt x="775" y="134"/>
                    <a:pt x="728" y="158"/>
                  </a:cubicBezTo>
                  <a:cubicBezTo>
                    <a:pt x="677" y="184"/>
                    <a:pt x="732" y="164"/>
                    <a:pt x="683" y="180"/>
                  </a:cubicBezTo>
                  <a:cubicBezTo>
                    <a:pt x="640" y="209"/>
                    <a:pt x="597" y="239"/>
                    <a:pt x="548" y="255"/>
                  </a:cubicBezTo>
                  <a:cubicBezTo>
                    <a:pt x="531" y="268"/>
                    <a:pt x="511" y="278"/>
                    <a:pt x="495" y="293"/>
                  </a:cubicBezTo>
                  <a:cubicBezTo>
                    <a:pt x="441" y="345"/>
                    <a:pt x="521" y="287"/>
                    <a:pt x="458" y="330"/>
                  </a:cubicBezTo>
                  <a:cubicBezTo>
                    <a:pt x="453" y="338"/>
                    <a:pt x="449" y="347"/>
                    <a:pt x="443" y="353"/>
                  </a:cubicBezTo>
                  <a:cubicBezTo>
                    <a:pt x="437" y="359"/>
                    <a:pt x="426" y="361"/>
                    <a:pt x="420" y="368"/>
                  </a:cubicBezTo>
                  <a:cubicBezTo>
                    <a:pt x="415" y="374"/>
                    <a:pt x="417" y="383"/>
                    <a:pt x="413" y="390"/>
                  </a:cubicBezTo>
                  <a:cubicBezTo>
                    <a:pt x="392" y="429"/>
                    <a:pt x="342" y="517"/>
                    <a:pt x="308" y="540"/>
                  </a:cubicBezTo>
                  <a:cubicBezTo>
                    <a:pt x="287" y="573"/>
                    <a:pt x="264" y="600"/>
                    <a:pt x="240" y="630"/>
                  </a:cubicBezTo>
                  <a:cubicBezTo>
                    <a:pt x="229" y="644"/>
                    <a:pt x="210" y="675"/>
                    <a:pt x="210" y="675"/>
                  </a:cubicBezTo>
                  <a:cubicBezTo>
                    <a:pt x="199" y="711"/>
                    <a:pt x="177" y="805"/>
                    <a:pt x="158" y="833"/>
                  </a:cubicBezTo>
                  <a:cubicBezTo>
                    <a:pt x="152" y="842"/>
                    <a:pt x="142" y="847"/>
                    <a:pt x="135" y="855"/>
                  </a:cubicBezTo>
                  <a:cubicBezTo>
                    <a:pt x="124" y="869"/>
                    <a:pt x="115" y="885"/>
                    <a:pt x="105" y="900"/>
                  </a:cubicBezTo>
                  <a:cubicBezTo>
                    <a:pt x="100" y="908"/>
                    <a:pt x="90" y="923"/>
                    <a:pt x="90" y="923"/>
                  </a:cubicBezTo>
                  <a:cubicBezTo>
                    <a:pt x="73" y="975"/>
                    <a:pt x="63" y="1029"/>
                    <a:pt x="45" y="1080"/>
                  </a:cubicBezTo>
                  <a:cubicBezTo>
                    <a:pt x="37" y="1207"/>
                    <a:pt x="15" y="1329"/>
                    <a:pt x="0" y="1455"/>
                  </a:cubicBezTo>
                  <a:cubicBezTo>
                    <a:pt x="3" y="1623"/>
                    <a:pt x="3" y="1790"/>
                    <a:pt x="8" y="1958"/>
                  </a:cubicBezTo>
                  <a:cubicBezTo>
                    <a:pt x="9" y="1985"/>
                    <a:pt x="11" y="2006"/>
                    <a:pt x="30" y="2025"/>
                  </a:cubicBezTo>
                  <a:cubicBezTo>
                    <a:pt x="95" y="2090"/>
                    <a:pt x="231" y="2091"/>
                    <a:pt x="315" y="2115"/>
                  </a:cubicBezTo>
                  <a:cubicBezTo>
                    <a:pt x="343" y="2123"/>
                    <a:pt x="371" y="2130"/>
                    <a:pt x="398" y="2138"/>
                  </a:cubicBezTo>
                  <a:cubicBezTo>
                    <a:pt x="413" y="2143"/>
                    <a:pt x="428" y="2148"/>
                    <a:pt x="443" y="2153"/>
                  </a:cubicBezTo>
                  <a:cubicBezTo>
                    <a:pt x="450" y="2155"/>
                    <a:pt x="465" y="2160"/>
                    <a:pt x="465" y="2160"/>
                  </a:cubicBezTo>
                  <a:cubicBezTo>
                    <a:pt x="470" y="2170"/>
                    <a:pt x="473" y="2181"/>
                    <a:pt x="480" y="2190"/>
                  </a:cubicBezTo>
                  <a:cubicBezTo>
                    <a:pt x="486" y="2197"/>
                    <a:pt x="497" y="2198"/>
                    <a:pt x="503" y="2205"/>
                  </a:cubicBezTo>
                  <a:cubicBezTo>
                    <a:pt x="508" y="2211"/>
                    <a:pt x="506" y="2221"/>
                    <a:pt x="510" y="2228"/>
                  </a:cubicBezTo>
                  <a:cubicBezTo>
                    <a:pt x="525" y="2250"/>
                    <a:pt x="533" y="2250"/>
                    <a:pt x="555" y="2258"/>
                  </a:cubicBezTo>
                  <a:cubicBezTo>
                    <a:pt x="588" y="2290"/>
                    <a:pt x="565" y="2275"/>
                    <a:pt x="608" y="2288"/>
                  </a:cubicBezTo>
                  <a:cubicBezTo>
                    <a:pt x="623" y="2293"/>
                    <a:pt x="653" y="2303"/>
                    <a:pt x="653" y="2303"/>
                  </a:cubicBezTo>
                  <a:cubicBezTo>
                    <a:pt x="758" y="2300"/>
                    <a:pt x="863" y="2300"/>
                    <a:pt x="968" y="2295"/>
                  </a:cubicBezTo>
                  <a:cubicBezTo>
                    <a:pt x="1046" y="2292"/>
                    <a:pt x="1129" y="2266"/>
                    <a:pt x="1208" y="2258"/>
                  </a:cubicBezTo>
                  <a:cubicBezTo>
                    <a:pt x="1223" y="2253"/>
                    <a:pt x="1289" y="2238"/>
                    <a:pt x="1260" y="2213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cxnSp>
          <p:nvCxnSpPr>
            <p:cNvPr id="221215" name="AutoShape 31"/>
            <p:cNvCxnSpPr>
              <a:cxnSpLocks noChangeShapeType="1"/>
            </p:cNvCxnSpPr>
            <p:nvPr/>
          </p:nvCxnSpPr>
          <p:spPr bwMode="auto">
            <a:xfrm flipH="1">
              <a:off x="2430" y="5145"/>
              <a:ext cx="1425" cy="186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16" name="AutoShape 32"/>
            <p:cNvCxnSpPr>
              <a:cxnSpLocks noChangeShapeType="1"/>
            </p:cNvCxnSpPr>
            <p:nvPr/>
          </p:nvCxnSpPr>
          <p:spPr bwMode="auto">
            <a:xfrm flipH="1">
              <a:off x="2431" y="5235"/>
              <a:ext cx="1012" cy="134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17" name="AutoShape 33"/>
            <p:cNvCxnSpPr>
              <a:cxnSpLocks noChangeShapeType="1"/>
            </p:cNvCxnSpPr>
            <p:nvPr/>
          </p:nvCxnSpPr>
          <p:spPr bwMode="auto">
            <a:xfrm flipH="1">
              <a:off x="2647" y="5672"/>
              <a:ext cx="1185" cy="157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18" name="AutoShape 34"/>
            <p:cNvCxnSpPr>
              <a:cxnSpLocks noChangeShapeType="1"/>
            </p:cNvCxnSpPr>
            <p:nvPr/>
          </p:nvCxnSpPr>
          <p:spPr bwMode="auto">
            <a:xfrm flipH="1">
              <a:off x="2977" y="6264"/>
              <a:ext cx="863" cy="107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19" name="AutoShape 35"/>
            <p:cNvCxnSpPr>
              <a:cxnSpLocks noChangeShapeType="1"/>
            </p:cNvCxnSpPr>
            <p:nvPr/>
          </p:nvCxnSpPr>
          <p:spPr bwMode="auto">
            <a:xfrm flipH="1">
              <a:off x="3308" y="6789"/>
              <a:ext cx="547" cy="65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1221" name="AutoShape 37"/>
            <p:cNvCxnSpPr>
              <a:cxnSpLocks noChangeShapeType="1"/>
            </p:cNvCxnSpPr>
            <p:nvPr/>
          </p:nvCxnSpPr>
          <p:spPr bwMode="auto">
            <a:xfrm flipV="1">
              <a:off x="3675" y="6495"/>
              <a:ext cx="0" cy="1095"/>
            </a:xfrm>
            <a:prstGeom prst="straightConnector1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21222" name="AutoShape 38"/>
            <p:cNvCxnSpPr>
              <a:cxnSpLocks noChangeShapeType="1"/>
            </p:cNvCxnSpPr>
            <p:nvPr/>
          </p:nvCxnSpPr>
          <p:spPr bwMode="auto">
            <a:xfrm flipH="1">
              <a:off x="3661" y="7950"/>
              <a:ext cx="14" cy="405"/>
            </a:xfrm>
            <a:prstGeom prst="straightConnector1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221223" name="Text Box 39"/>
            <p:cNvSpPr txBox="1">
              <a:spLocks noChangeArrowheads="1"/>
            </p:cNvSpPr>
            <p:nvPr/>
          </p:nvSpPr>
          <p:spPr bwMode="auto">
            <a:xfrm>
              <a:off x="8334" y="6766"/>
              <a:ext cx="1010" cy="50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hangingPunct="1">
                <a:spcAft>
                  <a:spcPts val="1000"/>
                </a:spcAft>
              </a:pPr>
              <a:r>
                <a:rPr kumimoji="0" lang="en-US" sz="14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y(x, t)</a:t>
              </a:r>
            </a:p>
          </p:txBody>
        </p:sp>
        <p:sp>
          <p:nvSpPr>
            <p:cNvPr id="221220" name="Text Box 36"/>
            <p:cNvSpPr txBox="1">
              <a:spLocks noChangeArrowheads="1"/>
            </p:cNvSpPr>
            <p:nvPr/>
          </p:nvSpPr>
          <p:spPr bwMode="auto">
            <a:xfrm>
              <a:off x="3400" y="7493"/>
              <a:ext cx="957" cy="35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hangingPunct="1">
                <a:spcAft>
                  <a:spcPts val="1000"/>
                </a:spcAft>
              </a:pPr>
              <a:r>
                <a:rPr kumimoji="0" lang="en-US" sz="14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w(t)</a:t>
              </a:r>
            </a:p>
          </p:txBody>
        </p:sp>
      </p:grpSp>
      <p:grpSp>
        <p:nvGrpSpPr>
          <p:cNvPr id="10" name="Group 40"/>
          <p:cNvGrpSpPr>
            <a:grpSpLocks/>
          </p:cNvGrpSpPr>
          <p:nvPr/>
        </p:nvGrpSpPr>
        <p:grpSpPr bwMode="auto">
          <a:xfrm>
            <a:off x="609600" y="990600"/>
            <a:ext cx="4267200" cy="1981200"/>
            <a:chOff x="2108" y="5700"/>
            <a:chExt cx="3887" cy="1673"/>
          </a:xfrm>
        </p:grpSpPr>
        <p:sp>
          <p:nvSpPr>
            <p:cNvPr id="221225" name="Straight Connector 236"/>
            <p:cNvSpPr>
              <a:spLocks noChangeShapeType="1"/>
            </p:cNvSpPr>
            <p:nvPr/>
          </p:nvSpPr>
          <p:spPr bwMode="auto">
            <a:xfrm>
              <a:off x="2282" y="5788"/>
              <a:ext cx="1" cy="8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1226" name="Rectangle 235"/>
            <p:cNvSpPr>
              <a:spLocks noChangeArrowheads="1"/>
            </p:cNvSpPr>
            <p:nvPr/>
          </p:nvSpPr>
          <p:spPr bwMode="auto">
            <a:xfrm>
              <a:off x="2282" y="6104"/>
              <a:ext cx="3713" cy="14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1227" name="Straight Connector 234"/>
            <p:cNvSpPr>
              <a:spLocks noChangeShapeType="1"/>
            </p:cNvSpPr>
            <p:nvPr/>
          </p:nvSpPr>
          <p:spPr bwMode="auto">
            <a:xfrm flipV="1">
              <a:off x="2108" y="5872"/>
              <a:ext cx="175" cy="1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1228" name="Straight Connector 233"/>
            <p:cNvSpPr>
              <a:spLocks noChangeShapeType="1"/>
            </p:cNvSpPr>
            <p:nvPr/>
          </p:nvSpPr>
          <p:spPr bwMode="auto">
            <a:xfrm flipV="1">
              <a:off x="2108" y="6040"/>
              <a:ext cx="175" cy="1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1229" name="Straight Connector 232"/>
            <p:cNvSpPr>
              <a:spLocks noChangeShapeType="1"/>
            </p:cNvSpPr>
            <p:nvPr/>
          </p:nvSpPr>
          <p:spPr bwMode="auto">
            <a:xfrm flipV="1">
              <a:off x="2108" y="6194"/>
              <a:ext cx="175" cy="1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1230" name="Straight Connector 231"/>
            <p:cNvSpPr>
              <a:spLocks noChangeShapeType="1"/>
            </p:cNvSpPr>
            <p:nvPr/>
          </p:nvSpPr>
          <p:spPr bwMode="auto">
            <a:xfrm flipV="1">
              <a:off x="2108" y="6362"/>
              <a:ext cx="175" cy="18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kumimoji="0" lang="en-US" sz="18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1231" name="Rectangle 230"/>
            <p:cNvSpPr>
              <a:spLocks noChangeArrowheads="1"/>
            </p:cNvSpPr>
            <p:nvPr/>
          </p:nvSpPr>
          <p:spPr bwMode="auto">
            <a:xfrm>
              <a:off x="3761" y="5700"/>
              <a:ext cx="697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12700" tIns="12700" rIns="12700" bIns="12700" numCol="1" anchor="t" anchorCtr="0" compatLnSpc="1">
              <a:prstTxWarp prst="textNoShape">
                <a:avLst/>
              </a:prstTxWarp>
            </a:bodyPr>
            <a:lstStyle/>
            <a:p>
              <a:pPr eaLnBrk="1" hangingPunct="1">
                <a:spcAft>
                  <a:spcPts val="1000"/>
                </a:spcAft>
              </a:pPr>
              <a:r>
                <a:rPr kumimoji="0" lang="en-US" sz="14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EI</a:t>
              </a:r>
              <a:r>
                <a:rPr kumimoji="0" lang="en-US" dirty="0">
                  <a:solidFill>
                    <a:prstClr val="black"/>
                  </a:solidFill>
                  <a:latin typeface="Calibri" pitchFamily="34" charset="0"/>
                  <a:cs typeface="Arial" pitchFamily="34" charset="0"/>
                </a:rPr>
                <a:t>, </a:t>
              </a:r>
              <a:r>
                <a:rPr kumimoji="0" lang="en-US" sz="1400" dirty="0">
                  <a:solidFill>
                    <a:prstClr val="black"/>
                  </a:solidFill>
                  <a:latin typeface="Times New Roman" pitchFamily="18" charset="0"/>
                  <a:cs typeface="Arial" pitchFamily="34" charset="0"/>
                  <a:sym typeface="Symbol" pitchFamily="18" charset="2"/>
                </a:rPr>
                <a:t></a:t>
              </a:r>
              <a:endParaRPr kumimoji="0" lang="en-US" sz="1400" dirty="0">
                <a:solidFill>
                  <a:prstClr val="black"/>
                </a:solidFill>
                <a:cs typeface="Arial" pitchFamily="34" charset="0"/>
              </a:endParaRPr>
            </a:p>
          </p:txBody>
        </p:sp>
        <p:grpSp>
          <p:nvGrpSpPr>
            <p:cNvPr id="11" name="Group 224"/>
            <p:cNvGrpSpPr>
              <a:grpSpLocks/>
            </p:cNvGrpSpPr>
            <p:nvPr/>
          </p:nvGrpSpPr>
          <p:grpSpPr bwMode="auto">
            <a:xfrm>
              <a:off x="2282" y="6812"/>
              <a:ext cx="3684" cy="561"/>
              <a:chOff x="0" y="0"/>
              <a:chExt cx="18420" cy="20000"/>
            </a:xfrm>
          </p:grpSpPr>
          <p:sp>
            <p:nvSpPr>
              <p:cNvPr id="2" name="Line 154"/>
              <p:cNvSpPr>
                <a:spLocks noChangeShapeType="1"/>
              </p:cNvSpPr>
              <p:nvPr/>
            </p:nvSpPr>
            <p:spPr bwMode="auto">
              <a:xfrm>
                <a:off x="0" y="998"/>
                <a:ext cx="5" cy="1600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kumimoji="0" lang="en-US" sz="18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5" name="Line 155"/>
              <p:cNvSpPr>
                <a:spLocks noChangeShapeType="1"/>
              </p:cNvSpPr>
              <p:nvPr/>
            </p:nvSpPr>
            <p:spPr bwMode="auto">
              <a:xfrm>
                <a:off x="18415" y="0"/>
                <a:ext cx="5" cy="1600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kumimoji="0" lang="en-US" sz="18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6" name="Line 156"/>
              <p:cNvSpPr>
                <a:spLocks noChangeShapeType="1"/>
              </p:cNvSpPr>
              <p:nvPr/>
            </p:nvSpPr>
            <p:spPr bwMode="auto">
              <a:xfrm>
                <a:off x="0" y="9982"/>
                <a:ext cx="6240" cy="3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sm" len="sm"/>
                <a:tailEnd type="non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kumimoji="0" lang="en-US" sz="18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7" name="Line 157"/>
              <p:cNvSpPr>
                <a:spLocks noChangeShapeType="1"/>
              </p:cNvSpPr>
              <p:nvPr/>
            </p:nvSpPr>
            <p:spPr bwMode="auto">
              <a:xfrm>
                <a:off x="10005" y="9982"/>
                <a:ext cx="8415" cy="3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none" w="sm" len="sm"/>
                <a:tailEnd type="triangle" w="sm" len="sm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kumimoji="0" lang="en-US" sz="1800">
                  <a:solidFill>
                    <a:prstClr val="black"/>
                  </a:solidFill>
                  <a:latin typeface="Calibri"/>
                </a:endParaRPr>
              </a:p>
            </p:txBody>
          </p:sp>
          <p:sp>
            <p:nvSpPr>
              <p:cNvPr id="8" name="Rectangle 158"/>
              <p:cNvSpPr>
                <a:spLocks noChangeArrowheads="1"/>
              </p:cNvSpPr>
              <p:nvPr/>
            </p:nvSpPr>
            <p:spPr bwMode="auto">
              <a:xfrm>
                <a:off x="7685" y="3993"/>
                <a:ext cx="1600" cy="160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700" tIns="12700" rIns="12700" bIns="12700" numCol="1" anchor="t" anchorCtr="0" compatLnSpc="1">
                <a:prstTxWarp prst="textNoShape">
                  <a:avLst/>
                </a:prstTxWarp>
              </a:bodyPr>
              <a:lstStyle/>
              <a:p>
                <a:pPr eaLnBrk="1" hangingPunct="1">
                  <a:spcAft>
                    <a:spcPts val="1000"/>
                  </a:spcAft>
                </a:pPr>
                <a:r>
                  <a:rPr kumimoji="0" lang="en-US" sz="14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L</a:t>
                </a:r>
              </a:p>
            </p:txBody>
          </p:sp>
        </p:grpSp>
      </p:grpSp>
      <p:graphicFrame>
        <p:nvGraphicFramePr>
          <p:cNvPr id="59" name="Table 58"/>
          <p:cNvGraphicFramePr>
            <a:graphicFrameLocks noGrp="1"/>
          </p:cNvGraphicFramePr>
          <p:nvPr/>
        </p:nvGraphicFramePr>
        <p:xfrm>
          <a:off x="5486400" y="1295400"/>
          <a:ext cx="2872740" cy="1023276"/>
        </p:xfrm>
        <a:graphic>
          <a:graphicData uri="http://schemas.openxmlformats.org/drawingml/2006/table">
            <a:tbl>
              <a:tblPr/>
              <a:tblGrid>
                <a:gridCol w="1501140"/>
                <a:gridCol w="1371600"/>
              </a:tblGrid>
              <a:tr h="2662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Cross-Section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Rectangular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3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  <a:tab pos="619125" algn="l"/>
                        </a:tabLs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Boundary Conditions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Fixed-Free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2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Material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Aluminum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0" name="Table 59"/>
          <p:cNvGraphicFramePr>
            <a:graphicFrameLocks noGrp="1"/>
          </p:cNvGraphicFramePr>
          <p:nvPr/>
        </p:nvGraphicFramePr>
        <p:xfrm>
          <a:off x="5486400" y="2819400"/>
          <a:ext cx="3429000" cy="2786016"/>
        </p:xfrm>
        <a:graphic>
          <a:graphicData uri="http://schemas.openxmlformats.org/drawingml/2006/table">
            <a:tbl>
              <a:tblPr/>
              <a:tblGrid>
                <a:gridCol w="1788125"/>
                <a:gridCol w="296047"/>
                <a:gridCol w="1344828"/>
              </a:tblGrid>
              <a:tr h="300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Width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2.0 in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Thickness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0.25 in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Length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 dirty="0" smtClean="0">
                          <a:latin typeface="Calibri"/>
                          <a:ea typeface="Calibri"/>
                          <a:cs typeface="Times New Roman"/>
                        </a:rPr>
                        <a:t>8 </a:t>
                      </a: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in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Elastic Modulus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1.0e+07 lbf/in^2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2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Area Moment of Inertia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0.0026 in^4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Mass per Volume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0.1 lbm/in^3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7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Mass per Length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0.05 lbm/in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2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Viscous Damping Ratio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>
                          <a:latin typeface="Calibri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7150" algn="l"/>
                        </a:tabLs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0.05 for all modes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3" name="Rectangle 2"/>
          <p:cNvSpPr/>
          <p:nvPr/>
        </p:nvSpPr>
        <p:spPr bwMode="auto">
          <a:xfrm>
            <a:off x="609600" y="990600"/>
            <a:ext cx="82296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6324600"/>
            <a:ext cx="7467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vibrationdata</a:t>
            </a:r>
            <a:r>
              <a:rPr lang="en-US" sz="1400" dirty="0"/>
              <a:t> &gt; Structural Dynamics &gt; Beam Bending &gt; General Beam Bending</a:t>
            </a:r>
          </a:p>
        </p:txBody>
      </p:sp>
      <p:pic>
        <p:nvPicPr>
          <p:cNvPr id="7" name="Picture 6" descr="elk_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97775"/>
            <a:ext cx="9144000" cy="5862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676400" y="2667000"/>
            <a:ext cx="5791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                    </a:t>
            </a:r>
            <a:r>
              <a:rPr lang="en-US" sz="1800" dirty="0" smtClean="0">
                <a:latin typeface="Calibri" pitchFamily="34" charset="0"/>
              </a:rPr>
              <a:t>Natural            Participation           Effective  </a:t>
            </a:r>
          </a:p>
          <a:p>
            <a:r>
              <a:rPr lang="en-US" sz="1800" dirty="0" smtClean="0">
                <a:latin typeface="Calibri" pitchFamily="34" charset="0"/>
              </a:rPr>
              <a:t>Mode     Frequency             Factor                Modal Mass</a:t>
            </a:r>
          </a:p>
          <a:p>
            <a:r>
              <a:rPr lang="en-US" sz="1800" dirty="0" smtClean="0">
                <a:latin typeface="Calibri" pitchFamily="34" charset="0"/>
              </a:rPr>
              <a:t> </a:t>
            </a:r>
          </a:p>
          <a:p>
            <a:r>
              <a:rPr lang="en-US" sz="1800" dirty="0" smtClean="0">
                <a:latin typeface="Calibri" pitchFamily="34" charset="0"/>
              </a:rPr>
              <a:t>    1            124 Hz            0.02521                 0.0006353</a:t>
            </a:r>
          </a:p>
          <a:p>
            <a:r>
              <a:rPr lang="en-US" sz="1800" dirty="0" smtClean="0">
                <a:latin typeface="Calibri" pitchFamily="34" charset="0"/>
              </a:rPr>
              <a:t>    2         776.9 Hz            0.01397                 0.0001951</a:t>
            </a:r>
          </a:p>
          <a:p>
            <a:r>
              <a:rPr lang="en-US" sz="1800" dirty="0" smtClean="0">
                <a:latin typeface="Calibri" pitchFamily="34" charset="0"/>
              </a:rPr>
              <a:t>    3          2175 Hz            0.00819                 6.708e-05</a:t>
            </a:r>
          </a:p>
          <a:p>
            <a:r>
              <a:rPr lang="en-US" sz="1800" dirty="0" smtClean="0">
                <a:latin typeface="Calibri" pitchFamily="34" charset="0"/>
              </a:rPr>
              <a:t>    4          4263 Hz            0.005856              3.429e-05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 modal mass sum = 0.0009318  lbf sec^2/in  =  0.36 lbm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1295400"/>
            <a:ext cx="518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000" b="1" dirty="0" smtClean="0">
                <a:solidFill>
                  <a:srgbClr val="006699"/>
                </a:solidFill>
                <a:latin typeface="Calibri"/>
              </a:rPr>
              <a:t>Continuous Beam Natural Frequencies</a:t>
            </a:r>
            <a:endParaRPr kumimoji="0" lang="en-US" sz="2000" dirty="0" smtClean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609600" y="990600"/>
            <a:ext cx="82296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6" name="Picture 5" descr="bdam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685800"/>
            <a:ext cx="7809524" cy="53619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9600" y="6172200"/>
            <a:ext cx="7696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Press Apply Base Input in Previous Dialog and then enter Q=10 and Save Damping Values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685800" y="1066800"/>
            <a:ext cx="8229600" cy="1219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" y="5943600"/>
            <a:ext cx="769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Apply Arbitrary Base Input Pulse.   Include 4 Modes.   Save Bending Stress and go to Rainflow Analysis.</a:t>
            </a:r>
            <a:endParaRPr lang="en-US" sz="1400" dirty="0"/>
          </a:p>
        </p:txBody>
      </p:sp>
      <p:pic>
        <p:nvPicPr>
          <p:cNvPr id="9" name="Picture 8" descr="bs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36516"/>
            <a:ext cx="9144000" cy="4784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7475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2133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914400" y="1219200"/>
            <a:ext cx="449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000" b="1" dirty="0" smtClean="0">
                <a:solidFill>
                  <a:srgbClr val="336699"/>
                </a:solidFill>
                <a:latin typeface="Calibri"/>
              </a:rPr>
              <a:t>Bending Stress at Fixed End</a:t>
            </a:r>
            <a:endParaRPr kumimoji="0" lang="en-US" sz="2000" b="1" dirty="0">
              <a:solidFill>
                <a:srgbClr val="336699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81000" y="228600"/>
            <a:ext cx="449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000" b="1" dirty="0" smtClean="0">
                <a:solidFill>
                  <a:srgbClr val="336699"/>
                </a:solidFill>
                <a:latin typeface="Calibri"/>
              </a:rPr>
              <a:t>Bending Stress at Fixed </a:t>
            </a:r>
            <a:r>
              <a:rPr kumimoji="0" lang="en-US" sz="2000" b="1" dirty="0" smtClean="0">
                <a:solidFill>
                  <a:srgbClr val="336699"/>
                </a:solidFill>
                <a:latin typeface="Calibri"/>
              </a:rPr>
              <a:t>End, Rainflow</a:t>
            </a:r>
            <a:endParaRPr kumimoji="0" lang="en-US" sz="2000" b="1" dirty="0">
              <a:solidFill>
                <a:srgbClr val="336699"/>
              </a:solidFill>
              <a:latin typeface="Calibri"/>
            </a:endParaRPr>
          </a:p>
        </p:txBody>
      </p:sp>
      <p:pic>
        <p:nvPicPr>
          <p:cNvPr id="5" name="Picture 4" descr="el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66800"/>
            <a:ext cx="9144000" cy="45329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pic>
        <p:nvPicPr>
          <p:cNvPr id="6" name="Picture 5" descr="vfffff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44619"/>
            <a:ext cx="9144000" cy="55687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533400" y="762000"/>
            <a:ext cx="8305800" cy="137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609600"/>
          <a:ext cx="5257801" cy="2888696"/>
        </p:xfrm>
        <a:graphic>
          <a:graphicData uri="http://schemas.openxmlformats.org/drawingml/2006/table">
            <a:tbl>
              <a:tblPr/>
              <a:tblGrid>
                <a:gridCol w="1258909"/>
                <a:gridCol w="1332964"/>
                <a:gridCol w="1332964"/>
                <a:gridCol w="1332964"/>
              </a:tblGrid>
              <a:tr h="722612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Cantilever</a:t>
                      </a:r>
                      <a:r>
                        <a:rPr lang="en-US" sz="15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Beam, Fixed Boundary</a:t>
                      </a:r>
                      <a:r>
                        <a:rPr lang="en-US" sz="15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Fatigue Damage Results for Various Input Levels, </a:t>
                      </a:r>
                      <a:r>
                        <a:rPr lang="en-US" sz="15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180 </a:t>
                      </a:r>
                      <a:r>
                        <a:rPr lang="en-US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second </a:t>
                      </a:r>
                      <a:r>
                        <a:rPr lang="en-US" sz="15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Duration, Stress</a:t>
                      </a:r>
                      <a:r>
                        <a:rPr lang="en-US" sz="15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Concentration Factor = 1</a:t>
                      </a:r>
                      <a:endParaRPr lang="en-US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226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Input Overall Level </a:t>
                      </a:r>
                      <a:endParaRPr lang="en-US" sz="15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(GRMS)</a:t>
                      </a:r>
                      <a:endParaRPr lang="en-US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Input Margin (dB)</a:t>
                      </a:r>
                      <a:endParaRPr lang="en-US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Response Stress Std Dev </a:t>
                      </a:r>
                      <a:r>
                        <a:rPr lang="en-US" sz="15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5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k</a:t>
                      </a:r>
                      <a:r>
                        <a:rPr lang="en-US" sz="15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</a:t>
                      </a:r>
                      <a:r>
                        <a:rPr lang="en-US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)</a:t>
                      </a:r>
                      <a:endParaRPr lang="en-US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</a:t>
                      </a:r>
                      <a:endParaRPr lang="en-US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3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6.1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0.542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1.783e-13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3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12.2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6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1.08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1.09E-10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3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24.2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2.16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6.61E-08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3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48.4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18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4.3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4.02E-05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96000" y="609600"/>
            <a:ext cx="274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Cumulative Fatigue Results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2000" b="1" dirty="0">
              <a:solidFill>
                <a:srgbClr val="006699"/>
              </a:solidFill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400" y="3657600"/>
            <a:ext cx="548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The beam could withstand 36 days at +18 dB level based on R=0.7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609600" y="4191000"/>
            <a:ext cx="632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( (0.7/4.02e-05)*180 sec) / (86400 sec / days) = 36 days </a:t>
            </a:r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533400" y="762000"/>
            <a:ext cx="8305800" cy="137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381000"/>
            <a:ext cx="8153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 smtClean="0">
                <a:solidFill>
                  <a:srgbClr val="006699"/>
                </a:solidFill>
                <a:cs typeface="Arial" pitchFamily="34" charset="0"/>
              </a:rPr>
              <a:t>Consider Potential Stress Concentration Factor for Local Stress</a:t>
            </a:r>
            <a:endParaRPr kumimoji="0" lang="en-US" sz="1800" b="1" dirty="0">
              <a:solidFill>
                <a:srgbClr val="006699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2000" b="1" dirty="0">
              <a:solidFill>
                <a:srgbClr val="006699"/>
              </a:solidFill>
              <a:cs typeface="Arial" pitchFamily="34" charset="0"/>
            </a:endParaRPr>
          </a:p>
        </p:txBody>
      </p:sp>
      <p:pic>
        <p:nvPicPr>
          <p:cNvPr id="11" name="Picture 10" descr="sc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200" y="1143000"/>
            <a:ext cx="5181600" cy="5083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533400" y="762000"/>
            <a:ext cx="8305800" cy="137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3400" y="381000"/>
            <a:ext cx="8153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 smtClean="0">
                <a:solidFill>
                  <a:srgbClr val="006699"/>
                </a:solidFill>
                <a:cs typeface="Arial" pitchFamily="34" charset="0"/>
              </a:rPr>
              <a:t>Consider Potential Stress Concentration Factor for Local Stress (cont)</a:t>
            </a:r>
            <a:endParaRPr kumimoji="0" lang="en-US" sz="1800" b="1" dirty="0">
              <a:solidFill>
                <a:srgbClr val="006699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2000" b="1" dirty="0">
              <a:solidFill>
                <a:srgbClr val="006699"/>
              </a:solidFill>
              <a:cs typeface="Arial" pitchFamily="34" charset="0"/>
            </a:endParaRPr>
          </a:p>
        </p:txBody>
      </p:sp>
      <p:pic>
        <p:nvPicPr>
          <p:cNvPr id="12" name="Picture 11" descr="sc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5400" y="1066800"/>
            <a:ext cx="5181600" cy="5083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62000" y="1219200"/>
            <a:ext cx="8153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 smtClean="0">
                <a:solidFill>
                  <a:srgbClr val="006699"/>
                </a:solidFill>
                <a:cs typeface="Arial" pitchFamily="34" charset="0"/>
              </a:rPr>
              <a:t>Stress Concentration Factor Notes</a:t>
            </a:r>
            <a:endParaRPr kumimoji="0" lang="en-US" sz="1800" b="1" dirty="0">
              <a:solidFill>
                <a:srgbClr val="006699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2000" b="1" dirty="0">
              <a:solidFill>
                <a:srgbClr val="006699"/>
              </a:solidFill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0" y="2438400"/>
            <a:ext cx="6934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A good, fine-mesh finite element model can predict stress concentration factors.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But fine-mesh FEA models are time-consuming to run for modal transient analysis.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More about FEA in future Webinars…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533400" y="762000"/>
            <a:ext cx="8305800" cy="1371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609600"/>
          <a:ext cx="5257801" cy="2875216"/>
        </p:xfrm>
        <a:graphic>
          <a:graphicData uri="http://schemas.openxmlformats.org/drawingml/2006/table">
            <a:tbl>
              <a:tblPr/>
              <a:tblGrid>
                <a:gridCol w="1258909"/>
                <a:gridCol w="1332964"/>
                <a:gridCol w="1332964"/>
                <a:gridCol w="1332964"/>
              </a:tblGrid>
              <a:tr h="722612"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Cantilever</a:t>
                      </a:r>
                      <a:r>
                        <a:rPr lang="en-US" sz="16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Beam, Fixed Boundary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Fatigue Damage Results for Various Input Levels,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180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second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Duration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226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Input Overall Level 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(GRMS)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Response Stress Std Dev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k</a:t>
                      </a:r>
                      <a:r>
                        <a:rPr lang="en-US" sz="1600" dirty="0" err="1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si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for K=1</a:t>
                      </a:r>
                      <a:endParaRPr lang="en-US" sz="1600" dirty="0" smtClean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for K=3</a:t>
                      </a:r>
                      <a:endParaRPr lang="en-US" sz="1600" dirty="0" smtClean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3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6.1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0.542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1.783e-13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4.62E-09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3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12.2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1.08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1.09E-10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2.82E-06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3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24.2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2.16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6.61E-08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1.71E-03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83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48.4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4.3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4.02E-05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1.04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96000" y="609600"/>
            <a:ext cx="27432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>
                <a:solidFill>
                  <a:srgbClr val="006699"/>
                </a:solidFill>
                <a:cs typeface="Arial" pitchFamily="34" charset="0"/>
              </a:rPr>
              <a:t>Cumulative Fatigue </a:t>
            </a:r>
            <a:r>
              <a:rPr kumimoji="0" lang="en-US" sz="1800" b="1" dirty="0" smtClean="0">
                <a:solidFill>
                  <a:srgbClr val="006699"/>
                </a:solidFill>
                <a:cs typeface="Arial" pitchFamily="34" charset="0"/>
              </a:rPr>
              <a:t>Results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1800" b="1" dirty="0" smtClean="0">
              <a:solidFill>
                <a:srgbClr val="006699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1800" b="1" dirty="0" smtClean="0">
                <a:solidFill>
                  <a:srgbClr val="006699"/>
                </a:solidFill>
                <a:cs typeface="Arial" pitchFamily="34" charset="0"/>
              </a:rPr>
              <a:t>Two Stress Concentration Cases K</a:t>
            </a:r>
            <a:endParaRPr kumimoji="0" lang="en-US" sz="1800" b="1" dirty="0">
              <a:solidFill>
                <a:srgbClr val="006699"/>
              </a:solidFill>
              <a:cs typeface="Arial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sz="2000" b="1" dirty="0">
              <a:solidFill>
                <a:srgbClr val="006699"/>
              </a:solidFill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3962400"/>
            <a:ext cx="662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The K=3 factor causes the damage R to go up by 3^9.25</a:t>
            </a:r>
            <a:r>
              <a:rPr lang="en-US" sz="1600" dirty="0" smtClean="0"/>
              <a:t>, </a:t>
            </a:r>
          </a:p>
          <a:p>
            <a:r>
              <a:rPr lang="en-US" sz="1600" dirty="0" smtClean="0">
                <a:latin typeface="Calibri" pitchFamily="34" charset="0"/>
              </a:rPr>
              <a:t>where 9.25 is the fatigue exponent </a:t>
            </a:r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219200" y="2641461"/>
            <a:ext cx="3505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>
              <a:latin typeface="Calibri" pitchFamily="34" charset="0"/>
            </a:endParaRPr>
          </a:p>
          <a:p>
            <a:endParaRPr lang="en-US" sz="1800" dirty="0"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2133600"/>
            <a:ext cx="7162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Rainflow can also be calculated approximately from a stress response PSD using  any of these methods: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447800" y="2743200"/>
            <a:ext cx="5715000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latin typeface="Calibri" pitchFamily="34" charset="0"/>
            </a:endParaRPr>
          </a:p>
          <a:p>
            <a:pPr marL="174625" indent="-174625">
              <a:lnSpc>
                <a:spcPts val="2400"/>
              </a:lnSpc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Narrowband</a:t>
            </a:r>
            <a:endParaRPr lang="en" sz="1800" dirty="0" smtClean="0">
              <a:latin typeface="Calibri" pitchFamily="34" charset="0"/>
            </a:endParaRPr>
          </a:p>
          <a:p>
            <a:pPr marL="174625" indent="-174625">
              <a:lnSpc>
                <a:spcPts val="2400"/>
              </a:lnSpc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Alpha 0.75</a:t>
            </a:r>
          </a:p>
          <a:p>
            <a:pPr marL="174625" indent="-174625">
              <a:lnSpc>
                <a:spcPts val="2400"/>
              </a:lnSpc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err="1" smtClean="0">
                <a:latin typeface="Calibri" pitchFamily="34" charset="0"/>
              </a:rPr>
              <a:t>Benasciutti</a:t>
            </a:r>
            <a:r>
              <a:rPr lang="en-US" sz="1800" dirty="0" smtClean="0">
                <a:latin typeface="Calibri" pitchFamily="34" charset="0"/>
              </a:rPr>
              <a:t> </a:t>
            </a:r>
          </a:p>
          <a:p>
            <a:pPr marL="174625" indent="-174625">
              <a:lnSpc>
                <a:spcPts val="2400"/>
              </a:lnSpc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err="1" smtClean="0">
                <a:latin typeface="Calibri" pitchFamily="34" charset="0"/>
              </a:rPr>
              <a:t>Dirlik</a:t>
            </a:r>
            <a:endParaRPr lang="en-US" sz="1800" dirty="0" smtClean="0">
              <a:latin typeface="Calibri" pitchFamily="34" charset="0"/>
            </a:endParaRPr>
          </a:p>
          <a:p>
            <a:pPr marL="174625" indent="-174625">
              <a:lnSpc>
                <a:spcPts val="2400"/>
              </a:lnSpc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Ortiz Chen</a:t>
            </a:r>
          </a:p>
          <a:p>
            <a:pPr marL="174625" indent="-174625">
              <a:lnSpc>
                <a:spcPts val="2400"/>
              </a:lnSpc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Lutes Larsen (Single Moment)</a:t>
            </a:r>
            <a:endParaRPr lang="en" sz="1800" dirty="0" smtClean="0">
              <a:latin typeface="Calibri" pitchFamily="34" charset="0"/>
            </a:endParaRPr>
          </a:p>
          <a:p>
            <a:pPr marL="174625" indent="-174625">
              <a:lnSpc>
                <a:spcPts val="2400"/>
              </a:lnSpc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err="1" smtClean="0">
                <a:latin typeface="Calibri" pitchFamily="34" charset="0"/>
              </a:rPr>
              <a:t>Wirsching</a:t>
            </a:r>
            <a:r>
              <a:rPr lang="en-US" sz="1800" dirty="0" smtClean="0">
                <a:latin typeface="Calibri" pitchFamily="34" charset="0"/>
              </a:rPr>
              <a:t> Light</a:t>
            </a:r>
          </a:p>
          <a:p>
            <a:pPr marL="174625" indent="-174625">
              <a:lnSpc>
                <a:spcPts val="2400"/>
              </a:lnSpc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Zhao Baker</a:t>
            </a:r>
          </a:p>
          <a:p>
            <a:endParaRPr lang="en-US" dirty="0"/>
          </a:p>
        </p:txBody>
      </p:sp>
      <p:sp>
        <p:nvSpPr>
          <p:cNvPr id="10" name="Rectangle 27"/>
          <p:cNvSpPr>
            <a:spLocks noGrp="1" noChangeArrowheads="1"/>
          </p:cNvSpPr>
          <p:nvPr>
            <p:ph type="title"/>
          </p:nvPr>
        </p:nvSpPr>
        <p:spPr>
          <a:xfrm>
            <a:off x="914400" y="914400"/>
            <a:ext cx="4800600" cy="1143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100" dirty="0" smtClean="0"/>
              <a:t>Frequency Domain Fatigue Methods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7681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6809" name="Object 9"/>
          <p:cNvGraphicFramePr>
            <a:graphicFrameLocks noChangeAspect="1"/>
          </p:cNvGraphicFramePr>
          <p:nvPr/>
        </p:nvGraphicFramePr>
        <p:xfrm>
          <a:off x="1828800" y="3505200"/>
          <a:ext cx="2094523" cy="609600"/>
        </p:xfrm>
        <a:graphic>
          <a:graphicData uri="http://schemas.openxmlformats.org/presentationml/2006/ole">
            <p:oleObj spid="_x0000_s76809" name="Equation" r:id="rId4" imgW="1270000" imgH="368300" progId="Equation.DSMT4">
              <p:embed/>
            </p:oleObj>
          </a:graphicData>
        </a:graphic>
      </p:graphicFrame>
      <p:sp>
        <p:nvSpPr>
          <p:cNvPr id="76811" name="Rectangle 11"/>
          <p:cNvSpPr>
            <a:spLocks noChangeArrowheads="1"/>
          </p:cNvSpPr>
          <p:nvPr/>
        </p:nvSpPr>
        <p:spPr bwMode="auto">
          <a:xfrm>
            <a:off x="1066800" y="4343400"/>
            <a:ext cx="104118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      </a:t>
            </a:r>
            <a:r>
              <a:rPr kumimoji="1" lang="en-US" sz="16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 where</a:t>
            </a:r>
            <a:endParaRPr kumimoji="1" lang="en-US" sz="16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1905000" y="4724400"/>
          <a:ext cx="4972050" cy="701040"/>
        </p:xfrm>
        <a:graphic>
          <a:graphicData uri="http://schemas.openxmlformats.org/drawingml/2006/table">
            <a:tbl>
              <a:tblPr/>
              <a:tblGrid>
                <a:gridCol w="658946"/>
                <a:gridCol w="4313104"/>
              </a:tblGrid>
              <a:tr h="3505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f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/>
                          <a:ea typeface="Calibri"/>
                          <a:cs typeface="Arial"/>
                        </a:rPr>
                        <a:t>is frequency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G(f)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/>
                          <a:ea typeface="Calibri"/>
                          <a:cs typeface="Arial"/>
                        </a:rPr>
                        <a:t>is the one-sided PSD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6813" name="Rectangle 13"/>
          <p:cNvSpPr>
            <a:spLocks noChangeArrowheads="1"/>
          </p:cNvSpPr>
          <p:nvPr/>
        </p:nvSpPr>
        <p:spPr bwMode="auto">
          <a:xfrm>
            <a:off x="990600" y="2956411"/>
            <a:ext cx="44465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The </a:t>
            </a:r>
            <a:r>
              <a:rPr kumimoji="1" lang="en-US" sz="1800" b="0" i="1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n</a:t>
            </a:r>
            <a:r>
              <a:rPr kumimoji="1" lang="en-US" sz="18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>th spectral moment               for a PSD is </a:t>
            </a:r>
            <a:endParaRPr kumimoji="1" lang="en-US" sz="18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7681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6815" name="Object 15"/>
          <p:cNvGraphicFramePr>
            <a:graphicFrameLocks noChangeAspect="1"/>
          </p:cNvGraphicFramePr>
          <p:nvPr/>
        </p:nvGraphicFramePr>
        <p:xfrm>
          <a:off x="3657600" y="2971800"/>
          <a:ext cx="381000" cy="324556"/>
        </p:xfrm>
        <a:graphic>
          <a:graphicData uri="http://schemas.openxmlformats.org/presentationml/2006/ole">
            <p:oleObj spid="_x0000_s76815" name="Equation" r:id="rId5" imgW="253780" imgH="215713" progId="Equation.DSMT4">
              <p:embed/>
            </p:oleObj>
          </a:graphicData>
        </a:graphic>
      </p:graphicFrame>
      <p:sp>
        <p:nvSpPr>
          <p:cNvPr id="23" name="Rectangle 27"/>
          <p:cNvSpPr>
            <a:spLocks noGrp="1" noChangeArrowheads="1"/>
          </p:cNvSpPr>
          <p:nvPr>
            <p:ph type="title"/>
          </p:nvPr>
        </p:nvSpPr>
        <p:spPr>
          <a:xfrm>
            <a:off x="914400" y="914400"/>
            <a:ext cx="4800600" cy="1143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100" dirty="0" smtClean="0"/>
              <a:t>Spectral Moments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0600" y="2133600"/>
            <a:ext cx="693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The eight frequency domain methods on the previous slides are based on spectral moments.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14400" y="5791200"/>
            <a:ext cx="762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Additional </a:t>
            </a:r>
            <a:r>
              <a:rPr lang="en-US" sz="1800" dirty="0">
                <a:latin typeface="Calibri" pitchFamily="34" charset="0"/>
              </a:rPr>
              <a:t>f</a:t>
            </a:r>
            <a:r>
              <a:rPr lang="en-US" sz="1800" dirty="0" smtClean="0">
                <a:latin typeface="Calibri" pitchFamily="34" charset="0"/>
              </a:rPr>
              <a:t>ormulas are given in the fatigue papers at the Vibrationdata blog:         http://vibrationdata.wordpress.com/</a:t>
            </a:r>
          </a:p>
          <a:p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14400" y="3886200"/>
            <a:ext cx="7391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The eight frequency domain methods “mix and match” spectral moments to estimate fatigue damage.</a:t>
            </a:r>
          </a:p>
          <a:p>
            <a:endParaRPr lang="en-US" sz="1800" dirty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Additional </a:t>
            </a:r>
            <a:r>
              <a:rPr lang="en-US" sz="1800" dirty="0">
                <a:latin typeface="Calibri" pitchFamily="34" charset="0"/>
              </a:rPr>
              <a:t>f</a:t>
            </a:r>
            <a:r>
              <a:rPr lang="en-US" sz="1800" dirty="0" smtClean="0">
                <a:latin typeface="Calibri" pitchFamily="34" charset="0"/>
              </a:rPr>
              <a:t>ormulas are given in the fatigue papers at the Vibrationdata blog:         </a:t>
            </a:r>
          </a:p>
          <a:p>
            <a:endParaRPr lang="en-US" sz="1800" dirty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http://vibrationdata.wordpress.com/</a:t>
            </a:r>
          </a:p>
          <a:p>
            <a:endParaRPr lang="en-US" sz="1800" dirty="0">
              <a:latin typeface="Calibri" pitchFamily="34" charset="0"/>
            </a:endParaRPr>
          </a:p>
        </p:txBody>
      </p:sp>
      <p:sp>
        <p:nvSpPr>
          <p:cNvPr id="6" name="Rectangle 27"/>
          <p:cNvSpPr>
            <a:spLocks noGrp="1" noChangeArrowheads="1"/>
          </p:cNvSpPr>
          <p:nvPr>
            <p:ph type="title"/>
          </p:nvPr>
        </p:nvSpPr>
        <p:spPr>
          <a:xfrm>
            <a:off x="914400" y="762000"/>
            <a:ext cx="4800600" cy="1143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100" dirty="0" smtClean="0"/>
              <a:t>Spectral Moments (cont)</a:t>
            </a:r>
          </a:p>
        </p:txBody>
      </p:sp>
      <p:graphicFrame>
        <p:nvGraphicFramePr>
          <p:cNvPr id="77825" name="Object 1"/>
          <p:cNvGraphicFramePr>
            <a:graphicFrameLocks noChangeAspect="1"/>
          </p:cNvGraphicFramePr>
          <p:nvPr/>
        </p:nvGraphicFramePr>
        <p:xfrm>
          <a:off x="1600200" y="2971800"/>
          <a:ext cx="1693333" cy="381000"/>
        </p:xfrm>
        <a:graphic>
          <a:graphicData uri="http://schemas.openxmlformats.org/presentationml/2006/ole">
            <p:oleObj spid="_x0000_s77825" name="Equation" r:id="rId4" imgW="1143000" imgH="254000" progId="Equation.DSMT4">
              <p:embed/>
            </p:oleObj>
          </a:graphicData>
        </a:graphic>
      </p:graphicFrame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914400" y="2202106"/>
            <a:ext cx="275415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sz="17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 expected peak rate E[P]  </a:t>
            </a:r>
            <a:endParaRPr kumimoji="1" lang="en-US" sz="17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696200" cy="762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100" dirty="0" smtClean="0"/>
              <a:t>Return to Previous Beam Example, Select PSD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685800" y="1143000"/>
            <a:ext cx="8153400" cy="762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6" name="Picture 5" descr="yyy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990600"/>
            <a:ext cx="7809524" cy="5361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3" name="Rectangle 2"/>
          <p:cNvSpPr/>
          <p:nvPr/>
        </p:nvSpPr>
        <p:spPr bwMode="auto">
          <a:xfrm>
            <a:off x="685800" y="1066800"/>
            <a:ext cx="8229600" cy="1219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5" name="Picture 4" descr="pop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7800" y="1447800"/>
            <a:ext cx="5723810" cy="4752381"/>
          </a:xfrm>
          <a:prstGeom prst="rect">
            <a:avLst/>
          </a:prstGeom>
        </p:spPr>
      </p:pic>
      <p:sp>
        <p:nvSpPr>
          <p:cNvPr id="6" name="Rectangle 27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696200" cy="762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1800" dirty="0" smtClean="0"/>
              <a:t>Apply mil_std_1540b PSD.   Calculate stress at fixed boundary.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3" name="Rectangle 2"/>
          <p:cNvSpPr/>
          <p:nvPr/>
        </p:nvSpPr>
        <p:spPr bwMode="auto">
          <a:xfrm>
            <a:off x="685800" y="1066800"/>
            <a:ext cx="8229600" cy="1219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285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14478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7"/>
          <p:cNvSpPr>
            <a:spLocks noGrp="1" noChangeArrowheads="1"/>
          </p:cNvSpPr>
          <p:nvPr>
            <p:ph type="title"/>
          </p:nvPr>
        </p:nvSpPr>
        <p:spPr>
          <a:xfrm>
            <a:off x="838200" y="609600"/>
            <a:ext cx="7696200" cy="762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1800" dirty="0" smtClean="0"/>
              <a:t>Bending Stress PSD at fixed boundary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5867400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Overall level is the same as that from the time domain analysis.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3" name="Rectangle 2"/>
          <p:cNvSpPr/>
          <p:nvPr/>
        </p:nvSpPr>
        <p:spPr bwMode="auto">
          <a:xfrm>
            <a:off x="685800" y="1066800"/>
            <a:ext cx="8229600" cy="1219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5" name="Picture 4" descr="bsps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2000"/>
            <a:ext cx="8990477" cy="484761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76400" y="5943600"/>
            <a:ext cx="556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Save Bending  Stress PSD and to Rainflow Analysis. 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3" name="Rectangle 2"/>
          <p:cNvSpPr/>
          <p:nvPr/>
        </p:nvSpPr>
        <p:spPr bwMode="auto">
          <a:xfrm>
            <a:off x="685800" y="1066800"/>
            <a:ext cx="8229600" cy="1219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5" name="Picture 4" descr="hhhhh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85800"/>
            <a:ext cx="9144000" cy="48934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609600" y="762000"/>
            <a:ext cx="82296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81000"/>
            <a:ext cx="800100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Rate of Zero Crossings =    186.4 per sec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     Rate of Peaks =    608.5 per sec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Irregularity Factor alpha =   0.3063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Spectral Width Parameter =   0.9519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</a:t>
            </a:r>
            <a:r>
              <a:rPr lang="en-US" sz="1400" dirty="0" err="1" smtClean="0">
                <a:latin typeface="Calibri" pitchFamily="34" charset="0"/>
                <a:cs typeface="Times New Roman" pitchFamily="18" charset="0"/>
              </a:rPr>
              <a:t>Vanmarckes</a:t>
            </a:r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Parameter =    0.475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Lambda Values  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</a:t>
            </a:r>
            <a:r>
              <a:rPr lang="en-US" sz="1400" dirty="0" err="1" smtClean="0">
                <a:latin typeface="Calibri" pitchFamily="34" charset="0"/>
                <a:cs typeface="Times New Roman" pitchFamily="18" charset="0"/>
              </a:rPr>
              <a:t>Wirsching</a:t>
            </a:r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Light =   0.6208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 Ortiz Chen =    1.097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Lutes &amp; Larsen =   0.7027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Cumulative Damage             </a:t>
            </a:r>
            <a:r>
              <a:rPr lang="en-US" sz="1400" dirty="0" err="1" smtClean="0">
                <a:latin typeface="Calibri" pitchFamily="34" charset="0"/>
                <a:cs typeface="Times New Roman" pitchFamily="18" charset="0"/>
              </a:rPr>
              <a:t>Damage</a:t>
            </a:r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Rate           A*rate 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                             (1/sec)         ((psi^9.25)/sec)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Narrowband DNB = 1.9e-13, 	 1.0573e-15, 	 5.8100e+30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    </a:t>
            </a:r>
            <a:r>
              <a:rPr lang="en-US" sz="1400" dirty="0" err="1" smtClean="0">
                <a:latin typeface="Calibri" pitchFamily="34" charset="0"/>
                <a:cs typeface="Times New Roman" pitchFamily="18" charset="0"/>
              </a:rPr>
              <a:t>Dirlik</a:t>
            </a:r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DDK = 1.26e-13, 	 7.0141e-16, 	 3.8543e+30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Alpha 0.75 DAL = 1.53e-13, 	 8.4808e-16, 	 4.6602e+30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Ortiz Chen DOC = 2.09e-13, 	 1.1602e-15, 	 6.3754e+30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Zhao Baker DZB = 1.12e-13, 	 6.2029e-16, 	 3.4085e+30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Lutes Larsen DLL = 1.34e-13, 	 7.4303e-16, 	 4.0829e+30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</a:t>
            </a:r>
            <a:r>
              <a:rPr lang="en-US" sz="1400" dirty="0" err="1" smtClean="0">
                <a:latin typeface="Calibri" pitchFamily="34" charset="0"/>
                <a:cs typeface="Times New Roman" pitchFamily="18" charset="0"/>
              </a:rPr>
              <a:t>Wirsching</a:t>
            </a:r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Light DWL = 1.18e-13, 	 6.5634e-16, 	 3.6066e+30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</a:t>
            </a:r>
            <a:r>
              <a:rPr lang="en-US" sz="1400" dirty="0" err="1" smtClean="0">
                <a:latin typeface="Calibri" pitchFamily="34" charset="0"/>
                <a:cs typeface="Times New Roman" pitchFamily="18" charset="0"/>
              </a:rPr>
              <a:t>Benasciutti</a:t>
            </a:r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Calibri" pitchFamily="34" charset="0"/>
                <a:cs typeface="Times New Roman" pitchFamily="18" charset="0"/>
              </a:rPr>
              <a:t>Tovo</a:t>
            </a:r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DBT = 1.48e-13, 	 8.2304e-16, 	 4.5226e+30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</a:t>
            </a: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Average of DAL,DOC,DLL,DBT,DZB,DDK </a:t>
            </a:r>
          </a:p>
          <a:p>
            <a:endParaRPr lang="en-US" sz="1400" dirty="0" smtClean="0">
              <a:latin typeface="Calibri" pitchFamily="34" charset="0"/>
              <a:cs typeface="Times New Roman" pitchFamily="18" charset="0"/>
            </a:endParaRPr>
          </a:p>
          <a:p>
            <a:r>
              <a:rPr lang="en-US" sz="1400" dirty="0" smtClean="0">
                <a:latin typeface="Calibri" pitchFamily="34" charset="0"/>
                <a:cs typeface="Times New Roman" pitchFamily="18" charset="0"/>
              </a:rPr>
              <a:t>          average=1.469e-13</a:t>
            </a:r>
            <a:endParaRPr lang="en-US" sz="1400" dirty="0"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FC9F0-31E9-417E-8B69-A8A5EB16887C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143000" y="3124200"/>
          <a:ext cx="609600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Method</a:t>
                      </a:r>
                      <a:endParaRPr lang="en-US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Time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History Synthesis</a:t>
                      </a:r>
                      <a:endParaRPr lang="en-US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PSD </a:t>
                      </a:r>
                      <a:br>
                        <a:rPr lang="en-US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</a:b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Average</a:t>
                      </a:r>
                      <a:endParaRPr lang="en-US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libri" pitchFamily="34" charset="0"/>
                        </a:rPr>
                        <a:t>Damage R</a:t>
                      </a:r>
                      <a:endParaRPr lang="en-US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Calibri" pitchFamily="34" charset="0"/>
                        </a:rPr>
                        <a:t>1.78e-13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libri" pitchFamily="34" charset="0"/>
                        </a:rPr>
                        <a:t>1.47e-13 </a:t>
                      </a:r>
                      <a:endParaRPr lang="en-US" dirty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27"/>
          <p:cNvSpPr>
            <a:spLocks noGrp="1" noChangeArrowheads="1"/>
          </p:cNvSpPr>
          <p:nvPr>
            <p:ph type="title"/>
          </p:nvPr>
        </p:nvSpPr>
        <p:spPr>
          <a:xfrm>
            <a:off x="914400" y="1066800"/>
            <a:ext cx="7696200" cy="762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1800" dirty="0" smtClean="0"/>
              <a:t>Bending Stress Damage Comparison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90600" y="2057400"/>
            <a:ext cx="304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Stress concentration factor = 1</a:t>
            </a:r>
            <a:endParaRPr lang="en-US" sz="16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c.mp3"/>
  <p:tag name="PPSNARRATION" val="100,1126764742,C:\unit_21\NA_Unit_21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BBAC508F-AE0A-4983-BFAC-F8F8A0397610}&quot;/&gt;&lt;filename val=&quot;C:\Users\TOMIRV~1\AppData\Local\Temp\PR\data\asimages\{BBAC508F-AE0A-4983-BFAC-F8F8A0397610}.png&quot;/&gt;&lt;hasEffects val=&quot;1&quot;/&gt;&lt;left val=&quot;101.28&quot;/&gt;&lt;top val=&quot;155.28&quot;/&gt;&lt;width val=&quot;502.8&quot;/&gt;&lt;height val=&quot;220.8&quot;/&gt;&lt;/ThreeDShapeInfo&gt;"/>
</p:tagLst>
</file>

<file path=ppt/theme/theme1.xml><?xml version="1.0" encoding="utf-8"?>
<a:theme xmlns:a="http://schemas.openxmlformats.org/drawingml/2006/main" name="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3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3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3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3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4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4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4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4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4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4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4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4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4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9.xml><?xml version="1.0" encoding="utf-8"?>
<a:theme xmlns:a="http://schemas.openxmlformats.org/drawingml/2006/main" name="4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0.xml><?xml version="1.0" encoding="utf-8"?>
<a:theme xmlns:a="http://schemas.openxmlformats.org/drawingml/2006/main" name="5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1.xml><?xml version="1.0" encoding="utf-8"?>
<a:theme xmlns:a="http://schemas.openxmlformats.org/drawingml/2006/main" name="5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2.xml><?xml version="1.0" encoding="utf-8"?>
<a:theme xmlns:a="http://schemas.openxmlformats.org/drawingml/2006/main" name="5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3.xml><?xml version="1.0" encoding="utf-8"?>
<a:theme xmlns:a="http://schemas.openxmlformats.org/drawingml/2006/main" name="5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4.xml><?xml version="1.0" encoding="utf-8"?>
<a:theme xmlns:a="http://schemas.openxmlformats.org/drawingml/2006/main" name="5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5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7.xml><?xml version="1.0" encoding="utf-8"?>
<a:theme xmlns:a="http://schemas.openxmlformats.org/drawingml/2006/main" name="5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8.xml><?xml version="1.0" encoding="utf-8"?>
<a:theme xmlns:a="http://schemas.openxmlformats.org/drawingml/2006/main" name="5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9.xml><?xml version="1.0" encoding="utf-8"?>
<a:theme xmlns:a="http://schemas.openxmlformats.org/drawingml/2006/main" name="1_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0.xml><?xml version="1.0" encoding="utf-8"?>
<a:theme xmlns:a="http://schemas.openxmlformats.org/drawingml/2006/main" name="5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1.xml><?xml version="1.0" encoding="utf-8"?>
<a:theme xmlns:a="http://schemas.openxmlformats.org/drawingml/2006/main" name="5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2.xml><?xml version="1.0" encoding="utf-8"?>
<a:theme xmlns:a="http://schemas.openxmlformats.org/drawingml/2006/main" name="6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3.xml><?xml version="1.0" encoding="utf-8"?>
<a:theme xmlns:a="http://schemas.openxmlformats.org/drawingml/2006/main" name="6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4.xml><?xml version="1.0" encoding="utf-8"?>
<a:theme xmlns:a="http://schemas.openxmlformats.org/drawingml/2006/main" name="6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Office\Templates\Presentations\Generic (Standard).pot</Template>
  <TotalTime>2408</TotalTime>
  <Words>966</Words>
  <Application>Microsoft Office PowerPoint</Application>
  <PresentationFormat>On-screen Show (4:3)</PresentationFormat>
  <Paragraphs>287</Paragraphs>
  <Slides>31</Slides>
  <Notes>31</Notes>
  <HiddenSlides>0</HiddenSlides>
  <MMClips>0</MMClips>
  <ScaleCrop>false</ScaleCrop>
  <HeadingPairs>
    <vt:vector size="6" baseType="variant">
      <vt:variant>
        <vt:lpstr>Theme</vt:lpstr>
      </vt:variant>
      <vt:variant>
        <vt:i4>34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66" baseType="lpstr">
      <vt:lpstr>Generic (Standard)</vt:lpstr>
      <vt:lpstr>Office Theme</vt:lpstr>
      <vt:lpstr>4_Office Theme</vt:lpstr>
      <vt:lpstr>29_Office Theme</vt:lpstr>
      <vt:lpstr>35_Office Theme</vt:lpstr>
      <vt:lpstr>36_Office Theme</vt:lpstr>
      <vt:lpstr>37_Office Theme</vt:lpstr>
      <vt:lpstr>38_Office Theme</vt:lpstr>
      <vt:lpstr>39_Office Theme</vt:lpstr>
      <vt:lpstr>40_Office Theme</vt:lpstr>
      <vt:lpstr>41_Office Theme</vt:lpstr>
      <vt:lpstr>42_Office Theme</vt:lpstr>
      <vt:lpstr>43_Office Theme</vt:lpstr>
      <vt:lpstr>44_Office Theme</vt:lpstr>
      <vt:lpstr>45_Office Theme</vt:lpstr>
      <vt:lpstr>46_Office Theme</vt:lpstr>
      <vt:lpstr>47_Office Theme</vt:lpstr>
      <vt:lpstr>48_Office Theme</vt:lpstr>
      <vt:lpstr>49_Office Theme</vt:lpstr>
      <vt:lpstr>50_Office Theme</vt:lpstr>
      <vt:lpstr>51_Office Theme</vt:lpstr>
      <vt:lpstr>52_Office Theme</vt:lpstr>
      <vt:lpstr>53_Office Theme</vt:lpstr>
      <vt:lpstr>54_Office Theme</vt:lpstr>
      <vt:lpstr>Corp Standard Title with Moon</vt:lpstr>
      <vt:lpstr>55_Office Theme</vt:lpstr>
      <vt:lpstr>56_Office Theme</vt:lpstr>
      <vt:lpstr>57_Office Theme</vt:lpstr>
      <vt:lpstr>1_Corp Standard Title with Moon</vt:lpstr>
      <vt:lpstr>58_Office Theme</vt:lpstr>
      <vt:lpstr>59_Office Theme</vt:lpstr>
      <vt:lpstr>60_Office Theme</vt:lpstr>
      <vt:lpstr>61_Office Theme</vt:lpstr>
      <vt:lpstr>62_Office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Frequency Domain Fatigue Methods</vt:lpstr>
      <vt:lpstr>Spectral Moments</vt:lpstr>
      <vt:lpstr>Spectral Moments (cont)</vt:lpstr>
      <vt:lpstr>Return to Previous Beam Example, Select PSD</vt:lpstr>
      <vt:lpstr>Apply mil_std_1540b PSD.   Calculate stress at fixed boundary.</vt:lpstr>
      <vt:lpstr>Bending Stress PSD at fixed boundary</vt:lpstr>
      <vt:lpstr>Slide 28</vt:lpstr>
      <vt:lpstr>Slide 29</vt:lpstr>
      <vt:lpstr>Slide 30</vt:lpstr>
      <vt:lpstr>Bending Stress Damage Comparison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The Morgans</dc:creator>
  <cp:lastModifiedBy>tirvine</cp:lastModifiedBy>
  <cp:revision>167</cp:revision>
  <cp:lastPrinted>2001-04-16T17:12:56Z</cp:lastPrinted>
  <dcterms:created xsi:type="dcterms:W3CDTF">2001-04-06T05:17:03Z</dcterms:created>
  <dcterms:modified xsi:type="dcterms:W3CDTF">2014-10-10T22:30:26Z</dcterms:modified>
</cp:coreProperties>
</file>