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Masters/slideMaster19.xml" ContentType="application/vnd.openxmlformats-officedocument.presentationml.slideMaster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Masters/slideMaster17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18.xml" ContentType="application/vnd.openxmlformats-officedocument.theme+xml"/>
  <Override PartName="/ppt/theme/theme29.xml" ContentType="application/vnd.openxmlformats-officedocument.theme+xml"/>
  <Override PartName="/ppt/slideMasters/slideMaster15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heme/theme16.xml" ContentType="application/vnd.openxmlformats-officedocument.theme+xml"/>
  <Override PartName="/ppt/theme/theme27.xml" ContentType="application/vnd.openxmlformats-officedocument.theme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31.xml" ContentType="application/vnd.openxmlformats-officedocument.presentationml.slideMaster+xml"/>
  <Override PartName="/ppt/theme/theme14.xml" ContentType="application/vnd.openxmlformats-officedocument.theme+xml"/>
  <Override PartName="/ppt/theme/theme23.xml" ContentType="application/vnd.openxmlformats-officedocument.theme+xml"/>
  <Override PartName="/ppt/theme/theme25.xml" ContentType="application/vnd.openxmlformats-officedocument.theme+xml"/>
  <Override PartName="/ppt/slideMasters/slideMaster6.xml" ContentType="application/vnd.openxmlformats-officedocument.presentationml.slideMaster+xml"/>
  <Override PartName="/ppt/slideMasters/slideMaster20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theme/theme21.xml" ContentType="application/vnd.openxmlformats-officedocument.theme+xml"/>
  <Override PartName="/ppt/theme/theme32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10.xml" ContentType="application/vnd.openxmlformats-officedocument.theme+xml"/>
  <Override PartName="/ppt/theme/theme30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Masters/slideMaster29.xml" ContentType="application/vnd.openxmlformats-officedocument.presentationml.slideMaster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Masters/slideMaster18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Masters/slideMaster16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19.xml" ContentType="application/vnd.openxmlformats-officedocument.theme+xml"/>
  <Override PartName="/ppt/theme/theme28.xml" ContentType="application/vnd.openxmlformats-officedocument.theme+xml"/>
  <Override PartName="/docProps/app.xml" ContentType="application/vnd.openxmlformats-officedocument.extended-properties+xml"/>
  <Override PartName="/ppt/slideMasters/slideMaster14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theme/theme17.xml" ContentType="application/vnd.openxmlformats-officedocument.theme+xml"/>
  <Override PartName="/ppt/theme/theme26.xml" ContentType="application/vnd.openxmlformats-officedocument.theme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theme/theme24.xml" ContentType="application/vnd.openxmlformats-officedocument.theme+xml"/>
  <Override PartName="/ppt/theme/theme33.xml" ContentType="application/vnd.openxmlformats-officedocument.theme+xml"/>
  <Default Extension="vml" ContentType="application/vnd.openxmlformats-officedocument.vmlDrawing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theme/theme22.xml" ContentType="application/vnd.openxmlformats-officedocument.theme+xml"/>
  <Override PartName="/ppt/theme/theme31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theme/theme11.xml" ContentType="application/vnd.openxmlformats-officedocument.theme+xml"/>
  <Override PartName="/ppt/theme/theme20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Masters/slideMaster28.xml" ContentType="application/vnd.openxmlformats-officedocument.presentationml.slideMaster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764" r:id="rId2"/>
    <p:sldMasterId id="2147483766" r:id="rId3"/>
    <p:sldMasterId id="2147483768" r:id="rId4"/>
    <p:sldMasterId id="2147483770" r:id="rId5"/>
    <p:sldMasterId id="2147483772" r:id="rId6"/>
    <p:sldMasterId id="2147483774" r:id="rId7"/>
    <p:sldMasterId id="2147483776" r:id="rId8"/>
    <p:sldMasterId id="2147483778" r:id="rId9"/>
    <p:sldMasterId id="2147483780" r:id="rId10"/>
    <p:sldMasterId id="2147483782" r:id="rId11"/>
    <p:sldMasterId id="2147483784" r:id="rId12"/>
    <p:sldMasterId id="2147483786" r:id="rId13"/>
    <p:sldMasterId id="2147483788" r:id="rId14"/>
    <p:sldMasterId id="2147483790" r:id="rId15"/>
    <p:sldMasterId id="2147483792" r:id="rId16"/>
    <p:sldMasterId id="2147483794" r:id="rId17"/>
    <p:sldMasterId id="2147483796" r:id="rId18"/>
    <p:sldMasterId id="2147483798" r:id="rId19"/>
    <p:sldMasterId id="2147483800" r:id="rId20"/>
    <p:sldMasterId id="2147483805" r:id="rId21"/>
    <p:sldMasterId id="2147483808" r:id="rId22"/>
    <p:sldMasterId id="2147483810" r:id="rId23"/>
    <p:sldMasterId id="2147483812" r:id="rId24"/>
    <p:sldMasterId id="2147483814" r:id="rId25"/>
    <p:sldMasterId id="2147483816" r:id="rId26"/>
    <p:sldMasterId id="2147483817" r:id="rId27"/>
    <p:sldMasterId id="2147483818" r:id="rId28"/>
    <p:sldMasterId id="2147483820" r:id="rId29"/>
    <p:sldMasterId id="2147483822" r:id="rId30"/>
    <p:sldMasterId id="2147483823" r:id="rId31"/>
  </p:sldMasterIdLst>
  <p:notesMasterIdLst>
    <p:notesMasterId r:id="rId49"/>
  </p:notesMasterIdLst>
  <p:handoutMasterIdLst>
    <p:handoutMasterId r:id="rId50"/>
  </p:handoutMasterIdLst>
  <p:sldIdLst>
    <p:sldId id="373" r:id="rId32"/>
    <p:sldId id="383" r:id="rId33"/>
    <p:sldId id="385" r:id="rId34"/>
    <p:sldId id="386" r:id="rId35"/>
    <p:sldId id="387" r:id="rId36"/>
    <p:sldId id="388" r:id="rId37"/>
    <p:sldId id="389" r:id="rId38"/>
    <p:sldId id="390" r:id="rId39"/>
    <p:sldId id="392" r:id="rId40"/>
    <p:sldId id="391" r:id="rId41"/>
    <p:sldId id="394" r:id="rId42"/>
    <p:sldId id="395" r:id="rId43"/>
    <p:sldId id="400" r:id="rId44"/>
    <p:sldId id="396" r:id="rId45"/>
    <p:sldId id="397" r:id="rId46"/>
    <p:sldId id="398" r:id="rId47"/>
    <p:sldId id="399" r:id="rId48"/>
  </p:sldIdLst>
  <p:sldSz cx="9144000" cy="6858000" type="screen4x3"/>
  <p:notesSz cx="7315200" cy="9601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8080"/>
    <a:srgbClr val="0066CC"/>
    <a:srgbClr val="003399"/>
    <a:srgbClr val="006699"/>
    <a:srgbClr val="336699"/>
    <a:srgbClr val="009999"/>
    <a:srgbClr val="FF99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479" autoAdjust="0"/>
  </p:normalViewPr>
  <p:slideViewPr>
    <p:cSldViewPr>
      <p:cViewPr>
        <p:scale>
          <a:sx n="66" d="100"/>
          <a:sy n="66" d="100"/>
        </p:scale>
        <p:origin x="-612" y="-354"/>
      </p:cViewPr>
      <p:guideLst>
        <p:guide orient="horz" pos="2304"/>
        <p:guide pos="28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664"/>
    </p:cViewPr>
  </p:sorterViewPr>
  <p:notesViewPr>
    <p:cSldViewPr>
      <p:cViewPr varScale="1">
        <p:scale>
          <a:sx n="50" d="100"/>
          <a:sy n="50" d="100"/>
        </p:scale>
        <p:origin x="-1590" y="-84"/>
      </p:cViewPr>
      <p:guideLst>
        <p:guide orient="horz" pos="3024"/>
        <p:guide pos="2304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8.xml"/><Relationship Id="rId3" Type="http://schemas.openxmlformats.org/officeDocument/2006/relationships/slideMaster" Target="slideMasters/slideMaster3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3.xml"/><Relationship Id="rId42" Type="http://schemas.openxmlformats.org/officeDocument/2006/relationships/slide" Target="slides/slide11.xml"/><Relationship Id="rId47" Type="http://schemas.openxmlformats.org/officeDocument/2006/relationships/slide" Target="slides/slide16.xml"/><Relationship Id="rId50" Type="http://schemas.openxmlformats.org/officeDocument/2006/relationships/handoutMaster" Target="handoutMasters/handoutMaster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2.xml"/><Relationship Id="rId38" Type="http://schemas.openxmlformats.org/officeDocument/2006/relationships/slide" Target="slides/slide7.xml"/><Relationship Id="rId46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Master" Target="slideMasters/slideMaster29.xml"/><Relationship Id="rId41" Type="http://schemas.openxmlformats.org/officeDocument/2006/relationships/slide" Target="slides/slide1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1.xml"/><Relationship Id="rId37" Type="http://schemas.openxmlformats.org/officeDocument/2006/relationships/slide" Target="slides/slide6.xml"/><Relationship Id="rId40" Type="http://schemas.openxmlformats.org/officeDocument/2006/relationships/slide" Target="slides/slide9.xml"/><Relationship Id="rId45" Type="http://schemas.openxmlformats.org/officeDocument/2006/relationships/slide" Target="slides/slide14.xml"/><Relationship Id="rId53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5.xml"/><Relationship Id="rId49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13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" Target="slides/slide4.xml"/><Relationship Id="rId43" Type="http://schemas.openxmlformats.org/officeDocument/2006/relationships/slide" Target="slides/slide12.xml"/><Relationship Id="rId48" Type="http://schemas.openxmlformats.org/officeDocument/2006/relationships/slide" Target="slides/slide17.xml"/><Relationship Id="rId8" Type="http://schemas.openxmlformats.org/officeDocument/2006/relationships/slideMaster" Target="slideMasters/slideMaster8.xml"/><Relationship Id="rId51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483" y="0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0B576344-8EE0-42A4-A66D-E1E1BD0CBA50}" type="datetime1">
              <a:rPr lang="en-US"/>
              <a:pPr>
                <a:defRPr/>
              </a:pPr>
              <a:t>10/18/2014</a:t>
            </a:fld>
            <a:endParaRPr lang="en-US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2138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483" y="9122138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19B101F6-632A-489B-8ADB-34876B8AC9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Rectangle 8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5" name="Rectangle 9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258888" y="720725"/>
            <a:ext cx="4799012" cy="3598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8" name="Rectangle 10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5475" y="4560302"/>
            <a:ext cx="5364252" cy="4320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483" y="0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C3C7EAC-8B77-4574-8636-5672AB7D5F1C}" type="datetime1">
              <a:rPr lang="en-US"/>
              <a:pPr>
                <a:defRPr/>
              </a:pPr>
              <a:t>10/18/2014</a:t>
            </a:fld>
            <a:endParaRPr lang="en-US"/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2138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61" name="Rectangle 13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483" y="9122138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3EA6F24-0A1B-4A42-9D2C-8700FCE29F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9D066A-B2E5-405B-8BFB-861D27B7A99C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c 3"/>
          <p:cNvSpPr>
            <a:spLocks/>
          </p:cNvSpPr>
          <p:nvPr/>
        </p:nvSpPr>
        <p:spPr bwMode="auto">
          <a:xfrm>
            <a:off x="0" y="842963"/>
            <a:ext cx="2895600" cy="60182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2743200" y="427038"/>
            <a:ext cx="6399213" cy="1524000"/>
          </a:xfrm>
        </p:spPr>
        <p:txBody>
          <a:bodyPr anchor="b"/>
          <a:lstStyle>
            <a:lvl1pPr>
              <a:lnSpc>
                <a:spcPct val="80000"/>
              </a:lnSpc>
              <a:defRPr sz="3600">
                <a:solidFill>
                  <a:srgbClr val="003399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191000" y="1828800"/>
            <a:ext cx="4572000" cy="1752600"/>
          </a:xfrm>
        </p:spPr>
        <p:txBody>
          <a:bodyPr/>
          <a:lstStyle>
            <a:lvl1pPr marL="0" indent="0">
              <a:buFont typeface="Monotype Sorts" pitchFamily="2" charset="2"/>
              <a:buNone/>
              <a:defRPr sz="14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4CB6A-D3E5-42A1-83DC-239D3EDF2F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FC9F0-31E9-417E-8B69-A8A5EB1688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8CBDE1-BD50-4DBB-AF24-FB0DD745AE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24200" y="1981200"/>
            <a:ext cx="2667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981200"/>
            <a:ext cx="2667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C712E7-E139-40F7-8C67-AE062393ED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4EEA76-729F-4202-9A85-C032E7DF20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8F7CC-8EE2-49EB-97A7-D0DC2DDC02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A3A1F-6012-4CB7-ADFF-7A0C9A02C5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EDFC9E-ADCB-4BB3-B7CD-8F1E8558FD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2D7EAD-7258-46B5-981B-756DC89182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B47FE9-60A0-4E6D-A902-4933B934A7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7600" y="533400"/>
            <a:ext cx="152400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533400"/>
            <a:ext cx="441960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B2C76-1587-4F60-B193-3364A4434B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533400"/>
            <a:ext cx="6096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124200" y="1981200"/>
            <a:ext cx="54864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F700C-E5F4-47BC-9BEA-15256ED5B1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533400"/>
            <a:ext cx="6096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124200" y="1981200"/>
            <a:ext cx="2667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981200"/>
            <a:ext cx="2667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8EFACF-6CE1-439C-92D0-B2D0D37C53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533400"/>
            <a:ext cx="6096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24200" y="1981200"/>
            <a:ext cx="2667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943600" y="1981200"/>
            <a:ext cx="2667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943600" y="4114800"/>
            <a:ext cx="2667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E56326-6B44-448C-B0DA-B4ECC0A5DF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C7130-75B0-41F9-B67E-AE827A56352A}" type="datetimeFigureOut">
              <a:rPr lang="en-US"/>
              <a:pPr>
                <a:defRPr/>
              </a:pPr>
              <a:t>10/18/2014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B3CE7-892F-4E8C-A4D6-49204DB437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9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0.xml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theme" Target="../theme/theme21.xml"/><Relationship Id="rId4" Type="http://schemas.openxmlformats.org/officeDocument/2006/relationships/image" Target="../media/image4.jpeg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2.xml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3.xml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4.xml"/></Relationships>
</file>

<file path=ppt/slideMasters/_rels/slideMaster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theme" Target="../theme/theme25.xml"/><Relationship Id="rId4" Type="http://schemas.openxmlformats.org/officeDocument/2006/relationships/image" Target="../media/image4.jpeg"/></Relationships>
</file>

<file path=ppt/slideMasters/_rels/slideMaster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6.xml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7.xml"/></Relationships>
</file>

<file path=ppt/slideMasters/_rels/slideMaster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8.xml"/></Relationships>
</file>

<file path=ppt/slideMasters/_rels/slideMaster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9.xml"/></Relationships>
</file>

<file path=ppt/slideMasters/_rels/slideMaster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30.xml"/></Relationships>
</file>

<file path=ppt/slideMasters/_rels/slideMaster31.xml.rels><?xml version="1.0" encoding="UTF-8" standalone="yes"?>
<Relationships xmlns="http://schemas.openxmlformats.org/package/2006/relationships"><Relationship Id="rId2" Type="http://schemas.openxmlformats.org/officeDocument/2006/relationships/theme" Target="../theme/theme31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95600" y="533400"/>
            <a:ext cx="6096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Click to edit Master title style</a:t>
            </a:r>
          </a:p>
        </p:txBody>
      </p:sp>
      <p:sp>
        <p:nvSpPr>
          <p:cNvPr id="4099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124200" y="19812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hlink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hlink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167ABAA-E0C0-4444-8782-211D0F6289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2819400" y="12954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>
              <a:solidFill>
                <a:schemeClr val="tx1"/>
              </a:solidFill>
            </a:endParaRPr>
          </a:p>
        </p:txBody>
      </p:sp>
      <p:sp>
        <p:nvSpPr>
          <p:cNvPr id="1033" name="Line 9"/>
          <p:cNvSpPr>
            <a:spLocks noChangeShapeType="1"/>
          </p:cNvSpPr>
          <p:nvPr/>
        </p:nvSpPr>
        <p:spPr bwMode="auto">
          <a:xfrm>
            <a:off x="914400" y="1752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hf hdr="0" ftr="0" dt="0"/>
  <p:txStyles>
    <p:titleStyle>
      <a:lvl1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2pPr>
      <a:lvl3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3pPr>
      <a:lvl4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4pPr>
      <a:lvl5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5pPr>
      <a:lvl6pPr marL="4572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6pPr>
      <a:lvl7pPr marL="9144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7pPr>
      <a:lvl8pPr marL="13716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8pPr>
      <a:lvl9pPr marL="18288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50000"/>
        <a:buFont typeface="Monotype Sorts" pitchFamily="2" charset="2"/>
        <a:buChar char="n"/>
        <a:defRPr kumimoji="1" sz="1600" b="1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75000"/>
        <a:buFont typeface="Monotype Sorts" pitchFamily="2" charset="2"/>
        <a:buChar char="u"/>
        <a:defRPr kumimoji="1" sz="16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Monotype Sorts" pitchFamily="2" charset="2"/>
        <a:buChar char="F"/>
        <a:defRPr kumimoji="1" sz="1600">
          <a:solidFill>
            <a:schemeClr val="bg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•"/>
        <a:defRPr kumimoji="1" sz="1600">
          <a:solidFill>
            <a:schemeClr val="bg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5" descr="PPT_Cover_SCLV.jpg"/>
          <p:cNvPicPr>
            <a:picLocks noChangeAspect="1"/>
          </p:cNvPicPr>
          <p:nvPr userDrawn="1"/>
        </p:nvPicPr>
        <p:blipFill>
          <a:blip r:embed="rId2" cstate="print"/>
          <a:srcRect t="7007" b="6903"/>
          <a:stretch>
            <a:fillRect/>
          </a:stretch>
        </p:blipFill>
        <p:spPr bwMode="auto">
          <a:xfrm>
            <a:off x="0" y="0"/>
            <a:ext cx="914400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Date Placeholder 3"/>
          <p:cNvSpPr txBox="1">
            <a:spLocks/>
          </p:cNvSpPr>
          <p:nvPr/>
        </p:nvSpPr>
        <p:spPr>
          <a:xfrm>
            <a:off x="228600" y="6492875"/>
            <a:ext cx="2667000" cy="365125"/>
          </a:xfrm>
          <a:prstGeom prst="rect">
            <a:avLst/>
          </a:prstGeom>
        </p:spPr>
        <p:txBody>
          <a:bodyPr anchor="ctr"/>
          <a:lstStyle>
            <a:lvl1pPr>
              <a:defRPr sz="900" i="1">
                <a:solidFill>
                  <a:schemeClr val="bg1"/>
                </a:solidFill>
                <a:latin typeface="+mn-l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dirty="0" smtClean="0">
                <a:solidFill>
                  <a:prstClr val="white"/>
                </a:solidFill>
                <a:ea typeface="ＭＳ Ｐゴシック" pitchFamily="34" charset="-128"/>
              </a:rPr>
              <a:t>© The Aerospace Corporation 2010</a:t>
            </a:r>
            <a:endParaRPr kumimoji="0" lang="en-US" dirty="0">
              <a:solidFill>
                <a:prstClr val="white"/>
              </a:solidFill>
              <a:ea typeface="ＭＳ Ｐゴシック" pitchFamily="34" charset="-128"/>
            </a:endParaRPr>
          </a:p>
        </p:txBody>
      </p:sp>
      <p:pic>
        <p:nvPicPr>
          <p:cNvPr id="1028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9450" y="6165850"/>
            <a:ext cx="159226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Box 8"/>
          <p:cNvSpPr txBox="1">
            <a:spLocks noChangeArrowheads="1"/>
          </p:cNvSpPr>
          <p:nvPr userDrawn="1"/>
        </p:nvSpPr>
        <p:spPr bwMode="auto">
          <a:xfrm>
            <a:off x="469900" y="6651625"/>
            <a:ext cx="2057400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en-US" i="1" baseline="-25000" dirty="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t>© The Aerospace Corporation 2012</a:t>
            </a:r>
          </a:p>
        </p:txBody>
      </p:sp>
      <p:pic>
        <p:nvPicPr>
          <p:cNvPr id="1030" name="Picture 16" descr="jpl_small.jp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4188" y="6061075"/>
            <a:ext cx="903287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5" descr="PPT_Cover_SCLV.jpg"/>
          <p:cNvPicPr>
            <a:picLocks noChangeAspect="1"/>
          </p:cNvPicPr>
          <p:nvPr userDrawn="1"/>
        </p:nvPicPr>
        <p:blipFill>
          <a:blip r:embed="rId2" cstate="print"/>
          <a:srcRect t="7007" b="6903"/>
          <a:stretch>
            <a:fillRect/>
          </a:stretch>
        </p:blipFill>
        <p:spPr bwMode="auto">
          <a:xfrm>
            <a:off x="0" y="0"/>
            <a:ext cx="914400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Date Placeholder 3"/>
          <p:cNvSpPr txBox="1">
            <a:spLocks/>
          </p:cNvSpPr>
          <p:nvPr/>
        </p:nvSpPr>
        <p:spPr>
          <a:xfrm>
            <a:off x="228600" y="6492875"/>
            <a:ext cx="2667000" cy="365125"/>
          </a:xfrm>
          <a:prstGeom prst="rect">
            <a:avLst/>
          </a:prstGeom>
        </p:spPr>
        <p:txBody>
          <a:bodyPr anchor="ctr"/>
          <a:lstStyle>
            <a:lvl1pPr>
              <a:defRPr sz="900" i="1">
                <a:solidFill>
                  <a:schemeClr val="bg1"/>
                </a:solidFill>
                <a:latin typeface="+mn-l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dirty="0" smtClean="0">
                <a:solidFill>
                  <a:prstClr val="white"/>
                </a:solidFill>
                <a:ea typeface="ＭＳ Ｐゴシック" pitchFamily="34" charset="-128"/>
              </a:rPr>
              <a:t>© The Aerospace Corporation 2010</a:t>
            </a:r>
            <a:endParaRPr kumimoji="0" lang="en-US" dirty="0">
              <a:solidFill>
                <a:prstClr val="white"/>
              </a:solidFill>
              <a:ea typeface="ＭＳ Ｐゴシック" pitchFamily="34" charset="-128"/>
            </a:endParaRPr>
          </a:p>
        </p:txBody>
      </p:sp>
      <p:pic>
        <p:nvPicPr>
          <p:cNvPr id="1028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9450" y="6165850"/>
            <a:ext cx="159226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Box 8"/>
          <p:cNvSpPr txBox="1">
            <a:spLocks noChangeArrowheads="1"/>
          </p:cNvSpPr>
          <p:nvPr userDrawn="1"/>
        </p:nvSpPr>
        <p:spPr bwMode="auto">
          <a:xfrm>
            <a:off x="469900" y="6651625"/>
            <a:ext cx="2057400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en-US" i="1" baseline="-25000" dirty="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t>© The Aerospace Corporation 2012</a:t>
            </a:r>
          </a:p>
        </p:txBody>
      </p:sp>
      <p:pic>
        <p:nvPicPr>
          <p:cNvPr id="1030" name="Picture 16" descr="jpl_small.jp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4188" y="6061075"/>
            <a:ext cx="903287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529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 eaLnBrk="1" hangingPunct="1">
              <a:defRPr/>
            </a:pPr>
            <a:fld id="{74AC7130-75B0-41F9-B67E-AE827A56352A}" type="datetimeFigureOut">
              <a:rPr kumimoji="0" lang="en-US"/>
              <a:pPr eaLnBrk="1" hangingPunct="1">
                <a:defRPr/>
              </a:pPr>
              <a:t>10/18/2014</a:t>
            </a:fld>
            <a:endParaRPr kumimoji="0"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 eaLnBrk="1" hangingPunct="1">
              <a:defRPr/>
            </a:pP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 eaLnBrk="1" hangingPunct="1">
              <a:defRPr/>
            </a:pPr>
            <a:fld id="{0303ED97-945F-4861-B4DE-644EDD8EADCC}" type="slidenum">
              <a:rPr kumimoji="0" lang="en-US"/>
              <a:pPr eaLnBrk="1" hangingPunct="1">
                <a:defRPr/>
              </a:pPr>
              <a:t>‹#›</a:t>
            </a:fld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7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BC1D57F-920C-46F1-A911-A4AD9A1BAD81}" type="slidenum">
              <a:rPr lang="en-US" smtClean="0"/>
              <a:pPr/>
              <a:t>1</a:t>
            </a:fld>
            <a:endParaRPr lang="en-US" dirty="0" smtClean="0"/>
          </a:p>
        </p:txBody>
      </p:sp>
      <p:sp>
        <p:nvSpPr>
          <p:cNvPr id="5" name="Rectangle 4"/>
          <p:cNvSpPr/>
          <p:nvPr/>
        </p:nvSpPr>
        <p:spPr>
          <a:xfrm>
            <a:off x="914400" y="2590800"/>
            <a:ext cx="6934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2800" b="1" dirty="0" smtClean="0">
                <a:solidFill>
                  <a:srgbClr val="006699"/>
                </a:solidFill>
                <a:latin typeface="Calibri"/>
              </a:rPr>
              <a:t>Using Fatigue to Compare Sine and Random Environments</a:t>
            </a:r>
            <a:endParaRPr kumimoji="0" lang="en-US" sz="2800" b="1" dirty="0">
              <a:solidFill>
                <a:srgbClr val="006699"/>
              </a:solidFill>
              <a:latin typeface="Calibri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0600" y="1066800"/>
            <a:ext cx="4419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2800" b="1" dirty="0" smtClean="0">
                <a:solidFill>
                  <a:srgbClr val="008080"/>
                </a:solidFill>
                <a:latin typeface="Calibri"/>
              </a:rPr>
              <a:t>Unit 35</a:t>
            </a:r>
            <a:endParaRPr kumimoji="0" lang="en-US" sz="2800" b="1" dirty="0">
              <a:solidFill>
                <a:srgbClr val="008080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extBox 3"/>
          <p:cNvSpPr txBox="1">
            <a:spLocks noChangeArrowheads="1"/>
          </p:cNvSpPr>
          <p:nvPr/>
        </p:nvSpPr>
        <p:spPr bwMode="auto">
          <a:xfrm>
            <a:off x="533400" y="4572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Comparing Different Environments in Terms of Damage Potential</a:t>
            </a:r>
            <a:endParaRPr kumimoji="0" lang="en-US" sz="180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114691" name="Picture 32" descr="ppp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7400" y="1371600"/>
            <a:ext cx="2905125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Box 33"/>
          <p:cNvSpPr txBox="1"/>
          <p:nvPr/>
        </p:nvSpPr>
        <p:spPr>
          <a:xfrm>
            <a:off x="457200" y="5029200"/>
            <a:ext cx="7772400" cy="1651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650" dirty="0">
                <a:solidFill>
                  <a:prstClr val="black"/>
                </a:solidFill>
                <a:latin typeface="Calibri"/>
                <a:cs typeface="Arial" pitchFamily="34" charset="0"/>
              </a:rPr>
              <a:t>Base Input is </a:t>
            </a:r>
            <a:r>
              <a:rPr kumimoji="0" lang="en-US" sz="1650" dirty="0" err="1">
                <a:solidFill>
                  <a:prstClr val="black"/>
                </a:solidFill>
                <a:latin typeface="Calibri"/>
                <a:cs typeface="Arial" pitchFamily="34" charset="0"/>
              </a:rPr>
              <a:t>Navmat</a:t>
            </a:r>
            <a:r>
              <a:rPr kumimoji="0" lang="en-US" sz="1650" dirty="0">
                <a:solidFill>
                  <a:prstClr val="black"/>
                </a:solidFill>
                <a:latin typeface="Calibri"/>
                <a:cs typeface="Arial" pitchFamily="34" charset="0"/>
              </a:rPr>
              <a:t> P9492 PSD, 60 sec Duration</a:t>
            </a:r>
            <a:r>
              <a:rPr kumimoji="0" lang="en-US" sz="1700" dirty="0">
                <a:solidFill>
                  <a:prstClr val="black"/>
                </a:solidFill>
                <a:latin typeface="Calibri"/>
                <a:cs typeface="Arial" pitchFamily="34" charset="0"/>
              </a:rPr>
              <a:t/>
            </a:r>
            <a:br>
              <a:rPr kumimoji="0" lang="en-US" sz="1700" dirty="0">
                <a:solidFill>
                  <a:prstClr val="black"/>
                </a:solidFill>
                <a:latin typeface="Calibri"/>
                <a:cs typeface="Arial" pitchFamily="34" charset="0"/>
              </a:rPr>
            </a:br>
            <a:r>
              <a:rPr kumimoji="0" lang="en-US" sz="1650" dirty="0">
                <a:solidFill>
                  <a:prstClr val="black"/>
                </a:solidFill>
                <a:latin typeface="Calibri"/>
                <a:cs typeface="Arial" pitchFamily="34" charset="0"/>
              </a:rPr>
              <a:t>SDOF Response fn=300 Hz, Q=10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650" dirty="0">
                <a:solidFill>
                  <a:prstClr val="black"/>
                </a:solidFill>
                <a:latin typeface="Calibri"/>
                <a:cs typeface="Arial" pitchFamily="34" charset="0"/>
              </a:rPr>
              <a:t>Assume fatigue exponent of 6.4   (Steinberg's value for electronic equipment)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650" dirty="0">
                <a:solidFill>
                  <a:prstClr val="black"/>
                </a:solidFill>
                <a:latin typeface="Calibri"/>
                <a:cs typeface="Arial" pitchFamily="34" charset="0"/>
              </a:rPr>
              <a:t>What is equivalent sine level in terms of fatigue damage? </a:t>
            </a:r>
          </a:p>
        </p:txBody>
      </p:sp>
      <p:pic>
        <p:nvPicPr>
          <p:cNvPr id="114693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990600"/>
            <a:ext cx="5410200" cy="383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5" name="TextBox 2"/>
          <p:cNvSpPr txBox="1">
            <a:spLocks noChangeArrowheads="1"/>
          </p:cNvSpPr>
          <p:nvPr/>
        </p:nvSpPr>
        <p:spPr bwMode="auto">
          <a:xfrm>
            <a:off x="685800" y="6096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NAVMAT P9492   Synthesized Time History</a:t>
            </a:r>
            <a:endParaRPr kumimoji="0" lang="en-US" sz="180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3543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121920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276600" y="6096000"/>
            <a:ext cx="2743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tx1"/>
                </a:solidFill>
              </a:rPr>
              <a:t>Save as:  </a:t>
            </a:r>
            <a:r>
              <a:rPr lang="en-US" sz="1400" dirty="0" err="1" smtClean="0">
                <a:solidFill>
                  <a:schemeClr val="tx1"/>
                </a:solidFill>
              </a:rPr>
              <a:t>accel_input</a:t>
            </a:r>
            <a:endParaRPr lang="en-US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9" name="TextBox 2"/>
          <p:cNvSpPr txBox="1">
            <a:spLocks noChangeArrowheads="1"/>
          </p:cNvSpPr>
          <p:nvPr/>
        </p:nvSpPr>
        <p:spPr bwMode="auto">
          <a:xfrm>
            <a:off x="685800" y="6096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Synthesized Time History Histogram</a:t>
            </a:r>
            <a:endParaRPr kumimoji="0" lang="en-US" sz="180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3553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1295400"/>
            <a:ext cx="571500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3" name="TextBox 2"/>
          <p:cNvSpPr txBox="1">
            <a:spLocks noChangeArrowheads="1"/>
          </p:cNvSpPr>
          <p:nvPr/>
        </p:nvSpPr>
        <p:spPr bwMode="auto">
          <a:xfrm>
            <a:off x="762000" y="6096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Synthesized Time History PSD Verification</a:t>
            </a:r>
            <a:endParaRPr kumimoji="0" lang="en-US" sz="180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3563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219200"/>
            <a:ext cx="601980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73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2192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8787" name="TextBox 2"/>
          <p:cNvSpPr txBox="1">
            <a:spLocks noChangeArrowheads="1"/>
          </p:cNvSpPr>
          <p:nvPr/>
        </p:nvSpPr>
        <p:spPr bwMode="auto">
          <a:xfrm>
            <a:off x="762000" y="6096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SDOF Response to Synthesis, Narrowband Random</a:t>
            </a:r>
            <a:endParaRPr kumimoji="0" lang="en-US" sz="180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18788" name="TextBox 3"/>
          <p:cNvSpPr txBox="1">
            <a:spLocks noChangeArrowheads="1"/>
          </p:cNvSpPr>
          <p:nvPr/>
        </p:nvSpPr>
        <p:spPr bwMode="auto">
          <a:xfrm>
            <a:off x="5867400" y="1295400"/>
            <a:ext cx="2895600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Acceleration Response </a:t>
            </a:r>
          </a:p>
          <a:p>
            <a:pPr eaLnBrk="1" hangingPunct="1"/>
            <a: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 </a:t>
            </a:r>
          </a:p>
          <a:p>
            <a:pPr eaLnBrk="1" hangingPunct="1"/>
            <a: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absolute peak =    64.7 G</a:t>
            </a:r>
          </a:p>
          <a:p>
            <a:pPr eaLnBrk="1" hangingPunct="1"/>
            <a: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       </a:t>
            </a:r>
          </a:p>
          <a:p>
            <a:pPr eaLnBrk="1" hangingPunct="1"/>
            <a: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overall = 13.9 GRMS</a:t>
            </a:r>
          </a:p>
          <a:p>
            <a:pPr eaLnBrk="1" hangingPunct="1"/>
            <a:endParaRPr kumimoji="0" lang="en-US" sz="1700" dirty="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eaLnBrk="1" hangingPunct="1"/>
            <a: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Std dev = 13.9G  </a:t>
            </a:r>
            <a:b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</a:br>
            <a: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(for zero mean)</a:t>
            </a:r>
          </a:p>
          <a:p>
            <a:pPr eaLnBrk="1" hangingPunct="1"/>
            <a:endParaRPr kumimoji="0" lang="en-US" sz="1700" dirty="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eaLnBrk="1" hangingPunct="1"/>
            <a: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Peak response = 4.6 sigma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52600" y="5867400"/>
            <a:ext cx="2743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tx1"/>
                </a:solidFill>
              </a:rPr>
              <a:t>Save as:  </a:t>
            </a:r>
            <a:r>
              <a:rPr lang="en-US" sz="1400" dirty="0" err="1" smtClean="0">
                <a:solidFill>
                  <a:schemeClr val="tx1"/>
                </a:solidFill>
              </a:rPr>
              <a:t>accel_resp</a:t>
            </a:r>
            <a:endParaRPr lang="en-US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3"/>
          <p:cNvSpPr>
            <a:spLocks noChangeArrowheads="1"/>
          </p:cNvSpPr>
          <p:nvPr/>
        </p:nvSpPr>
        <p:spPr bwMode="auto">
          <a:xfrm>
            <a:off x="1676400" y="1524000"/>
            <a:ext cx="45720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buFont typeface="Monotype Sorts"/>
              <a:buNone/>
            </a:pPr>
            <a:r>
              <a:rPr kumimoji="0" lang="en-US" sz="18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  <a:sym typeface="Symbol" pitchFamily="18" charset="2"/>
              </a:rPr>
              <a:t></a:t>
            </a:r>
            <a:r>
              <a:rPr kumimoji="0" lang="en-US" sz="18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 = standard deviation</a:t>
            </a:r>
          </a:p>
          <a:p>
            <a:pPr eaLnBrk="1" hangingPunct="1">
              <a:buFont typeface="Monotype Sorts"/>
              <a:buNone/>
            </a:pPr>
            <a:endParaRPr kumimoji="0" lang="en-US" sz="180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eaLnBrk="1" hangingPunct="1">
              <a:buFont typeface="Monotype Sorts"/>
              <a:buNone/>
            </a:pPr>
            <a:endParaRPr kumimoji="0" lang="en-US" sz="180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lvl="2" eaLnBrk="1" hangingPunct="1">
              <a:buFont typeface="Monotype Sorts"/>
              <a:buNone/>
            </a:pPr>
            <a:r>
              <a:rPr kumimoji="0" lang="en-US" sz="1800" b="1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[ RMS ] </a:t>
            </a:r>
            <a:r>
              <a:rPr kumimoji="0" lang="en-US" sz="1800" b="1" baseline="300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2</a:t>
            </a:r>
            <a:r>
              <a:rPr kumimoji="0" lang="en-US" sz="1800" b="1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 = [ </a:t>
            </a:r>
            <a:r>
              <a:rPr kumimoji="0" lang="en-US" sz="1800" b="1" smtClean="0">
                <a:solidFill>
                  <a:prstClr val="black"/>
                </a:solidFill>
                <a:latin typeface="Calibri" pitchFamily="34" charset="0"/>
                <a:cs typeface="Arial" pitchFamily="34" charset="0"/>
                <a:sym typeface="Symbol" pitchFamily="18" charset="2"/>
              </a:rPr>
              <a:t></a:t>
            </a:r>
            <a:r>
              <a:rPr kumimoji="0" lang="en-US" sz="1800" b="1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 ] </a:t>
            </a:r>
            <a:r>
              <a:rPr kumimoji="0" lang="en-US" sz="1800" b="1" baseline="300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2</a:t>
            </a:r>
            <a:r>
              <a:rPr kumimoji="0" lang="en-US" sz="1800" b="1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 +  [ mean ]</a:t>
            </a:r>
            <a:r>
              <a:rPr kumimoji="0" lang="en-US" sz="1800" b="1" baseline="300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2</a:t>
            </a:r>
            <a:endParaRPr kumimoji="0" lang="en-US" sz="1800" b="1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eaLnBrk="1" hangingPunct="1">
              <a:buFont typeface="Monotype Sorts"/>
              <a:buNone/>
            </a:pPr>
            <a:endParaRPr kumimoji="0" lang="en-US" sz="180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eaLnBrk="1" hangingPunct="1">
              <a:buFont typeface="Monotype Sorts"/>
              <a:buNone/>
            </a:pPr>
            <a:endParaRPr kumimoji="0" lang="en-US" sz="180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eaLnBrk="1" hangingPunct="1">
              <a:buFont typeface="Monotype Sorts"/>
              <a:buNone/>
            </a:pPr>
            <a:endParaRPr kumimoji="0" lang="en-US" sz="180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eaLnBrk="1" hangingPunct="1">
              <a:buFont typeface="Monotype Sorts"/>
              <a:buNone/>
            </a:pPr>
            <a:r>
              <a:rPr kumimoji="0" lang="en-US" sz="18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RMS = </a:t>
            </a:r>
            <a:r>
              <a:rPr kumimoji="0" lang="en-US" sz="18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  <a:sym typeface="Symbol" pitchFamily="18" charset="2"/>
              </a:rPr>
              <a:t></a:t>
            </a:r>
            <a:r>
              <a:rPr kumimoji="0" lang="en-US" sz="18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   assuming zero mean</a:t>
            </a:r>
          </a:p>
        </p:txBody>
      </p:sp>
      <p:sp>
        <p:nvSpPr>
          <p:cNvPr id="119811" name="TextBox 4"/>
          <p:cNvSpPr txBox="1">
            <a:spLocks noChangeArrowheads="1"/>
          </p:cNvSpPr>
          <p:nvPr/>
        </p:nvSpPr>
        <p:spPr bwMode="auto">
          <a:xfrm>
            <a:off x="762000" y="6096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Statistical Relation</a:t>
            </a:r>
            <a:endParaRPr kumimoji="0" lang="en-US" sz="180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5" name="TextBox 2"/>
          <p:cNvSpPr txBox="1">
            <a:spLocks noChangeArrowheads="1"/>
          </p:cNvSpPr>
          <p:nvPr/>
        </p:nvSpPr>
        <p:spPr bwMode="auto">
          <a:xfrm>
            <a:off x="762000" y="6096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SDOF Response to Synthesis, Narrowband Random, Histogram</a:t>
            </a:r>
            <a:endParaRPr kumimoji="0" lang="en-US" sz="180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3584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295400"/>
            <a:ext cx="5943600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8"/>
          <p:cNvSpPr>
            <a:spLocks noChangeArrowheads="1"/>
          </p:cNvSpPr>
          <p:nvPr/>
        </p:nvSpPr>
        <p:spPr bwMode="auto">
          <a:xfrm>
            <a:off x="914400" y="1295400"/>
            <a:ext cx="410137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kumimoji="0" lang="en-US" sz="18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A damage index D can be calculated using</a:t>
            </a:r>
          </a:p>
        </p:txBody>
      </p:sp>
      <p:sp>
        <p:nvSpPr>
          <p:cNvPr id="1229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kumimoji="0" lang="en-US" sz="180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</p:txBody>
      </p:sp>
      <p:graphicFrame>
        <p:nvGraphicFramePr>
          <p:cNvPr id="12290" name="Object 7"/>
          <p:cNvGraphicFramePr>
            <a:graphicFrameLocks noChangeAspect="1"/>
          </p:cNvGraphicFramePr>
          <p:nvPr/>
        </p:nvGraphicFramePr>
        <p:xfrm>
          <a:off x="2971800" y="2057400"/>
          <a:ext cx="1239838" cy="762000"/>
        </p:xfrm>
        <a:graphic>
          <a:graphicData uri="http://schemas.openxmlformats.org/presentationml/2006/ole">
            <p:oleObj spid="_x0000_s345090" name="Equation" r:id="rId3" imgW="926698" imgH="533169" progId="Equation.3">
              <p:embed/>
            </p:oleObj>
          </a:graphicData>
        </a:graphic>
      </p:graphicFrame>
      <p:sp>
        <p:nvSpPr>
          <p:cNvPr id="12295" name="Rectangle 11"/>
          <p:cNvSpPr>
            <a:spLocks noChangeArrowheads="1"/>
          </p:cNvSpPr>
          <p:nvPr/>
        </p:nvSpPr>
        <p:spPr bwMode="auto">
          <a:xfrm>
            <a:off x="990600" y="3352800"/>
            <a:ext cx="7794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kumimoji="0" lang="en-US" sz="18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where</a:t>
            </a:r>
          </a:p>
        </p:txBody>
      </p:sp>
      <p:sp>
        <p:nvSpPr>
          <p:cNvPr id="1229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kumimoji="0" lang="en-US" sz="180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</p:txBody>
      </p:sp>
      <p:graphicFrame>
        <p:nvGraphicFramePr>
          <p:cNvPr id="12291" name="Object 11"/>
          <p:cNvGraphicFramePr>
            <a:graphicFrameLocks noChangeAspect="1"/>
          </p:cNvGraphicFramePr>
          <p:nvPr/>
        </p:nvGraphicFramePr>
        <p:xfrm>
          <a:off x="1752600" y="3962400"/>
          <a:ext cx="381000" cy="519113"/>
        </p:xfrm>
        <a:graphic>
          <a:graphicData uri="http://schemas.openxmlformats.org/presentationml/2006/ole">
            <p:oleObj spid="_x0000_s345091" name="Equation" r:id="rId4" imgW="203024" imgH="317225" progId="Equation.3">
              <p:embed/>
            </p:oleObj>
          </a:graphicData>
        </a:graphic>
      </p:graphicFrame>
      <p:sp>
        <p:nvSpPr>
          <p:cNvPr id="12297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kumimoji="0" lang="en-US" sz="180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</p:txBody>
      </p:sp>
      <p:graphicFrame>
        <p:nvGraphicFramePr>
          <p:cNvPr id="12292" name="Object 13"/>
          <p:cNvGraphicFramePr>
            <a:graphicFrameLocks noChangeAspect="1"/>
          </p:cNvGraphicFramePr>
          <p:nvPr/>
        </p:nvGraphicFramePr>
        <p:xfrm>
          <a:off x="1752600" y="4724400"/>
          <a:ext cx="390525" cy="533400"/>
        </p:xfrm>
        <a:graphic>
          <a:graphicData uri="http://schemas.openxmlformats.org/presentationml/2006/ole">
            <p:oleObj spid="_x0000_s345092" name="Equation" r:id="rId5" imgW="177569" imgH="317087" progId="Equation.3">
              <p:embed/>
            </p:oleObj>
          </a:graphicData>
        </a:graphic>
      </p:graphicFrame>
      <p:sp>
        <p:nvSpPr>
          <p:cNvPr id="12298" name="Rectangle 19"/>
          <p:cNvSpPr>
            <a:spLocks noChangeArrowheads="1"/>
          </p:cNvSpPr>
          <p:nvPr/>
        </p:nvSpPr>
        <p:spPr bwMode="auto">
          <a:xfrm>
            <a:off x="1752600" y="5486400"/>
            <a:ext cx="3063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kumimoji="0" lang="en-US" sz="18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b</a:t>
            </a:r>
          </a:p>
        </p:txBody>
      </p:sp>
      <p:sp>
        <p:nvSpPr>
          <p:cNvPr id="12299" name="TextBox 20"/>
          <p:cNvSpPr txBox="1">
            <a:spLocks noChangeArrowheads="1"/>
          </p:cNvSpPr>
          <p:nvPr/>
        </p:nvSpPr>
        <p:spPr bwMode="auto">
          <a:xfrm>
            <a:off x="2438400" y="4114800"/>
            <a:ext cx="5181600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7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is the</a:t>
            </a:r>
            <a:r>
              <a:rPr kumimoji="0" lang="en-US" sz="1700" i="1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 response </a:t>
            </a:r>
            <a:r>
              <a:rPr kumimoji="0" lang="en-US" sz="17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amplitude from the rainflow analysis</a:t>
            </a:r>
          </a:p>
        </p:txBody>
      </p:sp>
      <p:sp>
        <p:nvSpPr>
          <p:cNvPr id="12300" name="TextBox 21"/>
          <p:cNvSpPr txBox="1">
            <a:spLocks noChangeArrowheads="1"/>
          </p:cNvSpPr>
          <p:nvPr/>
        </p:nvSpPr>
        <p:spPr bwMode="auto">
          <a:xfrm>
            <a:off x="2438400" y="4876800"/>
            <a:ext cx="5181600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7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is the corresponding number of cycles</a:t>
            </a:r>
          </a:p>
        </p:txBody>
      </p:sp>
      <p:sp>
        <p:nvSpPr>
          <p:cNvPr id="12301" name="TextBox 22"/>
          <p:cNvSpPr txBox="1">
            <a:spLocks noChangeArrowheads="1"/>
          </p:cNvSpPr>
          <p:nvPr/>
        </p:nvSpPr>
        <p:spPr bwMode="auto">
          <a:xfrm>
            <a:off x="2438400" y="5486400"/>
            <a:ext cx="3962400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7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is the fatigue exponent</a:t>
            </a:r>
          </a:p>
        </p:txBody>
      </p:sp>
      <p:sp>
        <p:nvSpPr>
          <p:cNvPr id="12302" name="TextBox 23"/>
          <p:cNvSpPr txBox="1">
            <a:spLocks noChangeArrowheads="1"/>
          </p:cNvSpPr>
          <p:nvPr/>
        </p:nvSpPr>
        <p:spPr bwMode="auto">
          <a:xfrm>
            <a:off x="533400" y="6096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Damage Index for Relative Comparisons between Environments</a:t>
            </a:r>
            <a:endParaRPr kumimoji="0" lang="en-US" sz="180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457200" y="609600"/>
            <a:ext cx="7772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Rainflow Cycles for SDOF (fn=300 Hz, Q=10) Response to PSD, Exponent=6.4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3594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05836"/>
            <a:ext cx="9144000" cy="453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Box 1"/>
          <p:cNvSpPr txBox="1">
            <a:spLocks noChangeArrowheads="1"/>
          </p:cNvSpPr>
          <p:nvPr/>
        </p:nvSpPr>
        <p:spPr bwMode="auto">
          <a:xfrm>
            <a:off x="609600" y="4572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Equivalent Sine Level</a:t>
            </a:r>
            <a:endParaRPr kumimoji="0" lang="en-US" sz="180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3317" name="TextBox 3"/>
          <p:cNvSpPr txBox="1">
            <a:spLocks noChangeArrowheads="1"/>
          </p:cNvSpPr>
          <p:nvPr/>
        </p:nvSpPr>
        <p:spPr bwMode="auto">
          <a:xfrm>
            <a:off x="3581400" y="838200"/>
            <a:ext cx="46482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7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What is equivalent Sine Input Level at 300 Hz for 60 second duration?</a:t>
            </a:r>
          </a:p>
          <a:p>
            <a:pPr eaLnBrk="1" hangingPunct="1"/>
            <a:endParaRPr kumimoji="0" lang="en-US" sz="170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kumimoji="0" lang="en-US" sz="17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Again, SDOF Response fn=300 Hz, Q=10</a:t>
            </a:r>
          </a:p>
          <a:p>
            <a:pPr eaLnBrk="1" hangingPunct="1">
              <a:lnSpc>
                <a:spcPct val="150000"/>
              </a:lnSpc>
            </a:pPr>
            <a:r>
              <a:rPr kumimoji="0" lang="en-US" sz="17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Assume fatigue exponent of 6.4 </a:t>
            </a:r>
          </a:p>
          <a:p>
            <a:pPr eaLnBrk="1" hangingPunct="1"/>
            <a:endParaRPr kumimoji="0" lang="en-US" sz="180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</p:txBody>
      </p:sp>
      <p:pic>
        <p:nvPicPr>
          <p:cNvPr id="13318" name="Picture 4" descr="ppp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990600"/>
            <a:ext cx="2905125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9" name="TextBox 7"/>
          <p:cNvSpPr txBox="1">
            <a:spLocks noChangeArrowheads="1"/>
          </p:cNvSpPr>
          <p:nvPr/>
        </p:nvSpPr>
        <p:spPr bwMode="auto">
          <a:xfrm>
            <a:off x="762000" y="3352800"/>
            <a:ext cx="6705600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7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Modified Relative Damage Index for Steady-state Sine Response</a:t>
            </a:r>
          </a:p>
        </p:txBody>
      </p:sp>
      <p:sp>
        <p:nvSpPr>
          <p:cNvPr id="1332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kumimoji="0" lang="en-US" sz="180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1295400" y="4648200"/>
          <a:ext cx="3048000" cy="1371600"/>
        </p:xfrm>
        <a:graphic>
          <a:graphicData uri="http://schemas.openxmlformats.org/drawingml/2006/table">
            <a:tbl>
              <a:tblPr/>
              <a:tblGrid>
                <a:gridCol w="734074"/>
                <a:gridCol w="2313926"/>
              </a:tblGrid>
              <a:tr h="2743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f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+mn-lt"/>
                          <a:ea typeface="Calibri"/>
                          <a:cs typeface="Times New Roman" pitchFamily="18" charset="0"/>
                        </a:rPr>
                        <a:t>Excitation Frequency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+mn-lt"/>
                          <a:ea typeface="Calibri"/>
                          <a:cs typeface="Times New Roman" pitchFamily="18" charset="0"/>
                        </a:rPr>
                        <a:t>Duration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Y</a:t>
                      </a:r>
                      <a:endParaRPr lang="en-US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+mn-lt"/>
                          <a:ea typeface="Calibri"/>
                          <a:cs typeface="Times New Roman" pitchFamily="18" charset="0"/>
                        </a:rPr>
                        <a:t>Base Input Acceleration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Q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+mn-lt"/>
                          <a:ea typeface="Calibri"/>
                          <a:cs typeface="Times New Roman" pitchFamily="18" charset="0"/>
                        </a:rPr>
                        <a:t>Amplification Factor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+mn-lt"/>
                          <a:ea typeface="Calibri"/>
                          <a:cs typeface="Times New Roman" pitchFamily="18" charset="0"/>
                        </a:rPr>
                        <a:t>Fatigue Index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341" name="TextBox 12"/>
          <p:cNvSpPr txBox="1">
            <a:spLocks noChangeArrowheads="1"/>
          </p:cNvSpPr>
          <p:nvPr/>
        </p:nvSpPr>
        <p:spPr bwMode="auto">
          <a:xfrm>
            <a:off x="5486400" y="3962400"/>
            <a:ext cx="2438400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7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is the response</a:t>
            </a:r>
          </a:p>
        </p:txBody>
      </p:sp>
      <p:sp>
        <p:nvSpPr>
          <p:cNvPr id="13342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kumimoji="0" lang="en-US" sz="180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</p:txBody>
      </p:sp>
      <p:graphicFrame>
        <p:nvGraphicFramePr>
          <p:cNvPr id="13314" name="Object 10"/>
          <p:cNvGraphicFramePr>
            <a:graphicFrameLocks noChangeAspect="1"/>
          </p:cNvGraphicFramePr>
          <p:nvPr/>
        </p:nvGraphicFramePr>
        <p:xfrm>
          <a:off x="1600200" y="3886200"/>
          <a:ext cx="1447800" cy="415925"/>
        </p:xfrm>
        <a:graphic>
          <a:graphicData uri="http://schemas.openxmlformats.org/presentationml/2006/ole">
            <p:oleObj spid="_x0000_s346114" name="Equation" r:id="rId4" imgW="914400" imgH="266400" progId="Equation.3">
              <p:embed/>
            </p:oleObj>
          </a:graphicData>
        </a:graphic>
      </p:graphicFrame>
      <p:graphicFrame>
        <p:nvGraphicFramePr>
          <p:cNvPr id="13315" name="Object 11"/>
          <p:cNvGraphicFramePr>
            <a:graphicFrameLocks noChangeAspect="1"/>
          </p:cNvGraphicFramePr>
          <p:nvPr/>
        </p:nvGraphicFramePr>
        <p:xfrm>
          <a:off x="4724400" y="3962400"/>
          <a:ext cx="609600" cy="323850"/>
        </p:xfrm>
        <a:graphic>
          <a:graphicData uri="http://schemas.openxmlformats.org/presentationml/2006/ole">
            <p:oleObj spid="_x0000_s346115" name="Equation" r:id="rId5" imgW="406080" imgH="215640" progId="Equation.3">
              <p:embed/>
            </p:oleObj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extBox 3"/>
          <p:cNvSpPr txBox="1">
            <a:spLocks noChangeArrowheads="1"/>
          </p:cNvSpPr>
          <p:nvPr/>
        </p:nvSpPr>
        <p:spPr bwMode="auto">
          <a:xfrm>
            <a:off x="609600" y="4572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Equivalent Sine Level (cont)</a:t>
            </a:r>
            <a:endParaRPr kumimoji="0" lang="en-US" sz="180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038600" y="1447800"/>
          <a:ext cx="3048000" cy="1449705"/>
        </p:xfrm>
        <a:graphic>
          <a:graphicData uri="http://schemas.openxmlformats.org/drawingml/2006/table">
            <a:tbl>
              <a:tblPr/>
              <a:tblGrid>
                <a:gridCol w="736600"/>
                <a:gridCol w="2311400"/>
              </a:tblGrid>
              <a:tr h="2743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f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>
                          <a:latin typeface="+mn-lt"/>
                          <a:ea typeface="Calibri"/>
                          <a:cs typeface="Times New Roman" pitchFamily="18" charset="0"/>
                        </a:rPr>
                        <a:t>300 Hz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>
                          <a:latin typeface="+mn-lt"/>
                          <a:ea typeface="Calibri"/>
                          <a:cs typeface="Times New Roman" pitchFamily="18" charset="0"/>
                        </a:rPr>
                        <a:t>60 sec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Q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>
                          <a:latin typeface="+mn-lt"/>
                          <a:ea typeface="Calibri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b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>
                          <a:latin typeface="+mn-lt"/>
                          <a:ea typeface="Calibri"/>
                          <a:cs typeface="Times New Roman" pitchFamily="18" charset="0"/>
                        </a:rPr>
                        <a:t>6.4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D</a:t>
                      </a: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dirty="0" smtClean="0">
                          <a:latin typeface="+mn-lt"/>
                          <a:ea typeface="Calibri"/>
                          <a:cs typeface="Times New Roman" pitchFamily="18" charset="0"/>
                        </a:rPr>
                        <a:t>2.6e+13</a:t>
                      </a:r>
                      <a:endParaRPr lang="en-US" sz="1600" dirty="0"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361" name="TextBox 6"/>
          <p:cNvSpPr txBox="1">
            <a:spLocks noChangeArrowheads="1"/>
          </p:cNvSpPr>
          <p:nvPr/>
        </p:nvSpPr>
        <p:spPr bwMode="auto">
          <a:xfrm>
            <a:off x="914400" y="3124200"/>
            <a:ext cx="48006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kumimoji="0" lang="en-US" sz="18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=2.7 G   (Sine Base Input at 300 Hz)</a:t>
            </a:r>
          </a:p>
          <a:p>
            <a:pPr eaLnBrk="1" hangingPunct="1"/>
            <a:endParaRPr kumimoji="0" lang="en-US" sz="1600" dirty="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eaLnBrk="1" hangingPunct="1"/>
            <a:r>
              <a:rPr kumimoji="0" lang="en-US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(QY) =</a:t>
            </a:r>
            <a:r>
              <a:rPr kumimoji="0" lang="en-US" sz="18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27 G   (Sine Response)</a:t>
            </a:r>
          </a:p>
        </p:txBody>
      </p:sp>
      <p:graphicFrame>
        <p:nvGraphicFramePr>
          <p:cNvPr id="14338" name="Object 5"/>
          <p:cNvGraphicFramePr>
            <a:graphicFrameLocks noChangeAspect="1"/>
          </p:cNvGraphicFramePr>
          <p:nvPr/>
        </p:nvGraphicFramePr>
        <p:xfrm>
          <a:off x="1371600" y="1905000"/>
          <a:ext cx="1541463" cy="762000"/>
        </p:xfrm>
        <a:graphic>
          <a:graphicData uri="http://schemas.openxmlformats.org/presentationml/2006/ole">
            <p:oleObj spid="_x0000_s347138" name="Equation" r:id="rId3" imgW="1054080" imgH="533160" progId="Equation.3">
              <p:embed/>
            </p:oleObj>
          </a:graphicData>
        </a:graphic>
      </p:graphicFrame>
      <p:graphicFrame>
        <p:nvGraphicFramePr>
          <p:cNvPr id="14339" name="Object 6"/>
          <p:cNvGraphicFramePr>
            <a:graphicFrameLocks noChangeAspect="1"/>
          </p:cNvGraphicFramePr>
          <p:nvPr/>
        </p:nvGraphicFramePr>
        <p:xfrm>
          <a:off x="1219200" y="1066800"/>
          <a:ext cx="1600200" cy="460375"/>
        </p:xfrm>
        <a:graphic>
          <a:graphicData uri="http://schemas.openxmlformats.org/presentationml/2006/ole">
            <p:oleObj spid="_x0000_s347139" name="Equation" r:id="rId4" imgW="914400" imgH="266400" progId="Equation.3">
              <p:embed/>
            </p:oleObj>
          </a:graphicData>
        </a:graphic>
      </p:graphicFrame>
      <p:sp>
        <p:nvSpPr>
          <p:cNvPr id="14362" name="Rectangle 12"/>
          <p:cNvSpPr>
            <a:spLocks noChangeArrowheads="1"/>
          </p:cNvSpPr>
          <p:nvPr/>
        </p:nvSpPr>
        <p:spPr bwMode="auto">
          <a:xfrm>
            <a:off x="762000" y="4343400"/>
            <a:ext cx="7772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Random Response overall  = 13.9 GRMS  =   13.9 G  (1-sigma)   for zero mean)</a:t>
            </a:r>
          </a:p>
        </p:txBody>
      </p:sp>
      <p:sp>
        <p:nvSpPr>
          <p:cNvPr id="14363" name="TextBox 13"/>
          <p:cNvSpPr txBox="1">
            <a:spLocks noChangeArrowheads="1"/>
          </p:cNvSpPr>
          <p:nvPr/>
        </p:nvSpPr>
        <p:spPr bwMode="auto">
          <a:xfrm>
            <a:off x="838200" y="5029200"/>
            <a:ext cx="7315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Equivalent Sine Response Amplitude  </a:t>
            </a:r>
            <a:r>
              <a:rPr kumimoji="0" lang="en-US" sz="18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  <a:sym typeface="Symbol" pitchFamily="18" charset="2"/>
              </a:rPr>
              <a:t>   2-sigma Random Response </a:t>
            </a:r>
            <a:endParaRPr kumimoji="0" lang="en-US" sz="1800" dirty="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14364" name="TextBox 15"/>
          <p:cNvSpPr txBox="1">
            <a:spLocks noChangeArrowheads="1"/>
          </p:cNvSpPr>
          <p:nvPr/>
        </p:nvSpPr>
        <p:spPr bwMode="auto">
          <a:xfrm>
            <a:off x="1524000" y="5715000"/>
            <a:ext cx="50292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700" i="1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Repeat analysis for other Q and b values as needed</a:t>
            </a:r>
            <a:r>
              <a:rPr kumimoji="0" lang="en-US" sz="17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. </a:t>
            </a:r>
            <a:r>
              <a:rPr kumimoji="0" lang="en-US" sz="1700" i="1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Run additional PSD synthesis cases for statistical rigor.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extBox 3"/>
          <p:cNvSpPr txBox="1">
            <a:spLocks noChangeArrowheads="1"/>
          </p:cNvSpPr>
          <p:nvPr/>
        </p:nvSpPr>
        <p:spPr bwMode="auto">
          <a:xfrm>
            <a:off x="609600" y="4572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Equivalent Sine Level (cont)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4177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990600"/>
            <a:ext cx="6761163" cy="496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609600" y="6172200"/>
            <a:ext cx="8077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vibrationdata</a:t>
            </a:r>
            <a:r>
              <a:rPr lang="en-US" sz="1400" dirty="0" smtClean="0">
                <a:solidFill>
                  <a:schemeClr val="tx1"/>
                </a:solidFill>
              </a:rPr>
              <a:t> &gt; fatigue toolbox &gt; Miscellaneous &gt; Equivalent Sine Input for Given Damage Level</a:t>
            </a:r>
            <a:endParaRPr lang="en-US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447800"/>
            <a:ext cx="3911600" cy="293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907" name="TextBox 2"/>
          <p:cNvSpPr txBox="1">
            <a:spLocks noChangeArrowheads="1"/>
          </p:cNvSpPr>
          <p:nvPr/>
        </p:nvSpPr>
        <p:spPr bwMode="auto">
          <a:xfrm>
            <a:off x="685800" y="6096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Histogram Comparison, Base Inputs</a:t>
            </a:r>
            <a:endParaRPr kumimoji="0" lang="en-US" sz="180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12390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447800"/>
            <a:ext cx="3886200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909" name="TextBox 6"/>
          <p:cNvSpPr txBox="1">
            <a:spLocks noChangeArrowheads="1"/>
          </p:cNvSpPr>
          <p:nvPr/>
        </p:nvSpPr>
        <p:spPr bwMode="auto">
          <a:xfrm>
            <a:off x="685800" y="4724400"/>
            <a:ext cx="320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Random, Normal Distribution</a:t>
            </a:r>
          </a:p>
        </p:txBody>
      </p:sp>
      <p:sp>
        <p:nvSpPr>
          <p:cNvPr id="123910" name="TextBox 7"/>
          <p:cNvSpPr txBox="1">
            <a:spLocks noChangeArrowheads="1"/>
          </p:cNvSpPr>
          <p:nvPr/>
        </p:nvSpPr>
        <p:spPr bwMode="auto">
          <a:xfrm>
            <a:off x="5486400" y="4724400"/>
            <a:ext cx="228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Sine, Bathtub Curve</a:t>
            </a:r>
          </a:p>
        </p:txBody>
      </p:sp>
      <p:sp>
        <p:nvSpPr>
          <p:cNvPr id="123911" name="TextBox 8"/>
          <p:cNvSpPr txBox="1">
            <a:spLocks noChangeArrowheads="1"/>
          </p:cNvSpPr>
          <p:nvPr/>
        </p:nvSpPr>
        <p:spPr bwMode="auto">
          <a:xfrm>
            <a:off x="990600" y="5410200"/>
            <a:ext cx="6858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kumimoji="0" lang="en-US" sz="1700" i="1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Even though histograms differ, we can still do equivalent damage calculation for engineering purposes.    </a:t>
            </a:r>
          </a:p>
          <a:p>
            <a:pPr eaLnBrk="1" hangingPunct="1"/>
            <a:endParaRPr kumimoji="0" lang="en-US" sz="800" i="1" dirty="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eaLnBrk="1" hangingPunct="1"/>
            <a:r>
              <a:rPr kumimoji="0" lang="en-US" sz="1700" i="1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This is Engineering not Physics!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Box 3"/>
          <p:cNvSpPr txBox="1">
            <a:spLocks noChangeArrowheads="1"/>
          </p:cNvSpPr>
          <p:nvPr/>
        </p:nvSpPr>
        <p:spPr bwMode="auto">
          <a:xfrm>
            <a:off x="685800" y="4572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Converting a Sine Tone to Narrowband PSD</a:t>
            </a:r>
            <a:endParaRPr kumimoji="0" lang="en-US" sz="180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15365" name="Picture 4" descr="ppp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447800"/>
            <a:ext cx="2905125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TextBox 5"/>
          <p:cNvSpPr txBox="1">
            <a:spLocks noChangeArrowheads="1"/>
          </p:cNvSpPr>
          <p:nvPr/>
        </p:nvSpPr>
        <p:spPr bwMode="auto">
          <a:xfrm>
            <a:off x="3124200" y="1066800"/>
            <a:ext cx="56388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74625" indent="-174625" eaLnBrk="1" hangingPunct="1">
              <a:buClr>
                <a:srgbClr val="336699"/>
              </a:buClr>
              <a:buSzPct val="80000"/>
              <a:buFont typeface="Arial" pitchFamily="34" charset="0"/>
              <a:buChar char="•"/>
            </a:pPr>
            <a: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Assume a case where the base input is a sine tone which must be converted to a narrowband PSD</a:t>
            </a:r>
          </a:p>
          <a:p>
            <a:pPr marL="174625" indent="-174625" eaLnBrk="1" hangingPunct="1">
              <a:buClr>
                <a:srgbClr val="336699"/>
              </a:buClr>
              <a:buSzPct val="80000"/>
              <a:buFont typeface="Arial" pitchFamily="34" charset="0"/>
              <a:buChar char="•"/>
            </a:pPr>
            <a:endParaRPr kumimoji="0" lang="en-US" sz="1000" dirty="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marL="174625" indent="-174625" eaLnBrk="1" hangingPunct="1">
              <a:buClr>
                <a:srgbClr val="336699"/>
              </a:buClr>
              <a:buSzPct val="80000"/>
              <a:buFont typeface="Arial" pitchFamily="34" charset="0"/>
              <a:buChar char="•"/>
            </a:pPr>
            <a: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The conversion will be made in terms of the acceleration response of the mass to each input</a:t>
            </a:r>
          </a:p>
          <a:p>
            <a:pPr marL="174625" indent="-174625" eaLnBrk="1" hangingPunct="1">
              <a:buClr>
                <a:srgbClr val="336699"/>
              </a:buClr>
              <a:buSzPct val="80000"/>
              <a:buFont typeface="Arial" pitchFamily="34" charset="0"/>
              <a:buChar char="•"/>
            </a:pPr>
            <a:endParaRPr kumimoji="0" lang="en-US" sz="1000" dirty="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marL="174625" indent="-174625" eaLnBrk="1" hangingPunct="1">
              <a:buClr>
                <a:srgbClr val="336699"/>
              </a:buClr>
              <a:buSzPct val="80000"/>
              <a:buFont typeface="Arial" pitchFamily="34" charset="0"/>
              <a:buChar char="•"/>
            </a:pPr>
            <a: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Assume Q and fatigue exponent</a:t>
            </a:r>
          </a:p>
          <a:p>
            <a:pPr marL="174625" indent="-174625" eaLnBrk="1" hangingPunct="1">
              <a:buClr>
                <a:srgbClr val="336699"/>
              </a:buClr>
              <a:buSzPct val="80000"/>
              <a:buFont typeface="Arial" pitchFamily="34" charset="0"/>
              <a:buChar char="•"/>
            </a:pPr>
            <a:endParaRPr kumimoji="0" lang="en-US" sz="1000" dirty="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marL="174625" indent="-174625" eaLnBrk="1" hangingPunct="1">
              <a:buClr>
                <a:srgbClr val="336699"/>
              </a:buClr>
              <a:buSzPct val="80000"/>
              <a:buFont typeface="Arial" pitchFamily="34" charset="0"/>
              <a:buChar char="•"/>
            </a:pPr>
            <a: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Calculate fatigue damage for sine tone</a:t>
            </a:r>
          </a:p>
          <a:p>
            <a:pPr marL="174625" indent="-174625" eaLnBrk="1" hangingPunct="1">
              <a:buClr>
                <a:srgbClr val="336699"/>
              </a:buClr>
              <a:buSzPct val="80000"/>
              <a:buFont typeface="Arial" pitchFamily="34" charset="0"/>
              <a:buChar char="•"/>
            </a:pPr>
            <a:endParaRPr kumimoji="0" lang="en-US" sz="1700" dirty="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marL="174625" indent="-174625" eaLnBrk="1" hangingPunct="1">
              <a:buClr>
                <a:srgbClr val="336699"/>
              </a:buClr>
              <a:buSzPct val="80000"/>
              <a:buFont typeface="Arial" pitchFamily="34" charset="0"/>
              <a:buChar char="•"/>
            </a:pPr>
            <a:endParaRPr kumimoji="0" lang="en-US" sz="1000" dirty="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marL="174625" indent="-174625" eaLnBrk="1" hangingPunct="1">
              <a:buClr>
                <a:srgbClr val="336699"/>
              </a:buClr>
              <a:buSzPct val="80000"/>
              <a:buFont typeface="Arial" pitchFamily="34" charset="0"/>
              <a:buChar char="•"/>
            </a:pPr>
            <a: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Select frequency limits for narrowband PSD</a:t>
            </a:r>
            <a:b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</a:br>
            <a:endParaRPr kumimoji="0" lang="en-US" sz="1000" dirty="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marL="174625" indent="-174625" eaLnBrk="1" hangingPunct="1">
              <a:buClr>
                <a:srgbClr val="336699"/>
              </a:buClr>
              <a:buSzPct val="80000"/>
              <a:buFont typeface="Arial" pitchFamily="34" charset="0"/>
              <a:buChar char="•"/>
            </a:pPr>
            <a: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One-twelfth octave band is used for this example </a:t>
            </a:r>
          </a:p>
          <a:p>
            <a:pPr marL="174625" indent="-174625" eaLnBrk="1" hangingPunct="1">
              <a:buClr>
                <a:srgbClr val="336699"/>
              </a:buClr>
              <a:buSzPct val="80000"/>
              <a:buFont typeface="Arial" pitchFamily="34" charset="0"/>
              <a:buChar char="•"/>
            </a:pPr>
            <a:endParaRPr kumimoji="0" lang="en-US" sz="1000" dirty="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marL="174625" indent="-174625" eaLnBrk="1" hangingPunct="1">
              <a:buClr>
                <a:srgbClr val="336699"/>
              </a:buClr>
              <a:buSzPct val="80000"/>
              <a:buFont typeface="Arial" pitchFamily="34" charset="0"/>
              <a:buChar char="•"/>
            </a:pPr>
            <a: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Assume initial PSD  level of 1 G^2/Hz</a:t>
            </a:r>
          </a:p>
          <a:p>
            <a:pPr marL="174625" indent="-174625" eaLnBrk="1" hangingPunct="1">
              <a:buClr>
                <a:srgbClr val="336699"/>
              </a:buClr>
              <a:buSzPct val="80000"/>
              <a:buFont typeface="Arial" pitchFamily="34" charset="0"/>
              <a:buChar char="•"/>
            </a:pPr>
            <a:endParaRPr kumimoji="0" lang="en-US" sz="1000" dirty="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marL="174625" indent="-174625" eaLnBrk="1" hangingPunct="1">
              <a:buClr>
                <a:srgbClr val="336699"/>
              </a:buClr>
              <a:buSzPct val="80000"/>
              <a:buFont typeface="Arial" pitchFamily="34" charset="0"/>
              <a:buChar char="•"/>
            </a:pPr>
            <a: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Calculated SDOF response to narrowband PSD</a:t>
            </a:r>
          </a:p>
          <a:p>
            <a:pPr marL="174625" indent="-174625" eaLnBrk="1" hangingPunct="1">
              <a:buClr>
                <a:srgbClr val="336699"/>
              </a:buClr>
              <a:buSzPct val="80000"/>
              <a:buFont typeface="Arial" pitchFamily="34" charset="0"/>
              <a:buChar char="•"/>
            </a:pPr>
            <a:endParaRPr kumimoji="0" lang="en-US" sz="1000" dirty="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marL="174625" indent="-174625" eaLnBrk="1" hangingPunct="1">
              <a:buClr>
                <a:srgbClr val="336699"/>
              </a:buClr>
              <a:buSzPct val="80000"/>
              <a:buFont typeface="Arial" pitchFamily="34" charset="0"/>
              <a:buChar char="•"/>
            </a:pPr>
            <a: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Calculate narrowband damage using </a:t>
            </a:r>
            <a:r>
              <a:rPr kumimoji="0" lang="en-US" sz="1700" dirty="0" err="1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Dirlik</a:t>
            </a:r>
            <a: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 method</a:t>
            </a:r>
          </a:p>
          <a:p>
            <a:pPr marL="174625" indent="-174625" eaLnBrk="1" hangingPunct="1">
              <a:buClr>
                <a:srgbClr val="336699"/>
              </a:buClr>
              <a:buSzPct val="80000"/>
              <a:buFont typeface="Arial" pitchFamily="34" charset="0"/>
              <a:buChar char="•"/>
            </a:pPr>
            <a:endParaRPr kumimoji="0" lang="en-US" sz="1000" dirty="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  <a:p>
            <a:pPr marL="174625" indent="-174625" eaLnBrk="1" hangingPunct="1">
              <a:buClr>
                <a:srgbClr val="336699"/>
              </a:buClr>
              <a:buSzPct val="80000"/>
              <a:buFont typeface="Arial" pitchFamily="34" charset="0"/>
              <a:buChar char="•"/>
            </a:pPr>
            <a:r>
              <a:rPr kumimoji="0" lang="en-US" sz="1700" dirty="0" smtClean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Scale PSD level to match sine damage</a:t>
            </a:r>
          </a:p>
          <a:p>
            <a:pPr eaLnBrk="1" hangingPunct="1"/>
            <a:endParaRPr kumimoji="0" lang="en-US" sz="1800" dirty="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1536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kumimoji="0" lang="en-US" sz="180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15369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kumimoji="0" lang="en-US" sz="180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Box 3"/>
          <p:cNvSpPr txBox="1">
            <a:spLocks noChangeArrowheads="1"/>
          </p:cNvSpPr>
          <p:nvPr/>
        </p:nvSpPr>
        <p:spPr bwMode="auto">
          <a:xfrm>
            <a:off x="685800" y="4572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dirty="0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Converting a Sine Tone to Narrowband PSD</a:t>
            </a:r>
            <a:endParaRPr kumimoji="0" lang="en-US" sz="1800" dirty="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536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kumimoji="0" lang="en-US" sz="180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15369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kumimoji="0" lang="en-US" sz="180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</p:txBody>
      </p:sp>
      <p:pic>
        <p:nvPicPr>
          <p:cNvPr id="418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042988"/>
            <a:ext cx="7008813" cy="477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33400" y="6096000"/>
            <a:ext cx="8305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solidFill>
                  <a:schemeClr val="tx1"/>
                </a:solidFill>
              </a:rPr>
              <a:t>vibrationdata</a:t>
            </a:r>
            <a:r>
              <a:rPr lang="en-US" sz="1400" dirty="0" smtClean="0">
                <a:solidFill>
                  <a:schemeClr val="tx1"/>
                </a:solidFill>
              </a:rPr>
              <a:t> &gt; fatigue toolbox &gt; Miscellaneous &gt; Equivalent Narrowband Random PSD for Sine Input</a:t>
            </a:r>
            <a:endParaRPr lang="en-US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Box 3"/>
          <p:cNvSpPr txBox="1">
            <a:spLocks noChangeArrowheads="1"/>
          </p:cNvSpPr>
          <p:nvPr/>
        </p:nvSpPr>
        <p:spPr bwMode="auto">
          <a:xfrm>
            <a:off x="685800" y="457200"/>
            <a:ext cx="701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kumimoji="0" lang="en-US" sz="1800" b="1" smtClean="0">
                <a:solidFill>
                  <a:srgbClr val="006699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Converting a Sine Tone to Narrowband PSD</a:t>
            </a:r>
            <a:endParaRPr kumimoji="0" lang="en-US" sz="1800" smtClean="0">
              <a:solidFill>
                <a:srgbClr val="00000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536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kumimoji="0" lang="en-US" sz="180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15369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kumimoji="0" lang="en-US" sz="1800" smtClean="0">
              <a:solidFill>
                <a:prstClr val="black"/>
              </a:solidFill>
              <a:latin typeface="Calibri" pitchFamily="34" charset="0"/>
              <a:cs typeface="Arial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066800" y="2209800"/>
          <a:ext cx="44958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2089"/>
                <a:gridCol w="1332089"/>
                <a:gridCol w="18316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Q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aseline="0" dirty="0" smtClean="0"/>
                        <a:t>PSD (G^2/Hz)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19.9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6.4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15.0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12.0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31.7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6.4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23.9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19.1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38200" y="1371600"/>
            <a:ext cx="647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</a:rPr>
              <a:t>18 G, 100 Hz, Sine Tone converted to One-twelfth Octave band PSD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95400" y="5562600"/>
            <a:ext cx="5791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</a:rPr>
              <a:t>Highest Q and lowest b give most conservative PSD level</a:t>
            </a:r>
            <a:endParaRPr lang="en-US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eneric (Standard)">
  <a:themeElements>
    <a:clrScheme name="Generic (Standard) 4">
      <a:dk1>
        <a:srgbClr val="000000"/>
      </a:dk1>
      <a:lt1>
        <a:srgbClr val="FFFFFF"/>
      </a:lt1>
      <a:dk2>
        <a:srgbClr val="000000"/>
      </a:dk2>
      <a:lt2>
        <a:srgbClr val="010000"/>
      </a:lt2>
      <a:accent1>
        <a:srgbClr val="CCECFF"/>
      </a:accent1>
      <a:accent2>
        <a:srgbClr val="FFFFCC"/>
      </a:accent2>
      <a:accent3>
        <a:srgbClr val="FFFFFF"/>
      </a:accent3>
      <a:accent4>
        <a:srgbClr val="000000"/>
      </a:accent4>
      <a:accent5>
        <a:srgbClr val="E2F4FF"/>
      </a:accent5>
      <a:accent6>
        <a:srgbClr val="E7E7B9"/>
      </a:accent6>
      <a:hlink>
        <a:srgbClr val="FF9966"/>
      </a:hlink>
      <a:folHlink>
        <a:srgbClr val="FFFFCC"/>
      </a:folHlink>
    </a:clrScheme>
    <a:fontScheme name="Generic (Standard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12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12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Generic (Standard) 1">
        <a:dk1>
          <a:srgbClr val="009999"/>
        </a:dk1>
        <a:lt1>
          <a:srgbClr val="FFFFFF"/>
        </a:lt1>
        <a:dk2>
          <a:srgbClr val="336699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8282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(Standard) 2">
        <a:dk1>
          <a:srgbClr val="800000"/>
        </a:dk1>
        <a:lt1>
          <a:srgbClr val="FFFFFF"/>
        </a:lt1>
        <a:dk2>
          <a:srgbClr val="000000"/>
        </a:dk2>
        <a:lt2>
          <a:srgbClr val="FFFFCC"/>
        </a:lt2>
        <a:accent1>
          <a:srgbClr val="000000"/>
        </a:accent1>
        <a:accent2>
          <a:srgbClr val="000099"/>
        </a:accent2>
        <a:accent3>
          <a:srgbClr val="AAAAAA"/>
        </a:accent3>
        <a:accent4>
          <a:srgbClr val="DADADA"/>
        </a:accent4>
        <a:accent5>
          <a:srgbClr val="AAAAAA"/>
        </a:accent5>
        <a:accent6>
          <a:srgbClr val="00008A"/>
        </a:accent6>
        <a:hlink>
          <a:srgbClr val="800000"/>
        </a:hlink>
        <a:folHlink>
          <a:srgbClr val="00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(Standard)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5F5F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(Standard) 4">
        <a:dk1>
          <a:srgbClr val="000000"/>
        </a:dk1>
        <a:lt1>
          <a:srgbClr val="FFFFFF"/>
        </a:lt1>
        <a:dk2>
          <a:srgbClr val="000000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3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3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3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3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4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4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4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4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4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4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4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4.xml><?xml version="1.0" encoding="utf-8"?>
<a:theme xmlns:a="http://schemas.openxmlformats.org/drawingml/2006/main" name="4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5.xml><?xml version="1.0" encoding="utf-8"?>
<a:theme xmlns:a="http://schemas.openxmlformats.org/drawingml/2006/main" name="4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6.xml><?xml version="1.0" encoding="utf-8"?>
<a:theme xmlns:a="http://schemas.openxmlformats.org/drawingml/2006/main" name="4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7.xml><?xml version="1.0" encoding="utf-8"?>
<a:theme xmlns:a="http://schemas.openxmlformats.org/drawingml/2006/main" name="5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8.xml><?xml version="1.0" encoding="utf-8"?>
<a:theme xmlns:a="http://schemas.openxmlformats.org/drawingml/2006/main" name="5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9.xml><?xml version="1.0" encoding="utf-8"?>
<a:theme xmlns:a="http://schemas.openxmlformats.org/drawingml/2006/main" name="5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0.xml><?xml version="1.0" encoding="utf-8"?>
<a:theme xmlns:a="http://schemas.openxmlformats.org/drawingml/2006/main" name="5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1.xml><?xml version="1.0" encoding="utf-8"?>
<a:theme xmlns:a="http://schemas.openxmlformats.org/drawingml/2006/main" name="Corp Standard Title with Moon">
  <a:themeElements>
    <a:clrScheme name="Accent Color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D6E9F"/>
      </a:accent1>
      <a:accent2>
        <a:srgbClr val="7D797A"/>
      </a:accent2>
      <a:accent3>
        <a:srgbClr val="854D4E"/>
      </a:accent3>
      <a:accent4>
        <a:srgbClr val="8F6D50"/>
      </a:accent4>
      <a:accent5>
        <a:srgbClr val="2F8491"/>
      </a:accent5>
      <a:accent6>
        <a:srgbClr val="8B995E"/>
      </a:accent6>
      <a:hlink>
        <a:srgbClr val="0F75BC"/>
      </a:hlink>
      <a:folHlink>
        <a:srgbClr val="13A89E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2.xml><?xml version="1.0" encoding="utf-8"?>
<a:theme xmlns:a="http://schemas.openxmlformats.org/drawingml/2006/main" name="5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3.xml><?xml version="1.0" encoding="utf-8"?>
<a:theme xmlns:a="http://schemas.openxmlformats.org/drawingml/2006/main" name="5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4.xml><?xml version="1.0" encoding="utf-8"?>
<a:theme xmlns:a="http://schemas.openxmlformats.org/drawingml/2006/main" name="5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5.xml><?xml version="1.0" encoding="utf-8"?>
<a:theme xmlns:a="http://schemas.openxmlformats.org/drawingml/2006/main" name="1_Corp Standard Title with Moon">
  <a:themeElements>
    <a:clrScheme name="Accent Color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D6E9F"/>
      </a:accent1>
      <a:accent2>
        <a:srgbClr val="7D797A"/>
      </a:accent2>
      <a:accent3>
        <a:srgbClr val="854D4E"/>
      </a:accent3>
      <a:accent4>
        <a:srgbClr val="8F6D50"/>
      </a:accent4>
      <a:accent5>
        <a:srgbClr val="2F8491"/>
      </a:accent5>
      <a:accent6>
        <a:srgbClr val="8B995E"/>
      </a:accent6>
      <a:hlink>
        <a:srgbClr val="0F75BC"/>
      </a:hlink>
      <a:folHlink>
        <a:srgbClr val="13A89E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6.xml><?xml version="1.0" encoding="utf-8"?>
<a:theme xmlns:a="http://schemas.openxmlformats.org/drawingml/2006/main" name="5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7.xml><?xml version="1.0" encoding="utf-8"?>
<a:theme xmlns:a="http://schemas.openxmlformats.org/drawingml/2006/main" name="5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8.xml><?xml version="1.0" encoding="utf-8"?>
<a:theme xmlns:a="http://schemas.openxmlformats.org/drawingml/2006/main" name="6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9.xml><?xml version="1.0" encoding="utf-8"?>
<a:theme xmlns:a="http://schemas.openxmlformats.org/drawingml/2006/main" name="6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0.xml><?xml version="1.0" encoding="utf-8"?>
<a:theme xmlns:a="http://schemas.openxmlformats.org/drawingml/2006/main" name="6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1.xml><?xml version="1.0" encoding="utf-8"?>
<a:theme xmlns:a="http://schemas.openxmlformats.org/drawingml/2006/main" name="5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Office\Templates\Presentations\Generic (Standard).pot</Template>
  <TotalTime>2391</TotalTime>
  <Words>490</Words>
  <Application>Microsoft Office PowerPoint</Application>
  <PresentationFormat>On-screen Show (4:3)</PresentationFormat>
  <Paragraphs>129</Paragraphs>
  <Slides>17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31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49" baseType="lpstr">
      <vt:lpstr>Generic (Standard)</vt:lpstr>
      <vt:lpstr>35_Office Theme</vt:lpstr>
      <vt:lpstr>36_Office Theme</vt:lpstr>
      <vt:lpstr>37_Office Theme</vt:lpstr>
      <vt:lpstr>38_Office Theme</vt:lpstr>
      <vt:lpstr>39_Office Theme</vt:lpstr>
      <vt:lpstr>40_Office Theme</vt:lpstr>
      <vt:lpstr>41_Office Theme</vt:lpstr>
      <vt:lpstr>42_Office Theme</vt:lpstr>
      <vt:lpstr>43_Office Theme</vt:lpstr>
      <vt:lpstr>44_Office Theme</vt:lpstr>
      <vt:lpstr>45_Office Theme</vt:lpstr>
      <vt:lpstr>46_Office Theme</vt:lpstr>
      <vt:lpstr>47_Office Theme</vt:lpstr>
      <vt:lpstr>48_Office Theme</vt:lpstr>
      <vt:lpstr>49_Office Theme</vt:lpstr>
      <vt:lpstr>50_Office Theme</vt:lpstr>
      <vt:lpstr>51_Office Theme</vt:lpstr>
      <vt:lpstr>52_Office Theme</vt:lpstr>
      <vt:lpstr>53_Office Theme</vt:lpstr>
      <vt:lpstr>Corp Standard Title with Moon</vt:lpstr>
      <vt:lpstr>55_Office Theme</vt:lpstr>
      <vt:lpstr>56_Office Theme</vt:lpstr>
      <vt:lpstr>57_Office Theme</vt:lpstr>
      <vt:lpstr>1_Corp Standard Title with Moon</vt:lpstr>
      <vt:lpstr>58_Office Theme</vt:lpstr>
      <vt:lpstr>59_Office Theme</vt:lpstr>
      <vt:lpstr>60_Office Theme</vt:lpstr>
      <vt:lpstr>61_Office Theme</vt:lpstr>
      <vt:lpstr>62_Office Theme</vt:lpstr>
      <vt:lpstr>54_Office Theme</vt:lpstr>
      <vt:lpstr>Equation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The Morgans</dc:creator>
  <cp:lastModifiedBy>tirvine</cp:lastModifiedBy>
  <cp:revision>167</cp:revision>
  <cp:lastPrinted>2001-04-16T17:12:56Z</cp:lastPrinted>
  <dcterms:created xsi:type="dcterms:W3CDTF">2001-04-06T05:17:03Z</dcterms:created>
  <dcterms:modified xsi:type="dcterms:W3CDTF">2014-10-18T19:17:13Z</dcterms:modified>
</cp:coreProperties>
</file>