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4" r:id="rId5"/>
    <p:sldId id="260" r:id="rId6"/>
    <p:sldId id="265" r:id="rId7"/>
    <p:sldId id="262" r:id="rId8"/>
    <p:sldId id="263" r:id="rId9"/>
    <p:sldId id="268" r:id="rId10"/>
    <p:sldId id="266" r:id="rId11"/>
    <p:sldId id="267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9219A29-2C22-4605-B31C-A7A5E2D7CB51}" type="datetimeFigureOut">
              <a:rPr lang="en-US" smtClean="0"/>
              <a:pPr/>
              <a:t>10/30/2015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CF52A19-18EB-4DA4-8B52-5F5CB00232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480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2A19-18EB-4DA4-8B52-5F5CB00232A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937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GFSSP 7.01 -- Tutorial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028DC-4BBE-44D4-8241-4110145E5E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90600" y="685800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Tutorial – 1</a:t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Simulation of Compressible Flow in a Converging-Diverging Nozzle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20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954088" y="4686300"/>
            <a:ext cx="7391400" cy="17526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</p:txBody>
      </p:sp>
      <p:graphicFrame>
        <p:nvGraphicFramePr>
          <p:cNvPr id="28674" name="Object 2"/>
          <p:cNvGraphicFramePr>
            <a:graphicFrameLocks/>
          </p:cNvGraphicFramePr>
          <p:nvPr/>
        </p:nvGraphicFramePr>
        <p:xfrm>
          <a:off x="990600" y="2362200"/>
          <a:ext cx="7566025" cy="239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r:id="rId4" imgW="7575480" imgH="2408040" progId="">
                  <p:embed/>
                </p:oleObj>
              </mc:Choice>
              <mc:Fallback>
                <p:oleObj r:id="rId4" imgW="7575480" imgH="2408040" progId="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362200"/>
                        <a:ext cx="7566025" cy="239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9" name="Date Placeholder 6"/>
          <p:cNvSpPr txBox="1">
            <a:spLocks/>
          </p:cNvSpPr>
          <p:nvPr/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72358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457200"/>
            <a:ext cx="6781800" cy="9144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Challenge Problem 1</a:t>
            </a:r>
          </a:p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Simulation of a Water Distribution Network</a:t>
            </a:r>
            <a:endParaRPr lang="en-US" sz="2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2000" y="1524000"/>
            <a:ext cx="7772400" cy="4876800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sz="2000" dirty="0"/>
              <a:t>Water at room temperature enters the flow network shown below at 50 </a:t>
            </a:r>
            <a:r>
              <a:rPr lang="en-US" sz="2000" dirty="0" err="1"/>
              <a:t>psia</a:t>
            </a:r>
            <a:r>
              <a:rPr lang="en-US" sz="2000" dirty="0"/>
              <a:t> and exits at the given boundary pressures.  Each branch of the network is a commercial steel pipe with the dimensions given in the table.  The </a:t>
            </a:r>
            <a:r>
              <a:rPr lang="en-US" sz="2000" i="1" dirty="0"/>
              <a:t>relative</a:t>
            </a:r>
            <a:r>
              <a:rPr lang="en-US" sz="2000" dirty="0"/>
              <a:t> roughness (e/D) of the pipes is 0.0018.  Determine the mass flow rate of each of the branches.</a:t>
            </a:r>
            <a:endParaRPr lang="en-US" sz="1800" kern="0" dirty="0">
              <a:latin typeface="+mn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1" y="3419554"/>
            <a:ext cx="3233102" cy="244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294088"/>
              </p:ext>
            </p:extLst>
          </p:nvPr>
        </p:nvGraphicFramePr>
        <p:xfrm>
          <a:off x="4876800" y="3144197"/>
          <a:ext cx="3657600" cy="295180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774804"/>
                <a:gridCol w="1360914"/>
                <a:gridCol w="1521882"/>
              </a:tblGrid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Branch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Length(inches)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Diameter(inches)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8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57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53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2400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7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2400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8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>
                          <a:effectLst/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9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195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54249" y="457200"/>
            <a:ext cx="6781800" cy="9144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Challenge Problem 1</a:t>
            </a:r>
          </a:p>
          <a:p>
            <a:pPr algn="ctr"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Simulation of a Water Distribution Network</a:t>
            </a:r>
            <a:endParaRPr lang="en-US" sz="2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50035" y="1506367"/>
            <a:ext cx="7772400" cy="4876800"/>
          </a:xfrm>
          <a:prstGeom prst="rect">
            <a:avLst/>
          </a:prstGeom>
        </p:spPr>
        <p:txBody>
          <a:bodyPr/>
          <a:lstStyle/>
          <a:p>
            <a:r>
              <a:rPr lang="en-US" sz="2000" dirty="0"/>
              <a:t>How do your results compare to those determined by calculations using the Hardy Cross method of analyzing pipe networks?  The Hardy Cross method assumes a constant friction factor for the network; GFSSP calculates a friction factor for each branch.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74701"/>
              </p:ext>
            </p:extLst>
          </p:nvPr>
        </p:nvGraphicFramePr>
        <p:xfrm>
          <a:off x="2883636" y="2836957"/>
          <a:ext cx="3505198" cy="3434468"/>
        </p:xfrm>
        <a:graphic>
          <a:graphicData uri="http://schemas.openxmlformats.org/drawingml/2006/table">
            <a:tbl>
              <a:tblPr/>
              <a:tblGrid>
                <a:gridCol w="1704108"/>
                <a:gridCol w="900545"/>
                <a:gridCol w="900545"/>
              </a:tblGrid>
              <a:tr h="2751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Branch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Flow Rate (</a:t>
                      </a:r>
                      <a:r>
                        <a:rPr lang="en-US" sz="1200" dirty="0" err="1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lb</a:t>
                      </a: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/s)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16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Hardy-Cross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GFSSP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100.16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63.59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36.58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53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44.43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29.11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57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-9.93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47.07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68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-17.99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7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78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26.64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9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Calibri"/>
                          <a:cs typeface="Times New Roman"/>
                        </a:rPr>
                        <a:t>8.66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90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81200" y="228600"/>
            <a:ext cx="5486400" cy="8858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Converging-Diverging </a:t>
            </a: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Nozzle 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Geometry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en-US" sz="2000" b="1" i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9703" name="Text Box 5"/>
          <p:cNvSpPr txBox="1">
            <a:spLocks noChangeArrowheads="1"/>
          </p:cNvSpPr>
          <p:nvPr/>
        </p:nvSpPr>
        <p:spPr bwMode="auto">
          <a:xfrm>
            <a:off x="762000" y="4191000"/>
            <a:ext cx="8001000" cy="20313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/>
              <a:t>Problem Considered: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dirty="0"/>
              <a:t> One-dimensional </a:t>
            </a:r>
            <a:r>
              <a:rPr lang="en-US" dirty="0" smtClean="0"/>
              <a:t>pressure </a:t>
            </a:r>
            <a:r>
              <a:rPr lang="en-US" dirty="0"/>
              <a:t>and </a:t>
            </a:r>
            <a:r>
              <a:rPr lang="en-US" dirty="0" smtClean="0"/>
              <a:t>temperature </a:t>
            </a:r>
            <a:r>
              <a:rPr lang="en-US" dirty="0"/>
              <a:t>distribution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dirty="0"/>
              <a:t> Flow rates in subsonic and supersonic </a:t>
            </a:r>
            <a:r>
              <a:rPr lang="en-US" dirty="0" smtClean="0"/>
              <a:t>flow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dirty="0"/>
          </a:p>
          <a:p>
            <a:pPr algn="l">
              <a:spcBef>
                <a:spcPct val="50000"/>
              </a:spcBef>
            </a:pPr>
            <a:r>
              <a:rPr lang="en-US" dirty="0" smtClean="0"/>
              <a:t>(This is a simplified version of Example 3 in the GFSSP User’s Manual)</a:t>
            </a:r>
            <a:endParaRPr lang="en-US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914400"/>
            <a:ext cx="5924550" cy="31099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12" y="3141226"/>
            <a:ext cx="4301490" cy="28346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612" y="903605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96262" name="Rectangle 4"/>
          <p:cNvSpPr>
            <a:spLocks noChangeArrowheads="1"/>
          </p:cNvSpPr>
          <p:nvPr/>
        </p:nvSpPr>
        <p:spPr bwMode="auto">
          <a:xfrm>
            <a:off x="3276600" y="228600"/>
            <a:ext cx="2346604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Program Options</a:t>
            </a:r>
            <a:r>
              <a:rPr lang="en-US" sz="2400" b="1" i="1" dirty="0">
                <a:solidFill>
                  <a:schemeClr val="tx2"/>
                </a:solidFill>
              </a:rPr>
              <a:t/>
            </a:r>
            <a:br>
              <a:rPr lang="en-US" sz="2400" b="1" i="1" dirty="0">
                <a:solidFill>
                  <a:schemeClr val="tx2"/>
                </a:solidFill>
              </a:rPr>
            </a:br>
            <a:endParaRPr lang="en-US" sz="2400" b="1" i="1" dirty="0">
              <a:solidFill>
                <a:schemeClr val="tx2"/>
              </a:solidFill>
            </a:endParaRPr>
          </a:p>
        </p:txBody>
      </p:sp>
      <p:sp>
        <p:nvSpPr>
          <p:cNvPr id="96264" name="Text Box 6"/>
          <p:cNvSpPr txBox="1">
            <a:spLocks noChangeArrowheads="1"/>
          </p:cNvSpPr>
          <p:nvPr/>
        </p:nvSpPr>
        <p:spPr bwMode="auto">
          <a:xfrm>
            <a:off x="4572000" y="4752459"/>
            <a:ext cx="21336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 smtClean="0"/>
              <a:t>Second </a:t>
            </a:r>
            <a:r>
              <a:rPr lang="en-US" dirty="0"/>
              <a:t>Law </a:t>
            </a:r>
            <a:r>
              <a:rPr lang="en-US" dirty="0" smtClean="0"/>
              <a:t>Option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143000" y="1219200"/>
            <a:ext cx="2971800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 smtClean="0"/>
              <a:t>Input </a:t>
            </a:r>
            <a:r>
              <a:rPr lang="en-US" dirty="0"/>
              <a:t>data file : </a:t>
            </a:r>
            <a:r>
              <a:rPr lang="en-US" dirty="0" smtClean="0"/>
              <a:t>tut1.dat</a:t>
            </a:r>
            <a:endParaRPr lang="en-US" dirty="0"/>
          </a:p>
          <a:p>
            <a:pPr algn="l">
              <a:spcBef>
                <a:spcPct val="50000"/>
              </a:spcBef>
            </a:pPr>
            <a:r>
              <a:rPr lang="en-US" dirty="0"/>
              <a:t>Output data file : </a:t>
            </a:r>
            <a:r>
              <a:rPr lang="en-US" dirty="0" smtClean="0"/>
              <a:t>tut1.out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4971812" y="1328301"/>
            <a:ext cx="18288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9600" y="3810000"/>
            <a:ext cx="7620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3165158"/>
            <a:ext cx="4839176" cy="3188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158" y="920115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96262" name="Rectangle 4"/>
          <p:cNvSpPr>
            <a:spLocks noChangeArrowheads="1"/>
          </p:cNvSpPr>
          <p:nvPr/>
        </p:nvSpPr>
        <p:spPr bwMode="auto">
          <a:xfrm>
            <a:off x="3276600" y="228600"/>
            <a:ext cx="3251146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Program Options (cont.)</a:t>
            </a:r>
            <a:r>
              <a:rPr lang="en-US" sz="2400" b="1" i="1" dirty="0">
                <a:solidFill>
                  <a:schemeClr val="tx2"/>
                </a:solidFill>
              </a:rPr>
              <a:t/>
            </a:r>
            <a:br>
              <a:rPr lang="en-US" sz="2400" b="1" i="1" dirty="0">
                <a:solidFill>
                  <a:schemeClr val="tx2"/>
                </a:solidFill>
              </a:rPr>
            </a:br>
            <a:endParaRPr lang="en-US" sz="2400" b="1" i="1" dirty="0">
              <a:solidFill>
                <a:schemeClr val="tx2"/>
              </a:solidFill>
            </a:endParaRPr>
          </a:p>
        </p:txBody>
      </p:sp>
      <p:sp>
        <p:nvSpPr>
          <p:cNvPr id="96264" name="Text Box 6"/>
          <p:cNvSpPr txBox="1">
            <a:spLocks noChangeArrowheads="1"/>
          </p:cNvSpPr>
          <p:nvPr/>
        </p:nvSpPr>
        <p:spPr bwMode="auto">
          <a:xfrm>
            <a:off x="533400" y="838200"/>
            <a:ext cx="3429000" cy="17543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 smtClean="0"/>
              <a:t>Activate INERTIA option globally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 smtClean="0"/>
              <a:t>This only means that the inertia term becomes </a:t>
            </a:r>
            <a:r>
              <a:rPr lang="en-US" u="sng" dirty="0" smtClean="0"/>
              <a:t>selectable</a:t>
            </a:r>
            <a:r>
              <a:rPr lang="en-US" dirty="0" smtClean="0"/>
              <a:t> in the branches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 smtClean="0"/>
              <a:t>Leave DFLI box checked</a:t>
            </a:r>
          </a:p>
        </p:txBody>
      </p:sp>
      <p:sp>
        <p:nvSpPr>
          <p:cNvPr id="10" name="Oval 9"/>
          <p:cNvSpPr/>
          <p:nvPr/>
        </p:nvSpPr>
        <p:spPr>
          <a:xfrm>
            <a:off x="4572000" y="2256681"/>
            <a:ext cx="4572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24000" y="4478179"/>
            <a:ext cx="457200" cy="228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105400" y="5257800"/>
            <a:ext cx="22860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 smtClean="0"/>
              <a:t>Fluid is steam (water)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2038350"/>
            <a:ext cx="2943225" cy="31242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97288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97289" name="Text Box 60"/>
          <p:cNvSpPr txBox="1">
            <a:spLocks noChangeArrowheads="1"/>
          </p:cNvSpPr>
          <p:nvPr/>
        </p:nvSpPr>
        <p:spPr bwMode="auto">
          <a:xfrm>
            <a:off x="3060700" y="1524000"/>
            <a:ext cx="2209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Geometry</a:t>
            </a:r>
          </a:p>
        </p:txBody>
      </p:sp>
      <p:pic>
        <p:nvPicPr>
          <p:cNvPr id="12" name="Picture 11" descr="Canv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685800"/>
            <a:ext cx="7486650" cy="1143000"/>
          </a:xfrm>
          <a:prstGeom prst="rect">
            <a:avLst/>
          </a:prstGeom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352800" y="304800"/>
            <a:ext cx="2422971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Branch Geometry</a:t>
            </a:r>
            <a:endParaRPr lang="en-US" sz="2000" b="1" i="1" dirty="0">
              <a:solidFill>
                <a:schemeClr val="tx2"/>
              </a:solidFill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1143000" y="2057400"/>
          <a:ext cx="2514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95400"/>
              </a:tblGrid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Branch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Area (in</a:t>
                      </a:r>
                      <a:r>
                        <a:rPr lang="en-US" sz="1400" baseline="30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0.3587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0.2243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0.1901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0.2255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0.3948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0.7633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1.2520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1.6286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85800" y="5029200"/>
            <a:ext cx="3505200" cy="147732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Set restriction flow coefficient to 0.0 (isentropic – no friction)</a:t>
            </a:r>
          </a:p>
          <a:p>
            <a:pPr algn="l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Activate inertia term in each branch</a:t>
            </a:r>
            <a:endParaRPr lang="en-US" sz="2000" dirty="0"/>
          </a:p>
        </p:txBody>
      </p:sp>
      <p:sp>
        <p:nvSpPr>
          <p:cNvPr id="15" name="Oval 14"/>
          <p:cNvSpPr/>
          <p:nvPr/>
        </p:nvSpPr>
        <p:spPr>
          <a:xfrm>
            <a:off x="6979920" y="4497070"/>
            <a:ext cx="523394" cy="25146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248400" y="2895600"/>
            <a:ext cx="762000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890" y="1879877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97288" name="Text Box 59"/>
          <p:cNvSpPr txBox="1">
            <a:spLocks noChangeArrowheads="1"/>
          </p:cNvSpPr>
          <p:nvPr/>
        </p:nvSpPr>
        <p:spPr bwMode="auto">
          <a:xfrm>
            <a:off x="3454400" y="1282700"/>
            <a:ext cx="1422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97289" name="Text Box 60"/>
          <p:cNvSpPr txBox="1">
            <a:spLocks noChangeArrowheads="1"/>
          </p:cNvSpPr>
          <p:nvPr/>
        </p:nvSpPr>
        <p:spPr bwMode="auto">
          <a:xfrm>
            <a:off x="3060700" y="1524000"/>
            <a:ext cx="22098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Geometry</a:t>
            </a:r>
          </a:p>
        </p:txBody>
      </p:sp>
      <p:pic>
        <p:nvPicPr>
          <p:cNvPr id="12" name="Picture 11" descr="Canv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685800"/>
            <a:ext cx="7486650" cy="1143000"/>
          </a:xfrm>
          <a:prstGeom prst="rect">
            <a:avLst/>
          </a:prstGeom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971800" y="304801"/>
            <a:ext cx="2866234" cy="7694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Boundary Conditions</a:t>
            </a:r>
            <a:r>
              <a:rPr lang="en-US" sz="2000" b="1" i="1" dirty="0">
                <a:solidFill>
                  <a:schemeClr val="tx2"/>
                </a:solidFill>
              </a:rPr>
              <a:t/>
            </a:r>
            <a:br>
              <a:rPr lang="en-US" sz="2000" b="1" i="1" dirty="0">
                <a:solidFill>
                  <a:schemeClr val="tx2"/>
                </a:solidFill>
              </a:rPr>
            </a:br>
            <a:endParaRPr lang="en-US" sz="2000" b="1" i="1" dirty="0">
              <a:solidFill>
                <a:schemeClr val="tx2"/>
              </a:solidFill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09600" y="2057400"/>
            <a:ext cx="3505200" cy="270843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Node 1: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P = 150 </a:t>
            </a:r>
            <a:r>
              <a:rPr lang="en-US" sz="2000" dirty="0" err="1" smtClean="0"/>
              <a:t>psia</a:t>
            </a:r>
            <a:endParaRPr lang="en-US" sz="2000" dirty="0" smtClean="0"/>
          </a:p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T = 1000 F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Node 9:</a:t>
            </a:r>
          </a:p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P = 134 </a:t>
            </a:r>
            <a:r>
              <a:rPr lang="en-US" sz="2000" dirty="0" err="1" smtClean="0"/>
              <a:t>psia</a:t>
            </a:r>
            <a:endParaRPr lang="en-US" sz="2000" dirty="0" smtClean="0"/>
          </a:p>
          <a:p>
            <a:pPr lvl="1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dirty="0" smtClean="0"/>
              <a:t>T = 1000 F*</a:t>
            </a:r>
          </a:p>
        </p:txBody>
      </p:sp>
      <p:sp>
        <p:nvSpPr>
          <p:cNvPr id="16" name="Oval 15"/>
          <p:cNvSpPr/>
          <p:nvPr/>
        </p:nvSpPr>
        <p:spPr>
          <a:xfrm>
            <a:off x="5270500" y="2487663"/>
            <a:ext cx="838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52780" y="5509717"/>
            <a:ext cx="3505200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dirty="0" smtClean="0"/>
              <a:t>*Note:  We don’t know exit temperature </a:t>
            </a:r>
            <a:r>
              <a:rPr lang="en-US" sz="1200" i="1" dirty="0" smtClean="0"/>
              <a:t>a priori</a:t>
            </a:r>
            <a:r>
              <a:rPr lang="en-US" sz="1200" dirty="0" smtClean="0"/>
              <a:t>, but because GFSSP uses an upwind scheme for the energy equation, we only need a reasonable guess.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1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98310" name="Text Box 4"/>
          <p:cNvSpPr txBox="1">
            <a:spLocks noChangeArrowheads="1"/>
          </p:cNvSpPr>
          <p:nvPr/>
        </p:nvSpPr>
        <p:spPr bwMode="auto">
          <a:xfrm>
            <a:off x="1828800" y="1196370"/>
            <a:ext cx="5334000" cy="7848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Run five cases, gradually decreasing the exit pressure.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286000" y="381000"/>
            <a:ext cx="4760021" cy="46166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Results of Parametric Computations</a:t>
            </a:r>
            <a:endParaRPr lang="en-US" sz="2000" b="1" i="1" dirty="0">
              <a:solidFill>
                <a:schemeClr val="tx2"/>
              </a:solidFill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743200" y="1676400"/>
          <a:ext cx="3468808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0020"/>
                <a:gridCol w="1179394"/>
                <a:gridCol w="1179394"/>
              </a:tblGrid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Run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P9 (</a:t>
                      </a:r>
                      <a:r>
                        <a:rPr lang="en-US" sz="1400" dirty="0" err="1" smtClean="0"/>
                        <a:t>psia</a:t>
                      </a:r>
                      <a:r>
                        <a:rPr lang="en-US" sz="1400" dirty="0" smtClean="0"/>
                        <a:t>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aseline="0" smtClean="0"/>
                        <a:t>F </a:t>
                      </a:r>
                      <a:r>
                        <a:rPr lang="en-US" sz="1400" baseline="0" dirty="0" smtClean="0"/>
                        <a:t>(</a:t>
                      </a:r>
                      <a:r>
                        <a:rPr lang="en-US" sz="1400" baseline="0" dirty="0" err="1" smtClean="0"/>
                        <a:t>lb</a:t>
                      </a:r>
                      <a:r>
                        <a:rPr lang="en-US" sz="1400" baseline="-25000" dirty="0" err="1" smtClean="0"/>
                        <a:t>m</a:t>
                      </a:r>
                      <a:r>
                        <a:rPr lang="en-US" sz="1400" baseline="0" dirty="0" smtClean="0"/>
                        <a:t>/s)</a:t>
                      </a:r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134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93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85800" y="3962400"/>
            <a:ext cx="8153400" cy="181588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/>
              <a:t>How does the choked flowrate compare to the hand-calculated value of 0.327 </a:t>
            </a:r>
            <a:r>
              <a:rPr lang="en-US" sz="1600" dirty="0" err="1" smtClean="0"/>
              <a:t>lb</a:t>
            </a:r>
            <a:r>
              <a:rPr lang="en-US" sz="1600" baseline="-25000" dirty="0" err="1" smtClean="0"/>
              <a:t>m</a:t>
            </a:r>
            <a:r>
              <a:rPr lang="en-US" sz="1600" dirty="0" smtClean="0"/>
              <a:t>/s?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1600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1600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1600" dirty="0" smtClean="0"/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1600" dirty="0" smtClean="0"/>
              <a:t>How does the throat temperature (T4) compare to the hand-calculated value of 799 °F?</a:t>
            </a:r>
            <a:endParaRPr lang="en-US" sz="1600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1066800" y="4495800"/>
          <a:ext cx="6538912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3" imgW="7403760" imgH="850680" progId="Equation.3">
                  <p:embed/>
                </p:oleObj>
              </mc:Choice>
              <mc:Fallback>
                <p:oleObj name="Equation" r:id="rId3" imgW="7403760" imgH="8506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495800"/>
                        <a:ext cx="6538912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124200" y="609600"/>
            <a:ext cx="3200400" cy="5715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Study of 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2000" y="11811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+mn-lt"/>
              </a:rPr>
              <a:t>Study </a:t>
            </a:r>
            <a:r>
              <a:rPr lang="en-US" sz="2000" i="1" kern="0" dirty="0" smtClean="0">
                <a:latin typeface="+mn-lt"/>
              </a:rPr>
              <a:t>tut1.out </a:t>
            </a:r>
            <a:r>
              <a:rPr lang="en-US" sz="2000" kern="0" dirty="0">
                <a:latin typeface="+mn-lt"/>
              </a:rPr>
              <a:t>to note the following facts:</a:t>
            </a:r>
          </a:p>
          <a:p>
            <a:pPr marL="742950" lvl="1" indent="-28575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0" dirty="0">
                <a:latin typeface="+mn-lt"/>
              </a:rPr>
              <a:t>Pressure is decreasing from inlet to throat and increases from throat to exit in subsonic flow (Exit Pressure = </a:t>
            </a:r>
            <a:r>
              <a:rPr lang="en-US" sz="1800" kern="0" dirty="0" smtClean="0">
                <a:latin typeface="+mn-lt"/>
              </a:rPr>
              <a:t>134 </a:t>
            </a:r>
            <a:r>
              <a:rPr lang="en-US" sz="1800" kern="0" dirty="0" err="1">
                <a:latin typeface="+mn-lt"/>
              </a:rPr>
              <a:t>psia</a:t>
            </a:r>
            <a:r>
              <a:rPr lang="en-US" sz="1800" kern="0" dirty="0">
                <a:latin typeface="+mn-lt"/>
              </a:rPr>
              <a:t>)</a:t>
            </a:r>
          </a:p>
          <a:p>
            <a:pPr marL="742950" lvl="1" indent="-28575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0" dirty="0">
                <a:latin typeface="+mn-lt"/>
              </a:rPr>
              <a:t>Temperature follows a similar trend; temperature changes due to expansion and compression</a:t>
            </a:r>
          </a:p>
          <a:p>
            <a:pPr marL="742950" lvl="1" indent="-28575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0" dirty="0">
                <a:latin typeface="+mn-lt"/>
              </a:rPr>
              <a:t>Entropy remains constant due to isentropic assumption</a:t>
            </a:r>
          </a:p>
          <a:p>
            <a:pPr marL="742950" lvl="1" indent="-28575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0" dirty="0">
                <a:latin typeface="+mn-lt"/>
              </a:rPr>
              <a:t>With lower exit </a:t>
            </a:r>
            <a:r>
              <a:rPr lang="en-US" sz="1800" kern="0" dirty="0" smtClean="0">
                <a:latin typeface="+mn-lt"/>
              </a:rPr>
              <a:t>pressure, </a:t>
            </a:r>
            <a:r>
              <a:rPr lang="en-US" sz="1800" kern="0" dirty="0">
                <a:latin typeface="+mn-lt"/>
              </a:rPr>
              <a:t>flow becomes supersonic in the diverging part and becomes subsonic with the formation of shock wave</a:t>
            </a:r>
          </a:p>
          <a:p>
            <a:pPr marL="742950" lvl="1" indent="-285750" algn="l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sz="1800" kern="0" dirty="0" smtClean="0">
                <a:latin typeface="+mn-lt"/>
              </a:rPr>
              <a:t>Flowrate </a:t>
            </a:r>
            <a:r>
              <a:rPr lang="en-US" sz="1800" kern="0" dirty="0">
                <a:latin typeface="+mn-lt"/>
              </a:rPr>
              <a:t>remains constant with exit pressure once choked flow rate is </a:t>
            </a:r>
            <a:r>
              <a:rPr lang="en-US" sz="1800" kern="0" dirty="0" smtClean="0">
                <a:latin typeface="+mn-lt"/>
              </a:rPr>
              <a:t>reached</a:t>
            </a:r>
            <a:endParaRPr lang="en-US" kern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400">
                <a:latin typeface="+mn-lt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971800" y="650875"/>
            <a:ext cx="3200400" cy="5715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If Time Permits…</a:t>
            </a:r>
            <a:endParaRPr lang="en-US" sz="24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2000" y="13716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3900" y="1355725"/>
            <a:ext cx="78105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/>
              <a:t>Try re-running case 5 with “Energy by First Law”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/>
              <a:t>Flow rate is slightly different.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/>
              <a:t>Note that </a:t>
            </a:r>
            <a:r>
              <a:rPr lang="en-US" kern="0" dirty="0" smtClean="0"/>
              <a:t>enthalpy (H) is constant, and temperatures </a:t>
            </a:r>
            <a:r>
              <a:rPr lang="en-US" kern="0" dirty="0"/>
              <a:t>remain nearly constant (994 – 1000 F).  This is because GFSSP assumes stagnation enthalpy by default</a:t>
            </a:r>
            <a:r>
              <a:rPr lang="en-US" kern="0" dirty="0" smtClean="0"/>
              <a:t>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 smtClean="0"/>
              <a:t>Now change “Enthalpy Formulation” to “Static” on Circuit Options page.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 smtClean="0"/>
              <a:t>Flow rate is slightly different.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 smtClean="0"/>
              <a:t>Now temperatures are changing, because the energy equation includes a velocity term.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 smtClean="0"/>
              <a:t>In GFSSP, temperatures are associated with nodes, but velocities are associated with branches, introducing some inaccuracy into the calculation of static enthalpies.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kern="0" dirty="0" smtClean="0"/>
              <a:t>For an isentropic high-speed flow model such as this, the Second Law option is convenient, as it avoids the difficulties of static vs. stagnation enthalpy.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814836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752</Words>
  <Application>Microsoft Office PowerPoint</Application>
  <PresentationFormat>On-screen Show (4:3)</PresentationFormat>
  <Paragraphs>193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NASA/ODIN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LeclaAC</dc:creator>
  <cp:lastModifiedBy>Leclair, Andre C. (MSFC-ER43)</cp:lastModifiedBy>
  <cp:revision>72</cp:revision>
  <cp:lastPrinted>2014-10-22T17:03:20Z</cp:lastPrinted>
  <dcterms:created xsi:type="dcterms:W3CDTF">2010-06-11T14:26:00Z</dcterms:created>
  <dcterms:modified xsi:type="dcterms:W3CDTF">2015-10-30T15:50:27Z</dcterms:modified>
</cp:coreProperties>
</file>