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0"/>
  </p:notesMasterIdLst>
  <p:sldIdLst>
    <p:sldId id="256" r:id="rId2"/>
    <p:sldId id="364" r:id="rId3"/>
    <p:sldId id="297" r:id="rId4"/>
    <p:sldId id="281" r:id="rId5"/>
    <p:sldId id="282" r:id="rId6"/>
    <p:sldId id="366" r:id="rId7"/>
    <p:sldId id="381" r:id="rId8"/>
    <p:sldId id="382" r:id="rId9"/>
    <p:sldId id="383" r:id="rId10"/>
    <p:sldId id="384" r:id="rId11"/>
    <p:sldId id="385" r:id="rId12"/>
    <p:sldId id="386" r:id="rId13"/>
    <p:sldId id="387" r:id="rId14"/>
    <p:sldId id="388" r:id="rId15"/>
    <p:sldId id="389" r:id="rId16"/>
    <p:sldId id="390" r:id="rId17"/>
    <p:sldId id="391" r:id="rId18"/>
    <p:sldId id="365" r:id="rId19"/>
    <p:sldId id="368" r:id="rId20"/>
    <p:sldId id="369" r:id="rId21"/>
    <p:sldId id="372" r:id="rId22"/>
    <p:sldId id="373" r:id="rId23"/>
    <p:sldId id="374" r:id="rId24"/>
    <p:sldId id="375" r:id="rId25"/>
    <p:sldId id="376" r:id="rId26"/>
    <p:sldId id="377" r:id="rId27"/>
    <p:sldId id="378" r:id="rId28"/>
    <p:sldId id="379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4000"/>
    <a:srgbClr val="E11B16"/>
    <a:srgbClr val="AD19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7715" autoAdjust="0"/>
  </p:normalViewPr>
  <p:slideViewPr>
    <p:cSldViewPr showGuides="1">
      <p:cViewPr>
        <p:scale>
          <a:sx n="110" d="100"/>
          <a:sy n="110" d="100"/>
        </p:scale>
        <p:origin x="-1182" y="-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60" d="100"/>
        <a:sy n="160" d="100"/>
      </p:scale>
      <p:origin x="0" y="1027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B44D1721-962B-A440-B5D8-7055830162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3979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BF4869-4E0E-C341-AA0C-F7B277DAA041}" type="slidenum">
              <a:rPr lang="en-US"/>
              <a:pPr/>
              <a:t>1</a:t>
            </a:fld>
            <a:endParaRPr lang="en-US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1D4BF1-FE66-3D42-9D87-1700C9A8657B}" type="slidenum">
              <a:rPr lang="en-US"/>
              <a:pPr/>
              <a:t>2</a:t>
            </a:fld>
            <a:endParaRPr 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53EA69-B20B-6049-AA4C-E229FDCCBD01}" type="slidenum">
              <a:rPr lang="en-US"/>
              <a:pPr/>
              <a:t>3</a:t>
            </a:fld>
            <a:endParaRPr 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75F2473-EEAB-BE4F-A3B0-A5CB5DDBC284}" type="slidenum">
              <a:rPr lang="en-US"/>
              <a:pPr/>
              <a:t>4</a:t>
            </a:fld>
            <a:endParaRPr lang="en-US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316D98-A2AB-D246-92D1-1D467B82D97C}" type="slidenum">
              <a:rPr lang="en-US"/>
              <a:pPr/>
              <a:t>5</a:t>
            </a:fld>
            <a:endParaRPr lang="en-US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316D98-A2AB-D246-92D1-1D467B82D97C}" type="slidenum">
              <a:rPr lang="en-US"/>
              <a:pPr/>
              <a:t>6</a:t>
            </a:fld>
            <a:endParaRPr lang="en-US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316D98-A2AB-D246-92D1-1D467B82D97C}" type="slidenum">
              <a:rPr lang="en-US"/>
              <a:pPr/>
              <a:t>18</a:t>
            </a:fld>
            <a:endParaRPr lang="en-US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316D98-A2AB-D246-92D1-1D467B82D97C}" type="slidenum">
              <a:rPr lang="en-US"/>
              <a:pPr/>
              <a:t>19</a:t>
            </a:fld>
            <a:endParaRPr lang="en-US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316D98-A2AB-D246-92D1-1D467B82D97C}" type="slidenum">
              <a:rPr lang="en-US"/>
              <a:pPr/>
              <a:t>20</a:t>
            </a:fld>
            <a:endParaRPr lang="en-US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49BC43-1A5E-2145-8562-2E2D7AFEF9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2539FE-FB04-4647-8C73-7809D844C7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3D6855-B481-CA43-B28E-F24F221AAC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AD7D54-29B9-AE49-B888-8993014274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1C9B3-3D86-EF43-B405-216032375D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3CEDF9-BCC2-AC44-BC64-5D8D4A7D9A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79008-900B-2940-BA57-1DF02967E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683B7-9F90-ED46-A4BE-E581CCA47C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1EC94A-7F24-324C-BF91-30F6B53F8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091F5-AF02-A94D-9217-5B3CFEB94A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5AA0F2-4A06-E84B-A22D-AF72DA724B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pPr>
              <a:defRPr/>
            </a:pPr>
            <a:fld id="{985ED657-D9D6-EF49-BD3C-98DB569D08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0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9.w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rc.NM40A.top.lrg.jpg"/>
          <p:cNvPicPr>
            <a:picLocks noChangeAspect="1"/>
          </p:cNvPicPr>
          <p:nvPr/>
        </p:nvPicPr>
        <p:blipFill>
          <a:blip r:embed="rId3"/>
          <a:srcRect l="2522" t="3000" r="2522" b="1500"/>
          <a:stretch>
            <a:fillRect/>
          </a:stretch>
        </p:blipFill>
        <p:spPr>
          <a:xfrm>
            <a:off x="5809183" y="685800"/>
            <a:ext cx="3334817" cy="2819399"/>
          </a:xfrm>
          <a:prstGeom prst="rect">
            <a:avLst/>
          </a:prstGeom>
        </p:spPr>
      </p:pic>
      <p:pic>
        <p:nvPicPr>
          <p:cNvPr id="8" name="Picture 7" descr="SEC 43.jpg"/>
          <p:cNvPicPr>
            <a:picLocks noChangeAspect="1"/>
          </p:cNvPicPr>
          <p:nvPr/>
        </p:nvPicPr>
        <p:blipFill>
          <a:blip r:embed="rId4"/>
          <a:srcRect b="21622"/>
          <a:stretch>
            <a:fillRect/>
          </a:stretch>
        </p:blipFill>
        <p:spPr>
          <a:xfrm>
            <a:off x="5486400" y="3402922"/>
            <a:ext cx="3657600" cy="3455078"/>
          </a:xfrm>
          <a:prstGeom prst="rect">
            <a:avLst/>
          </a:prstGeom>
        </p:spPr>
      </p:pic>
      <p:pic>
        <p:nvPicPr>
          <p:cNvPr id="7" name="Picture 6" descr="SEC 31.jpg"/>
          <p:cNvPicPr>
            <a:picLocks noChangeAspect="1"/>
          </p:cNvPicPr>
          <p:nvPr/>
        </p:nvPicPr>
        <p:blipFill>
          <a:blip r:embed="rId5"/>
          <a:srcRect l="15974" b="12121"/>
          <a:stretch>
            <a:fillRect/>
          </a:stretch>
        </p:blipFill>
        <p:spPr>
          <a:xfrm>
            <a:off x="0" y="533400"/>
            <a:ext cx="3109780" cy="3429000"/>
          </a:xfrm>
          <a:prstGeom prst="rect">
            <a:avLst/>
          </a:prstGeom>
        </p:spPr>
      </p:pic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304800" y="0"/>
            <a:ext cx="8534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/>
              <a:t>Selected Topics In EMI Test Instrumentation</a:t>
            </a:r>
            <a:endParaRPr lang="en-US" sz="2800" dirty="0"/>
          </a:p>
        </p:txBody>
      </p:sp>
      <p:sp>
        <p:nvSpPr>
          <p:cNvPr id="14340" name="Rectangle 5"/>
          <p:cNvSpPr>
            <a:spLocks noChangeArrowheads="1"/>
          </p:cNvSpPr>
          <p:nvPr/>
        </p:nvSpPr>
        <p:spPr bwMode="auto">
          <a:xfrm>
            <a:off x="3581400" y="4267200"/>
            <a:ext cx="1981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800" dirty="0"/>
              <a:t>EMC </a:t>
            </a:r>
            <a:r>
              <a:rPr lang="en-US" sz="1800" dirty="0" smtClean="0"/>
              <a:t>Compliance</a:t>
            </a:r>
          </a:p>
          <a:p>
            <a:pPr algn="ctr" eaLnBrk="0" hangingPunct="0"/>
            <a:r>
              <a:rPr lang="en-US" sz="1800" dirty="0"/>
              <a:t>Huntsville, AL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90900" y="914400"/>
            <a:ext cx="2362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Apple Chancery"/>
              </a:rPr>
              <a:t>When EMI test equipment was built from tubes, and EMC engineers were built of iron… </a:t>
            </a:r>
            <a:endParaRPr lang="en-US" b="1" dirty="0">
              <a:latin typeface="Apple Chancery"/>
            </a:endParaRPr>
          </a:p>
        </p:txBody>
      </p:sp>
      <p:pic>
        <p:nvPicPr>
          <p:cNvPr id="6" name="Picture 5" descr="NM-25T on lanyard 100%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962400"/>
            <a:ext cx="1951047" cy="2895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81000" y="3657600"/>
            <a:ext cx="215956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>
                <a:solidFill>
                  <a:schemeClr val="bg1"/>
                </a:solidFill>
              </a:rPr>
              <a:t>Courtesy of Ed Price, retired EMC engineer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24600" y="6477000"/>
            <a:ext cx="215956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>
                <a:solidFill>
                  <a:schemeClr val="bg1"/>
                </a:solidFill>
              </a:rPr>
              <a:t>Courtesy of Ed Price, retired EMC engineer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486400"/>
            <a:ext cx="685799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Portable EMI receiver advertised in Stoddart Electro Systems Catalog, circa 1967</a:t>
            </a:r>
            <a:endParaRPr lang="en-US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85800" y="6248400"/>
            <a:ext cx="1905000" cy="457200"/>
          </a:xfrm>
          <a:noFill/>
        </p:spPr>
        <p:txBody>
          <a:bodyPr/>
          <a:lstStyle/>
          <a:p>
            <a:pPr algn="l"/>
            <a:fld id="{76E33444-0E36-2C4A-B88C-7B29BCE61F53}" type="slidenum">
              <a:rPr lang="en-US"/>
              <a:pPr algn="l"/>
              <a:t>2</a:t>
            </a:fld>
            <a:endParaRPr lang="en-US"/>
          </a:p>
        </p:txBody>
      </p:sp>
      <p:pic>
        <p:nvPicPr>
          <p:cNvPr id="16387" name="Picture 10" descr="mh_seismosauru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457200" y="152400"/>
            <a:ext cx="8229600" cy="630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>
                <a:solidFill>
                  <a:schemeClr val="bg1"/>
                </a:solidFill>
              </a:rPr>
              <a:t>Ken Javor</a:t>
            </a:r>
          </a:p>
          <a:p>
            <a:pPr algn="ctr" eaLnBrk="0" hangingPunct="0"/>
            <a:r>
              <a:rPr lang="en-US">
                <a:solidFill>
                  <a:schemeClr val="bg1"/>
                </a:solidFill>
              </a:rPr>
              <a:t>30+ YEARS IN EMI/EMC</a:t>
            </a:r>
          </a:p>
          <a:p>
            <a:pPr algn="ctr" eaLnBrk="0" hangingPunct="0"/>
            <a:endParaRPr lang="en-US">
              <a:solidFill>
                <a:schemeClr val="bg1"/>
              </a:solidFill>
            </a:endParaRPr>
          </a:p>
          <a:p>
            <a:pPr algn="ctr" eaLnBrk="0" hangingPunct="0"/>
            <a:endParaRPr lang="en-US">
              <a:solidFill>
                <a:schemeClr val="bg1"/>
              </a:solidFill>
            </a:endParaRPr>
          </a:p>
          <a:p>
            <a:pPr algn="ctr" eaLnBrk="0" hangingPunct="0"/>
            <a:endParaRPr lang="en-US">
              <a:solidFill>
                <a:schemeClr val="bg1"/>
              </a:solidFill>
            </a:endParaRPr>
          </a:p>
          <a:p>
            <a:pPr algn="ctr" eaLnBrk="0" hangingPunct="0"/>
            <a:endParaRPr lang="en-US">
              <a:solidFill>
                <a:schemeClr val="bg1"/>
              </a:solidFill>
            </a:endParaRPr>
          </a:p>
          <a:p>
            <a:pPr algn="ctr" eaLnBrk="0" hangingPunct="0"/>
            <a:endParaRPr lang="en-US">
              <a:solidFill>
                <a:schemeClr val="bg1"/>
              </a:solidFill>
            </a:endParaRPr>
          </a:p>
          <a:p>
            <a:pPr algn="ctr" eaLnBrk="0" hangingPunct="0"/>
            <a:endParaRPr lang="en-US">
              <a:solidFill>
                <a:schemeClr val="bg1"/>
              </a:solidFill>
            </a:endParaRPr>
          </a:p>
          <a:p>
            <a:pPr algn="ctr" eaLnBrk="0" hangingPunct="0"/>
            <a:r>
              <a:rPr lang="en-US" sz="3200">
                <a:solidFill>
                  <a:schemeClr val="bg1"/>
                </a:solidFill>
              </a:rPr>
              <a:t> </a:t>
            </a:r>
            <a:br>
              <a:rPr lang="en-US" sz="3200">
                <a:solidFill>
                  <a:schemeClr val="bg1"/>
                </a:solidFill>
              </a:rPr>
            </a:br>
            <a:r>
              <a:rPr lang="en-US" sz="2000">
                <a:solidFill>
                  <a:schemeClr val="bg1"/>
                </a:solidFill>
              </a:rPr>
              <a:t/>
            </a:r>
            <a:br>
              <a:rPr lang="en-US" sz="2000">
                <a:solidFill>
                  <a:schemeClr val="bg1"/>
                </a:solidFill>
              </a:rPr>
            </a:br>
            <a:r>
              <a:rPr lang="en-US">
                <a:solidFill>
                  <a:schemeClr val="bg1"/>
                </a:solidFill>
              </a:rPr>
              <a:t>Consultant to Government and Industry</a:t>
            </a:r>
            <a:r>
              <a:rPr lang="en-US" sz="3200">
                <a:solidFill>
                  <a:schemeClr val="tx2"/>
                </a:solidFill>
              </a:rPr>
              <a:t/>
            </a:r>
            <a:br>
              <a:rPr lang="en-US" sz="3200">
                <a:solidFill>
                  <a:schemeClr val="tx2"/>
                </a:solidFill>
              </a:rPr>
            </a:br>
            <a:r>
              <a:rPr lang="en-US" sz="2000">
                <a:solidFill>
                  <a:schemeClr val="tx2"/>
                </a:solidFill>
              </a:rPr>
              <a:t/>
            </a:r>
            <a:br>
              <a:rPr lang="en-US" sz="2000">
                <a:solidFill>
                  <a:schemeClr val="tx2"/>
                </a:solidFill>
              </a:rPr>
            </a:br>
            <a:r>
              <a:rPr lang="en-US">
                <a:solidFill>
                  <a:schemeClr val="bg1"/>
                </a:solidFill>
              </a:rPr>
              <a:t>Industry representative to MIL-STD-461 and MIL-STD-464 Tri-Service Working Groups…</a:t>
            </a:r>
            <a:r>
              <a:rPr lang="en-US" sz="2800">
                <a:solidFill>
                  <a:schemeClr val="bg1"/>
                </a:solidFill>
              </a:rPr>
              <a:t/>
            </a:r>
            <a:br>
              <a:rPr lang="en-US" sz="2800">
                <a:solidFill>
                  <a:schemeClr val="bg1"/>
                </a:solidFill>
              </a:rPr>
            </a:br>
            <a:r>
              <a:rPr lang="en-US" sz="2000">
                <a:solidFill>
                  <a:schemeClr val="bg1"/>
                </a:solidFill>
              </a:rPr>
              <a:t/>
            </a:r>
            <a:br>
              <a:rPr lang="en-US" sz="2000">
                <a:solidFill>
                  <a:schemeClr val="bg1"/>
                </a:solidFill>
              </a:rPr>
            </a:br>
            <a:r>
              <a:rPr lang="en-US">
                <a:solidFill>
                  <a:schemeClr val="bg1"/>
                </a:solidFill>
              </a:rPr>
              <a:t>ken.javor@emccompliance.com</a:t>
            </a:r>
            <a:br>
              <a:rPr lang="en-US">
                <a:solidFill>
                  <a:schemeClr val="bg1"/>
                </a:solidFill>
              </a:rPr>
            </a:br>
            <a:r>
              <a:rPr lang="en-US">
                <a:solidFill>
                  <a:schemeClr val="bg1"/>
                </a:solidFill>
              </a:rPr>
              <a:t>(256) 650-5261</a:t>
            </a:r>
            <a:endParaRPr lang="en-US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Pearson PRD-120.png"/>
          <p:cNvPicPr>
            <a:picLocks noChangeAspect="1"/>
          </p:cNvPicPr>
          <p:nvPr/>
        </p:nvPicPr>
        <p:blipFill>
          <a:blip r:embed="rId3"/>
          <a:srcRect t="17008" r="57176" b="17008"/>
          <a:stretch>
            <a:fillRect/>
          </a:stretch>
        </p:blipFill>
        <p:spPr>
          <a:xfrm>
            <a:off x="1845734" y="4647776"/>
            <a:ext cx="2198576" cy="1265393"/>
          </a:xfrm>
          <a:prstGeom prst="rect">
            <a:avLst/>
          </a:prstGeom>
        </p:spPr>
      </p:pic>
      <p:sp>
        <p:nvSpPr>
          <p:cNvPr id="16387" name="TextBox 6"/>
          <p:cNvSpPr txBox="1">
            <a:spLocks noChangeArrowheads="1"/>
          </p:cNvSpPr>
          <p:nvPr/>
        </p:nvSpPr>
        <p:spPr bwMode="auto">
          <a:xfrm>
            <a:off x="876299" y="0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/>
              <a:t>Measurements of Interest</a:t>
            </a:r>
            <a:endParaRPr lang="en-US" dirty="0"/>
          </a:p>
        </p:txBody>
      </p:sp>
      <p:pic>
        <p:nvPicPr>
          <p:cNvPr id="13" name="Picture 12" descr="SInger 91197-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467" y="1769534"/>
            <a:ext cx="1127108" cy="914400"/>
          </a:xfrm>
          <a:prstGeom prst="rect">
            <a:avLst/>
          </a:prstGeom>
        </p:spPr>
      </p:pic>
      <p:pic>
        <p:nvPicPr>
          <p:cNvPr id="14" name="Picture 13" descr="Singer 93686-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2879" y="1778001"/>
            <a:ext cx="1446120" cy="931333"/>
          </a:xfrm>
          <a:prstGeom prst="rect">
            <a:avLst/>
          </a:prstGeom>
        </p:spPr>
      </p:pic>
      <p:pic>
        <p:nvPicPr>
          <p:cNvPr id="17" name="Picture 16" descr="Pearson Model 3525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0734" y="1566334"/>
            <a:ext cx="1574800" cy="1353423"/>
          </a:xfrm>
          <a:prstGeom prst="rect">
            <a:avLst/>
          </a:prstGeom>
        </p:spPr>
      </p:pic>
      <p:pic>
        <p:nvPicPr>
          <p:cNvPr id="18" name="Picture 17" descr="Solar LISN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1800" y="4660290"/>
            <a:ext cx="1295400" cy="1143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81000" y="533400"/>
            <a:ext cx="5071533" cy="5909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800" dirty="0" smtClean="0"/>
          </a:p>
          <a:p>
            <a:r>
              <a:rPr lang="en-US" sz="1800" dirty="0" smtClean="0"/>
              <a:t>Current (audio &amp; radio frequency) and time domain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Potential (audio &amp; radio frequency) and time domain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</p:txBody>
      </p:sp>
      <p:pic>
        <p:nvPicPr>
          <p:cNvPr id="11" name="Picture 10" descr="Pearson PRD-120.png"/>
          <p:cNvPicPr>
            <a:picLocks noChangeAspect="1"/>
          </p:cNvPicPr>
          <p:nvPr/>
        </p:nvPicPr>
        <p:blipFill>
          <a:blip r:embed="rId3"/>
          <a:srcRect l="48706"/>
          <a:stretch>
            <a:fillRect/>
          </a:stretch>
        </p:blipFill>
        <p:spPr>
          <a:xfrm>
            <a:off x="4047066" y="4724406"/>
            <a:ext cx="1418450" cy="1032927"/>
          </a:xfrm>
          <a:prstGeom prst="rect">
            <a:avLst/>
          </a:prstGeom>
        </p:spPr>
      </p:pic>
      <p:pic>
        <p:nvPicPr>
          <p:cNvPr id="12" name="Picture 11" descr="Rods &amp; Loops.JPG"/>
          <p:cNvPicPr>
            <a:picLocks noChangeAspect="1"/>
          </p:cNvPicPr>
          <p:nvPr/>
        </p:nvPicPr>
        <p:blipFill>
          <a:blip r:embed="rId8"/>
          <a:srcRect l="18750" r="10156"/>
          <a:stretch>
            <a:fillRect/>
          </a:stretch>
        </p:blipFill>
        <p:spPr>
          <a:xfrm>
            <a:off x="5487470" y="0"/>
            <a:ext cx="3656530" cy="6858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579534" y="110067"/>
            <a:ext cx="34566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Electric Field, radio frequency</a:t>
            </a:r>
          </a:p>
          <a:p>
            <a:r>
              <a:rPr lang="en-US" sz="1800" dirty="0" smtClean="0">
                <a:solidFill>
                  <a:schemeClr val="bg1"/>
                </a:solidFill>
              </a:rPr>
              <a:t>Magnetic Field, audio frequency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304800" y="0"/>
            <a:ext cx="8534400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/>
              <a:t>Frequency Domain &amp; Time Domain Measurements</a:t>
            </a:r>
          </a:p>
          <a:p>
            <a:pPr algn="ctr" eaLnBrk="0" hangingPunct="0"/>
            <a:r>
              <a:rPr lang="en-US" sz="1800" dirty="0" smtClean="0"/>
              <a:t>then and now</a:t>
            </a:r>
            <a:endParaRPr lang="en-US" sz="1800" dirty="0"/>
          </a:p>
        </p:txBody>
      </p:sp>
      <p:pic>
        <p:nvPicPr>
          <p:cNvPr id="9" name="Picture 8" descr="Empire Devices NF-1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838200"/>
            <a:ext cx="3780402" cy="2541270"/>
          </a:xfrm>
          <a:prstGeom prst="rect">
            <a:avLst/>
          </a:prstGeom>
        </p:spPr>
      </p:pic>
      <p:pic>
        <p:nvPicPr>
          <p:cNvPr id="10" name="Picture 9" descr="R&amp;S EMI receive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600" y="762000"/>
            <a:ext cx="4724400" cy="2740152"/>
          </a:xfrm>
          <a:prstGeom prst="rect">
            <a:avLst/>
          </a:prstGeom>
        </p:spPr>
      </p:pic>
      <p:pic>
        <p:nvPicPr>
          <p:cNvPr id="11" name="Picture 10" descr="Tektronix 55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" y="3505200"/>
            <a:ext cx="2362200" cy="3188144"/>
          </a:xfrm>
          <a:prstGeom prst="rect">
            <a:avLst/>
          </a:prstGeom>
        </p:spPr>
      </p:pic>
      <p:pic>
        <p:nvPicPr>
          <p:cNvPr id="12" name="Picture 11" descr="modern Tek o'scop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81600" y="3962400"/>
            <a:ext cx="3254375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190500" y="0"/>
            <a:ext cx="8763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/>
              <a:t>Selected Topics in Frequency Domain Measurements</a:t>
            </a:r>
          </a:p>
          <a:p>
            <a:pPr algn="ctr" eaLnBrk="0" hangingPunct="0"/>
            <a:r>
              <a:rPr lang="en-US" sz="2800" dirty="0" smtClean="0"/>
              <a:t>(HP Application Note 150)</a:t>
            </a:r>
            <a:endParaRPr lang="en-US" sz="2800" dirty="0"/>
          </a:p>
        </p:txBody>
      </p:sp>
      <p:sp>
        <p:nvSpPr>
          <p:cNvPr id="20488" name="TextBox 11"/>
          <p:cNvSpPr txBox="1">
            <a:spLocks noChangeArrowheads="1"/>
          </p:cNvSpPr>
          <p:nvPr/>
        </p:nvSpPr>
        <p:spPr bwMode="auto">
          <a:xfrm>
            <a:off x="2590800" y="5334000"/>
            <a:ext cx="35814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800">
                <a:solidFill>
                  <a:schemeClr val="bg1"/>
                </a:solidFill>
              </a:rPr>
              <a:t>The electric field of a point  charge, a  group of charges; the similarity (inverse square law action-at-distance) of electric and Newtonian gravitational fields</a:t>
            </a:r>
          </a:p>
        </p:txBody>
      </p:sp>
      <p:pic>
        <p:nvPicPr>
          <p:cNvPr id="10" name="Picture 9" descr="HP App Note-150 Figure 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1350" y="1143000"/>
            <a:ext cx="5321300" cy="5410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304800" y="0"/>
            <a:ext cx="8610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/>
              <a:t>Selected Topics in Frequency Domain Measurements</a:t>
            </a:r>
          </a:p>
        </p:txBody>
      </p:sp>
      <p:sp>
        <p:nvSpPr>
          <p:cNvPr id="20488" name="TextBox 11"/>
          <p:cNvSpPr txBox="1">
            <a:spLocks noChangeArrowheads="1"/>
          </p:cNvSpPr>
          <p:nvPr/>
        </p:nvSpPr>
        <p:spPr bwMode="auto">
          <a:xfrm>
            <a:off x="2590800" y="5334000"/>
            <a:ext cx="35814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800">
                <a:solidFill>
                  <a:schemeClr val="bg1"/>
                </a:solidFill>
              </a:rPr>
              <a:t>The electric field of a point  charge, a  group of charges; the similarity (inverse square law action-at-distance) of electric and Newtonian gravitational fields</a:t>
            </a:r>
          </a:p>
        </p:txBody>
      </p:sp>
      <p:pic>
        <p:nvPicPr>
          <p:cNvPr id="6" name="Picture 5" descr="App Note 150 Figure 1.12.png"/>
          <p:cNvPicPr>
            <a:picLocks noChangeAspect="1"/>
          </p:cNvPicPr>
          <p:nvPr/>
        </p:nvPicPr>
        <p:blipFill>
          <a:blip r:embed="rId3"/>
          <a:srcRect l="5180" t="16438" r="4144" b="31233"/>
          <a:stretch>
            <a:fillRect/>
          </a:stretch>
        </p:blipFill>
        <p:spPr>
          <a:xfrm>
            <a:off x="155633" y="1295400"/>
            <a:ext cx="4416367" cy="1606261"/>
          </a:xfrm>
          <a:prstGeom prst="rect">
            <a:avLst/>
          </a:prstGeom>
        </p:spPr>
      </p:pic>
      <p:pic>
        <p:nvPicPr>
          <p:cNvPr id="5" name="Picture 4" descr="Screen shot 2014-02-11 at 4.37.09 PM.png"/>
          <p:cNvPicPr>
            <a:picLocks noChangeAspect="1"/>
          </p:cNvPicPr>
          <p:nvPr/>
        </p:nvPicPr>
        <p:blipFill>
          <a:blip r:embed="rId4"/>
          <a:srcRect l="3151" t="4299" r="4726" b="12896"/>
          <a:stretch>
            <a:fillRect/>
          </a:stretch>
        </p:blipFill>
        <p:spPr>
          <a:xfrm>
            <a:off x="3246111" y="2971801"/>
            <a:ext cx="5897889" cy="3886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2400" y="2895600"/>
            <a:ext cx="2667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Traditional swept frequency spectrum analyzer block diagram from HP App Note 150</a:t>
            </a:r>
            <a:endParaRPr 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5181600" y="1600200"/>
            <a:ext cx="388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From: Hoffmann, </a:t>
            </a:r>
            <a:r>
              <a:rPr lang="en-US" sz="1400" dirty="0" err="1" smtClean="0"/>
              <a:t>Sidhom</a:t>
            </a:r>
            <a:r>
              <a:rPr lang="en-US" sz="1400" dirty="0" smtClean="0"/>
              <a:t>, Braun and </a:t>
            </a:r>
            <a:r>
              <a:rPr lang="en-US" sz="1400" dirty="0" err="1" smtClean="0"/>
              <a:t>Russer</a:t>
            </a:r>
            <a:r>
              <a:rPr lang="en-US" sz="1400" dirty="0" smtClean="0"/>
              <a:t>.   A Broadband, Low-Noise Time-Domain System for EMI Measurements through Ka-Band up to 40 GHz 	(IN Compliance magazine July 2013)</a:t>
            </a:r>
          </a:p>
          <a:p>
            <a:endParaRPr 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5164667" y="2692400"/>
            <a:ext cx="1846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247900" y="833735"/>
            <a:ext cx="4648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FFT vs. Traditional EMI Receiver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90600"/>
            <a:ext cx="7772400" cy="990600"/>
          </a:xfrm>
        </p:spPr>
        <p:txBody>
          <a:bodyPr/>
          <a:lstStyle/>
          <a:p>
            <a:r>
              <a:rPr lang="en-US" sz="1800" dirty="0"/>
              <a:t>Does wideband (7 MHz) FFT slice return same results as traditional receiver when signal is broadband and the antenna factor changes rapidly within the 7 MHz slice?</a:t>
            </a:r>
          </a:p>
        </p:txBody>
      </p:sp>
      <p:pic>
        <p:nvPicPr>
          <p:cNvPr id="4" name="Picture 3" descr="Screen shot 2014-02-11 at 5.46.11 P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875" y="2579125"/>
            <a:ext cx="5810250" cy="4138149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 bwMode="auto">
          <a:xfrm>
            <a:off x="2057400" y="3733800"/>
            <a:ext cx="990600" cy="2971800"/>
          </a:xfrm>
          <a:prstGeom prst="ellipse">
            <a:avLst/>
          </a:prstGeom>
          <a:noFill/>
          <a:ln w="82550" cap="flat" cmpd="sng" algn="ctr">
            <a:solidFill>
              <a:srgbClr val="008000">
                <a:alpha val="53000"/>
              </a:srgb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>
              <a:rot lat="0" lon="0" rev="19800000"/>
            </a:camera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28800" y="0"/>
            <a:ext cx="5486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FFT vs. Traditional EMI Receiver,</a:t>
            </a:r>
          </a:p>
          <a:p>
            <a:pPr algn="ctr"/>
            <a:r>
              <a:rPr lang="en-US" dirty="0" smtClean="0"/>
              <a:t>Comparison Using Biconical Antenna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Measurement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981200"/>
            <a:ext cx="8229600" cy="2286000"/>
          </a:xfrm>
        </p:spPr>
        <p:txBody>
          <a:bodyPr/>
          <a:lstStyle/>
          <a:p>
            <a:r>
              <a:rPr lang="en-US" sz="1800" dirty="0"/>
              <a:t>Source: CS115 impulse generator (30 ns on-time, 2 nanosecond rise/fall-time, rep rate 30 </a:t>
            </a:r>
            <a:r>
              <a:rPr lang="en-US" sz="1800" dirty="0" err="1"/>
              <a:t>pps</a:t>
            </a:r>
            <a:r>
              <a:rPr lang="en-US" sz="1800" dirty="0"/>
              <a:t> driving short stub (BW to 160 MHz)</a:t>
            </a:r>
          </a:p>
          <a:p>
            <a:r>
              <a:rPr lang="en-US" sz="1800" dirty="0"/>
              <a:t>Receiver: various biconical antennas connected to either an HP 8566B, or the R&amp;S ESU.  Receivers sweep 20 - 30 and 30 - 80 MHz.</a:t>
            </a:r>
          </a:p>
          <a:p>
            <a:r>
              <a:rPr lang="en-US" sz="1800" dirty="0"/>
              <a:t>Only difference between measurements is which receiver is connected to the biconical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IMG_47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52400"/>
            <a:ext cx="4953000" cy="533400"/>
          </a:xfrm>
        </p:spPr>
        <p:txBody>
          <a:bodyPr/>
          <a:lstStyle/>
          <a:p>
            <a:r>
              <a:rPr lang="en-US" sz="2800" dirty="0">
                <a:solidFill>
                  <a:schemeClr val="bg1"/>
                </a:solidFill>
              </a:rPr>
              <a:t>Electro-Metrics EM-6912 Measurement Set-Up</a:t>
            </a:r>
            <a:endParaRPr lang="en-US" sz="2800" dirty="0"/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228600" y="3886200"/>
            <a:ext cx="25908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>
                <a:solidFill>
                  <a:schemeClr val="bg1"/>
                </a:solidFill>
              </a:rPr>
              <a:t>CS115 source driving stub antenna through 6 dB pad</a:t>
            </a:r>
            <a:endParaRPr lang="en-US"/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4800600" y="2894013"/>
            <a:ext cx="1905000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>
                <a:solidFill>
                  <a:schemeClr val="bg1"/>
                </a:solidFill>
              </a:rPr>
              <a:t>Electro-Metrics EM-6912 biconical connects to either HP8566B or R&amp;S ESU in control chamber</a:t>
            </a:r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895600" y="152400"/>
            <a:ext cx="3962400" cy="457200"/>
          </a:xfrm>
        </p:spPr>
        <p:txBody>
          <a:bodyPr/>
          <a:lstStyle/>
          <a:p>
            <a:r>
              <a:rPr lang="en-US" sz="2800" dirty="0"/>
              <a:t>Test Data - EM-6912</a:t>
            </a: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4572000" y="5181600"/>
            <a:ext cx="395605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/>
              <a:t>Conclusion:</a:t>
            </a:r>
          </a:p>
          <a:p>
            <a:pPr algn="ctr"/>
            <a:r>
              <a:rPr lang="en-US" sz="3200"/>
              <a:t>Excellent correlation!</a:t>
            </a:r>
          </a:p>
          <a:p>
            <a:pPr algn="ctr"/>
            <a:r>
              <a:rPr lang="en-US" sz="1800"/>
              <a:t>(above 8566 noise floor)</a:t>
            </a: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0" y="4843463"/>
            <a:ext cx="4478338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/>
              <a:t>Both machines use same</a:t>
            </a:r>
          </a:p>
          <a:p>
            <a:pPr lvl="1"/>
            <a:r>
              <a:rPr lang="en-US" sz="1800"/>
              <a:t>30 - 80 MHz frequency range &amp; scale </a:t>
            </a:r>
          </a:p>
          <a:p>
            <a:pPr lvl="1"/>
            <a:r>
              <a:rPr lang="en-US" sz="1800"/>
              <a:t>100 dBuV reference level </a:t>
            </a:r>
          </a:p>
          <a:p>
            <a:pPr lvl="1"/>
            <a:r>
              <a:rPr lang="en-US" sz="1800"/>
              <a:t>10 dB rf attenuation</a:t>
            </a:r>
          </a:p>
          <a:p>
            <a:pPr lvl="1"/>
            <a:r>
              <a:rPr lang="en-US" sz="1800"/>
              <a:t>vertical scale (10 dB/div)</a:t>
            </a:r>
          </a:p>
          <a:p>
            <a:pPr lvl="1"/>
            <a:r>
              <a:rPr lang="en-US" sz="1800"/>
              <a:t>100 kHz RBW, 300 kHz VBW</a:t>
            </a:r>
          </a:p>
          <a:p>
            <a:pPr lvl="1"/>
            <a:r>
              <a:rPr lang="en-US" sz="1800"/>
              <a:t>sweep times set by machines</a:t>
            </a: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1962150" y="4419600"/>
            <a:ext cx="52197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/>
              <a:t>Raw data: no antenna or other factor correction applied</a:t>
            </a:r>
          </a:p>
        </p:txBody>
      </p:sp>
      <p:pic>
        <p:nvPicPr>
          <p:cNvPr id="5130" name="Picture 10" descr="IMG_4769"/>
          <p:cNvPicPr>
            <a:picLocks noChangeAspect="1" noChangeArrowheads="1"/>
          </p:cNvPicPr>
          <p:nvPr/>
        </p:nvPicPr>
        <p:blipFill>
          <a:blip r:embed="rId2"/>
          <a:srcRect l="4500" r="4500"/>
          <a:stretch>
            <a:fillRect/>
          </a:stretch>
        </p:blipFill>
        <p:spPr bwMode="auto">
          <a:xfrm>
            <a:off x="-6350" y="685800"/>
            <a:ext cx="4518025" cy="3722688"/>
          </a:xfrm>
          <a:prstGeom prst="rect">
            <a:avLst/>
          </a:prstGeom>
          <a:noFill/>
        </p:spPr>
      </p:pic>
      <p:pic>
        <p:nvPicPr>
          <p:cNvPr id="5131" name="Picture 11" descr="IMG_4770"/>
          <p:cNvPicPr>
            <a:picLocks noChangeAspect="1" noChangeArrowheads="1"/>
          </p:cNvPicPr>
          <p:nvPr/>
        </p:nvPicPr>
        <p:blipFill>
          <a:blip r:embed="rId3"/>
          <a:srcRect l="6300" r="2251"/>
          <a:stretch>
            <a:fillRect/>
          </a:stretch>
        </p:blipFill>
        <p:spPr bwMode="auto">
          <a:xfrm>
            <a:off x="4605338" y="685800"/>
            <a:ext cx="4538662" cy="37226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895600" y="152400"/>
            <a:ext cx="3962400" cy="457200"/>
          </a:xfrm>
        </p:spPr>
        <p:txBody>
          <a:bodyPr/>
          <a:lstStyle/>
          <a:p>
            <a:r>
              <a:rPr lang="en-US" sz="2800" dirty="0"/>
              <a:t>Test Data - EM-6912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4572000" y="5181600"/>
            <a:ext cx="395605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/>
              <a:t>Conclusion:</a:t>
            </a:r>
          </a:p>
          <a:p>
            <a:pPr algn="ctr"/>
            <a:r>
              <a:rPr lang="en-US" sz="3200"/>
              <a:t>Excellent correlation!</a:t>
            </a:r>
          </a:p>
          <a:p>
            <a:pPr algn="ctr"/>
            <a:r>
              <a:rPr lang="en-US" sz="1800"/>
              <a:t>(above 8566 noise floor)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4843463"/>
            <a:ext cx="4478338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/>
              <a:t>Both machines use same</a:t>
            </a:r>
          </a:p>
          <a:p>
            <a:pPr lvl="1"/>
            <a:r>
              <a:rPr lang="en-US" sz="1800">
                <a:solidFill>
                  <a:srgbClr val="DA1017"/>
                </a:solidFill>
              </a:rPr>
              <a:t>20 - 30 MHz</a:t>
            </a:r>
            <a:r>
              <a:rPr lang="en-US" sz="1800"/>
              <a:t> frequency range &amp; scale </a:t>
            </a:r>
          </a:p>
          <a:p>
            <a:pPr lvl="1"/>
            <a:r>
              <a:rPr lang="en-US" sz="1800"/>
              <a:t>100 dBuV reference level </a:t>
            </a:r>
          </a:p>
          <a:p>
            <a:pPr lvl="1"/>
            <a:r>
              <a:rPr lang="en-US" sz="1800"/>
              <a:t>10 dB rf attenuation</a:t>
            </a:r>
          </a:p>
          <a:p>
            <a:pPr lvl="1"/>
            <a:r>
              <a:rPr lang="en-US" sz="1800"/>
              <a:t>vertical scale (10 dB/div)</a:t>
            </a:r>
          </a:p>
          <a:p>
            <a:pPr lvl="1"/>
            <a:r>
              <a:rPr lang="en-US" sz="1800"/>
              <a:t>100 kHz RBW, 300 kHz VBW</a:t>
            </a:r>
          </a:p>
          <a:p>
            <a:pPr lvl="1"/>
            <a:r>
              <a:rPr lang="en-US" sz="1800"/>
              <a:t>sweep times set by machines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1962150" y="4419600"/>
            <a:ext cx="52197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/>
              <a:t>Raw data: no antenna or other factor correction applied</a:t>
            </a:r>
          </a:p>
        </p:txBody>
      </p:sp>
      <p:pic>
        <p:nvPicPr>
          <p:cNvPr id="15368" name="Picture 8" descr="IMG_4772"/>
          <p:cNvPicPr>
            <a:picLocks noChangeAspect="1" noChangeArrowheads="1"/>
          </p:cNvPicPr>
          <p:nvPr/>
        </p:nvPicPr>
        <p:blipFill>
          <a:blip r:embed="rId2"/>
          <a:srcRect l="2251" r="6750"/>
          <a:stretch>
            <a:fillRect/>
          </a:stretch>
        </p:blipFill>
        <p:spPr bwMode="auto">
          <a:xfrm>
            <a:off x="0" y="762000"/>
            <a:ext cx="4292600" cy="3536950"/>
          </a:xfrm>
          <a:prstGeom prst="rect">
            <a:avLst/>
          </a:prstGeom>
          <a:noFill/>
        </p:spPr>
      </p:pic>
      <p:pic>
        <p:nvPicPr>
          <p:cNvPr id="15369" name="Picture 9" descr="IMG_4771"/>
          <p:cNvPicPr>
            <a:picLocks noChangeAspect="1" noChangeArrowheads="1"/>
          </p:cNvPicPr>
          <p:nvPr/>
        </p:nvPicPr>
        <p:blipFill>
          <a:blip r:embed="rId3"/>
          <a:srcRect l="4500" r="2251"/>
          <a:stretch>
            <a:fillRect/>
          </a:stretch>
        </p:blipFill>
        <p:spPr bwMode="auto">
          <a:xfrm>
            <a:off x="4516438" y="685800"/>
            <a:ext cx="4627562" cy="37226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IMG_47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04313" cy="6827838"/>
          </a:xfrm>
          <a:prstGeom prst="rect">
            <a:avLst/>
          </a:prstGeom>
          <a:noFill/>
        </p:spPr>
      </p:pic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>
          <a:xfrm>
            <a:off x="914400" y="457200"/>
            <a:ext cx="5638800" cy="533400"/>
          </a:xfrm>
        </p:spPr>
        <p:txBody>
          <a:bodyPr/>
          <a:lstStyle/>
          <a:p>
            <a:r>
              <a:rPr lang="en-US" sz="2800" dirty="0">
                <a:solidFill>
                  <a:schemeClr val="bg1"/>
                </a:solidFill>
              </a:rPr>
              <a:t>EMCO 3109 Measurement Set-Up</a:t>
            </a:r>
            <a:endParaRPr lang="en-US" sz="2800" dirty="0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685800" y="4800600"/>
            <a:ext cx="25908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>
                <a:solidFill>
                  <a:schemeClr val="bg1"/>
                </a:solidFill>
              </a:rPr>
              <a:t>CS115 source driving stub antenna through 6 dB pad</a:t>
            </a:r>
            <a:endParaRPr lang="en-US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5257800" y="3200400"/>
            <a:ext cx="19050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>
                <a:solidFill>
                  <a:schemeClr val="bg1"/>
                </a:solidFill>
              </a:rPr>
              <a:t>EMCO 3109 biconical connects to either HP8566B or R&amp;S ESU in control chamber</a:t>
            </a:r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895600" y="152400"/>
            <a:ext cx="4724400" cy="457200"/>
          </a:xfrm>
        </p:spPr>
        <p:txBody>
          <a:bodyPr/>
          <a:lstStyle/>
          <a:p>
            <a:r>
              <a:rPr lang="en-US" sz="2800" dirty="0"/>
              <a:t>Test Data - EMCO 3109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4572000" y="5181600"/>
            <a:ext cx="395605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/>
              <a:t>Conclusion:</a:t>
            </a:r>
          </a:p>
          <a:p>
            <a:pPr algn="ctr"/>
            <a:r>
              <a:rPr lang="en-US" sz="3200"/>
              <a:t>Excellent correlation!</a:t>
            </a:r>
          </a:p>
          <a:p>
            <a:pPr algn="ctr"/>
            <a:r>
              <a:rPr lang="en-US" sz="1800"/>
              <a:t>(above 8566 noise floor)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1962150" y="4419600"/>
            <a:ext cx="52197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/>
              <a:t>Raw data: no antenna or other factor correction applied</a:t>
            </a: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0" y="4724400"/>
            <a:ext cx="4478338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/>
              <a:t>Both machines use same</a:t>
            </a:r>
          </a:p>
          <a:p>
            <a:pPr lvl="1"/>
            <a:r>
              <a:rPr lang="en-US" sz="1800"/>
              <a:t>30 - 80 MHz frequency range &amp; scale </a:t>
            </a:r>
          </a:p>
          <a:p>
            <a:pPr lvl="1"/>
            <a:r>
              <a:rPr lang="en-US" sz="1800"/>
              <a:t>100 dBuV reference level </a:t>
            </a:r>
          </a:p>
          <a:p>
            <a:pPr lvl="1"/>
            <a:r>
              <a:rPr lang="en-US" sz="1800"/>
              <a:t>10 dB rf attenuation</a:t>
            </a:r>
          </a:p>
          <a:p>
            <a:pPr lvl="1"/>
            <a:r>
              <a:rPr lang="en-US" sz="1800"/>
              <a:t>vertical scale (10 dB/div)</a:t>
            </a:r>
          </a:p>
          <a:p>
            <a:pPr lvl="1"/>
            <a:r>
              <a:rPr lang="en-US" sz="1800"/>
              <a:t>100 kHz RBW, 300 kHz VBW</a:t>
            </a:r>
          </a:p>
          <a:p>
            <a:pPr lvl="1"/>
            <a:r>
              <a:rPr lang="en-US" sz="1800"/>
              <a:t>sweep times set by machines</a:t>
            </a:r>
          </a:p>
        </p:txBody>
      </p:sp>
      <p:pic>
        <p:nvPicPr>
          <p:cNvPr id="10250" name="Picture 10" descr="IMG_4766"/>
          <p:cNvPicPr>
            <a:picLocks noChangeAspect="1" noChangeArrowheads="1"/>
          </p:cNvPicPr>
          <p:nvPr/>
        </p:nvPicPr>
        <p:blipFill>
          <a:blip r:embed="rId2"/>
          <a:srcRect l="4050" r="3600"/>
          <a:stretch>
            <a:fillRect/>
          </a:stretch>
        </p:blipFill>
        <p:spPr bwMode="auto">
          <a:xfrm>
            <a:off x="0" y="762000"/>
            <a:ext cx="4583113" cy="3722688"/>
          </a:xfrm>
          <a:prstGeom prst="rect">
            <a:avLst/>
          </a:prstGeom>
          <a:noFill/>
        </p:spPr>
      </p:pic>
      <p:pic>
        <p:nvPicPr>
          <p:cNvPr id="10251" name="Picture 11" descr="IMG_4767"/>
          <p:cNvPicPr>
            <a:picLocks noChangeAspect="1" noChangeArrowheads="1"/>
          </p:cNvPicPr>
          <p:nvPr/>
        </p:nvPicPr>
        <p:blipFill>
          <a:blip r:embed="rId3"/>
          <a:srcRect l="5400" r="3149"/>
          <a:stretch>
            <a:fillRect/>
          </a:stretch>
        </p:blipFill>
        <p:spPr bwMode="auto">
          <a:xfrm>
            <a:off x="4605338" y="762000"/>
            <a:ext cx="4538662" cy="37226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895600" y="152400"/>
            <a:ext cx="4724400" cy="457200"/>
          </a:xfrm>
        </p:spPr>
        <p:txBody>
          <a:bodyPr/>
          <a:lstStyle/>
          <a:p>
            <a:r>
              <a:rPr lang="en-US" sz="2800" dirty="0"/>
              <a:t>Test Data - EMCO 3109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4572000" y="5181600"/>
            <a:ext cx="395605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/>
              <a:t>Conclusion:</a:t>
            </a:r>
          </a:p>
          <a:p>
            <a:pPr algn="ctr"/>
            <a:r>
              <a:rPr lang="en-US" sz="3200"/>
              <a:t>Excellent correlation!</a:t>
            </a:r>
          </a:p>
          <a:p>
            <a:pPr algn="ctr"/>
            <a:r>
              <a:rPr lang="en-US" sz="1800"/>
              <a:t>(above 8566 noise floor)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962150" y="4419600"/>
            <a:ext cx="52197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/>
              <a:t>Raw data: no antenna or other factor correction applied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0" y="4724400"/>
            <a:ext cx="4478338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/>
              <a:t>Both machines use same</a:t>
            </a:r>
          </a:p>
          <a:p>
            <a:pPr lvl="1"/>
            <a:r>
              <a:rPr lang="en-US" sz="1800">
                <a:solidFill>
                  <a:srgbClr val="DA1017"/>
                </a:solidFill>
              </a:rPr>
              <a:t>20 - 30 MHz</a:t>
            </a:r>
            <a:r>
              <a:rPr lang="en-US" sz="1800"/>
              <a:t> frequency range &amp; scale </a:t>
            </a:r>
          </a:p>
          <a:p>
            <a:pPr lvl="1"/>
            <a:r>
              <a:rPr lang="en-US" sz="1800"/>
              <a:t>100 dBuV reference level </a:t>
            </a:r>
          </a:p>
          <a:p>
            <a:pPr lvl="1"/>
            <a:r>
              <a:rPr lang="en-US" sz="1800"/>
              <a:t>10 dB rf attenuation</a:t>
            </a:r>
          </a:p>
          <a:p>
            <a:pPr lvl="1"/>
            <a:r>
              <a:rPr lang="en-US" sz="1800"/>
              <a:t>vertical scale (10 dB/div)</a:t>
            </a:r>
          </a:p>
          <a:p>
            <a:r>
              <a:rPr lang="en-US" sz="1800"/>
              <a:t>100 kHz RBW, 300 kHz VBW </a:t>
            </a:r>
          </a:p>
          <a:p>
            <a:r>
              <a:rPr lang="en-US" sz="1800"/>
              <a:t>sweep times set by machines</a:t>
            </a:r>
          </a:p>
        </p:txBody>
      </p:sp>
      <p:pic>
        <p:nvPicPr>
          <p:cNvPr id="14344" name="Picture 8" descr="IMG_4762"/>
          <p:cNvPicPr>
            <a:picLocks noChangeAspect="1" noChangeArrowheads="1"/>
          </p:cNvPicPr>
          <p:nvPr/>
        </p:nvPicPr>
        <p:blipFill>
          <a:blip r:embed="rId2"/>
          <a:srcRect r="4500"/>
          <a:stretch>
            <a:fillRect/>
          </a:stretch>
        </p:blipFill>
        <p:spPr bwMode="auto">
          <a:xfrm>
            <a:off x="0" y="762000"/>
            <a:ext cx="4740275" cy="3722688"/>
          </a:xfrm>
          <a:prstGeom prst="rect">
            <a:avLst/>
          </a:prstGeom>
          <a:noFill/>
        </p:spPr>
      </p:pic>
      <p:pic>
        <p:nvPicPr>
          <p:cNvPr id="14345" name="Picture 9" descr="IMG_4764"/>
          <p:cNvPicPr>
            <a:picLocks noChangeAspect="1" noChangeArrowheads="1"/>
          </p:cNvPicPr>
          <p:nvPr/>
        </p:nvPicPr>
        <p:blipFill>
          <a:blip r:embed="rId3"/>
          <a:srcRect l="6750" r="4500"/>
          <a:stretch>
            <a:fillRect/>
          </a:stretch>
        </p:blipFill>
        <p:spPr bwMode="auto">
          <a:xfrm>
            <a:off x="4738688" y="762000"/>
            <a:ext cx="4405312" cy="37226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IMG_47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04313" cy="6827838"/>
          </a:xfrm>
          <a:prstGeom prst="rect">
            <a:avLst/>
          </a:prstGeom>
          <a:noFill/>
        </p:spPr>
      </p:pic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>
          <a:xfrm>
            <a:off x="1219200" y="457200"/>
            <a:ext cx="4953000" cy="533400"/>
          </a:xfrm>
        </p:spPr>
        <p:txBody>
          <a:bodyPr/>
          <a:lstStyle/>
          <a:p>
            <a:r>
              <a:rPr lang="en-US" sz="2800" dirty="0">
                <a:solidFill>
                  <a:schemeClr val="bg1"/>
                </a:solidFill>
              </a:rPr>
              <a:t>MIL-STD-461A Biconical Measurement Set-Up</a:t>
            </a:r>
            <a:endParaRPr lang="en-US" sz="2800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28600" y="4572000"/>
            <a:ext cx="25908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>
                <a:solidFill>
                  <a:schemeClr val="bg1"/>
                </a:solidFill>
              </a:rPr>
              <a:t>CS115 source driving stub antenna through 6 dB pad</a:t>
            </a:r>
            <a:endParaRPr lang="en-US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5105400" y="3048000"/>
            <a:ext cx="19050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>
                <a:solidFill>
                  <a:schemeClr val="bg1"/>
                </a:solidFill>
              </a:rPr>
              <a:t>MIL-STD-461A biconical connects to either HP8566B or R&amp;S ESU in control chamber</a:t>
            </a:r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152400"/>
            <a:ext cx="6858000" cy="457200"/>
          </a:xfrm>
        </p:spPr>
        <p:txBody>
          <a:bodyPr/>
          <a:lstStyle/>
          <a:p>
            <a:r>
              <a:rPr lang="en-US" sz="2800" dirty="0"/>
              <a:t>Test Data - MIL-STD-461A Biconical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4583113" y="5181600"/>
            <a:ext cx="395605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/>
              <a:t>Conclusion:</a:t>
            </a:r>
          </a:p>
          <a:p>
            <a:pPr algn="ctr"/>
            <a:r>
              <a:rPr lang="en-US" sz="3200"/>
              <a:t>Excellent correlation!</a:t>
            </a:r>
          </a:p>
          <a:p>
            <a:pPr algn="ctr"/>
            <a:r>
              <a:rPr lang="en-US" sz="1800"/>
              <a:t>(above 8566 noise floor)</a:t>
            </a:r>
            <a:endParaRPr lang="en-US" sz="3200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962150" y="4419600"/>
            <a:ext cx="52197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/>
              <a:t>Raw data: no antenna or other factor correction applied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0" y="4724400"/>
            <a:ext cx="4478338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/>
              <a:t>Both machines use same</a:t>
            </a:r>
          </a:p>
          <a:p>
            <a:pPr lvl="1"/>
            <a:r>
              <a:rPr lang="en-US" sz="1800"/>
              <a:t>30 - 80 MHz frequency range &amp; scale </a:t>
            </a:r>
          </a:p>
          <a:p>
            <a:pPr lvl="1"/>
            <a:r>
              <a:rPr lang="en-US" sz="1800"/>
              <a:t>100 dBuV reference level </a:t>
            </a:r>
          </a:p>
          <a:p>
            <a:pPr lvl="1"/>
            <a:r>
              <a:rPr lang="en-US" sz="1800"/>
              <a:t>10 dB rf attenuation</a:t>
            </a:r>
          </a:p>
          <a:p>
            <a:pPr lvl="1"/>
            <a:r>
              <a:rPr lang="en-US" sz="1800"/>
              <a:t>vertical scale (10 dB/div)</a:t>
            </a:r>
          </a:p>
          <a:p>
            <a:pPr lvl="1"/>
            <a:r>
              <a:rPr lang="en-US" sz="1800"/>
              <a:t>100 kHz RBW, 300 kHz VBW</a:t>
            </a:r>
          </a:p>
          <a:p>
            <a:pPr lvl="1"/>
            <a:r>
              <a:rPr lang="en-US" sz="1800"/>
              <a:t>sweep times set by machines</a:t>
            </a:r>
          </a:p>
        </p:txBody>
      </p:sp>
      <p:sp>
        <p:nvSpPr>
          <p:cNvPr id="12299" name="Line 11"/>
          <p:cNvSpPr>
            <a:spLocks noChangeShapeType="1"/>
          </p:cNvSpPr>
          <p:nvPr/>
        </p:nvSpPr>
        <p:spPr bwMode="auto">
          <a:xfrm>
            <a:off x="2895600" y="1905000"/>
            <a:ext cx="457200" cy="60960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300" name="Rectangle 12"/>
          <p:cNvSpPr>
            <a:spLocks noChangeArrowheads="1"/>
          </p:cNvSpPr>
          <p:nvPr/>
        </p:nvSpPr>
        <p:spPr bwMode="auto">
          <a:xfrm>
            <a:off x="2286000" y="1371600"/>
            <a:ext cx="1268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ambient</a:t>
            </a:r>
            <a:endParaRPr lang="en-US"/>
          </a:p>
        </p:txBody>
      </p:sp>
      <p:pic>
        <p:nvPicPr>
          <p:cNvPr id="12301" name="Picture 13" descr="IMG_4759"/>
          <p:cNvPicPr>
            <a:picLocks noChangeAspect="1" noChangeArrowheads="1"/>
          </p:cNvPicPr>
          <p:nvPr/>
        </p:nvPicPr>
        <p:blipFill>
          <a:blip r:embed="rId2"/>
          <a:srcRect l="1350" r="3149"/>
          <a:stretch>
            <a:fillRect/>
          </a:stretch>
        </p:blipFill>
        <p:spPr bwMode="auto">
          <a:xfrm>
            <a:off x="0" y="685800"/>
            <a:ext cx="4740275" cy="3722688"/>
          </a:xfrm>
          <a:prstGeom prst="rect">
            <a:avLst/>
          </a:prstGeom>
          <a:noFill/>
        </p:spPr>
      </p:pic>
      <p:pic>
        <p:nvPicPr>
          <p:cNvPr id="12302" name="Picture 14" descr="IMG_4758"/>
          <p:cNvPicPr>
            <a:picLocks noChangeAspect="1" noChangeArrowheads="1"/>
          </p:cNvPicPr>
          <p:nvPr/>
        </p:nvPicPr>
        <p:blipFill>
          <a:blip r:embed="rId3"/>
          <a:srcRect l="9000" r="7651"/>
          <a:stretch>
            <a:fillRect/>
          </a:stretch>
        </p:blipFill>
        <p:spPr bwMode="auto">
          <a:xfrm>
            <a:off x="5005388" y="685800"/>
            <a:ext cx="4138612" cy="37226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152400"/>
            <a:ext cx="6858000" cy="457200"/>
          </a:xfrm>
        </p:spPr>
        <p:txBody>
          <a:bodyPr/>
          <a:lstStyle/>
          <a:p>
            <a:r>
              <a:rPr lang="en-US" sz="2800" dirty="0"/>
              <a:t>Test Data - MIL-STD-461A Biconical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4583113" y="5181600"/>
            <a:ext cx="395605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/>
              <a:t>Conclusion:</a:t>
            </a:r>
          </a:p>
          <a:p>
            <a:pPr algn="ctr"/>
            <a:r>
              <a:rPr lang="en-US" sz="3200"/>
              <a:t>Excellent correlation!</a:t>
            </a:r>
          </a:p>
          <a:p>
            <a:pPr algn="ctr"/>
            <a:r>
              <a:rPr lang="en-US" sz="1800"/>
              <a:t>(above 8566 noise floor)</a:t>
            </a:r>
            <a:endParaRPr lang="en-US" sz="3200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1962150" y="4419600"/>
            <a:ext cx="52197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/>
              <a:t>Raw data: no antenna or other factor correction applied</a:t>
            </a: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0" y="4724400"/>
            <a:ext cx="4478338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/>
              <a:t>Both machines use same</a:t>
            </a:r>
          </a:p>
          <a:p>
            <a:pPr lvl="1"/>
            <a:r>
              <a:rPr lang="en-US" sz="1800">
                <a:solidFill>
                  <a:srgbClr val="DA1017"/>
                </a:solidFill>
              </a:rPr>
              <a:t>20 - 30 MHz</a:t>
            </a:r>
            <a:r>
              <a:rPr lang="en-US" sz="1800"/>
              <a:t> frequency range &amp; scale </a:t>
            </a:r>
          </a:p>
          <a:p>
            <a:pPr lvl="1"/>
            <a:r>
              <a:rPr lang="en-US" sz="1800"/>
              <a:t>100 dBuV reference level </a:t>
            </a:r>
          </a:p>
          <a:p>
            <a:pPr lvl="1"/>
            <a:r>
              <a:rPr lang="en-US" sz="1800"/>
              <a:t>10 dB rf attenuation</a:t>
            </a:r>
          </a:p>
          <a:p>
            <a:pPr lvl="1"/>
            <a:r>
              <a:rPr lang="en-US" sz="1800"/>
              <a:t>vertical scale (10 dB/div)</a:t>
            </a:r>
          </a:p>
          <a:p>
            <a:pPr lvl="1"/>
            <a:r>
              <a:rPr lang="en-US" sz="1800"/>
              <a:t>100 kHz RBW, 300 kHz VBW</a:t>
            </a:r>
          </a:p>
          <a:p>
            <a:pPr lvl="1"/>
            <a:r>
              <a:rPr lang="en-US" sz="1800"/>
              <a:t>sweep times set by machines</a:t>
            </a:r>
          </a:p>
        </p:txBody>
      </p:sp>
      <p:sp>
        <p:nvSpPr>
          <p:cNvPr id="13318" name="Line 6"/>
          <p:cNvSpPr>
            <a:spLocks noChangeShapeType="1"/>
          </p:cNvSpPr>
          <p:nvPr/>
        </p:nvSpPr>
        <p:spPr bwMode="auto">
          <a:xfrm>
            <a:off x="2895600" y="1905000"/>
            <a:ext cx="457200" cy="60960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2286000" y="1371600"/>
            <a:ext cx="1268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ambient</a:t>
            </a:r>
            <a:endParaRPr lang="en-US"/>
          </a:p>
        </p:txBody>
      </p:sp>
      <p:pic>
        <p:nvPicPr>
          <p:cNvPr id="13322" name="Picture 10" descr="IMG_4760"/>
          <p:cNvPicPr>
            <a:picLocks noChangeAspect="1" noChangeArrowheads="1"/>
          </p:cNvPicPr>
          <p:nvPr/>
        </p:nvPicPr>
        <p:blipFill>
          <a:blip r:embed="rId2"/>
          <a:srcRect l="2251" r="900"/>
          <a:stretch>
            <a:fillRect/>
          </a:stretch>
        </p:blipFill>
        <p:spPr bwMode="auto">
          <a:xfrm>
            <a:off x="0" y="685800"/>
            <a:ext cx="4808538" cy="3722688"/>
          </a:xfrm>
          <a:prstGeom prst="rect">
            <a:avLst/>
          </a:prstGeom>
          <a:noFill/>
        </p:spPr>
      </p:pic>
      <p:pic>
        <p:nvPicPr>
          <p:cNvPr id="13323" name="Picture 11" descr="IMG_4761"/>
          <p:cNvPicPr>
            <a:picLocks noChangeAspect="1" noChangeArrowheads="1"/>
          </p:cNvPicPr>
          <p:nvPr/>
        </p:nvPicPr>
        <p:blipFill>
          <a:blip r:embed="rId3"/>
          <a:srcRect l="6750" r="6300"/>
          <a:stretch>
            <a:fillRect/>
          </a:stretch>
        </p:blipFill>
        <p:spPr bwMode="auto">
          <a:xfrm>
            <a:off x="4827588" y="685800"/>
            <a:ext cx="4316412" cy="37226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190500" y="0"/>
            <a:ext cx="8763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/>
              <a:t>Selected Topics in Frequency Domain Measurements</a:t>
            </a:r>
          </a:p>
          <a:p>
            <a:pPr algn="ctr" eaLnBrk="0" hangingPunct="0"/>
            <a:r>
              <a:rPr lang="en-US" sz="2800" dirty="0" smtClean="0"/>
              <a:t>(HP Application Note 150)</a:t>
            </a:r>
            <a:endParaRPr lang="en-US" sz="2800" dirty="0"/>
          </a:p>
        </p:txBody>
      </p:sp>
      <p:sp>
        <p:nvSpPr>
          <p:cNvPr id="20488" name="TextBox 11"/>
          <p:cNvSpPr txBox="1">
            <a:spLocks noChangeArrowheads="1"/>
          </p:cNvSpPr>
          <p:nvPr/>
        </p:nvSpPr>
        <p:spPr bwMode="auto">
          <a:xfrm>
            <a:off x="2590800" y="5334000"/>
            <a:ext cx="35814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800">
                <a:solidFill>
                  <a:schemeClr val="bg1"/>
                </a:solidFill>
              </a:rPr>
              <a:t>The electric field of a point  charge, a  group of charges; the similarity (inverse square law action-at-distance) of electric and Newtonian gravitational fields</a:t>
            </a:r>
          </a:p>
        </p:txBody>
      </p:sp>
      <p:pic>
        <p:nvPicPr>
          <p:cNvPr id="7" name="Picture 6" descr="Screen shot 2014-02-11 at 4.00.35 P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117" y="1752600"/>
            <a:ext cx="8843766" cy="450474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auto">
          <a:xfrm>
            <a:off x="381000" y="5029200"/>
            <a:ext cx="8610600" cy="114300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lg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304800" y="0"/>
            <a:ext cx="8610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/>
              <a:t>Selected Topics in Frequency Domain Measurements</a:t>
            </a:r>
          </a:p>
          <a:p>
            <a:pPr algn="ctr" eaLnBrk="0" hangingPunct="0"/>
            <a:r>
              <a:rPr lang="en-US" sz="2800" dirty="0" smtClean="0"/>
              <a:t>(HP Application Note 150)</a:t>
            </a:r>
            <a:endParaRPr lang="en-US" sz="2800" dirty="0"/>
          </a:p>
        </p:txBody>
      </p:sp>
      <p:sp>
        <p:nvSpPr>
          <p:cNvPr id="20488" name="TextBox 11"/>
          <p:cNvSpPr txBox="1">
            <a:spLocks noChangeArrowheads="1"/>
          </p:cNvSpPr>
          <p:nvPr/>
        </p:nvSpPr>
        <p:spPr bwMode="auto">
          <a:xfrm>
            <a:off x="2590800" y="5334000"/>
            <a:ext cx="35814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800">
                <a:solidFill>
                  <a:schemeClr val="bg1"/>
                </a:solidFill>
              </a:rPr>
              <a:t>The electric field of a point  charge, a  group of charges; the similarity (inverse square law action-at-distance) of electric and Newtonian gravitational fields</a:t>
            </a:r>
          </a:p>
        </p:txBody>
      </p:sp>
      <p:pic>
        <p:nvPicPr>
          <p:cNvPr id="6" name="Picture 5" descr="App Note 150 Figure 1.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480" y="914400"/>
            <a:ext cx="7244738" cy="594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228600" y="0"/>
            <a:ext cx="8686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/>
              <a:t>Selected Topics in Frequency Domain Measurements</a:t>
            </a:r>
          </a:p>
          <a:p>
            <a:pPr algn="ctr" eaLnBrk="0" hangingPunct="0"/>
            <a:r>
              <a:rPr lang="en-US" sz="2800" dirty="0" smtClean="0"/>
              <a:t>(HP Application Note 150)</a:t>
            </a:r>
            <a:endParaRPr lang="en-US" sz="2800" dirty="0"/>
          </a:p>
        </p:txBody>
      </p:sp>
      <p:sp>
        <p:nvSpPr>
          <p:cNvPr id="20488" name="TextBox 11"/>
          <p:cNvSpPr txBox="1">
            <a:spLocks noChangeArrowheads="1"/>
          </p:cNvSpPr>
          <p:nvPr/>
        </p:nvSpPr>
        <p:spPr bwMode="auto">
          <a:xfrm>
            <a:off x="2590800" y="5334000"/>
            <a:ext cx="35814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800">
                <a:solidFill>
                  <a:schemeClr val="bg1"/>
                </a:solidFill>
              </a:rPr>
              <a:t>The electric field of a point  charge, a  group of charges; the similarity (inverse square law action-at-distance) of electric and Newtonian gravitational fields</a:t>
            </a:r>
          </a:p>
        </p:txBody>
      </p:sp>
      <p:pic>
        <p:nvPicPr>
          <p:cNvPr id="7" name="Picture 6" descr="Screen shot 2014-02-11 at 4.00.53 P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" y="1295400"/>
            <a:ext cx="9067800" cy="2364105"/>
          </a:xfrm>
          <a:prstGeom prst="rect">
            <a:avLst/>
          </a:prstGeom>
        </p:spPr>
      </p:pic>
      <p:pic>
        <p:nvPicPr>
          <p:cNvPr id="8" name="Picture 7" descr="Screen shot 2014-02-11 at 4.01.01 PM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89" y="4038600"/>
            <a:ext cx="9056822" cy="190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9218"/>
          <p:cNvSpPr>
            <a:spLocks noChangeArrowheads="1"/>
          </p:cNvSpPr>
          <p:nvPr/>
        </p:nvSpPr>
        <p:spPr bwMode="auto">
          <a:xfrm>
            <a:off x="273050" y="3659188"/>
            <a:ext cx="8686800" cy="1244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/>
          <a:lstStyle/>
          <a:p>
            <a:pPr marL="342900" indent="-342900" algn="ctr">
              <a:spcBef>
                <a:spcPct val="20000"/>
              </a:spcBef>
              <a:spcAft>
                <a:spcPct val="40000"/>
              </a:spcAft>
              <a:buClr>
                <a:srgbClr val="BB0018"/>
              </a:buClr>
              <a:buFont typeface="Wingdings" pitchFamily="2" charset="2"/>
              <a:buNone/>
            </a:pPr>
            <a:r>
              <a:rPr lang="en-US" sz="2800" dirty="0"/>
              <a:t>John McCloskey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2800" dirty="0"/>
              <a:t> </a:t>
            </a:r>
            <a:r>
              <a:rPr lang="en-US" sz="1800" dirty="0"/>
              <a:t>NASA/GSFC Chief EMC Engineer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 dirty="0"/>
              <a:t>Code 565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 dirty="0"/>
              <a:t>301-286-5498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 dirty="0"/>
              <a:t>John.C.McCloskey@nasa.gov</a:t>
            </a:r>
            <a:endParaRPr lang="en-US" dirty="0"/>
          </a:p>
        </p:txBody>
      </p:sp>
      <p:sp>
        <p:nvSpPr>
          <p:cNvPr id="9219" name="Rectangle 9219"/>
          <p:cNvSpPr>
            <a:spLocks noChangeArrowheads="1"/>
          </p:cNvSpPr>
          <p:nvPr/>
        </p:nvSpPr>
        <p:spPr bwMode="auto">
          <a:xfrm>
            <a:off x="228600" y="1905000"/>
            <a:ext cx="8686800" cy="1320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 anchor="ctr"/>
          <a:lstStyle/>
          <a:p>
            <a:pPr algn="ctr" eaLnBrk="1" hangingPunct="1"/>
            <a:r>
              <a:rPr lang="en-US" sz="2800" dirty="0" smtClean="0">
                <a:solidFill>
                  <a:srgbClr val="BB0018"/>
                </a:solidFill>
              </a:rPr>
              <a:t>Crest Factor for Thermal Noise</a:t>
            </a:r>
            <a:endParaRPr lang="en-US" sz="2800" dirty="0">
              <a:solidFill>
                <a:srgbClr val="BB0018"/>
              </a:solidFill>
            </a:endParaRPr>
          </a:p>
          <a:p>
            <a:pPr algn="ctr" eaLnBrk="1" hangingPunct="1"/>
            <a:endParaRPr lang="en-US" dirty="0">
              <a:solidFill>
                <a:srgbClr val="BB0018"/>
              </a:solidFill>
            </a:endParaRPr>
          </a:p>
          <a:p>
            <a:pPr algn="ctr" eaLnBrk="1" hangingPunct="1"/>
            <a:r>
              <a:rPr lang="en-US" sz="2800" dirty="0" smtClean="0">
                <a:solidFill>
                  <a:srgbClr val="BB0018"/>
                </a:solidFill>
              </a:rPr>
              <a:t>Dec. 18, </a:t>
            </a:r>
            <a:r>
              <a:rPr lang="en-US" sz="2800" dirty="0">
                <a:solidFill>
                  <a:srgbClr val="BB0018"/>
                </a:solidFill>
              </a:rPr>
              <a:t>2013</a:t>
            </a:r>
          </a:p>
        </p:txBody>
      </p:sp>
      <p:sp>
        <p:nvSpPr>
          <p:cNvPr id="4" name="Rectangle 3"/>
          <p:cNvSpPr/>
          <p:nvPr/>
        </p:nvSpPr>
        <p:spPr>
          <a:xfrm>
            <a:off x="533400" y="152400"/>
            <a:ext cx="8305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en-US" dirty="0" smtClean="0"/>
              <a:t>Selected Topics in Frequency Domain Measurements</a:t>
            </a:r>
          </a:p>
          <a:p>
            <a:pPr algn="ctr" eaLnBrk="0" hangingPunct="0"/>
            <a:r>
              <a:rPr lang="en-US" dirty="0" smtClean="0"/>
              <a:t>(HP Application Note 150)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533400"/>
          </a:xfrm>
        </p:spPr>
        <p:txBody>
          <a:bodyPr/>
          <a:lstStyle/>
          <a:p>
            <a:r>
              <a:rPr lang="en-US" sz="2800" dirty="0" smtClean="0"/>
              <a:t>Thermal Noise Floor Limit</a:t>
            </a:r>
          </a:p>
        </p:txBody>
      </p:sp>
      <p:graphicFrame>
        <p:nvGraphicFramePr>
          <p:cNvPr id="35842" name="Object 2"/>
          <p:cNvGraphicFramePr>
            <a:graphicFrameLocks noChangeAspect="1"/>
          </p:cNvGraphicFramePr>
          <p:nvPr/>
        </p:nvGraphicFramePr>
        <p:xfrm>
          <a:off x="1408113" y="1081088"/>
          <a:ext cx="1049337" cy="35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147" name="Equation" r:id="rId3" imgW="685800" imgH="228600" progId="Equation.3">
                  <p:embed/>
                </p:oleObj>
              </mc:Choice>
              <mc:Fallback>
                <p:oleObj name="Equation" r:id="rId3" imgW="685800" imgH="2286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8113" y="1081088"/>
                        <a:ext cx="1049337" cy="350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6" name="TextBox 3"/>
          <p:cNvSpPr txBox="1">
            <a:spLocks noChangeArrowheads="1"/>
          </p:cNvSpPr>
          <p:nvPr/>
        </p:nvSpPr>
        <p:spPr bwMode="auto">
          <a:xfrm>
            <a:off x="1736725" y="1452563"/>
            <a:ext cx="276542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srgbClr val="FF0000"/>
                </a:solidFill>
              </a:rPr>
              <a:t>k = Boltzmann’s constant = 1.38 x 10</a:t>
            </a:r>
            <a:r>
              <a:rPr lang="en-US" sz="1000" baseline="30000" dirty="0">
                <a:solidFill>
                  <a:srgbClr val="FF0000"/>
                </a:solidFill>
              </a:rPr>
              <a:t>-23</a:t>
            </a:r>
            <a:r>
              <a:rPr lang="en-US" sz="1000" dirty="0">
                <a:solidFill>
                  <a:srgbClr val="FF0000"/>
                </a:solidFill>
              </a:rPr>
              <a:t> J/K</a:t>
            </a:r>
          </a:p>
        </p:txBody>
      </p:sp>
      <p:sp>
        <p:nvSpPr>
          <p:cNvPr id="35847" name="TextBox 4"/>
          <p:cNvSpPr txBox="1">
            <a:spLocks noChangeArrowheads="1"/>
          </p:cNvSpPr>
          <p:nvPr/>
        </p:nvSpPr>
        <p:spPr bwMode="auto">
          <a:xfrm>
            <a:off x="1736725" y="1676400"/>
            <a:ext cx="171608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srgbClr val="FF0000"/>
                </a:solidFill>
              </a:rPr>
              <a:t>T = temperature in Kelvin</a:t>
            </a:r>
          </a:p>
        </p:txBody>
      </p:sp>
      <p:sp>
        <p:nvSpPr>
          <p:cNvPr id="35848" name="TextBox 5"/>
          <p:cNvSpPr txBox="1">
            <a:spLocks noChangeArrowheads="1"/>
          </p:cNvSpPr>
          <p:nvPr/>
        </p:nvSpPr>
        <p:spPr bwMode="auto">
          <a:xfrm>
            <a:off x="1736725" y="1900238"/>
            <a:ext cx="1104900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srgbClr val="FF0000"/>
                </a:solidFill>
              </a:rPr>
              <a:t>B = bandwidth</a:t>
            </a:r>
          </a:p>
        </p:txBody>
      </p:sp>
      <p:graphicFrame>
        <p:nvGraphicFramePr>
          <p:cNvPr id="35843" name="Object 3"/>
          <p:cNvGraphicFramePr>
            <a:graphicFrameLocks noChangeAspect="1"/>
          </p:cNvGraphicFramePr>
          <p:nvPr/>
        </p:nvGraphicFramePr>
        <p:xfrm>
          <a:off x="1408113" y="2511425"/>
          <a:ext cx="136207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148" name="Equation" r:id="rId5" imgW="888840" imgH="253800" progId="Equation.3">
                  <p:embed/>
                </p:oleObj>
              </mc:Choice>
              <mc:Fallback>
                <p:oleObj name="Equation" r:id="rId5" imgW="888840" imgH="2538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8113" y="2511425"/>
                        <a:ext cx="1362075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4" name="Object 4"/>
          <p:cNvGraphicFramePr>
            <a:graphicFrameLocks noChangeAspect="1"/>
          </p:cNvGraphicFramePr>
          <p:nvPr/>
        </p:nvGraphicFramePr>
        <p:xfrm>
          <a:off x="1339850" y="3287713"/>
          <a:ext cx="24130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149" name="Equation" r:id="rId7" imgW="1574640" imgH="253800" progId="Equation.3">
                  <p:embed/>
                </p:oleObj>
              </mc:Choice>
              <mc:Fallback>
                <p:oleObj name="Equation" r:id="rId7" imgW="1574640" imgH="253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9850" y="3287713"/>
                        <a:ext cx="24130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949325" y="822325"/>
            <a:ext cx="2822575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050" dirty="0">
                <a:solidFill>
                  <a:srgbClr val="FF0000"/>
                </a:solidFill>
              </a:rPr>
              <a:t>Theoretical limit for thermal power noise: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9325" y="2185988"/>
            <a:ext cx="2963863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050" dirty="0">
                <a:solidFill>
                  <a:srgbClr val="FF0000"/>
                </a:solidFill>
              </a:rPr>
              <a:t>Thermal voltage noise across resistance R: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3300" y="2976563"/>
            <a:ext cx="3916363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050" dirty="0">
                <a:solidFill>
                  <a:srgbClr val="FF0000"/>
                </a:solidFill>
              </a:rPr>
              <a:t>For T = 298 K and R = 50 </a:t>
            </a:r>
            <a:r>
              <a:rPr lang="el-GR" sz="1050" dirty="0">
                <a:solidFill>
                  <a:srgbClr val="FF0000"/>
                </a:solidFill>
              </a:rPr>
              <a:t>Ω</a:t>
            </a:r>
            <a:r>
              <a:rPr lang="en-US" sz="1050" dirty="0">
                <a:solidFill>
                  <a:srgbClr val="FF0000"/>
                </a:solidFill>
              </a:rPr>
              <a:t> (typical for RF receiver inputs):</a:t>
            </a:r>
          </a:p>
        </p:txBody>
      </p:sp>
      <p:sp>
        <p:nvSpPr>
          <p:cNvPr id="35852" name="TextBox 11"/>
          <p:cNvSpPr txBox="1">
            <a:spLocks noChangeArrowheads="1"/>
          </p:cNvSpPr>
          <p:nvPr/>
        </p:nvSpPr>
        <p:spPr bwMode="auto">
          <a:xfrm>
            <a:off x="1055688" y="3898900"/>
            <a:ext cx="39941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For B = 1 kHz: 	V</a:t>
            </a:r>
            <a:r>
              <a:rPr lang="en-US" sz="1400" baseline="-25000" dirty="0">
                <a:solidFill>
                  <a:srgbClr val="FF0000"/>
                </a:solidFill>
              </a:rPr>
              <a:t>N</a:t>
            </a:r>
            <a:r>
              <a:rPr lang="en-US" sz="1400" dirty="0">
                <a:solidFill>
                  <a:srgbClr val="FF0000"/>
                </a:solidFill>
              </a:rPr>
              <a:t> = 14 </a:t>
            </a:r>
            <a:r>
              <a:rPr lang="en-US" sz="1400" dirty="0" err="1">
                <a:solidFill>
                  <a:srgbClr val="FF0000"/>
                </a:solidFill>
              </a:rPr>
              <a:t>nV</a:t>
            </a:r>
            <a:r>
              <a:rPr lang="en-US" sz="1400" dirty="0">
                <a:solidFill>
                  <a:srgbClr val="FF0000"/>
                </a:solidFill>
              </a:rPr>
              <a:t> = -37 dBµV</a:t>
            </a:r>
          </a:p>
          <a:p>
            <a:r>
              <a:rPr lang="en-US" sz="1400" dirty="0">
                <a:solidFill>
                  <a:srgbClr val="FF0000"/>
                </a:solidFill>
              </a:rPr>
              <a:t>For B = 10 kHz: 	V</a:t>
            </a:r>
            <a:r>
              <a:rPr lang="en-US" sz="1400" baseline="-25000" dirty="0">
                <a:solidFill>
                  <a:srgbClr val="FF0000"/>
                </a:solidFill>
              </a:rPr>
              <a:t>N</a:t>
            </a:r>
            <a:r>
              <a:rPr lang="en-US" sz="1400" dirty="0">
                <a:solidFill>
                  <a:srgbClr val="FF0000"/>
                </a:solidFill>
              </a:rPr>
              <a:t> = 45 </a:t>
            </a:r>
            <a:r>
              <a:rPr lang="en-US" sz="1400" dirty="0" err="1">
                <a:solidFill>
                  <a:srgbClr val="FF0000"/>
                </a:solidFill>
              </a:rPr>
              <a:t>nV</a:t>
            </a:r>
            <a:r>
              <a:rPr lang="en-US" sz="1400" dirty="0">
                <a:solidFill>
                  <a:srgbClr val="FF0000"/>
                </a:solidFill>
              </a:rPr>
              <a:t> = -27 dBµV</a:t>
            </a:r>
          </a:p>
          <a:p>
            <a:r>
              <a:rPr lang="en-US" sz="1400" dirty="0">
                <a:solidFill>
                  <a:srgbClr val="FF0000"/>
                </a:solidFill>
              </a:rPr>
              <a:t>For B = 100 kHz: 	V</a:t>
            </a:r>
            <a:r>
              <a:rPr lang="en-US" sz="1400" baseline="-25000" dirty="0">
                <a:solidFill>
                  <a:srgbClr val="FF0000"/>
                </a:solidFill>
              </a:rPr>
              <a:t>N</a:t>
            </a:r>
            <a:r>
              <a:rPr lang="en-US" sz="1400" dirty="0">
                <a:solidFill>
                  <a:srgbClr val="FF0000"/>
                </a:solidFill>
              </a:rPr>
              <a:t> = 142 </a:t>
            </a:r>
            <a:r>
              <a:rPr lang="en-US" sz="1400" dirty="0" err="1">
                <a:solidFill>
                  <a:srgbClr val="FF0000"/>
                </a:solidFill>
              </a:rPr>
              <a:t>nV</a:t>
            </a:r>
            <a:r>
              <a:rPr lang="en-US" sz="1400" dirty="0">
                <a:solidFill>
                  <a:srgbClr val="FF0000"/>
                </a:solidFill>
              </a:rPr>
              <a:t> = -17 dBµV</a:t>
            </a:r>
          </a:p>
          <a:p>
            <a:r>
              <a:rPr lang="en-US" sz="1400" dirty="0">
                <a:solidFill>
                  <a:srgbClr val="FF0000"/>
                </a:solidFill>
              </a:rPr>
              <a:t>For B = 1 MHz: 	V</a:t>
            </a:r>
            <a:r>
              <a:rPr lang="en-US" sz="1400" baseline="-25000" dirty="0">
                <a:solidFill>
                  <a:srgbClr val="FF0000"/>
                </a:solidFill>
              </a:rPr>
              <a:t>N</a:t>
            </a:r>
            <a:r>
              <a:rPr lang="en-US" sz="1400" dirty="0">
                <a:solidFill>
                  <a:srgbClr val="FF0000"/>
                </a:solidFill>
              </a:rPr>
              <a:t> = 450 </a:t>
            </a:r>
            <a:r>
              <a:rPr lang="en-US" sz="1400" dirty="0" err="1">
                <a:solidFill>
                  <a:srgbClr val="FF0000"/>
                </a:solidFill>
              </a:rPr>
              <a:t>nV</a:t>
            </a:r>
            <a:r>
              <a:rPr lang="en-US" sz="1400" dirty="0">
                <a:solidFill>
                  <a:srgbClr val="FF0000"/>
                </a:solidFill>
              </a:rPr>
              <a:t> = -7 dBµV</a:t>
            </a:r>
          </a:p>
        </p:txBody>
      </p:sp>
      <p:sp>
        <p:nvSpPr>
          <p:cNvPr id="35854" name="TextBox 14"/>
          <p:cNvSpPr txBox="1">
            <a:spLocks noChangeArrowheads="1"/>
          </p:cNvSpPr>
          <p:nvPr/>
        </p:nvSpPr>
        <p:spPr bwMode="auto">
          <a:xfrm>
            <a:off x="5097463" y="3914775"/>
            <a:ext cx="3865562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solidFill>
                  <a:srgbClr val="0000FF"/>
                </a:solidFill>
              </a:rPr>
              <a:t>Theoretical noise floor limits of receiver front end</a:t>
            </a:r>
          </a:p>
          <a:p>
            <a:endParaRPr lang="en-US" sz="1200">
              <a:solidFill>
                <a:srgbClr val="0000FF"/>
              </a:solidFill>
            </a:endParaRPr>
          </a:p>
          <a:p>
            <a:r>
              <a:rPr lang="en-US" sz="1200">
                <a:solidFill>
                  <a:srgbClr val="0000FF"/>
                </a:solidFill>
              </a:rPr>
              <a:t>Real receivers/amplifiers have noise floor above this theoretical limit by a factor called the Noise Figure (NF), typically ~ a few dB for a good low noise amplifier (LNA).</a:t>
            </a:r>
          </a:p>
          <a:p>
            <a:endParaRPr lang="en-US" sz="1200"/>
          </a:p>
        </p:txBody>
      </p:sp>
      <p:sp>
        <p:nvSpPr>
          <p:cNvPr id="35855" name="Right Brace 17"/>
          <p:cNvSpPr>
            <a:spLocks/>
          </p:cNvSpPr>
          <p:nvPr/>
        </p:nvSpPr>
        <p:spPr bwMode="auto">
          <a:xfrm>
            <a:off x="4854575" y="3902075"/>
            <a:ext cx="258763" cy="952500"/>
          </a:xfrm>
          <a:prstGeom prst="rightBrace">
            <a:avLst>
              <a:gd name="adj1" fmla="val 8282"/>
              <a:gd name="adj2" fmla="val 15079"/>
            </a:avLst>
          </a:prstGeom>
          <a:noFill/>
          <a:ln w="19050" algn="ctr">
            <a:solidFill>
              <a:srgbClr val="0000FF"/>
            </a:solidFill>
            <a:round/>
            <a:headEnd/>
            <a:tailEnd type="none" w="lg" len="lg"/>
          </a:ln>
        </p:spPr>
        <p:txBody>
          <a:bodyPr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800776" y="5897222"/>
            <a:ext cx="7886024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NOTE:  These are RMS values.  The instantaneous peak values are different.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61000" y="1803400"/>
            <a:ext cx="19806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-174 dBm/Hz</a:t>
            </a:r>
          </a:p>
          <a:p>
            <a:r>
              <a:rPr lang="en-US" dirty="0" smtClean="0"/>
              <a:t>-67 dBuV/Hz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7772400" cy="457200"/>
          </a:xfrm>
        </p:spPr>
        <p:txBody>
          <a:bodyPr/>
          <a:lstStyle/>
          <a:p>
            <a:r>
              <a:rPr lang="en-US" sz="2800" dirty="0" smtClean="0"/>
              <a:t>Peak Detector</a:t>
            </a:r>
            <a:endParaRPr lang="en-US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981200"/>
            <a:ext cx="8382000" cy="4114800"/>
          </a:xfrm>
        </p:spPr>
        <p:txBody>
          <a:bodyPr/>
          <a:lstStyle/>
          <a:p>
            <a:r>
              <a:rPr lang="en-US" sz="2400" dirty="0" smtClean="0"/>
              <a:t>Peak detector specified by MIL-STD-461F:</a:t>
            </a:r>
            <a:endParaRPr lang="en-US" sz="2400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2514600"/>
            <a:ext cx="6978981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reeform 5"/>
          <p:cNvSpPr/>
          <p:nvPr/>
        </p:nvSpPr>
        <p:spPr bwMode="auto">
          <a:xfrm>
            <a:off x="1295400" y="2743200"/>
            <a:ext cx="5757863" cy="442912"/>
          </a:xfrm>
          <a:custGeom>
            <a:avLst/>
            <a:gdLst>
              <a:gd name="connsiteX0" fmla="*/ 0 w 5757863"/>
              <a:gd name="connsiteY0" fmla="*/ 428625 h 442912"/>
              <a:gd name="connsiteX1" fmla="*/ 1121569 w 5757863"/>
              <a:gd name="connsiteY1" fmla="*/ 442912 h 442912"/>
              <a:gd name="connsiteX2" fmla="*/ 1114425 w 5757863"/>
              <a:gd name="connsiteY2" fmla="*/ 228600 h 442912"/>
              <a:gd name="connsiteX3" fmla="*/ 5757863 w 5757863"/>
              <a:gd name="connsiteY3" fmla="*/ 221456 h 442912"/>
              <a:gd name="connsiteX4" fmla="*/ 5729288 w 5757863"/>
              <a:gd name="connsiteY4" fmla="*/ 0 h 442912"/>
              <a:gd name="connsiteX5" fmla="*/ 57150 w 5757863"/>
              <a:gd name="connsiteY5" fmla="*/ 42862 h 442912"/>
              <a:gd name="connsiteX6" fmla="*/ 0 w 5757863"/>
              <a:gd name="connsiteY6" fmla="*/ 428625 h 442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57863" h="442912">
                <a:moveTo>
                  <a:pt x="0" y="428625"/>
                </a:moveTo>
                <a:lnTo>
                  <a:pt x="1121569" y="442912"/>
                </a:lnTo>
                <a:lnTo>
                  <a:pt x="1114425" y="228600"/>
                </a:lnTo>
                <a:lnTo>
                  <a:pt x="5757863" y="221456"/>
                </a:lnTo>
                <a:lnTo>
                  <a:pt x="5729288" y="0"/>
                </a:lnTo>
                <a:lnTo>
                  <a:pt x="57150" y="42862"/>
                </a:lnTo>
                <a:lnTo>
                  <a:pt x="0" y="428625"/>
                </a:lnTo>
                <a:close/>
              </a:path>
            </a:pathLst>
          </a:custGeom>
          <a:noFill/>
          <a:ln w="1270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5372119"/>
            <a:ext cx="9144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i="1" dirty="0" smtClean="0">
                <a:solidFill>
                  <a:srgbClr val="FF0000"/>
                </a:solidFill>
              </a:rPr>
              <a:t>How do we relate peak to rms values for noise floor measurements?</a:t>
            </a:r>
          </a:p>
          <a:p>
            <a:pPr algn="ctr"/>
            <a:r>
              <a:rPr lang="en-US" sz="2300" i="1" dirty="0" smtClean="0">
                <a:solidFill>
                  <a:srgbClr val="FF0000"/>
                </a:solidFill>
              </a:rPr>
              <a:t>Enter the Crest Factor…</a:t>
            </a:r>
            <a:endParaRPr lang="en-US" sz="23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7772400" cy="457200"/>
          </a:xfrm>
        </p:spPr>
        <p:txBody>
          <a:bodyPr/>
          <a:lstStyle/>
          <a:p>
            <a:r>
              <a:rPr lang="en-US" sz="2800" dirty="0" smtClean="0"/>
              <a:t>Crest Factor for Thermal Noise</a:t>
            </a:r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400" dirty="0" smtClean="0"/>
              <a:t>From Henry </a:t>
            </a:r>
            <a:r>
              <a:rPr lang="en-US" sz="1400" dirty="0" err="1" smtClean="0"/>
              <a:t>Ott’s</a:t>
            </a:r>
            <a:r>
              <a:rPr lang="en-US" sz="1400" dirty="0" smtClean="0"/>
              <a:t> “Electromagnetic Compatibility Engineering”, Section 8.2, pages 332-334: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1237" y="2667000"/>
            <a:ext cx="4581525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0337" y="5524500"/>
            <a:ext cx="3743325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81000" y="838200"/>
            <a:ext cx="8077200" cy="838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Crest factor is the ratio of a waveform’s peak to </a:t>
            </a:r>
            <a:r>
              <a:rPr lang="en-US" dirty="0" err="1" smtClean="0"/>
              <a:t>rms</a:t>
            </a:r>
            <a:r>
              <a:rPr lang="en-US" dirty="0" smtClean="0"/>
              <a:t> value. For a pure sine wave, it is √2.</a:t>
            </a: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800" y="152400"/>
            <a:ext cx="7772400" cy="457200"/>
          </a:xfrm>
        </p:spPr>
        <p:txBody>
          <a:bodyPr/>
          <a:lstStyle/>
          <a:p>
            <a:r>
              <a:rPr lang="en-US" sz="2800" dirty="0" smtClean="0"/>
              <a:t>Crest Factor for Thermal Noise (cont.)</a:t>
            </a:r>
            <a:endParaRPr 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85800" y="762000"/>
            <a:ext cx="7772400" cy="4114800"/>
          </a:xfrm>
        </p:spPr>
        <p:txBody>
          <a:bodyPr/>
          <a:lstStyle/>
          <a:p>
            <a:r>
              <a:rPr lang="en-US" sz="1400" dirty="0" smtClean="0"/>
              <a:t>Thermal noise follows Gaussian (normal) probability distribution:</a:t>
            </a:r>
            <a:endParaRPr lang="en-US" sz="14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2057400"/>
            <a:ext cx="7369969" cy="4553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6" descr="&#10;f(x) = \frac{1}{\sigma\sqrt{2\pi}} e^{ -\frac{(x-\mu)^2}{2\sigma^2} }.&#10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1295400"/>
            <a:ext cx="1781175" cy="44767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8" name="TextBox 7"/>
          <p:cNvSpPr txBox="1"/>
          <p:nvPr/>
        </p:nvSpPr>
        <p:spPr>
          <a:xfrm>
            <a:off x="3361572" y="1371600"/>
            <a:ext cx="2420856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l-GR" sz="1200" i="1" dirty="0" smtClean="0">
                <a:solidFill>
                  <a:srgbClr val="FF0000"/>
                </a:solidFill>
              </a:rPr>
              <a:t>μ</a:t>
            </a:r>
            <a:r>
              <a:rPr lang="en-US" sz="1200" i="1" dirty="0" smtClean="0">
                <a:solidFill>
                  <a:srgbClr val="FF0000"/>
                </a:solidFill>
              </a:rPr>
              <a:t> = mean value = 0</a:t>
            </a:r>
          </a:p>
          <a:p>
            <a:r>
              <a:rPr lang="en-US" sz="1200" i="1" dirty="0" smtClean="0">
                <a:solidFill>
                  <a:srgbClr val="FF0000"/>
                </a:solidFill>
              </a:rPr>
              <a:t>σ = standard deviation unit = 1</a:t>
            </a:r>
            <a:endParaRPr lang="en-US" sz="12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457200"/>
          </a:xfrm>
        </p:spPr>
        <p:txBody>
          <a:bodyPr/>
          <a:lstStyle/>
          <a:p>
            <a:r>
              <a:rPr lang="en-US" sz="2800" dirty="0" smtClean="0"/>
              <a:t>Crest Factor for Thermal Noise (cont.)</a:t>
            </a:r>
            <a:endParaRPr lang="en-US" sz="2800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680" y="1143000"/>
            <a:ext cx="8564640" cy="5291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7" name="Straight Connector 6"/>
          <p:cNvCxnSpPr/>
          <p:nvPr/>
        </p:nvCxnSpPr>
        <p:spPr bwMode="auto">
          <a:xfrm>
            <a:off x="1471613" y="3500438"/>
            <a:ext cx="6043612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Straight Connector 8"/>
          <p:cNvCxnSpPr/>
          <p:nvPr/>
        </p:nvCxnSpPr>
        <p:spPr bwMode="auto">
          <a:xfrm>
            <a:off x="7550944" y="3543300"/>
            <a:ext cx="0" cy="2164556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Straight Connector 9"/>
          <p:cNvCxnSpPr/>
          <p:nvPr/>
        </p:nvCxnSpPr>
        <p:spPr bwMode="auto">
          <a:xfrm>
            <a:off x="2545556" y="3538538"/>
            <a:ext cx="0" cy="2164556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TextBox 10"/>
          <p:cNvSpPr txBox="1"/>
          <p:nvPr/>
        </p:nvSpPr>
        <p:spPr>
          <a:xfrm>
            <a:off x="3810000" y="2209800"/>
            <a:ext cx="259080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FF0000"/>
                </a:solidFill>
              </a:rPr>
              <a:t>|V</a:t>
            </a:r>
            <a:r>
              <a:rPr lang="en-US" i="1" baseline="-25000" dirty="0" smtClean="0">
                <a:solidFill>
                  <a:srgbClr val="FF0000"/>
                </a:solidFill>
              </a:rPr>
              <a:t>N</a:t>
            </a:r>
            <a:r>
              <a:rPr lang="en-US" i="1" dirty="0" smtClean="0">
                <a:solidFill>
                  <a:srgbClr val="FF0000"/>
                </a:solidFill>
              </a:rPr>
              <a:t>| </a:t>
            </a:r>
            <a:r>
              <a:rPr lang="en-US" i="1" u="sng" dirty="0" smtClean="0">
                <a:solidFill>
                  <a:srgbClr val="FF0000"/>
                </a:solidFill>
              </a:rPr>
              <a:t>&lt;</a:t>
            </a:r>
            <a:r>
              <a:rPr lang="en-US" i="1" dirty="0" smtClean="0">
                <a:solidFill>
                  <a:srgbClr val="FF0000"/>
                </a:solidFill>
              </a:rPr>
              <a:t> 3.5*V</a:t>
            </a:r>
            <a:r>
              <a:rPr lang="en-US" i="1" baseline="-25000" dirty="0" smtClean="0">
                <a:solidFill>
                  <a:srgbClr val="FF0000"/>
                </a:solidFill>
              </a:rPr>
              <a:t>rms</a:t>
            </a:r>
          </a:p>
          <a:p>
            <a:pPr algn="ctr"/>
            <a:r>
              <a:rPr lang="en-US" i="1" dirty="0" smtClean="0">
                <a:solidFill>
                  <a:srgbClr val="FF0000"/>
                </a:solidFill>
              </a:rPr>
              <a:t>99.9% of the time</a:t>
            </a:r>
            <a:endParaRPr lang="en-US" i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24200" y="4324349"/>
            <a:ext cx="396240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FF0000"/>
                </a:solidFill>
              </a:rPr>
              <a:t>Maximum |V</a:t>
            </a:r>
            <a:r>
              <a:rPr lang="en-US" i="1" baseline="-25000" dirty="0" smtClean="0">
                <a:solidFill>
                  <a:srgbClr val="FF0000"/>
                </a:solidFill>
              </a:rPr>
              <a:t>N</a:t>
            </a:r>
            <a:r>
              <a:rPr lang="en-US" i="1" dirty="0" smtClean="0">
                <a:solidFill>
                  <a:srgbClr val="FF0000"/>
                </a:solidFill>
              </a:rPr>
              <a:t>| = ~3.5*V</a:t>
            </a:r>
            <a:r>
              <a:rPr lang="en-US" i="1" baseline="-25000" dirty="0" smtClean="0">
                <a:solidFill>
                  <a:srgbClr val="FF0000"/>
                </a:solidFill>
              </a:rPr>
              <a:t>rms</a:t>
            </a:r>
          </a:p>
          <a:p>
            <a:pPr algn="ctr"/>
            <a:r>
              <a:rPr lang="en-US" i="1" dirty="0" smtClean="0">
                <a:solidFill>
                  <a:srgbClr val="FF0000"/>
                </a:solidFill>
              </a:rPr>
              <a:t>20*log</a:t>
            </a:r>
            <a:r>
              <a:rPr lang="en-US" i="1" baseline="-25000" dirty="0" smtClean="0">
                <a:solidFill>
                  <a:srgbClr val="FF0000"/>
                </a:solidFill>
              </a:rPr>
              <a:t>10</a:t>
            </a:r>
            <a:r>
              <a:rPr lang="en-US" i="1" dirty="0" smtClean="0">
                <a:solidFill>
                  <a:srgbClr val="FF0000"/>
                </a:solidFill>
              </a:rPr>
              <a:t>(3.5) = ~11 dB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339" y="1145756"/>
            <a:ext cx="4140307" cy="5580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59161" y="1145754"/>
            <a:ext cx="4139585" cy="553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1958956" y="2787805"/>
            <a:ext cx="468352" cy="579863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6438029" y="2802383"/>
            <a:ext cx="468352" cy="579863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10600" cy="533400"/>
          </a:xfrm>
        </p:spPr>
        <p:txBody>
          <a:bodyPr/>
          <a:lstStyle/>
          <a:p>
            <a:r>
              <a:rPr lang="en-US" sz="2800" dirty="0" smtClean="0"/>
              <a:t>Comparison of Measured Average and Peak Levels</a:t>
            </a:r>
            <a:endParaRPr lang="en-US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6000751" y="5822157"/>
            <a:ext cx="2307430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>
                <a:solidFill>
                  <a:srgbClr val="FF0000"/>
                </a:solidFill>
              </a:rPr>
              <a:t>Peak levels consistently ~11 dB higher than AVG levels</a:t>
            </a:r>
            <a:endParaRPr lang="en-US" sz="11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295" y="932058"/>
            <a:ext cx="8241411" cy="5691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 bwMode="auto">
          <a:xfrm>
            <a:off x="468351" y="5129213"/>
            <a:ext cx="3925229" cy="23452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28789" y="5066680"/>
            <a:ext cx="15376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“Crest factor”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495300" y="2438400"/>
            <a:ext cx="5738232" cy="48322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457200"/>
          </a:xfrm>
        </p:spPr>
        <p:txBody>
          <a:bodyPr/>
          <a:lstStyle/>
          <a:p>
            <a:r>
              <a:rPr lang="en-US" sz="2800" dirty="0" smtClean="0"/>
              <a:t>Excerpt from R&amp;S ESIB Datasheet</a:t>
            </a:r>
            <a:endParaRPr lang="en-US" sz="2800" dirty="0"/>
          </a:p>
        </p:txBody>
      </p:sp>
      <p:cxnSp>
        <p:nvCxnSpPr>
          <p:cNvPr id="12" name="Straight Arrow Connector 11"/>
          <p:cNvCxnSpPr/>
          <p:nvPr/>
        </p:nvCxnSpPr>
        <p:spPr bwMode="auto">
          <a:xfrm flipH="1">
            <a:off x="4427036" y="5241068"/>
            <a:ext cx="44604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4" name="Rectangle 13"/>
          <p:cNvSpPr/>
          <p:nvPr/>
        </p:nvSpPr>
        <p:spPr bwMode="auto">
          <a:xfrm>
            <a:off x="7025269" y="2943921"/>
            <a:ext cx="1583473" cy="22302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501805" y="2910468"/>
            <a:ext cx="2074127" cy="256478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Freeform 15"/>
          <p:cNvSpPr/>
          <p:nvPr/>
        </p:nvSpPr>
        <p:spPr bwMode="auto">
          <a:xfrm>
            <a:off x="2575932" y="3100039"/>
            <a:ext cx="4449336" cy="113371"/>
          </a:xfrm>
          <a:custGeom>
            <a:avLst/>
            <a:gdLst>
              <a:gd name="connsiteX0" fmla="*/ 0 w 4449336"/>
              <a:gd name="connsiteY0" fmla="*/ 33454 h 113371"/>
              <a:gd name="connsiteX1" fmla="*/ 1148575 w 4449336"/>
              <a:gd name="connsiteY1" fmla="*/ 100361 h 113371"/>
              <a:gd name="connsiteX2" fmla="*/ 2676292 w 4449336"/>
              <a:gd name="connsiteY2" fmla="*/ 111512 h 113371"/>
              <a:gd name="connsiteX3" fmla="*/ 3936380 w 4449336"/>
              <a:gd name="connsiteY3" fmla="*/ 100361 h 113371"/>
              <a:gd name="connsiteX4" fmla="*/ 4449336 w 4449336"/>
              <a:gd name="connsiteY4" fmla="*/ 0 h 113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9336" h="113371">
                <a:moveTo>
                  <a:pt x="0" y="33454"/>
                </a:moveTo>
                <a:cubicBezTo>
                  <a:pt x="351263" y="60402"/>
                  <a:pt x="702526" y="87351"/>
                  <a:pt x="1148575" y="100361"/>
                </a:cubicBezTo>
                <a:cubicBezTo>
                  <a:pt x="1594624" y="113371"/>
                  <a:pt x="2676292" y="111512"/>
                  <a:pt x="2676292" y="111512"/>
                </a:cubicBezTo>
                <a:lnTo>
                  <a:pt x="3936380" y="100361"/>
                </a:lnTo>
                <a:cubicBezTo>
                  <a:pt x="4231887" y="81776"/>
                  <a:pt x="4340611" y="40888"/>
                  <a:pt x="4449336" y="0"/>
                </a:cubicBezTo>
              </a:path>
            </a:pathLst>
          </a:cu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Blank Presentation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17337</TotalTime>
  <Words>1212</Words>
  <Application>Microsoft Office PowerPoint</Application>
  <PresentationFormat>On-screen Show (4:3)</PresentationFormat>
  <Paragraphs>202</Paragraphs>
  <Slides>28</Slides>
  <Notes>9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0" baseType="lpstr">
      <vt:lpstr>Blank Presentation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Measurement</vt:lpstr>
      <vt:lpstr>Electro-Metrics EM-6912 Measurement Set-Up</vt:lpstr>
      <vt:lpstr>Test Data - EM-6912</vt:lpstr>
      <vt:lpstr>Test Data - EM-6912</vt:lpstr>
      <vt:lpstr>EMCO 3109 Measurement Set-Up</vt:lpstr>
      <vt:lpstr>Test Data - EMCO 3109</vt:lpstr>
      <vt:lpstr>Test Data - EMCO 3109</vt:lpstr>
      <vt:lpstr>MIL-STD-461A Biconical Measurement Set-Up</vt:lpstr>
      <vt:lpstr>Test Data - MIL-STD-461A Biconical</vt:lpstr>
      <vt:lpstr>Test Data - MIL-STD-461A Biconical</vt:lpstr>
      <vt:lpstr>PowerPoint Presentation</vt:lpstr>
      <vt:lpstr>PowerPoint Presentation</vt:lpstr>
      <vt:lpstr>PowerPoint Presentation</vt:lpstr>
      <vt:lpstr>PowerPoint Presentation</vt:lpstr>
      <vt:lpstr>Thermal Noise Floor Limit</vt:lpstr>
      <vt:lpstr>Peak Detector</vt:lpstr>
      <vt:lpstr>Crest Factor for Thermal Noise</vt:lpstr>
      <vt:lpstr>Crest Factor for Thermal Noise (cont.)</vt:lpstr>
      <vt:lpstr>Crest Factor for Thermal Noise (cont.)</vt:lpstr>
      <vt:lpstr>Comparison of Measured Average and Peak Levels</vt:lpstr>
      <vt:lpstr>Excerpt from R&amp;S ESIB Datasheet</vt:lpstr>
    </vt:vector>
  </TitlesOfParts>
  <Company>EMC Compliance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 Javor</dc:creator>
  <cp:lastModifiedBy>Gottschall, Janet S. (LARC-B703)[LITES]</cp:lastModifiedBy>
  <cp:revision>240</cp:revision>
  <dcterms:created xsi:type="dcterms:W3CDTF">2014-03-30T15:32:32Z</dcterms:created>
  <dcterms:modified xsi:type="dcterms:W3CDTF">2014-07-11T17:09:51Z</dcterms:modified>
</cp:coreProperties>
</file>