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7"/>
  </p:notesMasterIdLst>
  <p:sldIdLst>
    <p:sldId id="353" r:id="rId2"/>
    <p:sldId id="354" r:id="rId3"/>
    <p:sldId id="309" r:id="rId4"/>
    <p:sldId id="310" r:id="rId5"/>
    <p:sldId id="311" r:id="rId6"/>
    <p:sldId id="312" r:id="rId7"/>
    <p:sldId id="315" r:id="rId8"/>
    <p:sldId id="313" r:id="rId9"/>
    <p:sldId id="314" r:id="rId10"/>
    <p:sldId id="316" r:id="rId11"/>
    <p:sldId id="317" r:id="rId12"/>
    <p:sldId id="347" r:id="rId13"/>
    <p:sldId id="348" r:id="rId14"/>
    <p:sldId id="349" r:id="rId15"/>
    <p:sldId id="351" r:id="rId16"/>
    <p:sldId id="352" r:id="rId17"/>
    <p:sldId id="355" r:id="rId18"/>
    <p:sldId id="356" r:id="rId19"/>
    <p:sldId id="357" r:id="rId20"/>
    <p:sldId id="358" r:id="rId21"/>
    <p:sldId id="359" r:id="rId22"/>
    <p:sldId id="360" r:id="rId23"/>
    <p:sldId id="361" r:id="rId24"/>
    <p:sldId id="362" r:id="rId25"/>
    <p:sldId id="363" r:id="rId26"/>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1pPr>
    <a:lvl2pPr marL="4572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2pPr>
    <a:lvl3pPr marL="9144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3pPr>
    <a:lvl4pPr marL="13716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4pPr>
    <a:lvl5pPr marL="18288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5pPr>
    <a:lvl6pPr marL="2286000" algn="l" defTabSz="457200" rtl="0" eaLnBrk="1" latinLnBrk="0" hangingPunct="1">
      <a:defRPr sz="2400" kern="1200">
        <a:solidFill>
          <a:schemeClr val="tx1"/>
        </a:solidFill>
        <a:latin typeface="Arial" charset="0"/>
        <a:ea typeface="ＭＳ Ｐゴシック" charset="-128"/>
        <a:cs typeface="ＭＳ Ｐゴシック" charset="-128"/>
      </a:defRPr>
    </a:lvl6pPr>
    <a:lvl7pPr marL="2743200" algn="l" defTabSz="457200" rtl="0" eaLnBrk="1" latinLnBrk="0" hangingPunct="1">
      <a:defRPr sz="2400" kern="1200">
        <a:solidFill>
          <a:schemeClr val="tx1"/>
        </a:solidFill>
        <a:latin typeface="Arial" charset="0"/>
        <a:ea typeface="ＭＳ Ｐゴシック" charset="-128"/>
        <a:cs typeface="ＭＳ Ｐゴシック" charset="-128"/>
      </a:defRPr>
    </a:lvl7pPr>
    <a:lvl8pPr marL="3200400" algn="l" defTabSz="457200" rtl="0" eaLnBrk="1" latinLnBrk="0" hangingPunct="1">
      <a:defRPr sz="2400" kern="1200">
        <a:solidFill>
          <a:schemeClr val="tx1"/>
        </a:solidFill>
        <a:latin typeface="Arial" charset="0"/>
        <a:ea typeface="ＭＳ Ｐゴシック" charset="-128"/>
        <a:cs typeface="ＭＳ Ｐゴシック" charset="-128"/>
      </a:defRPr>
    </a:lvl8pPr>
    <a:lvl9pPr marL="3657600" algn="l" defTabSz="457200" rtl="0" eaLnBrk="1" latinLnBrk="0" hangingPunct="1">
      <a:defRPr sz="2400" kern="1200">
        <a:solidFill>
          <a:schemeClr val="tx1"/>
        </a:solidFill>
        <a:latin typeface="Arial"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4000"/>
    <a:srgbClr val="E11B16"/>
    <a:srgbClr val="AD19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howGuides="1">
      <p:cViewPr>
        <p:scale>
          <a:sx n="100" d="100"/>
          <a:sy n="100" d="100"/>
        </p:scale>
        <p:origin x="-1164" y="-294"/>
      </p:cViewPr>
      <p:guideLst>
        <p:guide orient="horz" pos="292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33.wmf"/><Relationship Id="rId13" Type="http://schemas.openxmlformats.org/officeDocument/2006/relationships/image" Target="../media/image38.wmf"/><Relationship Id="rId3" Type="http://schemas.openxmlformats.org/officeDocument/2006/relationships/image" Target="../media/image28.wmf"/><Relationship Id="rId7" Type="http://schemas.openxmlformats.org/officeDocument/2006/relationships/image" Target="../media/image32.wmf"/><Relationship Id="rId12" Type="http://schemas.openxmlformats.org/officeDocument/2006/relationships/image" Target="../media/image37.wmf"/><Relationship Id="rId17" Type="http://schemas.openxmlformats.org/officeDocument/2006/relationships/image" Target="../media/image42.wmf"/><Relationship Id="rId2" Type="http://schemas.openxmlformats.org/officeDocument/2006/relationships/image" Target="../media/image27.wmf"/><Relationship Id="rId16" Type="http://schemas.openxmlformats.org/officeDocument/2006/relationships/image" Target="../media/image41.wmf"/><Relationship Id="rId1" Type="http://schemas.openxmlformats.org/officeDocument/2006/relationships/image" Target="../media/image26.wmf"/><Relationship Id="rId6" Type="http://schemas.openxmlformats.org/officeDocument/2006/relationships/image" Target="../media/image31.wmf"/><Relationship Id="rId11" Type="http://schemas.openxmlformats.org/officeDocument/2006/relationships/image" Target="../media/image36.wmf"/><Relationship Id="rId5" Type="http://schemas.openxmlformats.org/officeDocument/2006/relationships/image" Target="../media/image30.wmf"/><Relationship Id="rId15" Type="http://schemas.openxmlformats.org/officeDocument/2006/relationships/image" Target="../media/image40.wmf"/><Relationship Id="rId10" Type="http://schemas.openxmlformats.org/officeDocument/2006/relationships/image" Target="../media/image35.wmf"/><Relationship Id="rId4" Type="http://schemas.openxmlformats.org/officeDocument/2006/relationships/image" Target="../media/image29.wmf"/><Relationship Id="rId9" Type="http://schemas.openxmlformats.org/officeDocument/2006/relationships/image" Target="../media/image34.wmf"/><Relationship Id="rId14" Type="http://schemas.openxmlformats.org/officeDocument/2006/relationships/image" Target="../media/image39.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image" Target="../media/image29.wmf"/><Relationship Id="rId7" Type="http://schemas.openxmlformats.org/officeDocument/2006/relationships/image" Target="../media/image35.wmf"/><Relationship Id="rId12" Type="http://schemas.openxmlformats.org/officeDocument/2006/relationships/image" Target="../media/image46.wmf"/><Relationship Id="rId2" Type="http://schemas.openxmlformats.org/officeDocument/2006/relationships/image" Target="../media/image28.wmf"/><Relationship Id="rId1" Type="http://schemas.openxmlformats.org/officeDocument/2006/relationships/image" Target="../media/image43.wmf"/><Relationship Id="rId6" Type="http://schemas.openxmlformats.org/officeDocument/2006/relationships/image" Target="../media/image34.wmf"/><Relationship Id="rId11" Type="http://schemas.openxmlformats.org/officeDocument/2006/relationships/image" Target="../media/image45.wmf"/><Relationship Id="rId5" Type="http://schemas.openxmlformats.org/officeDocument/2006/relationships/image" Target="../media/image31.wmf"/><Relationship Id="rId10" Type="http://schemas.openxmlformats.org/officeDocument/2006/relationships/image" Target="../media/image44.wmf"/><Relationship Id="rId4" Type="http://schemas.openxmlformats.org/officeDocument/2006/relationships/image" Target="../media/image30.wmf"/><Relationship Id="rId9" Type="http://schemas.openxmlformats.org/officeDocument/2006/relationships/image" Target="../media/image37.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image" Target="../media/image50.wmf"/><Relationship Id="rId7" Type="http://schemas.openxmlformats.org/officeDocument/2006/relationships/image" Target="../media/image54.wmf"/><Relationship Id="rId2" Type="http://schemas.openxmlformats.org/officeDocument/2006/relationships/image" Target="../media/image49.wmf"/><Relationship Id="rId1" Type="http://schemas.openxmlformats.org/officeDocument/2006/relationships/image" Target="../media/image48.wmf"/><Relationship Id="rId6" Type="http://schemas.openxmlformats.org/officeDocument/2006/relationships/image" Target="../media/image53.wmf"/><Relationship Id="rId5" Type="http://schemas.openxmlformats.org/officeDocument/2006/relationships/image" Target="../media/image52.wmf"/><Relationship Id="rId4" Type="http://schemas.openxmlformats.org/officeDocument/2006/relationships/image" Target="../media/image51.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63.wmf"/><Relationship Id="rId3" Type="http://schemas.openxmlformats.org/officeDocument/2006/relationships/image" Target="../media/image58.wmf"/><Relationship Id="rId7" Type="http://schemas.openxmlformats.org/officeDocument/2006/relationships/image" Target="../media/image62.wmf"/><Relationship Id="rId2" Type="http://schemas.openxmlformats.org/officeDocument/2006/relationships/image" Target="../media/image57.wmf"/><Relationship Id="rId1" Type="http://schemas.openxmlformats.org/officeDocument/2006/relationships/image" Target="../media/image56.wmf"/><Relationship Id="rId6" Type="http://schemas.openxmlformats.org/officeDocument/2006/relationships/image" Target="../media/image61.wmf"/><Relationship Id="rId5" Type="http://schemas.openxmlformats.org/officeDocument/2006/relationships/image" Target="../media/image60.wmf"/><Relationship Id="rId10" Type="http://schemas.openxmlformats.org/officeDocument/2006/relationships/image" Target="../media/image65.wmf"/><Relationship Id="rId4" Type="http://schemas.openxmlformats.org/officeDocument/2006/relationships/image" Target="../media/image59.wmf"/><Relationship Id="rId9" Type="http://schemas.openxmlformats.org/officeDocument/2006/relationships/image" Target="../media/image6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68.wmf"/><Relationship Id="rId7" Type="http://schemas.openxmlformats.org/officeDocument/2006/relationships/image" Target="../media/image72.wmf"/><Relationship Id="rId2" Type="http://schemas.openxmlformats.org/officeDocument/2006/relationships/image" Target="../media/image67.wmf"/><Relationship Id="rId1" Type="http://schemas.openxmlformats.org/officeDocument/2006/relationships/image" Target="../media/image66.wmf"/><Relationship Id="rId6" Type="http://schemas.openxmlformats.org/officeDocument/2006/relationships/image" Target="../media/image71.wmf"/><Relationship Id="rId5" Type="http://schemas.openxmlformats.org/officeDocument/2006/relationships/image" Target="../media/image70.wmf"/><Relationship Id="rId4" Type="http://schemas.openxmlformats.org/officeDocument/2006/relationships/image" Target="../media/image69.wmf"/></Relationships>
</file>

<file path=ppt/drawings/_rels/vmlDrawing6.vml.rels><?xml version="1.0" encoding="UTF-8" standalone="yes"?>
<Relationships xmlns="http://schemas.openxmlformats.org/package/2006/relationships"><Relationship Id="rId8" Type="http://schemas.openxmlformats.org/officeDocument/2006/relationships/image" Target="../media/image80.wmf"/><Relationship Id="rId3" Type="http://schemas.openxmlformats.org/officeDocument/2006/relationships/image" Target="../media/image75.wmf"/><Relationship Id="rId7" Type="http://schemas.openxmlformats.org/officeDocument/2006/relationships/image" Target="../media/image79.wmf"/><Relationship Id="rId2" Type="http://schemas.openxmlformats.org/officeDocument/2006/relationships/image" Target="../media/image74.wmf"/><Relationship Id="rId1" Type="http://schemas.openxmlformats.org/officeDocument/2006/relationships/image" Target="../media/image73.wmf"/><Relationship Id="rId6" Type="http://schemas.openxmlformats.org/officeDocument/2006/relationships/image" Target="../media/image78.wmf"/><Relationship Id="rId5" Type="http://schemas.openxmlformats.org/officeDocument/2006/relationships/image" Target="../media/image77.wmf"/><Relationship Id="rId4" Type="http://schemas.openxmlformats.org/officeDocument/2006/relationships/image" Target="../media/image7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20483"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48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2048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EF54DA23-6560-0041-AE5C-22170018DDBC}" type="slidenum">
              <a:rPr lang="en-US"/>
              <a:pPr>
                <a:defRPr/>
              </a:pPr>
              <a:t>‹#›</a:t>
            </a:fld>
            <a:endParaRPr lang="en-US"/>
          </a:p>
        </p:txBody>
      </p:sp>
    </p:spTree>
    <p:extLst>
      <p:ext uri="{BB962C8B-B14F-4D97-AF65-F5344CB8AC3E}">
        <p14:creationId xmlns:p14="http://schemas.microsoft.com/office/powerpoint/2010/main" val="7498411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6C69478-9865-974A-BB26-153233A0926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1C7B31-7CB5-B44A-B4DB-05F65A14FF9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DEEE13-7121-A643-A075-4AC2E105258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76E853-6D24-814F-9EC6-DB6F30D3CC1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E3F61CA-16C8-B843-BBD4-1748269FBF4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37B8C4-434D-4041-B9FA-C1804EC0C25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5682533-28D8-8343-BE2D-BB0104859A2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CFEB08C-C593-4841-9D03-15D3430EE2D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BC0B641-5A9A-BE4B-82CB-7304DA5C700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64DA6C6-7B4E-A84B-B250-5BA84037BE2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86B41EA-0E56-3347-BDF2-E71031D81A9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08B83BF5-76BE-C146-AD22-635AB16079A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ea typeface="ＭＳ Ｐゴシック" charset="-128"/>
          <a:cs typeface="ＭＳ Ｐゴシック" charset="-128"/>
        </a:defRPr>
      </a:lvl6pPr>
      <a:lvl7pPr marL="914400" algn="ctr" rtl="0" fontAlgn="base">
        <a:spcBef>
          <a:spcPct val="0"/>
        </a:spcBef>
        <a:spcAft>
          <a:spcPct val="0"/>
        </a:spcAft>
        <a:defRPr sz="4400">
          <a:solidFill>
            <a:schemeClr val="tx2"/>
          </a:solidFill>
          <a:latin typeface="Arial" charset="0"/>
          <a:ea typeface="ＭＳ Ｐゴシック" charset="-128"/>
          <a:cs typeface="ＭＳ Ｐゴシック" charset="-128"/>
        </a:defRPr>
      </a:lvl7pPr>
      <a:lvl8pPr marL="1371600" algn="ctr" rtl="0" fontAlgn="base">
        <a:spcBef>
          <a:spcPct val="0"/>
        </a:spcBef>
        <a:spcAft>
          <a:spcPct val="0"/>
        </a:spcAft>
        <a:defRPr sz="4400">
          <a:solidFill>
            <a:schemeClr val="tx2"/>
          </a:solidFill>
          <a:latin typeface="Arial" charset="0"/>
          <a:ea typeface="ＭＳ Ｐゴシック" charset="-128"/>
          <a:cs typeface="ＭＳ Ｐゴシック" charset="-128"/>
        </a:defRPr>
      </a:lvl8pPr>
      <a:lvl9pPr marL="1828800" algn="ctr" rtl="0" fontAlgn="base">
        <a:spcBef>
          <a:spcPct val="0"/>
        </a:spcBef>
        <a:spcAft>
          <a:spcPct val="0"/>
        </a:spcAft>
        <a:defRPr sz="4400">
          <a:solidFill>
            <a:schemeClr val="tx2"/>
          </a:solidFill>
          <a:latin typeface="Arial"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28.wmf"/><Relationship Id="rId13" Type="http://schemas.openxmlformats.org/officeDocument/2006/relationships/oleObject" Target="../embeddings/oleObject6.bin"/><Relationship Id="rId18" Type="http://schemas.openxmlformats.org/officeDocument/2006/relationships/image" Target="../media/image33.wmf"/><Relationship Id="rId26" Type="http://schemas.openxmlformats.org/officeDocument/2006/relationships/oleObject" Target="../embeddings/oleObject13.bin"/><Relationship Id="rId3" Type="http://schemas.openxmlformats.org/officeDocument/2006/relationships/oleObject" Target="../embeddings/oleObject1.bin"/><Relationship Id="rId21" Type="http://schemas.openxmlformats.org/officeDocument/2006/relationships/image" Target="../media/image34.wmf"/><Relationship Id="rId34" Type="http://schemas.openxmlformats.org/officeDocument/2006/relationships/oleObject" Target="../embeddings/oleObject17.bin"/><Relationship Id="rId7" Type="http://schemas.openxmlformats.org/officeDocument/2006/relationships/oleObject" Target="../embeddings/oleObject3.bin"/><Relationship Id="rId12" Type="http://schemas.openxmlformats.org/officeDocument/2006/relationships/image" Target="../media/image30.wmf"/><Relationship Id="rId17" Type="http://schemas.openxmlformats.org/officeDocument/2006/relationships/oleObject" Target="../embeddings/oleObject8.bin"/><Relationship Id="rId25" Type="http://schemas.openxmlformats.org/officeDocument/2006/relationships/image" Target="../media/image36.wmf"/><Relationship Id="rId33" Type="http://schemas.openxmlformats.org/officeDocument/2006/relationships/image" Target="../media/image40.wmf"/><Relationship Id="rId2" Type="http://schemas.openxmlformats.org/officeDocument/2006/relationships/slideLayout" Target="../slideLayouts/slideLayout6.xml"/><Relationship Id="rId16" Type="http://schemas.openxmlformats.org/officeDocument/2006/relationships/image" Target="../media/image32.wmf"/><Relationship Id="rId20" Type="http://schemas.openxmlformats.org/officeDocument/2006/relationships/oleObject" Target="../embeddings/oleObject10.bin"/><Relationship Id="rId29" Type="http://schemas.openxmlformats.org/officeDocument/2006/relationships/image" Target="../media/image38.wmf"/><Relationship Id="rId1" Type="http://schemas.openxmlformats.org/officeDocument/2006/relationships/vmlDrawing" Target="../drawings/vmlDrawing1.vml"/><Relationship Id="rId6" Type="http://schemas.openxmlformats.org/officeDocument/2006/relationships/image" Target="../media/image27.wmf"/><Relationship Id="rId11" Type="http://schemas.openxmlformats.org/officeDocument/2006/relationships/oleObject" Target="../embeddings/oleObject5.bin"/><Relationship Id="rId24" Type="http://schemas.openxmlformats.org/officeDocument/2006/relationships/oleObject" Target="../embeddings/oleObject12.bin"/><Relationship Id="rId32" Type="http://schemas.openxmlformats.org/officeDocument/2006/relationships/oleObject" Target="../embeddings/oleObject16.bin"/><Relationship Id="rId37" Type="http://schemas.openxmlformats.org/officeDocument/2006/relationships/image" Target="../media/image42.wmf"/><Relationship Id="rId5" Type="http://schemas.openxmlformats.org/officeDocument/2006/relationships/oleObject" Target="../embeddings/oleObject2.bin"/><Relationship Id="rId15" Type="http://schemas.openxmlformats.org/officeDocument/2006/relationships/oleObject" Target="../embeddings/oleObject7.bin"/><Relationship Id="rId23" Type="http://schemas.openxmlformats.org/officeDocument/2006/relationships/image" Target="../media/image35.wmf"/><Relationship Id="rId28" Type="http://schemas.openxmlformats.org/officeDocument/2006/relationships/oleObject" Target="../embeddings/oleObject14.bin"/><Relationship Id="rId36" Type="http://schemas.openxmlformats.org/officeDocument/2006/relationships/oleObject" Target="../embeddings/oleObject18.bin"/><Relationship Id="rId10" Type="http://schemas.openxmlformats.org/officeDocument/2006/relationships/image" Target="../media/image29.wmf"/><Relationship Id="rId19" Type="http://schemas.openxmlformats.org/officeDocument/2006/relationships/oleObject" Target="../embeddings/oleObject9.bin"/><Relationship Id="rId31" Type="http://schemas.openxmlformats.org/officeDocument/2006/relationships/image" Target="../media/image39.wmf"/><Relationship Id="rId4" Type="http://schemas.openxmlformats.org/officeDocument/2006/relationships/image" Target="../media/image26.wmf"/><Relationship Id="rId9" Type="http://schemas.openxmlformats.org/officeDocument/2006/relationships/oleObject" Target="../embeddings/oleObject4.bin"/><Relationship Id="rId14" Type="http://schemas.openxmlformats.org/officeDocument/2006/relationships/image" Target="../media/image31.wmf"/><Relationship Id="rId22" Type="http://schemas.openxmlformats.org/officeDocument/2006/relationships/oleObject" Target="../embeddings/oleObject11.bin"/><Relationship Id="rId27" Type="http://schemas.openxmlformats.org/officeDocument/2006/relationships/image" Target="../media/image37.wmf"/><Relationship Id="rId30" Type="http://schemas.openxmlformats.org/officeDocument/2006/relationships/oleObject" Target="../embeddings/oleObject15.bin"/><Relationship Id="rId35" Type="http://schemas.openxmlformats.org/officeDocument/2006/relationships/image" Target="../media/image41.wmf"/></Relationships>
</file>

<file path=ppt/slides/_rels/slide20.xml.rels><?xml version="1.0" encoding="UTF-8" standalone="yes"?>
<Relationships xmlns="http://schemas.openxmlformats.org/package/2006/relationships"><Relationship Id="rId8" Type="http://schemas.openxmlformats.org/officeDocument/2006/relationships/image" Target="../media/image29.wmf"/><Relationship Id="rId13" Type="http://schemas.openxmlformats.org/officeDocument/2006/relationships/oleObject" Target="../embeddings/oleObject24.bin"/><Relationship Id="rId18" Type="http://schemas.openxmlformats.org/officeDocument/2006/relationships/oleObject" Target="../embeddings/oleObject27.bin"/><Relationship Id="rId26" Type="http://schemas.openxmlformats.org/officeDocument/2006/relationships/oleObject" Target="../embeddings/oleObject31.bin"/><Relationship Id="rId3" Type="http://schemas.openxmlformats.org/officeDocument/2006/relationships/oleObject" Target="../embeddings/oleObject19.bin"/><Relationship Id="rId21" Type="http://schemas.openxmlformats.org/officeDocument/2006/relationships/image" Target="../media/image37.wmf"/><Relationship Id="rId7" Type="http://schemas.openxmlformats.org/officeDocument/2006/relationships/oleObject" Target="../embeddings/oleObject21.bin"/><Relationship Id="rId12" Type="http://schemas.openxmlformats.org/officeDocument/2006/relationships/image" Target="../media/image31.wmf"/><Relationship Id="rId17" Type="http://schemas.openxmlformats.org/officeDocument/2006/relationships/image" Target="../media/image35.wmf"/><Relationship Id="rId25" Type="http://schemas.openxmlformats.org/officeDocument/2006/relationships/image" Target="../media/image45.wmf"/><Relationship Id="rId2" Type="http://schemas.openxmlformats.org/officeDocument/2006/relationships/slideLayout" Target="../slideLayouts/slideLayout6.xml"/><Relationship Id="rId16" Type="http://schemas.openxmlformats.org/officeDocument/2006/relationships/oleObject" Target="../embeddings/oleObject26.bin"/><Relationship Id="rId20" Type="http://schemas.openxmlformats.org/officeDocument/2006/relationships/oleObject" Target="../embeddings/oleObject28.bin"/><Relationship Id="rId1" Type="http://schemas.openxmlformats.org/officeDocument/2006/relationships/vmlDrawing" Target="../drawings/vmlDrawing2.vml"/><Relationship Id="rId6" Type="http://schemas.openxmlformats.org/officeDocument/2006/relationships/image" Target="../media/image28.wmf"/><Relationship Id="rId11" Type="http://schemas.openxmlformats.org/officeDocument/2006/relationships/oleObject" Target="../embeddings/oleObject23.bin"/><Relationship Id="rId24" Type="http://schemas.openxmlformats.org/officeDocument/2006/relationships/oleObject" Target="../embeddings/oleObject30.bin"/><Relationship Id="rId5" Type="http://schemas.openxmlformats.org/officeDocument/2006/relationships/oleObject" Target="../embeddings/oleObject20.bin"/><Relationship Id="rId15" Type="http://schemas.openxmlformats.org/officeDocument/2006/relationships/image" Target="../media/image34.wmf"/><Relationship Id="rId23" Type="http://schemas.openxmlformats.org/officeDocument/2006/relationships/image" Target="../media/image44.wmf"/><Relationship Id="rId10" Type="http://schemas.openxmlformats.org/officeDocument/2006/relationships/image" Target="../media/image30.wmf"/><Relationship Id="rId19" Type="http://schemas.openxmlformats.org/officeDocument/2006/relationships/image" Target="../media/image36.wmf"/><Relationship Id="rId4" Type="http://schemas.openxmlformats.org/officeDocument/2006/relationships/image" Target="../media/image43.wmf"/><Relationship Id="rId9" Type="http://schemas.openxmlformats.org/officeDocument/2006/relationships/oleObject" Target="../embeddings/oleObject22.bin"/><Relationship Id="rId14" Type="http://schemas.openxmlformats.org/officeDocument/2006/relationships/oleObject" Target="../embeddings/oleObject25.bin"/><Relationship Id="rId22" Type="http://schemas.openxmlformats.org/officeDocument/2006/relationships/oleObject" Target="../embeddings/oleObject29.bin"/><Relationship Id="rId27" Type="http://schemas.openxmlformats.org/officeDocument/2006/relationships/image" Target="../media/image46.wmf"/></Relationships>
</file>

<file path=ppt/slides/_rels/slide21.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50.wmf"/><Relationship Id="rId13" Type="http://schemas.openxmlformats.org/officeDocument/2006/relationships/oleObject" Target="../embeddings/oleObject37.bin"/><Relationship Id="rId18" Type="http://schemas.openxmlformats.org/officeDocument/2006/relationships/image" Target="../media/image55.wmf"/><Relationship Id="rId3" Type="http://schemas.openxmlformats.org/officeDocument/2006/relationships/oleObject" Target="../embeddings/oleObject32.bin"/><Relationship Id="rId7" Type="http://schemas.openxmlformats.org/officeDocument/2006/relationships/oleObject" Target="../embeddings/oleObject34.bin"/><Relationship Id="rId12" Type="http://schemas.openxmlformats.org/officeDocument/2006/relationships/image" Target="../media/image52.wmf"/><Relationship Id="rId17" Type="http://schemas.openxmlformats.org/officeDocument/2006/relationships/oleObject" Target="../embeddings/oleObject39.bin"/><Relationship Id="rId2" Type="http://schemas.openxmlformats.org/officeDocument/2006/relationships/slideLayout" Target="../slideLayouts/slideLayout6.xml"/><Relationship Id="rId16" Type="http://schemas.openxmlformats.org/officeDocument/2006/relationships/image" Target="../media/image54.wmf"/><Relationship Id="rId1" Type="http://schemas.openxmlformats.org/officeDocument/2006/relationships/vmlDrawing" Target="../drawings/vmlDrawing3.vml"/><Relationship Id="rId6" Type="http://schemas.openxmlformats.org/officeDocument/2006/relationships/image" Target="../media/image49.wmf"/><Relationship Id="rId11" Type="http://schemas.openxmlformats.org/officeDocument/2006/relationships/oleObject" Target="../embeddings/oleObject36.bin"/><Relationship Id="rId5" Type="http://schemas.openxmlformats.org/officeDocument/2006/relationships/oleObject" Target="../embeddings/oleObject33.bin"/><Relationship Id="rId15" Type="http://schemas.openxmlformats.org/officeDocument/2006/relationships/oleObject" Target="../embeddings/oleObject38.bin"/><Relationship Id="rId10" Type="http://schemas.openxmlformats.org/officeDocument/2006/relationships/image" Target="../media/image51.wmf"/><Relationship Id="rId4" Type="http://schemas.openxmlformats.org/officeDocument/2006/relationships/image" Target="../media/image48.wmf"/><Relationship Id="rId9" Type="http://schemas.openxmlformats.org/officeDocument/2006/relationships/oleObject" Target="../embeddings/oleObject35.bin"/><Relationship Id="rId14" Type="http://schemas.openxmlformats.org/officeDocument/2006/relationships/image" Target="../media/image53.wmf"/></Relationships>
</file>

<file path=ppt/slides/_rels/slide23.xml.rels><?xml version="1.0" encoding="UTF-8" standalone="yes"?>
<Relationships xmlns="http://schemas.openxmlformats.org/package/2006/relationships"><Relationship Id="rId8" Type="http://schemas.openxmlformats.org/officeDocument/2006/relationships/image" Target="../media/image58.wmf"/><Relationship Id="rId13" Type="http://schemas.openxmlformats.org/officeDocument/2006/relationships/oleObject" Target="../embeddings/oleObject45.bin"/><Relationship Id="rId18" Type="http://schemas.openxmlformats.org/officeDocument/2006/relationships/image" Target="../media/image63.wmf"/><Relationship Id="rId3" Type="http://schemas.openxmlformats.org/officeDocument/2006/relationships/oleObject" Target="../embeddings/oleObject40.bin"/><Relationship Id="rId21" Type="http://schemas.openxmlformats.org/officeDocument/2006/relationships/oleObject" Target="../embeddings/oleObject49.bin"/><Relationship Id="rId7" Type="http://schemas.openxmlformats.org/officeDocument/2006/relationships/oleObject" Target="../embeddings/oleObject42.bin"/><Relationship Id="rId12" Type="http://schemas.openxmlformats.org/officeDocument/2006/relationships/image" Target="../media/image60.wmf"/><Relationship Id="rId17" Type="http://schemas.openxmlformats.org/officeDocument/2006/relationships/oleObject" Target="../embeddings/oleObject47.bin"/><Relationship Id="rId2" Type="http://schemas.openxmlformats.org/officeDocument/2006/relationships/slideLayout" Target="../slideLayouts/slideLayout6.xml"/><Relationship Id="rId16" Type="http://schemas.openxmlformats.org/officeDocument/2006/relationships/image" Target="../media/image62.wmf"/><Relationship Id="rId20" Type="http://schemas.openxmlformats.org/officeDocument/2006/relationships/image" Target="../media/image64.wmf"/><Relationship Id="rId1" Type="http://schemas.openxmlformats.org/officeDocument/2006/relationships/vmlDrawing" Target="../drawings/vmlDrawing4.vml"/><Relationship Id="rId6" Type="http://schemas.openxmlformats.org/officeDocument/2006/relationships/image" Target="../media/image57.wmf"/><Relationship Id="rId11" Type="http://schemas.openxmlformats.org/officeDocument/2006/relationships/oleObject" Target="../embeddings/oleObject44.bin"/><Relationship Id="rId5" Type="http://schemas.openxmlformats.org/officeDocument/2006/relationships/oleObject" Target="../embeddings/oleObject41.bin"/><Relationship Id="rId15" Type="http://schemas.openxmlformats.org/officeDocument/2006/relationships/oleObject" Target="../embeddings/oleObject46.bin"/><Relationship Id="rId10" Type="http://schemas.openxmlformats.org/officeDocument/2006/relationships/image" Target="../media/image59.wmf"/><Relationship Id="rId19" Type="http://schemas.openxmlformats.org/officeDocument/2006/relationships/oleObject" Target="../embeddings/oleObject48.bin"/><Relationship Id="rId4" Type="http://schemas.openxmlformats.org/officeDocument/2006/relationships/image" Target="../media/image56.wmf"/><Relationship Id="rId9" Type="http://schemas.openxmlformats.org/officeDocument/2006/relationships/oleObject" Target="../embeddings/oleObject43.bin"/><Relationship Id="rId14" Type="http://schemas.openxmlformats.org/officeDocument/2006/relationships/image" Target="../media/image61.wmf"/><Relationship Id="rId22" Type="http://schemas.openxmlformats.org/officeDocument/2006/relationships/image" Target="../media/image65.wmf"/></Relationships>
</file>

<file path=ppt/slides/_rels/slide24.xml.rels><?xml version="1.0" encoding="UTF-8" standalone="yes"?>
<Relationships xmlns="http://schemas.openxmlformats.org/package/2006/relationships"><Relationship Id="rId8" Type="http://schemas.openxmlformats.org/officeDocument/2006/relationships/image" Target="../media/image68.wmf"/><Relationship Id="rId13" Type="http://schemas.openxmlformats.org/officeDocument/2006/relationships/oleObject" Target="../embeddings/oleObject55.bin"/><Relationship Id="rId3" Type="http://schemas.openxmlformats.org/officeDocument/2006/relationships/oleObject" Target="../embeddings/oleObject50.bin"/><Relationship Id="rId7" Type="http://schemas.openxmlformats.org/officeDocument/2006/relationships/oleObject" Target="../embeddings/oleObject52.bin"/><Relationship Id="rId12" Type="http://schemas.openxmlformats.org/officeDocument/2006/relationships/image" Target="../media/image70.wmf"/><Relationship Id="rId2" Type="http://schemas.openxmlformats.org/officeDocument/2006/relationships/slideLayout" Target="../slideLayouts/slideLayout6.xml"/><Relationship Id="rId16" Type="http://schemas.openxmlformats.org/officeDocument/2006/relationships/image" Target="../media/image72.wmf"/><Relationship Id="rId1" Type="http://schemas.openxmlformats.org/officeDocument/2006/relationships/vmlDrawing" Target="../drawings/vmlDrawing5.vml"/><Relationship Id="rId6" Type="http://schemas.openxmlformats.org/officeDocument/2006/relationships/image" Target="../media/image67.wmf"/><Relationship Id="rId11" Type="http://schemas.openxmlformats.org/officeDocument/2006/relationships/oleObject" Target="../embeddings/oleObject54.bin"/><Relationship Id="rId5" Type="http://schemas.openxmlformats.org/officeDocument/2006/relationships/oleObject" Target="../embeddings/oleObject51.bin"/><Relationship Id="rId15" Type="http://schemas.openxmlformats.org/officeDocument/2006/relationships/oleObject" Target="../embeddings/oleObject56.bin"/><Relationship Id="rId10" Type="http://schemas.openxmlformats.org/officeDocument/2006/relationships/image" Target="../media/image69.wmf"/><Relationship Id="rId4" Type="http://schemas.openxmlformats.org/officeDocument/2006/relationships/image" Target="../media/image66.wmf"/><Relationship Id="rId9" Type="http://schemas.openxmlformats.org/officeDocument/2006/relationships/oleObject" Target="../embeddings/oleObject53.bin"/><Relationship Id="rId14" Type="http://schemas.openxmlformats.org/officeDocument/2006/relationships/image" Target="../media/image71.wmf"/></Relationships>
</file>

<file path=ppt/slides/_rels/slide25.xml.rels><?xml version="1.0" encoding="UTF-8" standalone="yes"?>
<Relationships xmlns="http://schemas.openxmlformats.org/package/2006/relationships"><Relationship Id="rId8" Type="http://schemas.openxmlformats.org/officeDocument/2006/relationships/image" Target="../media/image75.wmf"/><Relationship Id="rId13" Type="http://schemas.openxmlformats.org/officeDocument/2006/relationships/oleObject" Target="../embeddings/oleObject62.bin"/><Relationship Id="rId18" Type="http://schemas.openxmlformats.org/officeDocument/2006/relationships/image" Target="../media/image80.wmf"/><Relationship Id="rId3" Type="http://schemas.openxmlformats.org/officeDocument/2006/relationships/oleObject" Target="../embeddings/oleObject57.bin"/><Relationship Id="rId7" Type="http://schemas.openxmlformats.org/officeDocument/2006/relationships/oleObject" Target="../embeddings/oleObject59.bin"/><Relationship Id="rId12" Type="http://schemas.openxmlformats.org/officeDocument/2006/relationships/image" Target="../media/image77.wmf"/><Relationship Id="rId17" Type="http://schemas.openxmlformats.org/officeDocument/2006/relationships/oleObject" Target="../embeddings/oleObject64.bin"/><Relationship Id="rId2" Type="http://schemas.openxmlformats.org/officeDocument/2006/relationships/slideLayout" Target="../slideLayouts/slideLayout6.xml"/><Relationship Id="rId16" Type="http://schemas.openxmlformats.org/officeDocument/2006/relationships/image" Target="../media/image79.wmf"/><Relationship Id="rId1" Type="http://schemas.openxmlformats.org/officeDocument/2006/relationships/vmlDrawing" Target="../drawings/vmlDrawing6.vml"/><Relationship Id="rId6" Type="http://schemas.openxmlformats.org/officeDocument/2006/relationships/image" Target="../media/image74.wmf"/><Relationship Id="rId11" Type="http://schemas.openxmlformats.org/officeDocument/2006/relationships/oleObject" Target="../embeddings/oleObject61.bin"/><Relationship Id="rId5" Type="http://schemas.openxmlformats.org/officeDocument/2006/relationships/oleObject" Target="../embeddings/oleObject58.bin"/><Relationship Id="rId15" Type="http://schemas.openxmlformats.org/officeDocument/2006/relationships/oleObject" Target="../embeddings/oleObject63.bin"/><Relationship Id="rId10" Type="http://schemas.openxmlformats.org/officeDocument/2006/relationships/image" Target="../media/image76.wmf"/><Relationship Id="rId4" Type="http://schemas.openxmlformats.org/officeDocument/2006/relationships/image" Target="../media/image73.wmf"/><Relationship Id="rId9" Type="http://schemas.openxmlformats.org/officeDocument/2006/relationships/oleObject" Target="../embeddings/oleObject60.bin"/><Relationship Id="rId14" Type="http://schemas.openxmlformats.org/officeDocument/2006/relationships/image" Target="../media/image78.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Box 4"/>
          <p:cNvSpPr txBox="1">
            <a:spLocks noChangeArrowheads="1"/>
          </p:cNvSpPr>
          <p:nvPr/>
        </p:nvSpPr>
        <p:spPr bwMode="auto">
          <a:xfrm>
            <a:off x="6553200" y="304800"/>
            <a:ext cx="2590800" cy="830263"/>
          </a:xfrm>
          <a:prstGeom prst="rect">
            <a:avLst/>
          </a:prstGeom>
          <a:noFill/>
          <a:ln w="9525">
            <a:noFill/>
            <a:miter lim="800000"/>
            <a:headEnd/>
            <a:tailEnd/>
          </a:ln>
        </p:spPr>
        <p:txBody>
          <a:bodyPr>
            <a:prstTxWarp prst="textNoShape">
              <a:avLst/>
            </a:prstTxWarp>
            <a:spAutoFit/>
          </a:bodyPr>
          <a:lstStyle/>
          <a:p>
            <a:pPr eaLnBrk="0" hangingPunct="0"/>
            <a:r>
              <a:rPr lang="en-US"/>
              <a:t>Limits of space loss calculations</a:t>
            </a:r>
          </a:p>
        </p:txBody>
      </p:sp>
      <p:pic>
        <p:nvPicPr>
          <p:cNvPr id="139267" name="Picture 5" descr="NSA set-up.png"/>
          <p:cNvPicPr>
            <a:picLocks noChangeAspect="1"/>
          </p:cNvPicPr>
          <p:nvPr/>
        </p:nvPicPr>
        <p:blipFill>
          <a:blip r:embed="rId2"/>
          <a:srcRect/>
          <a:stretch>
            <a:fillRect/>
          </a:stretch>
        </p:blipFill>
        <p:spPr bwMode="auto">
          <a:xfrm>
            <a:off x="0" y="0"/>
            <a:ext cx="6407150" cy="3733800"/>
          </a:xfrm>
          <a:prstGeom prst="rect">
            <a:avLst/>
          </a:prstGeom>
          <a:noFill/>
          <a:ln w="9525">
            <a:noFill/>
            <a:miter lim="800000"/>
            <a:headEnd/>
            <a:tailEnd/>
          </a:ln>
        </p:spPr>
      </p:pic>
      <p:pic>
        <p:nvPicPr>
          <p:cNvPr id="139268" name="Picture 6" descr="NSA curve.png"/>
          <p:cNvPicPr>
            <a:picLocks noChangeAspect="1"/>
          </p:cNvPicPr>
          <p:nvPr/>
        </p:nvPicPr>
        <p:blipFill>
          <a:blip r:embed="rId3"/>
          <a:srcRect l="917" t="1373" r="1834"/>
          <a:stretch>
            <a:fillRect/>
          </a:stretch>
        </p:blipFill>
        <p:spPr bwMode="auto">
          <a:xfrm>
            <a:off x="4259263" y="3551238"/>
            <a:ext cx="4884737" cy="3306762"/>
          </a:xfrm>
          <a:prstGeom prst="rect">
            <a:avLst/>
          </a:prstGeom>
          <a:noFill/>
          <a:ln w="9525">
            <a:noFill/>
            <a:miter lim="800000"/>
            <a:headEnd/>
            <a:tailEnd/>
          </a:ln>
        </p:spPr>
      </p:pic>
      <p:sp>
        <p:nvSpPr>
          <p:cNvPr id="8" name="Rectangle 7"/>
          <p:cNvSpPr/>
          <p:nvPr/>
        </p:nvSpPr>
        <p:spPr bwMode="auto">
          <a:xfrm>
            <a:off x="533400" y="0"/>
            <a:ext cx="1219200" cy="457200"/>
          </a:xfrm>
          <a:prstGeom prst="rect">
            <a:avLst/>
          </a:prstGeom>
          <a:solidFill>
            <a:schemeClr val="bg1">
              <a:lumMod val="95000"/>
            </a:schemeClr>
          </a:solidFill>
          <a:ln w="9525" cap="flat" cmpd="sng" algn="ctr">
            <a:solidFill>
              <a:schemeClr val="bg1">
                <a:lumMod val="95000"/>
              </a:schemeClr>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Box 4"/>
          <p:cNvSpPr txBox="1">
            <a:spLocks noChangeArrowheads="1"/>
          </p:cNvSpPr>
          <p:nvPr/>
        </p:nvSpPr>
        <p:spPr bwMode="auto">
          <a:xfrm>
            <a:off x="2286000" y="152400"/>
            <a:ext cx="4572000" cy="461963"/>
          </a:xfrm>
          <a:prstGeom prst="rect">
            <a:avLst/>
          </a:prstGeom>
          <a:noFill/>
          <a:ln w="9525">
            <a:noFill/>
            <a:miter lim="800000"/>
            <a:headEnd/>
            <a:tailEnd/>
          </a:ln>
        </p:spPr>
        <p:txBody>
          <a:bodyPr>
            <a:prstTxWarp prst="textNoShape">
              <a:avLst/>
            </a:prstTxWarp>
            <a:spAutoFit/>
          </a:bodyPr>
          <a:lstStyle/>
          <a:p>
            <a:pPr eaLnBrk="0" hangingPunct="0"/>
            <a:r>
              <a:rPr lang="en-US"/>
              <a:t>Limits of space loss calculations</a:t>
            </a:r>
          </a:p>
        </p:txBody>
      </p:sp>
      <p:sp>
        <p:nvSpPr>
          <p:cNvPr id="8" name="Rectangle 7"/>
          <p:cNvSpPr/>
          <p:nvPr/>
        </p:nvSpPr>
        <p:spPr bwMode="auto">
          <a:xfrm>
            <a:off x="533400" y="0"/>
            <a:ext cx="1219200" cy="457200"/>
          </a:xfrm>
          <a:prstGeom prst="rect">
            <a:avLst/>
          </a:prstGeom>
          <a:solidFill>
            <a:schemeClr val="bg1">
              <a:lumMod val="95000"/>
            </a:schemeClr>
          </a:solidFill>
          <a:ln w="9525" cap="flat" cmpd="sng" algn="ctr">
            <a:solidFill>
              <a:schemeClr val="bg1">
                <a:lumMod val="95000"/>
              </a:schemeClr>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pic>
        <p:nvPicPr>
          <p:cNvPr id="140292" name="Picture 8" descr="space loss graphic.png"/>
          <p:cNvPicPr>
            <a:picLocks noChangeAspect="1"/>
          </p:cNvPicPr>
          <p:nvPr/>
        </p:nvPicPr>
        <p:blipFill>
          <a:blip r:embed="rId2"/>
          <a:srcRect/>
          <a:stretch>
            <a:fillRect/>
          </a:stretch>
        </p:blipFill>
        <p:spPr bwMode="auto">
          <a:xfrm>
            <a:off x="1397000" y="1003300"/>
            <a:ext cx="6350000" cy="48514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1315" name="TextBox 4"/>
          <p:cNvSpPr txBox="1">
            <a:spLocks noChangeArrowheads="1"/>
          </p:cNvSpPr>
          <p:nvPr/>
        </p:nvSpPr>
        <p:spPr bwMode="auto">
          <a:xfrm>
            <a:off x="0" y="1168400"/>
            <a:ext cx="9144000" cy="923925"/>
          </a:xfrm>
          <a:prstGeom prst="rect">
            <a:avLst/>
          </a:prstGeom>
          <a:noFill/>
          <a:ln w="9525">
            <a:noFill/>
            <a:miter lim="800000"/>
            <a:headEnd/>
            <a:tailEnd/>
          </a:ln>
        </p:spPr>
        <p:txBody>
          <a:bodyPr>
            <a:prstTxWarp prst="textNoShape">
              <a:avLst/>
            </a:prstTxWarp>
            <a:spAutoFit/>
          </a:bodyPr>
          <a:lstStyle/>
          <a:p>
            <a:pPr eaLnBrk="0" hangingPunct="0"/>
            <a:r>
              <a:rPr lang="en-US" sz="1800"/>
              <a:t>Far field implies a plane wave.</a:t>
            </a:r>
          </a:p>
          <a:p>
            <a:pPr eaLnBrk="0" hangingPunct="0"/>
            <a:endParaRPr lang="en-US" sz="1800"/>
          </a:p>
          <a:p>
            <a:pPr eaLnBrk="0" hangingPunct="0"/>
            <a:r>
              <a:rPr lang="en-US" sz="1800"/>
              <a:t>A plane wave is an asymptotic extrapolation of a spherical wave front.</a:t>
            </a:r>
          </a:p>
        </p:txBody>
      </p:sp>
      <p:sp>
        <p:nvSpPr>
          <p:cNvPr id="141316" name="Oval 5"/>
          <p:cNvSpPr>
            <a:spLocks noChangeArrowheads="1"/>
          </p:cNvSpPr>
          <p:nvPr/>
        </p:nvSpPr>
        <p:spPr bwMode="auto">
          <a:xfrm>
            <a:off x="4486275" y="4191000"/>
            <a:ext cx="171450" cy="157163"/>
          </a:xfrm>
          <a:prstGeom prst="ellipse">
            <a:avLst/>
          </a:prstGeom>
          <a:solidFill>
            <a:srgbClr val="AD191D"/>
          </a:solidFill>
          <a:ln w="9525">
            <a:solidFill>
              <a:schemeClr val="tx1"/>
            </a:solidFill>
            <a:round/>
            <a:headEnd/>
            <a:tailEnd/>
          </a:ln>
        </p:spPr>
        <p:txBody>
          <a:bodyPr>
            <a:prstTxWarp prst="textNoShape">
              <a:avLst/>
            </a:prstTxWarp>
          </a:bodyPr>
          <a:lstStyle/>
          <a:p>
            <a:endParaRPr lang="en-US"/>
          </a:p>
        </p:txBody>
      </p:sp>
      <p:sp>
        <p:nvSpPr>
          <p:cNvPr id="141317" name="Oval 7"/>
          <p:cNvSpPr>
            <a:spLocks noChangeArrowheads="1"/>
          </p:cNvSpPr>
          <p:nvPr/>
        </p:nvSpPr>
        <p:spPr bwMode="auto">
          <a:xfrm>
            <a:off x="3810000" y="3505200"/>
            <a:ext cx="1524000" cy="14478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41318" name="Oval 8"/>
          <p:cNvSpPr>
            <a:spLocks noChangeArrowheads="1"/>
          </p:cNvSpPr>
          <p:nvPr/>
        </p:nvSpPr>
        <p:spPr bwMode="auto">
          <a:xfrm>
            <a:off x="3124200" y="2895600"/>
            <a:ext cx="2895600" cy="27432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41319" name="Oval 11"/>
          <p:cNvSpPr>
            <a:spLocks noChangeArrowheads="1"/>
          </p:cNvSpPr>
          <p:nvPr/>
        </p:nvSpPr>
        <p:spPr bwMode="auto">
          <a:xfrm>
            <a:off x="2514600" y="2362200"/>
            <a:ext cx="4114800" cy="38100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4" name="Minus 13"/>
          <p:cNvSpPr/>
          <p:nvPr/>
        </p:nvSpPr>
        <p:spPr bwMode="auto">
          <a:xfrm rot="5400000">
            <a:off x="46482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5" name="Minus 14"/>
          <p:cNvSpPr/>
          <p:nvPr/>
        </p:nvSpPr>
        <p:spPr bwMode="auto">
          <a:xfrm rot="5400000">
            <a:off x="57912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41322" name="Oval 15"/>
          <p:cNvSpPr>
            <a:spLocks noChangeArrowheads="1"/>
          </p:cNvSpPr>
          <p:nvPr/>
        </p:nvSpPr>
        <p:spPr bwMode="auto">
          <a:xfrm>
            <a:off x="1828800" y="1600200"/>
            <a:ext cx="5486400" cy="52578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7" name="Minus 16"/>
          <p:cNvSpPr/>
          <p:nvPr/>
        </p:nvSpPr>
        <p:spPr bwMode="auto">
          <a:xfrm rot="5400000">
            <a:off x="64008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8" name="Minus 17"/>
          <p:cNvSpPr/>
          <p:nvPr/>
        </p:nvSpPr>
        <p:spPr bwMode="auto">
          <a:xfrm rot="5400000">
            <a:off x="70866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41325" name="Oval 18"/>
          <p:cNvSpPr>
            <a:spLocks noChangeArrowheads="1"/>
          </p:cNvSpPr>
          <p:nvPr/>
        </p:nvSpPr>
        <p:spPr bwMode="auto">
          <a:xfrm>
            <a:off x="4283075" y="3962400"/>
            <a:ext cx="577850" cy="588963"/>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20" name="Minus 19"/>
          <p:cNvSpPr/>
          <p:nvPr/>
        </p:nvSpPr>
        <p:spPr bwMode="auto">
          <a:xfrm rot="5400000">
            <a:off x="51054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2339" name="TextBox 4"/>
          <p:cNvSpPr txBox="1">
            <a:spLocks noChangeArrowheads="1"/>
          </p:cNvSpPr>
          <p:nvPr/>
        </p:nvSpPr>
        <p:spPr bwMode="auto">
          <a:xfrm>
            <a:off x="0" y="1168400"/>
            <a:ext cx="9144000" cy="1477963"/>
          </a:xfrm>
          <a:prstGeom prst="rect">
            <a:avLst/>
          </a:prstGeom>
          <a:noFill/>
          <a:ln w="9525">
            <a:noFill/>
            <a:miter lim="800000"/>
            <a:headEnd/>
            <a:tailEnd/>
          </a:ln>
        </p:spPr>
        <p:txBody>
          <a:bodyPr>
            <a:prstTxWarp prst="textNoShape">
              <a:avLst/>
            </a:prstTxWarp>
            <a:spAutoFit/>
          </a:bodyPr>
          <a:lstStyle/>
          <a:p>
            <a:pPr eaLnBrk="0" hangingPunct="0"/>
            <a:r>
              <a:rPr lang="en-US" sz="1800"/>
              <a:t>How can we determine “how far is far enough?”</a:t>
            </a:r>
          </a:p>
          <a:p>
            <a:pPr eaLnBrk="0" hangingPunct="0"/>
            <a:endParaRPr lang="en-US" sz="1800"/>
          </a:p>
          <a:p>
            <a:pPr eaLnBrk="0" hangingPunct="0"/>
            <a:r>
              <a:rPr lang="en-US" sz="1800"/>
              <a:t>A plane wave is an asymptotic extrapolation of a spherical wave front. When we are in the far field of a source, we say it is a point source. This is shorthand for saying that the distance from any part of the source to our point-of-observation are all equal.</a:t>
            </a:r>
          </a:p>
        </p:txBody>
      </p:sp>
      <p:sp>
        <p:nvSpPr>
          <p:cNvPr id="142340" name="Oval 5"/>
          <p:cNvSpPr>
            <a:spLocks noChangeArrowheads="1"/>
          </p:cNvSpPr>
          <p:nvPr/>
        </p:nvSpPr>
        <p:spPr bwMode="auto">
          <a:xfrm>
            <a:off x="2809875" y="4191000"/>
            <a:ext cx="171450" cy="157163"/>
          </a:xfrm>
          <a:prstGeom prst="ellipse">
            <a:avLst/>
          </a:prstGeom>
          <a:solidFill>
            <a:srgbClr val="AD191D"/>
          </a:solidFill>
          <a:ln w="9525">
            <a:solidFill>
              <a:schemeClr val="tx1"/>
            </a:solidFill>
            <a:round/>
            <a:headEnd/>
            <a:tailEnd/>
          </a:ln>
        </p:spPr>
        <p:txBody>
          <a:bodyPr>
            <a:prstTxWarp prst="textNoShape">
              <a:avLst/>
            </a:prstTxWarp>
          </a:bodyPr>
          <a:lstStyle/>
          <a:p>
            <a:endParaRPr lang="en-US"/>
          </a:p>
        </p:txBody>
      </p:sp>
      <p:sp>
        <p:nvSpPr>
          <p:cNvPr id="142341" name="Oval 7"/>
          <p:cNvSpPr>
            <a:spLocks noChangeArrowheads="1"/>
          </p:cNvSpPr>
          <p:nvPr/>
        </p:nvSpPr>
        <p:spPr bwMode="auto">
          <a:xfrm>
            <a:off x="2133600" y="3505200"/>
            <a:ext cx="1524000" cy="14478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42342" name="Oval 8"/>
          <p:cNvSpPr>
            <a:spLocks noChangeArrowheads="1"/>
          </p:cNvSpPr>
          <p:nvPr/>
        </p:nvSpPr>
        <p:spPr bwMode="auto">
          <a:xfrm>
            <a:off x="1447800" y="2895600"/>
            <a:ext cx="2895600" cy="27432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42343" name="Oval 11"/>
          <p:cNvSpPr>
            <a:spLocks noChangeArrowheads="1"/>
          </p:cNvSpPr>
          <p:nvPr/>
        </p:nvSpPr>
        <p:spPr bwMode="auto">
          <a:xfrm>
            <a:off x="838200" y="2362200"/>
            <a:ext cx="4114800" cy="38100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4" name="Minus 13"/>
          <p:cNvSpPr/>
          <p:nvPr/>
        </p:nvSpPr>
        <p:spPr bwMode="auto">
          <a:xfrm rot="5400000">
            <a:off x="29718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5" name="Minus 14"/>
          <p:cNvSpPr/>
          <p:nvPr/>
        </p:nvSpPr>
        <p:spPr bwMode="auto">
          <a:xfrm rot="5400000">
            <a:off x="41148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42346" name="Oval 15"/>
          <p:cNvSpPr>
            <a:spLocks noChangeArrowheads="1"/>
          </p:cNvSpPr>
          <p:nvPr/>
        </p:nvSpPr>
        <p:spPr bwMode="auto">
          <a:xfrm>
            <a:off x="152400" y="1600200"/>
            <a:ext cx="5486400" cy="5257800"/>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17" name="Minus 16"/>
          <p:cNvSpPr/>
          <p:nvPr/>
        </p:nvSpPr>
        <p:spPr bwMode="auto">
          <a:xfrm rot="5400000">
            <a:off x="47244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8" name="Minus 17"/>
          <p:cNvSpPr/>
          <p:nvPr/>
        </p:nvSpPr>
        <p:spPr bwMode="auto">
          <a:xfrm rot="5400000">
            <a:off x="54102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42349" name="Oval 18"/>
          <p:cNvSpPr>
            <a:spLocks noChangeArrowheads="1"/>
          </p:cNvSpPr>
          <p:nvPr/>
        </p:nvSpPr>
        <p:spPr bwMode="auto">
          <a:xfrm>
            <a:off x="2606675" y="3962400"/>
            <a:ext cx="577850" cy="588963"/>
          </a:xfrm>
          <a:prstGeom prst="ellipse">
            <a:avLst/>
          </a:prstGeom>
          <a:noFill/>
          <a:ln w="9525">
            <a:solidFill>
              <a:srgbClr val="AD191D"/>
            </a:solidFill>
            <a:round/>
            <a:headEnd/>
            <a:tailEnd/>
          </a:ln>
        </p:spPr>
        <p:txBody>
          <a:bodyPr>
            <a:prstTxWarp prst="textNoShape">
              <a:avLst/>
            </a:prstTxWarp>
          </a:bodyPr>
          <a:lstStyle/>
          <a:p>
            <a:endParaRPr lang="en-US"/>
          </a:p>
        </p:txBody>
      </p:sp>
      <p:sp>
        <p:nvSpPr>
          <p:cNvPr id="20" name="Minus 19"/>
          <p:cNvSpPr/>
          <p:nvPr/>
        </p:nvSpPr>
        <p:spPr bwMode="auto">
          <a:xfrm rot="5400000">
            <a:off x="3429000" y="41148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42357" name="Oval 26"/>
          <p:cNvSpPr>
            <a:spLocks noChangeArrowheads="1"/>
          </p:cNvSpPr>
          <p:nvPr/>
        </p:nvSpPr>
        <p:spPr bwMode="auto">
          <a:xfrm>
            <a:off x="6315075" y="3124200"/>
            <a:ext cx="171450" cy="157163"/>
          </a:xfrm>
          <a:prstGeom prst="ellipse">
            <a:avLst/>
          </a:prstGeom>
          <a:solidFill>
            <a:srgbClr val="AD191D"/>
          </a:solidFill>
          <a:ln w="9525">
            <a:solidFill>
              <a:schemeClr val="tx1"/>
            </a:solidFill>
            <a:round/>
            <a:headEnd/>
            <a:tailEnd/>
          </a:ln>
        </p:spPr>
        <p:txBody>
          <a:bodyPr>
            <a:prstTxWarp prst="textNoShape">
              <a:avLst/>
            </a:prstTxWarp>
          </a:bodyPr>
          <a:lstStyle/>
          <a:p>
            <a:endParaRPr lang="en-US"/>
          </a:p>
        </p:txBody>
      </p:sp>
      <p:sp>
        <p:nvSpPr>
          <p:cNvPr id="28" name="Minus 27"/>
          <p:cNvSpPr/>
          <p:nvPr/>
        </p:nvSpPr>
        <p:spPr bwMode="auto">
          <a:xfrm rot="5400000">
            <a:off x="6477000" y="30480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cxnSp>
        <p:nvCxnSpPr>
          <p:cNvPr id="142359" name="Straight Connector 29"/>
          <p:cNvCxnSpPr>
            <a:cxnSpLocks noChangeShapeType="1"/>
            <a:stCxn id="142357" idx="2"/>
            <a:endCxn id="28" idx="2"/>
          </p:cNvCxnSpPr>
          <p:nvPr/>
        </p:nvCxnSpPr>
        <p:spPr bwMode="auto">
          <a:xfrm rot="10800000" flipH="1">
            <a:off x="6315075" y="2967038"/>
            <a:ext cx="428625" cy="236537"/>
          </a:xfrm>
          <a:prstGeom prst="line">
            <a:avLst/>
          </a:prstGeom>
          <a:noFill/>
          <a:ln w="9525">
            <a:solidFill>
              <a:schemeClr val="tx1"/>
            </a:solidFill>
            <a:round/>
            <a:headEnd/>
            <a:tailEnd/>
          </a:ln>
        </p:spPr>
      </p:cxnSp>
      <p:cxnSp>
        <p:nvCxnSpPr>
          <p:cNvPr id="142360" name="Straight Connector 37"/>
          <p:cNvCxnSpPr>
            <a:cxnSpLocks noChangeShapeType="1"/>
          </p:cNvCxnSpPr>
          <p:nvPr/>
        </p:nvCxnSpPr>
        <p:spPr bwMode="auto">
          <a:xfrm rot="10800000">
            <a:off x="6324600" y="3200400"/>
            <a:ext cx="376238" cy="14288"/>
          </a:xfrm>
          <a:prstGeom prst="line">
            <a:avLst/>
          </a:prstGeom>
          <a:noFill/>
          <a:ln w="9525">
            <a:solidFill>
              <a:schemeClr val="tx1"/>
            </a:solidFill>
            <a:round/>
            <a:headEnd/>
            <a:tailEnd/>
          </a:ln>
        </p:spPr>
      </p:cxnSp>
      <p:sp>
        <p:nvSpPr>
          <p:cNvPr id="142361" name="Oval 39"/>
          <p:cNvSpPr>
            <a:spLocks noChangeArrowheads="1"/>
          </p:cNvSpPr>
          <p:nvPr/>
        </p:nvSpPr>
        <p:spPr bwMode="auto">
          <a:xfrm>
            <a:off x="6162675" y="5410200"/>
            <a:ext cx="171450" cy="157163"/>
          </a:xfrm>
          <a:prstGeom prst="ellipse">
            <a:avLst/>
          </a:prstGeom>
          <a:solidFill>
            <a:srgbClr val="AD191D"/>
          </a:solidFill>
          <a:ln w="9525">
            <a:solidFill>
              <a:schemeClr val="tx1"/>
            </a:solidFill>
            <a:round/>
            <a:headEnd/>
            <a:tailEnd/>
          </a:ln>
        </p:spPr>
        <p:txBody>
          <a:bodyPr>
            <a:prstTxWarp prst="textNoShape">
              <a:avLst/>
            </a:prstTxWarp>
          </a:bodyPr>
          <a:lstStyle/>
          <a:p>
            <a:endParaRPr lang="en-US"/>
          </a:p>
        </p:txBody>
      </p:sp>
      <p:sp>
        <p:nvSpPr>
          <p:cNvPr id="44" name="Minus 43"/>
          <p:cNvSpPr/>
          <p:nvPr/>
        </p:nvSpPr>
        <p:spPr bwMode="auto">
          <a:xfrm rot="5400000">
            <a:off x="8763000" y="5334000"/>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cxnSp>
        <p:nvCxnSpPr>
          <p:cNvPr id="142363" name="Straight Connector 46"/>
          <p:cNvCxnSpPr>
            <a:cxnSpLocks noChangeShapeType="1"/>
            <a:stCxn id="142361" idx="6"/>
            <a:endCxn id="44" idx="2"/>
          </p:cNvCxnSpPr>
          <p:nvPr/>
        </p:nvCxnSpPr>
        <p:spPr bwMode="auto">
          <a:xfrm flipV="1">
            <a:off x="6334125" y="5253038"/>
            <a:ext cx="2695575" cy="236537"/>
          </a:xfrm>
          <a:prstGeom prst="line">
            <a:avLst/>
          </a:prstGeom>
          <a:noFill/>
          <a:ln w="9525">
            <a:solidFill>
              <a:schemeClr val="tx1"/>
            </a:solidFill>
            <a:round/>
            <a:headEnd/>
            <a:tailEnd/>
          </a:ln>
        </p:spPr>
      </p:cxnSp>
      <p:cxnSp>
        <p:nvCxnSpPr>
          <p:cNvPr id="142364" name="Straight Connector 53"/>
          <p:cNvCxnSpPr>
            <a:cxnSpLocks noChangeShapeType="1"/>
            <a:stCxn id="44" idx="1"/>
            <a:endCxn id="142361" idx="6"/>
          </p:cNvCxnSpPr>
          <p:nvPr/>
        </p:nvCxnSpPr>
        <p:spPr bwMode="auto">
          <a:xfrm rot="10800000" flipV="1">
            <a:off x="6334125" y="5448300"/>
            <a:ext cx="2668588" cy="41275"/>
          </a:xfrm>
          <a:prstGeom prst="line">
            <a:avLst/>
          </a:prstGeom>
          <a:noFill/>
          <a:ln w="9525">
            <a:solidFill>
              <a:schemeClr val="tx1"/>
            </a:solidFill>
            <a:round/>
            <a:headEnd/>
            <a:tailEnd/>
          </a:ln>
        </p:spPr>
      </p:cxnSp>
      <p:sp>
        <p:nvSpPr>
          <p:cNvPr id="142365" name="TextBox 28"/>
          <p:cNvSpPr txBox="1">
            <a:spLocks noChangeArrowheads="1"/>
          </p:cNvSpPr>
          <p:nvPr/>
        </p:nvSpPr>
        <p:spPr bwMode="auto">
          <a:xfrm>
            <a:off x="7620000" y="5029200"/>
            <a:ext cx="304800" cy="584200"/>
          </a:xfrm>
          <a:prstGeom prst="rect">
            <a:avLst/>
          </a:prstGeom>
          <a:noFill/>
          <a:ln w="9525">
            <a:noFill/>
            <a:miter lim="800000"/>
            <a:headEnd/>
            <a:tailEnd/>
          </a:ln>
        </p:spPr>
        <p:txBody>
          <a:bodyPr>
            <a:prstTxWarp prst="textNoShape">
              <a:avLst/>
            </a:prstTxWarp>
            <a:spAutoFit/>
          </a:bodyPr>
          <a:lstStyle/>
          <a:p>
            <a:pPr eaLnBrk="0" hangingPunct="0"/>
            <a:r>
              <a:rPr lang="en-US" sz="1600"/>
              <a:t>R</a:t>
            </a:r>
          </a:p>
        </p:txBody>
      </p:sp>
      <p:sp>
        <p:nvSpPr>
          <p:cNvPr id="142366" name="TextBox 30"/>
          <p:cNvSpPr txBox="1">
            <a:spLocks noChangeArrowheads="1"/>
          </p:cNvSpPr>
          <p:nvPr/>
        </p:nvSpPr>
        <p:spPr bwMode="auto">
          <a:xfrm>
            <a:off x="7620000" y="5562600"/>
            <a:ext cx="457200" cy="338138"/>
          </a:xfrm>
          <a:prstGeom prst="rect">
            <a:avLst/>
          </a:prstGeom>
          <a:noFill/>
          <a:ln w="9525">
            <a:noFill/>
            <a:miter lim="800000"/>
            <a:headEnd/>
            <a:tailEnd/>
          </a:ln>
        </p:spPr>
        <p:txBody>
          <a:bodyPr>
            <a:prstTxWarp prst="textNoShape">
              <a:avLst/>
            </a:prstTxWarp>
            <a:spAutoFit/>
          </a:bodyPr>
          <a:lstStyle/>
          <a:p>
            <a:pPr eaLnBrk="0" hangingPunct="0"/>
            <a:r>
              <a:rPr lang="en-US" sz="1600"/>
              <a:t>R’</a:t>
            </a:r>
          </a:p>
        </p:txBody>
      </p:sp>
      <p:sp>
        <p:nvSpPr>
          <p:cNvPr id="142367" name="TextBox 31"/>
          <p:cNvSpPr txBox="1">
            <a:spLocks noChangeArrowheads="1"/>
          </p:cNvSpPr>
          <p:nvPr/>
        </p:nvSpPr>
        <p:spPr bwMode="auto">
          <a:xfrm>
            <a:off x="6388100" y="6197600"/>
            <a:ext cx="1143000" cy="338138"/>
          </a:xfrm>
          <a:prstGeom prst="rect">
            <a:avLst/>
          </a:prstGeom>
          <a:noFill/>
          <a:ln w="9525">
            <a:noFill/>
            <a:miter lim="800000"/>
            <a:headEnd/>
            <a:tailEnd/>
          </a:ln>
        </p:spPr>
        <p:txBody>
          <a:bodyPr wrap="none">
            <a:prstTxWarp prst="textNoShape">
              <a:avLst/>
            </a:prstTxWarp>
            <a:spAutoFit/>
          </a:bodyPr>
          <a:lstStyle/>
          <a:p>
            <a:pPr eaLnBrk="0" hangingPunct="0"/>
            <a:r>
              <a:rPr lang="en-US" sz="1600"/>
              <a:t>R = R’ </a:t>
            </a:r>
            <a:r>
              <a:rPr lang="en-US" sz="1000"/>
              <a:t>@</a:t>
            </a:r>
            <a:r>
              <a:rPr lang="en-US" sz="1600"/>
              <a:t> </a:t>
            </a:r>
            <a:r>
              <a:rPr lang="en-US" sz="1600">
                <a:latin typeface="Symbol" charset="2"/>
                <a:ea typeface="Symbol" charset="2"/>
                <a:cs typeface="Symbol" charset="2"/>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3363" name="TextBox 4"/>
          <p:cNvSpPr txBox="1">
            <a:spLocks noChangeArrowheads="1"/>
          </p:cNvSpPr>
          <p:nvPr/>
        </p:nvSpPr>
        <p:spPr bwMode="auto">
          <a:xfrm>
            <a:off x="0" y="762000"/>
            <a:ext cx="5105400" cy="646113"/>
          </a:xfrm>
          <a:prstGeom prst="rect">
            <a:avLst/>
          </a:prstGeom>
          <a:noFill/>
          <a:ln w="9525">
            <a:noFill/>
            <a:miter lim="800000"/>
            <a:headEnd/>
            <a:tailEnd/>
          </a:ln>
        </p:spPr>
        <p:txBody>
          <a:bodyPr>
            <a:prstTxWarp prst="textNoShape">
              <a:avLst/>
            </a:prstTxWarp>
            <a:spAutoFit/>
          </a:bodyPr>
          <a:lstStyle/>
          <a:p>
            <a:pPr eaLnBrk="0" hangingPunct="0"/>
            <a:r>
              <a:rPr lang="en-US" sz="1800"/>
              <a:t>How can we determine “how far is far enough?”</a:t>
            </a:r>
          </a:p>
          <a:p>
            <a:pPr eaLnBrk="0" hangingPunct="0"/>
            <a:endParaRPr lang="en-US" sz="1800"/>
          </a:p>
        </p:txBody>
      </p:sp>
      <p:sp>
        <p:nvSpPr>
          <p:cNvPr id="143364" name="Oval 39"/>
          <p:cNvSpPr>
            <a:spLocks noChangeArrowheads="1"/>
          </p:cNvSpPr>
          <p:nvPr/>
        </p:nvSpPr>
        <p:spPr bwMode="auto">
          <a:xfrm>
            <a:off x="5849938" y="919163"/>
            <a:ext cx="169862" cy="158750"/>
          </a:xfrm>
          <a:prstGeom prst="ellipse">
            <a:avLst/>
          </a:prstGeom>
          <a:solidFill>
            <a:srgbClr val="AD191D"/>
          </a:solidFill>
          <a:ln w="9525">
            <a:solidFill>
              <a:schemeClr val="tx1"/>
            </a:solidFill>
            <a:round/>
            <a:headEnd/>
            <a:tailEnd/>
          </a:ln>
        </p:spPr>
        <p:txBody>
          <a:bodyPr>
            <a:prstTxWarp prst="textNoShape">
              <a:avLst/>
            </a:prstTxWarp>
          </a:bodyPr>
          <a:lstStyle/>
          <a:p>
            <a:endParaRPr lang="en-US"/>
          </a:p>
        </p:txBody>
      </p:sp>
      <p:sp>
        <p:nvSpPr>
          <p:cNvPr id="44" name="Minus 43"/>
          <p:cNvSpPr/>
          <p:nvPr/>
        </p:nvSpPr>
        <p:spPr bwMode="auto">
          <a:xfrm rot="5400000">
            <a:off x="8448675" y="842963"/>
            <a:ext cx="533400" cy="2286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prstTxWarp prst="textNoShape">
              <a:avLst/>
            </a:prstTxWarp>
          </a:bodyPr>
          <a:lstStyle/>
          <a:p>
            <a:pPr eaLnBrk="0" hangingPunct="0">
              <a:defRPr/>
            </a:pPr>
            <a:endParaRPr lang="en-US"/>
          </a:p>
        </p:txBody>
      </p:sp>
      <p:cxnSp>
        <p:nvCxnSpPr>
          <p:cNvPr id="143366" name="Straight Connector 46"/>
          <p:cNvCxnSpPr>
            <a:cxnSpLocks noChangeShapeType="1"/>
            <a:stCxn id="143364" idx="6"/>
            <a:endCxn id="44" idx="2"/>
          </p:cNvCxnSpPr>
          <p:nvPr/>
        </p:nvCxnSpPr>
        <p:spPr bwMode="auto">
          <a:xfrm flipV="1">
            <a:off x="6019800" y="762000"/>
            <a:ext cx="2695575" cy="236538"/>
          </a:xfrm>
          <a:prstGeom prst="line">
            <a:avLst/>
          </a:prstGeom>
          <a:noFill/>
          <a:ln w="9525">
            <a:solidFill>
              <a:schemeClr val="tx1"/>
            </a:solidFill>
            <a:round/>
            <a:headEnd/>
            <a:tailEnd/>
          </a:ln>
        </p:spPr>
      </p:cxnSp>
      <p:cxnSp>
        <p:nvCxnSpPr>
          <p:cNvPr id="143367" name="Straight Connector 53"/>
          <p:cNvCxnSpPr>
            <a:cxnSpLocks noChangeShapeType="1"/>
            <a:stCxn id="44" idx="1"/>
            <a:endCxn id="143364" idx="6"/>
          </p:cNvCxnSpPr>
          <p:nvPr/>
        </p:nvCxnSpPr>
        <p:spPr bwMode="auto">
          <a:xfrm rot="10800000" flipV="1">
            <a:off x="6019800" y="957263"/>
            <a:ext cx="2668588" cy="41275"/>
          </a:xfrm>
          <a:prstGeom prst="line">
            <a:avLst/>
          </a:prstGeom>
          <a:noFill/>
          <a:ln w="9525">
            <a:solidFill>
              <a:schemeClr val="tx1"/>
            </a:solidFill>
            <a:round/>
            <a:headEnd/>
            <a:tailEnd/>
          </a:ln>
        </p:spPr>
      </p:cxnSp>
      <p:sp>
        <p:nvSpPr>
          <p:cNvPr id="143368" name="TextBox 28"/>
          <p:cNvSpPr txBox="1">
            <a:spLocks noChangeArrowheads="1"/>
          </p:cNvSpPr>
          <p:nvPr/>
        </p:nvSpPr>
        <p:spPr bwMode="auto">
          <a:xfrm>
            <a:off x="7305675" y="538163"/>
            <a:ext cx="304800" cy="585787"/>
          </a:xfrm>
          <a:prstGeom prst="rect">
            <a:avLst/>
          </a:prstGeom>
          <a:noFill/>
          <a:ln w="9525">
            <a:noFill/>
            <a:miter lim="800000"/>
            <a:headEnd/>
            <a:tailEnd/>
          </a:ln>
        </p:spPr>
        <p:txBody>
          <a:bodyPr>
            <a:prstTxWarp prst="textNoShape">
              <a:avLst/>
            </a:prstTxWarp>
            <a:spAutoFit/>
          </a:bodyPr>
          <a:lstStyle/>
          <a:p>
            <a:pPr eaLnBrk="0" hangingPunct="0"/>
            <a:r>
              <a:rPr lang="en-US" sz="1600"/>
              <a:t>R</a:t>
            </a:r>
          </a:p>
        </p:txBody>
      </p:sp>
      <p:sp>
        <p:nvSpPr>
          <p:cNvPr id="143369" name="TextBox 30"/>
          <p:cNvSpPr txBox="1">
            <a:spLocks noChangeArrowheads="1"/>
          </p:cNvSpPr>
          <p:nvPr/>
        </p:nvSpPr>
        <p:spPr bwMode="auto">
          <a:xfrm>
            <a:off x="4191000" y="2971800"/>
            <a:ext cx="1981200" cy="338138"/>
          </a:xfrm>
          <a:prstGeom prst="rect">
            <a:avLst/>
          </a:prstGeom>
          <a:noFill/>
          <a:ln w="9525">
            <a:noFill/>
            <a:miter lim="800000"/>
            <a:headEnd/>
            <a:tailEnd/>
          </a:ln>
        </p:spPr>
        <p:txBody>
          <a:bodyPr>
            <a:prstTxWarp prst="textNoShape">
              <a:avLst/>
            </a:prstTxWarp>
            <a:spAutoFit/>
          </a:bodyPr>
          <a:lstStyle/>
          <a:p>
            <a:pPr eaLnBrk="0" hangingPunct="0"/>
            <a:r>
              <a:rPr lang="en-US" sz="1600"/>
              <a:t>R’ =  √[R</a:t>
            </a:r>
            <a:r>
              <a:rPr lang="en-US" sz="1600" baseline="30000"/>
              <a:t>2</a:t>
            </a:r>
            <a:r>
              <a:rPr lang="en-US" sz="1600"/>
              <a:t> – (D/2)</a:t>
            </a:r>
            <a:r>
              <a:rPr lang="en-US" sz="1600" baseline="30000"/>
              <a:t>2</a:t>
            </a:r>
            <a:r>
              <a:rPr lang="en-US" sz="1600"/>
              <a:t>]</a:t>
            </a:r>
          </a:p>
        </p:txBody>
      </p:sp>
      <p:sp>
        <p:nvSpPr>
          <p:cNvPr id="143370" name="TextBox 31"/>
          <p:cNvSpPr txBox="1">
            <a:spLocks noChangeArrowheads="1"/>
          </p:cNvSpPr>
          <p:nvPr/>
        </p:nvSpPr>
        <p:spPr bwMode="auto">
          <a:xfrm>
            <a:off x="7010400" y="1066800"/>
            <a:ext cx="1169988" cy="338138"/>
          </a:xfrm>
          <a:prstGeom prst="rect">
            <a:avLst/>
          </a:prstGeom>
          <a:noFill/>
          <a:ln w="9525">
            <a:noFill/>
            <a:miter lim="800000"/>
            <a:headEnd/>
            <a:tailEnd/>
          </a:ln>
        </p:spPr>
        <p:txBody>
          <a:bodyPr wrap="none">
            <a:prstTxWarp prst="textNoShape">
              <a:avLst/>
            </a:prstTxWarp>
            <a:spAutoFit/>
          </a:bodyPr>
          <a:lstStyle/>
          <a:p>
            <a:pPr eaLnBrk="0" hangingPunct="0"/>
            <a:r>
              <a:rPr lang="en-US" sz="1600"/>
              <a:t>R = R’ </a:t>
            </a:r>
            <a:r>
              <a:rPr lang="en-US" sz="1000"/>
              <a:t>@</a:t>
            </a:r>
            <a:r>
              <a:rPr lang="en-US" sz="1600"/>
              <a:t> </a:t>
            </a:r>
            <a:r>
              <a:rPr lang="en-US" sz="1600">
                <a:latin typeface="Symbol" charset="2"/>
                <a:ea typeface="Symbol" charset="2"/>
                <a:cs typeface="Symbol" charset="2"/>
              </a:rPr>
              <a:t>∞</a:t>
            </a:r>
          </a:p>
        </p:txBody>
      </p:sp>
      <p:cxnSp>
        <p:nvCxnSpPr>
          <p:cNvPr id="143371" name="Straight Connector 33"/>
          <p:cNvCxnSpPr>
            <a:cxnSpLocks noChangeShapeType="1"/>
          </p:cNvCxnSpPr>
          <p:nvPr/>
        </p:nvCxnSpPr>
        <p:spPr bwMode="auto">
          <a:xfrm flipV="1">
            <a:off x="1143000" y="1600200"/>
            <a:ext cx="5715000" cy="1219200"/>
          </a:xfrm>
          <a:prstGeom prst="line">
            <a:avLst/>
          </a:prstGeom>
          <a:noFill/>
          <a:ln w="9525">
            <a:solidFill>
              <a:schemeClr val="tx1"/>
            </a:solidFill>
            <a:round/>
            <a:headEnd/>
            <a:tailEnd/>
          </a:ln>
        </p:spPr>
      </p:cxnSp>
      <p:cxnSp>
        <p:nvCxnSpPr>
          <p:cNvPr id="143372" name="Straight Connector 35"/>
          <p:cNvCxnSpPr>
            <a:cxnSpLocks noChangeShapeType="1"/>
          </p:cNvCxnSpPr>
          <p:nvPr/>
        </p:nvCxnSpPr>
        <p:spPr bwMode="auto">
          <a:xfrm>
            <a:off x="1143000" y="2819400"/>
            <a:ext cx="5715000" cy="1588"/>
          </a:xfrm>
          <a:prstGeom prst="line">
            <a:avLst/>
          </a:prstGeom>
          <a:noFill/>
          <a:ln w="9525">
            <a:solidFill>
              <a:schemeClr val="tx1"/>
            </a:solidFill>
            <a:round/>
            <a:headEnd/>
            <a:tailEnd/>
          </a:ln>
        </p:spPr>
      </p:cxnSp>
      <p:cxnSp>
        <p:nvCxnSpPr>
          <p:cNvPr id="143373" name="Straight Connector 38"/>
          <p:cNvCxnSpPr>
            <a:cxnSpLocks noChangeShapeType="1"/>
          </p:cNvCxnSpPr>
          <p:nvPr/>
        </p:nvCxnSpPr>
        <p:spPr bwMode="auto">
          <a:xfrm rot="5400000">
            <a:off x="5678488" y="2781300"/>
            <a:ext cx="2360612" cy="1588"/>
          </a:xfrm>
          <a:prstGeom prst="line">
            <a:avLst/>
          </a:prstGeom>
          <a:noFill/>
          <a:ln w="9525">
            <a:solidFill>
              <a:schemeClr val="tx1"/>
            </a:solidFill>
            <a:round/>
            <a:headEnd/>
            <a:tailEnd/>
          </a:ln>
        </p:spPr>
      </p:cxnSp>
      <p:cxnSp>
        <p:nvCxnSpPr>
          <p:cNvPr id="143374" name="Straight Connector 42"/>
          <p:cNvCxnSpPr>
            <a:cxnSpLocks noChangeShapeType="1"/>
          </p:cNvCxnSpPr>
          <p:nvPr/>
        </p:nvCxnSpPr>
        <p:spPr bwMode="auto">
          <a:xfrm>
            <a:off x="7162800" y="1600200"/>
            <a:ext cx="609600" cy="1588"/>
          </a:xfrm>
          <a:prstGeom prst="line">
            <a:avLst/>
          </a:prstGeom>
          <a:noFill/>
          <a:ln w="9525">
            <a:solidFill>
              <a:schemeClr val="tx1"/>
            </a:solidFill>
            <a:round/>
            <a:headEnd/>
            <a:tailEnd/>
          </a:ln>
        </p:spPr>
      </p:cxnSp>
      <p:sp>
        <p:nvSpPr>
          <p:cNvPr id="143375" name="TextBox 49"/>
          <p:cNvSpPr txBox="1">
            <a:spLocks noChangeArrowheads="1"/>
          </p:cNvSpPr>
          <p:nvPr/>
        </p:nvSpPr>
        <p:spPr bwMode="auto">
          <a:xfrm>
            <a:off x="7315200" y="2514600"/>
            <a:ext cx="406400" cy="461963"/>
          </a:xfrm>
          <a:prstGeom prst="rect">
            <a:avLst/>
          </a:prstGeom>
          <a:noFill/>
          <a:ln w="9525">
            <a:noFill/>
            <a:miter lim="800000"/>
            <a:headEnd/>
            <a:tailEnd/>
          </a:ln>
        </p:spPr>
        <p:txBody>
          <a:bodyPr wrap="none">
            <a:prstTxWarp prst="textNoShape">
              <a:avLst/>
            </a:prstTxWarp>
            <a:spAutoFit/>
          </a:bodyPr>
          <a:lstStyle/>
          <a:p>
            <a:pPr eaLnBrk="0" hangingPunct="0"/>
            <a:r>
              <a:rPr lang="en-US"/>
              <a:t>D</a:t>
            </a:r>
          </a:p>
        </p:txBody>
      </p:sp>
      <p:cxnSp>
        <p:nvCxnSpPr>
          <p:cNvPr id="143376" name="Straight Arrow Connector 51"/>
          <p:cNvCxnSpPr>
            <a:cxnSpLocks noChangeShapeType="1"/>
          </p:cNvCxnSpPr>
          <p:nvPr/>
        </p:nvCxnSpPr>
        <p:spPr bwMode="auto">
          <a:xfrm rot="5400000" flipH="1" flipV="1">
            <a:off x="7124701" y="2019300"/>
            <a:ext cx="838200" cy="3175"/>
          </a:xfrm>
          <a:prstGeom prst="straightConnector1">
            <a:avLst/>
          </a:prstGeom>
          <a:noFill/>
          <a:ln w="9525">
            <a:solidFill>
              <a:schemeClr val="tx1"/>
            </a:solidFill>
            <a:round/>
            <a:headEnd/>
            <a:tailEnd type="arrow" w="med" len="med"/>
          </a:ln>
        </p:spPr>
      </p:cxnSp>
      <p:cxnSp>
        <p:nvCxnSpPr>
          <p:cNvPr id="143377" name="Straight Arrow Connector 55"/>
          <p:cNvCxnSpPr>
            <a:cxnSpLocks noChangeShapeType="1"/>
          </p:cNvCxnSpPr>
          <p:nvPr/>
        </p:nvCxnSpPr>
        <p:spPr bwMode="auto">
          <a:xfrm rot="5400000">
            <a:off x="7124701" y="3543300"/>
            <a:ext cx="838200" cy="3175"/>
          </a:xfrm>
          <a:prstGeom prst="straightConnector1">
            <a:avLst/>
          </a:prstGeom>
          <a:noFill/>
          <a:ln w="9525">
            <a:solidFill>
              <a:schemeClr val="tx1"/>
            </a:solidFill>
            <a:round/>
            <a:headEnd/>
            <a:tailEnd type="arrow" w="med" len="med"/>
          </a:ln>
        </p:spPr>
      </p:cxnSp>
      <p:sp>
        <p:nvSpPr>
          <p:cNvPr id="143378" name="TextBox 56"/>
          <p:cNvSpPr txBox="1">
            <a:spLocks noChangeArrowheads="1"/>
          </p:cNvSpPr>
          <p:nvPr/>
        </p:nvSpPr>
        <p:spPr bwMode="auto">
          <a:xfrm>
            <a:off x="4267200" y="1752600"/>
            <a:ext cx="304800" cy="584200"/>
          </a:xfrm>
          <a:prstGeom prst="rect">
            <a:avLst/>
          </a:prstGeom>
          <a:noFill/>
          <a:ln w="9525">
            <a:noFill/>
            <a:miter lim="800000"/>
            <a:headEnd/>
            <a:tailEnd/>
          </a:ln>
        </p:spPr>
        <p:txBody>
          <a:bodyPr>
            <a:prstTxWarp prst="textNoShape">
              <a:avLst/>
            </a:prstTxWarp>
            <a:spAutoFit/>
          </a:bodyPr>
          <a:lstStyle/>
          <a:p>
            <a:pPr eaLnBrk="0" hangingPunct="0"/>
            <a:r>
              <a:rPr lang="en-US" sz="1600"/>
              <a:t>R</a:t>
            </a:r>
          </a:p>
        </p:txBody>
      </p:sp>
      <p:sp>
        <p:nvSpPr>
          <p:cNvPr id="143379" name="TextBox 57"/>
          <p:cNvSpPr txBox="1">
            <a:spLocks noChangeArrowheads="1"/>
          </p:cNvSpPr>
          <p:nvPr/>
        </p:nvSpPr>
        <p:spPr bwMode="auto">
          <a:xfrm>
            <a:off x="1600200" y="3733800"/>
            <a:ext cx="1952625" cy="338138"/>
          </a:xfrm>
          <a:prstGeom prst="rect">
            <a:avLst/>
          </a:prstGeom>
          <a:noFill/>
          <a:ln w="9525">
            <a:noFill/>
            <a:miter lim="800000"/>
            <a:headEnd/>
            <a:tailEnd/>
          </a:ln>
        </p:spPr>
        <p:txBody>
          <a:bodyPr>
            <a:prstTxWarp prst="textNoShape">
              <a:avLst/>
            </a:prstTxWarp>
            <a:spAutoFit/>
          </a:bodyPr>
          <a:lstStyle/>
          <a:p>
            <a:pPr eaLnBrk="0" hangingPunct="0"/>
            <a:r>
              <a:rPr lang="en-US" sz="1600"/>
              <a:t>R – R’ ≤ fraction (</a:t>
            </a:r>
            <a:r>
              <a:rPr lang="en-US" sz="1600">
                <a:latin typeface="Symbol" charset="2"/>
                <a:ea typeface="Symbol" charset="2"/>
                <a:cs typeface="Symbol" charset="2"/>
              </a:rPr>
              <a:t>l</a:t>
            </a:r>
            <a:r>
              <a:rPr lang="en-US" sz="1600"/>
              <a:t>)</a:t>
            </a:r>
          </a:p>
        </p:txBody>
      </p:sp>
      <p:sp>
        <p:nvSpPr>
          <p:cNvPr id="143380" name="TextBox 58"/>
          <p:cNvSpPr txBox="1">
            <a:spLocks noChangeArrowheads="1"/>
          </p:cNvSpPr>
          <p:nvPr/>
        </p:nvSpPr>
        <p:spPr bwMode="auto">
          <a:xfrm>
            <a:off x="1600200" y="4114800"/>
            <a:ext cx="2590800" cy="338138"/>
          </a:xfrm>
          <a:prstGeom prst="rect">
            <a:avLst/>
          </a:prstGeom>
          <a:noFill/>
          <a:ln w="9525">
            <a:noFill/>
            <a:miter lim="800000"/>
            <a:headEnd/>
            <a:tailEnd/>
          </a:ln>
        </p:spPr>
        <p:txBody>
          <a:bodyPr>
            <a:prstTxWarp prst="textNoShape">
              <a:avLst/>
            </a:prstTxWarp>
            <a:spAutoFit/>
          </a:bodyPr>
          <a:lstStyle/>
          <a:p>
            <a:pPr eaLnBrk="0" hangingPunct="0"/>
            <a:r>
              <a:rPr lang="en-US" sz="1600"/>
              <a:t>Pick:  R – R’ ≤ </a:t>
            </a:r>
            <a:r>
              <a:rPr lang="en-US" sz="1600">
                <a:latin typeface="Symbol" charset="2"/>
                <a:ea typeface="Symbol" charset="2"/>
                <a:cs typeface="Symbol" charset="2"/>
              </a:rPr>
              <a:t>al, a&lt;&lt;1</a:t>
            </a:r>
            <a:endParaRPr lang="en-US" sz="1600"/>
          </a:p>
        </p:txBody>
      </p:sp>
      <p:sp>
        <p:nvSpPr>
          <p:cNvPr id="143381" name="TextBox 59"/>
          <p:cNvSpPr txBox="1">
            <a:spLocks noChangeArrowheads="1"/>
          </p:cNvSpPr>
          <p:nvPr/>
        </p:nvSpPr>
        <p:spPr bwMode="auto">
          <a:xfrm>
            <a:off x="1676400" y="4648200"/>
            <a:ext cx="2438400" cy="338138"/>
          </a:xfrm>
          <a:prstGeom prst="rect">
            <a:avLst/>
          </a:prstGeom>
          <a:noFill/>
          <a:ln w="9525">
            <a:noFill/>
            <a:miter lim="800000"/>
            <a:headEnd/>
            <a:tailEnd/>
          </a:ln>
        </p:spPr>
        <p:txBody>
          <a:bodyPr>
            <a:prstTxWarp prst="textNoShape">
              <a:avLst/>
            </a:prstTxWarp>
            <a:spAutoFit/>
          </a:bodyPr>
          <a:lstStyle/>
          <a:p>
            <a:pPr eaLnBrk="0" hangingPunct="0"/>
            <a:r>
              <a:rPr lang="en-US" sz="1600"/>
              <a:t>R -  √[R</a:t>
            </a:r>
            <a:r>
              <a:rPr lang="en-US" sz="1600" baseline="30000"/>
              <a:t>2</a:t>
            </a:r>
            <a:r>
              <a:rPr lang="en-US" sz="1600"/>
              <a:t> – (D/2)</a:t>
            </a:r>
            <a:r>
              <a:rPr lang="en-US" sz="1600" baseline="30000"/>
              <a:t>2</a:t>
            </a:r>
            <a:r>
              <a:rPr lang="en-US" sz="1600"/>
              <a:t>] = </a:t>
            </a:r>
            <a:r>
              <a:rPr lang="en-US" sz="1600">
                <a:latin typeface="Symbol" charset="2"/>
                <a:ea typeface="Symbol" charset="2"/>
                <a:cs typeface="Symbol" charset="2"/>
              </a:rPr>
              <a:t>al</a:t>
            </a:r>
            <a:endParaRPr lang="en-US" sz="1600"/>
          </a:p>
        </p:txBody>
      </p:sp>
      <p:cxnSp>
        <p:nvCxnSpPr>
          <p:cNvPr id="143382" name="Straight Connector 61"/>
          <p:cNvCxnSpPr>
            <a:cxnSpLocks noChangeShapeType="1"/>
          </p:cNvCxnSpPr>
          <p:nvPr/>
        </p:nvCxnSpPr>
        <p:spPr bwMode="auto">
          <a:xfrm>
            <a:off x="7162800" y="3962400"/>
            <a:ext cx="609600" cy="1588"/>
          </a:xfrm>
          <a:prstGeom prst="line">
            <a:avLst/>
          </a:prstGeom>
          <a:noFill/>
          <a:ln w="9525">
            <a:solidFill>
              <a:schemeClr val="tx1"/>
            </a:solidFill>
            <a:round/>
            <a:headEnd/>
            <a:tailEnd/>
          </a:ln>
        </p:spPr>
      </p:cxnSp>
      <p:sp>
        <p:nvSpPr>
          <p:cNvPr id="143383" name="TextBox 62"/>
          <p:cNvSpPr txBox="1">
            <a:spLocks noChangeArrowheads="1"/>
          </p:cNvSpPr>
          <p:nvPr/>
        </p:nvSpPr>
        <p:spPr bwMode="auto">
          <a:xfrm>
            <a:off x="3581400" y="5257800"/>
            <a:ext cx="2673350" cy="461963"/>
          </a:xfrm>
          <a:prstGeom prst="rect">
            <a:avLst/>
          </a:prstGeom>
          <a:noFill/>
          <a:ln w="9525">
            <a:noFill/>
            <a:miter lim="800000"/>
            <a:headEnd/>
            <a:tailEnd/>
          </a:ln>
        </p:spPr>
        <p:txBody>
          <a:bodyPr wrap="none">
            <a:prstTxWarp prst="textNoShape">
              <a:avLst/>
            </a:prstTxWarp>
            <a:spAutoFit/>
          </a:bodyPr>
          <a:lstStyle/>
          <a:p>
            <a:pPr eaLnBrk="0" hangingPunct="0"/>
            <a:r>
              <a:rPr lang="en-US"/>
              <a:t>R ≥ D</a:t>
            </a:r>
            <a:r>
              <a:rPr lang="en-US" baseline="30000"/>
              <a:t>2</a:t>
            </a:r>
            <a:r>
              <a:rPr lang="en-US"/>
              <a:t>/8</a:t>
            </a:r>
            <a:r>
              <a:rPr lang="en-US">
                <a:latin typeface="Symbol" charset="2"/>
                <a:ea typeface="Symbol" charset="2"/>
                <a:cs typeface="Symbol" charset="2"/>
              </a:rPr>
              <a:t>al</a:t>
            </a:r>
            <a:r>
              <a:rPr lang="en-US"/>
              <a:t> + </a:t>
            </a:r>
            <a:r>
              <a:rPr lang="en-US">
                <a:latin typeface="Symbol" charset="2"/>
                <a:ea typeface="Symbol" charset="2"/>
                <a:cs typeface="Symbol" charset="2"/>
              </a:rPr>
              <a:t>al</a:t>
            </a:r>
            <a:r>
              <a:rPr lang="en-US"/>
              <a:t>/2</a:t>
            </a:r>
          </a:p>
        </p:txBody>
      </p:sp>
      <p:cxnSp>
        <p:nvCxnSpPr>
          <p:cNvPr id="143384" name="Straight Connector 64"/>
          <p:cNvCxnSpPr>
            <a:cxnSpLocks noChangeShapeType="1"/>
          </p:cNvCxnSpPr>
          <p:nvPr/>
        </p:nvCxnSpPr>
        <p:spPr bwMode="auto">
          <a:xfrm>
            <a:off x="3657600" y="6477000"/>
            <a:ext cx="1219200" cy="1588"/>
          </a:xfrm>
          <a:prstGeom prst="line">
            <a:avLst/>
          </a:prstGeom>
          <a:noFill/>
          <a:ln w="38100">
            <a:solidFill>
              <a:srgbClr val="AD191D"/>
            </a:solidFill>
            <a:round/>
            <a:headEnd/>
            <a:tailEnd/>
          </a:ln>
        </p:spPr>
      </p:cxnSp>
      <p:sp>
        <p:nvSpPr>
          <p:cNvPr id="143385" name="TextBox 65"/>
          <p:cNvSpPr txBox="1">
            <a:spLocks noChangeArrowheads="1"/>
          </p:cNvSpPr>
          <p:nvPr/>
        </p:nvSpPr>
        <p:spPr bwMode="auto">
          <a:xfrm>
            <a:off x="596900" y="6057900"/>
            <a:ext cx="5480050" cy="830263"/>
          </a:xfrm>
          <a:prstGeom prst="rect">
            <a:avLst/>
          </a:prstGeom>
          <a:noFill/>
          <a:ln w="9525">
            <a:noFill/>
            <a:miter lim="800000"/>
            <a:headEnd/>
            <a:tailEnd/>
          </a:ln>
        </p:spPr>
        <p:txBody>
          <a:bodyPr wrap="none">
            <a:prstTxWarp prst="textNoShape">
              <a:avLst/>
            </a:prstTxWarp>
            <a:spAutoFit/>
          </a:bodyPr>
          <a:lstStyle/>
          <a:p>
            <a:pPr eaLnBrk="0" hangingPunct="0"/>
            <a:r>
              <a:rPr lang="en-US"/>
              <a:t>For </a:t>
            </a:r>
            <a:r>
              <a:rPr lang="en-US">
                <a:latin typeface="Symbol" charset="2"/>
                <a:ea typeface="Symbol" charset="2"/>
                <a:cs typeface="Symbol" charset="2"/>
              </a:rPr>
              <a:t>a = 1/16, 		   </a:t>
            </a:r>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a:p>
            <a:pPr eaLnBrk="0" hangingPunct="0"/>
            <a:r>
              <a:rPr lang="en-US">
                <a:latin typeface="Symbol" charset="2"/>
                <a:ea typeface="Symbol" charset="2"/>
                <a:cs typeface="Symbol" charset="2"/>
              </a:rPr>
              <a:t> </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4387" name="TextBox 62"/>
          <p:cNvSpPr txBox="1">
            <a:spLocks noChangeArrowheads="1"/>
          </p:cNvSpPr>
          <p:nvPr/>
        </p:nvSpPr>
        <p:spPr bwMode="auto">
          <a:xfrm>
            <a:off x="3338513" y="1143000"/>
            <a:ext cx="2466975" cy="461963"/>
          </a:xfrm>
          <a:prstGeom prst="rect">
            <a:avLst/>
          </a:prstGeom>
          <a:noFill/>
          <a:ln w="9525">
            <a:noFill/>
            <a:miter lim="800000"/>
            <a:headEnd/>
            <a:tailEnd/>
          </a:ln>
        </p:spPr>
        <p:txBody>
          <a:bodyPr wrap="none">
            <a:prstTxWarp prst="textNoShape">
              <a:avLst/>
            </a:prstTxWarp>
            <a:spAutoFit/>
          </a:bodyPr>
          <a:lstStyle/>
          <a:p>
            <a:pPr eaLnBrk="0" hangingPunct="0"/>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p:txBody>
      </p:sp>
      <p:cxnSp>
        <p:nvCxnSpPr>
          <p:cNvPr id="144388" name="Straight Connector 64"/>
          <p:cNvCxnSpPr>
            <a:cxnSpLocks noChangeShapeType="1"/>
          </p:cNvCxnSpPr>
          <p:nvPr/>
        </p:nvCxnSpPr>
        <p:spPr bwMode="auto">
          <a:xfrm>
            <a:off x="3352800" y="1600200"/>
            <a:ext cx="1447800" cy="1588"/>
          </a:xfrm>
          <a:prstGeom prst="line">
            <a:avLst/>
          </a:prstGeom>
          <a:noFill/>
          <a:ln w="38100">
            <a:solidFill>
              <a:srgbClr val="AD191D"/>
            </a:solidFill>
            <a:round/>
            <a:headEnd/>
            <a:tailEnd/>
          </a:ln>
        </p:spPr>
      </p:cxnSp>
      <p:sp>
        <p:nvSpPr>
          <p:cNvPr id="144389" name="TextBox 24"/>
          <p:cNvSpPr txBox="1">
            <a:spLocks noChangeArrowheads="1"/>
          </p:cNvSpPr>
          <p:nvPr/>
        </p:nvSpPr>
        <p:spPr bwMode="auto">
          <a:xfrm>
            <a:off x="685800" y="1816100"/>
            <a:ext cx="7894638" cy="3140075"/>
          </a:xfrm>
          <a:prstGeom prst="rect">
            <a:avLst/>
          </a:prstGeom>
          <a:noFill/>
          <a:ln w="9525">
            <a:noFill/>
            <a:miter lim="800000"/>
            <a:headEnd/>
            <a:tailEnd/>
          </a:ln>
        </p:spPr>
        <p:txBody>
          <a:bodyPr wrap="none">
            <a:prstTxWarp prst="textNoShape">
              <a:avLst/>
            </a:prstTxWarp>
            <a:spAutoFit/>
          </a:bodyPr>
          <a:lstStyle/>
          <a:p>
            <a:pPr eaLnBrk="0" hangingPunct="0"/>
            <a:r>
              <a:rPr lang="en-US" sz="1800"/>
              <a:t>Interesting cases:</a:t>
            </a:r>
          </a:p>
          <a:p>
            <a:pPr eaLnBrk="0" hangingPunct="0"/>
            <a:endParaRPr lang="en-US" sz="1800"/>
          </a:p>
          <a:p>
            <a:pPr eaLnBrk="0" hangingPunct="0"/>
            <a:r>
              <a:rPr lang="en-US" sz="1800"/>
              <a:t>Short dipole: “D” &lt;&lt; </a:t>
            </a:r>
            <a:r>
              <a:rPr lang="en-US" sz="1800">
                <a:latin typeface="Symbol" charset="2"/>
                <a:ea typeface="Symbol" charset="2"/>
                <a:cs typeface="Symbol" charset="2"/>
              </a:rPr>
              <a:t>l</a:t>
            </a:r>
            <a:r>
              <a:rPr lang="en-US" sz="1800"/>
              <a:t>/2</a:t>
            </a:r>
          </a:p>
          <a:p>
            <a:pPr eaLnBrk="0" hangingPunct="0"/>
            <a:endParaRPr lang="en-US" sz="1800"/>
          </a:p>
          <a:p>
            <a:pPr eaLnBrk="0" hangingPunct="0"/>
            <a:r>
              <a:rPr lang="en-US" sz="1800"/>
              <a:t>Tuned dipole: “D” = </a:t>
            </a:r>
            <a:r>
              <a:rPr lang="en-US" sz="1800">
                <a:latin typeface="Symbol" charset="2"/>
                <a:ea typeface="Symbol" charset="2"/>
                <a:cs typeface="Symbol" charset="2"/>
              </a:rPr>
              <a:t>l</a:t>
            </a:r>
            <a:r>
              <a:rPr lang="en-US" sz="1800"/>
              <a:t>/2</a:t>
            </a:r>
          </a:p>
          <a:p>
            <a:pPr eaLnBrk="0" hangingPunct="0"/>
            <a:endParaRPr lang="en-US" sz="1800"/>
          </a:p>
          <a:p>
            <a:pPr eaLnBrk="0" hangingPunct="0"/>
            <a:r>
              <a:rPr lang="en-US" sz="1800"/>
              <a:t>137 cm tip-to-tip biconical (MIL-STD-461, RTCA/DO-160, CISPR 25)</a:t>
            </a:r>
          </a:p>
          <a:p>
            <a:pPr eaLnBrk="0" hangingPunct="0"/>
            <a:endParaRPr lang="en-US" sz="1800"/>
          </a:p>
          <a:p>
            <a:pPr eaLnBrk="0" hangingPunct="0"/>
            <a:r>
              <a:rPr lang="en-US" sz="1800"/>
              <a:t>uhf DRG (MIL-STD-461E/F): “D” is the greater of 69 cm x 94.5 cm</a:t>
            </a:r>
          </a:p>
          <a:p>
            <a:pPr eaLnBrk="0" hangingPunct="0"/>
            <a:endParaRPr lang="en-US" sz="1800"/>
          </a:p>
          <a:p>
            <a:pPr eaLnBrk="0" hangingPunct="0"/>
            <a:r>
              <a:rPr lang="en-US" sz="1800"/>
              <a:t>microwave DRG (MIL-STD-461E/F): “D” is the greater of 24.2 cm x 13.6 cm</a:t>
            </a:r>
          </a:p>
        </p:txBody>
      </p:sp>
      <p:sp>
        <p:nvSpPr>
          <p:cNvPr id="144390" name="TextBox 25"/>
          <p:cNvSpPr txBox="1">
            <a:spLocks noChangeArrowheads="1"/>
          </p:cNvSpPr>
          <p:nvPr/>
        </p:nvSpPr>
        <p:spPr bwMode="auto">
          <a:xfrm>
            <a:off x="3235325" y="762000"/>
            <a:ext cx="2673350" cy="461963"/>
          </a:xfrm>
          <a:prstGeom prst="rect">
            <a:avLst/>
          </a:prstGeom>
          <a:noFill/>
          <a:ln w="9525">
            <a:noFill/>
            <a:miter lim="800000"/>
            <a:headEnd/>
            <a:tailEnd/>
          </a:ln>
        </p:spPr>
        <p:txBody>
          <a:bodyPr wrap="none">
            <a:prstTxWarp prst="textNoShape">
              <a:avLst/>
            </a:prstTxWarp>
            <a:spAutoFit/>
          </a:bodyPr>
          <a:lstStyle/>
          <a:p>
            <a:pPr eaLnBrk="0" hangingPunct="0"/>
            <a:r>
              <a:rPr lang="en-US"/>
              <a:t>R ≥ D</a:t>
            </a:r>
            <a:r>
              <a:rPr lang="en-US" baseline="30000"/>
              <a:t>2</a:t>
            </a:r>
            <a:r>
              <a:rPr lang="en-US"/>
              <a:t>/8</a:t>
            </a:r>
            <a:r>
              <a:rPr lang="en-US">
                <a:latin typeface="Symbol" charset="2"/>
                <a:ea typeface="Symbol" charset="2"/>
                <a:cs typeface="Symbol" charset="2"/>
              </a:rPr>
              <a:t>al</a:t>
            </a:r>
            <a:r>
              <a:rPr lang="en-US"/>
              <a:t> + </a:t>
            </a:r>
            <a:r>
              <a:rPr lang="en-US">
                <a:latin typeface="Symbol" charset="2"/>
                <a:ea typeface="Symbol" charset="2"/>
                <a:cs typeface="Symbol" charset="2"/>
              </a:rPr>
              <a:t>al</a:t>
            </a:r>
            <a:r>
              <a:rPr lang="en-US"/>
              <a:t>/2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a:xfrm>
            <a:off x="1600200" y="152400"/>
            <a:ext cx="3352800" cy="457200"/>
          </a:xfrm>
        </p:spPr>
        <p:txBody>
          <a:bodyPr/>
          <a:lstStyle/>
          <a:p>
            <a:pPr eaLnBrk="1" hangingPunct="1"/>
            <a:r>
              <a:rPr lang="en-US" sz="2400" smtClean="0"/>
              <a:t>Near Field / Far Field</a:t>
            </a:r>
          </a:p>
        </p:txBody>
      </p:sp>
      <p:sp>
        <p:nvSpPr>
          <p:cNvPr id="145411" name="TextBox 62"/>
          <p:cNvSpPr txBox="1">
            <a:spLocks noChangeArrowheads="1"/>
          </p:cNvSpPr>
          <p:nvPr/>
        </p:nvSpPr>
        <p:spPr bwMode="auto">
          <a:xfrm>
            <a:off x="2105025" y="609600"/>
            <a:ext cx="2466975" cy="461963"/>
          </a:xfrm>
          <a:prstGeom prst="rect">
            <a:avLst/>
          </a:prstGeom>
          <a:noFill/>
          <a:ln w="9525">
            <a:noFill/>
            <a:miter lim="800000"/>
            <a:headEnd/>
            <a:tailEnd/>
          </a:ln>
        </p:spPr>
        <p:txBody>
          <a:bodyPr wrap="none">
            <a:prstTxWarp prst="textNoShape">
              <a:avLst/>
            </a:prstTxWarp>
            <a:spAutoFit/>
          </a:bodyPr>
          <a:lstStyle/>
          <a:p>
            <a:pPr eaLnBrk="0" hangingPunct="0"/>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p:txBody>
      </p:sp>
      <p:cxnSp>
        <p:nvCxnSpPr>
          <p:cNvPr id="145412" name="Straight Connector 64"/>
          <p:cNvCxnSpPr>
            <a:cxnSpLocks noChangeShapeType="1"/>
          </p:cNvCxnSpPr>
          <p:nvPr/>
        </p:nvCxnSpPr>
        <p:spPr bwMode="auto">
          <a:xfrm>
            <a:off x="2181225" y="1066800"/>
            <a:ext cx="1447800" cy="1588"/>
          </a:xfrm>
          <a:prstGeom prst="line">
            <a:avLst/>
          </a:prstGeom>
          <a:noFill/>
          <a:ln w="38100">
            <a:solidFill>
              <a:srgbClr val="AD191D"/>
            </a:solidFill>
            <a:round/>
            <a:headEnd/>
            <a:tailEnd/>
          </a:ln>
        </p:spPr>
      </p:cxnSp>
      <p:sp>
        <p:nvSpPr>
          <p:cNvPr id="145413" name="TextBox 6"/>
          <p:cNvSpPr txBox="1">
            <a:spLocks noChangeArrowheads="1"/>
          </p:cNvSpPr>
          <p:nvPr/>
        </p:nvSpPr>
        <p:spPr bwMode="auto">
          <a:xfrm>
            <a:off x="228600" y="1600200"/>
            <a:ext cx="4343400" cy="584200"/>
          </a:xfrm>
          <a:prstGeom prst="rect">
            <a:avLst/>
          </a:prstGeom>
          <a:noFill/>
          <a:ln w="9525">
            <a:noFill/>
            <a:miter lim="800000"/>
            <a:headEnd/>
            <a:tailEnd/>
          </a:ln>
        </p:spPr>
        <p:txBody>
          <a:bodyPr>
            <a:prstTxWarp prst="textNoShape">
              <a:avLst/>
            </a:prstTxWarp>
            <a:spAutoFit/>
          </a:bodyPr>
          <a:lstStyle/>
          <a:p>
            <a:pPr eaLnBrk="0" hangingPunct="0"/>
            <a:r>
              <a:rPr lang="en-US" sz="1600"/>
              <a:t>For a very short dipole where “D” &lt;&lt;  </a:t>
            </a:r>
            <a:r>
              <a:rPr lang="en-US" sz="1600">
                <a:latin typeface="Symbol" charset="2"/>
                <a:ea typeface="Symbol" charset="2"/>
                <a:cs typeface="Symbol" charset="2"/>
              </a:rPr>
              <a:t>l</a:t>
            </a:r>
            <a:r>
              <a:rPr lang="en-US" sz="1600"/>
              <a:t>/2, the D/</a:t>
            </a:r>
            <a:r>
              <a:rPr lang="en-US" sz="1600">
                <a:latin typeface="Symbol" charset="2"/>
                <a:ea typeface="Symbol" charset="2"/>
                <a:cs typeface="Symbol" charset="2"/>
              </a:rPr>
              <a:t>l</a:t>
            </a:r>
            <a:r>
              <a:rPr lang="en-US" sz="1600"/>
              <a:t> value sets the limit on phase difference: </a:t>
            </a:r>
          </a:p>
        </p:txBody>
      </p:sp>
      <p:pic>
        <p:nvPicPr>
          <p:cNvPr id="145414" name="Picture 9" descr="Electro-Metrics PEF-10.jpg"/>
          <p:cNvPicPr>
            <a:picLocks noChangeAspect="1"/>
          </p:cNvPicPr>
          <p:nvPr/>
        </p:nvPicPr>
        <p:blipFill>
          <a:blip r:embed="rId2"/>
          <a:srcRect/>
          <a:stretch>
            <a:fillRect/>
          </a:stretch>
        </p:blipFill>
        <p:spPr bwMode="auto">
          <a:xfrm>
            <a:off x="5257800" y="0"/>
            <a:ext cx="3886200" cy="3886200"/>
          </a:xfrm>
          <a:prstGeom prst="rect">
            <a:avLst/>
          </a:prstGeom>
          <a:noFill/>
          <a:ln w="9525">
            <a:noFill/>
            <a:miter lim="800000"/>
            <a:headEnd/>
            <a:tailEnd/>
          </a:ln>
        </p:spPr>
      </p:pic>
      <p:sp>
        <p:nvSpPr>
          <p:cNvPr id="145415" name="Rectangle 10"/>
          <p:cNvSpPr>
            <a:spLocks noChangeArrowheads="1"/>
          </p:cNvSpPr>
          <p:nvPr/>
        </p:nvSpPr>
        <p:spPr bwMode="auto">
          <a:xfrm>
            <a:off x="304800" y="2209800"/>
            <a:ext cx="3124200" cy="1200150"/>
          </a:xfrm>
          <a:prstGeom prst="rect">
            <a:avLst/>
          </a:prstGeom>
          <a:noFill/>
          <a:ln w="9525">
            <a:noFill/>
            <a:miter lim="800000"/>
            <a:headEnd/>
            <a:tailEnd/>
          </a:ln>
        </p:spPr>
        <p:txBody>
          <a:bodyPr>
            <a:prstTxWarp prst="textNoShape">
              <a:avLst/>
            </a:prstTxWarp>
            <a:spAutoFit/>
          </a:bodyPr>
          <a:lstStyle/>
          <a:p>
            <a:pPr eaLnBrk="0" hangingPunct="0"/>
            <a:r>
              <a:rPr lang="en-US" sz="1800"/>
              <a:t>R ≥ D</a:t>
            </a:r>
            <a:r>
              <a:rPr lang="en-US" sz="1800" baseline="30000"/>
              <a:t>2</a:t>
            </a:r>
            <a:r>
              <a:rPr lang="en-US" sz="1800"/>
              <a:t>/8</a:t>
            </a:r>
            <a:r>
              <a:rPr lang="en-US" sz="1800">
                <a:latin typeface="Symbol" charset="2"/>
                <a:ea typeface="Symbol" charset="2"/>
                <a:cs typeface="Symbol" charset="2"/>
              </a:rPr>
              <a:t>al</a:t>
            </a:r>
            <a:r>
              <a:rPr lang="en-US" sz="1800"/>
              <a:t> + </a:t>
            </a:r>
            <a:r>
              <a:rPr lang="en-US" sz="1800">
                <a:latin typeface="Symbol" charset="2"/>
                <a:ea typeface="Symbol" charset="2"/>
                <a:cs typeface="Symbol" charset="2"/>
              </a:rPr>
              <a:t>al</a:t>
            </a:r>
            <a:r>
              <a:rPr lang="en-US" sz="1800"/>
              <a:t>/2 </a:t>
            </a:r>
            <a:r>
              <a:rPr lang="en-US" sz="1800">
                <a:latin typeface="Wingdings" charset="2"/>
                <a:ea typeface="Wingdings" charset="2"/>
                <a:cs typeface="Wingdings" charset="2"/>
              </a:rPr>
              <a:t></a:t>
            </a:r>
          </a:p>
          <a:p>
            <a:pPr eaLnBrk="0" hangingPunct="0"/>
            <a:r>
              <a:rPr lang="en-US" sz="1800"/>
              <a:t>R ≥ D</a:t>
            </a:r>
            <a:r>
              <a:rPr lang="en-US" sz="1800" baseline="30000"/>
              <a:t>2</a:t>
            </a:r>
            <a:r>
              <a:rPr lang="en-US" sz="1800"/>
              <a:t>/8[D/</a:t>
            </a:r>
            <a:r>
              <a:rPr lang="en-US" sz="1800">
                <a:latin typeface="Symbol" charset="2"/>
                <a:ea typeface="Symbol" charset="2"/>
                <a:cs typeface="Symbol" charset="2"/>
              </a:rPr>
              <a:t>l</a:t>
            </a:r>
            <a:r>
              <a:rPr lang="en-US" sz="1800"/>
              <a:t>]</a:t>
            </a:r>
            <a:r>
              <a:rPr lang="en-US" sz="1800">
                <a:latin typeface="Symbol" charset="2"/>
                <a:ea typeface="Symbol" charset="2"/>
                <a:cs typeface="Symbol" charset="2"/>
              </a:rPr>
              <a:t>l</a:t>
            </a:r>
            <a:r>
              <a:rPr lang="en-US" sz="1800"/>
              <a:t> + [D/</a:t>
            </a:r>
            <a:r>
              <a:rPr lang="en-US" sz="1800">
                <a:latin typeface="Symbol" charset="2"/>
                <a:ea typeface="Symbol" charset="2"/>
                <a:cs typeface="Symbol" charset="2"/>
              </a:rPr>
              <a:t>l</a:t>
            </a:r>
            <a:r>
              <a:rPr lang="en-US" sz="1800"/>
              <a:t>]</a:t>
            </a:r>
            <a:r>
              <a:rPr lang="en-US" sz="1800">
                <a:latin typeface="Symbol" charset="2"/>
                <a:ea typeface="Symbol" charset="2"/>
                <a:cs typeface="Symbol" charset="2"/>
              </a:rPr>
              <a:t>l</a:t>
            </a:r>
            <a:r>
              <a:rPr lang="en-US" sz="1800"/>
              <a:t>/2 </a:t>
            </a:r>
            <a:r>
              <a:rPr lang="en-US" sz="1800">
                <a:latin typeface="Wingdings" charset="2"/>
                <a:ea typeface="Wingdings" charset="2"/>
                <a:cs typeface="Wingdings" charset="2"/>
              </a:rPr>
              <a:t></a:t>
            </a:r>
          </a:p>
          <a:p>
            <a:pPr eaLnBrk="0" hangingPunct="0"/>
            <a:r>
              <a:rPr lang="en-US" sz="1800"/>
              <a:t>R ≥ D/8 + D/2 </a:t>
            </a:r>
            <a:r>
              <a:rPr lang="en-US" sz="1800">
                <a:latin typeface="Wingdings" charset="2"/>
                <a:ea typeface="Wingdings" charset="2"/>
                <a:cs typeface="Wingdings" charset="2"/>
              </a:rPr>
              <a:t></a:t>
            </a:r>
          </a:p>
          <a:p>
            <a:pPr eaLnBrk="0" hangingPunct="0"/>
            <a:r>
              <a:rPr lang="en-US" sz="1800"/>
              <a:t>R ≥ 5D/8</a:t>
            </a:r>
            <a:endParaRPr lang="en-US" sz="1800">
              <a:latin typeface="Wingdings" charset="2"/>
              <a:ea typeface="Wingdings" charset="2"/>
              <a:cs typeface="Wingdings" charset="2"/>
            </a:endParaRPr>
          </a:p>
        </p:txBody>
      </p:sp>
      <p:grpSp>
        <p:nvGrpSpPr>
          <p:cNvPr id="145416" name="Group 15"/>
          <p:cNvGrpSpPr>
            <a:grpSpLocks/>
          </p:cNvGrpSpPr>
          <p:nvPr/>
        </p:nvGrpSpPr>
        <p:grpSpPr bwMode="auto">
          <a:xfrm>
            <a:off x="5165725" y="4038600"/>
            <a:ext cx="3978275" cy="2581275"/>
            <a:chOff x="0" y="3581401"/>
            <a:chExt cx="3978253" cy="2580627"/>
          </a:xfrm>
        </p:grpSpPr>
        <p:pic>
          <p:nvPicPr>
            <p:cNvPr id="145419" name="Picture 14" descr="PEF-10 data sheet continued.png"/>
            <p:cNvPicPr>
              <a:picLocks noChangeAspect="1"/>
            </p:cNvPicPr>
            <p:nvPr/>
          </p:nvPicPr>
          <p:blipFill>
            <a:blip r:embed="rId3"/>
            <a:srcRect b="70985"/>
            <a:stretch>
              <a:fillRect/>
            </a:stretch>
          </p:blipFill>
          <p:spPr bwMode="auto">
            <a:xfrm>
              <a:off x="0" y="5638800"/>
              <a:ext cx="3911600" cy="523228"/>
            </a:xfrm>
            <a:prstGeom prst="rect">
              <a:avLst/>
            </a:prstGeom>
            <a:noFill/>
            <a:ln w="9525">
              <a:noFill/>
              <a:miter lim="800000"/>
              <a:headEnd/>
              <a:tailEnd/>
            </a:ln>
          </p:spPr>
        </p:pic>
        <p:sp>
          <p:nvSpPr>
            <p:cNvPr id="145420" name="TextBox 7"/>
            <p:cNvSpPr txBox="1">
              <a:spLocks noChangeArrowheads="1"/>
            </p:cNvSpPr>
            <p:nvPr/>
          </p:nvSpPr>
          <p:spPr bwMode="auto">
            <a:xfrm>
              <a:off x="304800" y="3581401"/>
              <a:ext cx="3048000" cy="1200328"/>
            </a:xfrm>
            <a:prstGeom prst="rect">
              <a:avLst/>
            </a:prstGeom>
            <a:noFill/>
            <a:ln w="9525">
              <a:noFill/>
              <a:miter lim="800000"/>
              <a:headEnd/>
              <a:tailEnd/>
            </a:ln>
          </p:spPr>
          <p:txBody>
            <a:bodyPr>
              <a:prstTxWarp prst="textNoShape">
                <a:avLst/>
              </a:prstTxWarp>
              <a:spAutoFit/>
            </a:bodyPr>
            <a:lstStyle/>
            <a:p>
              <a:pPr eaLnBrk="0" hangingPunct="0"/>
              <a:endParaRPr lang="en-US">
                <a:latin typeface="Wingdings" charset="2"/>
                <a:ea typeface="Wingdings" charset="2"/>
                <a:cs typeface="Wingdings" charset="2"/>
              </a:endParaRPr>
            </a:p>
            <a:p>
              <a:pPr eaLnBrk="0" hangingPunct="0"/>
              <a:r>
                <a:rPr lang="en-US"/>
                <a:t> </a:t>
              </a:r>
            </a:p>
            <a:p>
              <a:pPr eaLnBrk="0" hangingPunct="0"/>
              <a:endParaRPr lang="en-US"/>
            </a:p>
          </p:txBody>
        </p:sp>
        <p:pic>
          <p:nvPicPr>
            <p:cNvPr id="145421" name="Picture 12" descr="PEF-10 data sheet.png"/>
            <p:cNvPicPr>
              <a:picLocks noChangeAspect="1"/>
            </p:cNvPicPr>
            <p:nvPr/>
          </p:nvPicPr>
          <p:blipFill>
            <a:blip r:embed="rId4"/>
            <a:srcRect t="60779" r="49507" b="3117"/>
            <a:stretch>
              <a:fillRect/>
            </a:stretch>
          </p:blipFill>
          <p:spPr bwMode="auto">
            <a:xfrm>
              <a:off x="0" y="3589029"/>
              <a:ext cx="3978253" cy="2118341"/>
            </a:xfrm>
            <a:prstGeom prst="rect">
              <a:avLst/>
            </a:prstGeom>
            <a:noFill/>
            <a:ln w="9525">
              <a:noFill/>
              <a:miter lim="800000"/>
              <a:headEnd/>
              <a:tailEnd/>
            </a:ln>
          </p:spPr>
        </p:pic>
      </p:grpSp>
      <p:sp>
        <p:nvSpPr>
          <p:cNvPr id="145417" name="Rectangle 13"/>
          <p:cNvSpPr>
            <a:spLocks noChangeArrowheads="1"/>
          </p:cNvSpPr>
          <p:nvPr/>
        </p:nvSpPr>
        <p:spPr bwMode="auto">
          <a:xfrm>
            <a:off x="228600" y="1219200"/>
            <a:ext cx="2582863"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Short dipole: “D” &lt;&lt; </a:t>
            </a:r>
            <a:r>
              <a:rPr lang="en-US" sz="1800">
                <a:latin typeface="Symbol" charset="2"/>
                <a:ea typeface="Symbol" charset="2"/>
                <a:cs typeface="Symbol" charset="2"/>
              </a:rPr>
              <a:t>l</a:t>
            </a:r>
            <a:r>
              <a:rPr lang="en-US" sz="1800"/>
              <a:t>/2</a:t>
            </a:r>
          </a:p>
        </p:txBody>
      </p:sp>
      <p:sp>
        <p:nvSpPr>
          <p:cNvPr id="145418" name="TextBox 16"/>
          <p:cNvSpPr txBox="1">
            <a:spLocks noChangeArrowheads="1"/>
          </p:cNvSpPr>
          <p:nvPr/>
        </p:nvSpPr>
        <p:spPr bwMode="auto">
          <a:xfrm>
            <a:off x="-20638" y="3886200"/>
            <a:ext cx="5265738" cy="1200150"/>
          </a:xfrm>
          <a:prstGeom prst="rect">
            <a:avLst/>
          </a:prstGeom>
          <a:noFill/>
          <a:ln w="9525">
            <a:noFill/>
            <a:miter lim="800000"/>
            <a:headEnd/>
            <a:tailEnd/>
          </a:ln>
        </p:spPr>
        <p:txBody>
          <a:bodyPr wrap="none">
            <a:prstTxWarp prst="textNoShape">
              <a:avLst/>
            </a:prstTxWarp>
            <a:spAutoFit/>
          </a:bodyPr>
          <a:lstStyle/>
          <a:p>
            <a:pPr algn="ctr" eaLnBrk="0" hangingPunct="0"/>
            <a:r>
              <a:rPr lang="en-US"/>
              <a:t>Example:</a:t>
            </a:r>
          </a:p>
          <a:p>
            <a:pPr algn="ctr" eaLnBrk="0" hangingPunct="0"/>
            <a:r>
              <a:rPr lang="en-US"/>
              <a:t>Fairchild Electro-Metrics PEF-10</a:t>
            </a:r>
          </a:p>
          <a:p>
            <a:pPr algn="ctr" eaLnBrk="0" hangingPunct="0"/>
            <a:r>
              <a:rPr lang="en-US"/>
              <a:t>20 Hz to 50 kHz/1 MHz (-10A model)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6435" name="TextBox 62"/>
          <p:cNvSpPr txBox="1">
            <a:spLocks noChangeArrowheads="1"/>
          </p:cNvSpPr>
          <p:nvPr/>
        </p:nvSpPr>
        <p:spPr bwMode="auto">
          <a:xfrm>
            <a:off x="3505200" y="762000"/>
            <a:ext cx="2466975" cy="461963"/>
          </a:xfrm>
          <a:prstGeom prst="rect">
            <a:avLst/>
          </a:prstGeom>
          <a:noFill/>
          <a:ln w="9525">
            <a:noFill/>
            <a:miter lim="800000"/>
            <a:headEnd/>
            <a:tailEnd/>
          </a:ln>
        </p:spPr>
        <p:txBody>
          <a:bodyPr wrap="none">
            <a:prstTxWarp prst="textNoShape">
              <a:avLst/>
            </a:prstTxWarp>
            <a:spAutoFit/>
          </a:bodyPr>
          <a:lstStyle/>
          <a:p>
            <a:pPr eaLnBrk="0" hangingPunct="0"/>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p:txBody>
      </p:sp>
      <p:cxnSp>
        <p:nvCxnSpPr>
          <p:cNvPr id="146436" name="Straight Connector 64"/>
          <p:cNvCxnSpPr>
            <a:cxnSpLocks noChangeShapeType="1"/>
          </p:cNvCxnSpPr>
          <p:nvPr/>
        </p:nvCxnSpPr>
        <p:spPr bwMode="auto">
          <a:xfrm>
            <a:off x="3657600" y="1219200"/>
            <a:ext cx="1219200" cy="1588"/>
          </a:xfrm>
          <a:prstGeom prst="line">
            <a:avLst/>
          </a:prstGeom>
          <a:noFill/>
          <a:ln w="38100">
            <a:solidFill>
              <a:srgbClr val="AD191D"/>
            </a:solidFill>
            <a:round/>
            <a:headEnd/>
            <a:tailEnd/>
          </a:ln>
        </p:spPr>
      </p:cxnSp>
      <p:sp>
        <p:nvSpPr>
          <p:cNvPr id="146437" name="TextBox 24"/>
          <p:cNvSpPr txBox="1">
            <a:spLocks noChangeArrowheads="1"/>
          </p:cNvSpPr>
          <p:nvPr/>
        </p:nvSpPr>
        <p:spPr bwMode="auto">
          <a:xfrm>
            <a:off x="6470650" y="914400"/>
            <a:ext cx="2673350" cy="2862263"/>
          </a:xfrm>
          <a:prstGeom prst="rect">
            <a:avLst/>
          </a:prstGeom>
          <a:noFill/>
          <a:ln w="9525">
            <a:noFill/>
            <a:miter lim="800000"/>
            <a:headEnd/>
            <a:tailEnd/>
          </a:ln>
        </p:spPr>
        <p:txBody>
          <a:bodyPr wrap="none">
            <a:prstTxWarp prst="textNoShape">
              <a:avLst/>
            </a:prstTxWarp>
            <a:spAutoFit/>
          </a:bodyPr>
          <a:lstStyle/>
          <a:p>
            <a:pPr eaLnBrk="0" hangingPunct="0"/>
            <a:r>
              <a:rPr lang="en-US" sz="1800"/>
              <a:t>Tuned dipole: “D” = </a:t>
            </a:r>
            <a:r>
              <a:rPr lang="en-US" sz="1800">
                <a:latin typeface="Symbol" charset="2"/>
                <a:ea typeface="Symbol" charset="2"/>
                <a:cs typeface="Symbol" charset="2"/>
              </a:rPr>
              <a:t>l</a:t>
            </a:r>
            <a:r>
              <a:rPr lang="en-US" sz="1800"/>
              <a:t>/2</a:t>
            </a:r>
          </a:p>
          <a:p>
            <a:pPr eaLnBrk="0" hangingPunct="0"/>
            <a:endParaRPr lang="en-US" sz="1800"/>
          </a:p>
          <a:p>
            <a:pPr eaLnBrk="0" hangingPunct="0"/>
            <a:r>
              <a:rPr lang="en-US" sz="1800"/>
              <a:t>R ≥ 2(</a:t>
            </a:r>
            <a:r>
              <a:rPr lang="en-US" sz="1800">
                <a:latin typeface="Symbol" charset="2"/>
                <a:ea typeface="Symbol" charset="2"/>
                <a:cs typeface="Symbol" charset="2"/>
              </a:rPr>
              <a:t>l</a:t>
            </a:r>
            <a:r>
              <a:rPr lang="en-US" sz="1800"/>
              <a:t>/2)</a:t>
            </a:r>
            <a:r>
              <a:rPr lang="en-US" sz="1800" baseline="30000"/>
              <a:t>2</a:t>
            </a:r>
            <a:r>
              <a:rPr lang="en-US" sz="1800"/>
              <a:t>/</a:t>
            </a:r>
            <a:r>
              <a:rPr lang="en-US" sz="1800">
                <a:latin typeface="Symbol" charset="2"/>
                <a:ea typeface="Symbol" charset="2"/>
                <a:cs typeface="Symbol" charset="2"/>
              </a:rPr>
              <a:t>l</a:t>
            </a:r>
            <a:r>
              <a:rPr lang="en-US" sz="1800"/>
              <a:t> + </a:t>
            </a:r>
            <a:r>
              <a:rPr lang="en-US" sz="1800">
                <a:latin typeface="Symbol" charset="2"/>
                <a:ea typeface="Symbol" charset="2"/>
                <a:cs typeface="Symbol" charset="2"/>
              </a:rPr>
              <a:t>l</a:t>
            </a:r>
            <a:r>
              <a:rPr lang="en-US" sz="1800"/>
              <a:t>/32</a:t>
            </a:r>
          </a:p>
          <a:p>
            <a:pPr eaLnBrk="0" hangingPunct="0"/>
            <a:endParaRPr lang="en-US" sz="1800"/>
          </a:p>
          <a:p>
            <a:pPr eaLnBrk="0" hangingPunct="0"/>
            <a:r>
              <a:rPr lang="en-US" sz="1800"/>
              <a:t>R ≥ </a:t>
            </a:r>
            <a:r>
              <a:rPr lang="en-US" sz="1800">
                <a:latin typeface="Symbol" charset="2"/>
                <a:ea typeface="Symbol" charset="2"/>
                <a:cs typeface="Symbol" charset="2"/>
              </a:rPr>
              <a:t>l</a:t>
            </a:r>
            <a:r>
              <a:rPr lang="en-US" sz="1800"/>
              <a:t>/2 + </a:t>
            </a:r>
            <a:r>
              <a:rPr lang="en-US" sz="1800">
                <a:latin typeface="Symbol" charset="2"/>
                <a:ea typeface="Symbol" charset="2"/>
                <a:cs typeface="Symbol" charset="2"/>
              </a:rPr>
              <a:t>l</a:t>
            </a:r>
            <a:r>
              <a:rPr lang="en-US" sz="1800"/>
              <a:t>/32 ≈ </a:t>
            </a:r>
            <a:r>
              <a:rPr lang="en-US" sz="1800">
                <a:latin typeface="Symbol" charset="2"/>
                <a:ea typeface="Symbol" charset="2"/>
                <a:cs typeface="Symbol" charset="2"/>
              </a:rPr>
              <a:t>l</a:t>
            </a:r>
            <a:r>
              <a:rPr lang="en-US" sz="1800"/>
              <a:t>/2</a:t>
            </a:r>
          </a:p>
          <a:p>
            <a:pPr eaLnBrk="0" hangingPunct="0"/>
            <a:endParaRPr lang="en-US" sz="1800"/>
          </a:p>
          <a:p>
            <a:pPr eaLnBrk="0" hangingPunct="0"/>
            <a:r>
              <a:rPr lang="en-US" sz="1800"/>
              <a:t>30 MHz: 5 meters</a:t>
            </a:r>
          </a:p>
          <a:p>
            <a:pPr eaLnBrk="0" hangingPunct="0"/>
            <a:r>
              <a:rPr lang="en-US" sz="1800"/>
              <a:t>100 MHz: 1.5 meters</a:t>
            </a:r>
          </a:p>
          <a:p>
            <a:pPr eaLnBrk="0" hangingPunct="0"/>
            <a:r>
              <a:rPr lang="en-US" sz="1800"/>
              <a:t>400 MHz: 37.5 cm</a:t>
            </a:r>
          </a:p>
          <a:p>
            <a:pPr eaLnBrk="0" hangingPunct="0"/>
            <a:r>
              <a:rPr lang="en-US" sz="1800"/>
              <a:t>1 GHz: 15 cm (6 inches)</a:t>
            </a:r>
          </a:p>
        </p:txBody>
      </p:sp>
      <p:pic>
        <p:nvPicPr>
          <p:cNvPr id="146438" name="Picture 6" descr="MIL-I-6181 dipole RE test.png"/>
          <p:cNvPicPr>
            <a:picLocks noChangeAspect="1"/>
          </p:cNvPicPr>
          <p:nvPr/>
        </p:nvPicPr>
        <p:blipFill>
          <a:blip r:embed="rId2"/>
          <a:srcRect/>
          <a:stretch>
            <a:fillRect/>
          </a:stretch>
        </p:blipFill>
        <p:spPr bwMode="auto">
          <a:xfrm>
            <a:off x="0" y="1939925"/>
            <a:ext cx="6477000" cy="491807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7459" name="TextBox 62"/>
          <p:cNvSpPr txBox="1">
            <a:spLocks noChangeArrowheads="1"/>
          </p:cNvSpPr>
          <p:nvPr/>
        </p:nvSpPr>
        <p:spPr bwMode="auto">
          <a:xfrm>
            <a:off x="3505200" y="762000"/>
            <a:ext cx="2466975" cy="461963"/>
          </a:xfrm>
          <a:prstGeom prst="rect">
            <a:avLst/>
          </a:prstGeom>
          <a:noFill/>
          <a:ln w="9525">
            <a:noFill/>
            <a:miter lim="800000"/>
            <a:headEnd/>
            <a:tailEnd/>
          </a:ln>
        </p:spPr>
        <p:txBody>
          <a:bodyPr wrap="none">
            <a:prstTxWarp prst="textNoShape">
              <a:avLst/>
            </a:prstTxWarp>
            <a:spAutoFit/>
          </a:bodyPr>
          <a:lstStyle/>
          <a:p>
            <a:pPr eaLnBrk="0" hangingPunct="0"/>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p:txBody>
      </p:sp>
      <p:cxnSp>
        <p:nvCxnSpPr>
          <p:cNvPr id="147460" name="Straight Connector 64"/>
          <p:cNvCxnSpPr>
            <a:cxnSpLocks noChangeShapeType="1"/>
          </p:cNvCxnSpPr>
          <p:nvPr/>
        </p:nvCxnSpPr>
        <p:spPr bwMode="auto">
          <a:xfrm>
            <a:off x="3657600" y="1219200"/>
            <a:ext cx="1219200" cy="1588"/>
          </a:xfrm>
          <a:prstGeom prst="line">
            <a:avLst/>
          </a:prstGeom>
          <a:noFill/>
          <a:ln w="38100">
            <a:solidFill>
              <a:srgbClr val="AD191D"/>
            </a:solidFill>
            <a:round/>
            <a:headEnd/>
            <a:tailEnd/>
          </a:ln>
        </p:spPr>
      </p:cxnSp>
      <p:sp>
        <p:nvSpPr>
          <p:cNvPr id="147461" name="TextBox 24"/>
          <p:cNvSpPr txBox="1">
            <a:spLocks noChangeArrowheads="1"/>
          </p:cNvSpPr>
          <p:nvPr/>
        </p:nvSpPr>
        <p:spPr bwMode="auto">
          <a:xfrm>
            <a:off x="762000" y="1295400"/>
            <a:ext cx="7185025"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137 cm tip-to-tip biconical (MIL-STD-461, RTCA/DO-160, CISPR 25)</a:t>
            </a:r>
          </a:p>
        </p:txBody>
      </p:sp>
      <p:sp>
        <p:nvSpPr>
          <p:cNvPr id="6" name="TextBox 5"/>
          <p:cNvSpPr txBox="1"/>
          <p:nvPr/>
        </p:nvSpPr>
        <p:spPr>
          <a:xfrm>
            <a:off x="381000" y="1752600"/>
            <a:ext cx="8763000" cy="2216150"/>
          </a:xfrm>
          <a:prstGeom prst="rect">
            <a:avLst/>
          </a:prstGeom>
          <a:noFill/>
        </p:spPr>
        <p:txBody>
          <a:bodyPr>
            <a:spAutoFit/>
          </a:bodyPr>
          <a:lstStyle/>
          <a:p>
            <a:pPr eaLnBrk="0" hangingPunct="0">
              <a:defRPr/>
            </a:pPr>
            <a:r>
              <a:rPr lang="en-US" sz="1800" dirty="0"/>
              <a:t>At 30 MHz, “D” = 0.137 </a:t>
            </a:r>
            <a:r>
              <a:rPr lang="en-US" sz="1800" dirty="0">
                <a:latin typeface="Symbol" charset="2"/>
                <a:cs typeface="Symbol" charset="2"/>
              </a:rPr>
              <a:t>l</a:t>
            </a:r>
            <a:r>
              <a:rPr lang="en-US" sz="1800" dirty="0">
                <a:latin typeface="+mn-lt"/>
                <a:cs typeface="Symbol" charset="2"/>
              </a:rPr>
              <a:t>, R = 0.6875 m </a:t>
            </a:r>
          </a:p>
          <a:p>
            <a:pPr eaLnBrk="0" hangingPunct="0">
              <a:defRPr/>
            </a:pPr>
            <a:r>
              <a:rPr lang="en-US" sz="1800" dirty="0"/>
              <a:t>At 60 MHz, “D” = 0.274 </a:t>
            </a:r>
            <a:r>
              <a:rPr lang="en-US" sz="1800" dirty="0">
                <a:latin typeface="Symbol" charset="2"/>
                <a:cs typeface="Symbol" charset="2"/>
              </a:rPr>
              <a:t>l</a:t>
            </a:r>
            <a:r>
              <a:rPr lang="en-US" sz="1800" dirty="0">
                <a:cs typeface="Symbol" charset="2"/>
              </a:rPr>
              <a:t>, R = 0.9 m </a:t>
            </a:r>
            <a:endParaRPr lang="en-US" sz="1800" dirty="0">
              <a:latin typeface="Symbol" charset="2"/>
              <a:cs typeface="Symbol" charset="2"/>
            </a:endParaRPr>
          </a:p>
          <a:p>
            <a:pPr eaLnBrk="0" hangingPunct="0">
              <a:defRPr/>
            </a:pPr>
            <a:r>
              <a:rPr lang="en-US" sz="1800" dirty="0"/>
              <a:t>At 90 MHz, “D” = 0.411 </a:t>
            </a:r>
            <a:r>
              <a:rPr lang="en-US" sz="1800" dirty="0">
                <a:latin typeface="Symbol" charset="2"/>
                <a:cs typeface="Symbol" charset="2"/>
              </a:rPr>
              <a:t>l</a:t>
            </a:r>
            <a:r>
              <a:rPr lang="en-US" sz="1800" dirty="0">
                <a:cs typeface="Symbol" charset="2"/>
              </a:rPr>
              <a:t>, R = 1.23 m 12</a:t>
            </a:r>
          </a:p>
          <a:p>
            <a:pPr eaLnBrk="0" hangingPunct="0">
              <a:defRPr/>
            </a:pPr>
            <a:r>
              <a:rPr lang="en-US" sz="1800" dirty="0">
                <a:latin typeface="+mn-lt"/>
                <a:cs typeface="Symbol" charset="2"/>
              </a:rPr>
              <a:t>Above 90 MHz, the biconical can be considered to be a tuned half-wave dipole for the purpose of computing its far field.</a:t>
            </a:r>
          </a:p>
          <a:p>
            <a:pPr eaLnBrk="0" hangingPunct="0">
              <a:defRPr/>
            </a:pPr>
            <a:endParaRPr lang="en-US" dirty="0">
              <a:latin typeface="Symbol" charset="2"/>
              <a:cs typeface="Symbol" charset="2"/>
            </a:endParaRPr>
          </a:p>
          <a:p>
            <a:pPr eaLnBrk="0" hangingPunct="0">
              <a:defRPr/>
            </a:pPr>
            <a:endParaRPr lang="en-US" dirty="0">
              <a:latin typeface="Symbol" charset="2"/>
              <a:cs typeface="Symbol" charset="2"/>
            </a:endParaRPr>
          </a:p>
        </p:txBody>
      </p:sp>
      <p:pic>
        <p:nvPicPr>
          <p:cNvPr id="147463" name="Picture 6" descr="EMCO 3104C biconical gain.png"/>
          <p:cNvPicPr>
            <a:picLocks noChangeAspect="1"/>
          </p:cNvPicPr>
          <p:nvPr/>
        </p:nvPicPr>
        <p:blipFill>
          <a:blip r:embed="rId2"/>
          <a:srcRect/>
          <a:stretch>
            <a:fillRect/>
          </a:stretch>
        </p:blipFill>
        <p:spPr bwMode="auto">
          <a:xfrm>
            <a:off x="4171950" y="3124200"/>
            <a:ext cx="4972050" cy="3733800"/>
          </a:xfrm>
          <a:prstGeom prst="rect">
            <a:avLst/>
          </a:prstGeom>
          <a:noFill/>
          <a:ln w="9525">
            <a:noFill/>
            <a:miter lim="800000"/>
            <a:headEnd/>
            <a:tailEnd/>
          </a:ln>
        </p:spPr>
      </p:pic>
      <p:pic>
        <p:nvPicPr>
          <p:cNvPr id="147464" name="Picture 7" descr="EMCO 3104C biconical.png"/>
          <p:cNvPicPr>
            <a:picLocks noChangeAspect="1"/>
          </p:cNvPicPr>
          <p:nvPr/>
        </p:nvPicPr>
        <p:blipFill>
          <a:blip r:embed="rId3"/>
          <a:srcRect/>
          <a:stretch>
            <a:fillRect/>
          </a:stretch>
        </p:blipFill>
        <p:spPr bwMode="auto">
          <a:xfrm>
            <a:off x="0" y="3467100"/>
            <a:ext cx="4159250" cy="23622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8483" name="TextBox 62"/>
          <p:cNvSpPr txBox="1">
            <a:spLocks noChangeArrowheads="1"/>
          </p:cNvSpPr>
          <p:nvPr/>
        </p:nvSpPr>
        <p:spPr bwMode="auto">
          <a:xfrm>
            <a:off x="3505200" y="762000"/>
            <a:ext cx="2466975" cy="461963"/>
          </a:xfrm>
          <a:prstGeom prst="rect">
            <a:avLst/>
          </a:prstGeom>
          <a:noFill/>
          <a:ln w="9525">
            <a:noFill/>
            <a:miter lim="800000"/>
            <a:headEnd/>
            <a:tailEnd/>
          </a:ln>
        </p:spPr>
        <p:txBody>
          <a:bodyPr wrap="none">
            <a:prstTxWarp prst="textNoShape">
              <a:avLst/>
            </a:prstTxWarp>
            <a:spAutoFit/>
          </a:bodyPr>
          <a:lstStyle/>
          <a:p>
            <a:pPr eaLnBrk="0" hangingPunct="0"/>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p:txBody>
      </p:sp>
      <p:cxnSp>
        <p:nvCxnSpPr>
          <p:cNvPr id="148484" name="Straight Connector 64"/>
          <p:cNvCxnSpPr>
            <a:cxnSpLocks noChangeShapeType="1"/>
          </p:cNvCxnSpPr>
          <p:nvPr/>
        </p:nvCxnSpPr>
        <p:spPr bwMode="auto">
          <a:xfrm>
            <a:off x="3657600" y="1219200"/>
            <a:ext cx="1219200" cy="1588"/>
          </a:xfrm>
          <a:prstGeom prst="line">
            <a:avLst/>
          </a:prstGeom>
          <a:noFill/>
          <a:ln w="38100">
            <a:solidFill>
              <a:srgbClr val="AD191D"/>
            </a:solidFill>
            <a:round/>
            <a:headEnd/>
            <a:tailEnd/>
          </a:ln>
        </p:spPr>
      </p:cxnSp>
      <p:sp>
        <p:nvSpPr>
          <p:cNvPr id="148485" name="TextBox 24"/>
          <p:cNvSpPr txBox="1">
            <a:spLocks noChangeArrowheads="1"/>
          </p:cNvSpPr>
          <p:nvPr/>
        </p:nvSpPr>
        <p:spPr bwMode="auto">
          <a:xfrm>
            <a:off x="685800" y="1447800"/>
            <a:ext cx="6919913"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uhf DRG (MIL-STD-461E/F): “D” is the greater of 69 cm x 94.5 cm</a:t>
            </a:r>
          </a:p>
        </p:txBody>
      </p:sp>
      <p:pic>
        <p:nvPicPr>
          <p:cNvPr id="148486" name="Picture 5" descr="EMCO 3106 gain &amp; AF.png"/>
          <p:cNvPicPr>
            <a:picLocks noChangeAspect="1"/>
          </p:cNvPicPr>
          <p:nvPr/>
        </p:nvPicPr>
        <p:blipFill>
          <a:blip r:embed="rId2"/>
          <a:srcRect/>
          <a:stretch>
            <a:fillRect/>
          </a:stretch>
        </p:blipFill>
        <p:spPr bwMode="auto">
          <a:xfrm>
            <a:off x="5638800" y="3011488"/>
            <a:ext cx="3505200" cy="3706812"/>
          </a:xfrm>
          <a:prstGeom prst="rect">
            <a:avLst/>
          </a:prstGeom>
          <a:noFill/>
          <a:ln w="9525">
            <a:noFill/>
            <a:miter lim="800000"/>
            <a:headEnd/>
            <a:tailEnd/>
          </a:ln>
        </p:spPr>
      </p:pic>
      <p:sp>
        <p:nvSpPr>
          <p:cNvPr id="7" name="TextBox 6"/>
          <p:cNvSpPr txBox="1"/>
          <p:nvPr/>
        </p:nvSpPr>
        <p:spPr>
          <a:xfrm>
            <a:off x="762000" y="2133600"/>
            <a:ext cx="3582988" cy="2124075"/>
          </a:xfrm>
          <a:prstGeom prst="rect">
            <a:avLst/>
          </a:prstGeom>
          <a:noFill/>
        </p:spPr>
        <p:txBody>
          <a:bodyPr>
            <a:spAutoFit/>
          </a:bodyPr>
          <a:lstStyle/>
          <a:p>
            <a:pPr eaLnBrk="0" hangingPunct="0">
              <a:defRPr/>
            </a:pPr>
            <a:r>
              <a:rPr lang="en-US" sz="1800" dirty="0"/>
              <a:t>At 200 MHz, “R” ≥ 1.2 meters</a:t>
            </a:r>
            <a:endParaRPr lang="en-US" sz="1800" dirty="0">
              <a:latin typeface="Symbol" charset="2"/>
              <a:cs typeface="Symbol" charset="2"/>
            </a:endParaRPr>
          </a:p>
          <a:p>
            <a:pPr eaLnBrk="0" hangingPunct="0">
              <a:defRPr/>
            </a:pPr>
            <a:r>
              <a:rPr lang="en-US" sz="1800" dirty="0"/>
              <a:t>At 300 MHz, “R” ≥ 1.786 meters</a:t>
            </a:r>
            <a:endParaRPr lang="en-US" sz="1800" dirty="0">
              <a:latin typeface="Symbol" charset="2"/>
              <a:cs typeface="Symbol" charset="2"/>
            </a:endParaRPr>
          </a:p>
          <a:p>
            <a:pPr eaLnBrk="0" hangingPunct="0">
              <a:defRPr/>
            </a:pPr>
            <a:r>
              <a:rPr lang="en-US" sz="1800" dirty="0"/>
              <a:t>At 500 MHz, “R” ≥ 2.977 </a:t>
            </a:r>
            <a:r>
              <a:rPr lang="en-US" sz="1800" dirty="0">
                <a:latin typeface="+mn-lt"/>
                <a:cs typeface="Symbol" charset="2"/>
              </a:rPr>
              <a:t>meters</a:t>
            </a:r>
          </a:p>
          <a:p>
            <a:pPr eaLnBrk="0" hangingPunct="0">
              <a:defRPr/>
            </a:pPr>
            <a:r>
              <a:rPr lang="en-US" sz="1800" dirty="0"/>
              <a:t>At 700 MHz, “R” ≥ 4.167 </a:t>
            </a:r>
            <a:r>
              <a:rPr lang="en-US" sz="1800" dirty="0">
                <a:latin typeface="+mn-lt"/>
                <a:cs typeface="Symbol" charset="2"/>
              </a:rPr>
              <a:t>meters</a:t>
            </a:r>
          </a:p>
          <a:p>
            <a:pPr eaLnBrk="0" hangingPunct="0">
              <a:defRPr/>
            </a:pPr>
            <a:r>
              <a:rPr lang="en-US" sz="1800" dirty="0"/>
              <a:t>At 1000 MHz, “R” ≥ 5.953 </a:t>
            </a:r>
            <a:r>
              <a:rPr lang="en-US" sz="1800" dirty="0">
                <a:cs typeface="Symbol" charset="2"/>
              </a:rPr>
              <a:t>meters</a:t>
            </a:r>
            <a:endParaRPr lang="en-US" sz="1800" dirty="0">
              <a:latin typeface="Symbol" charset="2"/>
              <a:cs typeface="Symbol" charset="2"/>
            </a:endParaRPr>
          </a:p>
          <a:p>
            <a:pPr eaLnBrk="0" hangingPunct="0">
              <a:defRPr/>
            </a:pPr>
            <a:endParaRPr lang="en-US" sz="1800" dirty="0">
              <a:latin typeface="Symbol" charset="2"/>
              <a:cs typeface="Symbol" charset="2"/>
            </a:endParaRPr>
          </a:p>
          <a:p>
            <a:pPr eaLnBrk="0" hangingPunct="0">
              <a:defRPr/>
            </a:pPr>
            <a:endParaRPr lang="en-US" dirty="0"/>
          </a:p>
        </p:txBody>
      </p:sp>
      <p:pic>
        <p:nvPicPr>
          <p:cNvPr id="148488" name="Picture 7" descr="EMCO DRG.png"/>
          <p:cNvPicPr>
            <a:picLocks noChangeAspect="1"/>
          </p:cNvPicPr>
          <p:nvPr/>
        </p:nvPicPr>
        <p:blipFill>
          <a:blip r:embed="rId3"/>
          <a:srcRect/>
          <a:stretch>
            <a:fillRect/>
          </a:stretch>
        </p:blipFill>
        <p:spPr bwMode="auto">
          <a:xfrm>
            <a:off x="381000" y="3657600"/>
            <a:ext cx="3937000" cy="32004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itle 1"/>
          <p:cNvSpPr>
            <a:spLocks noGrp="1"/>
          </p:cNvSpPr>
          <p:nvPr>
            <p:ph type="title"/>
          </p:nvPr>
        </p:nvSpPr>
        <p:spPr>
          <a:xfrm>
            <a:off x="1219200" y="152400"/>
            <a:ext cx="7315200" cy="533400"/>
          </a:xfrm>
        </p:spPr>
        <p:txBody>
          <a:bodyPr/>
          <a:lstStyle/>
          <a:p>
            <a:pPr eaLnBrk="1" hangingPunct="1"/>
            <a:r>
              <a:rPr lang="en-US" sz="2400" smtClean="0"/>
              <a:t>Near Field / Far Field</a:t>
            </a:r>
          </a:p>
        </p:txBody>
      </p:sp>
      <p:sp>
        <p:nvSpPr>
          <p:cNvPr id="149507" name="TextBox 62"/>
          <p:cNvSpPr txBox="1">
            <a:spLocks noChangeArrowheads="1"/>
          </p:cNvSpPr>
          <p:nvPr/>
        </p:nvSpPr>
        <p:spPr bwMode="auto">
          <a:xfrm>
            <a:off x="3505200" y="762000"/>
            <a:ext cx="2466975" cy="461963"/>
          </a:xfrm>
          <a:prstGeom prst="rect">
            <a:avLst/>
          </a:prstGeom>
          <a:noFill/>
          <a:ln w="9525">
            <a:noFill/>
            <a:miter lim="800000"/>
            <a:headEnd/>
            <a:tailEnd/>
          </a:ln>
        </p:spPr>
        <p:txBody>
          <a:bodyPr wrap="none">
            <a:prstTxWarp prst="textNoShape">
              <a:avLst/>
            </a:prstTxWarp>
            <a:spAutoFit/>
          </a:bodyPr>
          <a:lstStyle/>
          <a:p>
            <a:pPr eaLnBrk="0" hangingPunct="0"/>
            <a:r>
              <a:rPr lang="en-US"/>
              <a:t>R ≥ 2D</a:t>
            </a:r>
            <a:r>
              <a:rPr lang="en-US" baseline="30000"/>
              <a:t>2</a:t>
            </a:r>
            <a:r>
              <a:rPr lang="en-US"/>
              <a:t>/</a:t>
            </a:r>
            <a:r>
              <a:rPr lang="en-US">
                <a:latin typeface="Symbol" charset="2"/>
                <a:ea typeface="Symbol" charset="2"/>
                <a:cs typeface="Symbol" charset="2"/>
              </a:rPr>
              <a:t>l</a:t>
            </a:r>
            <a:r>
              <a:rPr lang="en-US"/>
              <a:t> + </a:t>
            </a:r>
            <a:r>
              <a:rPr lang="en-US">
                <a:latin typeface="Symbol" charset="2"/>
                <a:ea typeface="Symbol" charset="2"/>
                <a:cs typeface="Symbol" charset="2"/>
              </a:rPr>
              <a:t>l</a:t>
            </a:r>
            <a:r>
              <a:rPr lang="en-US"/>
              <a:t>/32</a:t>
            </a:r>
          </a:p>
        </p:txBody>
      </p:sp>
      <p:cxnSp>
        <p:nvCxnSpPr>
          <p:cNvPr id="149508" name="Straight Connector 64"/>
          <p:cNvCxnSpPr>
            <a:cxnSpLocks noChangeShapeType="1"/>
          </p:cNvCxnSpPr>
          <p:nvPr/>
        </p:nvCxnSpPr>
        <p:spPr bwMode="auto">
          <a:xfrm>
            <a:off x="3657600" y="1219200"/>
            <a:ext cx="1219200" cy="1588"/>
          </a:xfrm>
          <a:prstGeom prst="line">
            <a:avLst/>
          </a:prstGeom>
          <a:noFill/>
          <a:ln w="38100">
            <a:solidFill>
              <a:srgbClr val="AD191D"/>
            </a:solidFill>
            <a:round/>
            <a:headEnd/>
            <a:tailEnd/>
          </a:ln>
        </p:spPr>
      </p:cxnSp>
      <p:sp>
        <p:nvSpPr>
          <p:cNvPr id="149509" name="TextBox 24"/>
          <p:cNvSpPr txBox="1">
            <a:spLocks noChangeArrowheads="1"/>
          </p:cNvSpPr>
          <p:nvPr/>
        </p:nvSpPr>
        <p:spPr bwMode="auto">
          <a:xfrm>
            <a:off x="625475" y="1600200"/>
            <a:ext cx="7905750" cy="3140075"/>
          </a:xfrm>
          <a:prstGeom prst="rect">
            <a:avLst/>
          </a:prstGeom>
          <a:noFill/>
          <a:ln w="9525">
            <a:noFill/>
            <a:miter lim="800000"/>
            <a:headEnd/>
            <a:tailEnd/>
          </a:ln>
        </p:spPr>
        <p:txBody>
          <a:bodyPr wrap="none">
            <a:prstTxWarp prst="textNoShape">
              <a:avLst/>
            </a:prstTxWarp>
            <a:spAutoFit/>
          </a:bodyPr>
          <a:lstStyle/>
          <a:p>
            <a:pPr eaLnBrk="0" hangingPunct="0"/>
            <a:endParaRPr lang="en-US" sz="1800"/>
          </a:p>
          <a:p>
            <a:pPr eaLnBrk="0" hangingPunct="0"/>
            <a:r>
              <a:rPr lang="en-US" sz="1800"/>
              <a:t>microwave DRG (MIL-STD-461E/F): “D” is the greater of 24.2 cm x 13.6 cm</a:t>
            </a:r>
          </a:p>
          <a:p>
            <a:pPr eaLnBrk="0" hangingPunct="0"/>
            <a:endParaRPr lang="en-US" sz="1800"/>
          </a:p>
          <a:p>
            <a:pPr eaLnBrk="0" hangingPunct="0"/>
            <a:r>
              <a:rPr lang="en-US" sz="1800"/>
              <a:t>At 1 GHz, “R” ≥ 0.391 meters</a:t>
            </a:r>
            <a:endParaRPr lang="en-US" sz="1800">
              <a:latin typeface="Symbol" charset="2"/>
              <a:ea typeface="Symbol" charset="2"/>
              <a:cs typeface="Symbol" charset="2"/>
            </a:endParaRPr>
          </a:p>
          <a:p>
            <a:pPr eaLnBrk="0" hangingPunct="0"/>
            <a:r>
              <a:rPr lang="en-US" sz="1800"/>
              <a:t>At 2 GHz, “R” ≥ 0.781 meters</a:t>
            </a:r>
            <a:endParaRPr lang="en-US" sz="1800">
              <a:latin typeface="Symbol" charset="2"/>
              <a:ea typeface="Symbol" charset="2"/>
              <a:cs typeface="Symbol" charset="2"/>
            </a:endParaRPr>
          </a:p>
          <a:p>
            <a:pPr eaLnBrk="0" hangingPunct="0"/>
            <a:r>
              <a:rPr lang="en-US" sz="1800"/>
              <a:t>At 4 GHz, “R” ≥ 1.562 </a:t>
            </a:r>
            <a:r>
              <a:rPr lang="en-US" sz="1800">
                <a:ea typeface="Symbol" charset="2"/>
                <a:cs typeface="Symbol" charset="2"/>
              </a:rPr>
              <a:t>meters</a:t>
            </a:r>
          </a:p>
          <a:p>
            <a:pPr eaLnBrk="0" hangingPunct="0"/>
            <a:r>
              <a:rPr lang="en-US" sz="1800"/>
              <a:t>At 8 GHz, “R” ≥ 3.123 </a:t>
            </a:r>
            <a:r>
              <a:rPr lang="en-US" sz="1800">
                <a:ea typeface="Symbol" charset="2"/>
                <a:cs typeface="Symbol" charset="2"/>
              </a:rPr>
              <a:t>meters</a:t>
            </a:r>
          </a:p>
          <a:p>
            <a:pPr eaLnBrk="0" hangingPunct="0"/>
            <a:r>
              <a:rPr lang="en-US" sz="1800"/>
              <a:t>At 16 GHz, “R” ≥ 6.247 </a:t>
            </a:r>
            <a:r>
              <a:rPr lang="en-US" sz="1800">
                <a:ea typeface="Symbol" charset="2"/>
                <a:cs typeface="Symbol" charset="2"/>
              </a:rPr>
              <a:t>meters</a:t>
            </a:r>
            <a:endParaRPr lang="en-US" sz="1800">
              <a:latin typeface="Symbol" charset="2"/>
              <a:ea typeface="Symbol" charset="2"/>
              <a:cs typeface="Symbol" charset="2"/>
            </a:endParaRPr>
          </a:p>
          <a:p>
            <a:pPr eaLnBrk="0" hangingPunct="0"/>
            <a:endParaRPr lang="en-US" sz="1800"/>
          </a:p>
          <a:p>
            <a:pPr eaLnBrk="0" hangingPunct="0"/>
            <a:endParaRPr lang="en-US" sz="1800"/>
          </a:p>
          <a:p>
            <a:pPr eaLnBrk="0" hangingPunct="0"/>
            <a:endParaRPr lang="en-US" sz="1800"/>
          </a:p>
        </p:txBody>
      </p:sp>
      <p:pic>
        <p:nvPicPr>
          <p:cNvPr id="149510" name="Picture 5" descr="EMCO 3115 new.png"/>
          <p:cNvPicPr>
            <a:picLocks noChangeAspect="1"/>
          </p:cNvPicPr>
          <p:nvPr/>
        </p:nvPicPr>
        <p:blipFill>
          <a:blip r:embed="rId2"/>
          <a:srcRect/>
          <a:stretch>
            <a:fillRect/>
          </a:stretch>
        </p:blipFill>
        <p:spPr bwMode="auto">
          <a:xfrm>
            <a:off x="0" y="4711700"/>
            <a:ext cx="2997200" cy="2146300"/>
          </a:xfrm>
          <a:prstGeom prst="rect">
            <a:avLst/>
          </a:prstGeom>
          <a:noFill/>
          <a:ln w="9525">
            <a:noFill/>
            <a:miter lim="800000"/>
            <a:headEnd/>
            <a:tailEnd/>
          </a:ln>
        </p:spPr>
      </p:pic>
      <p:pic>
        <p:nvPicPr>
          <p:cNvPr id="149511" name="Picture 6" descr="EMCO 3115 new AF &amp; gain.png"/>
          <p:cNvPicPr>
            <a:picLocks noChangeAspect="1"/>
          </p:cNvPicPr>
          <p:nvPr/>
        </p:nvPicPr>
        <p:blipFill>
          <a:blip r:embed="rId3"/>
          <a:srcRect/>
          <a:stretch>
            <a:fillRect/>
          </a:stretch>
        </p:blipFill>
        <p:spPr bwMode="auto">
          <a:xfrm>
            <a:off x="5181600" y="2649538"/>
            <a:ext cx="3962400" cy="4208462"/>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itle 1"/>
          <p:cNvSpPr>
            <a:spLocks noGrp="1"/>
          </p:cNvSpPr>
          <p:nvPr>
            <p:ph type="title"/>
          </p:nvPr>
        </p:nvSpPr>
        <p:spPr>
          <a:xfrm>
            <a:off x="1219200" y="152400"/>
            <a:ext cx="7315200" cy="533400"/>
          </a:xfrm>
        </p:spPr>
        <p:txBody>
          <a:bodyPr/>
          <a:lstStyle/>
          <a:p>
            <a:pPr eaLnBrk="1" hangingPunct="1"/>
            <a:r>
              <a:rPr lang="en-US" sz="2400" smtClean="0"/>
              <a:t>EMI Measurement Antenna Desiderata</a:t>
            </a:r>
          </a:p>
        </p:txBody>
      </p:sp>
      <p:sp>
        <p:nvSpPr>
          <p:cNvPr id="150531" name="TextBox 7"/>
          <p:cNvSpPr txBox="1">
            <a:spLocks noChangeArrowheads="1"/>
          </p:cNvSpPr>
          <p:nvPr/>
        </p:nvSpPr>
        <p:spPr bwMode="auto">
          <a:xfrm>
            <a:off x="1981200" y="685800"/>
            <a:ext cx="5761038" cy="584200"/>
          </a:xfrm>
          <a:prstGeom prst="rect">
            <a:avLst/>
          </a:prstGeom>
          <a:noFill/>
          <a:ln w="9525">
            <a:noFill/>
            <a:miter lim="800000"/>
            <a:headEnd/>
            <a:tailEnd/>
          </a:ln>
        </p:spPr>
        <p:txBody>
          <a:bodyPr wrap="none">
            <a:prstTxWarp prst="textNoShape">
              <a:avLst/>
            </a:prstTxWarp>
            <a:spAutoFit/>
          </a:bodyPr>
          <a:lstStyle/>
          <a:p>
            <a:pPr eaLnBrk="0" hangingPunct="0"/>
            <a:r>
              <a:rPr lang="en-US" sz="1600"/>
              <a:t>Looks like actual victim antenna protected by RE requirement</a:t>
            </a:r>
          </a:p>
          <a:p>
            <a:pPr eaLnBrk="0" hangingPunct="0"/>
            <a:r>
              <a:rPr lang="en-US" sz="1600"/>
              <a:t>Subject to above, is low gain and “sees” entire test set-up.</a:t>
            </a:r>
          </a:p>
        </p:txBody>
      </p:sp>
      <p:pic>
        <p:nvPicPr>
          <p:cNvPr id="150532" name="Picture 9" descr="MIL-STD-826 Antenna set-up.pdf"/>
          <p:cNvPicPr>
            <a:picLocks noChangeAspect="1"/>
          </p:cNvPicPr>
          <p:nvPr/>
        </p:nvPicPr>
        <p:blipFill>
          <a:blip r:embed="rId2"/>
          <a:srcRect l="18823" t="1817" r="9412" b="19090"/>
          <a:stretch>
            <a:fillRect/>
          </a:stretch>
        </p:blipFill>
        <p:spPr bwMode="auto">
          <a:xfrm rot="5400000">
            <a:off x="1039019" y="561181"/>
            <a:ext cx="3803650" cy="5424488"/>
          </a:xfrm>
          <a:prstGeom prst="rect">
            <a:avLst/>
          </a:prstGeom>
          <a:noFill/>
          <a:ln w="9525">
            <a:noFill/>
            <a:miter lim="800000"/>
            <a:headEnd/>
            <a:tailEnd/>
          </a:ln>
        </p:spPr>
      </p:pic>
      <p:pic>
        <p:nvPicPr>
          <p:cNvPr id="150533" name="Picture 10" descr="DRG horn.png"/>
          <p:cNvPicPr>
            <a:picLocks noChangeAspect="1"/>
          </p:cNvPicPr>
          <p:nvPr/>
        </p:nvPicPr>
        <p:blipFill>
          <a:blip r:embed="rId3"/>
          <a:srcRect/>
          <a:stretch>
            <a:fillRect/>
          </a:stretch>
        </p:blipFill>
        <p:spPr bwMode="auto">
          <a:xfrm>
            <a:off x="3854450" y="5334000"/>
            <a:ext cx="1435100" cy="1206500"/>
          </a:xfrm>
          <a:prstGeom prst="rect">
            <a:avLst/>
          </a:prstGeom>
          <a:noFill/>
          <a:ln w="9525">
            <a:noFill/>
            <a:miter lim="800000"/>
            <a:headEnd/>
            <a:tailEnd/>
          </a:ln>
        </p:spPr>
      </p:pic>
      <p:pic>
        <p:nvPicPr>
          <p:cNvPr id="150534" name="Picture 11" descr="rod antenna.png"/>
          <p:cNvPicPr>
            <a:picLocks noChangeAspect="1"/>
          </p:cNvPicPr>
          <p:nvPr/>
        </p:nvPicPr>
        <p:blipFill>
          <a:blip r:embed="rId4"/>
          <a:srcRect/>
          <a:stretch>
            <a:fillRect/>
          </a:stretch>
        </p:blipFill>
        <p:spPr bwMode="auto">
          <a:xfrm>
            <a:off x="7696200" y="2120900"/>
            <a:ext cx="952500" cy="1854200"/>
          </a:xfrm>
          <a:prstGeom prst="rect">
            <a:avLst/>
          </a:prstGeom>
          <a:noFill/>
          <a:ln w="9525">
            <a:noFill/>
            <a:miter lim="800000"/>
            <a:headEnd/>
            <a:tailEnd/>
          </a:ln>
        </p:spPr>
      </p:pic>
      <p:pic>
        <p:nvPicPr>
          <p:cNvPr id="150535" name="Picture 12" descr="log-spiral.png"/>
          <p:cNvPicPr>
            <a:picLocks noChangeAspect="1"/>
          </p:cNvPicPr>
          <p:nvPr/>
        </p:nvPicPr>
        <p:blipFill>
          <a:blip r:embed="rId5"/>
          <a:srcRect/>
          <a:stretch>
            <a:fillRect/>
          </a:stretch>
        </p:blipFill>
        <p:spPr bwMode="auto">
          <a:xfrm>
            <a:off x="7467600" y="5372100"/>
            <a:ext cx="1397000" cy="1092200"/>
          </a:xfrm>
          <a:prstGeom prst="rect">
            <a:avLst/>
          </a:prstGeom>
          <a:noFill/>
          <a:ln w="9525">
            <a:noFill/>
            <a:miter lim="800000"/>
            <a:headEnd/>
            <a:tailEnd/>
          </a:ln>
        </p:spPr>
      </p:pic>
      <p:pic>
        <p:nvPicPr>
          <p:cNvPr id="150536" name="Picture 13" descr="Biconical.png"/>
          <p:cNvPicPr>
            <a:picLocks noChangeAspect="1"/>
          </p:cNvPicPr>
          <p:nvPr/>
        </p:nvPicPr>
        <p:blipFill>
          <a:blip r:embed="rId6"/>
          <a:srcRect/>
          <a:stretch>
            <a:fillRect/>
          </a:stretch>
        </p:blipFill>
        <p:spPr bwMode="auto">
          <a:xfrm>
            <a:off x="7467600" y="4254500"/>
            <a:ext cx="1422400" cy="901700"/>
          </a:xfrm>
          <a:prstGeom prst="rect">
            <a:avLst/>
          </a:prstGeom>
          <a:noFill/>
          <a:ln w="9525">
            <a:noFill/>
            <a:miter lim="800000"/>
            <a:headEnd/>
            <a:tailEnd/>
          </a:ln>
        </p:spPr>
      </p:pic>
      <p:pic>
        <p:nvPicPr>
          <p:cNvPr id="150537" name="Picture 14" descr="log-periodic.png"/>
          <p:cNvPicPr>
            <a:picLocks noChangeAspect="1"/>
          </p:cNvPicPr>
          <p:nvPr/>
        </p:nvPicPr>
        <p:blipFill>
          <a:blip r:embed="rId7"/>
          <a:srcRect/>
          <a:stretch>
            <a:fillRect/>
          </a:stretch>
        </p:blipFill>
        <p:spPr bwMode="auto">
          <a:xfrm>
            <a:off x="5562600" y="5410200"/>
            <a:ext cx="1663700" cy="11430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1" descr="log-spiral.png"/>
          <p:cNvPicPr>
            <a:picLocks noChangeAspect="1"/>
          </p:cNvPicPr>
          <p:nvPr/>
        </p:nvPicPr>
        <p:blipFill>
          <a:blip r:embed="rId2"/>
          <a:srcRect b="22221"/>
          <a:stretch>
            <a:fillRect/>
          </a:stretch>
        </p:blipFill>
        <p:spPr bwMode="auto">
          <a:xfrm>
            <a:off x="5791200" y="609600"/>
            <a:ext cx="3098800" cy="1600200"/>
          </a:xfrm>
          <a:prstGeom prst="rect">
            <a:avLst/>
          </a:prstGeom>
          <a:noFill/>
          <a:ln w="9525">
            <a:noFill/>
            <a:miter lim="800000"/>
            <a:headEnd/>
            <a:tailEnd/>
          </a:ln>
        </p:spPr>
      </p:pic>
      <p:sp>
        <p:nvSpPr>
          <p:cNvPr id="151555" name="Title 1"/>
          <p:cNvSpPr>
            <a:spLocks noGrp="1"/>
          </p:cNvSpPr>
          <p:nvPr>
            <p:ph type="title"/>
          </p:nvPr>
        </p:nvSpPr>
        <p:spPr>
          <a:xfrm>
            <a:off x="1219200" y="152400"/>
            <a:ext cx="3886200" cy="609600"/>
          </a:xfrm>
        </p:spPr>
        <p:txBody>
          <a:bodyPr/>
          <a:lstStyle/>
          <a:p>
            <a:pPr eaLnBrk="1" hangingPunct="1"/>
            <a:r>
              <a:rPr lang="en-US" sz="2400" smtClean="0"/>
              <a:t>The Verboten Log-spiral</a:t>
            </a:r>
          </a:p>
        </p:txBody>
      </p:sp>
      <p:sp>
        <p:nvSpPr>
          <p:cNvPr id="151556" name="TextBox 15"/>
          <p:cNvSpPr txBox="1">
            <a:spLocks noChangeArrowheads="1"/>
          </p:cNvSpPr>
          <p:nvPr/>
        </p:nvSpPr>
        <p:spPr bwMode="auto">
          <a:xfrm>
            <a:off x="304800" y="914400"/>
            <a:ext cx="5410200" cy="1077913"/>
          </a:xfrm>
          <a:prstGeom prst="rect">
            <a:avLst/>
          </a:prstGeom>
          <a:noFill/>
          <a:ln w="9525">
            <a:noFill/>
            <a:miter lim="800000"/>
            <a:headEnd/>
            <a:tailEnd/>
          </a:ln>
        </p:spPr>
        <p:txBody>
          <a:bodyPr>
            <a:prstTxWarp prst="textNoShape">
              <a:avLst/>
            </a:prstTxWarp>
            <a:spAutoFit/>
          </a:bodyPr>
          <a:lstStyle/>
          <a:p>
            <a:pPr eaLnBrk="0" hangingPunct="0"/>
            <a:r>
              <a:rPr lang="en-US" sz="1600"/>
              <a:t>Required in MIL-STD-826 and MIL-STD-461/-462 basic/A and used through -461C</a:t>
            </a:r>
          </a:p>
          <a:p>
            <a:pPr eaLnBrk="0" hangingPunct="0"/>
            <a:endParaRPr lang="en-US" sz="1600"/>
          </a:p>
          <a:p>
            <a:pPr eaLnBrk="0" hangingPunct="0"/>
            <a:r>
              <a:rPr lang="en-US" sz="1600"/>
              <a:t>Forbidden in MIL-STD-462D (1993) through the present:</a:t>
            </a:r>
          </a:p>
        </p:txBody>
      </p:sp>
      <p:sp>
        <p:nvSpPr>
          <p:cNvPr id="24" name="&quot;No&quot; Symbol 23"/>
          <p:cNvSpPr/>
          <p:nvPr/>
        </p:nvSpPr>
        <p:spPr bwMode="auto">
          <a:xfrm>
            <a:off x="5486400" y="0"/>
            <a:ext cx="3505200" cy="2895600"/>
          </a:xfrm>
          <a:prstGeom prst="noSmoking">
            <a:avLst>
              <a:gd name="adj" fmla="val 7289"/>
            </a:avLst>
          </a:prstGeom>
          <a:solidFill>
            <a:srgbClr val="AD191D"/>
          </a:solidFill>
          <a:ln w="3175" cap="flat" cmpd="sng" algn="ctr">
            <a:noFill/>
            <a:prstDash val="solid"/>
            <a:round/>
            <a:headEnd type="none" w="med" len="med"/>
            <a:tailEnd type="none" w="med" len="med"/>
          </a:ln>
          <a:effectLst/>
        </p:spPr>
        <p:txBody>
          <a:bodyPr>
            <a:prstTxWarp prst="textNoShape">
              <a:avLst/>
            </a:prstTxWarp>
          </a:bodyPr>
          <a:lstStyle/>
          <a:p>
            <a:pPr eaLnBrk="0" hangingPunct="0">
              <a:defRPr/>
            </a:pPr>
            <a:endParaRPr lang="en-US"/>
          </a:p>
        </p:txBody>
      </p:sp>
      <p:sp>
        <p:nvSpPr>
          <p:cNvPr id="151558" name="TextBox 16"/>
          <p:cNvSpPr txBox="1">
            <a:spLocks noChangeArrowheads="1"/>
          </p:cNvSpPr>
          <p:nvPr/>
        </p:nvSpPr>
        <p:spPr bwMode="auto">
          <a:xfrm>
            <a:off x="28575" y="2087563"/>
            <a:ext cx="9115425" cy="4770437"/>
          </a:xfrm>
          <a:prstGeom prst="rect">
            <a:avLst/>
          </a:prstGeom>
          <a:noFill/>
          <a:ln w="9525">
            <a:noFill/>
            <a:miter lim="800000"/>
            <a:headEnd/>
            <a:tailEnd/>
          </a:ln>
        </p:spPr>
        <p:txBody>
          <a:bodyPr wrap="none">
            <a:prstTxWarp prst="textNoShape">
              <a:avLst/>
            </a:prstTxWarp>
            <a:spAutoFit/>
          </a:bodyPr>
          <a:lstStyle/>
          <a:p>
            <a:pPr eaLnBrk="0" hangingPunct="0"/>
            <a:r>
              <a:rPr lang="en-US" sz="1600"/>
              <a:t>“Previous versions of this standard specified conical log spiral antennas. These antennas were</a:t>
            </a:r>
          </a:p>
          <a:p>
            <a:pPr eaLnBrk="0" hangingPunct="0"/>
            <a:r>
              <a:rPr lang="en-US" sz="1600"/>
              <a:t>convenient since they did not need to be rotated to measure both polarizations of the radiated</a:t>
            </a:r>
          </a:p>
          <a:p>
            <a:pPr eaLnBrk="0" hangingPunct="0"/>
            <a:r>
              <a:rPr lang="en-US" sz="1600"/>
              <a:t>field. The double ridged horn is considered to be better for standardization for several reasons.</a:t>
            </a:r>
          </a:p>
          <a:p>
            <a:pPr eaLnBrk="0" hangingPunct="0"/>
            <a:r>
              <a:rPr lang="en-US" sz="1600"/>
              <a:t>At some frequencies, the antenna pattern of the conical log spiral is not centered on the antenna</a:t>
            </a:r>
          </a:p>
          <a:p>
            <a:pPr eaLnBrk="0" hangingPunct="0"/>
            <a:r>
              <a:rPr lang="en-US" sz="1600"/>
              <a:t>axis. The double ridged horn does not have this problem. The circular polarization of the</a:t>
            </a:r>
          </a:p>
          <a:p>
            <a:pPr eaLnBrk="0" hangingPunct="0"/>
            <a:r>
              <a:rPr lang="en-US" sz="1600"/>
              <a:t>conical log spiral creates confusion in its proper application. Electric fields from EUTs would</a:t>
            </a:r>
          </a:p>
          <a:p>
            <a:pPr eaLnBrk="0" hangingPunct="0"/>
            <a:r>
              <a:rPr lang="en-US" sz="1600"/>
              <a:t>rarely be circularly polarized. Therefore, questions are raised concerning the need for 3 dB</a:t>
            </a:r>
          </a:p>
          <a:p>
            <a:pPr eaLnBrk="0" hangingPunct="0"/>
            <a:r>
              <a:rPr lang="en-US" sz="1600"/>
              <a:t>correction factors to account for linearly polarized signals. The same issue is present when spiral</a:t>
            </a:r>
          </a:p>
          <a:p>
            <a:pPr eaLnBrk="0" hangingPunct="0"/>
            <a:r>
              <a:rPr lang="en-US" sz="1600"/>
              <a:t>conical antennas are used for radiated susceptibility testing. If a second spiral conical is used to</a:t>
            </a:r>
          </a:p>
          <a:p>
            <a:pPr eaLnBrk="0" hangingPunct="0"/>
            <a:r>
              <a:rPr lang="en-US" sz="1600"/>
              <a:t>calibrate the field correctly for a circularly polarized wave, the question arises whether a 3 dB</a:t>
            </a:r>
          </a:p>
          <a:p>
            <a:pPr eaLnBrk="0" hangingPunct="0"/>
            <a:r>
              <a:rPr lang="en-US" sz="1600"/>
              <a:t>higher field should be used since the EUT will respond more readily to linearly polarized fields</a:t>
            </a:r>
          </a:p>
          <a:p>
            <a:pPr eaLnBrk="0" hangingPunct="0"/>
            <a:r>
              <a:rPr lang="en-US" sz="1600"/>
              <a:t>of the same magnitude.</a:t>
            </a:r>
          </a:p>
          <a:p>
            <a:pPr eaLnBrk="0" hangingPunct="0"/>
            <a:endParaRPr lang="en-US" sz="1600"/>
          </a:p>
          <a:p>
            <a:pPr eaLnBrk="0" hangingPunct="0"/>
            <a:r>
              <a:rPr lang="en-US" sz="1600"/>
              <a:t>Other linearly polarized antennas such as log periodic antennas are not to be used. It is</a:t>
            </a:r>
          </a:p>
          <a:p>
            <a:pPr eaLnBrk="0" hangingPunct="0"/>
            <a:r>
              <a:rPr lang="en-US" sz="1600"/>
              <a:t>recognized that these types of antennas have sometimes been used in the past; however, they will</a:t>
            </a:r>
          </a:p>
          <a:p>
            <a:pPr eaLnBrk="0" hangingPunct="0"/>
            <a:r>
              <a:rPr lang="en-US" sz="1600"/>
              <a:t>not necessarily produce the same results as the double ridged horn because of field variations</a:t>
            </a:r>
          </a:p>
          <a:p>
            <a:pPr eaLnBrk="0" hangingPunct="0"/>
            <a:r>
              <a:rPr lang="en-US" sz="1600"/>
              <a:t>across the antenna apertures and far field/near field issues. Uniform use of the double ridge horn</a:t>
            </a:r>
          </a:p>
          <a:p>
            <a:pPr eaLnBrk="0" hangingPunct="0"/>
            <a:r>
              <a:rPr lang="en-US" sz="1600"/>
              <a:t>is required for standardization purposes to obtain consistent results among different test</a:t>
            </a:r>
          </a:p>
          <a:p>
            <a:pPr eaLnBrk="0" hangingPunct="0"/>
            <a:r>
              <a:rPr lang="en-US" sz="1600"/>
              <a:t>facilities.”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18" descr="log-spiral.png"/>
          <p:cNvPicPr>
            <a:picLocks noChangeAspect="1"/>
          </p:cNvPicPr>
          <p:nvPr/>
        </p:nvPicPr>
        <p:blipFill>
          <a:blip r:embed="rId2"/>
          <a:srcRect/>
          <a:stretch>
            <a:fillRect/>
          </a:stretch>
        </p:blipFill>
        <p:spPr bwMode="auto">
          <a:xfrm>
            <a:off x="457200" y="0"/>
            <a:ext cx="1397000" cy="1092200"/>
          </a:xfrm>
          <a:prstGeom prst="rect">
            <a:avLst/>
          </a:prstGeom>
          <a:noFill/>
          <a:ln w="9525">
            <a:noFill/>
            <a:miter lim="800000"/>
            <a:headEnd/>
            <a:tailEnd/>
          </a:ln>
        </p:spPr>
      </p:pic>
      <p:pic>
        <p:nvPicPr>
          <p:cNvPr id="152579" name="Picture 17" descr="log-spiral.png"/>
          <p:cNvPicPr>
            <a:picLocks noChangeAspect="1"/>
          </p:cNvPicPr>
          <p:nvPr/>
        </p:nvPicPr>
        <p:blipFill>
          <a:blip r:embed="rId2"/>
          <a:srcRect/>
          <a:stretch>
            <a:fillRect/>
          </a:stretch>
        </p:blipFill>
        <p:spPr bwMode="auto">
          <a:xfrm>
            <a:off x="7315200" y="0"/>
            <a:ext cx="1397000" cy="1092200"/>
          </a:xfrm>
          <a:prstGeom prst="rect">
            <a:avLst/>
          </a:prstGeom>
          <a:noFill/>
          <a:ln w="9525">
            <a:noFill/>
            <a:miter lim="800000"/>
            <a:headEnd/>
            <a:tailEnd/>
          </a:ln>
        </p:spPr>
      </p:pic>
      <p:sp>
        <p:nvSpPr>
          <p:cNvPr id="152580" name="Title 1"/>
          <p:cNvSpPr>
            <a:spLocks noGrp="1"/>
          </p:cNvSpPr>
          <p:nvPr>
            <p:ph type="title"/>
          </p:nvPr>
        </p:nvSpPr>
        <p:spPr>
          <a:xfrm>
            <a:off x="1219200" y="152400"/>
            <a:ext cx="7315200" cy="533400"/>
          </a:xfrm>
        </p:spPr>
        <p:txBody>
          <a:bodyPr/>
          <a:lstStyle/>
          <a:p>
            <a:pPr eaLnBrk="1" hangingPunct="1"/>
            <a:r>
              <a:rPr lang="en-US" sz="2400" smtClean="0"/>
              <a:t>The Verboten Log-spiral (cont.)</a:t>
            </a:r>
          </a:p>
        </p:txBody>
      </p:sp>
      <p:sp>
        <p:nvSpPr>
          <p:cNvPr id="152581" name="TextBox 7"/>
          <p:cNvSpPr txBox="1">
            <a:spLocks noChangeArrowheads="1"/>
          </p:cNvSpPr>
          <p:nvPr/>
        </p:nvSpPr>
        <p:spPr bwMode="auto">
          <a:xfrm>
            <a:off x="114300" y="838200"/>
            <a:ext cx="8915400" cy="3540125"/>
          </a:xfrm>
          <a:prstGeom prst="rect">
            <a:avLst/>
          </a:prstGeom>
          <a:noFill/>
          <a:ln w="9525">
            <a:noFill/>
            <a:miter lim="800000"/>
            <a:headEnd/>
            <a:tailEnd/>
          </a:ln>
        </p:spPr>
        <p:txBody>
          <a:bodyPr>
            <a:prstTxWarp prst="textNoShape">
              <a:avLst/>
            </a:prstTxWarp>
            <a:spAutoFit/>
          </a:bodyPr>
          <a:lstStyle/>
          <a:p>
            <a:pPr eaLnBrk="0" hangingPunct="0"/>
            <a:r>
              <a:rPr lang="en-US" sz="1600"/>
              <a:t>“The double ridged horn is considered to be better for standardization for several reasons.</a:t>
            </a:r>
          </a:p>
          <a:p>
            <a:pPr eaLnBrk="0" hangingPunct="0"/>
            <a:r>
              <a:rPr lang="en-US" sz="1600"/>
              <a:t>At some frequencies, the antenna pattern of the conical log spiral is not centered on the antenna</a:t>
            </a:r>
          </a:p>
          <a:p>
            <a:pPr eaLnBrk="0" hangingPunct="0"/>
            <a:r>
              <a:rPr lang="en-US" sz="1600"/>
              <a:t>axis. The double ridged horn does not have this problem.”</a:t>
            </a:r>
          </a:p>
          <a:p>
            <a:pPr eaLnBrk="0" hangingPunct="0"/>
            <a:endParaRPr lang="en-US" sz="1600"/>
          </a:p>
          <a:p>
            <a:pPr eaLnBrk="0" hangingPunct="0"/>
            <a:r>
              <a:rPr lang="en-US" sz="1600"/>
              <a:t>But the gain is only 2 – 3 dBi to begin with; it is looking at everything in front of it, so what does it matter?</a:t>
            </a:r>
          </a:p>
          <a:p>
            <a:pPr eaLnBrk="0" hangingPunct="0"/>
            <a:endParaRPr lang="en-US" sz="1600"/>
          </a:p>
          <a:p>
            <a:pPr eaLnBrk="0" hangingPunct="0"/>
            <a:r>
              <a:rPr lang="en-US" sz="1600"/>
              <a:t>“The circular polarization of the conical log spiral creates confusion in its proper application. Electric fields from EUTs would rarely be circularly polarized. Therefore, questions are raised concerning the need for 3 dB correction factors to account for linearly polarized signals.”</a:t>
            </a:r>
          </a:p>
          <a:p>
            <a:pPr eaLnBrk="0" hangingPunct="0"/>
            <a:endParaRPr lang="en-US" sz="1600"/>
          </a:p>
          <a:p>
            <a:pPr eaLnBrk="0" hangingPunct="0"/>
            <a:r>
              <a:rPr lang="en-US" sz="1600"/>
              <a:t>If purely linearly polarized fields are being measured, then we could simply add 3 dB to the ARP-958 measured antenna factor.  But it isn’t that simple.</a:t>
            </a:r>
          </a:p>
          <a:p>
            <a:pPr eaLnBrk="0" hangingPunct="0"/>
            <a:endParaRPr lang="en-US" sz="1600"/>
          </a:p>
        </p:txBody>
      </p:sp>
      <p:pic>
        <p:nvPicPr>
          <p:cNvPr id="152582" name="Picture 8" descr="RE02 Horizontal.png"/>
          <p:cNvPicPr>
            <a:picLocks noChangeAspect="1"/>
          </p:cNvPicPr>
          <p:nvPr/>
        </p:nvPicPr>
        <p:blipFill>
          <a:blip r:embed="rId3"/>
          <a:srcRect/>
          <a:stretch>
            <a:fillRect/>
          </a:stretch>
        </p:blipFill>
        <p:spPr bwMode="auto">
          <a:xfrm>
            <a:off x="228600" y="4191000"/>
            <a:ext cx="4129088" cy="2463800"/>
          </a:xfrm>
          <a:prstGeom prst="rect">
            <a:avLst/>
          </a:prstGeom>
          <a:noFill/>
          <a:ln w="9525">
            <a:noFill/>
            <a:miter lim="800000"/>
            <a:headEnd/>
            <a:tailEnd/>
          </a:ln>
        </p:spPr>
      </p:pic>
      <p:pic>
        <p:nvPicPr>
          <p:cNvPr id="152583" name="Picture 9" descr="RE02 Vertical.png"/>
          <p:cNvPicPr>
            <a:picLocks noChangeAspect="1"/>
          </p:cNvPicPr>
          <p:nvPr/>
        </p:nvPicPr>
        <p:blipFill>
          <a:blip r:embed="rId4"/>
          <a:srcRect/>
          <a:stretch>
            <a:fillRect/>
          </a:stretch>
        </p:blipFill>
        <p:spPr bwMode="auto">
          <a:xfrm>
            <a:off x="4572000" y="4114800"/>
            <a:ext cx="4114800" cy="2441575"/>
          </a:xfrm>
          <a:prstGeom prst="rect">
            <a:avLst/>
          </a:prstGeom>
          <a:noFill/>
          <a:ln w="9525">
            <a:noFill/>
            <a:miter lim="800000"/>
            <a:headEnd/>
            <a:tailEnd/>
          </a:ln>
        </p:spPr>
      </p:pic>
      <p:sp>
        <p:nvSpPr>
          <p:cNvPr id="152584" name="TextBox 10"/>
          <p:cNvSpPr txBox="1">
            <a:spLocks noChangeArrowheads="1"/>
          </p:cNvSpPr>
          <p:nvPr/>
        </p:nvSpPr>
        <p:spPr bwMode="auto">
          <a:xfrm>
            <a:off x="1905000" y="4371975"/>
            <a:ext cx="852488"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t>horizontal</a:t>
            </a:r>
          </a:p>
        </p:txBody>
      </p:sp>
      <p:sp>
        <p:nvSpPr>
          <p:cNvPr id="152585" name="TextBox 11"/>
          <p:cNvSpPr txBox="1">
            <a:spLocks noChangeArrowheads="1"/>
          </p:cNvSpPr>
          <p:nvPr/>
        </p:nvSpPr>
        <p:spPr bwMode="auto">
          <a:xfrm>
            <a:off x="6781800" y="4371975"/>
            <a:ext cx="671513"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t>vertical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18" descr="log-spiral.png"/>
          <p:cNvPicPr>
            <a:picLocks noChangeAspect="1"/>
          </p:cNvPicPr>
          <p:nvPr/>
        </p:nvPicPr>
        <p:blipFill>
          <a:blip r:embed="rId2"/>
          <a:srcRect/>
          <a:stretch>
            <a:fillRect/>
          </a:stretch>
        </p:blipFill>
        <p:spPr bwMode="auto">
          <a:xfrm>
            <a:off x="457200" y="0"/>
            <a:ext cx="1397000" cy="1092200"/>
          </a:xfrm>
          <a:prstGeom prst="rect">
            <a:avLst/>
          </a:prstGeom>
          <a:noFill/>
          <a:ln w="9525">
            <a:noFill/>
            <a:miter lim="800000"/>
            <a:headEnd/>
            <a:tailEnd/>
          </a:ln>
        </p:spPr>
      </p:pic>
      <p:pic>
        <p:nvPicPr>
          <p:cNvPr id="153603" name="Picture 17" descr="log-spiral.png"/>
          <p:cNvPicPr>
            <a:picLocks noChangeAspect="1"/>
          </p:cNvPicPr>
          <p:nvPr/>
        </p:nvPicPr>
        <p:blipFill>
          <a:blip r:embed="rId2"/>
          <a:srcRect/>
          <a:stretch>
            <a:fillRect/>
          </a:stretch>
        </p:blipFill>
        <p:spPr bwMode="auto">
          <a:xfrm>
            <a:off x="7315200" y="0"/>
            <a:ext cx="1397000" cy="1092200"/>
          </a:xfrm>
          <a:prstGeom prst="rect">
            <a:avLst/>
          </a:prstGeom>
          <a:noFill/>
          <a:ln w="9525">
            <a:noFill/>
            <a:miter lim="800000"/>
            <a:headEnd/>
            <a:tailEnd/>
          </a:ln>
        </p:spPr>
      </p:pic>
      <p:sp>
        <p:nvSpPr>
          <p:cNvPr id="153604" name="Title 1"/>
          <p:cNvSpPr>
            <a:spLocks noGrp="1"/>
          </p:cNvSpPr>
          <p:nvPr>
            <p:ph type="title"/>
          </p:nvPr>
        </p:nvSpPr>
        <p:spPr>
          <a:xfrm>
            <a:off x="1219200" y="152400"/>
            <a:ext cx="7315200" cy="533400"/>
          </a:xfrm>
        </p:spPr>
        <p:txBody>
          <a:bodyPr/>
          <a:lstStyle/>
          <a:p>
            <a:pPr eaLnBrk="1" hangingPunct="1"/>
            <a:r>
              <a:rPr lang="en-US" sz="2400" smtClean="0"/>
              <a:t>The Verboten Log-spiral (cont.)</a:t>
            </a:r>
          </a:p>
        </p:txBody>
      </p:sp>
      <p:sp>
        <p:nvSpPr>
          <p:cNvPr id="153605" name="TextBox 7"/>
          <p:cNvSpPr txBox="1">
            <a:spLocks noChangeArrowheads="1"/>
          </p:cNvSpPr>
          <p:nvPr/>
        </p:nvSpPr>
        <p:spPr bwMode="auto">
          <a:xfrm>
            <a:off x="114300" y="3317875"/>
            <a:ext cx="8915400" cy="1323975"/>
          </a:xfrm>
          <a:prstGeom prst="rect">
            <a:avLst/>
          </a:prstGeom>
          <a:noFill/>
          <a:ln w="9525">
            <a:noFill/>
            <a:miter lim="800000"/>
            <a:headEnd/>
            <a:tailEnd/>
          </a:ln>
        </p:spPr>
        <p:txBody>
          <a:bodyPr>
            <a:prstTxWarp prst="textNoShape">
              <a:avLst/>
            </a:prstTxWarp>
            <a:spAutoFit/>
          </a:bodyPr>
          <a:lstStyle/>
          <a:p>
            <a:pPr eaLnBrk="0" hangingPunct="0"/>
            <a:r>
              <a:rPr lang="en-US" sz="1600"/>
              <a:t>Given the above typical signatures, it makes sense to ask the following question:</a:t>
            </a:r>
          </a:p>
          <a:p>
            <a:pPr eaLnBrk="0" hangingPunct="0"/>
            <a:endParaRPr lang="en-US" sz="1600"/>
          </a:p>
          <a:p>
            <a:pPr eaLnBrk="0" hangingPunct="0"/>
            <a:r>
              <a:rPr lang="en-US" sz="1600"/>
              <a:t>If the typical EMI source emits both horizontal and vertical field polarizations simultaneously, then isn’t it possible that a circularly polarized antenna would see the total fields and report them, and that might well offset the 3 dB desensitization to any single linear polarization?</a:t>
            </a:r>
          </a:p>
        </p:txBody>
      </p:sp>
      <p:pic>
        <p:nvPicPr>
          <p:cNvPr id="153606" name="Picture 8" descr="RE02 Horizontal.png"/>
          <p:cNvPicPr>
            <a:picLocks noChangeAspect="1"/>
          </p:cNvPicPr>
          <p:nvPr/>
        </p:nvPicPr>
        <p:blipFill>
          <a:blip r:embed="rId3"/>
          <a:srcRect/>
          <a:stretch>
            <a:fillRect/>
          </a:stretch>
        </p:blipFill>
        <p:spPr bwMode="auto">
          <a:xfrm>
            <a:off x="228600" y="914400"/>
            <a:ext cx="4129088" cy="2463800"/>
          </a:xfrm>
          <a:prstGeom prst="rect">
            <a:avLst/>
          </a:prstGeom>
          <a:noFill/>
          <a:ln w="9525">
            <a:noFill/>
            <a:miter lim="800000"/>
            <a:headEnd/>
            <a:tailEnd/>
          </a:ln>
        </p:spPr>
      </p:pic>
      <p:pic>
        <p:nvPicPr>
          <p:cNvPr id="153607" name="Picture 9" descr="RE02 Vertical.png"/>
          <p:cNvPicPr>
            <a:picLocks noChangeAspect="1"/>
          </p:cNvPicPr>
          <p:nvPr/>
        </p:nvPicPr>
        <p:blipFill>
          <a:blip r:embed="rId4"/>
          <a:srcRect/>
          <a:stretch>
            <a:fillRect/>
          </a:stretch>
        </p:blipFill>
        <p:spPr bwMode="auto">
          <a:xfrm>
            <a:off x="4572000" y="838200"/>
            <a:ext cx="4114800" cy="244157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3"/>
          <p:cNvSpPr>
            <a:spLocks noChangeArrowheads="1"/>
          </p:cNvSpPr>
          <p:nvPr/>
        </p:nvSpPr>
        <p:spPr bwMode="auto">
          <a:xfrm>
            <a:off x="0" y="615950"/>
            <a:ext cx="8610600" cy="2800350"/>
          </a:xfrm>
          <a:prstGeom prst="rect">
            <a:avLst/>
          </a:prstGeom>
          <a:noFill/>
          <a:ln w="9525">
            <a:noFill/>
            <a:miter lim="800000"/>
            <a:headEnd/>
            <a:tailEnd/>
          </a:ln>
        </p:spPr>
        <p:txBody>
          <a:bodyPr>
            <a:prstTxWarp prst="textNoShape">
              <a:avLst/>
            </a:prstTxWarp>
            <a:spAutoFit/>
          </a:bodyPr>
          <a:lstStyle/>
          <a:p>
            <a:pPr eaLnBrk="0" hangingPunct="0"/>
            <a:r>
              <a:rPr lang="en-US" sz="1600"/>
              <a:t>The same issue is present when spiral conical antennas are used for radiated susceptibility testing. If a second spiral conical is used to calibrate the field correctly for a circularly polarized wave, the question arises whether a 3 dB higher field should be used since the EUT will respond more readily to linearly polarized fields of the same magnitude.</a:t>
            </a:r>
          </a:p>
          <a:p>
            <a:pPr eaLnBrk="0" hangingPunct="0"/>
            <a:endParaRPr lang="en-US" sz="1600"/>
          </a:p>
          <a:p>
            <a:pPr eaLnBrk="0" hangingPunct="0"/>
            <a:r>
              <a:rPr lang="en-US" sz="1600"/>
              <a:t>Other linearly polarized antennas such as log periodic antennas are not to be used. It is</a:t>
            </a:r>
          </a:p>
          <a:p>
            <a:pPr eaLnBrk="0" hangingPunct="0"/>
            <a:r>
              <a:rPr lang="en-US" sz="1600"/>
              <a:t>recognized that these types of antennas have sometimes been used in the past; however, they will not necessarily produce the same results as the double ridged horn because of field variations across the antenna apertures and far field/near field issues. Uniform use of the double ridge horn is required for standardization purposes to obtain consistent results among different test facilities.”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itle 1"/>
          <p:cNvSpPr>
            <a:spLocks noGrp="1"/>
          </p:cNvSpPr>
          <p:nvPr>
            <p:ph type="title"/>
          </p:nvPr>
        </p:nvSpPr>
        <p:spPr/>
        <p:txBody>
          <a:bodyPr/>
          <a:lstStyle/>
          <a:p>
            <a:r>
              <a:rPr lang="en-US" smtClean="0"/>
              <a:t>Background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bwMode="auto">
          <a:xfrm>
            <a:off x="5486400" y="1600200"/>
            <a:ext cx="3657600" cy="381000"/>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pic>
        <p:nvPicPr>
          <p:cNvPr id="8" name="Picture 7" descr="McCloskey photo.png"/>
          <p:cNvPicPr>
            <a:picLocks noChangeAspect="1"/>
          </p:cNvPicPr>
          <p:nvPr/>
        </p:nvPicPr>
        <p:blipFill>
          <a:blip r:embed="rId2"/>
          <a:srcRect l="11594"/>
          <a:stretch>
            <a:fillRect/>
          </a:stretch>
        </p:blipFill>
        <p:spPr>
          <a:xfrm>
            <a:off x="5039554" y="1905000"/>
            <a:ext cx="4104445" cy="4953000"/>
          </a:xfrm>
          <a:prstGeom prst="rect">
            <a:avLst/>
          </a:prstGeom>
        </p:spPr>
      </p:pic>
      <p:sp>
        <p:nvSpPr>
          <p:cNvPr id="156675" name="Rectangle 9218"/>
          <p:cNvSpPr>
            <a:spLocks noChangeArrowheads="1"/>
          </p:cNvSpPr>
          <p:nvPr/>
        </p:nvSpPr>
        <p:spPr bwMode="auto">
          <a:xfrm>
            <a:off x="273050" y="3890963"/>
            <a:ext cx="3689350" cy="1671637"/>
          </a:xfrm>
          <a:prstGeom prst="rect">
            <a:avLst/>
          </a:prstGeom>
          <a:noFill/>
          <a:ln w="12700">
            <a:noFill/>
            <a:miter lim="800000"/>
            <a:headEnd/>
            <a:tailEnd/>
          </a:ln>
        </p:spPr>
        <p:txBody>
          <a:bodyPr lIns="90487" tIns="44450" rIns="90487" bIns="44450">
            <a:prstTxWarp prst="textNoShape">
              <a:avLst/>
            </a:prstTxWarp>
          </a:bodyPr>
          <a:lstStyle/>
          <a:p>
            <a:pPr marL="342900" indent="-342900" algn="ctr" eaLnBrk="0" hangingPunct="0">
              <a:spcBef>
                <a:spcPct val="20000"/>
              </a:spcBef>
              <a:spcAft>
                <a:spcPct val="40000"/>
              </a:spcAft>
              <a:buClr>
                <a:srgbClr val="BB0018"/>
              </a:buClr>
              <a:buFont typeface="Wingdings" charset="2"/>
              <a:buNone/>
            </a:pPr>
            <a:r>
              <a:rPr lang="en-US" sz="2800" dirty="0"/>
              <a:t>John McCloskey</a:t>
            </a:r>
          </a:p>
          <a:p>
            <a:pPr marL="342900" indent="-342900" algn="ctr" eaLnBrk="0" hangingPunct="0">
              <a:buClr>
                <a:srgbClr val="BB0018"/>
              </a:buClr>
              <a:buFont typeface="Wingdings" charset="2"/>
              <a:buNone/>
            </a:pPr>
            <a:r>
              <a:rPr lang="en-US" sz="2800" dirty="0"/>
              <a:t> </a:t>
            </a:r>
            <a:r>
              <a:rPr lang="en-US" sz="1800" dirty="0"/>
              <a:t>NASA/GSFC Chief EMC </a:t>
            </a:r>
            <a:r>
              <a:rPr lang="en-US" sz="1800" dirty="0" smtClean="0"/>
              <a:t>Engineer &amp; </a:t>
            </a:r>
            <a:r>
              <a:rPr lang="en-US" sz="1800" dirty="0" err="1" smtClean="0"/>
              <a:t>Mathemagician</a:t>
            </a:r>
            <a:endParaRPr lang="en-US" sz="1800" dirty="0" smtClean="0"/>
          </a:p>
          <a:p>
            <a:pPr marL="342900" indent="-342900" algn="ctr" eaLnBrk="0" hangingPunct="0">
              <a:buClr>
                <a:srgbClr val="BB0018"/>
              </a:buClr>
              <a:buFont typeface="Wingdings" charset="2"/>
              <a:buNone/>
            </a:pPr>
            <a:r>
              <a:rPr lang="en-US" sz="1800" dirty="0"/>
              <a:t>Building 29, room 104</a:t>
            </a:r>
          </a:p>
          <a:p>
            <a:pPr marL="342900" indent="-342900" algn="ctr" eaLnBrk="0" hangingPunct="0">
              <a:buClr>
                <a:srgbClr val="BB0018"/>
              </a:buClr>
              <a:buFont typeface="Wingdings" charset="2"/>
              <a:buNone/>
            </a:pPr>
            <a:r>
              <a:rPr lang="en-US" sz="1800" dirty="0"/>
              <a:t>301-286-5498</a:t>
            </a:r>
          </a:p>
          <a:p>
            <a:pPr marL="342900" indent="-342900" algn="ctr" eaLnBrk="0" hangingPunct="0">
              <a:buClr>
                <a:srgbClr val="BB0018"/>
              </a:buClr>
              <a:buFont typeface="Wingdings" charset="2"/>
              <a:buNone/>
            </a:pPr>
            <a:r>
              <a:rPr lang="en-US" sz="1800" dirty="0" err="1"/>
              <a:t>John.C.McCloskey@nasa.gov</a:t>
            </a:r>
            <a:endParaRPr lang="en-US" dirty="0"/>
          </a:p>
        </p:txBody>
      </p:sp>
      <p:sp>
        <p:nvSpPr>
          <p:cNvPr id="156676" name="Rectangle 9219"/>
          <p:cNvSpPr>
            <a:spLocks noChangeArrowheads="1"/>
          </p:cNvSpPr>
          <p:nvPr/>
        </p:nvSpPr>
        <p:spPr bwMode="auto">
          <a:xfrm>
            <a:off x="457200" y="228600"/>
            <a:ext cx="8686800" cy="1320800"/>
          </a:xfrm>
          <a:prstGeom prst="rect">
            <a:avLst/>
          </a:prstGeom>
          <a:noFill/>
          <a:ln w="12700">
            <a:noFill/>
            <a:miter lim="800000"/>
            <a:headEnd/>
            <a:tailEnd/>
          </a:ln>
        </p:spPr>
        <p:txBody>
          <a:bodyPr lIns="90487" tIns="44450" rIns="90487" bIns="44450" anchor="ctr">
            <a:prstTxWarp prst="textNoShape">
              <a:avLst/>
            </a:prstTxWarp>
          </a:bodyPr>
          <a:lstStyle/>
          <a:p>
            <a:pPr algn="ctr"/>
            <a:endParaRPr lang="en-US" sz="1800">
              <a:solidFill>
                <a:srgbClr val="BB0018"/>
              </a:solidFill>
            </a:endParaRPr>
          </a:p>
        </p:txBody>
      </p:sp>
      <p:pic>
        <p:nvPicPr>
          <p:cNvPr id="6" name="Picture 5" descr="Screen shot 2014-02-23 at 10.12.01 AM.png"/>
          <p:cNvPicPr>
            <a:picLocks noChangeAspect="1"/>
          </p:cNvPicPr>
          <p:nvPr/>
        </p:nvPicPr>
        <p:blipFill>
          <a:blip r:embed="rId3"/>
          <a:stretch>
            <a:fillRect/>
          </a:stretch>
        </p:blipFill>
        <p:spPr>
          <a:xfrm>
            <a:off x="6096000" y="762000"/>
            <a:ext cx="1915886" cy="1828800"/>
          </a:xfrm>
          <a:prstGeom prst="rect">
            <a:avLst/>
          </a:prstGeom>
          <a:scene3d>
            <a:camera prst="orthographicFront">
              <a:rot lat="0" lon="0" rev="420000"/>
            </a:camera>
            <a:lightRig rig="threePt" dir="t"/>
          </a:scene3d>
        </p:spPr>
      </p:pic>
      <p:pic>
        <p:nvPicPr>
          <p:cNvPr id="156678" name="Picture 7" descr="Screen shot 2014-02-23 at 11.31.42 AM.png"/>
          <p:cNvPicPr>
            <a:picLocks noChangeAspect="1"/>
          </p:cNvPicPr>
          <p:nvPr/>
        </p:nvPicPr>
        <p:blipFill>
          <a:blip r:embed="rId4"/>
          <a:srcRect t="5714" r="3751"/>
          <a:stretch>
            <a:fillRect/>
          </a:stretch>
        </p:blipFill>
        <p:spPr bwMode="auto">
          <a:xfrm>
            <a:off x="0" y="-1"/>
            <a:ext cx="5486400" cy="3526735"/>
          </a:xfrm>
          <a:prstGeom prst="rect">
            <a:avLst/>
          </a:prstGeom>
          <a:noFill/>
          <a:ln w="9525">
            <a:noFill/>
            <a:miter lim="800000"/>
            <a:headEnd/>
            <a:tailEnd/>
          </a:ln>
        </p:spPr>
      </p:pic>
      <p:sp>
        <p:nvSpPr>
          <p:cNvPr id="156679" name="Rectangle 8"/>
          <p:cNvSpPr>
            <a:spLocks noChangeArrowheads="1"/>
          </p:cNvSpPr>
          <p:nvPr/>
        </p:nvSpPr>
        <p:spPr bwMode="auto">
          <a:xfrm>
            <a:off x="5638800" y="304800"/>
            <a:ext cx="3263900" cy="461963"/>
          </a:xfrm>
          <a:prstGeom prst="rect">
            <a:avLst/>
          </a:prstGeom>
          <a:noFill/>
          <a:ln w="9525">
            <a:noFill/>
            <a:miter lim="800000"/>
            <a:headEnd/>
            <a:tailEnd/>
          </a:ln>
        </p:spPr>
        <p:txBody>
          <a:bodyPr wrap="none">
            <a:prstTxWarp prst="textNoShape">
              <a:avLst/>
            </a:prstTxWarp>
            <a:spAutoFit/>
          </a:bodyPr>
          <a:lstStyle/>
          <a:p>
            <a:r>
              <a:rPr lang="en-US" dirty="0">
                <a:solidFill>
                  <a:srgbClr val="BB0018"/>
                </a:solidFill>
              </a:rPr>
              <a:t>Dipole Antenna Basics</a:t>
            </a:r>
          </a:p>
        </p:txBody>
      </p:sp>
      <p:sp>
        <p:nvSpPr>
          <p:cNvPr id="10" name="Right Triangle 9"/>
          <p:cNvSpPr/>
          <p:nvPr/>
        </p:nvSpPr>
        <p:spPr bwMode="auto">
          <a:xfrm>
            <a:off x="5867400" y="2362200"/>
            <a:ext cx="685800" cy="381000"/>
          </a:xfrm>
          <a:prstGeom prst="rtTriangl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1" name="Right Triangle 10"/>
          <p:cNvSpPr/>
          <p:nvPr/>
        </p:nvSpPr>
        <p:spPr bwMode="auto">
          <a:xfrm>
            <a:off x="7772400" y="2286000"/>
            <a:ext cx="381000" cy="228600"/>
          </a:xfrm>
          <a:prstGeom prst="rtTriangle">
            <a:avLst/>
          </a:prstGeom>
          <a:solidFill>
            <a:schemeClr val="tx1"/>
          </a:solidFill>
          <a:ln w="9525" cap="flat" cmpd="sng" algn="ctr">
            <a:solidFill>
              <a:schemeClr val="tx1"/>
            </a:solidFill>
            <a:prstDash val="solid"/>
            <a:round/>
            <a:headEnd type="none" w="med" len="med"/>
            <a:tailEnd type="none" w="med" len="med"/>
          </a:ln>
          <a:effectLst/>
          <a:scene3d>
            <a:camera prst="orthographicFront">
              <a:rot lat="0" lon="1080000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3" name="Right Triangle 12"/>
          <p:cNvSpPr/>
          <p:nvPr/>
        </p:nvSpPr>
        <p:spPr bwMode="auto">
          <a:xfrm>
            <a:off x="7620000" y="1752600"/>
            <a:ext cx="457200" cy="304800"/>
          </a:xfrm>
          <a:prstGeom prst="rtTriangle">
            <a:avLst/>
          </a:prstGeom>
          <a:solidFill>
            <a:schemeClr val="tx1"/>
          </a:solidFill>
          <a:ln w="0" cap="flat" cmpd="sng" algn="ctr">
            <a:solidFill>
              <a:schemeClr val="tx1"/>
            </a:solidFill>
            <a:prstDash val="solid"/>
            <a:round/>
            <a:headEnd type="none" w="med" len="med"/>
            <a:tailEnd type="none" w="med" len="med"/>
          </a:ln>
          <a:effectLst/>
          <a:scene3d>
            <a:camera prst="orthographicFront">
              <a:rot lat="10800000" lon="1080000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4" name="Right Triangle 13"/>
          <p:cNvSpPr/>
          <p:nvPr/>
        </p:nvSpPr>
        <p:spPr bwMode="auto">
          <a:xfrm>
            <a:off x="7620000" y="1828800"/>
            <a:ext cx="304800" cy="152400"/>
          </a:xfrm>
          <a:prstGeom prst="rtTriangle">
            <a:avLst/>
          </a:prstGeom>
          <a:solidFill>
            <a:schemeClr val="tx1"/>
          </a:solidFill>
          <a:ln w="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5" name="Rectangle 14"/>
          <p:cNvSpPr/>
          <p:nvPr/>
        </p:nvSpPr>
        <p:spPr bwMode="auto">
          <a:xfrm>
            <a:off x="8077200" y="2133600"/>
            <a:ext cx="152400" cy="228600"/>
          </a:xfrm>
          <a:prstGeom prst="rect">
            <a:avLst/>
          </a:prstGeom>
          <a:solidFill>
            <a:schemeClr val="tx1"/>
          </a:solidFill>
          <a:ln w="476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6" name="Rectangle 15"/>
          <p:cNvSpPr/>
          <p:nvPr/>
        </p:nvSpPr>
        <p:spPr bwMode="auto">
          <a:xfrm>
            <a:off x="6096000" y="2286000"/>
            <a:ext cx="76200" cy="304800"/>
          </a:xfrm>
          <a:prstGeom prst="rect">
            <a:avLst/>
          </a:prstGeom>
          <a:solidFill>
            <a:schemeClr val="tx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7" name="Parallelogram 16"/>
          <p:cNvSpPr/>
          <p:nvPr/>
        </p:nvSpPr>
        <p:spPr bwMode="auto">
          <a:xfrm>
            <a:off x="8001000" y="2057400"/>
            <a:ext cx="152400" cy="76200"/>
          </a:xfrm>
          <a:prstGeom prst="parallelogram">
            <a:avLst/>
          </a:prstGeom>
          <a:solidFill>
            <a:schemeClr val="tx1"/>
          </a:solidFill>
          <a:ln w="66675" cap="flat" cmpd="sng" algn="ctr">
            <a:solidFill>
              <a:schemeClr val="tx1"/>
            </a:solidFill>
            <a:prstDash val="solid"/>
            <a:round/>
            <a:headEnd type="none" w="med" len="med"/>
            <a:tailEnd type="none" w="med" len="med"/>
          </a:ln>
          <a:effectLst/>
          <a:scene3d>
            <a:camera prst="orthographicFront">
              <a:rot lat="0" lon="18420000" rev="378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8" name="Parallelogram 17"/>
          <p:cNvSpPr/>
          <p:nvPr/>
        </p:nvSpPr>
        <p:spPr bwMode="auto">
          <a:xfrm>
            <a:off x="7772400" y="1828800"/>
            <a:ext cx="76200" cy="381000"/>
          </a:xfrm>
          <a:prstGeom prst="parallelogram">
            <a:avLst/>
          </a:prstGeom>
          <a:solidFill>
            <a:schemeClr val="tx1"/>
          </a:solidFill>
          <a:ln w="66675" cap="flat" cmpd="sng" algn="ctr">
            <a:solidFill>
              <a:schemeClr val="tx1"/>
            </a:solidFill>
            <a:prstDash val="solid"/>
            <a:round/>
            <a:headEnd type="none" w="med" len="med"/>
            <a:tailEnd type="none" w="med" len="med"/>
          </a:ln>
          <a:effectLst/>
          <a:scene3d>
            <a:camera prst="orthographicFront">
              <a:rot lat="0" lon="18420000" rev="426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9" name="Trapezoid 18"/>
          <p:cNvSpPr/>
          <p:nvPr/>
        </p:nvSpPr>
        <p:spPr bwMode="auto">
          <a:xfrm>
            <a:off x="6172200" y="1752600"/>
            <a:ext cx="304800" cy="533400"/>
          </a:xfrm>
          <a:prstGeom prst="trapezoid">
            <a:avLst/>
          </a:prstGeom>
          <a:solidFill>
            <a:schemeClr val="tx1"/>
          </a:solidFill>
          <a:ln w="22225" cap="flat" cmpd="sng" algn="ctr">
            <a:solidFill>
              <a:schemeClr val="tx1"/>
            </a:solidFill>
            <a:prstDash val="solid"/>
            <a:round/>
            <a:headEnd type="none" w="med" len="med"/>
            <a:tailEnd type="none" w="med" len="med"/>
          </a:ln>
          <a:effectLst/>
          <a:scene3d>
            <a:camera prst="orthographicFront">
              <a:rot lat="0" lon="0" rev="1620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0" name="Right Triangle 19"/>
          <p:cNvSpPr/>
          <p:nvPr/>
        </p:nvSpPr>
        <p:spPr bwMode="auto">
          <a:xfrm>
            <a:off x="5791200" y="1600200"/>
            <a:ext cx="533400" cy="228600"/>
          </a:xfrm>
          <a:prstGeom prst="rtTriangle">
            <a:avLst/>
          </a:prstGeom>
          <a:solidFill>
            <a:schemeClr val="accent1"/>
          </a:solidFill>
          <a:ln w="9525" cap="flat" cmpd="sng" algn="ctr">
            <a:solidFill>
              <a:schemeClr val="tx1"/>
            </a:solidFill>
            <a:prstDash val="solid"/>
            <a:round/>
            <a:headEnd type="none" w="med" len="med"/>
            <a:tailEnd type="none" w="med" len="med"/>
          </a:ln>
          <a:effectLst/>
          <a:scene3d>
            <a:camera prst="orthographicFront">
              <a:rot lat="5400000" lon="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1" name="Right Triangle 20"/>
          <p:cNvSpPr/>
          <p:nvPr/>
        </p:nvSpPr>
        <p:spPr bwMode="auto">
          <a:xfrm>
            <a:off x="6019800" y="1981200"/>
            <a:ext cx="609600" cy="152400"/>
          </a:xfrm>
          <a:prstGeom prst="rtTriangle">
            <a:avLst/>
          </a:prstGeom>
          <a:solidFill>
            <a:schemeClr val="tx1"/>
          </a:solidFill>
          <a:ln w="9525" cap="flat" cmpd="sng" algn="ctr">
            <a:solidFill>
              <a:schemeClr val="tx1"/>
            </a:solidFill>
            <a:prstDash val="solid"/>
            <a:round/>
            <a:headEnd type="none" w="med" len="med"/>
            <a:tailEnd type="none" w="med" len="med"/>
          </a:ln>
          <a:effectLst/>
          <a:scene3d>
            <a:camera prst="orthographicFront">
              <a:rot lat="0" lon="10800000" rev="1080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3" name="Right Triangle 22"/>
          <p:cNvSpPr/>
          <p:nvPr/>
        </p:nvSpPr>
        <p:spPr bwMode="auto">
          <a:xfrm>
            <a:off x="6096000" y="2057400"/>
            <a:ext cx="381000" cy="152400"/>
          </a:xfrm>
          <a:prstGeom prst="rtTriangle">
            <a:avLst/>
          </a:prstGeom>
          <a:solidFill>
            <a:schemeClr val="tx1"/>
          </a:solidFill>
          <a:ln w="9525" cap="flat" cmpd="sng" algn="ctr">
            <a:solidFill>
              <a:schemeClr val="tx1"/>
            </a:solidFill>
            <a:prstDash val="solid"/>
            <a:round/>
            <a:headEnd type="none" w="med" len="med"/>
            <a:tailEnd type="none" w="med" len="med"/>
          </a:ln>
          <a:effectLst/>
          <a:scene3d>
            <a:camera prst="orthographicFront">
              <a:rot lat="10800000" lon="0" rev="96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4" name="Diagonal Stripe 23"/>
          <p:cNvSpPr/>
          <p:nvPr/>
        </p:nvSpPr>
        <p:spPr bwMode="auto">
          <a:xfrm>
            <a:off x="6248400" y="2514600"/>
            <a:ext cx="228600" cy="228600"/>
          </a:xfrm>
          <a:prstGeom prst="diagStripe">
            <a:avLst>
              <a:gd name="adj" fmla="val 40278"/>
            </a:avLst>
          </a:prstGeom>
          <a:solidFill>
            <a:schemeClr val="tx1"/>
          </a:solidFill>
          <a:ln w="53975" cap="flat" cmpd="sng" algn="ctr">
            <a:solidFill>
              <a:schemeClr val="tx1"/>
            </a:solidFill>
            <a:prstDash val="solid"/>
            <a:round/>
            <a:headEnd type="none" w="med" len="med"/>
            <a:tailEnd type="none" w="med" len="med"/>
          </a:ln>
          <a:effectLst/>
          <a:scene3d>
            <a:camera prst="orthographicFront">
              <a:rot lat="14460000" lon="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6" name="Parallelogram 25"/>
          <p:cNvSpPr/>
          <p:nvPr/>
        </p:nvSpPr>
        <p:spPr bwMode="auto">
          <a:xfrm>
            <a:off x="7543800" y="1600200"/>
            <a:ext cx="838200" cy="304800"/>
          </a:xfrm>
          <a:prstGeom prst="parallelogram">
            <a:avLst/>
          </a:prstGeom>
          <a:solidFill>
            <a:schemeClr val="tx1"/>
          </a:solidFill>
          <a:ln w="0" cap="flat" cmpd="sng" algn="ctr">
            <a:solidFill>
              <a:schemeClr val="tx1"/>
            </a:solidFill>
            <a:prstDash val="solid"/>
            <a:round/>
            <a:headEnd type="none" w="med" len="med"/>
            <a:tailEnd type="none" w="med" len="med"/>
          </a:ln>
          <a:effectLst/>
          <a:scene3d>
            <a:camera prst="orthographicFront">
              <a:rot lat="0" lon="1080000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7" name="Parallelogram 26"/>
          <p:cNvSpPr/>
          <p:nvPr/>
        </p:nvSpPr>
        <p:spPr bwMode="auto">
          <a:xfrm>
            <a:off x="6019800" y="1600200"/>
            <a:ext cx="609600" cy="381000"/>
          </a:xfrm>
          <a:prstGeom prst="parallelogram">
            <a:avLst/>
          </a:prstGeom>
          <a:solidFill>
            <a:schemeClr val="tx1"/>
          </a:solidFill>
          <a:ln w="9525" cap="flat" cmpd="sng" algn="ctr">
            <a:solidFill>
              <a:schemeClr val="tx1"/>
            </a:solidFill>
            <a:prstDash val="solid"/>
            <a:round/>
            <a:headEnd type="none" w="med" len="med"/>
            <a:tailEnd type="none" w="med" len="med"/>
          </a:ln>
          <a:effectLst/>
          <a:scene3d>
            <a:camera prst="orthographicFront">
              <a:rot lat="0" lon="1080000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8" name="Right Triangle 27"/>
          <p:cNvSpPr/>
          <p:nvPr/>
        </p:nvSpPr>
        <p:spPr bwMode="auto">
          <a:xfrm>
            <a:off x="6477000" y="1524000"/>
            <a:ext cx="152400" cy="304800"/>
          </a:xfrm>
          <a:prstGeom prst="rtTriangle">
            <a:avLst/>
          </a:prstGeom>
          <a:solidFill>
            <a:schemeClr val="tx1"/>
          </a:solidFill>
          <a:ln w="28575" cap="flat" cmpd="sng" algn="ctr">
            <a:solidFill>
              <a:schemeClr val="tx1"/>
            </a:solidFill>
            <a:prstDash val="solid"/>
            <a:round/>
            <a:headEnd type="none" w="med" len="med"/>
            <a:tailEnd type="none" w="med" len="med"/>
          </a:ln>
          <a:effectLst/>
          <a:scene3d>
            <a:camera prst="orthographicFront">
              <a:rot lat="10800000" lon="1080000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9" name="Right Triangle 28"/>
          <p:cNvSpPr/>
          <p:nvPr/>
        </p:nvSpPr>
        <p:spPr bwMode="auto">
          <a:xfrm>
            <a:off x="6629400" y="1524000"/>
            <a:ext cx="76200" cy="304800"/>
          </a:xfrm>
          <a:prstGeom prst="rtTriangle">
            <a:avLst/>
          </a:prstGeom>
          <a:solidFill>
            <a:schemeClr val="tx1"/>
          </a:solidFill>
          <a:ln w="25400" cap="flat" cmpd="sng" algn="ctr">
            <a:solidFill>
              <a:schemeClr val="tx1"/>
            </a:solidFill>
            <a:prstDash val="solid"/>
            <a:round/>
            <a:headEnd type="none" w="med" len="med"/>
            <a:tailEnd type="none" w="med" len="med"/>
          </a:ln>
          <a:effectLst/>
          <a:scene3d>
            <a:camera prst="orthographicFront">
              <a:rot lat="10800000" lon="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30" name="Parallelogram 29"/>
          <p:cNvSpPr/>
          <p:nvPr/>
        </p:nvSpPr>
        <p:spPr bwMode="auto">
          <a:xfrm>
            <a:off x="7543800" y="1600200"/>
            <a:ext cx="152400" cy="381000"/>
          </a:xfrm>
          <a:prstGeom prst="parallelogram">
            <a:avLst/>
          </a:prstGeom>
          <a:solidFill>
            <a:schemeClr val="tx1"/>
          </a:solidFill>
          <a:ln w="9525" cap="flat" cmpd="sng" algn="ctr">
            <a:solidFill>
              <a:schemeClr val="tx1"/>
            </a:solidFill>
            <a:prstDash val="solid"/>
            <a:round/>
            <a:headEnd type="none" w="med" len="med"/>
            <a:tailEnd type="none" w="med" len="med"/>
          </a:ln>
          <a:effectLst/>
          <a:scene3d>
            <a:camera prst="orthographicFront">
              <a:rot lat="0" lon="9354000" rev="84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31" name="Right Triangle 30"/>
          <p:cNvSpPr/>
          <p:nvPr/>
        </p:nvSpPr>
        <p:spPr bwMode="auto">
          <a:xfrm>
            <a:off x="6096000" y="2438400"/>
            <a:ext cx="152400" cy="152400"/>
          </a:xfrm>
          <a:prstGeom prst="rtTriangle">
            <a:avLst/>
          </a:prstGeom>
          <a:solidFill>
            <a:schemeClr val="tx1"/>
          </a:solidFill>
          <a:ln w="793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32" name="Right Triangle 31"/>
          <p:cNvSpPr/>
          <p:nvPr/>
        </p:nvSpPr>
        <p:spPr bwMode="auto">
          <a:xfrm>
            <a:off x="7924800" y="2209800"/>
            <a:ext cx="228600" cy="228600"/>
          </a:xfrm>
          <a:prstGeom prst="rtTriangle">
            <a:avLst/>
          </a:prstGeom>
          <a:solidFill>
            <a:schemeClr val="tx1"/>
          </a:solidFill>
          <a:ln w="22225" cap="flat" cmpd="sng" algn="ctr">
            <a:solidFill>
              <a:schemeClr val="tx1"/>
            </a:solidFill>
            <a:prstDash val="solid"/>
            <a:round/>
            <a:headEnd type="none" w="med" len="med"/>
            <a:tailEnd type="none" w="med" len="med"/>
          </a:ln>
          <a:effectLst/>
          <a:scene3d>
            <a:camera prst="orthographicFront">
              <a:rot lat="0" lon="10800000" rev="54000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34" name="Straight Connector 33"/>
          <p:cNvCxnSpPr/>
          <p:nvPr/>
        </p:nvCxnSpPr>
        <p:spPr bwMode="auto">
          <a:xfrm rot="10800000">
            <a:off x="3505200" y="2209800"/>
            <a:ext cx="4038600" cy="3429000"/>
          </a:xfrm>
          <a:prstGeom prst="line">
            <a:avLst/>
          </a:prstGeom>
          <a:solidFill>
            <a:schemeClr val="accent1"/>
          </a:solidFill>
          <a:ln w="60325" cap="flat" cmpd="sng" algn="ctr">
            <a:solidFill>
              <a:srgbClr val="804000"/>
            </a:solidFill>
            <a:prstDash val="solid"/>
            <a:round/>
            <a:headEnd type="none" w="med" len="med"/>
            <a:tailEnd type="none" w="med" len="med"/>
          </a:ln>
          <a:effectLst/>
        </p:spPr>
      </p:cxnSp>
      <p:sp>
        <p:nvSpPr>
          <p:cNvPr id="35" name="Rectangle 34"/>
          <p:cNvSpPr/>
          <p:nvPr/>
        </p:nvSpPr>
        <p:spPr bwMode="auto">
          <a:xfrm>
            <a:off x="8077200" y="2133600"/>
            <a:ext cx="76200" cy="228600"/>
          </a:xfrm>
          <a:prstGeom prst="rect">
            <a:avLst/>
          </a:prstGeom>
          <a:solidFill>
            <a:schemeClr val="tx1"/>
          </a:solidFill>
          <a:ln w="793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36" name="Rectangle 35"/>
          <p:cNvSpPr/>
          <p:nvPr/>
        </p:nvSpPr>
        <p:spPr bwMode="auto">
          <a:xfrm>
            <a:off x="6096000" y="2286000"/>
            <a:ext cx="76200" cy="228600"/>
          </a:xfrm>
          <a:prstGeom prst="rect">
            <a:avLst/>
          </a:prstGeom>
          <a:solidFill>
            <a:schemeClr val="tx1"/>
          </a:solidFill>
          <a:ln w="857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7716" name="Straight Arrow Connector 20"/>
          <p:cNvCxnSpPr>
            <a:cxnSpLocks noChangeShapeType="1"/>
          </p:cNvCxnSpPr>
          <p:nvPr/>
        </p:nvCxnSpPr>
        <p:spPr bwMode="auto">
          <a:xfrm flipV="1">
            <a:off x="1017588" y="1998663"/>
            <a:ext cx="990600" cy="533400"/>
          </a:xfrm>
          <a:prstGeom prst="straightConnector1">
            <a:avLst/>
          </a:prstGeom>
          <a:noFill/>
          <a:ln w="9525">
            <a:solidFill>
              <a:schemeClr val="tx1"/>
            </a:solidFill>
            <a:round/>
            <a:headEnd/>
            <a:tailEnd type="triangle" w="med" len="med"/>
          </a:ln>
        </p:spPr>
      </p:cxnSp>
      <p:sp>
        <p:nvSpPr>
          <p:cNvPr id="157717" name="Title 3"/>
          <p:cNvSpPr>
            <a:spLocks noGrp="1"/>
          </p:cNvSpPr>
          <p:nvPr>
            <p:ph type="title"/>
          </p:nvPr>
        </p:nvSpPr>
        <p:spPr>
          <a:xfrm>
            <a:off x="114300" y="0"/>
            <a:ext cx="8915400" cy="762000"/>
          </a:xfrm>
        </p:spPr>
        <p:txBody>
          <a:bodyPr/>
          <a:lstStyle/>
          <a:p>
            <a:r>
              <a:rPr lang="en-US" sz="3600" smtClean="0"/>
              <a:t>Near and Far Fields of Elemental Dipoles</a:t>
            </a:r>
          </a:p>
        </p:txBody>
      </p:sp>
      <p:cxnSp>
        <p:nvCxnSpPr>
          <p:cNvPr id="157718" name="Straight Connector 9"/>
          <p:cNvCxnSpPr>
            <a:cxnSpLocks noChangeShapeType="1"/>
          </p:cNvCxnSpPr>
          <p:nvPr/>
        </p:nvCxnSpPr>
        <p:spPr bwMode="auto">
          <a:xfrm rot="5400000" flipH="1" flipV="1">
            <a:off x="369888" y="1884363"/>
            <a:ext cx="1295400" cy="0"/>
          </a:xfrm>
          <a:prstGeom prst="line">
            <a:avLst/>
          </a:prstGeom>
          <a:noFill/>
          <a:ln w="9525">
            <a:solidFill>
              <a:schemeClr val="tx1"/>
            </a:solidFill>
            <a:round/>
            <a:headEnd/>
            <a:tailEnd type="triangle" w="med" len="med"/>
          </a:ln>
        </p:spPr>
      </p:cxnSp>
      <p:cxnSp>
        <p:nvCxnSpPr>
          <p:cNvPr id="157719" name="Straight Connector 11"/>
          <p:cNvCxnSpPr>
            <a:cxnSpLocks noChangeShapeType="1"/>
          </p:cNvCxnSpPr>
          <p:nvPr/>
        </p:nvCxnSpPr>
        <p:spPr bwMode="auto">
          <a:xfrm>
            <a:off x="1017588" y="2532063"/>
            <a:ext cx="1600200" cy="0"/>
          </a:xfrm>
          <a:prstGeom prst="line">
            <a:avLst/>
          </a:prstGeom>
          <a:noFill/>
          <a:ln w="9525">
            <a:solidFill>
              <a:schemeClr val="tx1"/>
            </a:solidFill>
            <a:round/>
            <a:headEnd/>
            <a:tailEnd type="triangle" w="med" len="med"/>
          </a:ln>
        </p:spPr>
      </p:cxnSp>
      <p:cxnSp>
        <p:nvCxnSpPr>
          <p:cNvPr id="157720" name="Straight Connector 13"/>
          <p:cNvCxnSpPr>
            <a:cxnSpLocks noChangeShapeType="1"/>
          </p:cNvCxnSpPr>
          <p:nvPr/>
        </p:nvCxnSpPr>
        <p:spPr bwMode="auto">
          <a:xfrm rot="5400000">
            <a:off x="407988" y="2532063"/>
            <a:ext cx="609600" cy="609600"/>
          </a:xfrm>
          <a:prstGeom prst="line">
            <a:avLst/>
          </a:prstGeom>
          <a:noFill/>
          <a:ln w="9525">
            <a:solidFill>
              <a:schemeClr val="tx1"/>
            </a:solidFill>
            <a:round/>
            <a:headEnd/>
            <a:tailEnd type="triangle" w="med" len="med"/>
          </a:ln>
        </p:spPr>
      </p:cxnSp>
      <p:sp>
        <p:nvSpPr>
          <p:cNvPr id="157721" name="TextBox 14"/>
          <p:cNvSpPr txBox="1">
            <a:spLocks noChangeArrowheads="1"/>
          </p:cNvSpPr>
          <p:nvPr/>
        </p:nvSpPr>
        <p:spPr bwMode="auto">
          <a:xfrm>
            <a:off x="228600" y="3065463"/>
            <a:ext cx="255588" cy="246062"/>
          </a:xfrm>
          <a:prstGeom prst="rect">
            <a:avLst/>
          </a:prstGeom>
          <a:noFill/>
          <a:ln w="9525">
            <a:noFill/>
            <a:miter lim="800000"/>
            <a:headEnd/>
            <a:tailEnd/>
          </a:ln>
        </p:spPr>
        <p:txBody>
          <a:bodyPr wrap="none">
            <a:prstTxWarp prst="textNoShape">
              <a:avLst/>
            </a:prstTxWarp>
            <a:spAutoFit/>
          </a:bodyPr>
          <a:lstStyle/>
          <a:p>
            <a:pPr eaLnBrk="0" hangingPunct="0"/>
            <a:r>
              <a:rPr lang="en-US" sz="1000" i="1"/>
              <a:t>x</a:t>
            </a:r>
          </a:p>
        </p:txBody>
      </p:sp>
      <p:sp>
        <p:nvSpPr>
          <p:cNvPr id="157722" name="TextBox 15"/>
          <p:cNvSpPr txBox="1">
            <a:spLocks noChangeArrowheads="1"/>
          </p:cNvSpPr>
          <p:nvPr/>
        </p:nvSpPr>
        <p:spPr bwMode="auto">
          <a:xfrm>
            <a:off x="2514600" y="2286000"/>
            <a:ext cx="255588"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y</a:t>
            </a:r>
          </a:p>
        </p:txBody>
      </p:sp>
      <p:sp>
        <p:nvSpPr>
          <p:cNvPr id="157723" name="TextBox 16"/>
          <p:cNvSpPr txBox="1">
            <a:spLocks noChangeArrowheads="1"/>
          </p:cNvSpPr>
          <p:nvPr/>
        </p:nvSpPr>
        <p:spPr bwMode="auto">
          <a:xfrm>
            <a:off x="788988" y="1066800"/>
            <a:ext cx="255587"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z</a:t>
            </a:r>
          </a:p>
        </p:txBody>
      </p:sp>
      <p:graphicFrame>
        <p:nvGraphicFramePr>
          <p:cNvPr id="157698" name="Object 3"/>
          <p:cNvGraphicFramePr>
            <a:graphicFrameLocks noChangeAspect="1"/>
          </p:cNvGraphicFramePr>
          <p:nvPr/>
        </p:nvGraphicFramePr>
        <p:xfrm>
          <a:off x="3048000" y="990600"/>
          <a:ext cx="2362200" cy="957263"/>
        </p:xfrm>
        <a:graphic>
          <a:graphicData uri="http://schemas.openxmlformats.org/presentationml/2006/ole">
            <mc:AlternateContent xmlns:mc="http://schemas.openxmlformats.org/markup-compatibility/2006">
              <mc:Choice xmlns:v="urn:schemas-microsoft-com:vml" Requires="v">
                <p:oleObj spid="_x0000_s157734" name="Equation" r:id="rId3" imgW="2349360" imgH="952200" progId="Equation.3">
                  <p:embed/>
                </p:oleObj>
              </mc:Choice>
              <mc:Fallback>
                <p:oleObj name="Equation" r:id="rId3" imgW="2349360" imgH="9522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990600"/>
                        <a:ext cx="2362200" cy="957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699" name="Object 4"/>
          <p:cNvGraphicFramePr>
            <a:graphicFrameLocks noChangeAspect="1"/>
          </p:cNvGraphicFramePr>
          <p:nvPr/>
        </p:nvGraphicFramePr>
        <p:xfrm>
          <a:off x="5832475" y="914400"/>
          <a:ext cx="2992438" cy="1219200"/>
        </p:xfrm>
        <a:graphic>
          <a:graphicData uri="http://schemas.openxmlformats.org/presentationml/2006/ole">
            <mc:AlternateContent xmlns:mc="http://schemas.openxmlformats.org/markup-compatibility/2006">
              <mc:Choice xmlns:v="urn:schemas-microsoft-com:vml" Requires="v">
                <p:oleObj spid="_x0000_s157735" name="Equation" r:id="rId5" imgW="3022560" imgH="1231560" progId="Equation.3">
                  <p:embed/>
                </p:oleObj>
              </mc:Choice>
              <mc:Fallback>
                <p:oleObj name="Equation" r:id="rId5" imgW="3022560" imgH="123156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32475" y="914400"/>
                        <a:ext cx="2992438" cy="121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7724" name="Straight Connector 31"/>
          <p:cNvCxnSpPr>
            <a:cxnSpLocks noChangeShapeType="1"/>
          </p:cNvCxnSpPr>
          <p:nvPr/>
        </p:nvCxnSpPr>
        <p:spPr bwMode="auto">
          <a:xfrm rot="5400000">
            <a:off x="1474788" y="2532063"/>
            <a:ext cx="1066800" cy="0"/>
          </a:xfrm>
          <a:prstGeom prst="line">
            <a:avLst/>
          </a:prstGeom>
          <a:noFill/>
          <a:ln w="9525">
            <a:solidFill>
              <a:schemeClr val="tx1"/>
            </a:solidFill>
            <a:prstDash val="dash"/>
            <a:round/>
            <a:headEnd/>
            <a:tailEnd type="none" w="lg" len="lg"/>
          </a:ln>
        </p:spPr>
      </p:cxnSp>
      <p:cxnSp>
        <p:nvCxnSpPr>
          <p:cNvPr id="157725" name="Straight Connector 34"/>
          <p:cNvCxnSpPr>
            <a:cxnSpLocks noChangeShapeType="1"/>
          </p:cNvCxnSpPr>
          <p:nvPr/>
        </p:nvCxnSpPr>
        <p:spPr bwMode="auto">
          <a:xfrm>
            <a:off x="1017588" y="2532063"/>
            <a:ext cx="990600" cy="533400"/>
          </a:xfrm>
          <a:prstGeom prst="line">
            <a:avLst/>
          </a:prstGeom>
          <a:noFill/>
          <a:ln w="9525">
            <a:solidFill>
              <a:schemeClr val="tx1"/>
            </a:solidFill>
            <a:prstDash val="dash"/>
            <a:round/>
            <a:headEnd/>
            <a:tailEnd type="none" w="lg" len="lg"/>
          </a:ln>
        </p:spPr>
      </p:cxnSp>
      <p:sp>
        <p:nvSpPr>
          <p:cNvPr id="157726" name="TextBox 35"/>
          <p:cNvSpPr txBox="1">
            <a:spLocks noChangeArrowheads="1"/>
          </p:cNvSpPr>
          <p:nvPr/>
        </p:nvSpPr>
        <p:spPr bwMode="auto">
          <a:xfrm>
            <a:off x="1474788" y="1965325"/>
            <a:ext cx="242887"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t>r</a:t>
            </a:r>
          </a:p>
        </p:txBody>
      </p:sp>
      <p:sp>
        <p:nvSpPr>
          <p:cNvPr id="37" name="Arc 36"/>
          <p:cNvSpPr/>
          <p:nvPr/>
        </p:nvSpPr>
        <p:spPr bwMode="auto">
          <a:xfrm>
            <a:off x="636588" y="1998663"/>
            <a:ext cx="762000" cy="685800"/>
          </a:xfrm>
          <a:prstGeom prst="arc">
            <a:avLst/>
          </a:prstGeom>
          <a:noFill/>
          <a:ln w="9525" cap="flat" cmpd="sng" algn="ctr">
            <a:solidFill>
              <a:schemeClr val="tx1"/>
            </a:solidFill>
            <a:prstDash val="solid"/>
            <a:round/>
            <a:headEnd type="none" w="med" len="med"/>
            <a:tailEnd type="triangle" w="med" len="med"/>
          </a:ln>
          <a:effectLst/>
        </p:spPr>
        <p:txBody>
          <a:bodyPr anchor="ctr"/>
          <a:lstStyle/>
          <a:p>
            <a:pPr algn="ctr" eaLnBrk="0" hangingPunct="0">
              <a:defRPr/>
            </a:pPr>
            <a:endParaRPr lang="en-US">
              <a:ea typeface="+mn-ea"/>
              <a:cs typeface="+mn-cs"/>
            </a:endParaRPr>
          </a:p>
        </p:txBody>
      </p:sp>
      <p:sp>
        <p:nvSpPr>
          <p:cNvPr id="157728" name="TextBox 37"/>
          <p:cNvSpPr txBox="1">
            <a:spLocks noChangeArrowheads="1"/>
          </p:cNvSpPr>
          <p:nvPr/>
        </p:nvSpPr>
        <p:spPr bwMode="auto">
          <a:xfrm>
            <a:off x="1169988" y="1846263"/>
            <a:ext cx="271462" cy="277812"/>
          </a:xfrm>
          <a:prstGeom prst="rect">
            <a:avLst/>
          </a:prstGeom>
          <a:noFill/>
          <a:ln w="9525">
            <a:noFill/>
            <a:miter lim="800000"/>
            <a:headEnd/>
            <a:tailEnd/>
          </a:ln>
        </p:spPr>
        <p:txBody>
          <a:bodyPr wrap="none">
            <a:prstTxWarp prst="textNoShape">
              <a:avLst/>
            </a:prstTxWarp>
            <a:spAutoFit/>
          </a:bodyPr>
          <a:lstStyle/>
          <a:p>
            <a:pPr eaLnBrk="0" hangingPunct="0"/>
            <a:r>
              <a:rPr lang="el-GR" sz="1200" i="1"/>
              <a:t>θ</a:t>
            </a:r>
            <a:endParaRPr lang="en-US" sz="1200" i="1"/>
          </a:p>
        </p:txBody>
      </p:sp>
      <p:sp>
        <p:nvSpPr>
          <p:cNvPr id="157729" name="Freeform 39"/>
          <p:cNvSpPr>
            <a:spLocks/>
          </p:cNvSpPr>
          <p:nvPr/>
        </p:nvSpPr>
        <p:spPr bwMode="auto">
          <a:xfrm>
            <a:off x="688975" y="2776538"/>
            <a:ext cx="795338" cy="182562"/>
          </a:xfrm>
          <a:custGeom>
            <a:avLst/>
            <a:gdLst>
              <a:gd name="T0" fmla="*/ 146996 w 846652"/>
              <a:gd name="T1" fmla="*/ 0 h 208633"/>
              <a:gd name="T2" fmla="*/ 79414 w 846652"/>
              <a:gd name="T3" fmla="*/ 4592 h 208633"/>
              <a:gd name="T4" fmla="*/ 0 w 846652"/>
              <a:gd name="T5" fmla="*/ 2297 h 208633"/>
              <a:gd name="T6" fmla="*/ 0 60000 65536"/>
              <a:gd name="T7" fmla="*/ 0 60000 65536"/>
              <a:gd name="T8" fmla="*/ 0 60000 65536"/>
              <a:gd name="T9" fmla="*/ 0 w 846652"/>
              <a:gd name="T10" fmla="*/ 0 h 208633"/>
              <a:gd name="T11" fmla="*/ 846652 w 846652"/>
              <a:gd name="T12" fmla="*/ 208633 h 208633"/>
            </a:gdLst>
            <a:ahLst/>
            <a:cxnLst>
              <a:cxn ang="T6">
                <a:pos x="T0" y="T1"/>
              </a:cxn>
              <a:cxn ang="T7">
                <a:pos x="T2" y="T3"/>
              </a:cxn>
              <a:cxn ang="T8">
                <a:pos x="T4" y="T5"/>
              </a:cxn>
            </a:cxnLst>
            <a:rect l="T9" t="T10" r="T11" b="T12"/>
            <a:pathLst>
              <a:path w="846652" h="208633">
                <a:moveTo>
                  <a:pt x="846652" y="0"/>
                </a:moveTo>
                <a:cubicBezTo>
                  <a:pt x="722156" y="79419"/>
                  <a:pt x="598511" y="176525"/>
                  <a:pt x="457402" y="192579"/>
                </a:cubicBezTo>
                <a:cubicBezTo>
                  <a:pt x="316293" y="208633"/>
                  <a:pt x="176011" y="158571"/>
                  <a:pt x="0" y="96323"/>
                </a:cubicBezTo>
              </a:path>
            </a:pathLst>
          </a:custGeom>
          <a:noFill/>
          <a:ln w="9525">
            <a:solidFill>
              <a:schemeClr val="tx1"/>
            </a:solidFill>
            <a:round/>
            <a:headEnd type="triangle" w="med" len="med"/>
            <a:tailEnd/>
          </a:ln>
        </p:spPr>
        <p:txBody>
          <a:bodyPr anchor="ctr">
            <a:prstTxWarp prst="textNoShape">
              <a:avLst/>
            </a:prstTxWarp>
          </a:bodyPr>
          <a:lstStyle/>
          <a:p>
            <a:pPr eaLnBrk="0" hangingPunct="0"/>
            <a:endParaRPr lang="en-US"/>
          </a:p>
        </p:txBody>
      </p:sp>
      <p:graphicFrame>
        <p:nvGraphicFramePr>
          <p:cNvPr id="157700" name="Object 5"/>
          <p:cNvGraphicFramePr>
            <a:graphicFrameLocks noChangeAspect="1"/>
          </p:cNvGraphicFramePr>
          <p:nvPr/>
        </p:nvGraphicFramePr>
        <p:xfrm>
          <a:off x="1022350" y="2928938"/>
          <a:ext cx="190500" cy="304800"/>
        </p:xfrm>
        <a:graphic>
          <a:graphicData uri="http://schemas.openxmlformats.org/presentationml/2006/ole">
            <mc:AlternateContent xmlns:mc="http://schemas.openxmlformats.org/markup-compatibility/2006">
              <mc:Choice xmlns:v="urn:schemas-microsoft-com:vml" Requires="v">
                <p:oleObj spid="_x0000_s157736" name="Equation" r:id="rId7" imgW="126720" imgH="203040" progId="Equation.3">
                  <p:embed/>
                </p:oleObj>
              </mc:Choice>
              <mc:Fallback>
                <p:oleObj name="Equation" r:id="rId7" imgW="126720" imgH="20304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2350" y="2928938"/>
                        <a:ext cx="1905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7730" name="Straight Arrow Connector 43"/>
          <p:cNvCxnSpPr>
            <a:cxnSpLocks noChangeShapeType="1"/>
          </p:cNvCxnSpPr>
          <p:nvPr/>
        </p:nvCxnSpPr>
        <p:spPr bwMode="auto">
          <a:xfrm flipV="1">
            <a:off x="2008188" y="1770063"/>
            <a:ext cx="457200" cy="228600"/>
          </a:xfrm>
          <a:prstGeom prst="straightConnector1">
            <a:avLst/>
          </a:prstGeom>
          <a:noFill/>
          <a:ln w="9525">
            <a:solidFill>
              <a:srgbClr val="0000FF"/>
            </a:solidFill>
            <a:round/>
            <a:headEnd/>
            <a:tailEnd type="triangle" w="med" len="med"/>
          </a:ln>
        </p:spPr>
      </p:cxnSp>
      <p:cxnSp>
        <p:nvCxnSpPr>
          <p:cNvPr id="157731" name="Straight Arrow Connector 44"/>
          <p:cNvCxnSpPr>
            <a:cxnSpLocks noChangeShapeType="1"/>
          </p:cNvCxnSpPr>
          <p:nvPr/>
        </p:nvCxnSpPr>
        <p:spPr bwMode="auto">
          <a:xfrm rot="16200000" flipH="1">
            <a:off x="1931988" y="2074863"/>
            <a:ext cx="304800" cy="152400"/>
          </a:xfrm>
          <a:prstGeom prst="straightConnector1">
            <a:avLst/>
          </a:prstGeom>
          <a:noFill/>
          <a:ln w="9525">
            <a:solidFill>
              <a:srgbClr val="0000FF"/>
            </a:solidFill>
            <a:round/>
            <a:headEnd/>
            <a:tailEnd type="triangle" w="med" len="med"/>
          </a:ln>
        </p:spPr>
      </p:cxnSp>
      <p:cxnSp>
        <p:nvCxnSpPr>
          <p:cNvPr id="157732" name="Straight Arrow Connector 51"/>
          <p:cNvCxnSpPr>
            <a:cxnSpLocks noChangeShapeType="1"/>
          </p:cNvCxnSpPr>
          <p:nvPr/>
        </p:nvCxnSpPr>
        <p:spPr bwMode="auto">
          <a:xfrm rot="5400000" flipH="1" flipV="1">
            <a:off x="1970088" y="1808163"/>
            <a:ext cx="228600" cy="152400"/>
          </a:xfrm>
          <a:prstGeom prst="straightConnector1">
            <a:avLst/>
          </a:prstGeom>
          <a:noFill/>
          <a:ln w="9525">
            <a:solidFill>
              <a:srgbClr val="FF0000"/>
            </a:solidFill>
            <a:round/>
            <a:headEnd/>
            <a:tailEnd type="triangle" w="med" len="med"/>
          </a:ln>
        </p:spPr>
      </p:cxnSp>
      <p:graphicFrame>
        <p:nvGraphicFramePr>
          <p:cNvPr id="157701" name="Object 6"/>
          <p:cNvGraphicFramePr>
            <a:graphicFrameLocks noChangeAspect="1"/>
          </p:cNvGraphicFramePr>
          <p:nvPr/>
        </p:nvGraphicFramePr>
        <p:xfrm>
          <a:off x="2466975" y="1598613"/>
          <a:ext cx="268288" cy="339725"/>
        </p:xfrm>
        <a:graphic>
          <a:graphicData uri="http://schemas.openxmlformats.org/presentationml/2006/ole">
            <mc:AlternateContent xmlns:mc="http://schemas.openxmlformats.org/markup-compatibility/2006">
              <mc:Choice xmlns:v="urn:schemas-microsoft-com:vml" Requires="v">
                <p:oleObj spid="_x0000_s157737" name="Equation" r:id="rId9" imgW="190440" imgH="241200" progId="Equation.3">
                  <p:embed/>
                </p:oleObj>
              </mc:Choice>
              <mc:Fallback>
                <p:oleObj name="Equation" r:id="rId9" imgW="190440" imgH="241200" progId="Equation.3">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66975" y="1598613"/>
                        <a:ext cx="268288" cy="339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702" name="Object 7"/>
          <p:cNvGraphicFramePr>
            <a:graphicFrameLocks noChangeAspect="1"/>
          </p:cNvGraphicFramePr>
          <p:nvPr/>
        </p:nvGraphicFramePr>
        <p:xfrm>
          <a:off x="2138363" y="2197100"/>
          <a:ext cx="277812" cy="347663"/>
        </p:xfrm>
        <a:graphic>
          <a:graphicData uri="http://schemas.openxmlformats.org/presentationml/2006/ole">
            <mc:AlternateContent xmlns:mc="http://schemas.openxmlformats.org/markup-compatibility/2006">
              <mc:Choice xmlns:v="urn:schemas-microsoft-com:vml" Requires="v">
                <p:oleObj spid="_x0000_s157738" name="Equation" r:id="rId11" imgW="203040" imgH="253800" progId="Equation.3">
                  <p:embed/>
                </p:oleObj>
              </mc:Choice>
              <mc:Fallback>
                <p:oleObj name="Equation" r:id="rId11" imgW="203040" imgH="253800"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38363" y="2197100"/>
                        <a:ext cx="277812" cy="347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703" name="Object 8"/>
          <p:cNvGraphicFramePr>
            <a:graphicFrameLocks noChangeAspect="1"/>
          </p:cNvGraphicFramePr>
          <p:nvPr/>
        </p:nvGraphicFramePr>
        <p:xfrm>
          <a:off x="1989138" y="1436688"/>
          <a:ext cx="311150" cy="360362"/>
        </p:xfrm>
        <a:graphic>
          <a:graphicData uri="http://schemas.openxmlformats.org/presentationml/2006/ole">
            <mc:AlternateContent xmlns:mc="http://schemas.openxmlformats.org/markup-compatibility/2006">
              <mc:Choice xmlns:v="urn:schemas-microsoft-com:vml" Requires="v">
                <p:oleObj spid="_x0000_s157739" name="Equation" r:id="rId13" imgW="228600" imgH="266400" progId="Equation.3">
                  <p:embed/>
                </p:oleObj>
              </mc:Choice>
              <mc:Fallback>
                <p:oleObj name="Equation" r:id="rId13" imgW="228600" imgH="266400" progId="Equation.3">
                  <p:embed/>
                  <p:pic>
                    <p:nvPicPr>
                      <p:cNvPr id="0" name="Object 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89138" y="1436688"/>
                        <a:ext cx="311150" cy="360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704" name="Object 9"/>
          <p:cNvGraphicFramePr>
            <a:graphicFrameLocks noChangeAspect="1"/>
          </p:cNvGraphicFramePr>
          <p:nvPr/>
        </p:nvGraphicFramePr>
        <p:xfrm>
          <a:off x="3048000" y="2590800"/>
          <a:ext cx="1982788" cy="471488"/>
        </p:xfrm>
        <a:graphic>
          <a:graphicData uri="http://schemas.openxmlformats.org/presentationml/2006/ole">
            <mc:AlternateContent xmlns:mc="http://schemas.openxmlformats.org/markup-compatibility/2006">
              <mc:Choice xmlns:v="urn:schemas-microsoft-com:vml" Requires="v">
                <p:oleObj spid="_x0000_s157740" name="Equation" r:id="rId15" imgW="1765080" imgH="419040" progId="Equation.3">
                  <p:embed/>
                </p:oleObj>
              </mc:Choice>
              <mc:Fallback>
                <p:oleObj name="Equation" r:id="rId15" imgW="1765080" imgH="419040" progId="Equation.3">
                  <p:embed/>
                  <p:pic>
                    <p:nvPicPr>
                      <p:cNvPr id="0" name="Object 9"/>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048000" y="2590800"/>
                        <a:ext cx="1982788" cy="4714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705" name="Object 10"/>
          <p:cNvGraphicFramePr>
            <a:graphicFrameLocks noChangeAspect="1"/>
          </p:cNvGraphicFramePr>
          <p:nvPr/>
        </p:nvGraphicFramePr>
        <p:xfrm>
          <a:off x="5867400" y="2590800"/>
          <a:ext cx="2035175" cy="455613"/>
        </p:xfrm>
        <a:graphic>
          <a:graphicData uri="http://schemas.openxmlformats.org/presentationml/2006/ole">
            <mc:AlternateContent xmlns:mc="http://schemas.openxmlformats.org/markup-compatibility/2006">
              <mc:Choice xmlns:v="urn:schemas-microsoft-com:vml" Requires="v">
                <p:oleObj spid="_x0000_s157741" name="Equation" r:id="rId17" imgW="1866600" imgH="419040" progId="Equation.3">
                  <p:embed/>
                </p:oleObj>
              </mc:Choice>
              <mc:Fallback>
                <p:oleObj name="Equation" r:id="rId17" imgW="1866600" imgH="419040" progId="Equation.3">
                  <p:embed/>
                  <p:pic>
                    <p:nvPicPr>
                      <p:cNvPr id="0" name="Object 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867400" y="2590800"/>
                        <a:ext cx="2035175" cy="455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33" name="Left Brace 57"/>
          <p:cNvSpPr>
            <a:spLocks/>
          </p:cNvSpPr>
          <p:nvPr/>
        </p:nvSpPr>
        <p:spPr bwMode="auto">
          <a:xfrm rot="-5400000">
            <a:off x="4495800" y="1676400"/>
            <a:ext cx="152400" cy="7620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34" name="TextBox 58"/>
          <p:cNvSpPr txBox="1">
            <a:spLocks noChangeArrowheads="1"/>
          </p:cNvSpPr>
          <p:nvPr/>
        </p:nvSpPr>
        <p:spPr bwMode="auto">
          <a:xfrm>
            <a:off x="3429000" y="213360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Complex dependence on 1/r and 1/r</a:t>
            </a:r>
            <a:r>
              <a:rPr lang="en-US" sz="1000" baseline="30000">
                <a:solidFill>
                  <a:srgbClr val="FF0000"/>
                </a:solidFill>
              </a:rPr>
              <a:t>2</a:t>
            </a:r>
            <a:r>
              <a:rPr lang="en-US" sz="1000">
                <a:solidFill>
                  <a:srgbClr val="FF0000"/>
                </a:solidFill>
              </a:rPr>
              <a:t> in near field</a:t>
            </a:r>
            <a:endParaRPr lang="en-US" sz="1000" baseline="30000">
              <a:solidFill>
                <a:srgbClr val="FF0000"/>
              </a:solidFill>
            </a:endParaRPr>
          </a:p>
        </p:txBody>
      </p:sp>
      <p:sp>
        <p:nvSpPr>
          <p:cNvPr id="157735" name="Left Brace 59"/>
          <p:cNvSpPr>
            <a:spLocks/>
          </p:cNvSpPr>
          <p:nvPr/>
        </p:nvSpPr>
        <p:spPr bwMode="auto">
          <a:xfrm rot="-5400000">
            <a:off x="4572000" y="2895600"/>
            <a:ext cx="152400" cy="4572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36" name="TextBox 60"/>
          <p:cNvSpPr txBox="1">
            <a:spLocks noChangeArrowheads="1"/>
          </p:cNvSpPr>
          <p:nvPr/>
        </p:nvSpPr>
        <p:spPr bwMode="auto">
          <a:xfrm>
            <a:off x="3505200" y="318135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Only 1/r dependence remains in far field</a:t>
            </a:r>
            <a:endParaRPr lang="en-US" sz="1000" baseline="30000">
              <a:solidFill>
                <a:srgbClr val="FF0000"/>
              </a:solidFill>
            </a:endParaRPr>
          </a:p>
        </p:txBody>
      </p:sp>
      <p:sp>
        <p:nvSpPr>
          <p:cNvPr id="157737" name="Left Brace 61"/>
          <p:cNvSpPr>
            <a:spLocks/>
          </p:cNvSpPr>
          <p:nvPr/>
        </p:nvSpPr>
        <p:spPr bwMode="auto">
          <a:xfrm rot="-5400000">
            <a:off x="7696200" y="1276350"/>
            <a:ext cx="152400" cy="13716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38" name="TextBox 62"/>
          <p:cNvSpPr txBox="1">
            <a:spLocks noChangeArrowheads="1"/>
          </p:cNvSpPr>
          <p:nvPr/>
        </p:nvSpPr>
        <p:spPr bwMode="auto">
          <a:xfrm>
            <a:off x="6934200" y="203835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Complex dependence on 1/r, 1/r</a:t>
            </a:r>
            <a:r>
              <a:rPr lang="en-US" sz="1000" baseline="30000">
                <a:solidFill>
                  <a:srgbClr val="FF0000"/>
                </a:solidFill>
              </a:rPr>
              <a:t>2</a:t>
            </a:r>
            <a:r>
              <a:rPr lang="en-US" sz="1000">
                <a:solidFill>
                  <a:srgbClr val="FF0000"/>
                </a:solidFill>
              </a:rPr>
              <a:t>, &amp; 1/r</a:t>
            </a:r>
            <a:r>
              <a:rPr lang="en-US" sz="1000" baseline="30000">
                <a:solidFill>
                  <a:srgbClr val="FF0000"/>
                </a:solidFill>
              </a:rPr>
              <a:t>3</a:t>
            </a:r>
            <a:r>
              <a:rPr lang="en-US" sz="1000">
                <a:solidFill>
                  <a:srgbClr val="FF0000"/>
                </a:solidFill>
              </a:rPr>
              <a:t> in near field</a:t>
            </a:r>
            <a:endParaRPr lang="en-US" sz="1000" baseline="30000">
              <a:solidFill>
                <a:srgbClr val="FF0000"/>
              </a:solidFill>
            </a:endParaRPr>
          </a:p>
        </p:txBody>
      </p:sp>
      <p:sp>
        <p:nvSpPr>
          <p:cNvPr id="157739" name="Left Brace 63"/>
          <p:cNvSpPr>
            <a:spLocks/>
          </p:cNvSpPr>
          <p:nvPr/>
        </p:nvSpPr>
        <p:spPr bwMode="auto">
          <a:xfrm rot="-5400000">
            <a:off x="7445375" y="2895600"/>
            <a:ext cx="152400" cy="4572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40" name="TextBox 64"/>
          <p:cNvSpPr txBox="1">
            <a:spLocks noChangeArrowheads="1"/>
          </p:cNvSpPr>
          <p:nvPr/>
        </p:nvSpPr>
        <p:spPr bwMode="auto">
          <a:xfrm>
            <a:off x="6378575" y="318135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Only 1/r dependence remains in far field</a:t>
            </a:r>
            <a:endParaRPr lang="en-US" sz="1000" baseline="30000">
              <a:solidFill>
                <a:srgbClr val="FF0000"/>
              </a:solidFill>
            </a:endParaRPr>
          </a:p>
        </p:txBody>
      </p:sp>
      <p:cxnSp>
        <p:nvCxnSpPr>
          <p:cNvPr id="157741" name="Straight Arrow Connector 65"/>
          <p:cNvCxnSpPr>
            <a:cxnSpLocks noChangeShapeType="1"/>
          </p:cNvCxnSpPr>
          <p:nvPr/>
        </p:nvCxnSpPr>
        <p:spPr bwMode="auto">
          <a:xfrm flipV="1">
            <a:off x="1017588" y="5016500"/>
            <a:ext cx="990600" cy="533400"/>
          </a:xfrm>
          <a:prstGeom prst="straightConnector1">
            <a:avLst/>
          </a:prstGeom>
          <a:noFill/>
          <a:ln w="9525">
            <a:solidFill>
              <a:schemeClr val="tx1"/>
            </a:solidFill>
            <a:round/>
            <a:headEnd/>
            <a:tailEnd type="triangle" w="med" len="med"/>
          </a:ln>
        </p:spPr>
      </p:cxnSp>
      <p:cxnSp>
        <p:nvCxnSpPr>
          <p:cNvPr id="157742" name="Straight Connector 66"/>
          <p:cNvCxnSpPr>
            <a:cxnSpLocks noChangeShapeType="1"/>
          </p:cNvCxnSpPr>
          <p:nvPr/>
        </p:nvCxnSpPr>
        <p:spPr bwMode="auto">
          <a:xfrm>
            <a:off x="1017588" y="5549900"/>
            <a:ext cx="1600200" cy="0"/>
          </a:xfrm>
          <a:prstGeom prst="line">
            <a:avLst/>
          </a:prstGeom>
          <a:noFill/>
          <a:ln w="9525">
            <a:solidFill>
              <a:schemeClr val="tx1"/>
            </a:solidFill>
            <a:round/>
            <a:headEnd/>
            <a:tailEnd type="triangle" w="med" len="med"/>
          </a:ln>
        </p:spPr>
      </p:cxnSp>
      <p:cxnSp>
        <p:nvCxnSpPr>
          <p:cNvPr id="157743" name="Straight Connector 67"/>
          <p:cNvCxnSpPr>
            <a:cxnSpLocks noChangeShapeType="1"/>
          </p:cNvCxnSpPr>
          <p:nvPr/>
        </p:nvCxnSpPr>
        <p:spPr bwMode="auto">
          <a:xfrm rot="5400000">
            <a:off x="407988" y="5549900"/>
            <a:ext cx="609600" cy="609600"/>
          </a:xfrm>
          <a:prstGeom prst="line">
            <a:avLst/>
          </a:prstGeom>
          <a:noFill/>
          <a:ln w="9525">
            <a:solidFill>
              <a:schemeClr val="tx1"/>
            </a:solidFill>
            <a:round/>
            <a:headEnd/>
            <a:tailEnd type="triangle" w="med" len="med"/>
          </a:ln>
        </p:spPr>
      </p:cxnSp>
      <p:sp>
        <p:nvSpPr>
          <p:cNvPr id="157744" name="TextBox 68"/>
          <p:cNvSpPr txBox="1">
            <a:spLocks noChangeArrowheads="1"/>
          </p:cNvSpPr>
          <p:nvPr/>
        </p:nvSpPr>
        <p:spPr bwMode="auto">
          <a:xfrm>
            <a:off x="228600" y="6083300"/>
            <a:ext cx="255588"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x</a:t>
            </a:r>
          </a:p>
        </p:txBody>
      </p:sp>
      <p:sp>
        <p:nvSpPr>
          <p:cNvPr id="157745" name="TextBox 69"/>
          <p:cNvSpPr txBox="1">
            <a:spLocks noChangeArrowheads="1"/>
          </p:cNvSpPr>
          <p:nvPr/>
        </p:nvSpPr>
        <p:spPr bwMode="auto">
          <a:xfrm>
            <a:off x="2514600" y="5303838"/>
            <a:ext cx="255588" cy="246062"/>
          </a:xfrm>
          <a:prstGeom prst="rect">
            <a:avLst/>
          </a:prstGeom>
          <a:noFill/>
          <a:ln w="9525">
            <a:noFill/>
            <a:miter lim="800000"/>
            <a:headEnd/>
            <a:tailEnd/>
          </a:ln>
        </p:spPr>
        <p:txBody>
          <a:bodyPr wrap="none">
            <a:prstTxWarp prst="textNoShape">
              <a:avLst/>
            </a:prstTxWarp>
            <a:spAutoFit/>
          </a:bodyPr>
          <a:lstStyle/>
          <a:p>
            <a:pPr eaLnBrk="0" hangingPunct="0"/>
            <a:r>
              <a:rPr lang="en-US" sz="1000" i="1"/>
              <a:t>y</a:t>
            </a:r>
          </a:p>
        </p:txBody>
      </p:sp>
      <p:sp>
        <p:nvSpPr>
          <p:cNvPr id="157746" name="TextBox 70"/>
          <p:cNvSpPr txBox="1">
            <a:spLocks noChangeArrowheads="1"/>
          </p:cNvSpPr>
          <p:nvPr/>
        </p:nvSpPr>
        <p:spPr bwMode="auto">
          <a:xfrm>
            <a:off x="788988" y="4084638"/>
            <a:ext cx="255587" cy="246062"/>
          </a:xfrm>
          <a:prstGeom prst="rect">
            <a:avLst/>
          </a:prstGeom>
          <a:noFill/>
          <a:ln w="9525">
            <a:noFill/>
            <a:miter lim="800000"/>
            <a:headEnd/>
            <a:tailEnd/>
          </a:ln>
        </p:spPr>
        <p:txBody>
          <a:bodyPr wrap="none">
            <a:prstTxWarp prst="textNoShape">
              <a:avLst/>
            </a:prstTxWarp>
            <a:spAutoFit/>
          </a:bodyPr>
          <a:lstStyle/>
          <a:p>
            <a:pPr eaLnBrk="0" hangingPunct="0"/>
            <a:r>
              <a:rPr lang="en-US" sz="1000" i="1"/>
              <a:t>z</a:t>
            </a:r>
          </a:p>
        </p:txBody>
      </p:sp>
      <p:cxnSp>
        <p:nvCxnSpPr>
          <p:cNvPr id="157747" name="Straight Connector 71"/>
          <p:cNvCxnSpPr>
            <a:cxnSpLocks noChangeShapeType="1"/>
          </p:cNvCxnSpPr>
          <p:nvPr/>
        </p:nvCxnSpPr>
        <p:spPr bwMode="auto">
          <a:xfrm rot="5400000">
            <a:off x="1474788" y="5549900"/>
            <a:ext cx="1066800" cy="0"/>
          </a:xfrm>
          <a:prstGeom prst="line">
            <a:avLst/>
          </a:prstGeom>
          <a:noFill/>
          <a:ln w="9525">
            <a:solidFill>
              <a:schemeClr val="tx1"/>
            </a:solidFill>
            <a:prstDash val="dash"/>
            <a:round/>
            <a:headEnd/>
            <a:tailEnd type="none" w="lg" len="lg"/>
          </a:ln>
        </p:spPr>
      </p:cxnSp>
      <p:cxnSp>
        <p:nvCxnSpPr>
          <p:cNvPr id="157748" name="Straight Connector 72"/>
          <p:cNvCxnSpPr>
            <a:cxnSpLocks noChangeShapeType="1"/>
          </p:cNvCxnSpPr>
          <p:nvPr/>
        </p:nvCxnSpPr>
        <p:spPr bwMode="auto">
          <a:xfrm>
            <a:off x="1017588" y="5549900"/>
            <a:ext cx="990600" cy="533400"/>
          </a:xfrm>
          <a:prstGeom prst="line">
            <a:avLst/>
          </a:prstGeom>
          <a:noFill/>
          <a:ln w="9525">
            <a:solidFill>
              <a:schemeClr val="tx1"/>
            </a:solidFill>
            <a:prstDash val="dash"/>
            <a:round/>
            <a:headEnd/>
            <a:tailEnd type="none" w="lg" len="lg"/>
          </a:ln>
        </p:spPr>
      </p:cxnSp>
      <p:sp>
        <p:nvSpPr>
          <p:cNvPr id="157749" name="TextBox 73"/>
          <p:cNvSpPr txBox="1">
            <a:spLocks noChangeArrowheads="1"/>
          </p:cNvSpPr>
          <p:nvPr/>
        </p:nvSpPr>
        <p:spPr bwMode="auto">
          <a:xfrm rot="-60000">
            <a:off x="1474788" y="4983163"/>
            <a:ext cx="242887"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t>r</a:t>
            </a:r>
          </a:p>
        </p:txBody>
      </p:sp>
      <p:sp>
        <p:nvSpPr>
          <p:cNvPr id="75" name="Arc 74"/>
          <p:cNvSpPr/>
          <p:nvPr/>
        </p:nvSpPr>
        <p:spPr bwMode="auto">
          <a:xfrm>
            <a:off x="636588" y="5016500"/>
            <a:ext cx="762000" cy="685800"/>
          </a:xfrm>
          <a:prstGeom prst="arc">
            <a:avLst/>
          </a:prstGeom>
          <a:noFill/>
          <a:ln w="9525" cap="flat" cmpd="sng" algn="ctr">
            <a:solidFill>
              <a:schemeClr val="tx1"/>
            </a:solidFill>
            <a:prstDash val="solid"/>
            <a:round/>
            <a:headEnd type="none" w="med" len="med"/>
            <a:tailEnd type="triangle" w="med" len="med"/>
          </a:ln>
          <a:effectLst/>
        </p:spPr>
        <p:txBody>
          <a:bodyPr anchor="ctr"/>
          <a:lstStyle/>
          <a:p>
            <a:pPr algn="ctr" eaLnBrk="0" hangingPunct="0">
              <a:defRPr/>
            </a:pPr>
            <a:endParaRPr lang="en-US" dirty="0">
              <a:ea typeface="+mn-ea"/>
              <a:cs typeface="+mn-cs"/>
            </a:endParaRPr>
          </a:p>
        </p:txBody>
      </p:sp>
      <p:sp>
        <p:nvSpPr>
          <p:cNvPr id="157751" name="TextBox 75"/>
          <p:cNvSpPr txBox="1">
            <a:spLocks noChangeArrowheads="1"/>
          </p:cNvSpPr>
          <p:nvPr/>
        </p:nvSpPr>
        <p:spPr bwMode="auto">
          <a:xfrm>
            <a:off x="1169988" y="4864100"/>
            <a:ext cx="271462" cy="277813"/>
          </a:xfrm>
          <a:prstGeom prst="rect">
            <a:avLst/>
          </a:prstGeom>
          <a:noFill/>
          <a:ln w="9525">
            <a:noFill/>
            <a:miter lim="800000"/>
            <a:headEnd/>
            <a:tailEnd/>
          </a:ln>
        </p:spPr>
        <p:txBody>
          <a:bodyPr wrap="none">
            <a:prstTxWarp prst="textNoShape">
              <a:avLst/>
            </a:prstTxWarp>
            <a:spAutoFit/>
          </a:bodyPr>
          <a:lstStyle/>
          <a:p>
            <a:pPr eaLnBrk="0" hangingPunct="0"/>
            <a:r>
              <a:rPr lang="el-GR" sz="1200" i="1"/>
              <a:t>θ</a:t>
            </a:r>
            <a:endParaRPr lang="en-US" sz="1200" i="1"/>
          </a:p>
        </p:txBody>
      </p:sp>
      <p:sp>
        <p:nvSpPr>
          <p:cNvPr id="157752" name="Freeform 76"/>
          <p:cNvSpPr>
            <a:spLocks/>
          </p:cNvSpPr>
          <p:nvPr/>
        </p:nvSpPr>
        <p:spPr bwMode="auto">
          <a:xfrm>
            <a:off x="688975" y="5794375"/>
            <a:ext cx="795338" cy="182563"/>
          </a:xfrm>
          <a:custGeom>
            <a:avLst/>
            <a:gdLst>
              <a:gd name="T0" fmla="*/ 146996 w 846652"/>
              <a:gd name="T1" fmla="*/ 0 h 208633"/>
              <a:gd name="T2" fmla="*/ 79414 w 846652"/>
              <a:gd name="T3" fmla="*/ 4594 h 208633"/>
              <a:gd name="T4" fmla="*/ 0 w 846652"/>
              <a:gd name="T5" fmla="*/ 2297 h 208633"/>
              <a:gd name="T6" fmla="*/ 0 60000 65536"/>
              <a:gd name="T7" fmla="*/ 0 60000 65536"/>
              <a:gd name="T8" fmla="*/ 0 60000 65536"/>
              <a:gd name="T9" fmla="*/ 0 w 846652"/>
              <a:gd name="T10" fmla="*/ 0 h 208633"/>
              <a:gd name="T11" fmla="*/ 846652 w 846652"/>
              <a:gd name="T12" fmla="*/ 208633 h 208633"/>
            </a:gdLst>
            <a:ahLst/>
            <a:cxnLst>
              <a:cxn ang="T6">
                <a:pos x="T0" y="T1"/>
              </a:cxn>
              <a:cxn ang="T7">
                <a:pos x="T2" y="T3"/>
              </a:cxn>
              <a:cxn ang="T8">
                <a:pos x="T4" y="T5"/>
              </a:cxn>
            </a:cxnLst>
            <a:rect l="T9" t="T10" r="T11" b="T12"/>
            <a:pathLst>
              <a:path w="846652" h="208633">
                <a:moveTo>
                  <a:pt x="846652" y="0"/>
                </a:moveTo>
                <a:cubicBezTo>
                  <a:pt x="722156" y="79419"/>
                  <a:pt x="598511" y="176525"/>
                  <a:pt x="457402" y="192579"/>
                </a:cubicBezTo>
                <a:cubicBezTo>
                  <a:pt x="316293" y="208633"/>
                  <a:pt x="176011" y="158571"/>
                  <a:pt x="0" y="96323"/>
                </a:cubicBezTo>
              </a:path>
            </a:pathLst>
          </a:custGeom>
          <a:noFill/>
          <a:ln w="9525">
            <a:solidFill>
              <a:schemeClr val="tx1"/>
            </a:solidFill>
            <a:round/>
            <a:headEnd type="triangle" w="med" len="med"/>
            <a:tailEnd/>
          </a:ln>
        </p:spPr>
        <p:txBody>
          <a:bodyPr anchor="ctr">
            <a:prstTxWarp prst="textNoShape">
              <a:avLst/>
            </a:prstTxWarp>
          </a:bodyPr>
          <a:lstStyle/>
          <a:p>
            <a:pPr eaLnBrk="0" hangingPunct="0"/>
            <a:endParaRPr lang="en-US"/>
          </a:p>
        </p:txBody>
      </p:sp>
      <p:graphicFrame>
        <p:nvGraphicFramePr>
          <p:cNvPr id="157706" name="Object 10"/>
          <p:cNvGraphicFramePr>
            <a:graphicFrameLocks noChangeAspect="1"/>
          </p:cNvGraphicFramePr>
          <p:nvPr/>
        </p:nvGraphicFramePr>
        <p:xfrm>
          <a:off x="1022350" y="5946775"/>
          <a:ext cx="190500" cy="304800"/>
        </p:xfrm>
        <a:graphic>
          <a:graphicData uri="http://schemas.openxmlformats.org/presentationml/2006/ole">
            <mc:AlternateContent xmlns:mc="http://schemas.openxmlformats.org/markup-compatibility/2006">
              <mc:Choice xmlns:v="urn:schemas-microsoft-com:vml" Requires="v">
                <p:oleObj spid="_x0000_s157742" name="Equation" r:id="rId19" imgW="126720" imgH="203040" progId="Equation.3">
                  <p:embed/>
                </p:oleObj>
              </mc:Choice>
              <mc:Fallback>
                <p:oleObj name="Equation" r:id="rId19" imgW="126720" imgH="203040" progId="Equation.3">
                  <p:embed/>
                  <p:pic>
                    <p:nvPicPr>
                      <p:cNvPr id="0"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2350" y="5946775"/>
                        <a:ext cx="1905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7753" name="Straight Arrow Connector 78"/>
          <p:cNvCxnSpPr>
            <a:cxnSpLocks noChangeShapeType="1"/>
          </p:cNvCxnSpPr>
          <p:nvPr/>
        </p:nvCxnSpPr>
        <p:spPr bwMode="auto">
          <a:xfrm flipV="1">
            <a:off x="2008188" y="4787900"/>
            <a:ext cx="457200" cy="228600"/>
          </a:xfrm>
          <a:prstGeom prst="straightConnector1">
            <a:avLst/>
          </a:prstGeom>
          <a:noFill/>
          <a:ln w="9525">
            <a:solidFill>
              <a:srgbClr val="FF0000"/>
            </a:solidFill>
            <a:round/>
            <a:headEnd/>
            <a:tailEnd type="triangle" w="med" len="med"/>
          </a:ln>
        </p:spPr>
      </p:cxnSp>
      <p:cxnSp>
        <p:nvCxnSpPr>
          <p:cNvPr id="157754" name="Straight Arrow Connector 79"/>
          <p:cNvCxnSpPr>
            <a:cxnSpLocks noChangeShapeType="1"/>
          </p:cNvCxnSpPr>
          <p:nvPr/>
        </p:nvCxnSpPr>
        <p:spPr bwMode="auto">
          <a:xfrm rot="16200000" flipH="1">
            <a:off x="1931988" y="5092700"/>
            <a:ext cx="304800" cy="152400"/>
          </a:xfrm>
          <a:prstGeom prst="straightConnector1">
            <a:avLst/>
          </a:prstGeom>
          <a:noFill/>
          <a:ln w="9525">
            <a:solidFill>
              <a:srgbClr val="FF0000"/>
            </a:solidFill>
            <a:round/>
            <a:headEnd/>
            <a:tailEnd type="triangle" w="med" len="med"/>
          </a:ln>
        </p:spPr>
      </p:cxnSp>
      <p:cxnSp>
        <p:nvCxnSpPr>
          <p:cNvPr id="157755" name="Straight Arrow Connector 80"/>
          <p:cNvCxnSpPr>
            <a:cxnSpLocks noChangeShapeType="1"/>
          </p:cNvCxnSpPr>
          <p:nvPr/>
        </p:nvCxnSpPr>
        <p:spPr bwMode="auto">
          <a:xfrm rot="5400000">
            <a:off x="1779588" y="5092700"/>
            <a:ext cx="304800" cy="152400"/>
          </a:xfrm>
          <a:prstGeom prst="straightConnector1">
            <a:avLst/>
          </a:prstGeom>
          <a:noFill/>
          <a:ln w="9525">
            <a:solidFill>
              <a:srgbClr val="0000FF"/>
            </a:solidFill>
            <a:round/>
            <a:headEnd/>
            <a:tailEnd type="triangle" w="med" len="med"/>
          </a:ln>
        </p:spPr>
      </p:cxnSp>
      <p:graphicFrame>
        <p:nvGraphicFramePr>
          <p:cNvPr id="157707" name="Object 11"/>
          <p:cNvGraphicFramePr>
            <a:graphicFrameLocks noChangeAspect="1"/>
          </p:cNvGraphicFramePr>
          <p:nvPr/>
        </p:nvGraphicFramePr>
        <p:xfrm>
          <a:off x="2449513" y="4616450"/>
          <a:ext cx="304800" cy="339725"/>
        </p:xfrm>
        <a:graphic>
          <a:graphicData uri="http://schemas.openxmlformats.org/presentationml/2006/ole">
            <mc:AlternateContent xmlns:mc="http://schemas.openxmlformats.org/markup-compatibility/2006">
              <mc:Choice xmlns:v="urn:schemas-microsoft-com:vml" Requires="v">
                <p:oleObj spid="_x0000_s157743" name="Equation" r:id="rId20" imgW="215640" imgH="241200" progId="Equation.3">
                  <p:embed/>
                </p:oleObj>
              </mc:Choice>
              <mc:Fallback>
                <p:oleObj name="Equation" r:id="rId20" imgW="215640" imgH="241200" progId="Equation.3">
                  <p:embed/>
                  <p:pic>
                    <p:nvPicPr>
                      <p:cNvPr id="0" name="Picture 11"/>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449513" y="4616450"/>
                        <a:ext cx="304800" cy="339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708" name="Object 12"/>
          <p:cNvGraphicFramePr>
            <a:graphicFrameLocks noChangeAspect="1"/>
          </p:cNvGraphicFramePr>
          <p:nvPr/>
        </p:nvGraphicFramePr>
        <p:xfrm>
          <a:off x="2120900" y="5214938"/>
          <a:ext cx="312738" cy="346075"/>
        </p:xfrm>
        <a:graphic>
          <a:graphicData uri="http://schemas.openxmlformats.org/presentationml/2006/ole">
            <mc:AlternateContent xmlns:mc="http://schemas.openxmlformats.org/markup-compatibility/2006">
              <mc:Choice xmlns:v="urn:schemas-microsoft-com:vml" Requires="v">
                <p:oleObj spid="_x0000_s157744" name="Equation" r:id="rId22" imgW="228600" imgH="253800" progId="Equation.3">
                  <p:embed/>
                </p:oleObj>
              </mc:Choice>
              <mc:Fallback>
                <p:oleObj name="Equation" r:id="rId22" imgW="228600" imgH="253800" progId="Equation.3">
                  <p:embed/>
                  <p:pic>
                    <p:nvPicPr>
                      <p:cNvPr id="0" name="Picture 12"/>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120900" y="5214938"/>
                        <a:ext cx="312738" cy="346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7709" name="Object 13"/>
          <p:cNvGraphicFramePr>
            <a:graphicFrameLocks noChangeAspect="1"/>
          </p:cNvGraphicFramePr>
          <p:nvPr/>
        </p:nvGraphicFramePr>
        <p:xfrm>
          <a:off x="1627188" y="5168900"/>
          <a:ext cx="276225" cy="360363"/>
        </p:xfrm>
        <a:graphic>
          <a:graphicData uri="http://schemas.openxmlformats.org/presentationml/2006/ole">
            <mc:AlternateContent xmlns:mc="http://schemas.openxmlformats.org/markup-compatibility/2006">
              <mc:Choice xmlns:v="urn:schemas-microsoft-com:vml" Requires="v">
                <p:oleObj spid="_x0000_s157745" name="Equation" r:id="rId24" imgW="203040" imgH="266400" progId="Equation.3">
                  <p:embed/>
                </p:oleObj>
              </mc:Choice>
              <mc:Fallback>
                <p:oleObj name="Equation" r:id="rId24" imgW="203040" imgH="266400" progId="Equation.3">
                  <p:embed/>
                  <p:pic>
                    <p:nvPicPr>
                      <p:cNvPr id="0" name="Picture 13"/>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627188" y="5168900"/>
                        <a:ext cx="276225" cy="360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56" name="Oval 84"/>
          <p:cNvSpPr>
            <a:spLocks noChangeArrowheads="1"/>
          </p:cNvSpPr>
          <p:nvPr/>
        </p:nvSpPr>
        <p:spPr bwMode="auto">
          <a:xfrm>
            <a:off x="560388" y="5397500"/>
            <a:ext cx="914400" cy="304800"/>
          </a:xfrm>
          <a:prstGeom prst="ellipse">
            <a:avLst/>
          </a:prstGeom>
          <a:noFill/>
          <a:ln w="28575">
            <a:solidFill>
              <a:srgbClr val="FF0000"/>
            </a:solidFill>
            <a:round/>
            <a:headEnd/>
            <a:tailEnd type="triangle" w="lg" len="lg"/>
          </a:ln>
        </p:spPr>
        <p:txBody>
          <a:bodyPr>
            <a:prstTxWarp prst="textNoShape">
              <a:avLst/>
            </a:prstTxWarp>
          </a:bodyPr>
          <a:lstStyle/>
          <a:p>
            <a:pPr eaLnBrk="0" hangingPunct="0"/>
            <a:endParaRPr lang="en-US"/>
          </a:p>
        </p:txBody>
      </p:sp>
      <p:cxnSp>
        <p:nvCxnSpPr>
          <p:cNvPr id="157757" name="Straight Connector 85"/>
          <p:cNvCxnSpPr>
            <a:cxnSpLocks noChangeShapeType="1"/>
          </p:cNvCxnSpPr>
          <p:nvPr/>
        </p:nvCxnSpPr>
        <p:spPr bwMode="auto">
          <a:xfrm rot="5400000" flipH="1" flipV="1">
            <a:off x="369888" y="4902200"/>
            <a:ext cx="1295400" cy="0"/>
          </a:xfrm>
          <a:prstGeom prst="line">
            <a:avLst/>
          </a:prstGeom>
          <a:noFill/>
          <a:ln w="9525">
            <a:solidFill>
              <a:schemeClr val="tx1"/>
            </a:solidFill>
            <a:round/>
            <a:headEnd/>
            <a:tailEnd type="triangle" w="med" len="med"/>
          </a:ln>
        </p:spPr>
      </p:cxnSp>
      <p:sp>
        <p:nvSpPr>
          <p:cNvPr id="157758" name="TextBox 86"/>
          <p:cNvSpPr txBox="1">
            <a:spLocks noChangeArrowheads="1"/>
          </p:cNvSpPr>
          <p:nvPr/>
        </p:nvSpPr>
        <p:spPr bwMode="auto">
          <a:xfrm>
            <a:off x="485775" y="5184775"/>
            <a:ext cx="265113" cy="339725"/>
          </a:xfrm>
          <a:prstGeom prst="rect">
            <a:avLst/>
          </a:prstGeom>
          <a:noFill/>
          <a:ln w="9525">
            <a:noFill/>
            <a:miter lim="800000"/>
            <a:headEnd/>
            <a:tailEnd/>
          </a:ln>
        </p:spPr>
        <p:txBody>
          <a:bodyPr wrap="none">
            <a:prstTxWarp prst="textNoShape">
              <a:avLst/>
            </a:prstTxWarp>
            <a:spAutoFit/>
          </a:bodyPr>
          <a:lstStyle/>
          <a:p>
            <a:pPr eaLnBrk="0" hangingPunct="0"/>
            <a:r>
              <a:rPr lang="en-US" i="1">
                <a:solidFill>
                  <a:srgbClr val="FF0000"/>
                </a:solidFill>
                <a:latin typeface="Times New Roman" charset="0"/>
                <a:ea typeface="Times New Roman" charset="0"/>
                <a:cs typeface="Times New Roman" charset="0"/>
              </a:rPr>
              <a:t>I</a:t>
            </a:r>
          </a:p>
        </p:txBody>
      </p:sp>
      <p:cxnSp>
        <p:nvCxnSpPr>
          <p:cNvPr id="157759" name="Straight Arrow Connector 87"/>
          <p:cNvCxnSpPr>
            <a:cxnSpLocks noChangeShapeType="1"/>
          </p:cNvCxnSpPr>
          <p:nvPr/>
        </p:nvCxnSpPr>
        <p:spPr bwMode="auto">
          <a:xfrm rot="7500000">
            <a:off x="649288" y="5410200"/>
            <a:ext cx="76200" cy="76200"/>
          </a:xfrm>
          <a:prstGeom prst="straightConnector1">
            <a:avLst/>
          </a:prstGeom>
          <a:noFill/>
          <a:ln w="38100">
            <a:solidFill>
              <a:srgbClr val="FF0000"/>
            </a:solidFill>
            <a:round/>
            <a:headEnd/>
            <a:tailEnd type="triangle" w="med" len="med"/>
          </a:ln>
        </p:spPr>
      </p:cxnSp>
      <p:cxnSp>
        <p:nvCxnSpPr>
          <p:cNvPr id="157760" name="Straight Arrow Connector 88"/>
          <p:cNvCxnSpPr>
            <a:cxnSpLocks noChangeShapeType="1"/>
            <a:endCxn id="157756" idx="3"/>
          </p:cNvCxnSpPr>
          <p:nvPr/>
        </p:nvCxnSpPr>
        <p:spPr bwMode="auto">
          <a:xfrm rot="10800000" flipV="1">
            <a:off x="693738" y="5551488"/>
            <a:ext cx="323850" cy="106362"/>
          </a:xfrm>
          <a:prstGeom prst="straightConnector1">
            <a:avLst/>
          </a:prstGeom>
          <a:noFill/>
          <a:ln w="9525">
            <a:solidFill>
              <a:schemeClr val="tx1"/>
            </a:solidFill>
            <a:round/>
            <a:headEnd/>
            <a:tailEnd type="triangle" w="med" len="med"/>
          </a:ln>
        </p:spPr>
      </p:cxnSp>
      <p:sp>
        <p:nvSpPr>
          <p:cNvPr id="90" name="TextBox 89"/>
          <p:cNvSpPr txBox="1"/>
          <p:nvPr/>
        </p:nvSpPr>
        <p:spPr>
          <a:xfrm>
            <a:off x="738188" y="5397500"/>
            <a:ext cx="271462" cy="261938"/>
          </a:xfrm>
          <a:prstGeom prst="rect">
            <a:avLst/>
          </a:prstGeom>
          <a:noFill/>
        </p:spPr>
        <p:txBody>
          <a:bodyPr wrap="none">
            <a:spAutoFit/>
          </a:bodyPr>
          <a:lstStyle/>
          <a:p>
            <a:pPr eaLnBrk="0" hangingPunct="0">
              <a:defRPr/>
            </a:pPr>
            <a:r>
              <a:rPr lang="en-US" sz="1050" i="1" dirty="0">
                <a:ea typeface="+mn-ea"/>
                <a:cs typeface="+mn-cs"/>
              </a:rPr>
              <a:t>b</a:t>
            </a:r>
          </a:p>
        </p:txBody>
      </p:sp>
      <p:graphicFrame>
        <p:nvGraphicFramePr>
          <p:cNvPr id="157710" name="Object 15"/>
          <p:cNvGraphicFramePr>
            <a:graphicFrameLocks noChangeAspect="1"/>
          </p:cNvGraphicFramePr>
          <p:nvPr/>
        </p:nvGraphicFramePr>
        <p:xfrm>
          <a:off x="1057275" y="6437313"/>
          <a:ext cx="773113" cy="268287"/>
        </p:xfrm>
        <a:graphic>
          <a:graphicData uri="http://schemas.openxmlformats.org/presentationml/2006/ole">
            <mc:AlternateContent xmlns:mc="http://schemas.openxmlformats.org/markup-compatibility/2006">
              <mc:Choice xmlns:v="urn:schemas-microsoft-com:vml" Requires="v">
                <p:oleObj spid="_x0000_s157746" name="Equation" r:id="rId26" imgW="583920" imgH="203040" progId="Equation.3">
                  <p:embed/>
                </p:oleObj>
              </mc:Choice>
              <mc:Fallback>
                <p:oleObj name="Equation" r:id="rId26" imgW="583920" imgH="203040" progId="Equation.3">
                  <p:embed/>
                  <p:pic>
                    <p:nvPicPr>
                      <p:cNvPr id="0" name="Object 15"/>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1057275" y="6437313"/>
                        <a:ext cx="773113" cy="2682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62" name="TextBox 91"/>
          <p:cNvSpPr txBox="1">
            <a:spLocks noChangeArrowheads="1"/>
          </p:cNvSpPr>
          <p:nvPr/>
        </p:nvSpPr>
        <p:spPr bwMode="auto">
          <a:xfrm>
            <a:off x="560388" y="6235700"/>
            <a:ext cx="1881187" cy="261938"/>
          </a:xfrm>
          <a:prstGeom prst="rect">
            <a:avLst/>
          </a:prstGeom>
          <a:noFill/>
          <a:ln w="9525">
            <a:noFill/>
            <a:miter lim="800000"/>
            <a:headEnd/>
            <a:tailEnd/>
          </a:ln>
        </p:spPr>
        <p:txBody>
          <a:bodyPr wrap="none">
            <a:prstTxWarp prst="textNoShape">
              <a:avLst/>
            </a:prstTxWarp>
            <a:spAutoFit/>
          </a:bodyPr>
          <a:lstStyle/>
          <a:p>
            <a:pPr eaLnBrk="0" hangingPunct="0"/>
            <a:r>
              <a:rPr lang="en-US" sz="1100">
                <a:solidFill>
                  <a:srgbClr val="FF0000"/>
                </a:solidFill>
              </a:rPr>
              <a:t>Magnetic dipole moment:</a:t>
            </a:r>
          </a:p>
        </p:txBody>
      </p:sp>
      <p:graphicFrame>
        <p:nvGraphicFramePr>
          <p:cNvPr id="157711" name="Object 15"/>
          <p:cNvGraphicFramePr>
            <a:graphicFrameLocks noChangeAspect="1"/>
          </p:cNvGraphicFramePr>
          <p:nvPr/>
        </p:nvGraphicFramePr>
        <p:xfrm>
          <a:off x="3048000" y="4025900"/>
          <a:ext cx="2789238" cy="990600"/>
        </p:xfrm>
        <a:graphic>
          <a:graphicData uri="http://schemas.openxmlformats.org/presentationml/2006/ole">
            <mc:AlternateContent xmlns:mc="http://schemas.openxmlformats.org/markup-compatibility/2006">
              <mc:Choice xmlns:v="urn:schemas-microsoft-com:vml" Requires="v">
                <p:oleObj spid="_x0000_s157747" name="Equation" r:id="rId28" imgW="2679480" imgH="952200" progId="Equation.3">
                  <p:embed/>
                </p:oleObj>
              </mc:Choice>
              <mc:Fallback>
                <p:oleObj name="Equation" r:id="rId28" imgW="2679480" imgH="952200" progId="Equation.3">
                  <p:embed/>
                  <p:pic>
                    <p:nvPicPr>
                      <p:cNvPr id="0" name="Picture 15"/>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3048000" y="4025900"/>
                        <a:ext cx="2789238" cy="990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63" name="Left Brace 93"/>
          <p:cNvSpPr>
            <a:spLocks/>
          </p:cNvSpPr>
          <p:nvPr/>
        </p:nvSpPr>
        <p:spPr bwMode="auto">
          <a:xfrm rot="-5400000">
            <a:off x="4953000" y="4692650"/>
            <a:ext cx="152400" cy="7620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64" name="TextBox 94"/>
          <p:cNvSpPr txBox="1">
            <a:spLocks noChangeArrowheads="1"/>
          </p:cNvSpPr>
          <p:nvPr/>
        </p:nvSpPr>
        <p:spPr bwMode="auto">
          <a:xfrm>
            <a:off x="3810000" y="514985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Complex dependence on 1/r and 1/r</a:t>
            </a:r>
            <a:r>
              <a:rPr lang="en-US" sz="1000" baseline="30000">
                <a:solidFill>
                  <a:srgbClr val="FF0000"/>
                </a:solidFill>
              </a:rPr>
              <a:t>2</a:t>
            </a:r>
            <a:r>
              <a:rPr lang="en-US" sz="1000">
                <a:solidFill>
                  <a:srgbClr val="FF0000"/>
                </a:solidFill>
              </a:rPr>
              <a:t> in near field</a:t>
            </a:r>
            <a:endParaRPr lang="en-US" sz="1000" baseline="30000">
              <a:solidFill>
                <a:srgbClr val="FF0000"/>
              </a:solidFill>
            </a:endParaRPr>
          </a:p>
        </p:txBody>
      </p:sp>
      <p:graphicFrame>
        <p:nvGraphicFramePr>
          <p:cNvPr id="157712" name="Object 16"/>
          <p:cNvGraphicFramePr>
            <a:graphicFrameLocks noChangeAspect="1"/>
          </p:cNvGraphicFramePr>
          <p:nvPr/>
        </p:nvGraphicFramePr>
        <p:xfrm>
          <a:off x="3048000" y="5645150"/>
          <a:ext cx="1951038" cy="450850"/>
        </p:xfrm>
        <a:graphic>
          <a:graphicData uri="http://schemas.openxmlformats.org/presentationml/2006/ole">
            <mc:AlternateContent xmlns:mc="http://schemas.openxmlformats.org/markup-compatibility/2006">
              <mc:Choice xmlns:v="urn:schemas-microsoft-com:vml" Requires="v">
                <p:oleObj spid="_x0000_s157748" name="Equation" r:id="rId30" imgW="1815840" imgH="419040" progId="Equation.3">
                  <p:embed/>
                </p:oleObj>
              </mc:Choice>
              <mc:Fallback>
                <p:oleObj name="Equation" r:id="rId30" imgW="1815840" imgH="419040" progId="Equation.3">
                  <p:embed/>
                  <p:pic>
                    <p:nvPicPr>
                      <p:cNvPr id="0" name="Picture 16"/>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3048000" y="5645150"/>
                        <a:ext cx="1951038" cy="450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65" name="Left Brace 96"/>
          <p:cNvSpPr>
            <a:spLocks/>
          </p:cNvSpPr>
          <p:nvPr/>
        </p:nvSpPr>
        <p:spPr bwMode="auto">
          <a:xfrm rot="-5400000">
            <a:off x="4541838" y="5905500"/>
            <a:ext cx="152400" cy="4572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66" name="TextBox 97"/>
          <p:cNvSpPr txBox="1">
            <a:spLocks noChangeArrowheads="1"/>
          </p:cNvSpPr>
          <p:nvPr/>
        </p:nvSpPr>
        <p:spPr bwMode="auto">
          <a:xfrm>
            <a:off x="3475038" y="619125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Only 1/r dependence remains in far field</a:t>
            </a:r>
            <a:endParaRPr lang="en-US" sz="1000" baseline="30000">
              <a:solidFill>
                <a:srgbClr val="FF0000"/>
              </a:solidFill>
            </a:endParaRPr>
          </a:p>
        </p:txBody>
      </p:sp>
      <p:graphicFrame>
        <p:nvGraphicFramePr>
          <p:cNvPr id="157713" name="Object 17"/>
          <p:cNvGraphicFramePr>
            <a:graphicFrameLocks noChangeAspect="1"/>
          </p:cNvGraphicFramePr>
          <p:nvPr/>
        </p:nvGraphicFramePr>
        <p:xfrm>
          <a:off x="5943600" y="3873500"/>
          <a:ext cx="3048000" cy="1182688"/>
        </p:xfrm>
        <a:graphic>
          <a:graphicData uri="http://schemas.openxmlformats.org/presentationml/2006/ole">
            <mc:AlternateContent xmlns:mc="http://schemas.openxmlformats.org/markup-compatibility/2006">
              <mc:Choice xmlns:v="urn:schemas-microsoft-com:vml" Requires="v">
                <p:oleObj spid="_x0000_s157749" name="Equation" r:id="rId32" imgW="3174840" imgH="1231560" progId="Equation.3">
                  <p:embed/>
                </p:oleObj>
              </mc:Choice>
              <mc:Fallback>
                <p:oleObj name="Equation" r:id="rId32" imgW="3174840" imgH="1231560" progId="Equation.3">
                  <p:embed/>
                  <p:pic>
                    <p:nvPicPr>
                      <p:cNvPr id="0" name="Picture 17"/>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5943600" y="3873500"/>
                        <a:ext cx="3048000" cy="11826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67" name="Left Brace 99"/>
          <p:cNvSpPr>
            <a:spLocks/>
          </p:cNvSpPr>
          <p:nvPr/>
        </p:nvSpPr>
        <p:spPr bwMode="auto">
          <a:xfrm rot="-5400000">
            <a:off x="7848600" y="4235450"/>
            <a:ext cx="152400" cy="13716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68" name="TextBox 100"/>
          <p:cNvSpPr txBox="1">
            <a:spLocks noChangeArrowheads="1"/>
          </p:cNvSpPr>
          <p:nvPr/>
        </p:nvSpPr>
        <p:spPr bwMode="auto">
          <a:xfrm>
            <a:off x="7086600" y="4997450"/>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Complex dependence on 1/r, 1/r</a:t>
            </a:r>
            <a:r>
              <a:rPr lang="en-US" sz="1000" baseline="30000">
                <a:solidFill>
                  <a:srgbClr val="FF0000"/>
                </a:solidFill>
              </a:rPr>
              <a:t>2</a:t>
            </a:r>
            <a:r>
              <a:rPr lang="en-US" sz="1000">
                <a:solidFill>
                  <a:srgbClr val="FF0000"/>
                </a:solidFill>
              </a:rPr>
              <a:t>, &amp; 1/r</a:t>
            </a:r>
            <a:r>
              <a:rPr lang="en-US" sz="1000" baseline="30000">
                <a:solidFill>
                  <a:srgbClr val="FF0000"/>
                </a:solidFill>
              </a:rPr>
              <a:t>3</a:t>
            </a:r>
            <a:r>
              <a:rPr lang="en-US" sz="1000">
                <a:solidFill>
                  <a:srgbClr val="FF0000"/>
                </a:solidFill>
              </a:rPr>
              <a:t> in near field</a:t>
            </a:r>
            <a:endParaRPr lang="en-US" sz="1000" baseline="30000">
              <a:solidFill>
                <a:srgbClr val="FF0000"/>
              </a:solidFill>
            </a:endParaRPr>
          </a:p>
        </p:txBody>
      </p:sp>
      <p:graphicFrame>
        <p:nvGraphicFramePr>
          <p:cNvPr id="157714" name="Object 18"/>
          <p:cNvGraphicFramePr>
            <a:graphicFrameLocks noChangeAspect="1"/>
          </p:cNvGraphicFramePr>
          <p:nvPr/>
        </p:nvGraphicFramePr>
        <p:xfrm>
          <a:off x="5943600" y="5632450"/>
          <a:ext cx="2133600" cy="501650"/>
        </p:xfrm>
        <a:graphic>
          <a:graphicData uri="http://schemas.openxmlformats.org/presentationml/2006/ole">
            <mc:AlternateContent xmlns:mc="http://schemas.openxmlformats.org/markup-compatibility/2006">
              <mc:Choice xmlns:v="urn:schemas-microsoft-com:vml" Requires="v">
                <p:oleObj spid="_x0000_s157750" name="Equation" r:id="rId34" imgW="1942920" imgH="457200" progId="Equation.3">
                  <p:embed/>
                </p:oleObj>
              </mc:Choice>
              <mc:Fallback>
                <p:oleObj name="Equation" r:id="rId34" imgW="1942920" imgH="457200" progId="Equation.3">
                  <p:embed/>
                  <p:pic>
                    <p:nvPicPr>
                      <p:cNvPr id="0" name="Picture 18"/>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5943600" y="5632450"/>
                        <a:ext cx="2133600" cy="501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69" name="Left Brace 102"/>
          <p:cNvSpPr>
            <a:spLocks/>
          </p:cNvSpPr>
          <p:nvPr/>
        </p:nvSpPr>
        <p:spPr bwMode="auto">
          <a:xfrm rot="-5400000">
            <a:off x="7620000" y="5919788"/>
            <a:ext cx="152400" cy="457200"/>
          </a:xfrm>
          <a:prstGeom prst="leftBrace">
            <a:avLst>
              <a:gd name="adj1" fmla="val 833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57770" name="TextBox 103"/>
          <p:cNvSpPr txBox="1">
            <a:spLocks noChangeArrowheads="1"/>
          </p:cNvSpPr>
          <p:nvPr/>
        </p:nvSpPr>
        <p:spPr bwMode="auto">
          <a:xfrm>
            <a:off x="6553200" y="6205538"/>
            <a:ext cx="1752600" cy="400050"/>
          </a:xfrm>
          <a:prstGeom prst="rect">
            <a:avLst/>
          </a:prstGeom>
          <a:noFill/>
          <a:ln w="9525">
            <a:noFill/>
            <a:miter lim="800000"/>
            <a:headEnd/>
            <a:tailEnd/>
          </a:ln>
        </p:spPr>
        <p:txBody>
          <a:bodyPr>
            <a:prstTxWarp prst="textNoShape">
              <a:avLst/>
            </a:prstTxWarp>
            <a:spAutoFit/>
          </a:bodyPr>
          <a:lstStyle/>
          <a:p>
            <a:pPr algn="ctr" eaLnBrk="0" hangingPunct="0"/>
            <a:r>
              <a:rPr lang="en-US" sz="1000">
                <a:solidFill>
                  <a:srgbClr val="FF0000"/>
                </a:solidFill>
              </a:rPr>
              <a:t>Only 1/r dependence remains in far field</a:t>
            </a:r>
            <a:endParaRPr lang="en-US" sz="1000" baseline="30000">
              <a:solidFill>
                <a:srgbClr val="FF0000"/>
              </a:solidFill>
            </a:endParaRPr>
          </a:p>
        </p:txBody>
      </p:sp>
      <p:cxnSp>
        <p:nvCxnSpPr>
          <p:cNvPr id="157771" name="Straight Connector 105"/>
          <p:cNvCxnSpPr>
            <a:cxnSpLocks noChangeShapeType="1"/>
          </p:cNvCxnSpPr>
          <p:nvPr/>
        </p:nvCxnSpPr>
        <p:spPr bwMode="auto">
          <a:xfrm>
            <a:off x="76200" y="3721100"/>
            <a:ext cx="8991600" cy="0"/>
          </a:xfrm>
          <a:prstGeom prst="line">
            <a:avLst/>
          </a:prstGeom>
          <a:noFill/>
          <a:ln w="28575">
            <a:solidFill>
              <a:schemeClr val="tx1"/>
            </a:solidFill>
            <a:round/>
            <a:headEnd/>
            <a:tailEnd type="none" w="lg" len="lg"/>
          </a:ln>
        </p:spPr>
      </p:cxnSp>
      <p:sp>
        <p:nvSpPr>
          <p:cNvPr id="157772" name="TextBox 75"/>
          <p:cNvSpPr txBox="1">
            <a:spLocks noChangeArrowheads="1"/>
          </p:cNvSpPr>
          <p:nvPr/>
        </p:nvSpPr>
        <p:spPr bwMode="auto">
          <a:xfrm>
            <a:off x="1223963" y="914400"/>
            <a:ext cx="1403350" cy="461963"/>
          </a:xfrm>
          <a:prstGeom prst="rect">
            <a:avLst/>
          </a:prstGeom>
          <a:noFill/>
          <a:ln w="9525">
            <a:noFill/>
            <a:miter lim="800000"/>
            <a:headEnd/>
            <a:tailEnd/>
          </a:ln>
        </p:spPr>
        <p:txBody>
          <a:bodyPr>
            <a:prstTxWarp prst="textNoShape">
              <a:avLst/>
            </a:prstTxWarp>
            <a:spAutoFit/>
          </a:bodyPr>
          <a:lstStyle/>
          <a:p>
            <a:pPr algn="ctr" eaLnBrk="0" hangingPunct="0"/>
            <a:r>
              <a:rPr lang="en-US" sz="1200">
                <a:solidFill>
                  <a:srgbClr val="0000FF"/>
                </a:solidFill>
              </a:rPr>
              <a:t>Electric (Hertzian) Dipole</a:t>
            </a:r>
          </a:p>
        </p:txBody>
      </p:sp>
      <p:sp>
        <p:nvSpPr>
          <p:cNvPr id="157773" name="TextBox 76"/>
          <p:cNvSpPr txBox="1">
            <a:spLocks noChangeArrowheads="1"/>
          </p:cNvSpPr>
          <p:nvPr/>
        </p:nvSpPr>
        <p:spPr bwMode="auto">
          <a:xfrm>
            <a:off x="1220788" y="3976688"/>
            <a:ext cx="1252537" cy="461962"/>
          </a:xfrm>
          <a:prstGeom prst="rect">
            <a:avLst/>
          </a:prstGeom>
          <a:noFill/>
          <a:ln w="9525">
            <a:noFill/>
            <a:miter lim="800000"/>
            <a:headEnd/>
            <a:tailEnd/>
          </a:ln>
        </p:spPr>
        <p:txBody>
          <a:bodyPr>
            <a:prstTxWarp prst="textNoShape">
              <a:avLst/>
            </a:prstTxWarp>
            <a:spAutoFit/>
          </a:bodyPr>
          <a:lstStyle/>
          <a:p>
            <a:pPr algn="ctr" eaLnBrk="0" hangingPunct="0"/>
            <a:r>
              <a:rPr lang="en-US" sz="1200">
                <a:solidFill>
                  <a:srgbClr val="FF0000"/>
                </a:solidFill>
              </a:rPr>
              <a:t>Magnetic (Loop) Dipole</a:t>
            </a:r>
          </a:p>
        </p:txBody>
      </p:sp>
      <p:sp>
        <p:nvSpPr>
          <p:cNvPr id="157774" name="Left Brace 78"/>
          <p:cNvSpPr>
            <a:spLocks/>
          </p:cNvSpPr>
          <p:nvPr/>
        </p:nvSpPr>
        <p:spPr bwMode="auto">
          <a:xfrm>
            <a:off x="669925" y="2227263"/>
            <a:ext cx="193675" cy="606425"/>
          </a:xfrm>
          <a:prstGeom prst="leftBrace">
            <a:avLst>
              <a:gd name="adj1" fmla="val 8321"/>
              <a:gd name="adj2" fmla="val 50000"/>
            </a:avLst>
          </a:prstGeom>
          <a:noFill/>
          <a:ln w="9525">
            <a:solidFill>
              <a:schemeClr val="tx1"/>
            </a:solidFill>
            <a:round/>
            <a:headEnd/>
            <a:tailEnd type="none" w="lg" len="lg"/>
          </a:ln>
        </p:spPr>
        <p:txBody>
          <a:bodyPr anchor="ctr">
            <a:prstTxWarp prst="textNoShape">
              <a:avLst/>
            </a:prstTxWarp>
          </a:bodyPr>
          <a:lstStyle/>
          <a:p>
            <a:pPr algn="ctr" eaLnBrk="0" hangingPunct="0"/>
            <a:endParaRPr lang="en-US"/>
          </a:p>
        </p:txBody>
      </p:sp>
      <p:sp>
        <p:nvSpPr>
          <p:cNvPr id="157775" name="TextBox 79"/>
          <p:cNvSpPr txBox="1">
            <a:spLocks noChangeArrowheads="1"/>
          </p:cNvSpPr>
          <p:nvPr/>
        </p:nvSpPr>
        <p:spPr bwMode="auto">
          <a:xfrm>
            <a:off x="360363" y="2370138"/>
            <a:ext cx="323850" cy="338137"/>
          </a:xfrm>
          <a:prstGeom prst="rect">
            <a:avLst/>
          </a:prstGeom>
          <a:noFill/>
          <a:ln w="9525">
            <a:noFill/>
            <a:miter lim="800000"/>
            <a:headEnd/>
            <a:tailEnd/>
          </a:ln>
        </p:spPr>
        <p:txBody>
          <a:bodyPr wrap="none">
            <a:prstTxWarp prst="textNoShape">
              <a:avLst/>
            </a:prstTxWarp>
            <a:spAutoFit/>
          </a:bodyPr>
          <a:lstStyle/>
          <a:p>
            <a:pPr eaLnBrk="0" hangingPunct="0"/>
            <a:r>
              <a:rPr lang="en-US">
                <a:solidFill>
                  <a:srgbClr val="0000FF"/>
                </a:solidFill>
                <a:latin typeface="Monotype Corsiva" charset="0"/>
              </a:rPr>
              <a:t>dl</a:t>
            </a:r>
          </a:p>
        </p:txBody>
      </p:sp>
      <p:cxnSp>
        <p:nvCxnSpPr>
          <p:cNvPr id="157776" name="Straight Arrow Connector 18"/>
          <p:cNvCxnSpPr>
            <a:cxnSpLocks noChangeShapeType="1"/>
          </p:cNvCxnSpPr>
          <p:nvPr/>
        </p:nvCxnSpPr>
        <p:spPr bwMode="auto">
          <a:xfrm rot="5400000" flipH="1" flipV="1">
            <a:off x="711994" y="2532856"/>
            <a:ext cx="609600" cy="1588"/>
          </a:xfrm>
          <a:prstGeom prst="straightConnector1">
            <a:avLst/>
          </a:prstGeom>
          <a:noFill/>
          <a:ln w="76200">
            <a:solidFill>
              <a:srgbClr val="0000FF"/>
            </a:solidFill>
            <a:round/>
            <a:headEnd/>
            <a:tailEnd type="triangle" w="med" len="med"/>
          </a:ln>
        </p:spPr>
      </p:cxnSp>
      <p:graphicFrame>
        <p:nvGraphicFramePr>
          <p:cNvPr id="157715" name="Object 80"/>
          <p:cNvGraphicFramePr>
            <a:graphicFrameLocks noChangeAspect="1"/>
          </p:cNvGraphicFramePr>
          <p:nvPr/>
        </p:nvGraphicFramePr>
        <p:xfrm>
          <a:off x="2306638" y="3240088"/>
          <a:ext cx="558800" cy="393700"/>
        </p:xfrm>
        <a:graphic>
          <a:graphicData uri="http://schemas.openxmlformats.org/presentationml/2006/ole">
            <mc:AlternateContent xmlns:mc="http://schemas.openxmlformats.org/markup-compatibility/2006">
              <mc:Choice xmlns:v="urn:schemas-microsoft-com:vml" Requires="v">
                <p:oleObj spid="_x0000_s157751" name="Equation" r:id="rId36" imgW="558720" imgH="393480" progId="Equation.3">
                  <p:embed/>
                </p:oleObj>
              </mc:Choice>
              <mc:Fallback>
                <p:oleObj name="Equation" r:id="rId36" imgW="558720" imgH="393480" progId="Equation.3">
                  <p:embed/>
                  <p:pic>
                    <p:nvPicPr>
                      <p:cNvPr id="0" name="Object 80"/>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2306638" y="3240088"/>
                        <a:ext cx="558800" cy="393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7777" name="TextBox 91"/>
          <p:cNvSpPr txBox="1">
            <a:spLocks noChangeArrowheads="1"/>
          </p:cNvSpPr>
          <p:nvPr/>
        </p:nvSpPr>
        <p:spPr bwMode="auto">
          <a:xfrm>
            <a:off x="2012950" y="3081338"/>
            <a:ext cx="1030288" cy="246062"/>
          </a:xfrm>
          <a:prstGeom prst="rect">
            <a:avLst/>
          </a:prstGeom>
          <a:noFill/>
          <a:ln w="9525">
            <a:noFill/>
            <a:miter lim="800000"/>
            <a:headEnd/>
            <a:tailEnd/>
          </a:ln>
        </p:spPr>
        <p:txBody>
          <a:bodyPr wrap="none">
            <a:prstTxWarp prst="textNoShape">
              <a:avLst/>
            </a:prstTxWarp>
            <a:spAutoFit/>
          </a:bodyPr>
          <a:lstStyle/>
          <a:p>
            <a:pPr eaLnBrk="0" hangingPunct="0"/>
            <a:r>
              <a:rPr lang="en-US" sz="1000">
                <a:solidFill>
                  <a:srgbClr val="FF0000"/>
                </a:solidFill>
              </a:rPr>
              <a:t>Wavenumber:</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8735" name="Straight Arrow Connector 20"/>
          <p:cNvCxnSpPr>
            <a:cxnSpLocks noChangeShapeType="1"/>
          </p:cNvCxnSpPr>
          <p:nvPr/>
        </p:nvCxnSpPr>
        <p:spPr bwMode="auto">
          <a:xfrm flipV="1">
            <a:off x="1017588" y="1998663"/>
            <a:ext cx="990600" cy="533400"/>
          </a:xfrm>
          <a:prstGeom prst="straightConnector1">
            <a:avLst/>
          </a:prstGeom>
          <a:noFill/>
          <a:ln w="9525">
            <a:solidFill>
              <a:schemeClr val="tx1"/>
            </a:solidFill>
            <a:round/>
            <a:headEnd/>
            <a:tailEnd type="triangle" w="med" len="med"/>
          </a:ln>
        </p:spPr>
      </p:cxnSp>
      <p:sp>
        <p:nvSpPr>
          <p:cNvPr id="158736" name="Title 3"/>
          <p:cNvSpPr>
            <a:spLocks noGrp="1"/>
          </p:cNvSpPr>
          <p:nvPr>
            <p:ph type="title"/>
          </p:nvPr>
        </p:nvSpPr>
        <p:spPr>
          <a:xfrm>
            <a:off x="419100" y="152400"/>
            <a:ext cx="8305800" cy="609600"/>
          </a:xfrm>
        </p:spPr>
        <p:txBody>
          <a:bodyPr/>
          <a:lstStyle/>
          <a:p>
            <a:r>
              <a:rPr lang="en-US" sz="3600" smtClean="0"/>
              <a:t>Wave Impedances of Elemental Dipoles</a:t>
            </a:r>
          </a:p>
        </p:txBody>
      </p:sp>
      <p:cxnSp>
        <p:nvCxnSpPr>
          <p:cNvPr id="158737" name="Straight Connector 9"/>
          <p:cNvCxnSpPr>
            <a:cxnSpLocks noChangeShapeType="1"/>
          </p:cNvCxnSpPr>
          <p:nvPr/>
        </p:nvCxnSpPr>
        <p:spPr bwMode="auto">
          <a:xfrm rot="5400000" flipH="1" flipV="1">
            <a:off x="369888" y="1884363"/>
            <a:ext cx="1295400" cy="0"/>
          </a:xfrm>
          <a:prstGeom prst="line">
            <a:avLst/>
          </a:prstGeom>
          <a:noFill/>
          <a:ln w="9525">
            <a:solidFill>
              <a:schemeClr val="tx1"/>
            </a:solidFill>
            <a:round/>
            <a:headEnd/>
            <a:tailEnd type="triangle" w="med" len="med"/>
          </a:ln>
        </p:spPr>
      </p:cxnSp>
      <p:cxnSp>
        <p:nvCxnSpPr>
          <p:cNvPr id="158738" name="Straight Connector 11"/>
          <p:cNvCxnSpPr>
            <a:cxnSpLocks noChangeShapeType="1"/>
          </p:cNvCxnSpPr>
          <p:nvPr/>
        </p:nvCxnSpPr>
        <p:spPr bwMode="auto">
          <a:xfrm>
            <a:off x="1017588" y="2532063"/>
            <a:ext cx="1600200" cy="0"/>
          </a:xfrm>
          <a:prstGeom prst="line">
            <a:avLst/>
          </a:prstGeom>
          <a:noFill/>
          <a:ln w="9525">
            <a:solidFill>
              <a:schemeClr val="tx1"/>
            </a:solidFill>
            <a:round/>
            <a:headEnd/>
            <a:tailEnd type="triangle" w="med" len="med"/>
          </a:ln>
        </p:spPr>
      </p:cxnSp>
      <p:cxnSp>
        <p:nvCxnSpPr>
          <p:cNvPr id="158739" name="Straight Connector 13"/>
          <p:cNvCxnSpPr>
            <a:cxnSpLocks noChangeShapeType="1"/>
          </p:cNvCxnSpPr>
          <p:nvPr/>
        </p:nvCxnSpPr>
        <p:spPr bwMode="auto">
          <a:xfrm rot="5400000">
            <a:off x="407988" y="2532063"/>
            <a:ext cx="609600" cy="609600"/>
          </a:xfrm>
          <a:prstGeom prst="line">
            <a:avLst/>
          </a:prstGeom>
          <a:noFill/>
          <a:ln w="9525">
            <a:solidFill>
              <a:schemeClr val="tx1"/>
            </a:solidFill>
            <a:round/>
            <a:headEnd/>
            <a:tailEnd type="triangle" w="med" len="med"/>
          </a:ln>
        </p:spPr>
      </p:cxnSp>
      <p:sp>
        <p:nvSpPr>
          <p:cNvPr id="158740" name="TextBox 14"/>
          <p:cNvSpPr txBox="1">
            <a:spLocks noChangeArrowheads="1"/>
          </p:cNvSpPr>
          <p:nvPr/>
        </p:nvSpPr>
        <p:spPr bwMode="auto">
          <a:xfrm>
            <a:off x="228600" y="3065463"/>
            <a:ext cx="255588" cy="246062"/>
          </a:xfrm>
          <a:prstGeom prst="rect">
            <a:avLst/>
          </a:prstGeom>
          <a:noFill/>
          <a:ln w="9525">
            <a:noFill/>
            <a:miter lim="800000"/>
            <a:headEnd/>
            <a:tailEnd/>
          </a:ln>
        </p:spPr>
        <p:txBody>
          <a:bodyPr wrap="none">
            <a:prstTxWarp prst="textNoShape">
              <a:avLst/>
            </a:prstTxWarp>
            <a:spAutoFit/>
          </a:bodyPr>
          <a:lstStyle/>
          <a:p>
            <a:pPr eaLnBrk="0" hangingPunct="0"/>
            <a:r>
              <a:rPr lang="en-US" sz="1000" i="1"/>
              <a:t>x</a:t>
            </a:r>
          </a:p>
        </p:txBody>
      </p:sp>
      <p:sp>
        <p:nvSpPr>
          <p:cNvPr id="158741" name="TextBox 15"/>
          <p:cNvSpPr txBox="1">
            <a:spLocks noChangeArrowheads="1"/>
          </p:cNvSpPr>
          <p:nvPr/>
        </p:nvSpPr>
        <p:spPr bwMode="auto">
          <a:xfrm>
            <a:off x="2514600" y="2286000"/>
            <a:ext cx="255588"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y</a:t>
            </a:r>
          </a:p>
        </p:txBody>
      </p:sp>
      <p:sp>
        <p:nvSpPr>
          <p:cNvPr id="158742" name="TextBox 16"/>
          <p:cNvSpPr txBox="1">
            <a:spLocks noChangeArrowheads="1"/>
          </p:cNvSpPr>
          <p:nvPr/>
        </p:nvSpPr>
        <p:spPr bwMode="auto">
          <a:xfrm>
            <a:off x="788988" y="1066800"/>
            <a:ext cx="255587"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z</a:t>
            </a:r>
          </a:p>
        </p:txBody>
      </p:sp>
      <p:graphicFrame>
        <p:nvGraphicFramePr>
          <p:cNvPr id="158722" name="Object 3"/>
          <p:cNvGraphicFramePr>
            <a:graphicFrameLocks noChangeAspect="1"/>
          </p:cNvGraphicFramePr>
          <p:nvPr/>
        </p:nvGraphicFramePr>
        <p:xfrm>
          <a:off x="4267200" y="960438"/>
          <a:ext cx="2324100" cy="931862"/>
        </p:xfrm>
        <a:graphic>
          <a:graphicData uri="http://schemas.openxmlformats.org/presentationml/2006/ole">
            <mc:AlternateContent xmlns:mc="http://schemas.openxmlformats.org/markup-compatibility/2006">
              <mc:Choice xmlns:v="urn:schemas-microsoft-com:vml" Requires="v">
                <p:oleObj spid="_x0000_s158748" name="Equation" r:id="rId3" imgW="2311400" imgH="927100" progId="Equation.3">
                  <p:embed/>
                </p:oleObj>
              </mc:Choice>
              <mc:Fallback>
                <p:oleObj name="Equation" r:id="rId3" imgW="2311400" imgH="9271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960438"/>
                        <a:ext cx="2324100" cy="9318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8743" name="Straight Connector 31"/>
          <p:cNvCxnSpPr>
            <a:cxnSpLocks noChangeShapeType="1"/>
          </p:cNvCxnSpPr>
          <p:nvPr/>
        </p:nvCxnSpPr>
        <p:spPr bwMode="auto">
          <a:xfrm rot="5400000">
            <a:off x="1474788" y="2532063"/>
            <a:ext cx="1066800" cy="0"/>
          </a:xfrm>
          <a:prstGeom prst="line">
            <a:avLst/>
          </a:prstGeom>
          <a:noFill/>
          <a:ln w="9525">
            <a:solidFill>
              <a:schemeClr val="tx1"/>
            </a:solidFill>
            <a:prstDash val="dash"/>
            <a:round/>
            <a:headEnd/>
            <a:tailEnd type="none" w="lg" len="lg"/>
          </a:ln>
        </p:spPr>
      </p:cxnSp>
      <p:cxnSp>
        <p:nvCxnSpPr>
          <p:cNvPr id="158744" name="Straight Connector 34"/>
          <p:cNvCxnSpPr>
            <a:cxnSpLocks noChangeShapeType="1"/>
          </p:cNvCxnSpPr>
          <p:nvPr/>
        </p:nvCxnSpPr>
        <p:spPr bwMode="auto">
          <a:xfrm>
            <a:off x="1017588" y="2532063"/>
            <a:ext cx="990600" cy="533400"/>
          </a:xfrm>
          <a:prstGeom prst="line">
            <a:avLst/>
          </a:prstGeom>
          <a:noFill/>
          <a:ln w="9525">
            <a:solidFill>
              <a:schemeClr val="tx1"/>
            </a:solidFill>
            <a:prstDash val="dash"/>
            <a:round/>
            <a:headEnd/>
            <a:tailEnd type="none" w="lg" len="lg"/>
          </a:ln>
        </p:spPr>
      </p:cxnSp>
      <p:sp>
        <p:nvSpPr>
          <p:cNvPr id="158745" name="TextBox 35"/>
          <p:cNvSpPr txBox="1">
            <a:spLocks noChangeArrowheads="1"/>
          </p:cNvSpPr>
          <p:nvPr/>
        </p:nvSpPr>
        <p:spPr bwMode="auto">
          <a:xfrm>
            <a:off x="1474788" y="1965325"/>
            <a:ext cx="242887"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t>r</a:t>
            </a:r>
          </a:p>
        </p:txBody>
      </p:sp>
      <p:sp>
        <p:nvSpPr>
          <p:cNvPr id="37" name="Arc 36"/>
          <p:cNvSpPr/>
          <p:nvPr/>
        </p:nvSpPr>
        <p:spPr bwMode="auto">
          <a:xfrm>
            <a:off x="636588" y="1998663"/>
            <a:ext cx="762000" cy="685800"/>
          </a:xfrm>
          <a:prstGeom prst="arc">
            <a:avLst/>
          </a:prstGeom>
          <a:noFill/>
          <a:ln w="9525" cap="flat" cmpd="sng" algn="ctr">
            <a:solidFill>
              <a:schemeClr val="tx1"/>
            </a:solidFill>
            <a:prstDash val="solid"/>
            <a:round/>
            <a:headEnd type="none" w="med" len="med"/>
            <a:tailEnd type="triangle" w="med" len="med"/>
          </a:ln>
          <a:effectLst/>
        </p:spPr>
        <p:txBody>
          <a:bodyPr anchor="ctr"/>
          <a:lstStyle/>
          <a:p>
            <a:pPr algn="ctr" eaLnBrk="0" hangingPunct="0">
              <a:defRPr/>
            </a:pPr>
            <a:endParaRPr lang="en-US">
              <a:ea typeface="+mn-ea"/>
              <a:cs typeface="+mn-cs"/>
            </a:endParaRPr>
          </a:p>
        </p:txBody>
      </p:sp>
      <p:sp>
        <p:nvSpPr>
          <p:cNvPr id="158747" name="TextBox 37"/>
          <p:cNvSpPr txBox="1">
            <a:spLocks noChangeArrowheads="1"/>
          </p:cNvSpPr>
          <p:nvPr/>
        </p:nvSpPr>
        <p:spPr bwMode="auto">
          <a:xfrm>
            <a:off x="1169988" y="1846263"/>
            <a:ext cx="271462" cy="277812"/>
          </a:xfrm>
          <a:prstGeom prst="rect">
            <a:avLst/>
          </a:prstGeom>
          <a:noFill/>
          <a:ln w="9525">
            <a:noFill/>
            <a:miter lim="800000"/>
            <a:headEnd/>
            <a:tailEnd/>
          </a:ln>
        </p:spPr>
        <p:txBody>
          <a:bodyPr wrap="none">
            <a:prstTxWarp prst="textNoShape">
              <a:avLst/>
            </a:prstTxWarp>
            <a:spAutoFit/>
          </a:bodyPr>
          <a:lstStyle/>
          <a:p>
            <a:pPr eaLnBrk="0" hangingPunct="0"/>
            <a:r>
              <a:rPr lang="el-GR" sz="1200" i="1"/>
              <a:t>θ</a:t>
            </a:r>
            <a:endParaRPr lang="en-US" sz="1200" i="1"/>
          </a:p>
        </p:txBody>
      </p:sp>
      <p:sp>
        <p:nvSpPr>
          <p:cNvPr id="158748" name="Freeform 39"/>
          <p:cNvSpPr>
            <a:spLocks/>
          </p:cNvSpPr>
          <p:nvPr/>
        </p:nvSpPr>
        <p:spPr bwMode="auto">
          <a:xfrm>
            <a:off x="688975" y="2776538"/>
            <a:ext cx="795338" cy="182562"/>
          </a:xfrm>
          <a:custGeom>
            <a:avLst/>
            <a:gdLst>
              <a:gd name="T0" fmla="*/ 146996 w 846652"/>
              <a:gd name="T1" fmla="*/ 0 h 208633"/>
              <a:gd name="T2" fmla="*/ 79414 w 846652"/>
              <a:gd name="T3" fmla="*/ 4592 h 208633"/>
              <a:gd name="T4" fmla="*/ 0 w 846652"/>
              <a:gd name="T5" fmla="*/ 2297 h 208633"/>
              <a:gd name="T6" fmla="*/ 0 60000 65536"/>
              <a:gd name="T7" fmla="*/ 0 60000 65536"/>
              <a:gd name="T8" fmla="*/ 0 60000 65536"/>
              <a:gd name="T9" fmla="*/ 0 w 846652"/>
              <a:gd name="T10" fmla="*/ 0 h 208633"/>
              <a:gd name="T11" fmla="*/ 846652 w 846652"/>
              <a:gd name="T12" fmla="*/ 208633 h 208633"/>
            </a:gdLst>
            <a:ahLst/>
            <a:cxnLst>
              <a:cxn ang="T6">
                <a:pos x="T0" y="T1"/>
              </a:cxn>
              <a:cxn ang="T7">
                <a:pos x="T2" y="T3"/>
              </a:cxn>
              <a:cxn ang="T8">
                <a:pos x="T4" y="T5"/>
              </a:cxn>
            </a:cxnLst>
            <a:rect l="T9" t="T10" r="T11" b="T12"/>
            <a:pathLst>
              <a:path w="846652" h="208633">
                <a:moveTo>
                  <a:pt x="846652" y="0"/>
                </a:moveTo>
                <a:cubicBezTo>
                  <a:pt x="722156" y="79419"/>
                  <a:pt x="598511" y="176525"/>
                  <a:pt x="457402" y="192579"/>
                </a:cubicBezTo>
                <a:cubicBezTo>
                  <a:pt x="316293" y="208633"/>
                  <a:pt x="176011" y="158571"/>
                  <a:pt x="0" y="96323"/>
                </a:cubicBezTo>
              </a:path>
            </a:pathLst>
          </a:custGeom>
          <a:noFill/>
          <a:ln w="9525">
            <a:solidFill>
              <a:schemeClr val="tx1"/>
            </a:solidFill>
            <a:round/>
            <a:headEnd type="triangle" w="med" len="med"/>
            <a:tailEnd/>
          </a:ln>
        </p:spPr>
        <p:txBody>
          <a:bodyPr anchor="ctr">
            <a:prstTxWarp prst="textNoShape">
              <a:avLst/>
            </a:prstTxWarp>
          </a:bodyPr>
          <a:lstStyle/>
          <a:p>
            <a:pPr eaLnBrk="0" hangingPunct="0"/>
            <a:endParaRPr lang="en-US"/>
          </a:p>
        </p:txBody>
      </p:sp>
      <p:graphicFrame>
        <p:nvGraphicFramePr>
          <p:cNvPr id="158723" name="Object 5"/>
          <p:cNvGraphicFramePr>
            <a:graphicFrameLocks noChangeAspect="1"/>
          </p:cNvGraphicFramePr>
          <p:nvPr/>
        </p:nvGraphicFramePr>
        <p:xfrm>
          <a:off x="1022350" y="2928938"/>
          <a:ext cx="190500" cy="304800"/>
        </p:xfrm>
        <a:graphic>
          <a:graphicData uri="http://schemas.openxmlformats.org/presentationml/2006/ole">
            <mc:AlternateContent xmlns:mc="http://schemas.openxmlformats.org/markup-compatibility/2006">
              <mc:Choice xmlns:v="urn:schemas-microsoft-com:vml" Requires="v">
                <p:oleObj spid="_x0000_s158749" name="Equation" r:id="rId5" imgW="126720" imgH="203040" progId="Equation.3">
                  <p:embed/>
                </p:oleObj>
              </mc:Choice>
              <mc:Fallback>
                <p:oleObj name="Equation" r:id="rId5" imgW="126720" imgH="20304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2350" y="2928938"/>
                        <a:ext cx="1905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8749" name="Straight Arrow Connector 43"/>
          <p:cNvCxnSpPr>
            <a:cxnSpLocks noChangeShapeType="1"/>
          </p:cNvCxnSpPr>
          <p:nvPr/>
        </p:nvCxnSpPr>
        <p:spPr bwMode="auto">
          <a:xfrm flipV="1">
            <a:off x="2008188" y="1770063"/>
            <a:ext cx="457200" cy="228600"/>
          </a:xfrm>
          <a:prstGeom prst="straightConnector1">
            <a:avLst/>
          </a:prstGeom>
          <a:noFill/>
          <a:ln w="9525">
            <a:solidFill>
              <a:srgbClr val="0000FF"/>
            </a:solidFill>
            <a:round/>
            <a:headEnd/>
            <a:tailEnd type="triangle" w="med" len="med"/>
          </a:ln>
        </p:spPr>
      </p:cxnSp>
      <p:cxnSp>
        <p:nvCxnSpPr>
          <p:cNvPr id="158750" name="Straight Arrow Connector 44"/>
          <p:cNvCxnSpPr>
            <a:cxnSpLocks noChangeShapeType="1"/>
          </p:cNvCxnSpPr>
          <p:nvPr/>
        </p:nvCxnSpPr>
        <p:spPr bwMode="auto">
          <a:xfrm rot="16200000" flipH="1">
            <a:off x="1931988" y="2074863"/>
            <a:ext cx="304800" cy="152400"/>
          </a:xfrm>
          <a:prstGeom prst="straightConnector1">
            <a:avLst/>
          </a:prstGeom>
          <a:noFill/>
          <a:ln w="9525">
            <a:solidFill>
              <a:srgbClr val="0000FF"/>
            </a:solidFill>
            <a:round/>
            <a:headEnd/>
            <a:tailEnd type="triangle" w="med" len="med"/>
          </a:ln>
        </p:spPr>
      </p:cxnSp>
      <p:cxnSp>
        <p:nvCxnSpPr>
          <p:cNvPr id="158751" name="Straight Arrow Connector 51"/>
          <p:cNvCxnSpPr>
            <a:cxnSpLocks noChangeShapeType="1"/>
          </p:cNvCxnSpPr>
          <p:nvPr/>
        </p:nvCxnSpPr>
        <p:spPr bwMode="auto">
          <a:xfrm rot="5400000" flipH="1" flipV="1">
            <a:off x="1970088" y="1808163"/>
            <a:ext cx="228600" cy="152400"/>
          </a:xfrm>
          <a:prstGeom prst="straightConnector1">
            <a:avLst/>
          </a:prstGeom>
          <a:noFill/>
          <a:ln w="9525">
            <a:solidFill>
              <a:srgbClr val="FF0000"/>
            </a:solidFill>
            <a:round/>
            <a:headEnd/>
            <a:tailEnd type="triangle" w="med" len="med"/>
          </a:ln>
        </p:spPr>
      </p:cxnSp>
      <p:graphicFrame>
        <p:nvGraphicFramePr>
          <p:cNvPr id="158724" name="Object 6"/>
          <p:cNvGraphicFramePr>
            <a:graphicFrameLocks noChangeAspect="1"/>
          </p:cNvGraphicFramePr>
          <p:nvPr/>
        </p:nvGraphicFramePr>
        <p:xfrm>
          <a:off x="2466975" y="1598613"/>
          <a:ext cx="268288" cy="339725"/>
        </p:xfrm>
        <a:graphic>
          <a:graphicData uri="http://schemas.openxmlformats.org/presentationml/2006/ole">
            <mc:AlternateContent xmlns:mc="http://schemas.openxmlformats.org/markup-compatibility/2006">
              <mc:Choice xmlns:v="urn:schemas-microsoft-com:vml" Requires="v">
                <p:oleObj spid="_x0000_s158750" name="Equation" r:id="rId7" imgW="190440" imgH="241200" progId="Equation.3">
                  <p:embed/>
                </p:oleObj>
              </mc:Choice>
              <mc:Fallback>
                <p:oleObj name="Equation" r:id="rId7" imgW="190440" imgH="2412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66975" y="1598613"/>
                        <a:ext cx="268288" cy="339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725" name="Object 7"/>
          <p:cNvGraphicFramePr>
            <a:graphicFrameLocks noChangeAspect="1"/>
          </p:cNvGraphicFramePr>
          <p:nvPr/>
        </p:nvGraphicFramePr>
        <p:xfrm>
          <a:off x="2138363" y="2197100"/>
          <a:ext cx="277812" cy="347663"/>
        </p:xfrm>
        <a:graphic>
          <a:graphicData uri="http://schemas.openxmlformats.org/presentationml/2006/ole">
            <mc:AlternateContent xmlns:mc="http://schemas.openxmlformats.org/markup-compatibility/2006">
              <mc:Choice xmlns:v="urn:schemas-microsoft-com:vml" Requires="v">
                <p:oleObj spid="_x0000_s158751" name="Equation" r:id="rId9" imgW="203040" imgH="253800" progId="Equation.3">
                  <p:embed/>
                </p:oleObj>
              </mc:Choice>
              <mc:Fallback>
                <p:oleObj name="Equation" r:id="rId9" imgW="203040" imgH="2538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38363" y="2197100"/>
                        <a:ext cx="277812" cy="347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726" name="Object 8"/>
          <p:cNvGraphicFramePr>
            <a:graphicFrameLocks noChangeAspect="1"/>
          </p:cNvGraphicFramePr>
          <p:nvPr/>
        </p:nvGraphicFramePr>
        <p:xfrm>
          <a:off x="1989138" y="1436688"/>
          <a:ext cx="311150" cy="360362"/>
        </p:xfrm>
        <a:graphic>
          <a:graphicData uri="http://schemas.openxmlformats.org/presentationml/2006/ole">
            <mc:AlternateContent xmlns:mc="http://schemas.openxmlformats.org/markup-compatibility/2006">
              <mc:Choice xmlns:v="urn:schemas-microsoft-com:vml" Requires="v">
                <p:oleObj spid="_x0000_s158752" name="Equation" r:id="rId11" imgW="228600" imgH="266400" progId="Equation.3">
                  <p:embed/>
                </p:oleObj>
              </mc:Choice>
              <mc:Fallback>
                <p:oleObj name="Equation" r:id="rId11" imgW="228600" imgH="266400" progId="Equation.3">
                  <p:embed/>
                  <p:pic>
                    <p:nvPicPr>
                      <p:cNvPr id="0" name="Object 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89138" y="1436688"/>
                        <a:ext cx="311150" cy="360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8752" name="Straight Arrow Connector 65"/>
          <p:cNvCxnSpPr>
            <a:cxnSpLocks noChangeShapeType="1"/>
          </p:cNvCxnSpPr>
          <p:nvPr/>
        </p:nvCxnSpPr>
        <p:spPr bwMode="auto">
          <a:xfrm flipV="1">
            <a:off x="1017588" y="5016500"/>
            <a:ext cx="990600" cy="533400"/>
          </a:xfrm>
          <a:prstGeom prst="straightConnector1">
            <a:avLst/>
          </a:prstGeom>
          <a:noFill/>
          <a:ln w="9525">
            <a:solidFill>
              <a:schemeClr val="tx1"/>
            </a:solidFill>
            <a:round/>
            <a:headEnd/>
            <a:tailEnd type="triangle" w="med" len="med"/>
          </a:ln>
        </p:spPr>
      </p:cxnSp>
      <p:cxnSp>
        <p:nvCxnSpPr>
          <p:cNvPr id="158753" name="Straight Connector 66"/>
          <p:cNvCxnSpPr>
            <a:cxnSpLocks noChangeShapeType="1"/>
          </p:cNvCxnSpPr>
          <p:nvPr/>
        </p:nvCxnSpPr>
        <p:spPr bwMode="auto">
          <a:xfrm>
            <a:off x="1017588" y="5549900"/>
            <a:ext cx="1600200" cy="0"/>
          </a:xfrm>
          <a:prstGeom prst="line">
            <a:avLst/>
          </a:prstGeom>
          <a:noFill/>
          <a:ln w="9525">
            <a:solidFill>
              <a:schemeClr val="tx1"/>
            </a:solidFill>
            <a:round/>
            <a:headEnd/>
            <a:tailEnd type="triangle" w="med" len="med"/>
          </a:ln>
        </p:spPr>
      </p:cxnSp>
      <p:cxnSp>
        <p:nvCxnSpPr>
          <p:cNvPr id="158754" name="Straight Connector 67"/>
          <p:cNvCxnSpPr>
            <a:cxnSpLocks noChangeShapeType="1"/>
          </p:cNvCxnSpPr>
          <p:nvPr/>
        </p:nvCxnSpPr>
        <p:spPr bwMode="auto">
          <a:xfrm rot="5400000">
            <a:off x="407988" y="5549900"/>
            <a:ext cx="609600" cy="609600"/>
          </a:xfrm>
          <a:prstGeom prst="line">
            <a:avLst/>
          </a:prstGeom>
          <a:noFill/>
          <a:ln w="9525">
            <a:solidFill>
              <a:schemeClr val="tx1"/>
            </a:solidFill>
            <a:round/>
            <a:headEnd/>
            <a:tailEnd type="triangle" w="med" len="med"/>
          </a:ln>
        </p:spPr>
      </p:cxnSp>
      <p:sp>
        <p:nvSpPr>
          <p:cNvPr id="158755" name="TextBox 68"/>
          <p:cNvSpPr txBox="1">
            <a:spLocks noChangeArrowheads="1"/>
          </p:cNvSpPr>
          <p:nvPr/>
        </p:nvSpPr>
        <p:spPr bwMode="auto">
          <a:xfrm>
            <a:off x="228600" y="6083300"/>
            <a:ext cx="255588"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x</a:t>
            </a:r>
          </a:p>
        </p:txBody>
      </p:sp>
      <p:sp>
        <p:nvSpPr>
          <p:cNvPr id="158756" name="TextBox 69"/>
          <p:cNvSpPr txBox="1">
            <a:spLocks noChangeArrowheads="1"/>
          </p:cNvSpPr>
          <p:nvPr/>
        </p:nvSpPr>
        <p:spPr bwMode="auto">
          <a:xfrm>
            <a:off x="2514600" y="5303838"/>
            <a:ext cx="255588" cy="246062"/>
          </a:xfrm>
          <a:prstGeom prst="rect">
            <a:avLst/>
          </a:prstGeom>
          <a:noFill/>
          <a:ln w="9525">
            <a:noFill/>
            <a:miter lim="800000"/>
            <a:headEnd/>
            <a:tailEnd/>
          </a:ln>
        </p:spPr>
        <p:txBody>
          <a:bodyPr wrap="none">
            <a:prstTxWarp prst="textNoShape">
              <a:avLst/>
            </a:prstTxWarp>
            <a:spAutoFit/>
          </a:bodyPr>
          <a:lstStyle/>
          <a:p>
            <a:pPr eaLnBrk="0" hangingPunct="0"/>
            <a:r>
              <a:rPr lang="en-US" sz="1000" i="1"/>
              <a:t>y</a:t>
            </a:r>
          </a:p>
        </p:txBody>
      </p:sp>
      <p:sp>
        <p:nvSpPr>
          <p:cNvPr id="158757" name="TextBox 70"/>
          <p:cNvSpPr txBox="1">
            <a:spLocks noChangeArrowheads="1"/>
          </p:cNvSpPr>
          <p:nvPr/>
        </p:nvSpPr>
        <p:spPr bwMode="auto">
          <a:xfrm>
            <a:off x="788988" y="4084638"/>
            <a:ext cx="255587" cy="246062"/>
          </a:xfrm>
          <a:prstGeom prst="rect">
            <a:avLst/>
          </a:prstGeom>
          <a:noFill/>
          <a:ln w="9525">
            <a:noFill/>
            <a:miter lim="800000"/>
            <a:headEnd/>
            <a:tailEnd/>
          </a:ln>
        </p:spPr>
        <p:txBody>
          <a:bodyPr wrap="none">
            <a:prstTxWarp prst="textNoShape">
              <a:avLst/>
            </a:prstTxWarp>
            <a:spAutoFit/>
          </a:bodyPr>
          <a:lstStyle/>
          <a:p>
            <a:pPr eaLnBrk="0" hangingPunct="0"/>
            <a:r>
              <a:rPr lang="en-US" sz="1000" i="1"/>
              <a:t>z</a:t>
            </a:r>
          </a:p>
        </p:txBody>
      </p:sp>
      <p:cxnSp>
        <p:nvCxnSpPr>
          <p:cNvPr id="158758" name="Straight Connector 71"/>
          <p:cNvCxnSpPr>
            <a:cxnSpLocks noChangeShapeType="1"/>
          </p:cNvCxnSpPr>
          <p:nvPr/>
        </p:nvCxnSpPr>
        <p:spPr bwMode="auto">
          <a:xfrm rot="5400000">
            <a:off x="1474788" y="5549900"/>
            <a:ext cx="1066800" cy="0"/>
          </a:xfrm>
          <a:prstGeom prst="line">
            <a:avLst/>
          </a:prstGeom>
          <a:noFill/>
          <a:ln w="9525">
            <a:solidFill>
              <a:schemeClr val="tx1"/>
            </a:solidFill>
            <a:prstDash val="dash"/>
            <a:round/>
            <a:headEnd/>
            <a:tailEnd type="none" w="lg" len="lg"/>
          </a:ln>
        </p:spPr>
      </p:cxnSp>
      <p:cxnSp>
        <p:nvCxnSpPr>
          <p:cNvPr id="158759" name="Straight Connector 72"/>
          <p:cNvCxnSpPr>
            <a:cxnSpLocks noChangeShapeType="1"/>
          </p:cNvCxnSpPr>
          <p:nvPr/>
        </p:nvCxnSpPr>
        <p:spPr bwMode="auto">
          <a:xfrm>
            <a:off x="1017588" y="5549900"/>
            <a:ext cx="990600" cy="533400"/>
          </a:xfrm>
          <a:prstGeom prst="line">
            <a:avLst/>
          </a:prstGeom>
          <a:noFill/>
          <a:ln w="9525">
            <a:solidFill>
              <a:schemeClr val="tx1"/>
            </a:solidFill>
            <a:prstDash val="dash"/>
            <a:round/>
            <a:headEnd/>
            <a:tailEnd type="none" w="lg" len="lg"/>
          </a:ln>
        </p:spPr>
      </p:cxnSp>
      <p:sp>
        <p:nvSpPr>
          <p:cNvPr id="158760" name="TextBox 73"/>
          <p:cNvSpPr txBox="1">
            <a:spLocks noChangeArrowheads="1"/>
          </p:cNvSpPr>
          <p:nvPr/>
        </p:nvSpPr>
        <p:spPr bwMode="auto">
          <a:xfrm rot="-60000">
            <a:off x="1474788" y="4983163"/>
            <a:ext cx="242887"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t>r</a:t>
            </a:r>
          </a:p>
        </p:txBody>
      </p:sp>
      <p:sp>
        <p:nvSpPr>
          <p:cNvPr id="75" name="Arc 74"/>
          <p:cNvSpPr/>
          <p:nvPr/>
        </p:nvSpPr>
        <p:spPr bwMode="auto">
          <a:xfrm>
            <a:off x="636588" y="5016500"/>
            <a:ext cx="762000" cy="685800"/>
          </a:xfrm>
          <a:prstGeom prst="arc">
            <a:avLst/>
          </a:prstGeom>
          <a:noFill/>
          <a:ln w="9525" cap="flat" cmpd="sng" algn="ctr">
            <a:solidFill>
              <a:schemeClr val="tx1"/>
            </a:solidFill>
            <a:prstDash val="solid"/>
            <a:round/>
            <a:headEnd type="none" w="med" len="med"/>
            <a:tailEnd type="triangle" w="med" len="med"/>
          </a:ln>
          <a:effectLst/>
        </p:spPr>
        <p:txBody>
          <a:bodyPr anchor="ctr"/>
          <a:lstStyle/>
          <a:p>
            <a:pPr algn="ctr" eaLnBrk="0" hangingPunct="0">
              <a:defRPr/>
            </a:pPr>
            <a:endParaRPr lang="en-US" dirty="0">
              <a:ea typeface="+mn-ea"/>
              <a:cs typeface="+mn-cs"/>
            </a:endParaRPr>
          </a:p>
        </p:txBody>
      </p:sp>
      <p:sp>
        <p:nvSpPr>
          <p:cNvPr id="158762" name="TextBox 75"/>
          <p:cNvSpPr txBox="1">
            <a:spLocks noChangeArrowheads="1"/>
          </p:cNvSpPr>
          <p:nvPr/>
        </p:nvSpPr>
        <p:spPr bwMode="auto">
          <a:xfrm>
            <a:off x="1169988" y="4864100"/>
            <a:ext cx="271462" cy="277813"/>
          </a:xfrm>
          <a:prstGeom prst="rect">
            <a:avLst/>
          </a:prstGeom>
          <a:noFill/>
          <a:ln w="9525">
            <a:noFill/>
            <a:miter lim="800000"/>
            <a:headEnd/>
            <a:tailEnd/>
          </a:ln>
        </p:spPr>
        <p:txBody>
          <a:bodyPr wrap="none">
            <a:prstTxWarp prst="textNoShape">
              <a:avLst/>
            </a:prstTxWarp>
            <a:spAutoFit/>
          </a:bodyPr>
          <a:lstStyle/>
          <a:p>
            <a:pPr eaLnBrk="0" hangingPunct="0"/>
            <a:r>
              <a:rPr lang="el-GR" sz="1200" i="1"/>
              <a:t>θ</a:t>
            </a:r>
            <a:endParaRPr lang="en-US" sz="1200" i="1"/>
          </a:p>
        </p:txBody>
      </p:sp>
      <p:sp>
        <p:nvSpPr>
          <p:cNvPr id="158763" name="Freeform 76"/>
          <p:cNvSpPr>
            <a:spLocks/>
          </p:cNvSpPr>
          <p:nvPr/>
        </p:nvSpPr>
        <p:spPr bwMode="auto">
          <a:xfrm>
            <a:off x="688975" y="5794375"/>
            <a:ext cx="795338" cy="182563"/>
          </a:xfrm>
          <a:custGeom>
            <a:avLst/>
            <a:gdLst>
              <a:gd name="T0" fmla="*/ 146996 w 846652"/>
              <a:gd name="T1" fmla="*/ 0 h 208633"/>
              <a:gd name="T2" fmla="*/ 79414 w 846652"/>
              <a:gd name="T3" fmla="*/ 4594 h 208633"/>
              <a:gd name="T4" fmla="*/ 0 w 846652"/>
              <a:gd name="T5" fmla="*/ 2297 h 208633"/>
              <a:gd name="T6" fmla="*/ 0 60000 65536"/>
              <a:gd name="T7" fmla="*/ 0 60000 65536"/>
              <a:gd name="T8" fmla="*/ 0 60000 65536"/>
              <a:gd name="T9" fmla="*/ 0 w 846652"/>
              <a:gd name="T10" fmla="*/ 0 h 208633"/>
              <a:gd name="T11" fmla="*/ 846652 w 846652"/>
              <a:gd name="T12" fmla="*/ 208633 h 208633"/>
            </a:gdLst>
            <a:ahLst/>
            <a:cxnLst>
              <a:cxn ang="T6">
                <a:pos x="T0" y="T1"/>
              </a:cxn>
              <a:cxn ang="T7">
                <a:pos x="T2" y="T3"/>
              </a:cxn>
              <a:cxn ang="T8">
                <a:pos x="T4" y="T5"/>
              </a:cxn>
            </a:cxnLst>
            <a:rect l="T9" t="T10" r="T11" b="T12"/>
            <a:pathLst>
              <a:path w="846652" h="208633">
                <a:moveTo>
                  <a:pt x="846652" y="0"/>
                </a:moveTo>
                <a:cubicBezTo>
                  <a:pt x="722156" y="79419"/>
                  <a:pt x="598511" y="176525"/>
                  <a:pt x="457402" y="192579"/>
                </a:cubicBezTo>
                <a:cubicBezTo>
                  <a:pt x="316293" y="208633"/>
                  <a:pt x="176011" y="158571"/>
                  <a:pt x="0" y="96323"/>
                </a:cubicBezTo>
              </a:path>
            </a:pathLst>
          </a:custGeom>
          <a:noFill/>
          <a:ln w="9525">
            <a:solidFill>
              <a:schemeClr val="tx1"/>
            </a:solidFill>
            <a:round/>
            <a:headEnd type="triangle" w="med" len="med"/>
            <a:tailEnd/>
          </a:ln>
        </p:spPr>
        <p:txBody>
          <a:bodyPr anchor="ctr">
            <a:prstTxWarp prst="textNoShape">
              <a:avLst/>
            </a:prstTxWarp>
          </a:bodyPr>
          <a:lstStyle/>
          <a:p>
            <a:pPr eaLnBrk="0" hangingPunct="0"/>
            <a:endParaRPr lang="en-US"/>
          </a:p>
        </p:txBody>
      </p:sp>
      <p:graphicFrame>
        <p:nvGraphicFramePr>
          <p:cNvPr id="158727" name="Object 10"/>
          <p:cNvGraphicFramePr>
            <a:graphicFrameLocks noChangeAspect="1"/>
          </p:cNvGraphicFramePr>
          <p:nvPr/>
        </p:nvGraphicFramePr>
        <p:xfrm>
          <a:off x="1022350" y="5946775"/>
          <a:ext cx="190500" cy="304800"/>
        </p:xfrm>
        <a:graphic>
          <a:graphicData uri="http://schemas.openxmlformats.org/presentationml/2006/ole">
            <mc:AlternateContent xmlns:mc="http://schemas.openxmlformats.org/markup-compatibility/2006">
              <mc:Choice xmlns:v="urn:schemas-microsoft-com:vml" Requires="v">
                <p:oleObj spid="_x0000_s158753" name="Equation" r:id="rId13" imgW="126720" imgH="203040" progId="Equation.3">
                  <p:embed/>
                </p:oleObj>
              </mc:Choice>
              <mc:Fallback>
                <p:oleObj name="Equation" r:id="rId13" imgW="126720" imgH="203040"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2350" y="5946775"/>
                        <a:ext cx="1905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58764" name="Straight Arrow Connector 78"/>
          <p:cNvCxnSpPr>
            <a:cxnSpLocks noChangeShapeType="1"/>
          </p:cNvCxnSpPr>
          <p:nvPr/>
        </p:nvCxnSpPr>
        <p:spPr bwMode="auto">
          <a:xfrm flipV="1">
            <a:off x="2008188" y="4787900"/>
            <a:ext cx="457200" cy="228600"/>
          </a:xfrm>
          <a:prstGeom prst="straightConnector1">
            <a:avLst/>
          </a:prstGeom>
          <a:noFill/>
          <a:ln w="9525">
            <a:solidFill>
              <a:srgbClr val="FF0000"/>
            </a:solidFill>
            <a:round/>
            <a:headEnd/>
            <a:tailEnd type="triangle" w="med" len="med"/>
          </a:ln>
        </p:spPr>
      </p:cxnSp>
      <p:cxnSp>
        <p:nvCxnSpPr>
          <p:cNvPr id="158765" name="Straight Arrow Connector 79"/>
          <p:cNvCxnSpPr>
            <a:cxnSpLocks noChangeShapeType="1"/>
          </p:cNvCxnSpPr>
          <p:nvPr/>
        </p:nvCxnSpPr>
        <p:spPr bwMode="auto">
          <a:xfrm rot="16200000" flipH="1">
            <a:off x="1931988" y="5092700"/>
            <a:ext cx="304800" cy="152400"/>
          </a:xfrm>
          <a:prstGeom prst="straightConnector1">
            <a:avLst/>
          </a:prstGeom>
          <a:noFill/>
          <a:ln w="9525">
            <a:solidFill>
              <a:srgbClr val="FF0000"/>
            </a:solidFill>
            <a:round/>
            <a:headEnd/>
            <a:tailEnd type="triangle" w="med" len="med"/>
          </a:ln>
        </p:spPr>
      </p:cxnSp>
      <p:cxnSp>
        <p:nvCxnSpPr>
          <p:cNvPr id="158766" name="Straight Arrow Connector 80"/>
          <p:cNvCxnSpPr>
            <a:cxnSpLocks noChangeShapeType="1"/>
          </p:cNvCxnSpPr>
          <p:nvPr/>
        </p:nvCxnSpPr>
        <p:spPr bwMode="auto">
          <a:xfrm rot="5400000">
            <a:off x="1779588" y="5092700"/>
            <a:ext cx="304800" cy="152400"/>
          </a:xfrm>
          <a:prstGeom prst="straightConnector1">
            <a:avLst/>
          </a:prstGeom>
          <a:noFill/>
          <a:ln w="9525">
            <a:solidFill>
              <a:srgbClr val="0000FF"/>
            </a:solidFill>
            <a:round/>
            <a:headEnd/>
            <a:tailEnd type="triangle" w="med" len="med"/>
          </a:ln>
        </p:spPr>
      </p:cxnSp>
      <p:graphicFrame>
        <p:nvGraphicFramePr>
          <p:cNvPr id="158728" name="Object 11"/>
          <p:cNvGraphicFramePr>
            <a:graphicFrameLocks noChangeAspect="1"/>
          </p:cNvGraphicFramePr>
          <p:nvPr/>
        </p:nvGraphicFramePr>
        <p:xfrm>
          <a:off x="2449513" y="4616450"/>
          <a:ext cx="304800" cy="339725"/>
        </p:xfrm>
        <a:graphic>
          <a:graphicData uri="http://schemas.openxmlformats.org/presentationml/2006/ole">
            <mc:AlternateContent xmlns:mc="http://schemas.openxmlformats.org/markup-compatibility/2006">
              <mc:Choice xmlns:v="urn:schemas-microsoft-com:vml" Requires="v">
                <p:oleObj spid="_x0000_s158754" name="Equation" r:id="rId14" imgW="215640" imgH="241200" progId="Equation.3">
                  <p:embed/>
                </p:oleObj>
              </mc:Choice>
              <mc:Fallback>
                <p:oleObj name="Equation" r:id="rId14" imgW="215640" imgH="241200" progId="Equation.3">
                  <p:embed/>
                  <p:pic>
                    <p:nvPicPr>
                      <p:cNvPr id="0" name="Object 1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449513" y="4616450"/>
                        <a:ext cx="304800" cy="339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729" name="Object 12"/>
          <p:cNvGraphicFramePr>
            <a:graphicFrameLocks noChangeAspect="1"/>
          </p:cNvGraphicFramePr>
          <p:nvPr/>
        </p:nvGraphicFramePr>
        <p:xfrm>
          <a:off x="2120900" y="5214938"/>
          <a:ext cx="312738" cy="346075"/>
        </p:xfrm>
        <a:graphic>
          <a:graphicData uri="http://schemas.openxmlformats.org/presentationml/2006/ole">
            <mc:AlternateContent xmlns:mc="http://schemas.openxmlformats.org/markup-compatibility/2006">
              <mc:Choice xmlns:v="urn:schemas-microsoft-com:vml" Requires="v">
                <p:oleObj spid="_x0000_s158755" name="Equation" r:id="rId16" imgW="228600" imgH="253800" progId="Equation.3">
                  <p:embed/>
                </p:oleObj>
              </mc:Choice>
              <mc:Fallback>
                <p:oleObj name="Equation" r:id="rId16" imgW="228600" imgH="253800" progId="Equation.3">
                  <p:embed/>
                  <p:pic>
                    <p:nvPicPr>
                      <p:cNvPr id="0" name="Object 1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120900" y="5214938"/>
                        <a:ext cx="312738" cy="346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730" name="Object 13"/>
          <p:cNvGraphicFramePr>
            <a:graphicFrameLocks noChangeAspect="1"/>
          </p:cNvGraphicFramePr>
          <p:nvPr/>
        </p:nvGraphicFramePr>
        <p:xfrm>
          <a:off x="1627188" y="5168900"/>
          <a:ext cx="276225" cy="360363"/>
        </p:xfrm>
        <a:graphic>
          <a:graphicData uri="http://schemas.openxmlformats.org/presentationml/2006/ole">
            <mc:AlternateContent xmlns:mc="http://schemas.openxmlformats.org/markup-compatibility/2006">
              <mc:Choice xmlns:v="urn:schemas-microsoft-com:vml" Requires="v">
                <p:oleObj spid="_x0000_s158756" name="Equation" r:id="rId18" imgW="203040" imgH="266400" progId="Equation.3">
                  <p:embed/>
                </p:oleObj>
              </mc:Choice>
              <mc:Fallback>
                <p:oleObj name="Equation" r:id="rId18" imgW="203040" imgH="266400" progId="Equation.3">
                  <p:embed/>
                  <p:pic>
                    <p:nvPicPr>
                      <p:cNvPr id="0" name="Object 13"/>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627188" y="5168900"/>
                        <a:ext cx="276225" cy="360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8767" name="Oval 84"/>
          <p:cNvSpPr>
            <a:spLocks noChangeArrowheads="1"/>
          </p:cNvSpPr>
          <p:nvPr/>
        </p:nvSpPr>
        <p:spPr bwMode="auto">
          <a:xfrm>
            <a:off x="560388" y="5397500"/>
            <a:ext cx="914400" cy="304800"/>
          </a:xfrm>
          <a:prstGeom prst="ellipse">
            <a:avLst/>
          </a:prstGeom>
          <a:noFill/>
          <a:ln w="28575">
            <a:solidFill>
              <a:srgbClr val="FF0000"/>
            </a:solidFill>
            <a:round/>
            <a:headEnd/>
            <a:tailEnd type="triangle" w="lg" len="lg"/>
          </a:ln>
        </p:spPr>
        <p:txBody>
          <a:bodyPr>
            <a:prstTxWarp prst="textNoShape">
              <a:avLst/>
            </a:prstTxWarp>
          </a:bodyPr>
          <a:lstStyle/>
          <a:p>
            <a:pPr eaLnBrk="0" hangingPunct="0"/>
            <a:endParaRPr lang="en-US"/>
          </a:p>
        </p:txBody>
      </p:sp>
      <p:cxnSp>
        <p:nvCxnSpPr>
          <p:cNvPr id="158768" name="Straight Connector 85"/>
          <p:cNvCxnSpPr>
            <a:cxnSpLocks noChangeShapeType="1"/>
          </p:cNvCxnSpPr>
          <p:nvPr/>
        </p:nvCxnSpPr>
        <p:spPr bwMode="auto">
          <a:xfrm rot="5400000" flipH="1" flipV="1">
            <a:off x="369888" y="4902200"/>
            <a:ext cx="1295400" cy="0"/>
          </a:xfrm>
          <a:prstGeom prst="line">
            <a:avLst/>
          </a:prstGeom>
          <a:noFill/>
          <a:ln w="9525">
            <a:solidFill>
              <a:schemeClr val="tx1"/>
            </a:solidFill>
            <a:round/>
            <a:headEnd/>
            <a:tailEnd type="triangle" w="med" len="med"/>
          </a:ln>
        </p:spPr>
      </p:cxnSp>
      <p:sp>
        <p:nvSpPr>
          <p:cNvPr id="158769" name="TextBox 86"/>
          <p:cNvSpPr txBox="1">
            <a:spLocks noChangeArrowheads="1"/>
          </p:cNvSpPr>
          <p:nvPr/>
        </p:nvSpPr>
        <p:spPr bwMode="auto">
          <a:xfrm>
            <a:off x="485775" y="5184775"/>
            <a:ext cx="265113" cy="339725"/>
          </a:xfrm>
          <a:prstGeom prst="rect">
            <a:avLst/>
          </a:prstGeom>
          <a:noFill/>
          <a:ln w="9525">
            <a:noFill/>
            <a:miter lim="800000"/>
            <a:headEnd/>
            <a:tailEnd/>
          </a:ln>
        </p:spPr>
        <p:txBody>
          <a:bodyPr wrap="none">
            <a:prstTxWarp prst="textNoShape">
              <a:avLst/>
            </a:prstTxWarp>
            <a:spAutoFit/>
          </a:bodyPr>
          <a:lstStyle/>
          <a:p>
            <a:pPr eaLnBrk="0" hangingPunct="0"/>
            <a:r>
              <a:rPr lang="en-US" i="1">
                <a:solidFill>
                  <a:srgbClr val="FF0000"/>
                </a:solidFill>
                <a:latin typeface="Times New Roman" charset="0"/>
                <a:ea typeface="Times New Roman" charset="0"/>
                <a:cs typeface="Times New Roman" charset="0"/>
              </a:rPr>
              <a:t>I</a:t>
            </a:r>
          </a:p>
        </p:txBody>
      </p:sp>
      <p:cxnSp>
        <p:nvCxnSpPr>
          <p:cNvPr id="158770" name="Straight Arrow Connector 87"/>
          <p:cNvCxnSpPr>
            <a:cxnSpLocks noChangeShapeType="1"/>
          </p:cNvCxnSpPr>
          <p:nvPr/>
        </p:nvCxnSpPr>
        <p:spPr bwMode="auto">
          <a:xfrm rot="7500000">
            <a:off x="649288" y="5410200"/>
            <a:ext cx="76200" cy="76200"/>
          </a:xfrm>
          <a:prstGeom prst="straightConnector1">
            <a:avLst/>
          </a:prstGeom>
          <a:noFill/>
          <a:ln w="38100">
            <a:solidFill>
              <a:srgbClr val="FF0000"/>
            </a:solidFill>
            <a:round/>
            <a:headEnd/>
            <a:tailEnd type="triangle" w="med" len="med"/>
          </a:ln>
        </p:spPr>
      </p:cxnSp>
      <p:cxnSp>
        <p:nvCxnSpPr>
          <p:cNvPr id="158771" name="Straight Arrow Connector 88"/>
          <p:cNvCxnSpPr>
            <a:cxnSpLocks noChangeShapeType="1"/>
            <a:endCxn id="158767" idx="3"/>
          </p:cNvCxnSpPr>
          <p:nvPr/>
        </p:nvCxnSpPr>
        <p:spPr bwMode="auto">
          <a:xfrm rot="10800000" flipV="1">
            <a:off x="693738" y="5551488"/>
            <a:ext cx="323850" cy="106362"/>
          </a:xfrm>
          <a:prstGeom prst="straightConnector1">
            <a:avLst/>
          </a:prstGeom>
          <a:noFill/>
          <a:ln w="9525">
            <a:solidFill>
              <a:schemeClr val="tx1"/>
            </a:solidFill>
            <a:round/>
            <a:headEnd/>
            <a:tailEnd type="triangle" w="med" len="med"/>
          </a:ln>
        </p:spPr>
      </p:cxnSp>
      <p:sp>
        <p:nvSpPr>
          <p:cNvPr id="90" name="TextBox 89"/>
          <p:cNvSpPr txBox="1"/>
          <p:nvPr/>
        </p:nvSpPr>
        <p:spPr>
          <a:xfrm>
            <a:off x="738188" y="5397500"/>
            <a:ext cx="271462" cy="261938"/>
          </a:xfrm>
          <a:prstGeom prst="rect">
            <a:avLst/>
          </a:prstGeom>
          <a:noFill/>
        </p:spPr>
        <p:txBody>
          <a:bodyPr wrap="none">
            <a:spAutoFit/>
          </a:bodyPr>
          <a:lstStyle/>
          <a:p>
            <a:pPr eaLnBrk="0" hangingPunct="0">
              <a:defRPr/>
            </a:pPr>
            <a:r>
              <a:rPr lang="en-US" sz="1050" i="1" dirty="0">
                <a:ea typeface="+mn-ea"/>
                <a:cs typeface="+mn-cs"/>
              </a:rPr>
              <a:t>b</a:t>
            </a:r>
          </a:p>
        </p:txBody>
      </p:sp>
      <p:graphicFrame>
        <p:nvGraphicFramePr>
          <p:cNvPr id="158731" name="Object 15"/>
          <p:cNvGraphicFramePr>
            <a:graphicFrameLocks noChangeAspect="1"/>
          </p:cNvGraphicFramePr>
          <p:nvPr/>
        </p:nvGraphicFramePr>
        <p:xfrm>
          <a:off x="1057275" y="6437313"/>
          <a:ext cx="773113" cy="268287"/>
        </p:xfrm>
        <a:graphic>
          <a:graphicData uri="http://schemas.openxmlformats.org/presentationml/2006/ole">
            <mc:AlternateContent xmlns:mc="http://schemas.openxmlformats.org/markup-compatibility/2006">
              <mc:Choice xmlns:v="urn:schemas-microsoft-com:vml" Requires="v">
                <p:oleObj spid="_x0000_s158757" name="Equation" r:id="rId20" imgW="583920" imgH="203040" progId="Equation.3">
                  <p:embed/>
                </p:oleObj>
              </mc:Choice>
              <mc:Fallback>
                <p:oleObj name="Equation" r:id="rId20" imgW="583920" imgH="203040" progId="Equation.3">
                  <p:embed/>
                  <p:pic>
                    <p:nvPicPr>
                      <p:cNvPr id="0" name="Object 15"/>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057275" y="6437313"/>
                        <a:ext cx="773113" cy="2682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8773" name="TextBox 91"/>
          <p:cNvSpPr txBox="1">
            <a:spLocks noChangeArrowheads="1"/>
          </p:cNvSpPr>
          <p:nvPr/>
        </p:nvSpPr>
        <p:spPr bwMode="auto">
          <a:xfrm>
            <a:off x="560388" y="6235700"/>
            <a:ext cx="1881187" cy="261938"/>
          </a:xfrm>
          <a:prstGeom prst="rect">
            <a:avLst/>
          </a:prstGeom>
          <a:noFill/>
          <a:ln w="9525">
            <a:noFill/>
            <a:miter lim="800000"/>
            <a:headEnd/>
            <a:tailEnd/>
          </a:ln>
        </p:spPr>
        <p:txBody>
          <a:bodyPr wrap="none">
            <a:prstTxWarp prst="textNoShape">
              <a:avLst/>
            </a:prstTxWarp>
            <a:spAutoFit/>
          </a:bodyPr>
          <a:lstStyle/>
          <a:p>
            <a:pPr eaLnBrk="0" hangingPunct="0"/>
            <a:r>
              <a:rPr lang="en-US" sz="1100">
                <a:solidFill>
                  <a:srgbClr val="FF0000"/>
                </a:solidFill>
              </a:rPr>
              <a:t>Magnetic dipole moment:</a:t>
            </a:r>
          </a:p>
        </p:txBody>
      </p:sp>
      <p:cxnSp>
        <p:nvCxnSpPr>
          <p:cNvPr id="158774" name="Straight Connector 105"/>
          <p:cNvCxnSpPr>
            <a:cxnSpLocks noChangeShapeType="1"/>
          </p:cNvCxnSpPr>
          <p:nvPr/>
        </p:nvCxnSpPr>
        <p:spPr bwMode="auto">
          <a:xfrm>
            <a:off x="76200" y="3721100"/>
            <a:ext cx="8991600" cy="0"/>
          </a:xfrm>
          <a:prstGeom prst="line">
            <a:avLst/>
          </a:prstGeom>
          <a:noFill/>
          <a:ln w="28575">
            <a:solidFill>
              <a:schemeClr val="tx1"/>
            </a:solidFill>
            <a:round/>
            <a:headEnd/>
            <a:tailEnd type="none" w="lg" len="lg"/>
          </a:ln>
        </p:spPr>
      </p:cxnSp>
      <p:sp>
        <p:nvSpPr>
          <p:cNvPr id="158775" name="TextBox 75"/>
          <p:cNvSpPr txBox="1">
            <a:spLocks noChangeArrowheads="1"/>
          </p:cNvSpPr>
          <p:nvPr/>
        </p:nvSpPr>
        <p:spPr bwMode="auto">
          <a:xfrm>
            <a:off x="1223963" y="914400"/>
            <a:ext cx="1403350" cy="461963"/>
          </a:xfrm>
          <a:prstGeom prst="rect">
            <a:avLst/>
          </a:prstGeom>
          <a:noFill/>
          <a:ln w="9525">
            <a:noFill/>
            <a:miter lim="800000"/>
            <a:headEnd/>
            <a:tailEnd/>
          </a:ln>
        </p:spPr>
        <p:txBody>
          <a:bodyPr>
            <a:prstTxWarp prst="textNoShape">
              <a:avLst/>
            </a:prstTxWarp>
            <a:spAutoFit/>
          </a:bodyPr>
          <a:lstStyle/>
          <a:p>
            <a:pPr algn="ctr" eaLnBrk="0" hangingPunct="0"/>
            <a:r>
              <a:rPr lang="en-US" sz="1200">
                <a:solidFill>
                  <a:srgbClr val="0000FF"/>
                </a:solidFill>
              </a:rPr>
              <a:t>Electric (Hertzian) Dipole</a:t>
            </a:r>
          </a:p>
        </p:txBody>
      </p:sp>
      <p:sp>
        <p:nvSpPr>
          <p:cNvPr id="158776" name="TextBox 76"/>
          <p:cNvSpPr txBox="1">
            <a:spLocks noChangeArrowheads="1"/>
          </p:cNvSpPr>
          <p:nvPr/>
        </p:nvSpPr>
        <p:spPr bwMode="auto">
          <a:xfrm>
            <a:off x="1220788" y="3976688"/>
            <a:ext cx="1252537" cy="461962"/>
          </a:xfrm>
          <a:prstGeom prst="rect">
            <a:avLst/>
          </a:prstGeom>
          <a:noFill/>
          <a:ln w="9525">
            <a:noFill/>
            <a:miter lim="800000"/>
            <a:headEnd/>
            <a:tailEnd/>
          </a:ln>
        </p:spPr>
        <p:txBody>
          <a:bodyPr>
            <a:prstTxWarp prst="textNoShape">
              <a:avLst/>
            </a:prstTxWarp>
            <a:spAutoFit/>
          </a:bodyPr>
          <a:lstStyle/>
          <a:p>
            <a:pPr algn="ctr" eaLnBrk="0" hangingPunct="0"/>
            <a:r>
              <a:rPr lang="en-US" sz="1200">
                <a:solidFill>
                  <a:srgbClr val="FF0000"/>
                </a:solidFill>
              </a:rPr>
              <a:t>Magnetic (Loop) Dipole</a:t>
            </a:r>
          </a:p>
        </p:txBody>
      </p:sp>
      <p:sp>
        <p:nvSpPr>
          <p:cNvPr id="158777" name="Left Brace 78"/>
          <p:cNvSpPr>
            <a:spLocks/>
          </p:cNvSpPr>
          <p:nvPr/>
        </p:nvSpPr>
        <p:spPr bwMode="auto">
          <a:xfrm>
            <a:off x="669925" y="2227263"/>
            <a:ext cx="193675" cy="606425"/>
          </a:xfrm>
          <a:prstGeom prst="leftBrace">
            <a:avLst>
              <a:gd name="adj1" fmla="val 8321"/>
              <a:gd name="adj2" fmla="val 50000"/>
            </a:avLst>
          </a:prstGeom>
          <a:noFill/>
          <a:ln w="9525">
            <a:solidFill>
              <a:schemeClr val="tx1"/>
            </a:solidFill>
            <a:round/>
            <a:headEnd/>
            <a:tailEnd type="none" w="lg" len="lg"/>
          </a:ln>
        </p:spPr>
        <p:txBody>
          <a:bodyPr anchor="ctr">
            <a:prstTxWarp prst="textNoShape">
              <a:avLst/>
            </a:prstTxWarp>
          </a:bodyPr>
          <a:lstStyle/>
          <a:p>
            <a:pPr algn="ctr" eaLnBrk="0" hangingPunct="0"/>
            <a:endParaRPr lang="en-US"/>
          </a:p>
        </p:txBody>
      </p:sp>
      <p:sp>
        <p:nvSpPr>
          <p:cNvPr id="158778" name="TextBox 79"/>
          <p:cNvSpPr txBox="1">
            <a:spLocks noChangeArrowheads="1"/>
          </p:cNvSpPr>
          <p:nvPr/>
        </p:nvSpPr>
        <p:spPr bwMode="auto">
          <a:xfrm>
            <a:off x="360363" y="2370138"/>
            <a:ext cx="323850" cy="338137"/>
          </a:xfrm>
          <a:prstGeom prst="rect">
            <a:avLst/>
          </a:prstGeom>
          <a:noFill/>
          <a:ln w="9525">
            <a:noFill/>
            <a:miter lim="800000"/>
            <a:headEnd/>
            <a:tailEnd/>
          </a:ln>
        </p:spPr>
        <p:txBody>
          <a:bodyPr wrap="none">
            <a:prstTxWarp prst="textNoShape">
              <a:avLst/>
            </a:prstTxWarp>
            <a:spAutoFit/>
          </a:bodyPr>
          <a:lstStyle/>
          <a:p>
            <a:pPr eaLnBrk="0" hangingPunct="0"/>
            <a:r>
              <a:rPr lang="en-US">
                <a:solidFill>
                  <a:srgbClr val="0000FF"/>
                </a:solidFill>
                <a:latin typeface="Monotype Corsiva" charset="0"/>
              </a:rPr>
              <a:t>dl</a:t>
            </a:r>
          </a:p>
        </p:txBody>
      </p:sp>
      <p:cxnSp>
        <p:nvCxnSpPr>
          <p:cNvPr id="158779" name="Straight Arrow Connector 18"/>
          <p:cNvCxnSpPr>
            <a:cxnSpLocks noChangeShapeType="1"/>
          </p:cNvCxnSpPr>
          <p:nvPr/>
        </p:nvCxnSpPr>
        <p:spPr bwMode="auto">
          <a:xfrm rot="5400000" flipH="1" flipV="1">
            <a:off x="711994" y="2532856"/>
            <a:ext cx="609600" cy="1588"/>
          </a:xfrm>
          <a:prstGeom prst="straightConnector1">
            <a:avLst/>
          </a:prstGeom>
          <a:noFill/>
          <a:ln w="76200">
            <a:solidFill>
              <a:srgbClr val="0000FF"/>
            </a:solidFill>
            <a:round/>
            <a:headEnd/>
            <a:tailEnd type="triangle" w="med" len="med"/>
          </a:ln>
        </p:spPr>
      </p:cxnSp>
      <p:graphicFrame>
        <p:nvGraphicFramePr>
          <p:cNvPr id="158732" name="Object 12"/>
          <p:cNvGraphicFramePr>
            <a:graphicFrameLocks noChangeAspect="1"/>
          </p:cNvGraphicFramePr>
          <p:nvPr/>
        </p:nvGraphicFramePr>
        <p:xfrm>
          <a:off x="4068763" y="2168525"/>
          <a:ext cx="2719387" cy="1073150"/>
        </p:xfrm>
        <a:graphic>
          <a:graphicData uri="http://schemas.openxmlformats.org/presentationml/2006/ole">
            <mc:AlternateContent xmlns:mc="http://schemas.openxmlformats.org/markup-compatibility/2006">
              <mc:Choice xmlns:v="urn:schemas-microsoft-com:vml" Requires="v">
                <p:oleObj spid="_x0000_s158758" name="Equation" r:id="rId22" imgW="2705040" imgH="1066680" progId="Equation.3">
                  <p:embed/>
                </p:oleObj>
              </mc:Choice>
              <mc:Fallback>
                <p:oleObj name="Equation" r:id="rId22" imgW="2705040" imgH="1066680" progId="Equation.3">
                  <p:embed/>
                  <p:pic>
                    <p:nvPicPr>
                      <p:cNvPr id="0" name="Picture 12"/>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068763" y="2168525"/>
                        <a:ext cx="2719387" cy="1073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733" name="Object 13"/>
          <p:cNvGraphicFramePr>
            <a:graphicFrameLocks noChangeAspect="1"/>
          </p:cNvGraphicFramePr>
          <p:nvPr/>
        </p:nvGraphicFramePr>
        <p:xfrm>
          <a:off x="4191000" y="4057650"/>
          <a:ext cx="2476500" cy="971550"/>
        </p:xfrm>
        <a:graphic>
          <a:graphicData uri="http://schemas.openxmlformats.org/presentationml/2006/ole">
            <mc:AlternateContent xmlns:mc="http://schemas.openxmlformats.org/markup-compatibility/2006">
              <mc:Choice xmlns:v="urn:schemas-microsoft-com:vml" Requires="v">
                <p:oleObj spid="_x0000_s158759" name="Equation" r:id="rId24" imgW="2463480" imgH="965160" progId="Equation.3">
                  <p:embed/>
                </p:oleObj>
              </mc:Choice>
              <mc:Fallback>
                <p:oleObj name="Equation" r:id="rId24" imgW="2463480" imgH="965160" progId="Equation.3">
                  <p:embed/>
                  <p:pic>
                    <p:nvPicPr>
                      <p:cNvPr id="0" name="Picture 13"/>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4191000" y="4057650"/>
                        <a:ext cx="2476500" cy="971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734" name="Object 14"/>
          <p:cNvGraphicFramePr>
            <a:graphicFrameLocks noChangeAspect="1"/>
          </p:cNvGraphicFramePr>
          <p:nvPr/>
        </p:nvGraphicFramePr>
        <p:xfrm>
          <a:off x="4056063" y="5284788"/>
          <a:ext cx="2744787" cy="1073150"/>
        </p:xfrm>
        <a:graphic>
          <a:graphicData uri="http://schemas.openxmlformats.org/presentationml/2006/ole">
            <mc:AlternateContent xmlns:mc="http://schemas.openxmlformats.org/markup-compatibility/2006">
              <mc:Choice xmlns:v="urn:schemas-microsoft-com:vml" Requires="v">
                <p:oleObj spid="_x0000_s158760" name="Equation" r:id="rId26" imgW="2730240" imgH="1066680" progId="Equation.3">
                  <p:embed/>
                </p:oleObj>
              </mc:Choice>
              <mc:Fallback>
                <p:oleObj name="Equation" r:id="rId26" imgW="2730240" imgH="1066680" progId="Equation.3">
                  <p:embed/>
                  <p:pic>
                    <p:nvPicPr>
                      <p:cNvPr id="0" name="Picture 14"/>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4056063" y="5284788"/>
                        <a:ext cx="2744787" cy="1073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itle 1"/>
          <p:cNvSpPr>
            <a:spLocks noGrp="1"/>
          </p:cNvSpPr>
          <p:nvPr>
            <p:ph type="title"/>
          </p:nvPr>
        </p:nvSpPr>
        <p:spPr>
          <a:xfrm>
            <a:off x="0" y="152400"/>
            <a:ext cx="9144000" cy="1143000"/>
          </a:xfrm>
        </p:spPr>
        <p:txBody>
          <a:bodyPr/>
          <a:lstStyle/>
          <a:p>
            <a:r>
              <a:rPr lang="en-US" sz="3400" smtClean="0"/>
              <a:t>Wave Impedance of Elemental Dipoles (cont.)</a:t>
            </a:r>
          </a:p>
        </p:txBody>
      </p:sp>
      <p:pic>
        <p:nvPicPr>
          <p:cNvPr id="159747" name="Picture 7"/>
          <p:cNvPicPr>
            <a:picLocks noChangeAspect="1" noChangeArrowheads="1"/>
          </p:cNvPicPr>
          <p:nvPr/>
        </p:nvPicPr>
        <p:blipFill>
          <a:blip r:embed="rId2"/>
          <a:srcRect/>
          <a:stretch>
            <a:fillRect/>
          </a:stretch>
        </p:blipFill>
        <p:spPr bwMode="auto">
          <a:xfrm>
            <a:off x="838200" y="1122363"/>
            <a:ext cx="7467600" cy="526732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770" name="Object 10"/>
          <p:cNvGraphicFramePr>
            <a:graphicFrameLocks noChangeAspect="1"/>
          </p:cNvGraphicFramePr>
          <p:nvPr/>
        </p:nvGraphicFramePr>
        <p:xfrm>
          <a:off x="3103563" y="850900"/>
          <a:ext cx="2519362" cy="469900"/>
        </p:xfrm>
        <a:graphic>
          <a:graphicData uri="http://schemas.openxmlformats.org/presentationml/2006/ole">
            <mc:AlternateContent xmlns:mc="http://schemas.openxmlformats.org/markup-compatibility/2006">
              <mc:Choice xmlns:v="urn:schemas-microsoft-com:vml" Requires="v">
                <p:oleObj spid="_x0000_s160786" name="Equation" r:id="rId3" imgW="2311200" imgH="431640" progId="Equation.3">
                  <p:embed/>
                </p:oleObj>
              </mc:Choice>
              <mc:Fallback>
                <p:oleObj name="Equation" r:id="rId3" imgW="2311200" imgH="431640"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3563" y="850900"/>
                        <a:ext cx="2519362" cy="469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1" name="Object 3"/>
          <p:cNvGraphicFramePr>
            <a:graphicFrameLocks noChangeAspect="1"/>
          </p:cNvGraphicFramePr>
          <p:nvPr/>
        </p:nvGraphicFramePr>
        <p:xfrm>
          <a:off x="2684463" y="1550988"/>
          <a:ext cx="3516312" cy="511175"/>
        </p:xfrm>
        <a:graphic>
          <a:graphicData uri="http://schemas.openxmlformats.org/presentationml/2006/ole">
            <mc:AlternateContent xmlns:mc="http://schemas.openxmlformats.org/markup-compatibility/2006">
              <mc:Choice xmlns:v="urn:schemas-microsoft-com:vml" Requires="v">
                <p:oleObj spid="_x0000_s160787" name="Equation" r:id="rId5" imgW="3225600" imgH="469800" progId="Equation.3">
                  <p:embed/>
                </p:oleObj>
              </mc:Choice>
              <mc:Fallback>
                <p:oleObj name="Equation" r:id="rId5" imgW="3225600" imgH="4698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84463" y="1550988"/>
                        <a:ext cx="3516312" cy="511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2" name="Object 4"/>
          <p:cNvGraphicFramePr>
            <a:graphicFrameLocks noChangeAspect="1"/>
          </p:cNvGraphicFramePr>
          <p:nvPr/>
        </p:nvGraphicFramePr>
        <p:xfrm>
          <a:off x="2762250" y="2171700"/>
          <a:ext cx="3392488" cy="606425"/>
        </p:xfrm>
        <a:graphic>
          <a:graphicData uri="http://schemas.openxmlformats.org/presentationml/2006/ole">
            <mc:AlternateContent xmlns:mc="http://schemas.openxmlformats.org/markup-compatibility/2006">
              <mc:Choice xmlns:v="urn:schemas-microsoft-com:vml" Requires="v">
                <p:oleObj spid="_x0000_s160788" name="Equation" r:id="rId7" imgW="3111480" imgH="558720" progId="Equation.3">
                  <p:embed/>
                </p:oleObj>
              </mc:Choice>
              <mc:Fallback>
                <p:oleObj name="Equation" r:id="rId7" imgW="3111480" imgH="55872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62250" y="2171700"/>
                        <a:ext cx="3392488" cy="606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3" name="Object 5"/>
          <p:cNvGraphicFramePr>
            <a:graphicFrameLocks noChangeAspect="1"/>
          </p:cNvGraphicFramePr>
          <p:nvPr/>
        </p:nvGraphicFramePr>
        <p:xfrm>
          <a:off x="3179763" y="3059113"/>
          <a:ext cx="2589212" cy="482600"/>
        </p:xfrm>
        <a:graphic>
          <a:graphicData uri="http://schemas.openxmlformats.org/presentationml/2006/ole">
            <mc:AlternateContent xmlns:mc="http://schemas.openxmlformats.org/markup-compatibility/2006">
              <mc:Choice xmlns:v="urn:schemas-microsoft-com:vml" Requires="v">
                <p:oleObj spid="_x0000_s160789" name="Equation" r:id="rId9" imgW="2374560" imgH="444240" progId="Equation.3">
                  <p:embed/>
                </p:oleObj>
              </mc:Choice>
              <mc:Fallback>
                <p:oleObj name="Equation" r:id="rId9" imgW="2374560" imgH="44424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79763" y="3059113"/>
                        <a:ext cx="2589212"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4" name="Object 6"/>
          <p:cNvGraphicFramePr>
            <a:graphicFrameLocks noChangeAspect="1"/>
          </p:cNvGraphicFramePr>
          <p:nvPr/>
        </p:nvGraphicFramePr>
        <p:xfrm>
          <a:off x="3781425" y="3779838"/>
          <a:ext cx="1604963" cy="482600"/>
        </p:xfrm>
        <a:graphic>
          <a:graphicData uri="http://schemas.openxmlformats.org/presentationml/2006/ole">
            <mc:AlternateContent xmlns:mc="http://schemas.openxmlformats.org/markup-compatibility/2006">
              <mc:Choice xmlns:v="urn:schemas-microsoft-com:vml" Requires="v">
                <p:oleObj spid="_x0000_s160790" name="Equation" r:id="rId11" imgW="1473120" imgH="444240" progId="Equation.3">
                  <p:embed/>
                </p:oleObj>
              </mc:Choice>
              <mc:Fallback>
                <p:oleObj name="Equation" r:id="rId11" imgW="1473120" imgH="444240"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81425" y="3779838"/>
                        <a:ext cx="1604963"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5" name="Object 7"/>
          <p:cNvGraphicFramePr>
            <a:graphicFrameLocks noChangeAspect="1"/>
          </p:cNvGraphicFramePr>
          <p:nvPr/>
        </p:nvGraphicFramePr>
        <p:xfrm>
          <a:off x="3967163" y="4373563"/>
          <a:ext cx="1368425" cy="482600"/>
        </p:xfrm>
        <a:graphic>
          <a:graphicData uri="http://schemas.openxmlformats.org/presentationml/2006/ole">
            <mc:AlternateContent xmlns:mc="http://schemas.openxmlformats.org/markup-compatibility/2006">
              <mc:Choice xmlns:v="urn:schemas-microsoft-com:vml" Requires="v">
                <p:oleObj spid="_x0000_s160791" name="Equation" r:id="rId13" imgW="1257120" imgH="444240" progId="Equation.3">
                  <p:embed/>
                </p:oleObj>
              </mc:Choice>
              <mc:Fallback>
                <p:oleObj name="Equation" r:id="rId13" imgW="1257120" imgH="444240" progId="Equation.3">
                  <p:embed/>
                  <p:pic>
                    <p:nvPicPr>
                      <p:cNvPr id="0"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67163" y="4373563"/>
                        <a:ext cx="1368425"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6" name="Object 8"/>
          <p:cNvGraphicFramePr>
            <a:graphicFrameLocks noChangeAspect="1"/>
          </p:cNvGraphicFramePr>
          <p:nvPr/>
        </p:nvGraphicFramePr>
        <p:xfrm>
          <a:off x="4068763" y="5116513"/>
          <a:ext cx="1050925" cy="455612"/>
        </p:xfrm>
        <a:graphic>
          <a:graphicData uri="http://schemas.openxmlformats.org/presentationml/2006/ole">
            <mc:AlternateContent xmlns:mc="http://schemas.openxmlformats.org/markup-compatibility/2006">
              <mc:Choice xmlns:v="urn:schemas-microsoft-com:vml" Requires="v">
                <p:oleObj spid="_x0000_s160792" name="Equation" r:id="rId15" imgW="965160" imgH="419040" progId="Equation.3">
                  <p:embed/>
                </p:oleObj>
              </mc:Choice>
              <mc:Fallback>
                <p:oleObj name="Equation" r:id="rId15" imgW="965160" imgH="419040" progId="Equation.3">
                  <p:embed/>
                  <p:pic>
                    <p:nvPicPr>
                      <p:cNvPr id="0" name="Picture 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068763" y="5116513"/>
                        <a:ext cx="1050925" cy="4556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0777" name="Object 9"/>
          <p:cNvGraphicFramePr>
            <a:graphicFrameLocks noChangeAspect="1"/>
          </p:cNvGraphicFramePr>
          <p:nvPr/>
        </p:nvGraphicFramePr>
        <p:xfrm>
          <a:off x="3900488" y="5745163"/>
          <a:ext cx="1368425" cy="579437"/>
        </p:xfrm>
        <a:graphic>
          <a:graphicData uri="http://schemas.openxmlformats.org/presentationml/2006/ole">
            <mc:AlternateContent xmlns:mc="http://schemas.openxmlformats.org/markup-compatibility/2006">
              <mc:Choice xmlns:v="urn:schemas-microsoft-com:vml" Requires="v">
                <p:oleObj spid="_x0000_s160793" name="Equation" r:id="rId17" imgW="1257120" imgH="533160" progId="Equation.3">
                  <p:embed/>
                </p:oleObj>
              </mc:Choice>
              <mc:Fallback>
                <p:oleObj name="Equation" r:id="rId17" imgW="1257120" imgH="533160" progId="Equation.3">
                  <p:embed/>
                  <p:pic>
                    <p:nvPicPr>
                      <p:cNvPr id="0" name="Picture 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900488" y="5745163"/>
                        <a:ext cx="1368425" cy="579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804" name="Title 1"/>
          <p:cNvSpPr>
            <a:spLocks noGrp="1"/>
          </p:cNvSpPr>
          <p:nvPr>
            <p:ph type="title"/>
          </p:nvPr>
        </p:nvSpPr>
        <p:spPr>
          <a:xfrm>
            <a:off x="2971800" y="152400"/>
            <a:ext cx="3200400" cy="685800"/>
          </a:xfrm>
        </p:spPr>
        <p:txBody>
          <a:bodyPr/>
          <a:lstStyle/>
          <a:p>
            <a:r>
              <a:rPr lang="en-US" sz="3600" smtClean="0"/>
              <a:t>Linear Dipole</a:t>
            </a:r>
          </a:p>
        </p:txBody>
      </p:sp>
      <p:graphicFrame>
        <p:nvGraphicFramePr>
          <p:cNvPr id="161794" name="Object 10"/>
          <p:cNvGraphicFramePr>
            <a:graphicFrameLocks noChangeAspect="1"/>
          </p:cNvGraphicFramePr>
          <p:nvPr/>
        </p:nvGraphicFramePr>
        <p:xfrm>
          <a:off x="3281363" y="877888"/>
          <a:ext cx="2144712" cy="455612"/>
        </p:xfrm>
        <a:graphic>
          <a:graphicData uri="http://schemas.openxmlformats.org/presentationml/2006/ole">
            <mc:AlternateContent xmlns:mc="http://schemas.openxmlformats.org/markup-compatibility/2006">
              <mc:Choice xmlns:v="urn:schemas-microsoft-com:vml" Requires="v">
                <p:oleObj spid="_x0000_s161814" name="Equation" r:id="rId3" imgW="1968480" imgH="419040" progId="Equation.3">
                  <p:embed/>
                </p:oleObj>
              </mc:Choice>
              <mc:Fallback>
                <p:oleObj name="Equation" r:id="rId3" imgW="1968480" imgH="419040"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1363" y="877888"/>
                        <a:ext cx="2144712" cy="4556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795" name="Object 3"/>
          <p:cNvGraphicFramePr>
            <a:graphicFrameLocks noChangeAspect="1"/>
          </p:cNvGraphicFramePr>
          <p:nvPr/>
        </p:nvGraphicFramePr>
        <p:xfrm>
          <a:off x="3759200" y="1795463"/>
          <a:ext cx="1138238" cy="212725"/>
        </p:xfrm>
        <a:graphic>
          <a:graphicData uri="http://schemas.openxmlformats.org/presentationml/2006/ole">
            <mc:AlternateContent xmlns:mc="http://schemas.openxmlformats.org/markup-compatibility/2006">
              <mc:Choice xmlns:v="urn:schemas-microsoft-com:vml" Requires="v">
                <p:oleObj spid="_x0000_s161815" name="Equation" r:id="rId5" imgW="952200" imgH="177480" progId="Equation.3">
                  <p:embed/>
                </p:oleObj>
              </mc:Choice>
              <mc:Fallback>
                <p:oleObj name="Equation" r:id="rId5" imgW="952200" imgH="17748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9200" y="1795463"/>
                        <a:ext cx="1138238"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796" name="Object 4"/>
          <p:cNvGraphicFramePr>
            <a:graphicFrameLocks noChangeAspect="1"/>
          </p:cNvGraphicFramePr>
          <p:nvPr/>
        </p:nvGraphicFramePr>
        <p:xfrm>
          <a:off x="3733800" y="2093913"/>
          <a:ext cx="3516313" cy="428625"/>
        </p:xfrm>
        <a:graphic>
          <a:graphicData uri="http://schemas.openxmlformats.org/presentationml/2006/ole">
            <mc:AlternateContent xmlns:mc="http://schemas.openxmlformats.org/markup-compatibility/2006">
              <mc:Choice xmlns:v="urn:schemas-microsoft-com:vml" Requires="v">
                <p:oleObj spid="_x0000_s161816" name="Equation" r:id="rId7" imgW="3225600" imgH="393480" progId="Equation.3">
                  <p:embed/>
                </p:oleObj>
              </mc:Choice>
              <mc:Fallback>
                <p:oleObj name="Equation" r:id="rId7" imgW="3225600" imgH="39348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3800" y="2093913"/>
                        <a:ext cx="3516313"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797" name="Object 5"/>
          <p:cNvGraphicFramePr>
            <a:graphicFrameLocks noChangeAspect="1"/>
          </p:cNvGraphicFramePr>
          <p:nvPr/>
        </p:nvGraphicFramePr>
        <p:xfrm>
          <a:off x="2224088" y="2552700"/>
          <a:ext cx="6313487" cy="428625"/>
        </p:xfrm>
        <a:graphic>
          <a:graphicData uri="http://schemas.openxmlformats.org/presentationml/2006/ole">
            <mc:AlternateContent xmlns:mc="http://schemas.openxmlformats.org/markup-compatibility/2006">
              <mc:Choice xmlns:v="urn:schemas-microsoft-com:vml" Requires="v">
                <p:oleObj spid="_x0000_s161817" name="Equation" r:id="rId9" imgW="5790960" imgH="393480" progId="Equation.3">
                  <p:embed/>
                </p:oleObj>
              </mc:Choice>
              <mc:Fallback>
                <p:oleObj name="Equation" r:id="rId9" imgW="5790960" imgH="39348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24088" y="2552700"/>
                        <a:ext cx="6313487"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798" name="Object 6"/>
          <p:cNvGraphicFramePr>
            <a:graphicFrameLocks noChangeAspect="1"/>
          </p:cNvGraphicFramePr>
          <p:nvPr/>
        </p:nvGraphicFramePr>
        <p:xfrm>
          <a:off x="2243138" y="3292475"/>
          <a:ext cx="3890962" cy="428625"/>
        </p:xfrm>
        <a:graphic>
          <a:graphicData uri="http://schemas.openxmlformats.org/presentationml/2006/ole">
            <mc:AlternateContent xmlns:mc="http://schemas.openxmlformats.org/markup-compatibility/2006">
              <mc:Choice xmlns:v="urn:schemas-microsoft-com:vml" Requires="v">
                <p:oleObj spid="_x0000_s161818" name="Equation" r:id="rId11" imgW="3568680" imgH="393480" progId="Equation.3">
                  <p:embed/>
                </p:oleObj>
              </mc:Choice>
              <mc:Fallback>
                <p:oleObj name="Equation" r:id="rId11" imgW="3568680" imgH="393480"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43138" y="3292475"/>
                        <a:ext cx="3890962"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799" name="Object 7"/>
          <p:cNvGraphicFramePr>
            <a:graphicFrameLocks noChangeAspect="1"/>
          </p:cNvGraphicFramePr>
          <p:nvPr/>
        </p:nvGraphicFramePr>
        <p:xfrm>
          <a:off x="2200275" y="4370388"/>
          <a:ext cx="5565775" cy="428625"/>
        </p:xfrm>
        <a:graphic>
          <a:graphicData uri="http://schemas.openxmlformats.org/presentationml/2006/ole">
            <mc:AlternateContent xmlns:mc="http://schemas.openxmlformats.org/markup-compatibility/2006">
              <mc:Choice xmlns:v="urn:schemas-microsoft-com:vml" Requires="v">
                <p:oleObj spid="_x0000_s161819" name="Equation" r:id="rId13" imgW="5105160" imgH="393480" progId="Equation.3">
                  <p:embed/>
                </p:oleObj>
              </mc:Choice>
              <mc:Fallback>
                <p:oleObj name="Equation" r:id="rId13" imgW="5105160" imgH="393480" progId="Equation.3">
                  <p:embed/>
                  <p:pic>
                    <p:nvPicPr>
                      <p:cNvPr id="0"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00275" y="4370388"/>
                        <a:ext cx="5565775"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800" name="Object 8"/>
          <p:cNvGraphicFramePr>
            <a:graphicFrameLocks noChangeAspect="1"/>
          </p:cNvGraphicFramePr>
          <p:nvPr/>
        </p:nvGraphicFramePr>
        <p:xfrm>
          <a:off x="3260725" y="3841750"/>
          <a:ext cx="2413000" cy="393700"/>
        </p:xfrm>
        <a:graphic>
          <a:graphicData uri="http://schemas.openxmlformats.org/presentationml/2006/ole">
            <mc:AlternateContent xmlns:mc="http://schemas.openxmlformats.org/markup-compatibility/2006">
              <mc:Choice xmlns:v="urn:schemas-microsoft-com:vml" Requires="v">
                <p:oleObj spid="_x0000_s161820" name="Equation" r:id="rId15" imgW="2412720" imgH="393480" progId="Equation.3">
                  <p:embed/>
                </p:oleObj>
              </mc:Choice>
              <mc:Fallback>
                <p:oleObj name="Equation" r:id="rId15" imgW="2412720" imgH="393480" progId="Equation.3">
                  <p:embed/>
                  <p:pic>
                    <p:nvPicPr>
                      <p:cNvPr id="0" name="Picture 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260725" y="3841750"/>
                        <a:ext cx="2413000" cy="393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801" name="Object 9"/>
          <p:cNvGraphicFramePr>
            <a:graphicFrameLocks noChangeAspect="1"/>
          </p:cNvGraphicFramePr>
          <p:nvPr/>
        </p:nvGraphicFramePr>
        <p:xfrm>
          <a:off x="1055688" y="4949825"/>
          <a:ext cx="7283450" cy="595313"/>
        </p:xfrm>
        <a:graphic>
          <a:graphicData uri="http://schemas.openxmlformats.org/presentationml/2006/ole">
            <mc:AlternateContent xmlns:mc="http://schemas.openxmlformats.org/markup-compatibility/2006">
              <mc:Choice xmlns:v="urn:schemas-microsoft-com:vml" Requires="v">
                <p:oleObj spid="_x0000_s161821" name="Equation" r:id="rId17" imgW="6680160" imgH="545760" progId="Equation.3">
                  <p:embed/>
                </p:oleObj>
              </mc:Choice>
              <mc:Fallback>
                <p:oleObj name="Equation" r:id="rId17" imgW="6680160" imgH="545760" progId="Equation.3">
                  <p:embed/>
                  <p:pic>
                    <p:nvPicPr>
                      <p:cNvPr id="0" name="Picture 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055688" y="4949825"/>
                        <a:ext cx="7283450"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1802" name="Object 10"/>
          <p:cNvGraphicFramePr>
            <a:graphicFrameLocks noChangeAspect="1"/>
          </p:cNvGraphicFramePr>
          <p:nvPr/>
        </p:nvGraphicFramePr>
        <p:xfrm>
          <a:off x="1081088" y="5634038"/>
          <a:ext cx="7143750" cy="527050"/>
        </p:xfrm>
        <a:graphic>
          <a:graphicData uri="http://schemas.openxmlformats.org/presentationml/2006/ole">
            <mc:AlternateContent xmlns:mc="http://schemas.openxmlformats.org/markup-compatibility/2006">
              <mc:Choice xmlns:v="urn:schemas-microsoft-com:vml" Requires="v">
                <p:oleObj spid="_x0000_s161822" name="Equation" r:id="rId19" imgW="6553080" imgH="482400" progId="Equation.3">
                  <p:embed/>
                </p:oleObj>
              </mc:Choice>
              <mc:Fallback>
                <p:oleObj name="Equation" r:id="rId19" imgW="6553080" imgH="482400" progId="Equation.3">
                  <p:embed/>
                  <p:pic>
                    <p:nvPicPr>
                      <p:cNvPr id="0" name="Picture 10"/>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081088" y="5634038"/>
                        <a:ext cx="7143750" cy="527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61805" name="Group 32"/>
          <p:cNvGrpSpPr>
            <a:grpSpLocks/>
          </p:cNvGrpSpPr>
          <p:nvPr/>
        </p:nvGrpSpPr>
        <p:grpSpPr bwMode="auto">
          <a:xfrm>
            <a:off x="1243013" y="1366838"/>
            <a:ext cx="292100" cy="1722437"/>
            <a:chOff x="402677" y="1261241"/>
            <a:chExt cx="291005" cy="1723697"/>
          </a:xfrm>
        </p:grpSpPr>
        <p:cxnSp>
          <p:nvCxnSpPr>
            <p:cNvPr id="161832" name="Straight Connector 12"/>
            <p:cNvCxnSpPr>
              <a:cxnSpLocks noChangeShapeType="1"/>
            </p:cNvCxnSpPr>
            <p:nvPr/>
          </p:nvCxnSpPr>
          <p:spPr bwMode="auto">
            <a:xfrm>
              <a:off x="548179" y="1261241"/>
              <a:ext cx="0" cy="1723697"/>
            </a:xfrm>
            <a:prstGeom prst="line">
              <a:avLst/>
            </a:prstGeom>
            <a:noFill/>
            <a:ln w="28575">
              <a:solidFill>
                <a:schemeClr val="tx1"/>
              </a:solidFill>
              <a:round/>
              <a:headEnd/>
              <a:tailEnd type="none" w="lg" len="lg"/>
            </a:ln>
          </p:spPr>
        </p:cxnSp>
        <p:grpSp>
          <p:nvGrpSpPr>
            <p:cNvPr id="161833" name="Group 31"/>
            <p:cNvGrpSpPr>
              <a:grpSpLocks/>
            </p:cNvGrpSpPr>
            <p:nvPr/>
          </p:nvGrpSpPr>
          <p:grpSpPr bwMode="auto">
            <a:xfrm>
              <a:off x="402677" y="1977587"/>
              <a:ext cx="291005" cy="291005"/>
              <a:chOff x="781050" y="2257425"/>
              <a:chExt cx="291005" cy="291005"/>
            </a:xfrm>
          </p:grpSpPr>
          <p:sp>
            <p:nvSpPr>
              <p:cNvPr id="161834" name="Oval 29"/>
              <p:cNvSpPr>
                <a:spLocks noChangeArrowheads="1"/>
              </p:cNvSpPr>
              <p:nvPr/>
            </p:nvSpPr>
            <p:spPr bwMode="auto">
              <a:xfrm>
                <a:off x="781050" y="2257425"/>
                <a:ext cx="291005" cy="291005"/>
              </a:xfrm>
              <a:prstGeom prst="ellipse">
                <a:avLst/>
              </a:prstGeom>
              <a:solidFill>
                <a:schemeClr val="bg1"/>
              </a:solidFill>
              <a:ln w="9525">
                <a:solidFill>
                  <a:schemeClr val="tx1"/>
                </a:solidFill>
                <a:round/>
                <a:headEnd/>
                <a:tailEnd type="triangle" w="lg" len="lg"/>
              </a:ln>
            </p:spPr>
            <p:txBody>
              <a:bodyPr>
                <a:prstTxWarp prst="textNoShape">
                  <a:avLst/>
                </a:prstTxWarp>
              </a:bodyPr>
              <a:lstStyle/>
              <a:p>
                <a:pPr eaLnBrk="0" hangingPunct="0"/>
                <a:endParaRPr lang="en-US"/>
              </a:p>
            </p:txBody>
          </p:sp>
          <p:sp>
            <p:nvSpPr>
              <p:cNvPr id="161835" name="Freeform 28"/>
              <p:cNvSpPr>
                <a:spLocks noChangeArrowheads="1"/>
              </p:cNvSpPr>
              <p:nvPr/>
            </p:nvSpPr>
            <p:spPr bwMode="auto">
              <a:xfrm>
                <a:off x="810545" y="2321983"/>
                <a:ext cx="232016" cy="161887"/>
              </a:xfrm>
              <a:custGeom>
                <a:avLst/>
                <a:gdLst>
                  <a:gd name="T0" fmla="*/ 0 w 1497806"/>
                  <a:gd name="T1" fmla="*/ 933 h 715169"/>
                  <a:gd name="T2" fmla="*/ 215 w 1497806"/>
                  <a:gd name="T3" fmla="*/ 1 h 715169"/>
                  <a:gd name="T4" fmla="*/ 430 w 1497806"/>
                  <a:gd name="T5" fmla="*/ 939 h 715169"/>
                  <a:gd name="T6" fmla="*/ 647 w 1497806"/>
                  <a:gd name="T7" fmla="*/ 1877 h 715169"/>
                  <a:gd name="T8" fmla="*/ 862 w 1497806"/>
                  <a:gd name="T9" fmla="*/ 933 h 715169"/>
                  <a:gd name="T10" fmla="*/ 0 60000 65536"/>
                  <a:gd name="T11" fmla="*/ 0 60000 65536"/>
                  <a:gd name="T12" fmla="*/ 0 60000 65536"/>
                  <a:gd name="T13" fmla="*/ 0 60000 65536"/>
                  <a:gd name="T14" fmla="*/ 0 60000 65536"/>
                  <a:gd name="T15" fmla="*/ 0 w 1497806"/>
                  <a:gd name="T16" fmla="*/ 0 h 715169"/>
                  <a:gd name="T17" fmla="*/ 1497806 w 1497806"/>
                  <a:gd name="T18" fmla="*/ 715169 h 715169"/>
                </a:gdLst>
                <a:ahLst/>
                <a:cxnLst>
                  <a:cxn ang="T10">
                    <a:pos x="T0" y="T1"/>
                  </a:cxn>
                  <a:cxn ang="T11">
                    <a:pos x="T2" y="T3"/>
                  </a:cxn>
                  <a:cxn ang="T12">
                    <a:pos x="T4" y="T5"/>
                  </a:cxn>
                  <a:cxn ang="T13">
                    <a:pos x="T6" y="T7"/>
                  </a:cxn>
                  <a:cxn ang="T14">
                    <a:pos x="T8" y="T9"/>
                  </a:cxn>
                </a:cxnLst>
                <a:rect l="T15" t="T16" r="T17" b="T18"/>
                <a:pathLst>
                  <a:path w="1497806" h="715169">
                    <a:moveTo>
                      <a:pt x="0" y="355203"/>
                    </a:moveTo>
                    <a:cubicBezTo>
                      <a:pt x="124618" y="177601"/>
                      <a:pt x="249237" y="0"/>
                      <a:pt x="373856" y="397"/>
                    </a:cubicBezTo>
                    <a:cubicBezTo>
                      <a:pt x="498475" y="794"/>
                      <a:pt x="747713" y="357585"/>
                      <a:pt x="747713" y="357585"/>
                    </a:cubicBezTo>
                    <a:cubicBezTo>
                      <a:pt x="872729" y="476648"/>
                      <a:pt x="998935" y="715169"/>
                      <a:pt x="1123950" y="714772"/>
                    </a:cubicBezTo>
                    <a:cubicBezTo>
                      <a:pt x="1248966" y="714375"/>
                      <a:pt x="1373386" y="534789"/>
                      <a:pt x="1497806" y="355203"/>
                    </a:cubicBezTo>
                  </a:path>
                </a:pathLst>
              </a:custGeom>
              <a:noFill/>
              <a:ln w="9525">
                <a:solidFill>
                  <a:schemeClr val="tx1"/>
                </a:solidFill>
                <a:round/>
                <a:headEnd/>
                <a:tailEnd type="none" w="lg" len="lg"/>
              </a:ln>
            </p:spPr>
            <p:txBody>
              <a:bodyPr anchor="ctr">
                <a:prstTxWarp prst="textNoShape">
                  <a:avLst/>
                </a:prstTxWarp>
              </a:bodyPr>
              <a:lstStyle/>
              <a:p>
                <a:pPr algn="ctr" eaLnBrk="0" hangingPunct="0"/>
                <a:endParaRPr lang="en-US"/>
              </a:p>
            </p:txBody>
          </p:sp>
        </p:grpSp>
      </p:grpSp>
      <p:cxnSp>
        <p:nvCxnSpPr>
          <p:cNvPr id="161806" name="Straight Connector 34"/>
          <p:cNvCxnSpPr>
            <a:cxnSpLocks noChangeShapeType="1"/>
          </p:cNvCxnSpPr>
          <p:nvPr/>
        </p:nvCxnSpPr>
        <p:spPr bwMode="auto">
          <a:xfrm flipH="1">
            <a:off x="544513" y="2238375"/>
            <a:ext cx="622300" cy="0"/>
          </a:xfrm>
          <a:prstGeom prst="line">
            <a:avLst/>
          </a:prstGeom>
          <a:noFill/>
          <a:ln w="9525">
            <a:solidFill>
              <a:schemeClr val="tx1"/>
            </a:solidFill>
            <a:prstDash val="dash"/>
            <a:round/>
            <a:headEnd/>
            <a:tailEnd type="none" w="lg" len="lg"/>
          </a:ln>
        </p:spPr>
      </p:cxnSp>
      <p:cxnSp>
        <p:nvCxnSpPr>
          <p:cNvPr id="161807" name="Straight Connector 36"/>
          <p:cNvCxnSpPr>
            <a:cxnSpLocks noChangeShapeType="1"/>
          </p:cNvCxnSpPr>
          <p:nvPr/>
        </p:nvCxnSpPr>
        <p:spPr bwMode="auto">
          <a:xfrm flipH="1">
            <a:off x="544513" y="1371600"/>
            <a:ext cx="787400" cy="0"/>
          </a:xfrm>
          <a:prstGeom prst="line">
            <a:avLst/>
          </a:prstGeom>
          <a:noFill/>
          <a:ln w="9525">
            <a:solidFill>
              <a:schemeClr val="tx1"/>
            </a:solidFill>
            <a:prstDash val="dash"/>
            <a:round/>
            <a:headEnd/>
            <a:tailEnd type="none" w="lg" len="lg"/>
          </a:ln>
        </p:spPr>
      </p:cxnSp>
      <p:cxnSp>
        <p:nvCxnSpPr>
          <p:cNvPr id="161808" name="Straight Connector 38"/>
          <p:cNvCxnSpPr>
            <a:cxnSpLocks noChangeShapeType="1"/>
          </p:cNvCxnSpPr>
          <p:nvPr/>
        </p:nvCxnSpPr>
        <p:spPr bwMode="auto">
          <a:xfrm flipH="1">
            <a:off x="544513" y="3079750"/>
            <a:ext cx="787400" cy="0"/>
          </a:xfrm>
          <a:prstGeom prst="line">
            <a:avLst/>
          </a:prstGeom>
          <a:noFill/>
          <a:ln w="9525">
            <a:solidFill>
              <a:schemeClr val="tx1"/>
            </a:solidFill>
            <a:prstDash val="dash"/>
            <a:round/>
            <a:headEnd/>
            <a:tailEnd type="none" w="lg" len="lg"/>
          </a:ln>
        </p:spPr>
      </p:cxnSp>
      <p:cxnSp>
        <p:nvCxnSpPr>
          <p:cNvPr id="161809" name="Straight Arrow Connector 40"/>
          <p:cNvCxnSpPr>
            <a:cxnSpLocks noChangeShapeType="1"/>
          </p:cNvCxnSpPr>
          <p:nvPr/>
        </p:nvCxnSpPr>
        <p:spPr bwMode="auto">
          <a:xfrm>
            <a:off x="658813" y="1376363"/>
            <a:ext cx="0" cy="862012"/>
          </a:xfrm>
          <a:prstGeom prst="straightConnector1">
            <a:avLst/>
          </a:prstGeom>
          <a:noFill/>
          <a:ln w="9525">
            <a:solidFill>
              <a:schemeClr val="tx1"/>
            </a:solidFill>
            <a:round/>
            <a:headEnd type="triangle" w="med" len="med"/>
            <a:tailEnd type="triangle" w="med" len="med"/>
          </a:ln>
        </p:spPr>
      </p:cxnSp>
      <p:cxnSp>
        <p:nvCxnSpPr>
          <p:cNvPr id="161810" name="Straight Arrow Connector 41"/>
          <p:cNvCxnSpPr>
            <a:cxnSpLocks noChangeShapeType="1"/>
          </p:cNvCxnSpPr>
          <p:nvPr/>
        </p:nvCxnSpPr>
        <p:spPr bwMode="auto">
          <a:xfrm>
            <a:off x="658813" y="2233613"/>
            <a:ext cx="0" cy="862012"/>
          </a:xfrm>
          <a:prstGeom prst="straightConnector1">
            <a:avLst/>
          </a:prstGeom>
          <a:noFill/>
          <a:ln w="9525">
            <a:solidFill>
              <a:schemeClr val="tx1"/>
            </a:solidFill>
            <a:round/>
            <a:headEnd type="triangle" w="med" len="med"/>
            <a:tailEnd type="triangle" w="med" len="med"/>
          </a:ln>
        </p:spPr>
      </p:cxnSp>
      <p:sp>
        <p:nvSpPr>
          <p:cNvPr id="161811" name="TextBox 42"/>
          <p:cNvSpPr txBox="1">
            <a:spLocks noChangeArrowheads="1"/>
          </p:cNvSpPr>
          <p:nvPr/>
        </p:nvSpPr>
        <p:spPr bwMode="auto">
          <a:xfrm>
            <a:off x="519113" y="1681163"/>
            <a:ext cx="279400" cy="277812"/>
          </a:xfrm>
          <a:prstGeom prst="rect">
            <a:avLst/>
          </a:prstGeom>
          <a:solidFill>
            <a:schemeClr val="bg1"/>
          </a:solidFill>
          <a:ln w="9525">
            <a:noFill/>
            <a:miter lim="800000"/>
            <a:headEnd/>
            <a:tailEnd/>
          </a:ln>
        </p:spPr>
        <p:txBody>
          <a:bodyPr wrap="none">
            <a:prstTxWarp prst="textNoShape">
              <a:avLst/>
            </a:prstTxWarp>
            <a:spAutoFit/>
          </a:bodyPr>
          <a:lstStyle/>
          <a:p>
            <a:pPr eaLnBrk="0" hangingPunct="0"/>
            <a:r>
              <a:rPr lang="en-US" sz="1200" i="1"/>
              <a:t>h</a:t>
            </a:r>
          </a:p>
        </p:txBody>
      </p:sp>
      <p:sp>
        <p:nvSpPr>
          <p:cNvPr id="161812" name="TextBox 43"/>
          <p:cNvSpPr txBox="1">
            <a:spLocks noChangeArrowheads="1"/>
          </p:cNvSpPr>
          <p:nvPr/>
        </p:nvSpPr>
        <p:spPr bwMode="auto">
          <a:xfrm>
            <a:off x="519113" y="2549525"/>
            <a:ext cx="279400" cy="276225"/>
          </a:xfrm>
          <a:prstGeom prst="rect">
            <a:avLst/>
          </a:prstGeom>
          <a:solidFill>
            <a:schemeClr val="bg1"/>
          </a:solidFill>
          <a:ln w="9525">
            <a:noFill/>
            <a:miter lim="800000"/>
            <a:headEnd/>
            <a:tailEnd/>
          </a:ln>
        </p:spPr>
        <p:txBody>
          <a:bodyPr wrap="none">
            <a:prstTxWarp prst="textNoShape">
              <a:avLst/>
            </a:prstTxWarp>
            <a:spAutoFit/>
          </a:bodyPr>
          <a:lstStyle/>
          <a:p>
            <a:pPr eaLnBrk="0" hangingPunct="0"/>
            <a:r>
              <a:rPr lang="en-US" sz="1200" i="1"/>
              <a:t>h</a:t>
            </a:r>
          </a:p>
        </p:txBody>
      </p:sp>
      <p:sp>
        <p:nvSpPr>
          <p:cNvPr id="161813" name="Freeform 44"/>
          <p:cNvSpPr>
            <a:spLocks noChangeArrowheads="1"/>
          </p:cNvSpPr>
          <p:nvPr/>
        </p:nvSpPr>
        <p:spPr bwMode="auto">
          <a:xfrm>
            <a:off x="857250" y="1398588"/>
            <a:ext cx="493713" cy="830262"/>
          </a:xfrm>
          <a:custGeom>
            <a:avLst/>
            <a:gdLst>
              <a:gd name="T0" fmla="*/ 1491548 w 341586"/>
              <a:gd name="T1" fmla="*/ 0 h 830317"/>
              <a:gd name="T2" fmla="*/ 160627 w 341586"/>
              <a:gd name="T3" fmla="*/ 441347 h 830317"/>
              <a:gd name="T4" fmla="*/ 527780 w 341586"/>
              <a:gd name="T5" fmla="*/ 830152 h 830317"/>
              <a:gd name="T6" fmla="*/ 0 60000 65536"/>
              <a:gd name="T7" fmla="*/ 0 60000 65536"/>
              <a:gd name="T8" fmla="*/ 0 60000 65536"/>
              <a:gd name="T9" fmla="*/ 0 w 341586"/>
              <a:gd name="T10" fmla="*/ 0 h 830317"/>
              <a:gd name="T11" fmla="*/ 341586 w 341586"/>
              <a:gd name="T12" fmla="*/ 830317 h 830317"/>
            </a:gdLst>
            <a:ahLst/>
            <a:cxnLst>
              <a:cxn ang="T6">
                <a:pos x="T0" y="T1"/>
              </a:cxn>
              <a:cxn ang="T7">
                <a:pos x="T2" y="T3"/>
              </a:cxn>
              <a:cxn ang="T8">
                <a:pos x="T4" y="T5"/>
              </a:cxn>
            </a:cxnLst>
            <a:rect l="T9" t="T10" r="T11" b="T12"/>
            <a:pathLst>
              <a:path w="341586" h="830317">
                <a:moveTo>
                  <a:pt x="341586" y="0"/>
                </a:moveTo>
                <a:cubicBezTo>
                  <a:pt x="207579" y="151524"/>
                  <a:pt x="73572" y="303048"/>
                  <a:pt x="36786" y="441434"/>
                </a:cubicBezTo>
                <a:cubicBezTo>
                  <a:pt x="0" y="579820"/>
                  <a:pt x="60434" y="705068"/>
                  <a:pt x="120869" y="830317"/>
                </a:cubicBezTo>
              </a:path>
            </a:pathLst>
          </a:custGeom>
          <a:noFill/>
          <a:ln w="19050">
            <a:solidFill>
              <a:srgbClr val="FF0000"/>
            </a:solidFill>
            <a:prstDash val="sysDash"/>
            <a:round/>
            <a:headEnd/>
            <a:tailEnd type="none" w="lg" len="lg"/>
          </a:ln>
        </p:spPr>
        <p:txBody>
          <a:bodyPr anchor="ctr">
            <a:prstTxWarp prst="textNoShape">
              <a:avLst/>
            </a:prstTxWarp>
          </a:bodyPr>
          <a:lstStyle/>
          <a:p>
            <a:pPr algn="ctr" eaLnBrk="0" hangingPunct="0"/>
            <a:endParaRPr lang="en-US"/>
          </a:p>
        </p:txBody>
      </p:sp>
      <p:sp>
        <p:nvSpPr>
          <p:cNvPr id="161814" name="Freeform 50"/>
          <p:cNvSpPr>
            <a:spLocks noChangeArrowheads="1"/>
          </p:cNvSpPr>
          <p:nvPr/>
        </p:nvSpPr>
        <p:spPr bwMode="auto">
          <a:xfrm flipV="1">
            <a:off x="857250" y="2254250"/>
            <a:ext cx="493713" cy="830263"/>
          </a:xfrm>
          <a:custGeom>
            <a:avLst/>
            <a:gdLst>
              <a:gd name="T0" fmla="*/ 1491548 w 341586"/>
              <a:gd name="T1" fmla="*/ 0 h 830317"/>
              <a:gd name="T2" fmla="*/ 160627 w 341586"/>
              <a:gd name="T3" fmla="*/ 441347 h 830317"/>
              <a:gd name="T4" fmla="*/ 527780 w 341586"/>
              <a:gd name="T5" fmla="*/ 830155 h 830317"/>
              <a:gd name="T6" fmla="*/ 0 60000 65536"/>
              <a:gd name="T7" fmla="*/ 0 60000 65536"/>
              <a:gd name="T8" fmla="*/ 0 60000 65536"/>
              <a:gd name="T9" fmla="*/ 0 w 341586"/>
              <a:gd name="T10" fmla="*/ 0 h 830317"/>
              <a:gd name="T11" fmla="*/ 341586 w 341586"/>
              <a:gd name="T12" fmla="*/ 830317 h 830317"/>
            </a:gdLst>
            <a:ahLst/>
            <a:cxnLst>
              <a:cxn ang="T6">
                <a:pos x="T0" y="T1"/>
              </a:cxn>
              <a:cxn ang="T7">
                <a:pos x="T2" y="T3"/>
              </a:cxn>
              <a:cxn ang="T8">
                <a:pos x="T4" y="T5"/>
              </a:cxn>
            </a:cxnLst>
            <a:rect l="T9" t="T10" r="T11" b="T12"/>
            <a:pathLst>
              <a:path w="341586" h="830317">
                <a:moveTo>
                  <a:pt x="341586" y="0"/>
                </a:moveTo>
                <a:cubicBezTo>
                  <a:pt x="207579" y="151524"/>
                  <a:pt x="73572" y="303048"/>
                  <a:pt x="36786" y="441434"/>
                </a:cubicBezTo>
                <a:cubicBezTo>
                  <a:pt x="0" y="579820"/>
                  <a:pt x="60434" y="705068"/>
                  <a:pt x="120869" y="830317"/>
                </a:cubicBezTo>
              </a:path>
            </a:pathLst>
          </a:custGeom>
          <a:noFill/>
          <a:ln w="19050">
            <a:solidFill>
              <a:srgbClr val="FF0000"/>
            </a:solidFill>
            <a:prstDash val="sysDash"/>
            <a:round/>
            <a:headEnd/>
            <a:tailEnd type="none" w="lg" len="lg"/>
          </a:ln>
        </p:spPr>
        <p:txBody>
          <a:bodyPr anchor="ctr">
            <a:prstTxWarp prst="textNoShape">
              <a:avLst/>
            </a:prstTxWarp>
          </a:bodyPr>
          <a:lstStyle/>
          <a:p>
            <a:pPr algn="ctr" eaLnBrk="0" hangingPunct="0"/>
            <a:endParaRPr lang="en-US"/>
          </a:p>
        </p:txBody>
      </p:sp>
      <p:cxnSp>
        <p:nvCxnSpPr>
          <p:cNvPr id="161815" name="Straight Arrow Connector 52"/>
          <p:cNvCxnSpPr>
            <a:cxnSpLocks noChangeShapeType="1"/>
          </p:cNvCxnSpPr>
          <p:nvPr/>
        </p:nvCxnSpPr>
        <p:spPr bwMode="auto">
          <a:xfrm flipV="1">
            <a:off x="1398588" y="966788"/>
            <a:ext cx="0" cy="347662"/>
          </a:xfrm>
          <a:prstGeom prst="straightConnector1">
            <a:avLst/>
          </a:prstGeom>
          <a:noFill/>
          <a:ln w="9525">
            <a:solidFill>
              <a:schemeClr val="tx1"/>
            </a:solidFill>
            <a:round/>
            <a:headEnd/>
            <a:tailEnd type="triangle" w="med" len="med"/>
          </a:ln>
        </p:spPr>
      </p:cxnSp>
      <p:sp>
        <p:nvSpPr>
          <p:cNvPr id="161816" name="TextBox 53"/>
          <p:cNvSpPr txBox="1">
            <a:spLocks noChangeArrowheads="1"/>
          </p:cNvSpPr>
          <p:nvPr/>
        </p:nvSpPr>
        <p:spPr bwMode="auto">
          <a:xfrm>
            <a:off x="1155700" y="987425"/>
            <a:ext cx="249238" cy="246063"/>
          </a:xfrm>
          <a:prstGeom prst="rect">
            <a:avLst/>
          </a:prstGeom>
          <a:noFill/>
          <a:ln w="9525">
            <a:noFill/>
            <a:miter lim="800000"/>
            <a:headEnd/>
            <a:tailEnd/>
          </a:ln>
        </p:spPr>
        <p:txBody>
          <a:bodyPr wrap="none">
            <a:prstTxWarp prst="textNoShape">
              <a:avLst/>
            </a:prstTxWarp>
            <a:spAutoFit/>
          </a:bodyPr>
          <a:lstStyle/>
          <a:p>
            <a:pPr eaLnBrk="0" hangingPunct="0"/>
            <a:r>
              <a:rPr lang="en-US" sz="1000" i="1"/>
              <a:t>z</a:t>
            </a:r>
          </a:p>
        </p:txBody>
      </p:sp>
      <p:cxnSp>
        <p:nvCxnSpPr>
          <p:cNvPr id="161817" name="Straight Connector 55"/>
          <p:cNvCxnSpPr>
            <a:cxnSpLocks noChangeShapeType="1"/>
          </p:cNvCxnSpPr>
          <p:nvPr/>
        </p:nvCxnSpPr>
        <p:spPr bwMode="auto">
          <a:xfrm>
            <a:off x="1277938" y="1817688"/>
            <a:ext cx="220662" cy="0"/>
          </a:xfrm>
          <a:prstGeom prst="line">
            <a:avLst/>
          </a:prstGeom>
          <a:noFill/>
          <a:ln w="9525">
            <a:solidFill>
              <a:schemeClr val="tx1"/>
            </a:solidFill>
            <a:prstDash val="dash"/>
            <a:round/>
            <a:headEnd/>
            <a:tailEnd type="none" w="lg" len="lg"/>
          </a:ln>
        </p:spPr>
      </p:cxnSp>
      <p:cxnSp>
        <p:nvCxnSpPr>
          <p:cNvPr id="161818" name="Straight Connector 56"/>
          <p:cNvCxnSpPr>
            <a:cxnSpLocks noChangeShapeType="1"/>
          </p:cNvCxnSpPr>
          <p:nvPr/>
        </p:nvCxnSpPr>
        <p:spPr bwMode="auto">
          <a:xfrm>
            <a:off x="1277938" y="1928813"/>
            <a:ext cx="220662" cy="0"/>
          </a:xfrm>
          <a:prstGeom prst="line">
            <a:avLst/>
          </a:prstGeom>
          <a:noFill/>
          <a:ln w="9525">
            <a:solidFill>
              <a:schemeClr val="tx1"/>
            </a:solidFill>
            <a:prstDash val="dash"/>
            <a:round/>
            <a:headEnd/>
            <a:tailEnd type="none" w="lg" len="lg"/>
          </a:ln>
        </p:spPr>
      </p:cxnSp>
      <p:sp>
        <p:nvSpPr>
          <p:cNvPr id="161819" name="TextBox 57"/>
          <p:cNvSpPr txBox="1">
            <a:spLocks noChangeArrowheads="1"/>
          </p:cNvSpPr>
          <p:nvPr/>
        </p:nvSpPr>
        <p:spPr bwMode="auto">
          <a:xfrm>
            <a:off x="982663" y="1728788"/>
            <a:ext cx="355600" cy="277812"/>
          </a:xfrm>
          <a:prstGeom prst="rect">
            <a:avLst/>
          </a:prstGeom>
          <a:noFill/>
          <a:ln w="9525">
            <a:noFill/>
            <a:miter lim="800000"/>
            <a:headEnd/>
            <a:tailEnd/>
          </a:ln>
        </p:spPr>
        <p:txBody>
          <a:bodyPr wrap="none">
            <a:prstTxWarp prst="textNoShape">
              <a:avLst/>
            </a:prstTxWarp>
            <a:spAutoFit/>
          </a:bodyPr>
          <a:lstStyle/>
          <a:p>
            <a:pPr eaLnBrk="0" hangingPunct="0"/>
            <a:r>
              <a:rPr lang="en-US" sz="1200" i="1"/>
              <a:t>dz</a:t>
            </a:r>
          </a:p>
        </p:txBody>
      </p:sp>
      <p:cxnSp>
        <p:nvCxnSpPr>
          <p:cNvPr id="161820" name="Straight Arrow Connector 61"/>
          <p:cNvCxnSpPr>
            <a:cxnSpLocks noChangeShapeType="1"/>
          </p:cNvCxnSpPr>
          <p:nvPr/>
        </p:nvCxnSpPr>
        <p:spPr bwMode="auto">
          <a:xfrm>
            <a:off x="903288" y="2563813"/>
            <a:ext cx="452437" cy="0"/>
          </a:xfrm>
          <a:prstGeom prst="straightConnector1">
            <a:avLst/>
          </a:prstGeom>
          <a:noFill/>
          <a:ln w="9525">
            <a:solidFill>
              <a:schemeClr val="tx1"/>
            </a:solidFill>
            <a:round/>
            <a:headEnd type="triangle" w="med" len="med"/>
            <a:tailEnd type="triangle" w="med" len="med"/>
          </a:ln>
        </p:spPr>
      </p:cxnSp>
      <p:sp>
        <p:nvSpPr>
          <p:cNvPr id="161821" name="TextBox 63"/>
          <p:cNvSpPr txBox="1">
            <a:spLocks noChangeArrowheads="1"/>
          </p:cNvSpPr>
          <p:nvPr/>
        </p:nvSpPr>
        <p:spPr bwMode="auto">
          <a:xfrm>
            <a:off x="977900" y="2322513"/>
            <a:ext cx="323850" cy="277812"/>
          </a:xfrm>
          <a:prstGeom prst="rect">
            <a:avLst/>
          </a:prstGeom>
          <a:noFill/>
          <a:ln w="9525">
            <a:noFill/>
            <a:miter lim="800000"/>
            <a:headEnd/>
            <a:tailEnd/>
          </a:ln>
        </p:spPr>
        <p:txBody>
          <a:bodyPr wrap="none">
            <a:prstTxWarp prst="textNoShape">
              <a:avLst/>
            </a:prstTxWarp>
            <a:spAutoFit/>
          </a:bodyPr>
          <a:lstStyle/>
          <a:p>
            <a:pPr eaLnBrk="0" hangingPunct="0"/>
            <a:r>
              <a:rPr lang="en-US" sz="1200" i="1">
                <a:latin typeface="Times New Roman" charset="0"/>
                <a:ea typeface="Times New Roman" charset="0"/>
                <a:cs typeface="Times New Roman" charset="0"/>
              </a:rPr>
              <a:t>I</a:t>
            </a:r>
            <a:r>
              <a:rPr lang="en-US" sz="1200" i="1" baseline="-25000">
                <a:latin typeface="Times New Roman" charset="0"/>
                <a:ea typeface="Times New Roman" charset="0"/>
                <a:cs typeface="Times New Roman" charset="0"/>
              </a:rPr>
              <a:t>m</a:t>
            </a:r>
          </a:p>
        </p:txBody>
      </p:sp>
      <p:cxnSp>
        <p:nvCxnSpPr>
          <p:cNvPr id="161822" name="Straight Connector 65"/>
          <p:cNvCxnSpPr>
            <a:cxnSpLocks noChangeShapeType="1"/>
          </p:cNvCxnSpPr>
          <p:nvPr/>
        </p:nvCxnSpPr>
        <p:spPr bwMode="auto">
          <a:xfrm flipV="1">
            <a:off x="1512888" y="1230313"/>
            <a:ext cx="893762" cy="892175"/>
          </a:xfrm>
          <a:prstGeom prst="line">
            <a:avLst/>
          </a:prstGeom>
          <a:noFill/>
          <a:ln w="9525">
            <a:solidFill>
              <a:schemeClr val="tx1"/>
            </a:solidFill>
            <a:round/>
            <a:headEnd/>
            <a:tailEnd type="none" w="lg" len="lg"/>
          </a:ln>
        </p:spPr>
      </p:cxnSp>
      <p:cxnSp>
        <p:nvCxnSpPr>
          <p:cNvPr id="161823" name="Straight Connector 66"/>
          <p:cNvCxnSpPr>
            <a:cxnSpLocks noChangeShapeType="1"/>
          </p:cNvCxnSpPr>
          <p:nvPr/>
        </p:nvCxnSpPr>
        <p:spPr bwMode="auto">
          <a:xfrm flipV="1">
            <a:off x="1412875" y="971550"/>
            <a:ext cx="893763" cy="893763"/>
          </a:xfrm>
          <a:prstGeom prst="line">
            <a:avLst/>
          </a:prstGeom>
          <a:noFill/>
          <a:ln w="9525">
            <a:solidFill>
              <a:schemeClr val="tx1"/>
            </a:solidFill>
            <a:round/>
            <a:headEnd/>
            <a:tailEnd type="none" w="lg" len="lg"/>
          </a:ln>
        </p:spPr>
      </p:cxnSp>
      <p:sp>
        <p:nvSpPr>
          <p:cNvPr id="68" name="TextBox 67"/>
          <p:cNvSpPr txBox="1"/>
          <p:nvPr/>
        </p:nvSpPr>
        <p:spPr>
          <a:xfrm>
            <a:off x="1965325" y="1565275"/>
            <a:ext cx="295275" cy="277813"/>
          </a:xfrm>
          <a:prstGeom prst="rect">
            <a:avLst/>
          </a:prstGeom>
          <a:noFill/>
        </p:spPr>
        <p:txBody>
          <a:bodyPr wrap="none">
            <a:spAutoFit/>
          </a:bodyPr>
          <a:lstStyle/>
          <a:p>
            <a:pPr eaLnBrk="0" hangingPunct="0">
              <a:defRPr/>
            </a:pPr>
            <a:r>
              <a:rPr lang="en-US" sz="1200" i="1" dirty="0">
                <a:latin typeface="+mn-lt"/>
                <a:ea typeface="+mn-ea"/>
                <a:cs typeface="Times New Roman" pitchFamily="18" charset="0"/>
              </a:rPr>
              <a:t>R</a:t>
            </a:r>
          </a:p>
        </p:txBody>
      </p:sp>
      <p:sp>
        <p:nvSpPr>
          <p:cNvPr id="69" name="TextBox 68"/>
          <p:cNvSpPr txBox="1"/>
          <p:nvPr/>
        </p:nvSpPr>
        <p:spPr>
          <a:xfrm>
            <a:off x="1739900" y="1130300"/>
            <a:ext cx="338138" cy="276225"/>
          </a:xfrm>
          <a:prstGeom prst="rect">
            <a:avLst/>
          </a:prstGeom>
          <a:noFill/>
        </p:spPr>
        <p:txBody>
          <a:bodyPr wrap="none">
            <a:spAutoFit/>
          </a:bodyPr>
          <a:lstStyle/>
          <a:p>
            <a:pPr eaLnBrk="0" hangingPunct="0">
              <a:defRPr/>
            </a:pPr>
            <a:r>
              <a:rPr lang="en-US" sz="1200" i="1" dirty="0">
                <a:latin typeface="+mn-lt"/>
                <a:ea typeface="+mn-ea"/>
                <a:cs typeface="Times New Roman" pitchFamily="18" charset="0"/>
              </a:rPr>
              <a:t>R’</a:t>
            </a:r>
          </a:p>
        </p:txBody>
      </p:sp>
      <p:sp>
        <p:nvSpPr>
          <p:cNvPr id="161826" name="Freeform 69"/>
          <p:cNvSpPr>
            <a:spLocks noChangeArrowheads="1"/>
          </p:cNvSpPr>
          <p:nvPr/>
        </p:nvSpPr>
        <p:spPr bwMode="auto">
          <a:xfrm>
            <a:off x="1408113" y="1512888"/>
            <a:ext cx="252412" cy="115887"/>
          </a:xfrm>
          <a:custGeom>
            <a:avLst/>
            <a:gdLst>
              <a:gd name="T0" fmla="*/ 0 w 252248"/>
              <a:gd name="T1" fmla="*/ 0 h 115613"/>
              <a:gd name="T2" fmla="*/ 147433 w 252248"/>
              <a:gd name="T3" fmla="*/ 21170 h 115613"/>
              <a:gd name="T4" fmla="*/ 252740 w 252248"/>
              <a:gd name="T5" fmla="*/ 116437 h 115613"/>
              <a:gd name="T6" fmla="*/ 0 60000 65536"/>
              <a:gd name="T7" fmla="*/ 0 60000 65536"/>
              <a:gd name="T8" fmla="*/ 0 60000 65536"/>
              <a:gd name="T9" fmla="*/ 0 w 252248"/>
              <a:gd name="T10" fmla="*/ 0 h 115613"/>
              <a:gd name="T11" fmla="*/ 252248 w 252248"/>
              <a:gd name="T12" fmla="*/ 115613 h 115613"/>
            </a:gdLst>
            <a:ahLst/>
            <a:cxnLst>
              <a:cxn ang="T6">
                <a:pos x="T0" y="T1"/>
              </a:cxn>
              <a:cxn ang="T7">
                <a:pos x="T2" y="T3"/>
              </a:cxn>
              <a:cxn ang="T8">
                <a:pos x="T4" y="T5"/>
              </a:cxn>
            </a:cxnLst>
            <a:rect l="T9" t="T10" r="T11" b="T12"/>
            <a:pathLst>
              <a:path w="252248" h="115613">
                <a:moveTo>
                  <a:pt x="0" y="0"/>
                </a:moveTo>
                <a:cubicBezTo>
                  <a:pt x="52552" y="875"/>
                  <a:pt x="105104" y="1751"/>
                  <a:pt x="147145" y="21020"/>
                </a:cubicBezTo>
                <a:cubicBezTo>
                  <a:pt x="189186" y="40289"/>
                  <a:pt x="220717" y="77951"/>
                  <a:pt x="252248" y="115613"/>
                </a:cubicBezTo>
              </a:path>
            </a:pathLst>
          </a:custGeom>
          <a:noFill/>
          <a:ln w="9525">
            <a:solidFill>
              <a:schemeClr val="tx1"/>
            </a:solidFill>
            <a:round/>
            <a:headEnd type="triangle" w="med" len="med"/>
            <a:tailEnd type="triangle" w="med" len="med"/>
          </a:ln>
        </p:spPr>
        <p:txBody>
          <a:bodyPr anchor="ctr">
            <a:prstTxWarp prst="textNoShape">
              <a:avLst/>
            </a:prstTxWarp>
          </a:bodyPr>
          <a:lstStyle/>
          <a:p>
            <a:pPr algn="ctr" eaLnBrk="0" hangingPunct="0"/>
            <a:endParaRPr lang="en-US"/>
          </a:p>
        </p:txBody>
      </p:sp>
      <p:sp>
        <p:nvSpPr>
          <p:cNvPr id="161827" name="TextBox 71"/>
          <p:cNvSpPr txBox="1">
            <a:spLocks noChangeArrowheads="1"/>
          </p:cNvSpPr>
          <p:nvPr/>
        </p:nvSpPr>
        <p:spPr bwMode="auto">
          <a:xfrm>
            <a:off x="1439863" y="1314450"/>
            <a:ext cx="271462" cy="276225"/>
          </a:xfrm>
          <a:prstGeom prst="rect">
            <a:avLst/>
          </a:prstGeom>
          <a:noFill/>
          <a:ln w="9525">
            <a:noFill/>
            <a:miter lim="800000"/>
            <a:headEnd/>
            <a:tailEnd/>
          </a:ln>
        </p:spPr>
        <p:txBody>
          <a:bodyPr wrap="none">
            <a:prstTxWarp prst="textNoShape">
              <a:avLst/>
            </a:prstTxWarp>
            <a:spAutoFit/>
          </a:bodyPr>
          <a:lstStyle/>
          <a:p>
            <a:pPr eaLnBrk="0" hangingPunct="0"/>
            <a:r>
              <a:rPr lang="el-GR" sz="1200" i="1"/>
              <a:t>θ</a:t>
            </a:r>
            <a:endParaRPr lang="en-US" sz="1200" i="1"/>
          </a:p>
        </p:txBody>
      </p:sp>
      <p:graphicFrame>
        <p:nvGraphicFramePr>
          <p:cNvPr id="161803" name="Object 11"/>
          <p:cNvGraphicFramePr>
            <a:graphicFrameLocks noChangeAspect="1"/>
          </p:cNvGraphicFramePr>
          <p:nvPr/>
        </p:nvGraphicFramePr>
        <p:xfrm>
          <a:off x="3625850" y="1452563"/>
          <a:ext cx="1549400" cy="280987"/>
        </p:xfrm>
        <a:graphic>
          <a:graphicData uri="http://schemas.openxmlformats.org/presentationml/2006/ole">
            <mc:AlternateContent xmlns:mc="http://schemas.openxmlformats.org/markup-compatibility/2006">
              <mc:Choice xmlns:v="urn:schemas-microsoft-com:vml" Requires="v">
                <p:oleObj spid="_x0000_s161823" name="Equation" r:id="rId21" imgW="1396800" imgH="253800" progId="Equation.3">
                  <p:embed/>
                </p:oleObj>
              </mc:Choice>
              <mc:Fallback>
                <p:oleObj name="Equation" r:id="rId21" imgW="1396800" imgH="253800" progId="Equation.3">
                  <p:embed/>
                  <p:pic>
                    <p:nvPicPr>
                      <p:cNvPr id="0" name="Picture 11"/>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625850" y="1452563"/>
                        <a:ext cx="1549400" cy="2809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1828" name="Left Brace 73"/>
          <p:cNvSpPr>
            <a:spLocks/>
          </p:cNvSpPr>
          <p:nvPr/>
        </p:nvSpPr>
        <p:spPr bwMode="auto">
          <a:xfrm rot="-5400000">
            <a:off x="7188994" y="1943894"/>
            <a:ext cx="115887" cy="2028825"/>
          </a:xfrm>
          <a:prstGeom prst="leftBrace">
            <a:avLst>
              <a:gd name="adj1" fmla="val 8348"/>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61829" name="TextBox 74"/>
          <p:cNvSpPr txBox="1">
            <a:spLocks noChangeArrowheads="1"/>
          </p:cNvSpPr>
          <p:nvPr/>
        </p:nvSpPr>
        <p:spPr bwMode="auto">
          <a:xfrm>
            <a:off x="5875338" y="3006725"/>
            <a:ext cx="2732087" cy="260350"/>
          </a:xfrm>
          <a:prstGeom prst="rect">
            <a:avLst/>
          </a:prstGeom>
          <a:noFill/>
          <a:ln w="9525">
            <a:noFill/>
            <a:miter lim="800000"/>
            <a:headEnd/>
            <a:tailEnd/>
          </a:ln>
        </p:spPr>
        <p:txBody>
          <a:bodyPr wrap="none">
            <a:prstTxWarp prst="textNoShape">
              <a:avLst/>
            </a:prstTxWarp>
            <a:spAutoFit/>
          </a:bodyPr>
          <a:lstStyle/>
          <a:p>
            <a:pPr eaLnBrk="0" hangingPunct="0"/>
            <a:r>
              <a:rPr lang="en-US" sz="1100">
                <a:solidFill>
                  <a:srgbClr val="FF0000"/>
                </a:solidFill>
              </a:rPr>
              <a:t>= 0 with symmetrical integration limits</a:t>
            </a:r>
          </a:p>
        </p:txBody>
      </p:sp>
      <p:sp>
        <p:nvSpPr>
          <p:cNvPr id="161830" name="TextBox 75"/>
          <p:cNvSpPr txBox="1">
            <a:spLocks noChangeArrowheads="1"/>
          </p:cNvSpPr>
          <p:nvPr/>
        </p:nvSpPr>
        <p:spPr bwMode="auto">
          <a:xfrm>
            <a:off x="2754313" y="3910013"/>
            <a:ext cx="492125" cy="276225"/>
          </a:xfrm>
          <a:prstGeom prst="rect">
            <a:avLst/>
          </a:prstGeom>
          <a:noFill/>
          <a:ln w="9525">
            <a:noFill/>
            <a:miter lim="800000"/>
            <a:headEnd/>
            <a:tailEnd/>
          </a:ln>
        </p:spPr>
        <p:txBody>
          <a:bodyPr wrap="none">
            <a:prstTxWarp prst="textNoShape">
              <a:avLst/>
            </a:prstTxWarp>
            <a:spAutoFit/>
          </a:bodyPr>
          <a:lstStyle/>
          <a:p>
            <a:pPr eaLnBrk="0" hangingPunct="0"/>
            <a:r>
              <a:rPr lang="en-US" sz="1200">
                <a:solidFill>
                  <a:srgbClr val="FF0000"/>
                </a:solidFill>
              </a:rPr>
              <a:t>But:</a:t>
            </a:r>
          </a:p>
        </p:txBody>
      </p:sp>
      <p:sp>
        <p:nvSpPr>
          <p:cNvPr id="161831" name="TextBox 76"/>
          <p:cNvSpPr txBox="1">
            <a:spLocks noChangeArrowheads="1"/>
          </p:cNvSpPr>
          <p:nvPr/>
        </p:nvSpPr>
        <p:spPr bwMode="auto">
          <a:xfrm>
            <a:off x="6958013" y="6359525"/>
            <a:ext cx="1606550" cy="338138"/>
          </a:xfrm>
          <a:prstGeom prst="rect">
            <a:avLst/>
          </a:prstGeom>
          <a:noFill/>
          <a:ln w="9525">
            <a:noFill/>
            <a:miter lim="800000"/>
            <a:headEnd/>
            <a:tailEnd/>
          </a:ln>
        </p:spPr>
        <p:txBody>
          <a:bodyPr wrap="none">
            <a:prstTxWarp prst="textNoShape">
              <a:avLst/>
            </a:prstTxWarp>
            <a:spAutoFit/>
          </a:bodyPr>
          <a:lstStyle/>
          <a:p>
            <a:pPr eaLnBrk="0" hangingPunct="0"/>
            <a:r>
              <a:rPr lang="en-US" i="1">
                <a:solidFill>
                  <a:srgbClr val="FF0000"/>
                </a:solidFill>
              </a:rPr>
              <a:t>CONTINUED…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25" name="Title 1"/>
          <p:cNvSpPr>
            <a:spLocks noGrp="1"/>
          </p:cNvSpPr>
          <p:nvPr>
            <p:ph type="title"/>
          </p:nvPr>
        </p:nvSpPr>
        <p:spPr>
          <a:xfrm>
            <a:off x="2362200" y="228600"/>
            <a:ext cx="4419600" cy="609600"/>
          </a:xfrm>
        </p:spPr>
        <p:txBody>
          <a:bodyPr/>
          <a:lstStyle/>
          <a:p>
            <a:r>
              <a:rPr lang="en-US" sz="3600" smtClean="0"/>
              <a:t>Linear Dipole (cont.)</a:t>
            </a:r>
          </a:p>
        </p:txBody>
      </p:sp>
      <p:graphicFrame>
        <p:nvGraphicFramePr>
          <p:cNvPr id="162818" name="Object 2"/>
          <p:cNvGraphicFramePr>
            <a:graphicFrameLocks noChangeAspect="1"/>
          </p:cNvGraphicFramePr>
          <p:nvPr/>
        </p:nvGraphicFramePr>
        <p:xfrm>
          <a:off x="2047875" y="857250"/>
          <a:ext cx="5013325" cy="527050"/>
        </p:xfrm>
        <a:graphic>
          <a:graphicData uri="http://schemas.openxmlformats.org/presentationml/2006/ole">
            <mc:AlternateContent xmlns:mc="http://schemas.openxmlformats.org/markup-compatibility/2006">
              <mc:Choice xmlns:v="urn:schemas-microsoft-com:vml" Requires="v">
                <p:oleObj spid="_x0000_s162832" name="Equation" r:id="rId3" imgW="4597200" imgH="482400" progId="Equation.3">
                  <p:embed/>
                </p:oleObj>
              </mc:Choice>
              <mc:Fallback>
                <p:oleObj name="Equation" r:id="rId3" imgW="4597200" imgH="4824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7875" y="857250"/>
                        <a:ext cx="5013325" cy="527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2819" name="Object 3"/>
          <p:cNvGraphicFramePr>
            <a:graphicFrameLocks noChangeAspect="1"/>
          </p:cNvGraphicFramePr>
          <p:nvPr/>
        </p:nvGraphicFramePr>
        <p:xfrm>
          <a:off x="2030413" y="1471613"/>
          <a:ext cx="4278312" cy="527050"/>
        </p:xfrm>
        <a:graphic>
          <a:graphicData uri="http://schemas.openxmlformats.org/presentationml/2006/ole">
            <mc:AlternateContent xmlns:mc="http://schemas.openxmlformats.org/markup-compatibility/2006">
              <mc:Choice xmlns:v="urn:schemas-microsoft-com:vml" Requires="v">
                <p:oleObj spid="_x0000_s162833" name="Equation" r:id="rId5" imgW="3924000" imgH="482400" progId="Equation.3">
                  <p:embed/>
                </p:oleObj>
              </mc:Choice>
              <mc:Fallback>
                <p:oleObj name="Equation" r:id="rId5" imgW="3924000" imgH="4824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0413" y="1471613"/>
                        <a:ext cx="4278312" cy="527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2820" name="Object 4"/>
          <p:cNvGraphicFramePr>
            <a:graphicFrameLocks noChangeAspect="1"/>
          </p:cNvGraphicFramePr>
          <p:nvPr/>
        </p:nvGraphicFramePr>
        <p:xfrm>
          <a:off x="2052638" y="2112963"/>
          <a:ext cx="3046412" cy="471487"/>
        </p:xfrm>
        <a:graphic>
          <a:graphicData uri="http://schemas.openxmlformats.org/presentationml/2006/ole">
            <mc:AlternateContent xmlns:mc="http://schemas.openxmlformats.org/markup-compatibility/2006">
              <mc:Choice xmlns:v="urn:schemas-microsoft-com:vml" Requires="v">
                <p:oleObj spid="_x0000_s162834" name="Equation" r:id="rId7" imgW="2793960" imgH="431640" progId="Equation.3">
                  <p:embed/>
                </p:oleObj>
              </mc:Choice>
              <mc:Fallback>
                <p:oleObj name="Equation" r:id="rId7" imgW="2793960" imgH="43164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2638" y="2112963"/>
                        <a:ext cx="3046412" cy="4714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2821" name="Object 5"/>
          <p:cNvGraphicFramePr>
            <a:graphicFrameLocks noChangeAspect="1"/>
          </p:cNvGraphicFramePr>
          <p:nvPr/>
        </p:nvGraphicFramePr>
        <p:xfrm>
          <a:off x="2005013" y="3106738"/>
          <a:ext cx="2127250" cy="550862"/>
        </p:xfrm>
        <a:graphic>
          <a:graphicData uri="http://schemas.openxmlformats.org/presentationml/2006/ole">
            <mc:AlternateContent xmlns:mc="http://schemas.openxmlformats.org/markup-compatibility/2006">
              <mc:Choice xmlns:v="urn:schemas-microsoft-com:vml" Requires="v">
                <p:oleObj spid="_x0000_s162835" name="Equation" r:id="rId9" imgW="1523880" imgH="393480" progId="Equation.3">
                  <p:embed/>
                </p:oleObj>
              </mc:Choice>
              <mc:Fallback>
                <p:oleObj name="Equation" r:id="rId9" imgW="1523880" imgH="39348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05013" y="3106738"/>
                        <a:ext cx="2127250" cy="5508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2822" name="Object 6"/>
          <p:cNvGraphicFramePr>
            <a:graphicFrameLocks noChangeAspect="1"/>
          </p:cNvGraphicFramePr>
          <p:nvPr/>
        </p:nvGraphicFramePr>
        <p:xfrm>
          <a:off x="2390775" y="4835525"/>
          <a:ext cx="2770188" cy="560388"/>
        </p:xfrm>
        <a:graphic>
          <a:graphicData uri="http://schemas.openxmlformats.org/presentationml/2006/ole">
            <mc:AlternateContent xmlns:mc="http://schemas.openxmlformats.org/markup-compatibility/2006">
              <mc:Choice xmlns:v="urn:schemas-microsoft-com:vml" Requires="v">
                <p:oleObj spid="_x0000_s162836" name="Equation" r:id="rId11" imgW="1942920" imgH="393480" progId="Equation.3">
                  <p:embed/>
                </p:oleObj>
              </mc:Choice>
              <mc:Fallback>
                <p:oleObj name="Equation" r:id="rId11" imgW="1942920" imgH="393480"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90775" y="4835525"/>
                        <a:ext cx="2770188" cy="560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2823" name="Object 7"/>
          <p:cNvGraphicFramePr>
            <a:graphicFrameLocks noChangeAspect="1"/>
          </p:cNvGraphicFramePr>
          <p:nvPr/>
        </p:nvGraphicFramePr>
        <p:xfrm>
          <a:off x="2524125" y="2757488"/>
          <a:ext cx="822325" cy="290512"/>
        </p:xfrm>
        <a:graphic>
          <a:graphicData uri="http://schemas.openxmlformats.org/presentationml/2006/ole">
            <mc:AlternateContent xmlns:mc="http://schemas.openxmlformats.org/markup-compatibility/2006">
              <mc:Choice xmlns:v="urn:schemas-microsoft-com:vml" Requires="v">
                <p:oleObj spid="_x0000_s162837" name="Equation" r:id="rId13" imgW="647640" imgH="228600" progId="Equation.3">
                  <p:embed/>
                </p:oleObj>
              </mc:Choice>
              <mc:Fallback>
                <p:oleObj name="Equation" r:id="rId13" imgW="647640" imgH="228600" progId="Equation.3">
                  <p:embed/>
                  <p:pic>
                    <p:nvPicPr>
                      <p:cNvPr id="0"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24125" y="2757488"/>
                        <a:ext cx="822325" cy="2905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2824" name="Object 8"/>
          <p:cNvGraphicFramePr>
            <a:graphicFrameLocks noChangeAspect="1"/>
          </p:cNvGraphicFramePr>
          <p:nvPr/>
        </p:nvGraphicFramePr>
        <p:xfrm>
          <a:off x="1995488" y="3775075"/>
          <a:ext cx="2357437" cy="555625"/>
        </p:xfrm>
        <a:graphic>
          <a:graphicData uri="http://schemas.openxmlformats.org/presentationml/2006/ole">
            <mc:AlternateContent xmlns:mc="http://schemas.openxmlformats.org/markup-compatibility/2006">
              <mc:Choice xmlns:v="urn:schemas-microsoft-com:vml" Requires="v">
                <p:oleObj spid="_x0000_s162838" name="Equation" r:id="rId15" imgW="1841400" imgH="431640" progId="Equation.3">
                  <p:embed/>
                </p:oleObj>
              </mc:Choice>
              <mc:Fallback>
                <p:oleObj name="Equation" r:id="rId15" imgW="1841400" imgH="431640" progId="Equation.3">
                  <p:embed/>
                  <p:pic>
                    <p:nvPicPr>
                      <p:cNvPr id="0" name="Picture 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95488" y="3775075"/>
                        <a:ext cx="2357437" cy="555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2826" name="TextBox 13"/>
          <p:cNvSpPr txBox="1">
            <a:spLocks noChangeArrowheads="1"/>
          </p:cNvSpPr>
          <p:nvPr/>
        </p:nvSpPr>
        <p:spPr bwMode="auto">
          <a:xfrm>
            <a:off x="1870075" y="4467225"/>
            <a:ext cx="1665288" cy="307975"/>
          </a:xfrm>
          <a:prstGeom prst="rect">
            <a:avLst/>
          </a:prstGeom>
          <a:noFill/>
          <a:ln w="9525">
            <a:noFill/>
            <a:miter lim="800000"/>
            <a:headEnd/>
            <a:tailEnd/>
          </a:ln>
        </p:spPr>
        <p:txBody>
          <a:bodyPr wrap="none">
            <a:prstTxWarp prst="textNoShape">
              <a:avLst/>
            </a:prstTxWarp>
            <a:spAutoFit/>
          </a:bodyPr>
          <a:lstStyle/>
          <a:p>
            <a:pPr eaLnBrk="0" hangingPunct="0"/>
            <a:r>
              <a:rPr lang="en-US" sz="1400" i="1">
                <a:solidFill>
                  <a:srgbClr val="FF0000"/>
                </a:solidFill>
              </a:rPr>
              <a:t>Pattern Function: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0" name="Title 1"/>
          <p:cNvSpPr>
            <a:spLocks noGrp="1"/>
          </p:cNvSpPr>
          <p:nvPr>
            <p:ph type="title"/>
          </p:nvPr>
        </p:nvSpPr>
        <p:spPr>
          <a:xfrm>
            <a:off x="2324100" y="304800"/>
            <a:ext cx="4495800" cy="533400"/>
          </a:xfrm>
        </p:spPr>
        <p:txBody>
          <a:bodyPr/>
          <a:lstStyle/>
          <a:p>
            <a:r>
              <a:rPr lang="en-US" sz="3600" smtClean="0"/>
              <a:t>Linear Dipole (cont.)</a:t>
            </a:r>
          </a:p>
        </p:txBody>
      </p:sp>
      <p:graphicFrame>
        <p:nvGraphicFramePr>
          <p:cNvPr id="163842" name="Object 2"/>
          <p:cNvGraphicFramePr>
            <a:graphicFrameLocks noChangeAspect="1"/>
          </p:cNvGraphicFramePr>
          <p:nvPr/>
        </p:nvGraphicFramePr>
        <p:xfrm>
          <a:off x="2606675" y="922338"/>
          <a:ext cx="1981200" cy="458787"/>
        </p:xfrm>
        <a:graphic>
          <a:graphicData uri="http://schemas.openxmlformats.org/presentationml/2006/ole">
            <mc:AlternateContent xmlns:mc="http://schemas.openxmlformats.org/markup-compatibility/2006">
              <mc:Choice xmlns:v="urn:schemas-microsoft-com:vml" Requires="v">
                <p:oleObj spid="_x0000_s163858" name="Equation" r:id="rId3" imgW="1815840" imgH="419040" progId="Equation.3">
                  <p:embed/>
                </p:oleObj>
              </mc:Choice>
              <mc:Fallback>
                <p:oleObj name="Equation" r:id="rId3" imgW="1815840" imgH="4190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6675" y="922338"/>
                        <a:ext cx="1981200" cy="458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3" name="Object 3"/>
          <p:cNvGraphicFramePr>
            <a:graphicFrameLocks noChangeAspect="1"/>
          </p:cNvGraphicFramePr>
          <p:nvPr/>
        </p:nvGraphicFramePr>
        <p:xfrm>
          <a:off x="2636838" y="1528763"/>
          <a:ext cx="2241550" cy="404812"/>
        </p:xfrm>
        <a:graphic>
          <a:graphicData uri="http://schemas.openxmlformats.org/presentationml/2006/ole">
            <mc:AlternateContent xmlns:mc="http://schemas.openxmlformats.org/markup-compatibility/2006">
              <mc:Choice xmlns:v="urn:schemas-microsoft-com:vml" Requires="v">
                <p:oleObj spid="_x0000_s163859" name="Equation" r:id="rId5" imgW="1828800" imgH="330120" progId="Equation.3">
                  <p:embed/>
                </p:oleObj>
              </mc:Choice>
              <mc:Fallback>
                <p:oleObj name="Equation" r:id="rId5" imgW="1828800" imgH="33012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6838" y="1528763"/>
                        <a:ext cx="2241550" cy="404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4" name="Object 4"/>
          <p:cNvGraphicFramePr>
            <a:graphicFrameLocks noChangeAspect="1"/>
          </p:cNvGraphicFramePr>
          <p:nvPr/>
        </p:nvGraphicFramePr>
        <p:xfrm>
          <a:off x="2649538" y="2060575"/>
          <a:ext cx="1987550" cy="388938"/>
        </p:xfrm>
        <a:graphic>
          <a:graphicData uri="http://schemas.openxmlformats.org/presentationml/2006/ole">
            <mc:AlternateContent xmlns:mc="http://schemas.openxmlformats.org/markup-compatibility/2006">
              <mc:Choice xmlns:v="urn:schemas-microsoft-com:vml" Requires="v">
                <p:oleObj spid="_x0000_s163860" name="Equation" r:id="rId7" imgW="1688760" imgH="330120" progId="Equation.3">
                  <p:embed/>
                </p:oleObj>
              </mc:Choice>
              <mc:Fallback>
                <p:oleObj name="Equation" r:id="rId7" imgW="1688760" imgH="33012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49538" y="2060575"/>
                        <a:ext cx="1987550" cy="388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5" name="Object 5"/>
          <p:cNvGraphicFramePr>
            <a:graphicFrameLocks noChangeAspect="1"/>
          </p:cNvGraphicFramePr>
          <p:nvPr/>
        </p:nvGraphicFramePr>
        <p:xfrm>
          <a:off x="2636838" y="2624138"/>
          <a:ext cx="3157537" cy="519112"/>
        </p:xfrm>
        <a:graphic>
          <a:graphicData uri="http://schemas.openxmlformats.org/presentationml/2006/ole">
            <mc:AlternateContent xmlns:mc="http://schemas.openxmlformats.org/markup-compatibility/2006">
              <mc:Choice xmlns:v="urn:schemas-microsoft-com:vml" Requires="v">
                <p:oleObj spid="_x0000_s163861" name="Equation" r:id="rId9" imgW="2628720" imgH="431640" progId="Equation.3">
                  <p:embed/>
                </p:oleObj>
              </mc:Choice>
              <mc:Fallback>
                <p:oleObj name="Equation" r:id="rId9" imgW="2628720" imgH="43164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36838" y="2624138"/>
                        <a:ext cx="3157537" cy="5191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6" name="Object 6"/>
          <p:cNvGraphicFramePr>
            <a:graphicFrameLocks noChangeAspect="1"/>
          </p:cNvGraphicFramePr>
          <p:nvPr/>
        </p:nvGraphicFramePr>
        <p:xfrm>
          <a:off x="2695575" y="4122738"/>
          <a:ext cx="1412875" cy="323850"/>
        </p:xfrm>
        <a:graphic>
          <a:graphicData uri="http://schemas.openxmlformats.org/presentationml/2006/ole">
            <mc:AlternateContent xmlns:mc="http://schemas.openxmlformats.org/markup-compatibility/2006">
              <mc:Choice xmlns:v="urn:schemas-microsoft-com:vml" Requires="v">
                <p:oleObj spid="_x0000_s163862" name="Equation" r:id="rId11" imgW="1054080" imgH="241200" progId="Equation.3">
                  <p:embed/>
                </p:oleObj>
              </mc:Choice>
              <mc:Fallback>
                <p:oleObj name="Equation" r:id="rId11" imgW="1054080" imgH="241200"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95575" y="4122738"/>
                        <a:ext cx="1412875" cy="323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7" name="Object 7"/>
          <p:cNvGraphicFramePr>
            <a:graphicFrameLocks noChangeAspect="1"/>
          </p:cNvGraphicFramePr>
          <p:nvPr/>
        </p:nvGraphicFramePr>
        <p:xfrm>
          <a:off x="2779713" y="4548188"/>
          <a:ext cx="1144587" cy="339725"/>
        </p:xfrm>
        <a:graphic>
          <a:graphicData uri="http://schemas.openxmlformats.org/presentationml/2006/ole">
            <mc:AlternateContent xmlns:mc="http://schemas.openxmlformats.org/markup-compatibility/2006">
              <mc:Choice xmlns:v="urn:schemas-microsoft-com:vml" Requires="v">
                <p:oleObj spid="_x0000_s163863" name="Equation" r:id="rId13" imgW="812520" imgH="241200" progId="Equation.3">
                  <p:embed/>
                </p:oleObj>
              </mc:Choice>
              <mc:Fallback>
                <p:oleObj name="Equation" r:id="rId13" imgW="812520" imgH="241200" progId="Equation.3">
                  <p:embed/>
                  <p:pic>
                    <p:nvPicPr>
                      <p:cNvPr id="0"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779713" y="4548188"/>
                        <a:ext cx="1144587" cy="339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8" name="Object 8"/>
          <p:cNvGraphicFramePr>
            <a:graphicFrameLocks noChangeAspect="1"/>
          </p:cNvGraphicFramePr>
          <p:nvPr/>
        </p:nvGraphicFramePr>
        <p:xfrm>
          <a:off x="2813050" y="4938713"/>
          <a:ext cx="1042988" cy="558800"/>
        </p:xfrm>
        <a:graphic>
          <a:graphicData uri="http://schemas.openxmlformats.org/presentationml/2006/ole">
            <mc:AlternateContent xmlns:mc="http://schemas.openxmlformats.org/markup-compatibility/2006">
              <mc:Choice xmlns:v="urn:schemas-microsoft-com:vml" Requires="v">
                <p:oleObj spid="_x0000_s163864" name="Equation" r:id="rId15" imgW="736560" imgH="393480" progId="Equation.3">
                  <p:embed/>
                </p:oleObj>
              </mc:Choice>
              <mc:Fallback>
                <p:oleObj name="Equation" r:id="rId15" imgW="736560" imgH="393480" progId="Equation.3">
                  <p:embed/>
                  <p:pic>
                    <p:nvPicPr>
                      <p:cNvPr id="0" name="Picture 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813050" y="4938713"/>
                        <a:ext cx="1042988" cy="558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49" name="Object 9"/>
          <p:cNvGraphicFramePr>
            <a:graphicFrameLocks noChangeAspect="1"/>
          </p:cNvGraphicFramePr>
          <p:nvPr/>
        </p:nvGraphicFramePr>
        <p:xfrm>
          <a:off x="2697163" y="5602288"/>
          <a:ext cx="1335087" cy="368300"/>
        </p:xfrm>
        <a:graphic>
          <a:graphicData uri="http://schemas.openxmlformats.org/presentationml/2006/ole">
            <mc:AlternateContent xmlns:mc="http://schemas.openxmlformats.org/markup-compatibility/2006">
              <mc:Choice xmlns:v="urn:schemas-microsoft-com:vml" Requires="v">
                <p:oleObj spid="_x0000_s163865" name="Equation" r:id="rId17" imgW="723600" imgH="215640" progId="Equation.3">
                  <p:embed/>
                </p:oleObj>
              </mc:Choice>
              <mc:Fallback>
                <p:oleObj name="Equation" r:id="rId17" imgW="723600" imgH="215640" progId="Equation.3">
                  <p:embed/>
                  <p:pic>
                    <p:nvPicPr>
                      <p:cNvPr id="0" name="Picture 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697163" y="5602288"/>
                        <a:ext cx="1335087" cy="368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3851" name="Left Brace 10"/>
          <p:cNvSpPr>
            <a:spLocks/>
          </p:cNvSpPr>
          <p:nvPr/>
        </p:nvSpPr>
        <p:spPr bwMode="auto">
          <a:xfrm rot="-5400000">
            <a:off x="4503738" y="2022475"/>
            <a:ext cx="136525" cy="2397125"/>
          </a:xfrm>
          <a:prstGeom prst="leftBrace">
            <a:avLst>
              <a:gd name="adj1" fmla="val 8373"/>
              <a:gd name="adj2" fmla="val 50000"/>
            </a:avLst>
          </a:prstGeom>
          <a:noFill/>
          <a:ln w="9525">
            <a:solidFill>
              <a:srgbClr val="FF0000"/>
            </a:solidFill>
            <a:round/>
            <a:headEnd/>
            <a:tailEnd type="none" w="lg" len="lg"/>
          </a:ln>
        </p:spPr>
        <p:txBody>
          <a:bodyPr anchor="ctr">
            <a:prstTxWarp prst="textNoShape">
              <a:avLst/>
            </a:prstTxWarp>
          </a:bodyPr>
          <a:lstStyle/>
          <a:p>
            <a:pPr algn="ctr" eaLnBrk="0" hangingPunct="0"/>
            <a:endParaRPr lang="en-US"/>
          </a:p>
        </p:txBody>
      </p:sp>
      <p:sp>
        <p:nvSpPr>
          <p:cNvPr id="163852" name="TextBox 11"/>
          <p:cNvSpPr txBox="1">
            <a:spLocks noChangeArrowheads="1"/>
          </p:cNvSpPr>
          <p:nvPr/>
        </p:nvSpPr>
        <p:spPr bwMode="auto">
          <a:xfrm>
            <a:off x="3605213" y="3289300"/>
            <a:ext cx="1671637" cy="261938"/>
          </a:xfrm>
          <a:prstGeom prst="rect">
            <a:avLst/>
          </a:prstGeom>
          <a:noFill/>
          <a:ln w="9525">
            <a:noFill/>
            <a:miter lim="800000"/>
            <a:headEnd/>
            <a:tailEnd/>
          </a:ln>
        </p:spPr>
        <p:txBody>
          <a:bodyPr wrap="none">
            <a:prstTxWarp prst="textNoShape">
              <a:avLst/>
            </a:prstTxWarp>
            <a:spAutoFit/>
          </a:bodyPr>
          <a:lstStyle/>
          <a:p>
            <a:pPr eaLnBrk="0" hangingPunct="0"/>
            <a:r>
              <a:rPr lang="en-US" sz="1100">
                <a:solidFill>
                  <a:srgbClr val="FF0000"/>
                </a:solidFill>
              </a:rPr>
              <a:t>Evaluated numerically</a:t>
            </a:r>
          </a:p>
        </p:txBody>
      </p:sp>
      <p:sp>
        <p:nvSpPr>
          <p:cNvPr id="163853" name="TextBox 12"/>
          <p:cNvSpPr txBox="1">
            <a:spLocks noChangeArrowheads="1"/>
          </p:cNvSpPr>
          <p:nvPr/>
        </p:nvSpPr>
        <p:spPr bwMode="auto">
          <a:xfrm>
            <a:off x="2417763" y="3668713"/>
            <a:ext cx="3600450" cy="306387"/>
          </a:xfrm>
          <a:prstGeom prst="rect">
            <a:avLst/>
          </a:prstGeom>
          <a:noFill/>
          <a:ln w="9525">
            <a:noFill/>
            <a:miter lim="800000"/>
            <a:headEnd/>
            <a:tailEnd/>
          </a:ln>
        </p:spPr>
        <p:txBody>
          <a:bodyPr wrap="none">
            <a:prstTxWarp prst="textNoShape">
              <a:avLst/>
            </a:prstTxWarp>
            <a:spAutoFit/>
          </a:bodyPr>
          <a:lstStyle/>
          <a:p>
            <a:pPr eaLnBrk="0" hangingPunct="0"/>
            <a:r>
              <a:rPr lang="en-US" sz="1400">
                <a:solidFill>
                  <a:srgbClr val="FF0000"/>
                </a:solidFill>
              </a:rPr>
              <a:t>For half-wave dipole, </a:t>
            </a:r>
            <a:r>
              <a:rPr lang="en-US" sz="1400" i="1">
                <a:solidFill>
                  <a:srgbClr val="FF0000"/>
                </a:solidFill>
              </a:rPr>
              <a:t>2h = </a:t>
            </a:r>
            <a:r>
              <a:rPr lang="el-GR" sz="1400" i="1">
                <a:solidFill>
                  <a:srgbClr val="FF0000"/>
                </a:solidFill>
              </a:rPr>
              <a:t>λ</a:t>
            </a:r>
            <a:r>
              <a:rPr lang="en-US" sz="1400" i="1">
                <a:solidFill>
                  <a:srgbClr val="FF0000"/>
                </a:solidFill>
              </a:rPr>
              <a:t>/2, </a:t>
            </a:r>
            <a:r>
              <a:rPr lang="el-GR" sz="1400" i="1">
                <a:solidFill>
                  <a:srgbClr val="FF0000"/>
                </a:solidFill>
              </a:rPr>
              <a:t>β</a:t>
            </a:r>
            <a:r>
              <a:rPr lang="en-US" sz="1400" i="1" baseline="-25000">
                <a:solidFill>
                  <a:srgbClr val="FF0000"/>
                </a:solidFill>
              </a:rPr>
              <a:t>0</a:t>
            </a:r>
            <a:r>
              <a:rPr lang="en-US" sz="1400" i="1">
                <a:solidFill>
                  <a:srgbClr val="FF0000"/>
                </a:solidFill>
              </a:rPr>
              <a:t>h = </a:t>
            </a:r>
            <a:r>
              <a:rPr lang="el-GR" sz="1400" i="1">
                <a:solidFill>
                  <a:srgbClr val="FF0000"/>
                </a:solidFill>
              </a:rPr>
              <a:t>π</a:t>
            </a:r>
            <a:r>
              <a:rPr lang="en-US" sz="1400" i="1">
                <a:solidFill>
                  <a:srgbClr val="FF0000"/>
                </a:solidFill>
              </a:rPr>
              <a:t>/2:</a:t>
            </a:r>
          </a:p>
        </p:txBody>
      </p:sp>
    </p:spTree>
  </p:cSld>
  <p:clrMapOvr>
    <a:masterClrMapping/>
  </p:clrMapOvr>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11392</TotalTime>
  <Words>1554</Words>
  <Application>Microsoft Office PowerPoint</Application>
  <PresentationFormat>On-screen Show (4:3)</PresentationFormat>
  <Paragraphs>205</Paragraphs>
  <Slides>25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Blank Presentation</vt:lpstr>
      <vt:lpstr>Equation</vt:lpstr>
      <vt:lpstr>PowerPoint Presentation</vt:lpstr>
      <vt:lpstr>PowerPoint Presentation</vt:lpstr>
      <vt:lpstr>Near Field / Far Field</vt:lpstr>
      <vt:lpstr>Near Field / Far Field</vt:lpstr>
      <vt:lpstr>Near Field / Far Field</vt:lpstr>
      <vt:lpstr>Near Field / Far Field</vt:lpstr>
      <vt:lpstr>Near Field / Far Field</vt:lpstr>
      <vt:lpstr>Near Field / Far Field</vt:lpstr>
      <vt:lpstr>Near Field / Far Field</vt:lpstr>
      <vt:lpstr>Near Field / Far Field</vt:lpstr>
      <vt:lpstr>Near Field / Far Field</vt:lpstr>
      <vt:lpstr>EMI Measurement Antenna Desiderata</vt:lpstr>
      <vt:lpstr>The Verboten Log-spiral</vt:lpstr>
      <vt:lpstr>The Verboten Log-spiral (cont.)</vt:lpstr>
      <vt:lpstr>The Verboten Log-spiral (cont.)</vt:lpstr>
      <vt:lpstr>PowerPoint Presentation</vt:lpstr>
      <vt:lpstr>Background</vt:lpstr>
      <vt:lpstr>PowerPoint Presentation</vt:lpstr>
      <vt:lpstr>Near and Far Fields of Elemental Dipoles</vt:lpstr>
      <vt:lpstr>Wave Impedances of Elemental Dipoles</vt:lpstr>
      <vt:lpstr>Wave Impedance of Elemental Dipoles (cont.)</vt:lpstr>
      <vt:lpstr>PowerPoint Presentation</vt:lpstr>
      <vt:lpstr>Linear Dipole</vt:lpstr>
      <vt:lpstr>Linear Dipole (cont.)</vt:lpstr>
      <vt:lpstr>Linear Dipole (cont.)</vt:lpstr>
    </vt:vector>
  </TitlesOfParts>
  <Company>EMC Compliance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Javor</dc:creator>
  <cp:lastModifiedBy>Gottschall, Janet S. (LARC-B703)[LITES]</cp:lastModifiedBy>
  <cp:revision>154</cp:revision>
  <dcterms:created xsi:type="dcterms:W3CDTF">2014-03-29T05:07:42Z</dcterms:created>
  <dcterms:modified xsi:type="dcterms:W3CDTF">2014-08-01T17:05:19Z</dcterms:modified>
</cp:coreProperties>
</file>