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743" r:id="rId2"/>
    <p:sldId id="761" r:id="rId3"/>
    <p:sldId id="738" r:id="rId4"/>
    <p:sldId id="737" r:id="rId5"/>
    <p:sldId id="762" r:id="rId6"/>
    <p:sldId id="763" r:id="rId7"/>
    <p:sldId id="764" r:id="rId8"/>
    <p:sldId id="765" r:id="rId9"/>
    <p:sldId id="766" r:id="rId10"/>
    <p:sldId id="740" r:id="rId11"/>
    <p:sldId id="736" r:id="rId12"/>
    <p:sldId id="710" r:id="rId13"/>
    <p:sldId id="732" r:id="rId14"/>
    <p:sldId id="711" r:id="rId15"/>
    <p:sldId id="735" r:id="rId16"/>
    <p:sldId id="734" r:id="rId17"/>
    <p:sldId id="713" r:id="rId18"/>
    <p:sldId id="744" r:id="rId19"/>
    <p:sldId id="705" r:id="rId20"/>
    <p:sldId id="728" r:id="rId21"/>
    <p:sldId id="706" r:id="rId22"/>
    <p:sldId id="746" r:id="rId23"/>
    <p:sldId id="747" r:id="rId24"/>
    <p:sldId id="748" r:id="rId25"/>
    <p:sldId id="749" r:id="rId26"/>
    <p:sldId id="750" r:id="rId27"/>
    <p:sldId id="751" r:id="rId28"/>
    <p:sldId id="752" r:id="rId29"/>
    <p:sldId id="754" r:id="rId30"/>
    <p:sldId id="755" r:id="rId31"/>
    <p:sldId id="756" r:id="rId32"/>
    <p:sldId id="757" r:id="rId33"/>
    <p:sldId id="758" r:id="rId34"/>
    <p:sldId id="759" r:id="rId35"/>
    <p:sldId id="760" r:id="rId36"/>
    <p:sldId id="729" r:id="rId37"/>
    <p:sldId id="739" r:id="rId38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9470D"/>
    <a:srgbClr val="D8810E"/>
    <a:srgbClr val="33CC33"/>
    <a:srgbClr val="FFFF99"/>
    <a:srgbClr val="FF8792"/>
    <a:srgbClr val="BB001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1" autoAdjust="0"/>
    <p:restoredTop sz="87246" autoAdjust="0"/>
  </p:normalViewPr>
  <p:slideViewPr>
    <p:cSldViewPr snapToGrid="0">
      <p:cViewPr varScale="1">
        <p:scale>
          <a:sx n="88" d="100"/>
          <a:sy n="88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4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DEEF1761-82D1-4350-AF6B-01A69F8995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543D58B0-898D-4780-93D6-EB715973E48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 userDrawn="1"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8DEC58FE-4372-4ACC-ACC5-0196F03DAC2E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 userDrawn="1"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8198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xspaces.gsfc.nasa.gov/display/EMCWG/Hom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218"/>
          <p:cNvSpPr>
            <a:spLocks noChangeArrowheads="1"/>
          </p:cNvSpPr>
          <p:nvPr/>
        </p:nvSpPr>
        <p:spPr bwMode="auto">
          <a:xfrm>
            <a:off x="273050" y="3659188"/>
            <a:ext cx="8686800" cy="124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42900" indent="-342900"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John McCloskey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 </a:t>
            </a:r>
            <a:r>
              <a:rPr lang="en-US" sz="1800" dirty="0" smtClean="0"/>
              <a:t>NASA/GSFC Chief EMC Engineer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 smtClean="0"/>
              <a:t>Code 565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 smtClean="0"/>
              <a:t>Building 23, room </a:t>
            </a:r>
            <a:r>
              <a:rPr lang="en-US" sz="1800" dirty="0" err="1" smtClean="0"/>
              <a:t>E203</a:t>
            </a:r>
            <a:endParaRPr lang="en-US" sz="1800" dirty="0" smtClean="0"/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 smtClean="0"/>
              <a:t>301-286-5498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 err="1" smtClean="0"/>
              <a:t>John.C.McCloskey@nasa.gov</a:t>
            </a:r>
            <a:endParaRPr lang="en-US" sz="1800" dirty="0"/>
          </a:p>
        </p:txBody>
      </p:sp>
      <p:sp>
        <p:nvSpPr>
          <p:cNvPr id="9219" name="Rectangle 9219"/>
          <p:cNvSpPr>
            <a:spLocks noChangeArrowheads="1"/>
          </p:cNvSpPr>
          <p:nvPr/>
        </p:nvSpPr>
        <p:spPr bwMode="auto">
          <a:xfrm>
            <a:off x="228600" y="1905000"/>
            <a:ext cx="8686800" cy="1320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Fundamentals of </a:t>
            </a:r>
            <a:r>
              <a:rPr lang="en-US" sz="2800" dirty="0" smtClean="0">
                <a:solidFill>
                  <a:srgbClr val="BB0018"/>
                </a:solidFill>
              </a:rPr>
              <a:t>EMC</a:t>
            </a:r>
          </a:p>
          <a:p>
            <a:pPr algn="ctr" eaLnBrk="1" hangingPunct="1"/>
            <a:endParaRPr lang="en-US" sz="2800" dirty="0" smtClean="0">
              <a:solidFill>
                <a:srgbClr val="BB0018"/>
              </a:solidFill>
            </a:endParaRP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Time Domain vs.</a:t>
            </a: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Frequency Domain</a:t>
            </a:r>
            <a:endParaRPr lang="en-US" sz="2800" dirty="0">
              <a:solidFill>
                <a:srgbClr val="BB0018"/>
              </a:solidFill>
            </a:endParaRPr>
          </a:p>
        </p:txBody>
      </p:sp>
      <p:sp>
        <p:nvSpPr>
          <p:cNvPr id="4" name="Text Box 1027" descr="ABL"/>
          <p:cNvSpPr txBox="1">
            <a:spLocks noChangeArrowheads="1"/>
          </p:cNvSpPr>
          <p:nvPr/>
        </p:nvSpPr>
        <p:spPr bwMode="auto">
          <a:xfrm>
            <a:off x="976313" y="1238250"/>
            <a:ext cx="1841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1800" b="1">
              <a:latin typeface="Arial" charset="0"/>
            </a:endParaRPr>
          </a:p>
        </p:txBody>
      </p:sp>
      <p:pic>
        <p:nvPicPr>
          <p:cNvPr id="5" name="Picture 1032" descr="j03985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2593975"/>
            <a:ext cx="1358900" cy="1855788"/>
          </a:xfrm>
          <a:prstGeom prst="rect">
            <a:avLst/>
          </a:prstGeom>
          <a:noFill/>
        </p:spPr>
      </p:pic>
      <p:pic>
        <p:nvPicPr>
          <p:cNvPr id="6" name="Picture 1034" descr="so02028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114925"/>
            <a:ext cx="1295400" cy="1427163"/>
          </a:xfrm>
          <a:prstGeom prst="rect">
            <a:avLst/>
          </a:prstGeom>
          <a:noFill/>
        </p:spPr>
      </p:pic>
      <p:pic>
        <p:nvPicPr>
          <p:cNvPr id="7" name="Picture 1035" descr="j03116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942975"/>
            <a:ext cx="1276350" cy="1165225"/>
          </a:xfrm>
          <a:prstGeom prst="rect">
            <a:avLst/>
          </a:prstGeom>
          <a:noFill/>
        </p:spPr>
      </p:pic>
      <p:pic>
        <p:nvPicPr>
          <p:cNvPr id="8" name="Picture 1029" descr="so01662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300" y="2546350"/>
            <a:ext cx="1939925" cy="1719263"/>
          </a:xfrm>
          <a:prstGeom prst="rect">
            <a:avLst/>
          </a:prstGeom>
          <a:noFill/>
        </p:spPr>
      </p:pic>
      <p:pic>
        <p:nvPicPr>
          <p:cNvPr id="9" name="Picture 1031" descr="j03542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688" y="958850"/>
            <a:ext cx="1617662" cy="1325563"/>
          </a:xfrm>
          <a:prstGeom prst="rect">
            <a:avLst/>
          </a:prstGeom>
          <a:noFill/>
        </p:spPr>
      </p:pic>
      <p:pic>
        <p:nvPicPr>
          <p:cNvPr id="10" name="Picture 1033" descr="so02068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4850" y="4565650"/>
            <a:ext cx="1936750" cy="1938338"/>
          </a:xfrm>
          <a:prstGeom prst="rect">
            <a:avLst/>
          </a:prstGeom>
          <a:noFill/>
        </p:spPr>
      </p:pic>
      <p:pic>
        <p:nvPicPr>
          <p:cNvPr id="11" name="Picture 1036" descr="j03475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5058" y="73025"/>
            <a:ext cx="606425" cy="56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.00023 L -0.81355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Full Demo/Tutorial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Video of full demonstration/tutorial on </a:t>
            </a:r>
            <a:r>
              <a:rPr lang="en-US" sz="2000" dirty="0" err="1" smtClean="0"/>
              <a:t>NESC</a:t>
            </a:r>
            <a:r>
              <a:rPr lang="en-US" sz="2000" dirty="0" smtClean="0"/>
              <a:t> Academy website</a:t>
            </a:r>
          </a:p>
          <a:p>
            <a:pPr lvl="1"/>
            <a:r>
              <a:rPr lang="en-US" sz="2000" dirty="0" smtClean="0"/>
              <a:t>“Effects of Rise/Fall Times on Signal Spectra”</a:t>
            </a:r>
          </a:p>
          <a:p>
            <a:pPr lvl="1"/>
            <a:r>
              <a:rPr lang="en-US" sz="2000" dirty="0" smtClean="0"/>
              <a:t>Link on GSFC EMC Working Group XSPACES SITE:</a:t>
            </a:r>
          </a:p>
          <a:p>
            <a:pPr lvl="2"/>
            <a:r>
              <a:rPr lang="en-US" sz="2000" u="sng" dirty="0" smtClean="0">
                <a:hlinkClick r:id="rId2"/>
              </a:rPr>
              <a:t>https://xspaces.gsfc.nasa.gov/display/EMCWG/Home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Demo/Tutorial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Demonstrate the relationship between time domain and frequency domain representations of signals</a:t>
            </a:r>
          </a:p>
          <a:p>
            <a:r>
              <a:rPr lang="en-US" sz="2000" dirty="0" smtClean="0"/>
              <a:t>In particular, demonstrate the relationship between rise/fall times of digital clock-type signals and their associated spectra</a:t>
            </a:r>
          </a:p>
          <a:p>
            <a:r>
              <a:rPr lang="en-US" sz="2000" dirty="0" smtClean="0"/>
              <a:t>Fast rise/fall times can produce significant high frequency content out to 1000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harmonic and beyond</a:t>
            </a:r>
          </a:p>
          <a:p>
            <a:pPr lvl="1"/>
            <a:r>
              <a:rPr lang="en-US" sz="2000" dirty="0" smtClean="0"/>
              <a:t>Common cause of radiated emissions that can interfere with on-board receivers</a:t>
            </a:r>
          </a:p>
          <a:p>
            <a:pPr lvl="1"/>
            <a:r>
              <a:rPr lang="en-US" sz="2000" dirty="0" smtClean="0"/>
              <a:t>Can be reduced by limiting rise/fall times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Sinusoid:  Time Domain vs. Frequency Domain</a:t>
            </a:r>
          </a:p>
          <a:p>
            <a:r>
              <a:rPr lang="en-US" sz="2400" dirty="0" smtClean="0"/>
              <a:t>Fourier series expansions of:</a:t>
            </a:r>
          </a:p>
          <a:p>
            <a:pPr lvl="1"/>
            <a:r>
              <a:rPr lang="en-US" sz="2400" dirty="0" smtClean="0"/>
              <a:t>Square wave</a:t>
            </a:r>
          </a:p>
          <a:p>
            <a:pPr lvl="1"/>
            <a:r>
              <a:rPr lang="en-US" sz="2400" dirty="0" smtClean="0"/>
              <a:t>Rectangular pulse train</a:t>
            </a:r>
          </a:p>
          <a:p>
            <a:pPr lvl="1"/>
            <a:r>
              <a:rPr lang="en-US" sz="2400" dirty="0" smtClean="0"/>
              <a:t>Trapezoidal waveform</a:t>
            </a:r>
          </a:p>
          <a:p>
            <a:r>
              <a:rPr lang="en-US" sz="2400" dirty="0" smtClean="0"/>
              <a:t>Comparison to measured results for these waveforms</a:t>
            </a:r>
          </a:p>
          <a:p>
            <a:r>
              <a:rPr lang="en-US" sz="2400" dirty="0" smtClean="0"/>
              <a:t>Observations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4:  Time Domain vs. Frequency Domain</a:t>
            </a:r>
            <a:endParaRPr lang="en-US" dirty="0"/>
          </a:p>
        </p:txBody>
      </p:sp>
      <p:pic>
        <p:nvPicPr>
          <p:cNvPr id="3" name="Picture 2" descr="time domain vs freq dom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2312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90114" cy="406400"/>
          </a:xfrm>
        </p:spPr>
        <p:txBody>
          <a:bodyPr/>
          <a:lstStyle/>
          <a:p>
            <a:r>
              <a:rPr lang="en-US" dirty="0" smtClean="0"/>
              <a:t>Demo 4:  Time Domain vs. Frequency Domain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Equipment</a:t>
            </a:r>
          </a:p>
          <a:p>
            <a:pPr lvl="1"/>
            <a:r>
              <a:rPr lang="en-US" sz="1600" dirty="0" smtClean="0"/>
              <a:t>Tektronix MDO3104 oscilloscope (built-in signal generator)</a:t>
            </a:r>
          </a:p>
          <a:p>
            <a:pPr lvl="1"/>
            <a:r>
              <a:rPr lang="en-US" sz="1600" dirty="0" smtClean="0"/>
              <a:t>2 RG-58 coax cables</a:t>
            </a:r>
          </a:p>
          <a:p>
            <a:pPr lvl="1"/>
            <a:r>
              <a:rPr lang="en-US" sz="1600" dirty="0" smtClean="0"/>
              <a:t>T connector</a:t>
            </a:r>
          </a:p>
          <a:p>
            <a:pPr lvl="1"/>
            <a:r>
              <a:rPr lang="en-US" sz="1600" dirty="0" smtClean="0"/>
              <a:t>BNC-N adaptor</a:t>
            </a:r>
          </a:p>
          <a:p>
            <a:r>
              <a:rPr lang="en-US" sz="1600" dirty="0" smtClean="0"/>
              <a:t>Setup</a:t>
            </a:r>
          </a:p>
          <a:p>
            <a:pPr lvl="1"/>
            <a:r>
              <a:rPr lang="en-US" sz="1600" dirty="0" smtClean="0"/>
              <a:t>AFG:  1 MHz sine, square, pulse with 300 ns width (30% duty cycle)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152400"/>
            <a:ext cx="7892143" cy="406400"/>
          </a:xfrm>
        </p:spPr>
        <p:txBody>
          <a:bodyPr/>
          <a:lstStyle/>
          <a:p>
            <a:r>
              <a:rPr lang="en-US" dirty="0" smtClean="0"/>
              <a:t>Demo 4:  Time Domain vs. Frequency Domain (cont.)</a:t>
            </a:r>
            <a:endParaRPr lang="en-US" dirty="0"/>
          </a:p>
        </p:txBody>
      </p:sp>
      <p:pic>
        <p:nvPicPr>
          <p:cNvPr id="5" name="Picture 4" descr="tek00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18457"/>
            <a:ext cx="5080001" cy="3048000"/>
          </a:xfrm>
          <a:prstGeom prst="rect">
            <a:avLst/>
          </a:prstGeom>
        </p:spPr>
      </p:pic>
      <p:pic>
        <p:nvPicPr>
          <p:cNvPr id="6" name="Picture 5" descr="tek00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24743" y="3801292"/>
            <a:ext cx="5094514" cy="3056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35686" cy="406400"/>
          </a:xfrm>
        </p:spPr>
        <p:txBody>
          <a:bodyPr/>
          <a:lstStyle/>
          <a:p>
            <a:r>
              <a:rPr lang="en-US" dirty="0" smtClean="0"/>
              <a:t>Demo 4:  Time Domain vs. Frequency Domain (cont.)</a:t>
            </a:r>
            <a:endParaRPr lang="en-US" dirty="0"/>
          </a:p>
        </p:txBody>
      </p:sp>
      <p:pic>
        <p:nvPicPr>
          <p:cNvPr id="5" name="Picture 4" descr="tek000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0" y="718457"/>
            <a:ext cx="5080000" cy="3048000"/>
          </a:xfrm>
          <a:prstGeom prst="rect">
            <a:avLst/>
          </a:prstGeom>
        </p:spPr>
      </p:pic>
      <p:pic>
        <p:nvPicPr>
          <p:cNvPr id="6" name="Picture 5" descr="tek000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9303" y="3794763"/>
            <a:ext cx="5105395" cy="30632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03029" cy="406400"/>
          </a:xfrm>
        </p:spPr>
        <p:txBody>
          <a:bodyPr/>
          <a:lstStyle/>
          <a:p>
            <a:r>
              <a:rPr lang="en-US" dirty="0" smtClean="0"/>
              <a:t>Demo 4:  Time Domain vs. Frequency Domain (cont.)</a:t>
            </a:r>
            <a:endParaRPr lang="en-US" dirty="0"/>
          </a:p>
        </p:txBody>
      </p:sp>
      <p:pic>
        <p:nvPicPr>
          <p:cNvPr id="4" name="Picture 3" descr="tek000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762" y="3799114"/>
            <a:ext cx="5098142" cy="3058885"/>
          </a:xfrm>
          <a:prstGeom prst="rect">
            <a:avLst/>
          </a:prstGeom>
        </p:spPr>
      </p:pic>
      <p:pic>
        <p:nvPicPr>
          <p:cNvPr id="5" name="Picture 4" descr="tek000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5625" y="718457"/>
            <a:ext cx="5080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 cstate="print"/>
          <a:srcRect r="17798"/>
          <a:stretch>
            <a:fillRect/>
          </a:stretch>
        </p:blipFill>
        <p:spPr bwMode="auto">
          <a:xfrm>
            <a:off x="434756" y="2499781"/>
            <a:ext cx="3418794" cy="2832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Sinusoid:  Time Domain vs. Frequency Domain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645231" y="2950994"/>
          <a:ext cx="861229" cy="785035"/>
        </p:xfrm>
        <a:graphic>
          <a:graphicData uri="http://schemas.openxmlformats.org/presentationml/2006/ole">
            <p:oleObj spid="_x0000_s33795" name="Equation" r:id="rId4" imgW="431640" imgH="393480" progId="Equation.3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233283" y="1488003"/>
            <a:ext cx="18217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TIME DOMAIN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59197" y="1488003"/>
            <a:ext cx="2635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FREQUENCY DOMAIN</a:t>
            </a:r>
            <a:endParaRPr lang="en-US" sz="2800" dirty="0">
              <a:solidFill>
                <a:srgbClr val="FF0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5379294" y="2566132"/>
            <a:ext cx="0" cy="230812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 flipH="1">
            <a:off x="5379294" y="4874255"/>
            <a:ext cx="2989006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7304651" y="4830010"/>
            <a:ext cx="12202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Frequency</a:t>
            </a:r>
            <a:endParaRPr lang="en-US" sz="1050" dirty="0"/>
          </a:p>
        </p:txBody>
      </p:sp>
      <p:sp>
        <p:nvSpPr>
          <p:cNvPr id="16" name="TextBox 15"/>
          <p:cNvSpPr txBox="1"/>
          <p:nvPr/>
        </p:nvSpPr>
        <p:spPr>
          <a:xfrm rot="16200000">
            <a:off x="4635066" y="3685771"/>
            <a:ext cx="1188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Amplitude</a:t>
            </a:r>
            <a:endParaRPr lang="en-US" dirty="0"/>
          </a:p>
        </p:txBody>
      </p:sp>
      <p:cxnSp>
        <p:nvCxnSpPr>
          <p:cNvPr id="18" name="Straight Arrow Connector 17"/>
          <p:cNvCxnSpPr/>
          <p:nvPr/>
        </p:nvCxnSpPr>
        <p:spPr bwMode="auto">
          <a:xfrm flipV="1">
            <a:off x="7048320" y="3008583"/>
            <a:ext cx="0" cy="1865671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 flipH="1">
            <a:off x="5389126" y="3008584"/>
            <a:ext cx="1659194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TextBox 20"/>
          <p:cNvSpPr txBox="1"/>
          <p:nvPr/>
        </p:nvSpPr>
        <p:spPr>
          <a:xfrm>
            <a:off x="5029192" y="2773662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03668" y="4834927"/>
            <a:ext cx="287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 bwMode="auto">
          <a:xfrm>
            <a:off x="3940629" y="3775581"/>
            <a:ext cx="885605" cy="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0000FF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Fourier Series Expansion of Signal Waveforms</a:t>
            </a:r>
            <a:endParaRPr lang="en-US" dirty="0"/>
          </a:p>
        </p:txBody>
      </p:sp>
      <p:sp>
        <p:nvSpPr>
          <p:cNvPr id="67" name="Content Placeholder 6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Recommended reading for an in-depth look at Fourier series expansions of signal waveforms:</a:t>
            </a:r>
          </a:p>
          <a:p>
            <a:pPr lvl="1"/>
            <a:r>
              <a:rPr lang="en-US" sz="2400" dirty="0" smtClean="0"/>
              <a:t>Clayton Paul, “Introduction to Electromagnetic Compatibility,” sections 3.1 and 3.2</a:t>
            </a:r>
            <a:endParaRPr lang="en-US" sz="2400" dirty="0"/>
          </a:p>
        </p:txBody>
      </p:sp>
      <p:pic>
        <p:nvPicPr>
          <p:cNvPr id="53250" name="Picture 2" descr="http://ecx.images-amazon.com/images/I/51E4FnsFkzL._BO2,204,203,200_PIsitb-sticker-arrow-click,TopRight,35,-76_AA300_SH20_OU01_.jpg"/>
          <p:cNvPicPr>
            <a:picLocks noChangeAspect="1" noChangeArrowheads="1"/>
          </p:cNvPicPr>
          <p:nvPr/>
        </p:nvPicPr>
        <p:blipFill>
          <a:blip r:embed="rId2" cstate="print"/>
          <a:srcRect l="17007" t="13161" r="22606"/>
          <a:stretch>
            <a:fillRect/>
          </a:stretch>
        </p:blipFill>
        <p:spPr bwMode="auto">
          <a:xfrm>
            <a:off x="3355286" y="3135087"/>
            <a:ext cx="2433429" cy="34993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9785" y="901473"/>
            <a:ext cx="7224430" cy="3471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Fourier Series Expansion of Square Wave</a:t>
            </a:r>
            <a:endParaRPr lang="en-US" dirty="0"/>
          </a:p>
        </p:txBody>
      </p:sp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2102496" y="4626437"/>
          <a:ext cx="4939008" cy="1066800"/>
        </p:xfrm>
        <a:graphic>
          <a:graphicData uri="http://schemas.openxmlformats.org/presentationml/2006/ole">
            <p:oleObj spid="_x0000_s1026" name="Equation" r:id="rId4" imgW="2057400" imgH="444240" progId="Equation.3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6512591" y="857023"/>
          <a:ext cx="987663" cy="850488"/>
        </p:xfrm>
        <a:graphic>
          <a:graphicData uri="http://schemas.openxmlformats.org/presentationml/2006/ole">
            <p:oleObj spid="_x0000_s1033" name="Equation" r:id="rId5" imgW="457200" imgH="393480" progId="Equation.3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32457" y="5908227"/>
            <a:ext cx="1499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Odd harmonics only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Left Brace 8"/>
          <p:cNvSpPr/>
          <p:nvPr/>
        </p:nvSpPr>
        <p:spPr bwMode="auto">
          <a:xfrm rot="16200000">
            <a:off x="4570631" y="5365303"/>
            <a:ext cx="198494" cy="783942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9372" y="749071"/>
            <a:ext cx="5505256" cy="326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36706" cy="406400"/>
          </a:xfrm>
        </p:spPr>
        <p:txBody>
          <a:bodyPr/>
          <a:lstStyle/>
          <a:p>
            <a:r>
              <a:rPr lang="en-US" dirty="0" smtClean="0"/>
              <a:t>Fourier Series Expansion of Rectangular Pulse Train</a:t>
            </a:r>
            <a:endParaRPr lang="en-US" dirty="0"/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5964444" y="813480"/>
          <a:ext cx="850749" cy="732291"/>
        </p:xfrm>
        <a:graphic>
          <a:graphicData uri="http://schemas.openxmlformats.org/presentationml/2006/ole">
            <p:oleObj spid="_x0000_s25603" name="Equation" r:id="rId4" imgW="457200" imgH="393480" progId="Equation.3">
              <p:embed/>
            </p:oleObj>
          </a:graphicData>
        </a:graphic>
      </p:graphicFrame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968833" y="3953441"/>
          <a:ext cx="5263130" cy="883108"/>
        </p:xfrm>
        <a:graphic>
          <a:graphicData uri="http://schemas.openxmlformats.org/presentationml/2006/ole">
            <p:oleObj spid="_x0000_s25605" name="Equation" r:id="rId5" imgW="2882880" imgH="482400" progId="Equation.3">
              <p:embed/>
            </p:oleObj>
          </a:graphicData>
        </a:graphic>
      </p:graphicFrame>
      <p:graphicFrame>
        <p:nvGraphicFramePr>
          <p:cNvPr id="25606" name="Object 6"/>
          <p:cNvGraphicFramePr>
            <a:graphicFrameLocks noChangeAspect="1"/>
          </p:cNvGraphicFramePr>
          <p:nvPr/>
        </p:nvGraphicFramePr>
        <p:xfrm>
          <a:off x="1469571" y="4880947"/>
          <a:ext cx="5775974" cy="942913"/>
        </p:xfrm>
        <a:graphic>
          <a:graphicData uri="http://schemas.openxmlformats.org/presentationml/2006/ole">
            <p:oleObj spid="_x0000_s25606" name="Equation" r:id="rId6" imgW="2971800" imgH="48240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590718" y="5980798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sin(x)/x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(next slide)</a:t>
            </a:r>
            <a:endParaRPr 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4" name="Left Brace 13"/>
          <p:cNvSpPr/>
          <p:nvPr/>
        </p:nvSpPr>
        <p:spPr bwMode="auto">
          <a:xfrm rot="16200000">
            <a:off x="4107840" y="5305267"/>
            <a:ext cx="209879" cy="1153874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50835" y="3906947"/>
            <a:ext cx="1633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Even harmonics included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02030" y="5780782"/>
            <a:ext cx="27273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NOTE:  For 50% duty cycle (</a:t>
            </a:r>
            <a:r>
              <a:rPr lang="el-GR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/T = 0.5), this equation reduces to that for the square wave on the previous slide.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Straight Arrow Connector 14"/>
          <p:cNvCxnSpPr>
            <a:stCxn id="11" idx="1"/>
          </p:cNvCxnSpPr>
          <p:nvPr/>
        </p:nvCxnSpPr>
        <p:spPr bwMode="auto">
          <a:xfrm flipH="1" flipV="1">
            <a:off x="6248402" y="4321626"/>
            <a:ext cx="402433" cy="8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Response and Envelope of sin(x)/x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0956" y="2096806"/>
            <a:ext cx="2985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Envelope of |sin(x)/x|: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1743" y="2486065"/>
            <a:ext cx="12843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for x </a:t>
            </a:r>
            <a:r>
              <a:rPr lang="en-US" sz="2000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2971" y="2813768"/>
            <a:ext cx="14830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1/x for x </a:t>
            </a:r>
            <a:r>
              <a:rPr lang="en-US" sz="2000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1720" y="873478"/>
            <a:ext cx="3004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Response of |sin(x)/x|: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7855" y="1240965"/>
            <a:ext cx="14382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for x = n</a:t>
            </a:r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6278" y="1546897"/>
            <a:ext cx="2279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1/x for x = (n+1)</a:t>
            </a:r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/2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22043" y="3693319"/>
            <a:ext cx="88582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Lines meet at x = 1</a:t>
            </a:r>
            <a:endParaRPr lang="en-US" sz="1000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 bwMode="auto">
          <a:xfrm flipH="1">
            <a:off x="4857750" y="4000500"/>
            <a:ext cx="221457" cy="1357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2012" y="727982"/>
            <a:ext cx="4789714" cy="2875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7774" y="3501546"/>
            <a:ext cx="5588453" cy="3356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Envelope of Rectangular Pulse Train Spectrum </a:t>
            </a:r>
            <a:endParaRPr lang="en-US" dirty="0"/>
          </a:p>
        </p:txBody>
      </p:sp>
      <p:cxnSp>
        <p:nvCxnSpPr>
          <p:cNvPr id="4" name="Straight Connector 93"/>
          <p:cNvCxnSpPr>
            <a:cxnSpLocks noChangeShapeType="1"/>
          </p:cNvCxnSpPr>
          <p:nvPr/>
        </p:nvCxnSpPr>
        <p:spPr bwMode="auto">
          <a:xfrm rot="5400000">
            <a:off x="479597" y="4039689"/>
            <a:ext cx="2758282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5" name="Straight Connector 95"/>
          <p:cNvCxnSpPr>
            <a:cxnSpLocks noChangeShapeType="1"/>
          </p:cNvCxnSpPr>
          <p:nvPr/>
        </p:nvCxnSpPr>
        <p:spPr bwMode="auto">
          <a:xfrm>
            <a:off x="1858722" y="5407944"/>
            <a:ext cx="561230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" name="Straight Connector 101"/>
          <p:cNvCxnSpPr>
            <a:cxnSpLocks noChangeShapeType="1"/>
          </p:cNvCxnSpPr>
          <p:nvPr/>
        </p:nvCxnSpPr>
        <p:spPr bwMode="auto">
          <a:xfrm>
            <a:off x="1847852" y="3201318"/>
            <a:ext cx="1548222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7" name="Straight Connector 103"/>
          <p:cNvCxnSpPr>
            <a:cxnSpLocks noChangeShapeType="1"/>
          </p:cNvCxnSpPr>
          <p:nvPr/>
        </p:nvCxnSpPr>
        <p:spPr bwMode="auto">
          <a:xfrm>
            <a:off x="3396074" y="3201318"/>
            <a:ext cx="3266301" cy="1241425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9" name="Straight Connector 108"/>
          <p:cNvCxnSpPr>
            <a:cxnSpLocks noChangeShapeType="1"/>
          </p:cNvCxnSpPr>
          <p:nvPr/>
        </p:nvCxnSpPr>
        <p:spPr bwMode="auto">
          <a:xfrm rot="5400000">
            <a:off x="2292761" y="4304631"/>
            <a:ext cx="2206626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" name="TextBox 62"/>
          <p:cNvSpPr txBox="1">
            <a:spLocks noChangeArrowheads="1"/>
          </p:cNvSpPr>
          <p:nvPr/>
        </p:nvSpPr>
        <p:spPr bwMode="auto">
          <a:xfrm>
            <a:off x="7354097" y="5444455"/>
            <a:ext cx="2664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latin typeface="Monotype Corsiva" pitchFamily="66" charset="0"/>
              </a:rPr>
              <a:t>f</a:t>
            </a:r>
          </a:p>
        </p:txBody>
      </p:sp>
      <p:graphicFrame>
        <p:nvGraphicFramePr>
          <p:cNvPr id="4098" name="Object 24"/>
          <p:cNvGraphicFramePr>
            <a:graphicFrameLocks noChangeAspect="1"/>
          </p:cNvGraphicFramePr>
          <p:nvPr/>
        </p:nvGraphicFramePr>
        <p:xfrm>
          <a:off x="3167745" y="5426991"/>
          <a:ext cx="460210" cy="788932"/>
        </p:xfrm>
        <a:graphic>
          <a:graphicData uri="http://schemas.openxmlformats.org/presentationml/2006/ole">
            <p:oleObj spid="_x0000_s30722" name="Equation" r:id="rId3" imgW="228600" imgH="393480" progId="Equation.3">
              <p:embed/>
            </p:oleObj>
          </a:graphicData>
        </a:graphic>
      </p:graphicFrame>
      <p:sp>
        <p:nvSpPr>
          <p:cNvPr id="14" name="TextBox 114"/>
          <p:cNvSpPr txBox="1">
            <a:spLocks noChangeArrowheads="1"/>
          </p:cNvSpPr>
          <p:nvPr/>
        </p:nvSpPr>
        <p:spPr bwMode="auto">
          <a:xfrm>
            <a:off x="1964526" y="2923051"/>
            <a:ext cx="13917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0 dB/decade</a:t>
            </a:r>
          </a:p>
        </p:txBody>
      </p:sp>
      <p:sp>
        <p:nvSpPr>
          <p:cNvPr id="15" name="TextBox 115"/>
          <p:cNvSpPr txBox="1">
            <a:spLocks noChangeArrowheads="1"/>
          </p:cNvSpPr>
          <p:nvPr/>
        </p:nvSpPr>
        <p:spPr bwMode="auto">
          <a:xfrm rot="1200000">
            <a:off x="3968527" y="3402253"/>
            <a:ext cx="15744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-20 dB/decade</a:t>
            </a:r>
          </a:p>
        </p:txBody>
      </p:sp>
      <p:graphicFrame>
        <p:nvGraphicFramePr>
          <p:cNvPr id="4100" name="Object 24"/>
          <p:cNvGraphicFramePr>
            <a:graphicFrameLocks noChangeAspect="1"/>
          </p:cNvGraphicFramePr>
          <p:nvPr/>
        </p:nvGraphicFramePr>
        <p:xfrm>
          <a:off x="735316" y="2891640"/>
          <a:ext cx="1089520" cy="646214"/>
        </p:xfrm>
        <a:graphic>
          <a:graphicData uri="http://schemas.openxmlformats.org/presentationml/2006/ole">
            <p:oleObj spid="_x0000_s30724" name="Equation" r:id="rId4" imgW="660240" imgH="39348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2950369" y="6233791"/>
            <a:ext cx="892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PULSE WIDTH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 flipV="1">
            <a:off x="3620729" y="3289603"/>
            <a:ext cx="0" cy="21016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 flipV="1">
            <a:off x="4211894" y="3508371"/>
            <a:ext cx="0" cy="18976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 flipV="1">
            <a:off x="4803058" y="3736971"/>
            <a:ext cx="0" cy="16542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 flipV="1">
            <a:off x="5394222" y="3958197"/>
            <a:ext cx="0" cy="14404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 flipV="1">
            <a:off x="5985387" y="4179422"/>
            <a:ext cx="0" cy="12265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7" name="TextBox 26"/>
          <p:cNvSpPr txBox="1"/>
          <p:nvPr/>
        </p:nvSpPr>
        <p:spPr>
          <a:xfrm>
            <a:off x="3532180" y="5357210"/>
            <a:ext cx="322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23345" y="5357210"/>
            <a:ext cx="322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14510" y="5357210"/>
            <a:ext cx="322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05675" y="5357210"/>
            <a:ext cx="322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96839" y="5357210"/>
            <a:ext cx="322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91569" y="4809062"/>
            <a:ext cx="739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etc…</a:t>
            </a:r>
            <a:endParaRPr lang="en-US" sz="20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26" name="Object 6"/>
          <p:cNvGraphicFramePr>
            <a:graphicFrameLocks noChangeAspect="1"/>
          </p:cNvGraphicFramePr>
          <p:nvPr/>
        </p:nvGraphicFramePr>
        <p:xfrm>
          <a:off x="2116960" y="685792"/>
          <a:ext cx="4910081" cy="823499"/>
        </p:xfrm>
        <a:graphic>
          <a:graphicData uri="http://schemas.openxmlformats.org/presentationml/2006/ole">
            <p:oleObj spid="_x0000_s30726" name="Equation" r:id="rId5" imgW="2882880" imgH="482400" progId="Equation.3">
              <p:embed/>
            </p:oleObj>
          </a:graphicData>
        </a:graphic>
      </p:graphicFrame>
      <p:sp>
        <p:nvSpPr>
          <p:cNvPr id="33" name="Left Brace 32"/>
          <p:cNvSpPr/>
          <p:nvPr/>
        </p:nvSpPr>
        <p:spPr bwMode="auto">
          <a:xfrm rot="16200000">
            <a:off x="2993319" y="1288465"/>
            <a:ext cx="159590" cy="420335"/>
          </a:xfrm>
          <a:prstGeom prst="leftBrace">
            <a:avLst>
              <a:gd name="adj1" fmla="val 8333"/>
              <a:gd name="adj2" fmla="val 26206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67638" y="1530679"/>
            <a:ext cx="966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DC offset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274138" y="1508908"/>
            <a:ext cx="1025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Low frequency “plateau”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Left Brace 35"/>
          <p:cNvSpPr/>
          <p:nvPr/>
        </p:nvSpPr>
        <p:spPr bwMode="auto">
          <a:xfrm rot="16200000">
            <a:off x="3724940" y="1264414"/>
            <a:ext cx="105160" cy="457554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Left Brace 36"/>
          <p:cNvSpPr/>
          <p:nvPr/>
        </p:nvSpPr>
        <p:spPr bwMode="auto">
          <a:xfrm rot="16200000">
            <a:off x="4988038" y="1080060"/>
            <a:ext cx="138518" cy="967071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98260" y="1648666"/>
            <a:ext cx="1140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Harmonic response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Freeform 42"/>
          <p:cNvSpPr/>
          <p:nvPr/>
        </p:nvSpPr>
        <p:spPr bwMode="auto">
          <a:xfrm>
            <a:off x="1427433" y="2360455"/>
            <a:ext cx="2345148" cy="553065"/>
          </a:xfrm>
          <a:custGeom>
            <a:avLst/>
            <a:gdLst>
              <a:gd name="connsiteX0" fmla="*/ 2536723 w 2536723"/>
              <a:gd name="connsiteY0" fmla="*/ 0 h 553065"/>
              <a:gd name="connsiteX1" fmla="*/ 2536723 w 2536723"/>
              <a:gd name="connsiteY1" fmla="*/ 140110 h 553065"/>
              <a:gd name="connsiteX2" fmla="*/ 0 w 2536723"/>
              <a:gd name="connsiteY2" fmla="*/ 140110 h 553065"/>
              <a:gd name="connsiteX3" fmla="*/ 0 w 2536723"/>
              <a:gd name="connsiteY3" fmla="*/ 553065 h 55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6723" h="553065">
                <a:moveTo>
                  <a:pt x="2536723" y="0"/>
                </a:moveTo>
                <a:lnTo>
                  <a:pt x="2536723" y="140110"/>
                </a:lnTo>
                <a:lnTo>
                  <a:pt x="0" y="140110"/>
                </a:lnTo>
                <a:lnTo>
                  <a:pt x="0" y="553065"/>
                </a:lnTo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Straight Arrow Connector 44"/>
          <p:cNvCxnSpPr>
            <a:stCxn id="38" idx="2"/>
          </p:cNvCxnSpPr>
          <p:nvPr/>
        </p:nvCxnSpPr>
        <p:spPr bwMode="auto">
          <a:xfrm flipH="1">
            <a:off x="4748981" y="2233441"/>
            <a:ext cx="319551" cy="99716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36706" cy="406400"/>
          </a:xfrm>
        </p:spPr>
        <p:txBody>
          <a:bodyPr/>
          <a:lstStyle/>
          <a:p>
            <a:r>
              <a:rPr lang="en-US" dirty="0" smtClean="0"/>
              <a:t>Fourier Series Expansion of Trapezoidal Waveform</a:t>
            </a:r>
            <a:endParaRPr lang="en-US" dirty="0"/>
          </a:p>
        </p:txBody>
      </p:sp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701205" y="3777343"/>
          <a:ext cx="7308052" cy="903515"/>
        </p:xfrm>
        <a:graphic>
          <a:graphicData uri="http://schemas.openxmlformats.org/presentationml/2006/ole">
            <p:oleObj spid="_x0000_s29699" name="Equation" r:id="rId3" imgW="3911400" imgH="482400" progId="Equation.3">
              <p:embed/>
            </p:oleObj>
          </a:graphicData>
        </a:graphic>
      </p:graphicFrame>
      <p:graphicFrame>
        <p:nvGraphicFramePr>
          <p:cNvPr id="25606" name="Object 6"/>
          <p:cNvGraphicFramePr>
            <a:graphicFrameLocks noChangeAspect="1"/>
          </p:cNvGraphicFramePr>
          <p:nvPr/>
        </p:nvGraphicFramePr>
        <p:xfrm>
          <a:off x="1273629" y="4846184"/>
          <a:ext cx="7685690" cy="900799"/>
        </p:xfrm>
        <a:graphic>
          <a:graphicData uri="http://schemas.openxmlformats.org/presentationml/2006/ole">
            <p:oleObj spid="_x0000_s29700" name="Equation" r:id="rId4" imgW="4140000" imgH="48240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24458" y="5965829"/>
            <a:ext cx="3340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Additional sin(x)/x term due to rise/fall time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993079" y="1005531"/>
            <a:ext cx="3514726" cy="2264286"/>
            <a:chOff x="1993079" y="972873"/>
            <a:chExt cx="3514726" cy="2264286"/>
          </a:xfrm>
        </p:grpSpPr>
        <p:cxnSp>
          <p:nvCxnSpPr>
            <p:cNvPr id="12" name="Straight Connector 11"/>
            <p:cNvCxnSpPr/>
            <p:nvPr/>
          </p:nvCxnSpPr>
          <p:spPr bwMode="auto">
            <a:xfrm>
              <a:off x="4781522" y="2611173"/>
              <a:ext cx="0" cy="52863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/>
            <p:cNvCxnSpPr/>
            <p:nvPr/>
          </p:nvCxnSpPr>
          <p:spPr bwMode="auto">
            <a:xfrm flipV="1">
              <a:off x="2528861" y="976444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>
              <a:off x="3659954" y="977633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2721742" y="976444"/>
              <a:ext cx="93583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>
              <a:off x="3845692" y="2599266"/>
              <a:ext cx="93583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>
              <a:off x="2728885" y="982397"/>
              <a:ext cx="0" cy="1869282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/>
            <p:cNvCxnSpPr/>
            <p:nvPr/>
          </p:nvCxnSpPr>
          <p:spPr bwMode="auto">
            <a:xfrm>
              <a:off x="3652810" y="984778"/>
              <a:ext cx="0" cy="187404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/>
            <p:nvPr/>
          </p:nvCxnSpPr>
          <p:spPr bwMode="auto">
            <a:xfrm>
              <a:off x="1993079" y="2592122"/>
              <a:ext cx="53340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 flipV="1">
              <a:off x="4781524" y="976444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/>
            <p:cNvCxnSpPr/>
            <p:nvPr/>
          </p:nvCxnSpPr>
          <p:spPr bwMode="auto">
            <a:xfrm>
              <a:off x="4974404" y="980015"/>
              <a:ext cx="53340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Arrow Connector 22"/>
            <p:cNvCxnSpPr/>
            <p:nvPr/>
          </p:nvCxnSpPr>
          <p:spPr bwMode="auto">
            <a:xfrm>
              <a:off x="2628873" y="1765829"/>
              <a:ext cx="1114425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>
              <a:off x="2528860" y="2594503"/>
              <a:ext cx="0" cy="52863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>
              <a:off x="3848072" y="2620696"/>
              <a:ext cx="0" cy="24527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Arrow Connector 25"/>
            <p:cNvCxnSpPr/>
            <p:nvPr/>
          </p:nvCxnSpPr>
          <p:spPr bwMode="auto">
            <a:xfrm>
              <a:off x="2307404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7" name="Straight Arrow Connector 26"/>
            <p:cNvCxnSpPr/>
            <p:nvPr/>
          </p:nvCxnSpPr>
          <p:spPr bwMode="auto">
            <a:xfrm>
              <a:off x="2731267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28" name="Straight Arrow Connector 27"/>
            <p:cNvCxnSpPr/>
            <p:nvPr/>
          </p:nvCxnSpPr>
          <p:spPr bwMode="auto">
            <a:xfrm>
              <a:off x="3431355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29" name="Straight Arrow Connector 28"/>
            <p:cNvCxnSpPr/>
            <p:nvPr/>
          </p:nvCxnSpPr>
          <p:spPr bwMode="auto">
            <a:xfrm>
              <a:off x="3852834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30" name="Straight Arrow Connector 29"/>
            <p:cNvCxnSpPr/>
            <p:nvPr/>
          </p:nvCxnSpPr>
          <p:spPr bwMode="auto">
            <a:xfrm>
              <a:off x="2528860" y="3023129"/>
              <a:ext cx="2235994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31" name="TextBox 30"/>
            <p:cNvSpPr txBox="1"/>
            <p:nvPr/>
          </p:nvSpPr>
          <p:spPr>
            <a:xfrm>
              <a:off x="3028922" y="1551179"/>
              <a:ext cx="29848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013139" y="2515245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20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sz="20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51512" y="2526131"/>
              <a:ext cx="3561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20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en-US" sz="20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450404" y="2837049"/>
              <a:ext cx="34176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 bwMode="auto">
            <a:xfrm flipH="1">
              <a:off x="2007367" y="980016"/>
              <a:ext cx="664368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Arrow Connector 35"/>
            <p:cNvCxnSpPr/>
            <p:nvPr/>
          </p:nvCxnSpPr>
          <p:spPr bwMode="auto">
            <a:xfrm flipV="1">
              <a:off x="2307404" y="972873"/>
              <a:ext cx="0" cy="162163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37" name="TextBox 36"/>
            <p:cNvSpPr txBox="1"/>
            <p:nvPr/>
          </p:nvSpPr>
          <p:spPr>
            <a:xfrm>
              <a:off x="2127448" y="1568185"/>
              <a:ext cx="35618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24240" y="3263997"/>
            <a:ext cx="2157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Assume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275690" y="1730820"/>
            <a:ext cx="3465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NOTE:  </a:t>
            </a:r>
            <a:r>
              <a:rPr lang="el-GR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8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l-GR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8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are generally measured between 10% and 90% of the minimum and maximum values of the waveform.</a:t>
            </a:r>
            <a:endParaRPr lang="en-US" sz="1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6095767" y="835244"/>
          <a:ext cx="871083" cy="749794"/>
        </p:xfrm>
        <a:graphic>
          <a:graphicData uri="http://schemas.openxmlformats.org/presentationml/2006/ole">
            <p:oleObj spid="_x0000_s29701" name="Equation" r:id="rId5" imgW="457200" imgH="393480" progId="Equation.3">
              <p:embed/>
            </p:oleObj>
          </a:graphicData>
        </a:graphic>
      </p:graphicFrame>
      <p:sp>
        <p:nvSpPr>
          <p:cNvPr id="42" name="Left Brace 41"/>
          <p:cNvSpPr/>
          <p:nvPr/>
        </p:nvSpPr>
        <p:spPr bwMode="auto">
          <a:xfrm rot="16200000">
            <a:off x="5285616" y="5209419"/>
            <a:ext cx="194744" cy="1273631"/>
          </a:xfrm>
          <a:prstGeom prst="leftBrac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02" name="Object 5"/>
          <p:cNvGraphicFramePr>
            <a:graphicFrameLocks noChangeAspect="1"/>
          </p:cNvGraphicFramePr>
          <p:nvPr/>
        </p:nvGraphicFramePr>
        <p:xfrm>
          <a:off x="1017205" y="710335"/>
          <a:ext cx="7109591" cy="878979"/>
        </p:xfrm>
        <a:graphic>
          <a:graphicData uri="http://schemas.openxmlformats.org/presentationml/2006/ole">
            <p:oleObj spid="_x0000_s4102" name="Equation" r:id="rId3" imgW="3911400" imgH="482400" progId="Equation.3">
              <p:embed/>
            </p:oleObj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Envelope of Trapezoidal Waveform Spectrum </a:t>
            </a:r>
            <a:endParaRPr lang="en-US" dirty="0"/>
          </a:p>
        </p:txBody>
      </p:sp>
      <p:cxnSp>
        <p:nvCxnSpPr>
          <p:cNvPr id="4" name="Straight Connector 93"/>
          <p:cNvCxnSpPr>
            <a:cxnSpLocks noChangeShapeType="1"/>
          </p:cNvCxnSpPr>
          <p:nvPr/>
        </p:nvCxnSpPr>
        <p:spPr bwMode="auto">
          <a:xfrm rot="5400000">
            <a:off x="468711" y="4137663"/>
            <a:ext cx="2758282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5" name="Straight Connector 95"/>
          <p:cNvCxnSpPr>
            <a:cxnSpLocks noChangeShapeType="1"/>
          </p:cNvCxnSpPr>
          <p:nvPr/>
        </p:nvCxnSpPr>
        <p:spPr bwMode="auto">
          <a:xfrm>
            <a:off x="1858722" y="5516804"/>
            <a:ext cx="561230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" name="Straight Connector 101"/>
          <p:cNvCxnSpPr>
            <a:cxnSpLocks noChangeShapeType="1"/>
          </p:cNvCxnSpPr>
          <p:nvPr/>
        </p:nvCxnSpPr>
        <p:spPr bwMode="auto">
          <a:xfrm>
            <a:off x="1847852" y="3310178"/>
            <a:ext cx="1548222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7" name="Straight Connector 103"/>
          <p:cNvCxnSpPr>
            <a:cxnSpLocks noChangeShapeType="1"/>
          </p:cNvCxnSpPr>
          <p:nvPr/>
        </p:nvCxnSpPr>
        <p:spPr bwMode="auto">
          <a:xfrm>
            <a:off x="3396074" y="3310178"/>
            <a:ext cx="1728991" cy="657139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8" name="Straight Connector 105"/>
          <p:cNvCxnSpPr>
            <a:cxnSpLocks noChangeShapeType="1"/>
          </p:cNvCxnSpPr>
          <p:nvPr/>
        </p:nvCxnSpPr>
        <p:spPr bwMode="auto">
          <a:xfrm rot="16200000" flipH="1">
            <a:off x="5161179" y="3943054"/>
            <a:ext cx="1103313" cy="1161166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9" name="Straight Connector 108"/>
          <p:cNvCxnSpPr>
            <a:cxnSpLocks noChangeShapeType="1"/>
          </p:cNvCxnSpPr>
          <p:nvPr/>
        </p:nvCxnSpPr>
        <p:spPr bwMode="auto">
          <a:xfrm rot="5400000">
            <a:off x="2292761" y="4413491"/>
            <a:ext cx="2206626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0" name="Straight Connector 110"/>
          <p:cNvCxnSpPr>
            <a:cxnSpLocks noChangeShapeType="1"/>
          </p:cNvCxnSpPr>
          <p:nvPr/>
        </p:nvCxnSpPr>
        <p:spPr bwMode="auto">
          <a:xfrm>
            <a:off x="5124879" y="3981025"/>
            <a:ext cx="0" cy="1535779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" name="TextBox 62"/>
          <p:cNvSpPr txBox="1">
            <a:spLocks noChangeArrowheads="1"/>
          </p:cNvSpPr>
          <p:nvPr/>
        </p:nvSpPr>
        <p:spPr bwMode="auto">
          <a:xfrm>
            <a:off x="7354097" y="5553315"/>
            <a:ext cx="2664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latin typeface="Monotype Corsiva" pitchFamily="66" charset="0"/>
              </a:rPr>
              <a:t>f</a:t>
            </a:r>
          </a:p>
        </p:txBody>
      </p:sp>
      <p:graphicFrame>
        <p:nvGraphicFramePr>
          <p:cNvPr id="4098" name="Object 24"/>
          <p:cNvGraphicFramePr>
            <a:graphicFrameLocks noChangeAspect="1"/>
          </p:cNvGraphicFramePr>
          <p:nvPr/>
        </p:nvGraphicFramePr>
        <p:xfrm>
          <a:off x="3171472" y="5514079"/>
          <a:ext cx="434712" cy="745220"/>
        </p:xfrm>
        <a:graphic>
          <a:graphicData uri="http://schemas.openxmlformats.org/presentationml/2006/ole">
            <p:oleObj spid="_x0000_s4098" name="Equation" r:id="rId4" imgW="228600" imgH="393480" progId="Equation.3">
              <p:embed/>
            </p:oleObj>
          </a:graphicData>
        </a:graphic>
      </p:graphicFrame>
      <p:graphicFrame>
        <p:nvGraphicFramePr>
          <p:cNvPr id="4099" name="Object 25"/>
          <p:cNvGraphicFramePr>
            <a:graphicFrameLocks noChangeAspect="1"/>
          </p:cNvGraphicFramePr>
          <p:nvPr/>
        </p:nvGraphicFramePr>
        <p:xfrm>
          <a:off x="4872165" y="5546736"/>
          <a:ext cx="548918" cy="803047"/>
        </p:xfrm>
        <a:graphic>
          <a:graphicData uri="http://schemas.openxmlformats.org/presentationml/2006/ole">
            <p:oleObj spid="_x0000_s4099" name="Equation" r:id="rId5" imgW="291960" imgH="431640" progId="Equation.3">
              <p:embed/>
            </p:oleObj>
          </a:graphicData>
        </a:graphic>
      </p:graphicFrame>
      <p:sp>
        <p:nvSpPr>
          <p:cNvPr id="14" name="TextBox 114"/>
          <p:cNvSpPr txBox="1">
            <a:spLocks noChangeArrowheads="1"/>
          </p:cNvSpPr>
          <p:nvPr/>
        </p:nvSpPr>
        <p:spPr bwMode="auto">
          <a:xfrm>
            <a:off x="1931868" y="3010139"/>
            <a:ext cx="13917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0 dB/decade</a:t>
            </a:r>
          </a:p>
        </p:txBody>
      </p:sp>
      <p:sp>
        <p:nvSpPr>
          <p:cNvPr id="15" name="TextBox 115"/>
          <p:cNvSpPr txBox="1">
            <a:spLocks noChangeArrowheads="1"/>
          </p:cNvSpPr>
          <p:nvPr/>
        </p:nvSpPr>
        <p:spPr bwMode="auto">
          <a:xfrm rot="1260000">
            <a:off x="3499383" y="3338697"/>
            <a:ext cx="15744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-20 dB/decade</a:t>
            </a:r>
          </a:p>
        </p:txBody>
      </p:sp>
      <p:sp>
        <p:nvSpPr>
          <p:cNvPr id="16" name="TextBox 116"/>
          <p:cNvSpPr txBox="1">
            <a:spLocks noChangeArrowheads="1"/>
          </p:cNvSpPr>
          <p:nvPr/>
        </p:nvSpPr>
        <p:spPr bwMode="auto">
          <a:xfrm rot="2640000">
            <a:off x="4991022" y="4238508"/>
            <a:ext cx="15744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-40 dB/decade</a:t>
            </a:r>
          </a:p>
        </p:txBody>
      </p:sp>
      <p:graphicFrame>
        <p:nvGraphicFramePr>
          <p:cNvPr id="4100" name="Object 24"/>
          <p:cNvGraphicFramePr>
            <a:graphicFrameLocks noChangeAspect="1"/>
          </p:cNvGraphicFramePr>
          <p:nvPr/>
        </p:nvGraphicFramePr>
        <p:xfrm>
          <a:off x="643552" y="2967842"/>
          <a:ext cx="1181283" cy="700640"/>
        </p:xfrm>
        <a:graphic>
          <a:graphicData uri="http://schemas.openxmlformats.org/presentationml/2006/ole">
            <p:oleObj spid="_x0000_s4100" name="Equation" r:id="rId6" imgW="660240" imgH="39348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939483" y="6253181"/>
            <a:ext cx="892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PULSE WIDTH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09462" y="6253181"/>
            <a:ext cx="1227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RISE/FALL TIME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 bwMode="auto">
          <a:xfrm>
            <a:off x="5566437" y="2474227"/>
            <a:ext cx="246534" cy="165145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 flipV="1">
            <a:off x="3620729" y="3398463"/>
            <a:ext cx="0" cy="21016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 flipV="1">
            <a:off x="4211894" y="3617231"/>
            <a:ext cx="0" cy="18976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 flipV="1">
            <a:off x="4803058" y="3845831"/>
            <a:ext cx="0" cy="16542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6" name="Straight Arrow Connector 25"/>
          <p:cNvCxnSpPr/>
          <p:nvPr/>
        </p:nvCxnSpPr>
        <p:spPr bwMode="auto">
          <a:xfrm flipV="1">
            <a:off x="5394222" y="4216999"/>
            <a:ext cx="0" cy="12904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 flipV="1">
            <a:off x="5985387" y="4784812"/>
            <a:ext cx="0" cy="7300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4" name="Left Brace 43"/>
          <p:cNvSpPr/>
          <p:nvPr/>
        </p:nvSpPr>
        <p:spPr bwMode="auto">
          <a:xfrm rot="16200000">
            <a:off x="1964620" y="1315683"/>
            <a:ext cx="126929" cy="420334"/>
          </a:xfrm>
          <a:prstGeom prst="leftBrace">
            <a:avLst>
              <a:gd name="adj1" fmla="val 8333"/>
              <a:gd name="adj2" fmla="val 16009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35556" y="1542929"/>
            <a:ext cx="857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DC offset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24057" y="1566736"/>
            <a:ext cx="1275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Low frequency “plateau”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Left Brace 46"/>
          <p:cNvSpPr/>
          <p:nvPr/>
        </p:nvSpPr>
        <p:spPr bwMode="auto">
          <a:xfrm rot="16200000">
            <a:off x="2686376" y="1278362"/>
            <a:ext cx="150061" cy="531714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Left Brace 47"/>
          <p:cNvSpPr/>
          <p:nvPr/>
        </p:nvSpPr>
        <p:spPr bwMode="auto">
          <a:xfrm rot="16200000">
            <a:off x="4070497" y="1073964"/>
            <a:ext cx="151444" cy="1062954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424232" y="1632344"/>
            <a:ext cx="1444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Harmonic response</a:t>
            </a:r>
          </a:p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(pulse width)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Freeform 49"/>
          <p:cNvSpPr/>
          <p:nvPr/>
        </p:nvSpPr>
        <p:spPr bwMode="auto">
          <a:xfrm>
            <a:off x="1460091" y="2386013"/>
            <a:ext cx="1297398" cy="636367"/>
          </a:xfrm>
          <a:custGeom>
            <a:avLst/>
            <a:gdLst>
              <a:gd name="connsiteX0" fmla="*/ 2536723 w 2536723"/>
              <a:gd name="connsiteY0" fmla="*/ 0 h 553065"/>
              <a:gd name="connsiteX1" fmla="*/ 2536723 w 2536723"/>
              <a:gd name="connsiteY1" fmla="*/ 140110 h 553065"/>
              <a:gd name="connsiteX2" fmla="*/ 0 w 2536723"/>
              <a:gd name="connsiteY2" fmla="*/ 140110 h 553065"/>
              <a:gd name="connsiteX3" fmla="*/ 0 w 2536723"/>
              <a:gd name="connsiteY3" fmla="*/ 553065 h 553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6723" h="553065">
                <a:moveTo>
                  <a:pt x="2536723" y="0"/>
                </a:moveTo>
                <a:lnTo>
                  <a:pt x="2536723" y="140110"/>
                </a:lnTo>
                <a:lnTo>
                  <a:pt x="0" y="140110"/>
                </a:lnTo>
                <a:lnTo>
                  <a:pt x="0" y="553065"/>
                </a:lnTo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1" name="Straight Arrow Connector 50"/>
          <p:cNvCxnSpPr>
            <a:stCxn id="49" idx="2"/>
          </p:cNvCxnSpPr>
          <p:nvPr/>
        </p:nvCxnSpPr>
        <p:spPr bwMode="auto">
          <a:xfrm>
            <a:off x="4146442" y="2463341"/>
            <a:ext cx="98987" cy="82414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5" name="Left Brace 54"/>
          <p:cNvSpPr/>
          <p:nvPr/>
        </p:nvSpPr>
        <p:spPr bwMode="auto">
          <a:xfrm rot="16200000">
            <a:off x="5493231" y="1011716"/>
            <a:ext cx="141340" cy="1197554"/>
          </a:xfrm>
          <a:prstGeom prst="leftBrac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781555" y="1632344"/>
            <a:ext cx="1569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Harmonic response</a:t>
            </a:r>
          </a:p>
          <a:p>
            <a:pPr algn="ctr"/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(rise/fall time)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541798" y="546607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132963" y="546607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724128" y="546607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315293" y="546607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906457" y="546607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022958" y="5139142"/>
            <a:ext cx="684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etc…</a:t>
            </a:r>
            <a:endParaRPr lang="en-US" sz="18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Envelope of Trapezoidal Waveform Spectrum </a:t>
            </a:r>
            <a:endParaRPr lang="en-US" dirty="0"/>
          </a:p>
        </p:txBody>
      </p:sp>
      <p:cxnSp>
        <p:nvCxnSpPr>
          <p:cNvPr id="4" name="Straight Connector 93"/>
          <p:cNvCxnSpPr>
            <a:cxnSpLocks noChangeShapeType="1"/>
          </p:cNvCxnSpPr>
          <p:nvPr/>
        </p:nvCxnSpPr>
        <p:spPr bwMode="auto">
          <a:xfrm rot="5400000">
            <a:off x="468711" y="4137663"/>
            <a:ext cx="2758282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5" name="Straight Connector 95"/>
          <p:cNvCxnSpPr>
            <a:cxnSpLocks noChangeShapeType="1"/>
          </p:cNvCxnSpPr>
          <p:nvPr/>
        </p:nvCxnSpPr>
        <p:spPr bwMode="auto">
          <a:xfrm>
            <a:off x="1858722" y="5516804"/>
            <a:ext cx="5612303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6" name="Straight Connector 101"/>
          <p:cNvCxnSpPr>
            <a:cxnSpLocks noChangeShapeType="1"/>
          </p:cNvCxnSpPr>
          <p:nvPr/>
        </p:nvCxnSpPr>
        <p:spPr bwMode="auto">
          <a:xfrm>
            <a:off x="1847852" y="3310178"/>
            <a:ext cx="1548222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7" name="Straight Connector 103"/>
          <p:cNvCxnSpPr>
            <a:cxnSpLocks noChangeShapeType="1"/>
          </p:cNvCxnSpPr>
          <p:nvPr/>
        </p:nvCxnSpPr>
        <p:spPr bwMode="auto">
          <a:xfrm>
            <a:off x="3396074" y="3310178"/>
            <a:ext cx="1728991" cy="657139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8" name="Straight Connector 105"/>
          <p:cNvCxnSpPr>
            <a:cxnSpLocks noChangeShapeType="1"/>
          </p:cNvCxnSpPr>
          <p:nvPr/>
        </p:nvCxnSpPr>
        <p:spPr bwMode="auto">
          <a:xfrm rot="16200000" flipH="1">
            <a:off x="5161179" y="3943054"/>
            <a:ext cx="1103313" cy="1161166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9" name="Straight Connector 108"/>
          <p:cNvCxnSpPr>
            <a:cxnSpLocks noChangeShapeType="1"/>
          </p:cNvCxnSpPr>
          <p:nvPr/>
        </p:nvCxnSpPr>
        <p:spPr bwMode="auto">
          <a:xfrm rot="5400000">
            <a:off x="2292761" y="4413491"/>
            <a:ext cx="2206626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0" name="Straight Connector 110"/>
          <p:cNvCxnSpPr>
            <a:cxnSpLocks noChangeShapeType="1"/>
          </p:cNvCxnSpPr>
          <p:nvPr/>
        </p:nvCxnSpPr>
        <p:spPr bwMode="auto">
          <a:xfrm>
            <a:off x="5124879" y="3981025"/>
            <a:ext cx="0" cy="1535779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" name="TextBox 62"/>
          <p:cNvSpPr txBox="1">
            <a:spLocks noChangeArrowheads="1"/>
          </p:cNvSpPr>
          <p:nvPr/>
        </p:nvSpPr>
        <p:spPr bwMode="auto">
          <a:xfrm>
            <a:off x="7354097" y="5553315"/>
            <a:ext cx="2664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latin typeface="Monotype Corsiva" pitchFamily="66" charset="0"/>
              </a:rPr>
              <a:t>f</a:t>
            </a:r>
          </a:p>
        </p:txBody>
      </p:sp>
      <p:graphicFrame>
        <p:nvGraphicFramePr>
          <p:cNvPr id="4098" name="Object 24"/>
          <p:cNvGraphicFramePr>
            <a:graphicFrameLocks noChangeAspect="1"/>
          </p:cNvGraphicFramePr>
          <p:nvPr/>
        </p:nvGraphicFramePr>
        <p:xfrm>
          <a:off x="3171472" y="5514079"/>
          <a:ext cx="434712" cy="745220"/>
        </p:xfrm>
        <a:graphic>
          <a:graphicData uri="http://schemas.openxmlformats.org/presentationml/2006/ole">
            <p:oleObj spid="_x0000_s55298" name="Equation" r:id="rId3" imgW="228600" imgH="393480" progId="Equation.3">
              <p:embed/>
            </p:oleObj>
          </a:graphicData>
        </a:graphic>
      </p:graphicFrame>
      <p:graphicFrame>
        <p:nvGraphicFramePr>
          <p:cNvPr id="4099" name="Object 25"/>
          <p:cNvGraphicFramePr>
            <a:graphicFrameLocks noChangeAspect="1"/>
          </p:cNvGraphicFramePr>
          <p:nvPr/>
        </p:nvGraphicFramePr>
        <p:xfrm>
          <a:off x="4872165" y="5546736"/>
          <a:ext cx="548918" cy="803047"/>
        </p:xfrm>
        <a:graphic>
          <a:graphicData uri="http://schemas.openxmlformats.org/presentationml/2006/ole">
            <p:oleObj spid="_x0000_s55299" name="Equation" r:id="rId4" imgW="291960" imgH="431640" progId="Equation.3">
              <p:embed/>
            </p:oleObj>
          </a:graphicData>
        </a:graphic>
      </p:graphicFrame>
      <p:sp>
        <p:nvSpPr>
          <p:cNvPr id="14" name="TextBox 114"/>
          <p:cNvSpPr txBox="1">
            <a:spLocks noChangeArrowheads="1"/>
          </p:cNvSpPr>
          <p:nvPr/>
        </p:nvSpPr>
        <p:spPr bwMode="auto">
          <a:xfrm>
            <a:off x="1931868" y="3010139"/>
            <a:ext cx="13917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0 dB/decade</a:t>
            </a:r>
          </a:p>
        </p:txBody>
      </p:sp>
      <p:sp>
        <p:nvSpPr>
          <p:cNvPr id="15" name="TextBox 115"/>
          <p:cNvSpPr txBox="1">
            <a:spLocks noChangeArrowheads="1"/>
          </p:cNvSpPr>
          <p:nvPr/>
        </p:nvSpPr>
        <p:spPr bwMode="auto">
          <a:xfrm rot="1260000">
            <a:off x="3499383" y="3338697"/>
            <a:ext cx="15744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-20 dB/decade</a:t>
            </a:r>
          </a:p>
        </p:txBody>
      </p:sp>
      <p:sp>
        <p:nvSpPr>
          <p:cNvPr id="16" name="TextBox 116"/>
          <p:cNvSpPr txBox="1">
            <a:spLocks noChangeArrowheads="1"/>
          </p:cNvSpPr>
          <p:nvPr/>
        </p:nvSpPr>
        <p:spPr bwMode="auto">
          <a:xfrm rot="2640000">
            <a:off x="4991022" y="4238508"/>
            <a:ext cx="15744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-40 dB/decade</a:t>
            </a:r>
          </a:p>
        </p:txBody>
      </p:sp>
      <p:graphicFrame>
        <p:nvGraphicFramePr>
          <p:cNvPr id="4100" name="Object 24"/>
          <p:cNvGraphicFramePr>
            <a:graphicFrameLocks noChangeAspect="1"/>
          </p:cNvGraphicFramePr>
          <p:nvPr/>
        </p:nvGraphicFramePr>
        <p:xfrm>
          <a:off x="643552" y="2967842"/>
          <a:ext cx="1181283" cy="700640"/>
        </p:xfrm>
        <a:graphic>
          <a:graphicData uri="http://schemas.openxmlformats.org/presentationml/2006/ole">
            <p:oleObj spid="_x0000_s55300" name="Equation" r:id="rId5" imgW="660240" imgH="39348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939483" y="6253181"/>
            <a:ext cx="892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PULSE WIDTH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09462" y="6253181"/>
            <a:ext cx="1227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RISE/FALL TIME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97085" y="1188256"/>
            <a:ext cx="4811486" cy="1384995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Slower rise/fall times provide additional roll-off of higher order harmonics</a:t>
            </a:r>
            <a:endParaRPr lang="en-US" sz="2800" dirty="0">
              <a:solidFill>
                <a:srgbClr val="0000FF"/>
              </a:solidFill>
            </a:endParaRPr>
          </a:p>
        </p:txBody>
      </p:sp>
      <p:cxnSp>
        <p:nvCxnSpPr>
          <p:cNvPr id="52" name="Straight Arrow Connector 51"/>
          <p:cNvCxnSpPr>
            <a:stCxn id="42" idx="2"/>
          </p:cNvCxnSpPr>
          <p:nvPr/>
        </p:nvCxnSpPr>
        <p:spPr bwMode="auto">
          <a:xfrm flipH="1">
            <a:off x="5867400" y="2573251"/>
            <a:ext cx="435428" cy="1530663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t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9180" y="795020"/>
            <a:ext cx="7025640" cy="526796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Domain vs. Frequency Domain Test Setup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286500" y="2240753"/>
            <a:ext cx="208461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WAVETEK 801 pulse generator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 bwMode="auto">
          <a:xfrm flipH="1">
            <a:off x="6272213" y="2800350"/>
            <a:ext cx="271462" cy="30003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7" name="TextBox 6"/>
          <p:cNvSpPr txBox="1"/>
          <p:nvPr/>
        </p:nvSpPr>
        <p:spPr>
          <a:xfrm>
            <a:off x="5967411" y="5824198"/>
            <a:ext cx="245813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TEKTRONIX DPO7054 oscilloscope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(1 M</a:t>
            </a:r>
            <a:r>
              <a:rPr lang="el-GR" dirty="0" smtClean="0">
                <a:solidFill>
                  <a:srgbClr val="FF0000"/>
                </a:solidFill>
              </a:rPr>
              <a:t>Ω</a:t>
            </a:r>
            <a:r>
              <a:rPr lang="en-US" dirty="0" smtClean="0">
                <a:solidFill>
                  <a:srgbClr val="FF0000"/>
                </a:solidFill>
              </a:rPr>
              <a:t> input)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 flipV="1">
            <a:off x="5929313" y="5222081"/>
            <a:ext cx="371475" cy="61436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402772" y="5170376"/>
            <a:ext cx="280851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TEKTRONIX RSA5103A spectrum analyzer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(50 </a:t>
            </a:r>
            <a:r>
              <a:rPr lang="el-GR" dirty="0" smtClean="0">
                <a:solidFill>
                  <a:srgbClr val="FF0000"/>
                </a:solidFill>
              </a:rPr>
              <a:t>Ω</a:t>
            </a:r>
            <a:r>
              <a:rPr lang="en-US" dirty="0" smtClean="0">
                <a:solidFill>
                  <a:srgbClr val="FF0000"/>
                </a:solidFill>
              </a:rPr>
              <a:t> input)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 bwMode="auto">
          <a:xfrm flipV="1">
            <a:off x="3026229" y="4865914"/>
            <a:ext cx="555171" cy="337457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Applied Waveform</a:t>
            </a:r>
            <a:endParaRPr lang="en-US" dirty="0"/>
          </a:p>
        </p:txBody>
      </p:sp>
      <p:sp>
        <p:nvSpPr>
          <p:cNvPr id="83" name="TextBox 82"/>
          <p:cNvSpPr txBox="1"/>
          <p:nvPr/>
        </p:nvSpPr>
        <p:spPr>
          <a:xfrm>
            <a:off x="3764632" y="3999806"/>
            <a:ext cx="1614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= 1 V</a:t>
            </a:r>
            <a:endParaRPr lang="en-US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2187942" y="4622508"/>
            <a:ext cx="4768117" cy="646331"/>
            <a:chOff x="2198580" y="5161365"/>
            <a:chExt cx="4768117" cy="646331"/>
          </a:xfrm>
        </p:grpSpPr>
        <p:sp>
          <p:nvSpPr>
            <p:cNvPr id="84" name="TextBox 83"/>
            <p:cNvSpPr txBox="1"/>
            <p:nvPr/>
          </p:nvSpPr>
          <p:spPr>
            <a:xfrm>
              <a:off x="2198580" y="5161365"/>
              <a:ext cx="22140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 = 200 µs</a:t>
              </a:r>
              <a:endParaRPr lang="en-US" sz="36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557063" y="5161365"/>
              <a:ext cx="24096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(f</a:t>
              </a:r>
              <a:r>
                <a:rPr lang="en-US" sz="36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US" sz="36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= 5 kHz)</a:t>
              </a:r>
              <a:endParaRPr lang="en-US" sz="36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901764" y="5397614"/>
            <a:ext cx="7340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, </a:t>
            </a:r>
            <a:r>
              <a:rPr lang="el-GR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800" i="1" baseline="-25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r </a:t>
            </a:r>
            <a:r>
              <a:rPr lang="en-US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, &amp; </a:t>
            </a:r>
            <a:r>
              <a:rPr lang="el-GR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800" i="1" baseline="-25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f</a:t>
            </a:r>
            <a:r>
              <a:rPr lang="en-US" sz="28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varied as indicated on following slides</a:t>
            </a:r>
            <a:endParaRPr lang="en-US" sz="2800" i="1" dirty="0">
              <a:solidFill>
                <a:srgbClr val="FF0000"/>
              </a:solidFill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814637" y="1528045"/>
            <a:ext cx="3514726" cy="2264286"/>
            <a:chOff x="1993079" y="972873"/>
            <a:chExt cx="3514726" cy="2264286"/>
          </a:xfrm>
        </p:grpSpPr>
        <p:cxnSp>
          <p:nvCxnSpPr>
            <p:cNvPr id="38" name="Straight Connector 37"/>
            <p:cNvCxnSpPr/>
            <p:nvPr/>
          </p:nvCxnSpPr>
          <p:spPr bwMode="auto">
            <a:xfrm>
              <a:off x="4781522" y="2611173"/>
              <a:ext cx="0" cy="52863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/>
            <p:cNvCxnSpPr/>
            <p:nvPr/>
          </p:nvCxnSpPr>
          <p:spPr bwMode="auto">
            <a:xfrm flipV="1">
              <a:off x="2528861" y="976444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>
              <a:off x="3659954" y="977633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>
              <a:off x="2721742" y="976444"/>
              <a:ext cx="93583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3845692" y="2599266"/>
              <a:ext cx="93583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 bwMode="auto">
            <a:xfrm>
              <a:off x="2728885" y="982397"/>
              <a:ext cx="0" cy="1869282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Straight Connector 47"/>
            <p:cNvCxnSpPr/>
            <p:nvPr/>
          </p:nvCxnSpPr>
          <p:spPr bwMode="auto">
            <a:xfrm>
              <a:off x="3652810" y="984778"/>
              <a:ext cx="0" cy="187404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1993079" y="2592122"/>
              <a:ext cx="53340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Straight Connector 49"/>
            <p:cNvCxnSpPr/>
            <p:nvPr/>
          </p:nvCxnSpPr>
          <p:spPr bwMode="auto">
            <a:xfrm flipV="1">
              <a:off x="4781524" y="976444"/>
              <a:ext cx="192881" cy="1621633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>
              <a:off x="4974404" y="980015"/>
              <a:ext cx="533401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Arrow Connector 51"/>
            <p:cNvCxnSpPr/>
            <p:nvPr/>
          </p:nvCxnSpPr>
          <p:spPr bwMode="auto">
            <a:xfrm>
              <a:off x="2628873" y="1765829"/>
              <a:ext cx="1114425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cxnSp>
          <p:nvCxnSpPr>
            <p:cNvPr id="54" name="Straight Connector 53"/>
            <p:cNvCxnSpPr/>
            <p:nvPr/>
          </p:nvCxnSpPr>
          <p:spPr bwMode="auto">
            <a:xfrm>
              <a:off x="2528860" y="2594503"/>
              <a:ext cx="0" cy="52863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>
              <a:off x="3848072" y="2620696"/>
              <a:ext cx="0" cy="24527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Arrow Connector 56"/>
            <p:cNvCxnSpPr/>
            <p:nvPr/>
          </p:nvCxnSpPr>
          <p:spPr bwMode="auto">
            <a:xfrm>
              <a:off x="2307404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58" name="Straight Arrow Connector 57"/>
            <p:cNvCxnSpPr/>
            <p:nvPr/>
          </p:nvCxnSpPr>
          <p:spPr bwMode="auto">
            <a:xfrm>
              <a:off x="2731267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59" name="Straight Arrow Connector 58"/>
            <p:cNvCxnSpPr/>
            <p:nvPr/>
          </p:nvCxnSpPr>
          <p:spPr bwMode="auto">
            <a:xfrm>
              <a:off x="3431355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61" name="Straight Arrow Connector 60"/>
            <p:cNvCxnSpPr/>
            <p:nvPr/>
          </p:nvCxnSpPr>
          <p:spPr bwMode="auto">
            <a:xfrm>
              <a:off x="3852834" y="2718328"/>
              <a:ext cx="22145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cxnSp>
          <p:nvCxnSpPr>
            <p:cNvPr id="62" name="Straight Arrow Connector 61"/>
            <p:cNvCxnSpPr/>
            <p:nvPr/>
          </p:nvCxnSpPr>
          <p:spPr bwMode="auto">
            <a:xfrm>
              <a:off x="2528860" y="3023129"/>
              <a:ext cx="2235994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64" name="TextBox 63"/>
            <p:cNvSpPr txBox="1"/>
            <p:nvPr/>
          </p:nvSpPr>
          <p:spPr>
            <a:xfrm>
              <a:off x="3028922" y="1551179"/>
              <a:ext cx="29848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013139" y="2515245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20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sz="20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051512" y="2526131"/>
              <a:ext cx="3561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20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en-US" sz="20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450404" y="2837049"/>
              <a:ext cx="34176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9" name="Straight Connector 88"/>
            <p:cNvCxnSpPr/>
            <p:nvPr/>
          </p:nvCxnSpPr>
          <p:spPr bwMode="auto">
            <a:xfrm flipH="1">
              <a:off x="2007367" y="980016"/>
              <a:ext cx="664368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Arrow Connector 89"/>
            <p:cNvCxnSpPr/>
            <p:nvPr/>
          </p:nvCxnSpPr>
          <p:spPr bwMode="auto">
            <a:xfrm flipV="1">
              <a:off x="2307404" y="972873"/>
              <a:ext cx="0" cy="162163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91" name="TextBox 90"/>
            <p:cNvSpPr txBox="1"/>
            <p:nvPr/>
          </p:nvSpPr>
          <p:spPr>
            <a:xfrm>
              <a:off x="2127448" y="1568185"/>
              <a:ext cx="35618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endParaRPr lang="en-US" sz="2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latin typeface="+mn-lt"/>
                <a:cs typeface="Times New Roman" pitchFamily="18" charset="0"/>
              </a:rPr>
              <a:t>100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latin typeface="+mn-lt"/>
                <a:cs typeface="Times New Roman" pitchFamily="18" charset="0"/>
              </a:rPr>
              <a:t>/T = 50%)</a:t>
            </a:r>
            <a:r>
              <a:rPr lang="en-US" dirty="0" smtClean="0">
                <a:latin typeface="+mn-lt"/>
              </a:rPr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40 ns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00122" y="947060"/>
            <a:ext cx="175396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120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360 ns</a:t>
            </a:r>
            <a:endParaRPr lang="en-US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000122" y="947060"/>
            <a:ext cx="175396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120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3.6 µs</a:t>
            </a:r>
            <a:endParaRPr lang="en-US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8"/>
            <a:ext cx="9144000" cy="602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00122" y="947060"/>
            <a:ext cx="175396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120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10 µs</a:t>
            </a:r>
            <a:endParaRPr lang="en-US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947060"/>
            <a:ext cx="175396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120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80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40%)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40 ns</a:t>
            </a:r>
            <a:endParaRPr lang="en-US" dirty="0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947060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0.8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118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80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40%)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360 ns</a:t>
            </a:r>
            <a:endParaRPr lang="en-US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947060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0.8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118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80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40%)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3.3 µs</a:t>
            </a:r>
            <a:endParaRPr lang="en-US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947060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0.8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118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80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40%)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10 µs</a:t>
            </a:r>
            <a:endParaRPr lang="en-US" dirty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947060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0.8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118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40 ns</a:t>
            </a:r>
            <a:endParaRPr lang="en-US" dirty="0"/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00122" y="1611106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100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350 ns</a:t>
            </a:r>
            <a:endParaRPr lang="en-US" dirty="0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00122" y="1611106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100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5%)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2 µs</a:t>
            </a:r>
            <a:endParaRPr lang="en-US" dirty="0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1611106"/>
            <a:ext cx="186282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100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2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1%)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20 ns</a:t>
            </a:r>
            <a:endParaRPr lang="en-US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2122748"/>
            <a:ext cx="204787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0.02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86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2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1%)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160 ns</a:t>
            </a:r>
            <a:endParaRPr lang="en-US"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2122748"/>
            <a:ext cx="204787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0.02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86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2 µs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1%)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400 ns</a:t>
            </a:r>
            <a:endParaRPr lang="en-US" dirty="0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2122748"/>
            <a:ext cx="204787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0.02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86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smtClean="0">
                <a:cs typeface="Times New Roman" pitchFamily="18" charset="0"/>
              </a:rPr>
              <a:t>100 ns (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dirty="0" smtClean="0">
                <a:cs typeface="Times New Roman" pitchFamily="18" charset="0"/>
              </a:rPr>
              <a:t>/T = 0.05%)</a:t>
            </a:r>
            <a:r>
              <a:rPr lang="en-US" dirty="0" smtClean="0"/>
              <a:t>;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r</a:t>
            </a:r>
            <a:r>
              <a:rPr lang="en-US" dirty="0" smtClean="0"/>
              <a:t> =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baseline="-25000" dirty="0" smtClean="0"/>
              <a:t>f</a:t>
            </a:r>
            <a:r>
              <a:rPr lang="en-US" dirty="0" smtClean="0"/>
              <a:t>  = 8 ns</a:t>
            </a:r>
            <a:endParaRPr lang="en-US" dirty="0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1536"/>
            <a:ext cx="9144000" cy="602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00122" y="3069830"/>
            <a:ext cx="226559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2A(</a:t>
            </a:r>
            <a:r>
              <a:rPr lang="el-GR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τ</a:t>
            </a:r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/T) = 0.001 V</a:t>
            </a:r>
          </a:p>
          <a:p>
            <a:r>
              <a:rPr lang="en-US" sz="2000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= 60 dBµV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Observations (1 of 2)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Measured spectra show good agreement with expected values</a:t>
            </a:r>
          </a:p>
          <a:p>
            <a:pPr lvl="1"/>
            <a:r>
              <a:rPr lang="en-US" sz="1600" dirty="0" smtClean="0"/>
              <a:t>“3-line” envelope provides simple, accurate, and powerful analytical tool for correlating signal spectra to trapezoidal waveforms</a:t>
            </a:r>
          </a:p>
          <a:p>
            <a:r>
              <a:rPr lang="en-US" sz="1600" dirty="0" smtClean="0"/>
              <a:t>Even harmonics</a:t>
            </a:r>
          </a:p>
          <a:p>
            <a:pPr lvl="1"/>
            <a:r>
              <a:rPr lang="en-US" sz="1600" dirty="0" smtClean="0"/>
              <a:t>Reduced, but not zero, amplitude for 50% duty cycle</a:t>
            </a:r>
          </a:p>
          <a:p>
            <a:pPr lvl="1"/>
            <a:r>
              <a:rPr lang="en-US" sz="1600" dirty="0" smtClean="0"/>
              <a:t>Varying amplitude for other than 50% duty cycle</a:t>
            </a:r>
          </a:p>
          <a:p>
            <a:pPr lvl="1"/>
            <a:r>
              <a:rPr lang="en-US" sz="1600" dirty="0" smtClean="0"/>
              <a:t>Must be considered as potentially significant contributors to spectrum</a:t>
            </a:r>
          </a:p>
          <a:p>
            <a:r>
              <a:rPr lang="en-US" sz="1600" dirty="0" smtClean="0"/>
              <a:t>Low frequency plateau scales with duty cycle</a:t>
            </a:r>
          </a:p>
          <a:p>
            <a:pPr lvl="1"/>
            <a:r>
              <a:rPr lang="en-US" sz="1600" dirty="0" smtClean="0"/>
              <a:t>Spectrum for low duty cycle waveforms gives artificial indication of low amplitude</a:t>
            </a:r>
          </a:p>
          <a:p>
            <a:pPr lvl="1"/>
            <a:r>
              <a:rPr lang="en-US" sz="1600" dirty="0" smtClean="0"/>
              <a:t>First “knee” frequency may be quite high, producing relatively flat spectrum for many harmonics (100s or 1000s in these examples)</a:t>
            </a:r>
          </a:p>
          <a:p>
            <a:pPr lvl="1"/>
            <a:r>
              <a:rPr lang="en-US" sz="1600" dirty="0" smtClean="0"/>
              <a:t>Low duty cycle waveforms should be observed in time domain (oscilloscope) as well as frequency domain (spectrum analyzer)</a:t>
            </a:r>
            <a:endParaRPr lang="en-US" sz="16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Observations (2 of 2)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Signal spectra significantly more determined by rise/fall times than by fundamental frequency of waveform</a:t>
            </a:r>
          </a:p>
          <a:p>
            <a:r>
              <a:rPr lang="en-US" sz="1600" dirty="0" smtClean="0"/>
              <a:t>Uncontrolled rise/fall times can produce significant frequency content out to 1000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harmonic and beyond</a:t>
            </a:r>
          </a:p>
          <a:p>
            <a:pPr lvl="1"/>
            <a:r>
              <a:rPr lang="en-US" sz="1600" dirty="0" smtClean="0"/>
              <a:t>Common cause of radiated emissions</a:t>
            </a:r>
          </a:p>
          <a:p>
            <a:pPr lvl="1"/>
            <a:r>
              <a:rPr lang="en-US" sz="1600" dirty="0" smtClean="0"/>
              <a:t>5 MHz clock can easily produce harmonics out to 5 GHz and beyond</a:t>
            </a:r>
          </a:p>
          <a:p>
            <a:pPr lvl="1"/>
            <a:r>
              <a:rPr lang="en-US" sz="1600" dirty="0" smtClean="0"/>
              <a:t>Potential interference to S-band receiver (~2 GHz), GPS (~1.5 GHz), etc.</a:t>
            </a:r>
          </a:p>
          <a:p>
            <a:r>
              <a:rPr lang="en-US" sz="1600" dirty="0" smtClean="0"/>
              <a:t>Controlling rise/fall times can significantly limit high frequency content at source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9119" y="4531480"/>
            <a:ext cx="8405763" cy="7078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0000"/>
                </a:solidFill>
              </a:rPr>
              <a:t>LIMIT THOSE RISE/FALL TIMES!!!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15397</TotalTime>
  <Words>1258</Words>
  <Application>Microsoft Office PowerPoint</Application>
  <PresentationFormat>On-screen Show (4:3)</PresentationFormat>
  <Paragraphs>196</Paragraphs>
  <Slides>37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Blank Presentation</vt:lpstr>
      <vt:lpstr>Equation</vt:lpstr>
      <vt:lpstr>Slide 1</vt:lpstr>
      <vt:lpstr>Full Demo/Tutorial Video</vt:lpstr>
      <vt:lpstr>Purpose of Demo/Tutorial</vt:lpstr>
      <vt:lpstr>Topics</vt:lpstr>
      <vt:lpstr>Demo 4:  Time Domain vs. Frequency Domain</vt:lpstr>
      <vt:lpstr>Demo 4:  Time Domain vs. Frequency Domain (cont.)</vt:lpstr>
      <vt:lpstr>Demo 4:  Time Domain vs. Frequency Domain (cont.)</vt:lpstr>
      <vt:lpstr>Demo 4:  Time Domain vs. Frequency Domain (cont.)</vt:lpstr>
      <vt:lpstr>Demo 4:  Time Domain vs. Frequency Domain (cont.)</vt:lpstr>
      <vt:lpstr>Sinusoid:  Time Domain vs. Frequency Domain</vt:lpstr>
      <vt:lpstr>Fourier Series Expansion of Signal Waveforms</vt:lpstr>
      <vt:lpstr>Fourier Series Expansion of Square Wave</vt:lpstr>
      <vt:lpstr>Fourier Series Expansion of Rectangular Pulse Train</vt:lpstr>
      <vt:lpstr>Response and Envelope of sin(x)/x</vt:lpstr>
      <vt:lpstr>Envelope of Rectangular Pulse Train Spectrum </vt:lpstr>
      <vt:lpstr>Fourier Series Expansion of Trapezoidal Waveform</vt:lpstr>
      <vt:lpstr>Envelope of Trapezoidal Waveform Spectrum </vt:lpstr>
      <vt:lpstr>Envelope of Trapezoidal Waveform Spectrum </vt:lpstr>
      <vt:lpstr>Time Domain vs. Frequency Domain Test Setup</vt:lpstr>
      <vt:lpstr>Applied Waveform</vt:lpstr>
      <vt:lpstr>τ = 100 µs (τ/T = 50%); τr = τf  = 40 ns</vt:lpstr>
      <vt:lpstr>τ = 100 µs (τ/T = 50%); τr = τf  = 360 ns</vt:lpstr>
      <vt:lpstr>τ = 100 µs (τ/T = 50%); τr = τf  = 3.6 µs</vt:lpstr>
      <vt:lpstr>τ = 100 µs (τ/T = 50%); τr = τf  = 10 µs</vt:lpstr>
      <vt:lpstr>τ = 80 µs (τ/T = 40%); τr = τf  = 40 ns</vt:lpstr>
      <vt:lpstr>τ = 80 µs (τ/T = 40%); τr = τf  = 360 ns</vt:lpstr>
      <vt:lpstr>τ = 80 µs (τ/T = 40%); τr = τf  = 3.3 µs</vt:lpstr>
      <vt:lpstr>τ = 80 µs (τ/T = 40%); τr = τf  = 10 µs</vt:lpstr>
      <vt:lpstr>τ = 10 µs (τ/T = 5%); τr = τf  = 40 ns</vt:lpstr>
      <vt:lpstr>τ = 10 µs (τ/T = 5%); τr = τf  = 350 ns</vt:lpstr>
      <vt:lpstr>τ = 10 µs (τ/T = 5%); τr = τf  = 2 µs</vt:lpstr>
      <vt:lpstr>τ = 2 µs (τ/T = 1%); τr = τf  = 20 ns</vt:lpstr>
      <vt:lpstr>τ = 2 µs (τ/T = 1%); τr = τf  = 160 ns</vt:lpstr>
      <vt:lpstr>τ = 2 µs (τ/T = 1%); τr = τf  = 400 ns</vt:lpstr>
      <vt:lpstr>τ = 100 ns (τ/T = 0.05%); τr = τf  = 8 ns</vt:lpstr>
      <vt:lpstr>Observations (1 of 2)</vt:lpstr>
      <vt:lpstr>Observations (2 of 2)</vt:lpstr>
    </vt:vector>
  </TitlesOfParts>
  <Company>NASA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jcmcclos</cp:lastModifiedBy>
  <cp:revision>719</cp:revision>
  <cp:lastPrinted>2003-08-21T14:26:29Z</cp:lastPrinted>
  <dcterms:created xsi:type="dcterms:W3CDTF">2003-05-13T12:20:03Z</dcterms:created>
  <dcterms:modified xsi:type="dcterms:W3CDTF">2014-10-26T15:48:12Z</dcterms:modified>
</cp:coreProperties>
</file>