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tags/tag39.xml" ContentType="application/vnd.openxmlformats-officedocument.presentationml.tags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ags/tag28.xml" ContentType="application/vnd.openxmlformats-officedocument.presentationml.tags+xml"/>
  <Override PartName="/ppt/notesSlides/notesSlide26.xml" ContentType="application/vnd.openxmlformats-officedocument.presentationml.notesSlide+xml"/>
  <Override PartName="/ppt/tags/tag37.xml" ContentType="application/vnd.openxmlformats-officedocument.presentationml.tags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Default Extension="vml" ContentType="application/vnd.openxmlformats-officedocument.vmlDrawing"/>
  <Override PartName="/ppt/tags/tag33.xml" ContentType="application/vnd.openxmlformats-officedocument.presentationml.tags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wmf" ContentType="image/x-wmf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tags/tag29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8.xml" ContentType="application/vnd.openxmlformats-officedocument.presentationml.tags+xml"/>
  <Override PartName="/ppt/notesSlides/notesSlide32.xml" ContentType="application/vnd.openxmlformats-officedocument.presentationml.notesSlide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10.xml" ContentType="application/vnd.openxmlformats-officedocument.presentationml.notesSlide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3"/>
  </p:notesMasterIdLst>
  <p:sldIdLst>
    <p:sldId id="309" r:id="rId2"/>
    <p:sldId id="256" r:id="rId3"/>
    <p:sldId id="275" r:id="rId4"/>
    <p:sldId id="276" r:id="rId5"/>
    <p:sldId id="277" r:id="rId6"/>
    <p:sldId id="261" r:id="rId7"/>
    <p:sldId id="262" r:id="rId8"/>
    <p:sldId id="263" r:id="rId9"/>
    <p:sldId id="264" r:id="rId10"/>
    <p:sldId id="265" r:id="rId11"/>
    <p:sldId id="280" r:id="rId12"/>
    <p:sldId id="266" r:id="rId13"/>
    <p:sldId id="267" r:id="rId14"/>
    <p:sldId id="268" r:id="rId15"/>
    <p:sldId id="269" r:id="rId16"/>
    <p:sldId id="270" r:id="rId17"/>
    <p:sldId id="271" r:id="rId18"/>
    <p:sldId id="281" r:id="rId19"/>
    <p:sldId id="272" r:id="rId20"/>
    <p:sldId id="273" r:id="rId21"/>
    <p:sldId id="274" r:id="rId22"/>
    <p:sldId id="286" r:id="rId23"/>
    <p:sldId id="283" r:id="rId24"/>
    <p:sldId id="287" r:id="rId25"/>
    <p:sldId id="291" r:id="rId26"/>
    <p:sldId id="288" r:id="rId27"/>
    <p:sldId id="292" r:id="rId28"/>
    <p:sldId id="293" r:id="rId29"/>
    <p:sldId id="299" r:id="rId30"/>
    <p:sldId id="298" r:id="rId31"/>
    <p:sldId id="304" r:id="rId32"/>
    <p:sldId id="295" r:id="rId33"/>
    <p:sldId id="296" r:id="rId34"/>
    <p:sldId id="297" r:id="rId35"/>
    <p:sldId id="305" r:id="rId36"/>
    <p:sldId id="307" r:id="rId37"/>
    <p:sldId id="301" r:id="rId38"/>
    <p:sldId id="302" r:id="rId39"/>
    <p:sldId id="303" r:id="rId40"/>
    <p:sldId id="300" r:id="rId41"/>
    <p:sldId id="308" r:id="rId42"/>
  </p:sldIdLst>
  <p:sldSz cx="9144000" cy="6858000" type="screen4x3"/>
  <p:notesSz cx="6858000" cy="9144000"/>
  <p:custDataLst>
    <p:tags r:id="rId4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643" autoAdjust="0"/>
  </p:normalViewPr>
  <p:slideViewPr>
    <p:cSldViewPr>
      <p:cViewPr varScale="1">
        <p:scale>
          <a:sx n="63" d="100"/>
          <a:sy n="63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446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96904-FC42-43DB-9C11-54F786655AD2}" type="datetimeFigureOut">
              <a:rPr lang="en-US" smtClean="0"/>
              <a:pPr/>
              <a:t>6/28/2011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CE60C6-2A61-4562-BD48-2D6AD5E3D1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80050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B78CBCEC-1AF1-46CE-8C51-83504858A5F5}" type="slidenum">
              <a:rPr kumimoji="0" lang="en-US" sz="1200" smtClean="0">
                <a:solidFill>
                  <a:schemeClr val="tx1"/>
                </a:solidFill>
              </a:rPr>
              <a:pPr/>
              <a:t>3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3F9EE6A9-58A2-4787-873A-F49D9281E5D7}" type="slidenum">
              <a:rPr kumimoji="0" lang="en-US" sz="1200" smtClean="0">
                <a:solidFill>
                  <a:schemeClr val="tx1"/>
                </a:solidFill>
              </a:rPr>
              <a:pPr/>
              <a:t>4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AC8975FB-0E3C-4D99-9DE1-E215FED760CF}" type="slidenum">
              <a:rPr kumimoji="0" lang="en-US" sz="1200" smtClean="0">
                <a:solidFill>
                  <a:schemeClr val="tx1"/>
                </a:solidFill>
              </a:rPr>
              <a:pPr/>
              <a:t>23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AC8975FB-0E3C-4D99-9DE1-E215FED760CF}" type="slidenum">
              <a:rPr kumimoji="0" lang="en-US" sz="1200" smtClean="0">
                <a:solidFill>
                  <a:schemeClr val="tx1"/>
                </a:solidFill>
              </a:rPr>
              <a:pPr/>
              <a:t>24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AC8975FB-0E3C-4D99-9DE1-E215FED760CF}" type="slidenum">
              <a:rPr kumimoji="0" lang="en-US" sz="1200" smtClean="0">
                <a:solidFill>
                  <a:schemeClr val="tx1"/>
                </a:solidFill>
              </a:rPr>
              <a:pPr/>
              <a:t>25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AC8975FB-0E3C-4D99-9DE1-E215FED760CF}" type="slidenum">
              <a:rPr kumimoji="0" lang="en-US" sz="1200" smtClean="0">
                <a:solidFill>
                  <a:schemeClr val="tx1"/>
                </a:solidFill>
              </a:rPr>
              <a:pPr/>
              <a:t>26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AC8975FB-0E3C-4D99-9DE1-E215FED760CF}" type="slidenum">
              <a:rPr kumimoji="0" lang="en-US" sz="1200" smtClean="0">
                <a:solidFill>
                  <a:schemeClr val="tx1"/>
                </a:solidFill>
              </a:rPr>
              <a:pPr/>
              <a:t>27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FB211A37-44B5-4ECA-92C2-6B65A86DD4B4}" type="slidenum">
              <a:rPr kumimoji="0" lang="en-US" sz="1200" smtClean="0">
                <a:solidFill>
                  <a:schemeClr val="tx1"/>
                </a:solidFill>
              </a:rPr>
              <a:pPr/>
              <a:t>29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FB211A37-44B5-4ECA-92C2-6B65A86DD4B4}" type="slidenum">
              <a:rPr kumimoji="0" lang="en-US" sz="1200" smtClean="0">
                <a:solidFill>
                  <a:schemeClr val="tx1"/>
                </a:solidFill>
              </a:rPr>
              <a:pPr/>
              <a:t>30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FB211A37-44B5-4ECA-92C2-6B65A86DD4B4}" type="slidenum">
              <a:rPr kumimoji="0" lang="en-US" sz="1200" smtClean="0">
                <a:solidFill>
                  <a:schemeClr val="tx1"/>
                </a:solidFill>
              </a:rPr>
              <a:pPr/>
              <a:t>31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FB211A37-44B5-4ECA-92C2-6B65A86DD4B4}" type="slidenum">
              <a:rPr kumimoji="0" lang="en-US" sz="1200" smtClean="0">
                <a:solidFill>
                  <a:schemeClr val="tx1"/>
                </a:solidFill>
              </a:rPr>
              <a:pPr/>
              <a:t>34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FB211A37-44B5-4ECA-92C2-6B65A86DD4B4}" type="slidenum">
              <a:rPr kumimoji="0" lang="en-US" sz="1200" smtClean="0">
                <a:solidFill>
                  <a:schemeClr val="tx1"/>
                </a:solidFill>
              </a:rPr>
              <a:pPr/>
              <a:t>35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E60C6-2A61-4562-BD48-2D6AD5E3D1D4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FB211A37-44B5-4ECA-92C2-6B65A86DD4B4}" type="slidenum">
              <a:rPr kumimoji="0" lang="en-US" sz="1200" smtClean="0">
                <a:solidFill>
                  <a:schemeClr val="tx1"/>
                </a:solidFill>
              </a:rPr>
              <a:pPr/>
              <a:t>37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FB211A37-44B5-4ECA-92C2-6B65A86DD4B4}" type="slidenum">
              <a:rPr kumimoji="0" lang="en-US" sz="1200" smtClean="0">
                <a:solidFill>
                  <a:schemeClr val="tx1"/>
                </a:solidFill>
              </a:rPr>
              <a:pPr/>
              <a:t>38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FB211A37-44B5-4ECA-92C2-6B65A86DD4B4}" type="slidenum">
              <a:rPr kumimoji="0" lang="en-US" sz="1200" smtClean="0">
                <a:solidFill>
                  <a:schemeClr val="tx1"/>
                </a:solidFill>
              </a:rPr>
              <a:pPr/>
              <a:t>39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FB211A37-44B5-4ECA-92C2-6B65A86DD4B4}" type="slidenum">
              <a:rPr kumimoji="0" lang="en-US" sz="1200" smtClean="0">
                <a:solidFill>
                  <a:schemeClr val="tx1"/>
                </a:solidFill>
              </a:rPr>
              <a:pPr/>
              <a:t>40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Arial" charset="0"/>
            </a:endParaRP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3450"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 defTabSz="9334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 defTabSz="93345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defTabSz="9334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fld id="{FB211A37-44B5-4ECA-92C2-6B65A86DD4B4}" type="slidenum">
              <a:rPr kumimoji="0" lang="en-US" sz="1200" smtClean="0">
                <a:solidFill>
                  <a:schemeClr val="tx1"/>
                </a:solidFill>
              </a:rPr>
              <a:pPr/>
              <a:t>41</a:t>
            </a:fld>
            <a:endParaRPr kumimoji="0" lang="en-US" sz="12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7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73053"/>
            <a:ext cx="3008314" cy="1162051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3"/>
            <a:ext cx="5111750" cy="585311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-228600" y="6553200"/>
            <a:ext cx="93726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-76200" y="914400"/>
            <a:ext cx="92202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6200" y="0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8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229600" y="76200"/>
            <a:ext cx="783294" cy="783294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0" i="1" dirty="0" smtClean="0">
                <a:latin typeface="+mj-lt"/>
              </a:rPr>
              <a:t>Learning from the Past, Looking to the Future</a:t>
            </a:r>
            <a:endParaRPr lang="en-US" sz="1200" b="0" i="1" dirty="0">
              <a:latin typeface="+mj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tags" Target="../tags/tag4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8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7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4.wav"/><Relationship Id="rId1" Type="http://schemas.openxmlformats.org/officeDocument/2006/relationships/tags" Target="../tags/tag7.xm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5.wav"/><Relationship Id="rId1" Type="http://schemas.openxmlformats.org/officeDocument/2006/relationships/tags" Target="../tags/tag8.xml"/><Relationship Id="rId6" Type="http://schemas.openxmlformats.org/officeDocument/2006/relationships/image" Target="../media/image11.png"/><Relationship Id="rId5" Type="http://schemas.openxmlformats.org/officeDocument/2006/relationships/image" Target="../media/image10.emf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6.wav"/><Relationship Id="rId1" Type="http://schemas.openxmlformats.org/officeDocument/2006/relationships/tags" Target="../tags/tag9.xml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7.wav"/><Relationship Id="rId1" Type="http://schemas.openxmlformats.org/officeDocument/2006/relationships/tags" Target="../tags/tag10.xml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8.wav"/><Relationship Id="rId1" Type="http://schemas.openxmlformats.org/officeDocument/2006/relationships/tags" Target="../tags/tag11.xml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9.wav"/><Relationship Id="rId1" Type="http://schemas.openxmlformats.org/officeDocument/2006/relationships/tags" Target="../tags/tag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audio" Target="../media/audio10.wav"/><Relationship Id="rId1" Type="http://schemas.openxmlformats.org/officeDocument/2006/relationships/tags" Target="../tags/tag1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1.wav"/><Relationship Id="rId1" Type="http://schemas.openxmlformats.org/officeDocument/2006/relationships/tags" Target="../tags/tag14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2.wav"/><Relationship Id="rId1" Type="http://schemas.openxmlformats.org/officeDocument/2006/relationships/tags" Target="../tags/tag15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3.wav"/><Relationship Id="rId1" Type="http://schemas.openxmlformats.org/officeDocument/2006/relationships/tags" Target="../tags/tag16.xml"/><Relationship Id="rId6" Type="http://schemas.openxmlformats.org/officeDocument/2006/relationships/image" Target="../media/image19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4.wav"/><Relationship Id="rId1" Type="http://schemas.openxmlformats.org/officeDocument/2006/relationships/tags" Target="../tags/tag17.xml"/><Relationship Id="rId6" Type="http://schemas.openxmlformats.org/officeDocument/2006/relationships/image" Target="../media/image19.png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5.wav"/><Relationship Id="rId1" Type="http://schemas.openxmlformats.org/officeDocument/2006/relationships/tags" Target="../tags/tag18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6.wav"/><Relationship Id="rId1" Type="http://schemas.openxmlformats.org/officeDocument/2006/relationships/tags" Target="../tags/tag19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7.wav"/><Relationship Id="rId1" Type="http://schemas.openxmlformats.org/officeDocument/2006/relationships/tags" Target="../tags/tag20.xml"/><Relationship Id="rId6" Type="http://schemas.openxmlformats.org/officeDocument/2006/relationships/image" Target="../media/image19.png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8.wav"/><Relationship Id="rId1" Type="http://schemas.openxmlformats.org/officeDocument/2006/relationships/tags" Target="../tags/tag21.xml"/><Relationship Id="rId6" Type="http://schemas.openxmlformats.org/officeDocument/2006/relationships/image" Target="../media/image19.png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9.wav"/><Relationship Id="rId1" Type="http://schemas.openxmlformats.org/officeDocument/2006/relationships/tags" Target="../tags/tag22.xml"/><Relationship Id="rId6" Type="http://schemas.openxmlformats.org/officeDocument/2006/relationships/image" Target="../media/image19.png"/><Relationship Id="rId5" Type="http://schemas.openxmlformats.org/officeDocument/2006/relationships/image" Target="../media/image26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20.wav"/><Relationship Id="rId1" Type="http://schemas.openxmlformats.org/officeDocument/2006/relationships/tags" Target="../tags/tag23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1.wav"/><Relationship Id="rId1" Type="http://schemas.openxmlformats.org/officeDocument/2006/relationships/tags" Target="../tags/tag24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2.wav"/><Relationship Id="rId1" Type="http://schemas.openxmlformats.org/officeDocument/2006/relationships/tags" Target="../tags/tag25.xml"/><Relationship Id="rId6" Type="http://schemas.openxmlformats.org/officeDocument/2006/relationships/image" Target="../media/image19.png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23.wav"/><Relationship Id="rId7" Type="http://schemas.openxmlformats.org/officeDocument/2006/relationships/oleObject" Target="../embeddings/oleObject1.bin"/><Relationship Id="rId2" Type="http://schemas.openxmlformats.org/officeDocument/2006/relationships/tags" Target="../tags/tag2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9.jpeg"/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4.wav"/><Relationship Id="rId1" Type="http://schemas.openxmlformats.org/officeDocument/2006/relationships/tags" Target="../tags/tag27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5.wav"/><Relationship Id="rId1" Type="http://schemas.openxmlformats.org/officeDocument/2006/relationships/tags" Target="../tags/tag28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6.wav"/><Relationship Id="rId1" Type="http://schemas.openxmlformats.org/officeDocument/2006/relationships/tags" Target="../tags/tag29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27.wav"/><Relationship Id="rId1" Type="http://schemas.openxmlformats.org/officeDocument/2006/relationships/tags" Target="../tags/tag30.xml"/><Relationship Id="rId6" Type="http://schemas.openxmlformats.org/officeDocument/2006/relationships/image" Target="../media/image19.png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8.wav"/><Relationship Id="rId1" Type="http://schemas.openxmlformats.org/officeDocument/2006/relationships/tags" Target="../tags/tag31.xml"/><Relationship Id="rId6" Type="http://schemas.openxmlformats.org/officeDocument/2006/relationships/image" Target="../media/image19.png"/><Relationship Id="rId5" Type="http://schemas.openxmlformats.org/officeDocument/2006/relationships/image" Target="../media/image31.pn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9.wav"/><Relationship Id="rId1" Type="http://schemas.openxmlformats.org/officeDocument/2006/relationships/tags" Target="../tags/tag32.xml"/><Relationship Id="rId6" Type="http://schemas.openxmlformats.org/officeDocument/2006/relationships/image" Target="../media/image19.png"/><Relationship Id="rId5" Type="http://schemas.openxmlformats.org/officeDocument/2006/relationships/image" Target="../media/image32.pn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0.wav"/><Relationship Id="rId1" Type="http://schemas.openxmlformats.org/officeDocument/2006/relationships/tags" Target="../tags/tag33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1.wav"/><Relationship Id="rId1" Type="http://schemas.openxmlformats.org/officeDocument/2006/relationships/tags" Target="../tags/tag34.xml"/><Relationship Id="rId6" Type="http://schemas.openxmlformats.org/officeDocument/2006/relationships/image" Target="../media/image19.png"/><Relationship Id="rId5" Type="http://schemas.openxmlformats.org/officeDocument/2006/relationships/image" Target="../media/image33.png"/><Relationship Id="rId4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2.wav"/><Relationship Id="rId1" Type="http://schemas.openxmlformats.org/officeDocument/2006/relationships/tags" Target="../tags/tag35.xml"/><Relationship Id="rId6" Type="http://schemas.openxmlformats.org/officeDocument/2006/relationships/image" Target="../media/image19.png"/><Relationship Id="rId5" Type="http://schemas.openxmlformats.org/officeDocument/2006/relationships/image" Target="../media/image34.png"/><Relationship Id="rId4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3.wav"/><Relationship Id="rId1" Type="http://schemas.openxmlformats.org/officeDocument/2006/relationships/tags" Target="../tags/tag36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4.wav"/><Relationship Id="rId1" Type="http://schemas.openxmlformats.org/officeDocument/2006/relationships/tags" Target="../tags/tag37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5.wav"/><Relationship Id="rId1" Type="http://schemas.openxmlformats.org/officeDocument/2006/relationships/tags" Target="../tags/tag38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6.wav"/><Relationship Id="rId1" Type="http://schemas.openxmlformats.org/officeDocument/2006/relationships/tags" Target="../tags/tag39.xml"/><Relationship Id="rId6" Type="http://schemas.openxmlformats.org/officeDocument/2006/relationships/image" Target="../media/image19.png"/><Relationship Id="rId5" Type="http://schemas.openxmlformats.org/officeDocument/2006/relationships/image" Target="../media/image35.emf"/><Relationship Id="rId4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7.wav"/><Relationship Id="rId1" Type="http://schemas.openxmlformats.org/officeDocument/2006/relationships/tags" Target="../tags/tag40.xml"/><Relationship Id="rId6" Type="http://schemas.openxmlformats.org/officeDocument/2006/relationships/image" Target="../media/image19.png"/><Relationship Id="rId5" Type="http://schemas.openxmlformats.org/officeDocument/2006/relationships/image" Target="../media/image36.emf"/><Relationship Id="rId4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38.wav"/><Relationship Id="rId1" Type="http://schemas.openxmlformats.org/officeDocument/2006/relationships/tags" Target="../tags/tag41.xml"/><Relationship Id="rId6" Type="http://schemas.openxmlformats.org/officeDocument/2006/relationships/image" Target="../media/image19.png"/><Relationship Id="rId5" Type="http://schemas.openxmlformats.org/officeDocument/2006/relationships/image" Target="../media/image37.emf"/><Relationship Id="rId4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39.wav"/><Relationship Id="rId1" Type="http://schemas.openxmlformats.org/officeDocument/2006/relationships/tags" Target="../tags/tag42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40.wav"/><Relationship Id="rId1" Type="http://schemas.openxmlformats.org/officeDocument/2006/relationships/tags" Target="../tags/tag43.xml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Discard</a:t>
            </a:r>
          </a:p>
          <a:p>
            <a:pPr lvl="3"/>
            <a:r>
              <a:rPr lang="en-US" dirty="0" smtClean="0"/>
              <a:t>This</a:t>
            </a:r>
          </a:p>
          <a:p>
            <a:pPr lvl="3"/>
            <a:endParaRPr lang="en-US" dirty="0" smtClean="0"/>
          </a:p>
          <a:p>
            <a:pPr lvl="5"/>
            <a:r>
              <a:rPr lang="en-US" dirty="0" smtClean="0"/>
              <a:t>SLIDE</a:t>
            </a:r>
          </a:p>
          <a:p>
            <a:endParaRPr lang="en-US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>
            <p:custDataLst>
              <p:tags r:id="rId2"/>
            </p:custDataLst>
          </p:nvPr>
        </p:nvSpPr>
        <p:spPr>
          <a:xfrm>
            <a:off x="1371600" y="1722438"/>
            <a:ext cx="6350000" cy="27733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  <a:defRPr/>
            </a:pPr>
            <a:endParaRPr lang="en-US" sz="2000" dirty="0" smtClean="0">
              <a:solidFill>
                <a:schemeClr val="tx1"/>
              </a:solidFill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endParaRPr lang="en-US" sz="2000" dirty="0" smtClean="0">
              <a:solidFill>
                <a:schemeClr val="tx1"/>
              </a:solidFill>
              <a:latin typeface="Helvetica" charset="0"/>
            </a:endParaRPr>
          </a:p>
          <a:p>
            <a:pPr>
              <a:buFont typeface="Monotype Sorts" pitchFamily="2" charset="2"/>
              <a:buNone/>
              <a:defRPr/>
            </a:pPr>
            <a:r>
              <a:rPr lang="en-US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Sine Swee</a:t>
            </a:r>
            <a:r>
              <a:rPr lang="en-US" b="1" dirty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b="1" dirty="0" smtClean="0">
                <a:solidFill>
                  <a:srgbClr val="003366"/>
                </a:solidFill>
                <a:latin typeface="Arial" pitchFamily="34" charset="0"/>
                <a:cs typeface="Arial" pitchFamily="34" charset="0"/>
              </a:rPr>
              <a:t> Vibration</a:t>
            </a:r>
          </a:p>
        </p:txBody>
      </p:sp>
      <p:pic>
        <p:nvPicPr>
          <p:cNvPr id="4" name="sound001.wav">
            <a:hlinkClick r:id="" action="ppaction://media"/>
          </p:cNvPr>
          <p:cNvPicPr>
            <a:picLocks noRot="1" noChangeAspect="1"/>
          </p:cNvPicPr>
          <p:nvPr>
            <a:wavAudioFile r:embed="rId3" name="sound001.wav"/>
          </p:nvPr>
        </p:nvPicPr>
        <p:blipFill>
          <a:blip r:embed="rId6" cstate="print"/>
          <a:stretch>
            <a:fillRect/>
          </a:stretch>
        </p:blipFill>
        <p:spPr>
          <a:xfrm>
            <a:off x="97536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844415311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457200" y="13716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This presentation is sponsored by</a:t>
            </a:r>
          </a:p>
        </p:txBody>
      </p:sp>
      <p:pic>
        <p:nvPicPr>
          <p:cNvPr id="4100" name="Picture 4" descr="http://www.nasa.gov/centers/langley/images/content/148110main_rn_nesclogo150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47813" y="2082800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1" descr="http://www.dynamic-concepts.com/images/logo_hom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710113"/>
            <a:ext cx="1400175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0" y="38100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4103" name="Rectangle 4"/>
          <p:cNvSpPr>
            <a:spLocks noChangeArrowheads="1"/>
          </p:cNvSpPr>
          <p:nvPr/>
        </p:nvSpPr>
        <p:spPr bwMode="auto">
          <a:xfrm>
            <a:off x="1295400" y="3470275"/>
            <a:ext cx="31686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NASA Engineering &amp; Safety Center (NESC) Academy</a:t>
            </a:r>
            <a:endParaRPr lang="en-US" sz="160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/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1476375" y="5384800"/>
            <a:ext cx="42830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en-US" sz="1600" b="1">
                <a:solidFill>
                  <a:srgbClr val="003399"/>
                </a:solidFill>
                <a:latin typeface="Verdana" pitchFamily="34" charset="0"/>
                <a:ea typeface="Calibri" pitchFamily="34" charset="0"/>
                <a:cs typeface="Arial" charset="0"/>
              </a:rPr>
              <a:t>Dynamic Concepts, Inc.</a:t>
            </a: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 </a:t>
            </a:r>
            <a:b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</a:br>
            <a:r>
              <a:rPr lang="en-US" sz="1600" b="1">
                <a:solidFill>
                  <a:srgbClr val="003399"/>
                </a:solidFill>
                <a:latin typeface="Calibri" pitchFamily="34" charset="0"/>
                <a:ea typeface="Calibri" pitchFamily="34" charset="0"/>
                <a:cs typeface="Arial" charset="0"/>
              </a:rPr>
              <a:t>Huntsville, Alabama</a:t>
            </a:r>
            <a:endParaRPr lang="en-US" sz="1600">
              <a:solidFill>
                <a:srgbClr val="003399"/>
              </a:solidFill>
              <a:ea typeface="Calibri" pitchFamily="34" charset="0"/>
              <a:cs typeface="Arial" charset="0"/>
            </a:endParaRPr>
          </a:p>
        </p:txBody>
      </p:sp>
      <p:pic>
        <p:nvPicPr>
          <p:cNvPr id="13" name="sound002.wav">
            <a:hlinkClick r:id="" action="ppaction://media"/>
          </p:cNvPr>
          <p:cNvPicPr>
            <a:picLocks noRot="1" noChangeAspect="1"/>
          </p:cNvPicPr>
          <p:nvPr>
            <a:wavAudioFile r:embed="rId2" name="sound002.wav"/>
          </p:nvPr>
        </p:nvPicPr>
        <p:blipFill>
          <a:blip r:embed="rId7" cstate="print"/>
          <a:stretch>
            <a:fillRect/>
          </a:stretch>
        </p:blipFill>
        <p:spPr>
          <a:xfrm>
            <a:off x="9906000" y="3124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65878325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37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990600"/>
            <a:ext cx="8229600" cy="1143000"/>
          </a:xfrm>
        </p:spPr>
        <p:txBody>
          <a:bodyPr/>
          <a:lstStyle/>
          <a:p>
            <a:pPr algn="l">
              <a:defRPr/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sz="2400" b="1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Contact Information</a:t>
            </a:r>
            <a:endParaRPr lang="en-US" sz="2400" b="1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1223963" y="2597149"/>
            <a:ext cx="6516687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endParaRPr lang="en-US" dirty="0" smtClean="0"/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Tom Irvine </a:t>
            </a:r>
          </a:p>
          <a:p>
            <a:pPr>
              <a:buFont typeface="Monotype Sorts" pitchFamily="2" charset="2"/>
              <a:buNone/>
            </a:pPr>
            <a:r>
              <a:rPr lang="en-US" sz="2000" dirty="0" smtClean="0">
                <a:solidFill>
                  <a:srgbClr val="003366"/>
                </a:solidFill>
              </a:rPr>
              <a:t>Email:  tirvine@dynamic-concepts.com</a:t>
            </a:r>
          </a:p>
          <a:p>
            <a:pPr>
              <a:buFont typeface="Monotype Sorts" pitchFamily="2" charset="2"/>
              <a:buNone/>
            </a:pPr>
            <a:endParaRPr lang="en-US" sz="2000" b="0" dirty="0" smtClean="0">
              <a:solidFill>
                <a:srgbClr val="003366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2000" b="0" dirty="0" smtClean="0">
                <a:solidFill>
                  <a:srgbClr val="003366"/>
                </a:solidFill>
              </a:rPr>
              <a:t>Phone: (256) 922-9888</a:t>
            </a:r>
          </a:p>
          <a:p>
            <a:pPr>
              <a:buFont typeface="Monotype Sorts" pitchFamily="2" charset="2"/>
              <a:buNone/>
            </a:pPr>
            <a:endParaRPr lang="en-US" sz="2000" dirty="0" smtClean="0">
              <a:solidFill>
                <a:srgbClr val="003366"/>
              </a:solidFill>
            </a:endParaRPr>
          </a:p>
          <a:p>
            <a:endParaRPr lang="en-US" dirty="0" smtClean="0"/>
          </a:p>
        </p:txBody>
      </p:sp>
      <p:pic>
        <p:nvPicPr>
          <p:cNvPr id="5125" name="Picture 2" descr="http://www.vibrationdata.com/tom_class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109786"/>
            <a:ext cx="2160587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sound003.wav">
            <a:hlinkClick r:id="" action="ppaction://media"/>
          </p:cNvPr>
          <p:cNvPicPr>
            <a:picLocks noRot="1" noChangeAspect="1"/>
          </p:cNvPicPr>
          <p:nvPr>
            <a:wavAudioFile r:embed="rId3" name="sound003.wav"/>
          </p:nvPr>
        </p:nvPicPr>
        <p:blipFill>
          <a:blip r:embed="rId7" cstate="print"/>
          <a:stretch>
            <a:fillRect/>
          </a:stretch>
        </p:blipFill>
        <p:spPr>
          <a:xfrm>
            <a:off x="9296400" y="3429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60746932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6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7432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smtClean="0">
                <a:latin typeface="Arial" pitchFamily="34" charset="0"/>
                <a:cs typeface="Arial" pitchFamily="34" charset="0"/>
              </a:rPr>
              <a:t>Listen to the sine sweep audio file.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sound004.wav">
            <a:hlinkClick r:id="" action="ppaction://media"/>
          </p:cNvPr>
          <p:cNvPicPr>
            <a:picLocks noRot="1" noChangeAspect="1"/>
          </p:cNvPicPr>
          <p:nvPr>
            <a:wavAudioFile r:embed="rId2" name="sound004.wav"/>
          </p:nvPr>
        </p:nvPicPr>
        <p:blipFill>
          <a:blip r:embed="rId5" cstate="print"/>
          <a:stretch>
            <a:fillRect/>
          </a:stretch>
        </p:blipFill>
        <p:spPr>
          <a:xfrm>
            <a:off x="9525000" y="35052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4276810997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91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1331913"/>
            <a:ext cx="7391400" cy="419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val 7"/>
          <p:cNvSpPr/>
          <p:nvPr/>
        </p:nvSpPr>
        <p:spPr>
          <a:xfrm>
            <a:off x="9677400" y="2057400"/>
            <a:ext cx="762000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sound005.wav">
            <a:hlinkClick r:id="" action="ppaction://media"/>
          </p:cNvPr>
          <p:cNvPicPr>
            <a:picLocks noRot="1" noChangeAspect="1"/>
          </p:cNvPicPr>
          <p:nvPr>
            <a:wavAudioFile r:embed="rId2" name="sound005.wav"/>
          </p:nvPr>
        </p:nvPicPr>
        <p:blipFill>
          <a:blip r:embed="rId6" cstate="print"/>
          <a:stretch>
            <a:fillRect/>
          </a:stretch>
        </p:blipFill>
        <p:spPr>
          <a:xfrm>
            <a:off x="9525000" y="3429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395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" y="2209800"/>
            <a:ext cx="74676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essence of a sine sweep test is that the base excitation input consists of a single frequency at any given time.  The frequency itself, however, is varied with time.</a:t>
            </a:r>
          </a:p>
          <a:p>
            <a:pPr algn="just"/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sine sweep test may begin at a low frequency and then sweep to a high frequency, or vice-versa.  Some specifications require several cycles, where one cycle is defined as from low to high frequency and then from high back to low frequency.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>
          <a:xfrm>
            <a:off x="419100" y="609600"/>
            <a:ext cx="7848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428750" algn="l"/>
              </a:tabLst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sz="5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Sine Sweep Characteristics</a:t>
            </a:r>
            <a:endParaRPr lang="en-US" sz="5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9677400" y="3053477"/>
            <a:ext cx="762000" cy="762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sound006.wav">
            <a:hlinkClick r:id="" action="ppaction://media"/>
          </p:cNvPr>
          <p:cNvPicPr>
            <a:picLocks noRot="1" noChangeAspect="1"/>
          </p:cNvPicPr>
          <p:nvPr>
            <a:wavAudioFile r:embed="rId2" name="sound006.wav"/>
          </p:nvPr>
        </p:nvPicPr>
        <p:blipFill>
          <a:blip r:embed="rId5" cstate="print"/>
          <a:stretch>
            <a:fillRect/>
          </a:stretch>
        </p:blipFill>
        <p:spPr>
          <a:xfrm>
            <a:off x="9601200" y="32766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722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1981200"/>
            <a:ext cx="708660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specification might require either a linear or a logarithmic sweep rate.  </a:t>
            </a:r>
          </a:p>
          <a:p>
            <a:pPr algn="just">
              <a:spcAft>
                <a:spcPts val="600"/>
              </a:spcAft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sweep will spend greater time at the lower frequency end if the sweep is logarithmic.  </a:t>
            </a:r>
          </a:p>
          <a:p>
            <a:pPr algn="just">
              <a:spcAft>
                <a:spcPts val="600"/>
              </a:spcAft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example in the previous figure had a logarithmic sweep rate.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>
              <a:spcAft>
                <a:spcPts val="600"/>
              </a:spcAft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amplitude in the previous is constant.  Nevertheless, the specification might require that the amplitude vary with frequency.</a:t>
            </a:r>
          </a:p>
          <a:p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>
          <a:xfrm>
            <a:off x="419100" y="533400"/>
            <a:ext cx="7848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428750" algn="l"/>
              </a:tabLst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sz="5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Sine Sweep Rate</a:t>
            </a:r>
            <a:endParaRPr lang="en-US" sz="5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sound007.wav">
            <a:hlinkClick r:id="" action="ppaction://media"/>
          </p:cNvPr>
          <p:cNvPicPr>
            <a:picLocks noRot="1" noChangeAspect="1"/>
          </p:cNvPicPr>
          <p:nvPr>
            <a:wavAudioFile r:embed="rId2" name="sound007.wav"/>
          </p:nvPr>
        </p:nvPicPr>
        <p:blipFill>
          <a:blip r:embed="rId5" cstate="print"/>
          <a:stretch>
            <a:fillRect/>
          </a:stretch>
        </p:blipFill>
        <p:spPr>
          <a:xfrm>
            <a:off x="9372600" y="32004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50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762000" y="1828800"/>
            <a:ext cx="76200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A vendor has a product that must withstand sinusoidal vibration with an amplitude of 12 G.  The desired frequency domain is 10 Hz to 500 Hz.  The shaker table has a displacement limit of 1.0 inch peak-to-peak, or 0.5 inch zero-to-peak.</a:t>
            </a:r>
          </a:p>
          <a:p>
            <a:pPr algn="just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Recall that the displacement limit is a constraint at low frequencies.  How should the test be specified?</a:t>
            </a:r>
          </a:p>
          <a:p>
            <a:pPr algn="just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The answer is to use a specification with two amplitude segments.  </a:t>
            </a:r>
          </a:p>
          <a:p>
            <a:pPr algn="just">
              <a:lnSpc>
                <a:spcPts val="2400"/>
              </a:lnSpc>
              <a:spcBef>
                <a:spcPts val="0"/>
              </a:spcBef>
              <a:spcAft>
                <a:spcPts val="600"/>
              </a:spcAft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The first segment is a constant displacement ramp.  The second segment is a constant acceleration plateau.</a:t>
            </a:r>
            <a:endParaRPr lang="en-US" sz="900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en-US" sz="2000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 algn="just">
              <a:lnSpc>
                <a:spcPts val="2400"/>
              </a:lnSpc>
              <a:buFont typeface="Monotype Sorts" pitchFamily="2" charset="2"/>
              <a:buNone/>
            </a:pPr>
            <a:endParaRPr lang="en-US" sz="1900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Monotype Sorts" pitchFamily="2" charset="2"/>
              <a:buNone/>
            </a:pPr>
            <a:endParaRPr lang="en-US" sz="1400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1400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  <a:p>
            <a:pPr>
              <a:buFont typeface="Monotype Sorts" pitchFamily="2" charset="2"/>
              <a:buNone/>
            </a:pPr>
            <a:endParaRPr lang="en-US" sz="12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>
          <a:xfrm>
            <a:off x="419100" y="381000"/>
            <a:ext cx="7848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428750" algn="l"/>
              </a:tabLst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sz="5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Sine Sweep Specification Example</a:t>
            </a:r>
            <a:endParaRPr lang="en-US" sz="5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sound008.wav">
            <a:hlinkClick r:id="" action="ppaction://media"/>
          </p:cNvPr>
          <p:cNvPicPr>
            <a:picLocks noRot="1" noChangeAspect="1"/>
          </p:cNvPicPr>
          <p:nvPr>
            <a:wavAudioFile r:embed="rId2" name="sound008.wav"/>
          </p:nvPr>
        </p:nvPicPr>
        <p:blipFill>
          <a:blip r:embed="rId5" cstate="print"/>
          <a:stretch>
            <a:fillRect/>
          </a:stretch>
        </p:blipFill>
        <p:spPr>
          <a:xfrm>
            <a:off x="9372600" y="4191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04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609600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700" dirty="0" smtClean="0">
                <a:latin typeface="Arial" pitchFamily="34" charset="0"/>
                <a:cs typeface="Arial" pitchFamily="34" charset="0"/>
              </a:rPr>
              <a:t>Ramp is 1.0 inch peak-peak.    Plateau is 12 G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14" name="Picture 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16" y="1066800"/>
            <a:ext cx="7566384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sound009.wav">
            <a:hlinkClick r:id="" action="ppaction://media"/>
          </p:cNvPr>
          <p:cNvPicPr>
            <a:picLocks noRot="1" noChangeAspect="1"/>
          </p:cNvPicPr>
          <p:nvPr>
            <a:wavAudioFile r:embed="rId2" name="sound009.wav"/>
          </p:nvPr>
        </p:nvPicPr>
        <p:blipFill>
          <a:blip r:embed="rId6" cstate="print"/>
          <a:stretch>
            <a:fillRect/>
          </a:stretch>
        </p:blipFill>
        <p:spPr>
          <a:xfrm>
            <a:off x="9372600" y="34290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9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723900" y="1695271"/>
            <a:ext cx="7429500" cy="1295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"crossover" frequency is 15.3 Hz.  This is the frequency at which a 12 G acceleration has a corresponding displacement of 1.0 inch peak-to-peak.  The crossover frequency </a:t>
            </a:r>
            <a:r>
              <a:rPr lang="en-US" sz="1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</a:t>
            </a:r>
            <a:r>
              <a:rPr lang="en-US" sz="1800" baseline="-25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cross</a:t>
            </a: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is calculated via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en-US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en-US" sz="7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en-US" sz="7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en-US" sz="7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" dirty="0"/>
          </a:p>
          <a:p>
            <a:pPr lvl="2">
              <a:buFont typeface="Monotype Sorts" pitchFamily="2" charset="2"/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>
          <a:xfrm>
            <a:off x="419100" y="323671"/>
            <a:ext cx="7848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428750" algn="l"/>
              </a:tabLst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sz="5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Crossover Frequency</a:t>
            </a:r>
            <a:endParaRPr lang="en-US" sz="5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8200" y="5429071"/>
            <a:ext cx="7543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Furthermore, the acceleration should be converted from G to in/sec</a:t>
            </a:r>
            <a:r>
              <a:rPr lang="en-US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or G to m/sec</a:t>
            </a:r>
            <a:r>
              <a:rPr lang="en-US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as appropriate.</a:t>
            </a:r>
          </a:p>
          <a:p>
            <a:endParaRPr lang="en-US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126649"/>
            <a:ext cx="2066925" cy="118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4590871"/>
            <a:ext cx="3486150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sound010.wav">
            <a:hlinkClick r:id="" action="ppaction://media"/>
          </p:cNvPr>
          <p:cNvPicPr>
            <a:picLocks noRot="1" noChangeAspect="1"/>
          </p:cNvPicPr>
          <p:nvPr>
            <a:wavAudioFile r:embed="rId2" name="sound010.wav"/>
          </p:nvPr>
        </p:nvPicPr>
        <p:blipFill>
          <a:blip r:embed="rId7" cstate="print"/>
          <a:stretch>
            <a:fillRect/>
          </a:stretch>
        </p:blipFill>
        <p:spPr>
          <a:xfrm>
            <a:off x="9296400" y="33528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719503820"/>
      </p:ext>
    </p:extLst>
  </p:cSld>
  <p:clrMapOvr>
    <a:masterClrMapping/>
  </p:clrMapOvr>
  <p:transition advClick="0" advTm="7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36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838200" y="1905000"/>
            <a:ext cx="75438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7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One octave is defined as a frequency band where the upper frequency limit is equal to twice the lower frequency limit.  </a:t>
            </a:r>
            <a:endParaRPr lang="en-US" sz="7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7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Thus </a:t>
            </a:r>
            <a:r>
              <a:rPr lang="en-US" sz="7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band from 10 Hz to 20 Hz is one octave.  Likewise, the band from 20 Hz to 40 Hz is an </a:t>
            </a:r>
            <a:r>
              <a:rPr lang="en-US" sz="7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octave.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7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en-US" sz="7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concern regarding sine sweep testing is the total number of octaves. </a:t>
            </a:r>
            <a:endParaRPr lang="en-US" sz="72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7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 </a:t>
            </a:r>
            <a:r>
              <a:rPr lang="en-US" sz="7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 example consider the following frequency sequence in Hertz.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en-US" sz="7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7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10 - 20 - 40 - 80 -160 - 320 - 640 - 1280 - 2560</a:t>
            </a: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endParaRPr lang="en-US" sz="7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72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sequence has a total of eight octaves.  </a:t>
            </a:r>
          </a:p>
          <a:p>
            <a:endParaRPr lang="en" dirty="0"/>
          </a:p>
          <a:p>
            <a:pPr lvl="2">
              <a:buFont typeface="Monotype Sorts" pitchFamily="2" charset="2"/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>
          <a:xfrm>
            <a:off x="419100" y="304800"/>
            <a:ext cx="7848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428750" algn="l"/>
              </a:tabLst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sz="5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Octaves</a:t>
            </a:r>
            <a:endParaRPr lang="en-US" sz="5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372600" y="44958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73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1876574"/>
            <a:ext cx="7391400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Now consider a sine sweep test from 10 Hz to 2000 Hz.  How many octaves are in this example?  A rough estimate is 7.5.  Nevertheless, the exact number is needed.</a:t>
            </a:r>
          </a:p>
          <a:p>
            <a:pPr algn="just">
              <a:spcAft>
                <a:spcPts val="600"/>
              </a:spcAft>
            </a:pP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number of octaves 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can be calculated in terms of natural logarithms as</a:t>
            </a:r>
            <a:endParaRPr lang="en-US" dirty="0" smtClean="0"/>
          </a:p>
        </p:txBody>
      </p:sp>
      <p:sp>
        <p:nvSpPr>
          <p:cNvPr id="3" name="Rectangle 2"/>
          <p:cNvSpPr/>
          <p:nvPr/>
        </p:nvSpPr>
        <p:spPr>
          <a:xfrm>
            <a:off x="876300" y="5308937"/>
            <a:ext cx="7391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w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here 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en-US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800" baseline="-25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are the lower and upper frequency limits, respectively.</a:t>
            </a:r>
          </a:p>
          <a:p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Thus, the frequency domain from 10 Hz to 2000 Hz has 7.64 octaves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35257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35257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97169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>
          <a:xfrm>
            <a:off x="419100" y="352574"/>
            <a:ext cx="7848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428750" algn="l"/>
              </a:tabLst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sz="5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Octave Formula</a:t>
            </a:r>
            <a:endParaRPr lang="en-US" sz="5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789" y="3927811"/>
            <a:ext cx="2005912" cy="963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448800" y="5229374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72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TOMIRV~1\AppData\Local\Temp\SNAGHTML2ef8a39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200274"/>
            <a:ext cx="5219581" cy="29051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>
          <a:xfrm>
            <a:off x="419100" y="371474"/>
            <a:ext cx="7848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428750" algn="l"/>
              </a:tabLst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sz="5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Program:  sine.exe</a:t>
            </a:r>
            <a:endParaRPr lang="en-US" sz="5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372600" y="3206749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6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TOMIRV~1\AppData\Local\Temp\SNAGHTML2ef9cd53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00200"/>
            <a:ext cx="5946882" cy="4800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2"/>
          <p:cNvSpPr txBox="1">
            <a:spLocks noChangeArrowheads="1"/>
          </p:cNvSpPr>
          <p:nvPr/>
        </p:nvSpPr>
        <p:spPr>
          <a:xfrm>
            <a:off x="419100" y="533400"/>
            <a:ext cx="7848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428750" algn="l"/>
              </a:tabLst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sz="55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Program:  sine.exe, Sine Sweep option</a:t>
            </a:r>
            <a:endParaRPr lang="en-US" sz="55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296400" y="3886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3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914400" y="2057400"/>
            <a:ext cx="75438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ts val="2400"/>
              </a:lnSpc>
              <a:spcAft>
                <a:spcPts val="600"/>
              </a:spcAft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number of octaves is then used to set the sweep rate, assuming a logarithmic rate.  </a:t>
            </a:r>
          </a:p>
          <a:p>
            <a:pPr algn="just">
              <a:lnSpc>
                <a:spcPts val="2400"/>
              </a:lnSpc>
              <a:spcAft>
                <a:spcPts val="600"/>
              </a:spcAft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example, the rate might be specified as 1 octave/minute.  </a:t>
            </a:r>
          </a:p>
          <a:p>
            <a:pPr algn="just">
              <a:lnSpc>
                <a:spcPts val="2400"/>
              </a:lnSpc>
              <a:spcAft>
                <a:spcPts val="600"/>
              </a:spcAft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excitation frequency at any time can then be calculated from this rate.</a:t>
            </a:r>
          </a:p>
          <a:p>
            <a:pPr algn="just">
              <a:lnSpc>
                <a:spcPts val="2400"/>
              </a:lnSpc>
              <a:spcAft>
                <a:spcPts val="600"/>
              </a:spcAft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 perhaps the total sweep time from 10 Hz to 2000 Hz is specified as 8 minutes.  Thus, the sweep rate is 0.955 octaves/min.</a:t>
            </a:r>
            <a:endParaRPr lang="en-US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>
          <a:xfrm>
            <a:off x="419100" y="381000"/>
            <a:ext cx="7848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428750" algn="l"/>
              </a:tabLst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sz="5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Rate &amp; Duration</a:t>
            </a:r>
            <a:endParaRPr lang="en-US" sz="5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448800" y="4191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16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882691"/>
            <a:ext cx="8001000" cy="4822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  <a:spcBef>
                <a:spcPts val="300"/>
              </a:spcBef>
              <a:spcAft>
                <a:spcPts val="600"/>
              </a:spcAf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 shaker table has a displacement limit of 1.5 inch peak-to-peak, or  0.75 inch zero-to-peak.  </a:t>
            </a:r>
          </a:p>
          <a:p>
            <a:pPr>
              <a:lnSpc>
                <a:spcPts val="2400"/>
              </a:lnSpc>
              <a:spcBef>
                <a:spcPts val="300"/>
              </a:spcBef>
              <a:spcAft>
                <a:spcPts val="600"/>
              </a:spcAf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An amplitude of 28 G is desired from 10 Hz to 500 Hz.  </a:t>
            </a:r>
          </a:p>
          <a:p>
            <a:pPr>
              <a:lnSpc>
                <a:spcPts val="2400"/>
              </a:lnSpc>
              <a:spcBef>
                <a:spcPts val="300"/>
              </a:spcBef>
              <a:spcAft>
                <a:spcPts val="600"/>
              </a:spcAf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The specification will consist of a displacement ramp and an acceleration plateau.  </a:t>
            </a:r>
          </a:p>
          <a:p>
            <a:pPr>
              <a:lnSpc>
                <a:spcPts val="2400"/>
              </a:lnSpc>
              <a:spcBef>
                <a:spcPts val="300"/>
              </a:spcBef>
              <a:spcAft>
                <a:spcPts val="600"/>
              </a:spcAf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a.  What should the crossover frequency be?     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(sine.exe, Sine Sweep)</a:t>
            </a:r>
          </a:p>
          <a:p>
            <a:pPr>
              <a:lnSpc>
                <a:spcPts val="2400"/>
              </a:lnSpc>
              <a:spcBef>
                <a:spcPts val="300"/>
              </a:spcBef>
              <a:spcAft>
                <a:spcPts val="600"/>
              </a:spcAf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b.  What is the maximum acceleration at 10 Hz?   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(sine.exe, Pure Sine, Translation)</a:t>
            </a:r>
          </a:p>
          <a:p>
            <a:pPr>
              <a:lnSpc>
                <a:spcPts val="2400"/>
              </a:lnSpc>
              <a:spcBef>
                <a:spcPts val="300"/>
              </a:spcBef>
              <a:spcAft>
                <a:spcPts val="600"/>
              </a:spcAf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c.  How many octaves are there from 10  Hz to 500 Hz?   </a:t>
            </a:r>
            <a:br>
              <a:rPr lang="en-US" dirty="0" smtClean="0">
                <a:latin typeface="Arial" pitchFamily="34" charset="0"/>
                <a:cs typeface="Arial" pitchFamily="34" charset="0"/>
              </a:rPr>
            </a:br>
            <a:r>
              <a:rPr lang="en-US" dirty="0" smtClean="0">
                <a:latin typeface="Arial" pitchFamily="34" charset="0"/>
                <a:cs typeface="Arial" pitchFamily="34" charset="0"/>
              </a:rPr>
              <a:t>(sine.exe, Sine Sweep)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>
          <a:xfrm>
            <a:off x="419100" y="511091"/>
            <a:ext cx="7848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tabLst>
                <a:tab pos="1428750" algn="l"/>
              </a:tabLst>
            </a:pP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  <a:t/>
            </a:r>
            <a:br>
              <a:rPr lang="en-US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Helvetica" pitchFamily="34" charset="0"/>
              </a:rPr>
            </a:br>
            <a:r>
              <a:rPr lang="en-US" sz="5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Exercises</a:t>
            </a:r>
            <a:endParaRPr lang="en-US" sz="5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525000" y="3787691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1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TOMIRV~1\AppData\Local\Temp\SNAGHTML2f38fd6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1219200"/>
            <a:ext cx="5657850" cy="45672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525000" y="37338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40538659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0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TOMIRV~1\AppData\Local\Temp\SNAGHTML2f35247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066800"/>
            <a:ext cx="6040391" cy="5257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372600" y="3505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76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TOMIRV~1\AppData\Local\Temp\SNAGHTML2f39ed0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219200"/>
            <a:ext cx="5722695" cy="46196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525000" y="3429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8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914400"/>
            <a:ext cx="33570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Matlab</a:t>
            </a: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script:  </a:t>
            </a:r>
            <a:r>
              <a:rPr lang="en-US" sz="2000" b="1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generate.m</a:t>
            </a:r>
            <a:endParaRPr lang="en-US" sz="2000" b="1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4062" y="1447800"/>
            <a:ext cx="7082391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&gt;&gt; generate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generate.m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version 2.6    September 23, 2010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By Tom Irvine   Email:  tomirvine@aol.com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Enter the signal type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1=sine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2=cosine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3=damped sine 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4=sine sweep 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5=white noise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6=terminal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sawtooth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pulse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7=half-sine pulse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8=versed sine pulse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9=wavelet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4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Enter the duration (sec) 180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Enter the number of coordinates 2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Enter frequency(Hz) 1:  10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Enter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accel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(G)      1:  1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Enter frequency(Hz) 2:  80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Enter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accel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(G)      2:  1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5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525000" y="38100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914682245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4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93834" y="1139309"/>
            <a:ext cx="7940566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Enter sweep rate type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1=linear  2=log  2</a:t>
            </a:r>
          </a:p>
          <a:p>
            <a:endParaRPr lang="en-US" sz="14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Number of octaves =     3.00  </a:t>
            </a:r>
          </a:p>
          <a:p>
            <a:endParaRPr lang="en-US" sz="14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Sweep rate =     0.02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oct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/sec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         =     1.00 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oct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/min </a:t>
            </a:r>
          </a:p>
          <a:p>
            <a:endParaRPr lang="en-US" sz="14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Calculating time vector...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Calculating log sweep....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End of sweep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Invert time history?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1=yes 2=no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2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Plot histogram?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1=yes 2=no 2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Save output time history to ASCII text file?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1=yes   2=no  2</a:t>
            </a:r>
          </a:p>
          <a:p>
            <a:endParaRPr lang="en-US" sz="14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The time history is renamed as "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sine_sweep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" </a:t>
            </a:r>
            <a:endParaRPr lang="en-US" sz="14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296400" y="3124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72189516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52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051" y="990600"/>
            <a:ext cx="6708349" cy="55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372600" y="32004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22343910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2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 Box 2"/>
          <p:cNvSpPr>
            <a:spLocks noGrp="1" noChangeArrowheads="1"/>
          </p:cNvSpPr>
          <p:nvPr>
            <p:ph type="title"/>
          </p:nvPr>
        </p:nvSpPr>
        <p:spPr>
          <a:xfrm>
            <a:off x="685800" y="1066800"/>
            <a:ext cx="4824412" cy="955675"/>
          </a:xfrm>
          <a:solidFill>
            <a:srgbClr val="FFFFFF"/>
          </a:solidFill>
        </p:spPr>
        <p:txBody>
          <a:bodyPr lIns="92075" tIns="46038" rIns="92075" bIns="46038">
            <a:normAutofit/>
          </a:bodyPr>
          <a:lstStyle/>
          <a:p>
            <a:pPr algn="l">
              <a:lnSpc>
                <a:spcPts val="2400"/>
              </a:lnSpc>
              <a:tabLst>
                <a:tab pos="1428750" algn="l"/>
              </a:tabLs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SDOF System Subject to Base Excitation</a:t>
            </a:r>
          </a:p>
        </p:txBody>
      </p:sp>
      <p:pic>
        <p:nvPicPr>
          <p:cNvPr id="26630" name="Picture 63" descr="sdd2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024063"/>
            <a:ext cx="6391275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6632" name="Object 30"/>
          <p:cNvGraphicFramePr>
            <a:graphicFrameLocks noChangeAspect="1"/>
          </p:cNvGraphicFramePr>
          <p:nvPr/>
        </p:nvGraphicFramePr>
        <p:xfrm>
          <a:off x="1295400" y="5300663"/>
          <a:ext cx="1944688" cy="773112"/>
        </p:xfrm>
        <a:graphic>
          <a:graphicData uri="http://schemas.openxmlformats.org/presentationml/2006/ole">
            <p:oleObj spid="_x0000_s24612" r:id="rId7" imgW="875920" imgH="444307" progId="">
              <p:embed/>
            </p:oleObj>
          </a:graphicData>
        </a:graphic>
      </p:graphicFrame>
      <p:sp>
        <p:nvSpPr>
          <p:cNvPr id="26633" name="TextBox 39"/>
          <p:cNvSpPr txBox="1">
            <a:spLocks noChangeArrowheads="1"/>
          </p:cNvSpPr>
          <p:nvPr/>
        </p:nvSpPr>
        <p:spPr bwMode="auto">
          <a:xfrm>
            <a:off x="1042988" y="4545013"/>
            <a:ext cx="29194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r>
              <a:rPr lang="en-US" sz="1800" dirty="0">
                <a:solidFill>
                  <a:schemeClr val="tx1"/>
                </a:solidFill>
              </a:rPr>
              <a:t>The natural frequency is</a:t>
            </a:r>
          </a:p>
        </p:txBody>
      </p:sp>
      <p:pic>
        <p:nvPicPr>
          <p:cNvPr id="12" name="copy.wav">
            <a:hlinkClick r:id="" action="ppaction://media"/>
          </p:cNvPr>
          <p:cNvPicPr>
            <a:picLocks noRot="1" noChangeAspect="1"/>
          </p:cNvPicPr>
          <p:nvPr>
            <a:wavAudioFile r:embed="rId3" name="copy.wav"/>
          </p:nvPr>
        </p:nvPicPr>
        <p:blipFill>
          <a:blip r:embed="rId8" cstate="print"/>
          <a:stretch>
            <a:fillRect/>
          </a:stretch>
        </p:blipFill>
        <p:spPr>
          <a:xfrm>
            <a:off x="9448800" y="3276600"/>
            <a:ext cx="431800" cy="4318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="" xmlns:p14="http://schemas.microsoft.com/office/powerpoint/2010/main" val="374743784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0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Text Box 2"/>
          <p:cNvSpPr>
            <a:spLocks noGrp="1" noChangeArrowheads="1"/>
          </p:cNvSpPr>
          <p:nvPr>
            <p:ph type="title"/>
          </p:nvPr>
        </p:nvSpPr>
        <p:spPr>
          <a:xfrm>
            <a:off x="718372" y="1231898"/>
            <a:ext cx="4824412" cy="749302"/>
          </a:xfrm>
          <a:solidFill>
            <a:srgbClr val="FFFFFF"/>
          </a:solidFill>
        </p:spPr>
        <p:txBody>
          <a:bodyPr lIns="92075" tIns="46038" rIns="92075" bIns="46038">
            <a:normAutofit/>
          </a:bodyPr>
          <a:lstStyle/>
          <a:p>
            <a:pPr algn="l">
              <a:lnSpc>
                <a:spcPts val="2400"/>
              </a:lnSpc>
              <a:tabLst>
                <a:tab pos="1428750" algn="l"/>
              </a:tabLst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SDOF Response Exercise</a:t>
            </a:r>
          </a:p>
        </p:txBody>
      </p:sp>
      <p:sp>
        <p:nvSpPr>
          <p:cNvPr id="26631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914400" y="2334667"/>
            <a:ext cx="7391400" cy="2846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Apply the 1 G sine sweep as a base input to an SDOF</a:t>
            </a: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System.</a:t>
            </a:r>
          </a:p>
          <a:p>
            <a:pPr>
              <a:spcAft>
                <a:spcPts val="600"/>
              </a:spcAft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Natural Frequency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fn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= 40 Hz</a:t>
            </a:r>
          </a:p>
          <a:p>
            <a:pPr>
              <a:spcAft>
                <a:spcPts val="600"/>
              </a:spcAft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Amplification Factor Q=10</a:t>
            </a:r>
          </a:p>
          <a:p>
            <a:pPr>
              <a:spcAft>
                <a:spcPts val="600"/>
              </a:spcAft>
            </a:pPr>
            <a:endParaRPr lang="en-US" dirty="0">
              <a:latin typeface="Arial" pitchFamily="34" charset="0"/>
              <a:cs typeface="Arial" pitchFamily="34" charset="0"/>
            </a:endParaRPr>
          </a:p>
          <a:p>
            <a:pPr>
              <a:spcAft>
                <a:spcPts val="600"/>
              </a:spcAft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Run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Matlab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script: 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arbit.m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372600" y="29718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628128451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26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33400" y="935534"/>
            <a:ext cx="78486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arbit</a:t>
            </a:r>
            <a:endParaRPr lang="en-US" sz="14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arbit.m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2.4   April 28, 2010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by Tom Irvine   Email: tomirvine@aol.com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This program calculates the response of a single-degree-of-freedom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system to an arbitrary base input time history.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The input time history must have two columns: time(sec) &amp;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accel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(G)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Select file input method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3=Excel file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2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Enter the matrix name: 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sine_sweep</a:t>
            </a:r>
            <a:endParaRPr lang="en-US" sz="14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Time Step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dtmin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= 0.001042 sec 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dt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  = 0.001042 sec 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dtmax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= 0.001042 sec 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Sample Rate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srmin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=      960 samples/sec 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sr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  =      960 samples/sec 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400" dirty="0" err="1" smtClean="0">
                <a:latin typeface="Courier New" pitchFamily="49" charset="0"/>
                <a:cs typeface="Courier New" pitchFamily="49" charset="0"/>
              </a:rPr>
              <a:t>srmax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=      960 samples/sec </a:t>
            </a:r>
            <a:endParaRPr lang="en-US" sz="14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525000" y="2743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897690272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90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1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533400" y="1170087"/>
            <a:ext cx="76200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Enter the natural frequency (Hz)  40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Enter damping format:  1= damping ratio   2= Q  2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Enter the amplification factor (typically Q=10) 10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Initialize coefficients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omega=251.327   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omegad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=251.013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cosd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=0.96601   </a:t>
            </a:r>
            <a:r>
              <a:rPr lang="en-US" sz="1200" dirty="0" err="1" smtClean="0">
                <a:latin typeface="Courier New" pitchFamily="49" charset="0"/>
                <a:cs typeface="Courier New" pitchFamily="49" charset="0"/>
              </a:rPr>
              <a:t>sind</a:t>
            </a:r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=0.258504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a1=1.90689  a2=-0.97416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b1=0.0261801   b2=0.0415844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c2=-1.05881e-006 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Include residual?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 1=yes  2=no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2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Calculating acceleration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Calculating relative displacement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Acceleration Response </a:t>
            </a:r>
          </a:p>
          <a:p>
            <a:endParaRPr lang="en-US" sz="12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peak = 10.0503</a:t>
            </a:r>
          </a:p>
          <a:p>
            <a:endParaRPr lang="en-US" sz="12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     maximum =      10.05 G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     minimum =     -10.05 G</a:t>
            </a:r>
          </a:p>
          <a:p>
            <a:r>
              <a:rPr lang="en-US" sz="1200" dirty="0" smtClean="0">
                <a:latin typeface="Courier New" pitchFamily="49" charset="0"/>
                <a:cs typeface="Courier New" pitchFamily="49" charset="0"/>
              </a:rPr>
              <a:t>      overall =       2.00 GRMS</a:t>
            </a:r>
          </a:p>
        </p:txBody>
      </p:sp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372600" y="3505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33359274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nagit_PPTAFD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528" y="990600"/>
            <a:ext cx="6748272" cy="5486400"/>
          </a:xfrm>
          <a:prstGeom prst="rect">
            <a:avLst/>
          </a:prstGeom>
        </p:spPr>
      </p:pic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372600" y="3124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410838847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91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533718" y="996534"/>
            <a:ext cx="8229600" cy="756066"/>
          </a:xfrm>
        </p:spPr>
        <p:txBody>
          <a:bodyPr>
            <a:normAutofit/>
          </a:bodyPr>
          <a:lstStyle/>
          <a:p>
            <a:pPr algn="l">
              <a:lnSpc>
                <a:spcPts val="30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M57 Motor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938" y="1524000"/>
            <a:ext cx="6132862" cy="471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372600" y="32004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4168336131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25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07" y="1117600"/>
            <a:ext cx="8470900" cy="520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372600" y="32004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4168336131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27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503238" y="1009016"/>
            <a:ext cx="8229600" cy="954087"/>
          </a:xfrm>
        </p:spPr>
        <p:txBody>
          <a:bodyPr>
            <a:normAutofit/>
          </a:bodyPr>
          <a:lstStyle/>
          <a:p>
            <a:pPr algn="l">
              <a:lnSpc>
                <a:spcPts val="30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Flight Data Exercise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900113" y="2486025"/>
            <a:ext cx="7321686" cy="2619375"/>
          </a:xfrm>
        </p:spPr>
        <p:txBody>
          <a:bodyPr/>
          <a:lstStyle/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Use </a:t>
            </a:r>
            <a:r>
              <a:rPr lang="en-US" sz="1800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Matlab</a:t>
            </a: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 script:   </a:t>
            </a:r>
            <a:r>
              <a:rPr lang="en-US" sz="1800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signal_stats.m</a:t>
            </a:r>
            <a:endParaRPr lang="en-US" sz="1800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1800" b="0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To plot the time history:  m57.dat</a:t>
            </a: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1800" b="0" dirty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The input file has two columns:  Time(sec) &amp; </a:t>
            </a:r>
            <a:r>
              <a:rPr lang="en-US" sz="1800" dirty="0" err="1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Accel</a:t>
            </a:r>
            <a:r>
              <a:rPr lang="en-US" sz="18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(G)</a:t>
            </a:r>
            <a:endParaRPr lang="en-US" sz="1800" b="0" dirty="0" smtClean="0">
              <a:solidFill>
                <a:schemeClr val="tx1">
                  <a:lumMod val="90000"/>
                  <a:lumOff val="1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2000" b="0" dirty="0" smtClean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525000" y="33528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300881057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8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nagit_PPT2CD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152053"/>
            <a:ext cx="6690703" cy="4791547"/>
          </a:xfrm>
          <a:prstGeom prst="rect">
            <a:avLst/>
          </a:prstGeom>
        </p:spPr>
      </p:pic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296400" y="1609253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742434486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nagit_PPT53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102706"/>
            <a:ext cx="6096000" cy="5298094"/>
          </a:xfrm>
          <a:prstGeom prst="rect">
            <a:avLst/>
          </a:prstGeom>
        </p:spPr>
      </p:pic>
      <p:pic>
        <p:nvPicPr>
          <p:cNvPr id="7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448800" y="21336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636132948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37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503238" y="1022767"/>
            <a:ext cx="8229600" cy="756066"/>
          </a:xfrm>
        </p:spPr>
        <p:txBody>
          <a:bodyPr>
            <a:normAutofit/>
          </a:bodyPr>
          <a:lstStyle/>
          <a:p>
            <a:pPr algn="l">
              <a:lnSpc>
                <a:spcPts val="30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Track Frequency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914400" y="1981200"/>
            <a:ext cx="7177087" cy="4114800"/>
          </a:xfrm>
        </p:spPr>
        <p:txBody>
          <a:bodyPr>
            <a:normAutofit/>
          </a:bodyPr>
          <a:lstStyle/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b="0" dirty="0" smtClean="0">
                <a:latin typeface="Arial" pitchFamily="34" charset="0"/>
                <a:cs typeface="Arial" pitchFamily="34" charset="0"/>
              </a:rPr>
              <a:t>Use </a:t>
            </a:r>
            <a:r>
              <a:rPr lang="en-US" sz="1800" b="0" dirty="0" err="1" smtClean="0">
                <a:latin typeface="Arial" pitchFamily="34" charset="0"/>
                <a:cs typeface="Arial" pitchFamily="34" charset="0"/>
              </a:rPr>
              <a:t>Matlab</a:t>
            </a:r>
            <a:r>
              <a:rPr lang="en-US" sz="1800" b="0" dirty="0" smtClean="0">
                <a:latin typeface="Arial" pitchFamily="34" charset="0"/>
                <a:cs typeface="Arial" pitchFamily="34" charset="0"/>
              </a:rPr>
              <a:t> script:   </a:t>
            </a:r>
            <a:r>
              <a:rPr lang="en-US" sz="1800" b="0" dirty="0" err="1" smtClean="0">
                <a:latin typeface="Arial" pitchFamily="34" charset="0"/>
                <a:cs typeface="Arial" pitchFamily="34" charset="0"/>
              </a:rPr>
              <a:t>sine_sweep_spectral.m</a:t>
            </a:r>
            <a:endParaRPr lang="en-US" sz="1800" b="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b="0" dirty="0" smtClean="0">
                <a:latin typeface="Arial" pitchFamily="34" charset="0"/>
                <a:cs typeface="Arial" pitchFamily="34" charset="0"/>
              </a:rPr>
              <a:t>To track the amplitude and frequency of file:  m57.dat</a:t>
            </a:r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372600" y="3381375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737688687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81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90600" y="1140797"/>
            <a:ext cx="670560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&gt;&gt;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sine_sweep_spectral</a:t>
            </a:r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sine_sweep_spectral.m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ver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1.1 November 1, 2010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by Tom Irvine  Email: tomirvine@aol.com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This program tracks the frequency and amplitude for 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a sine sweep signal.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The time history must be in a two-column matrix format: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Time(sec)  &amp; amplitude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Select file input method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 1=external ASCII file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  2=file preloaded into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Matlab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1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</a:t>
            </a:r>
            <a:endParaRPr lang="en-US" sz="14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372600" y="29718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2316930311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1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19200" y="1219200"/>
            <a:ext cx="62484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time stats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start  = 42.0002 sec    end = 64 sec           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SR  =     4000 samples/sec   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dt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=  0.00025 sec            </a:t>
            </a:r>
          </a:p>
          <a:p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number of samples = 87999  </a:t>
            </a:r>
          </a:p>
          <a:p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amplitude stats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mean = -1.817e-005   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std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=   0.4567    </a:t>
            </a:r>
            <a:r>
              <a:rPr lang="en-US" sz="1600" dirty="0" err="1" smtClean="0">
                <a:latin typeface="Courier New" pitchFamily="49" charset="0"/>
                <a:cs typeface="Courier New" pitchFamily="49" charset="0"/>
              </a:rPr>
              <a:t>rms</a:t>
            </a:r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=   0.4567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max  =     1.553  at  =    58.91 sec           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min  =    -1.596  at  =    57.87 sec            </a:t>
            </a:r>
          </a:p>
          <a:p>
            <a:endParaRPr lang="en-US" sz="16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kurtosis  =    3.597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600" dirty="0" smtClean="0">
                <a:latin typeface="Courier New" pitchFamily="49" charset="0"/>
                <a:cs typeface="Courier New" pitchFamily="49" charset="0"/>
              </a:rPr>
              <a:t> Enter segment duration (sec) 0.2</a:t>
            </a:r>
            <a:endParaRPr lang="en-US" sz="16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220200" y="25146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52539936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9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76300"/>
            <a:ext cx="8353425" cy="582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448800" y="3505200"/>
            <a:ext cx="431800" cy="431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27671268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5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42975"/>
            <a:ext cx="8353425" cy="561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525000" y="3581400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27671268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89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42975"/>
            <a:ext cx="8353425" cy="561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6" cstate="print"/>
          <a:stretch>
            <a:fillRect/>
          </a:stretch>
        </p:blipFill>
        <p:spPr>
          <a:xfrm>
            <a:off x="9525000" y="35052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12584669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44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457200" y="1065214"/>
            <a:ext cx="8229600" cy="1143000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Sine Sweep Test Summary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900112" y="2057400"/>
            <a:ext cx="6796087" cy="4114800"/>
          </a:xfrm>
        </p:spPr>
        <p:txBody>
          <a:bodyPr/>
          <a:lstStyle/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Sine Sweep Testing of Components</a:t>
            </a: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2000" b="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Identify natural frequencies and amplification factors or damping ratios</a:t>
            </a:r>
          </a:p>
          <a:p>
            <a:pPr>
              <a:lnSpc>
                <a:spcPts val="2800"/>
              </a:lnSpc>
            </a:pPr>
            <a:r>
              <a:rPr lang="en-US" sz="2000" b="0" dirty="0" smtClean="0">
                <a:latin typeface="Arial" pitchFamily="34" charset="0"/>
                <a:cs typeface="Arial" pitchFamily="34" charset="0"/>
              </a:rPr>
              <a:t>Workmanship screen for defective parts and solder joints</a:t>
            </a:r>
          </a:p>
          <a:p>
            <a:pPr>
              <a:lnSpc>
                <a:spcPts val="28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Represent an actual environment such as a rocket motor oscillation</a:t>
            </a:r>
            <a:endParaRPr lang="en-US" sz="2000" b="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2000" b="0" dirty="0" smtClean="0"/>
          </a:p>
        </p:txBody>
      </p:sp>
      <p:pic>
        <p:nvPicPr>
          <p:cNvPr id="9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448800" y="4448175"/>
            <a:ext cx="381000" cy="381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894775759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07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1143000"/>
          </a:xfrm>
        </p:spPr>
        <p:txBody>
          <a:bodyPr>
            <a:normAutofit/>
          </a:bodyPr>
          <a:lstStyle/>
          <a:p>
            <a:pPr algn="l">
              <a:lnSpc>
                <a:spcPts val="2400"/>
              </a:lnSpc>
            </a:pP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Program &amp; Data Summary </a:t>
            </a:r>
            <a:b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n-US" sz="2000" b="1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Arial" pitchFamily="34" charset="0"/>
                <a:cs typeface="Arial" pitchFamily="34" charset="0"/>
              </a:rPr>
              <a:t>for this Unit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877888" y="2093912"/>
            <a:ext cx="3492500" cy="4114800"/>
          </a:xfrm>
        </p:spPr>
        <p:txBody>
          <a:bodyPr/>
          <a:lstStyle/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b="0" u="sng" dirty="0" smtClean="0">
                <a:latin typeface="Arial" pitchFamily="34" charset="0"/>
                <a:cs typeface="Arial" pitchFamily="34" charset="0"/>
              </a:rPr>
              <a:t>Programs</a:t>
            </a: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b="0" dirty="0" smtClean="0">
                <a:latin typeface="Arial" pitchFamily="34" charset="0"/>
                <a:cs typeface="Arial" pitchFamily="34" charset="0"/>
              </a:rPr>
              <a:t>sine.exe</a:t>
            </a: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b="0" dirty="0" err="1" smtClean="0">
                <a:latin typeface="Arial" pitchFamily="34" charset="0"/>
                <a:cs typeface="Arial" pitchFamily="34" charset="0"/>
              </a:rPr>
              <a:t>generate.m</a:t>
            </a:r>
            <a:endParaRPr lang="en-US" sz="1800" b="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b="0" dirty="0" err="1" smtClean="0">
                <a:latin typeface="Arial" pitchFamily="34" charset="0"/>
                <a:cs typeface="Arial" pitchFamily="34" charset="0"/>
              </a:rPr>
              <a:t>arbit.m</a:t>
            </a:r>
            <a:endParaRPr lang="en-US" sz="1800" b="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dirty="0" err="1">
                <a:latin typeface="Arial" pitchFamily="34" charset="0"/>
                <a:cs typeface="Arial" pitchFamily="34" charset="0"/>
              </a:rPr>
              <a:t>s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ignal_stats.m</a:t>
            </a:r>
            <a:endParaRPr lang="en-US" sz="1800" b="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r>
              <a:rPr lang="en-US" sz="1800" b="0" dirty="0" err="1" smtClean="0">
                <a:latin typeface="Arial" pitchFamily="34" charset="0"/>
                <a:cs typeface="Arial" pitchFamily="34" charset="0"/>
              </a:rPr>
              <a:t>sine_sweep_spectral.m</a:t>
            </a:r>
            <a:endParaRPr lang="en-US" sz="1800" b="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ts val="2800"/>
              </a:lnSpc>
              <a:buFont typeface="Monotype Sorts" pitchFamily="2" charset="2"/>
              <a:buNone/>
            </a:pPr>
            <a:endParaRPr lang="en-US" sz="2000" b="0" dirty="0" smtClean="0"/>
          </a:p>
        </p:txBody>
      </p:sp>
      <p:sp>
        <p:nvSpPr>
          <p:cNvPr id="40967" name="TextBox 6"/>
          <p:cNvSpPr txBox="1">
            <a:spLocks noChangeArrowheads="1"/>
          </p:cNvSpPr>
          <p:nvPr/>
        </p:nvSpPr>
        <p:spPr bwMode="auto">
          <a:xfrm>
            <a:off x="4837113" y="2057400"/>
            <a:ext cx="39258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bg2"/>
                </a:solidFill>
                <a:latin typeface="Arial" charset="0"/>
              </a:defRPr>
            </a:lvl1pPr>
            <a:lvl2pPr marL="742950" indent="-285750">
              <a:defRPr kumimoji="1" sz="2400">
                <a:solidFill>
                  <a:schemeClr val="bg2"/>
                </a:solidFill>
                <a:latin typeface="Arial" charset="0"/>
              </a:defRPr>
            </a:lvl2pPr>
            <a:lvl3pPr marL="1143000" indent="-228600">
              <a:defRPr kumimoji="1" sz="2400">
                <a:solidFill>
                  <a:schemeClr val="bg2"/>
                </a:solidFill>
                <a:latin typeface="Arial" charset="0"/>
              </a:defRPr>
            </a:lvl3pPr>
            <a:lvl4pPr marL="1600200" indent="-228600">
              <a:defRPr kumimoji="1" sz="2400">
                <a:solidFill>
                  <a:schemeClr val="bg2"/>
                </a:solidFill>
                <a:latin typeface="Arial" charset="0"/>
              </a:defRPr>
            </a:lvl4pPr>
            <a:lvl5pPr marL="2057400" indent="-228600">
              <a:defRPr kumimoji="1" sz="2400">
                <a:solidFill>
                  <a:schemeClr val="bg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bg2"/>
                </a:solidFill>
                <a:latin typeface="Arial" charset="0"/>
              </a:defRPr>
            </a:lvl9pPr>
          </a:lstStyle>
          <a:p>
            <a:pPr>
              <a:lnSpc>
                <a:spcPts val="3000"/>
              </a:lnSpc>
            </a:pPr>
            <a:r>
              <a:rPr lang="en-US" sz="1800" u="sng" dirty="0" smtClean="0">
                <a:solidFill>
                  <a:schemeClr val="tx1"/>
                </a:solidFill>
              </a:rPr>
              <a:t>Data</a:t>
            </a:r>
          </a:p>
          <a:p>
            <a:pPr>
              <a:lnSpc>
                <a:spcPts val="3000"/>
              </a:lnSpc>
            </a:pPr>
            <a:r>
              <a:rPr lang="en-US" sz="1800" dirty="0">
                <a:solidFill>
                  <a:schemeClr val="tx1"/>
                </a:solidFill>
              </a:rPr>
              <a:t>m</a:t>
            </a:r>
            <a:r>
              <a:rPr lang="en-US" sz="1800" dirty="0" smtClean="0">
                <a:solidFill>
                  <a:schemeClr val="tx1"/>
                </a:solidFill>
              </a:rPr>
              <a:t>57.dat</a:t>
            </a:r>
            <a:endParaRPr lang="en-US" sz="1800" dirty="0">
              <a:solidFill>
                <a:schemeClr val="tx1"/>
              </a:solidFill>
            </a:endParaRPr>
          </a:p>
        </p:txBody>
      </p:sp>
      <p:pic>
        <p:nvPicPr>
          <p:cNvPr id="11" name="copy.wav">
            <a:hlinkClick r:id="" action="ppaction://media"/>
          </p:cNvPr>
          <p:cNvPicPr>
            <a:picLocks noRot="1" noChangeAspect="1"/>
          </p:cNvPicPr>
          <p:nvPr>
            <a:wavAudioFile r:embed="rId2" name="copy.wav"/>
          </p:nvPr>
        </p:nvPicPr>
        <p:blipFill>
          <a:blip r:embed="rId5" cstate="print"/>
          <a:stretch>
            <a:fillRect/>
          </a:stretch>
        </p:blipFill>
        <p:spPr>
          <a:xfrm>
            <a:off x="9525000" y="3048000"/>
            <a:ext cx="355600" cy="355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3425908974"/>
      </p:ext>
    </p:extLst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38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UIDATA" val="&lt;database version=&quot;7.0&quot;&gt;&lt;object type=&quot;1&quot; unique_id=&quot;10001&quot;&gt;&lt;property id=&quot;20141&quot; value=&quot;Unit 3  Sine Sweep Vibration&quot;/&gt;&lt;property id=&quot;20144&quot; value=&quot;1&quot;/&gt;&lt;property id=&quot;20146&quot; value=&quot;0&quot;/&gt;&lt;property id=&quot;20147&quot; value=&quot;0&quot;/&gt;&lt;property id=&quot;20148&quot; value=&quot;5&quot;/&gt;&lt;property id=&quot;20184&quot; value=&quot;7&quot;/&gt;&lt;property id=&quot;20224&quot; value=&quot;C:\Users\Tom Irvine\Documents\My Adobe Presentations\u3&quot;/&gt;&lt;property id=&quot;20250&quot; value=&quot;7&quot;/&gt;&lt;property id=&quot;20251&quot; value=&quot;0&quot;/&gt;&lt;property id=&quot;20259&quot; value=&quot;0&quot;/&gt;&lt;property id=&quot;20501&quot; value=&quot;C:\UNIT3\&quot;/&gt;&lt;object type=&quot;8&quot; unique_id=&quot;10122&quot;&gt;&lt;/object&gt;&lt;object type=&quot;2&quot; unique_id=&quot;10123&quot;&gt;&lt;object type=&quot;3&quot; unique_id=&quot;10124&quot;&gt;&lt;property id=&quot;20148&quot; value=&quot;5&quot;/&gt;&lt;property id=&quot;20300&quot; value=&quot;Slide 1&quot;/&gt;&lt;property id=&quot;20301&quot; value=&quot;Title&quot;/&gt;&lt;property id=&quot;20303&quot; value=&quot;-1&quot;/&gt;&lt;property id=&quot;20307&quot; value=&quot;256&quot;/&gt;&lt;property id=&quot;20309&quot; value=&quot;-1&quot;/&gt;&lt;/object&gt;&lt;object type=&quot;3&quot; unique_id=&quot;10204&quot;&gt;&lt;property id=&quot;20148&quot; value=&quot;5&quot;/&gt;&lt;property id=&quot;20300&quot; value=&quot;Slide 5&quot;/&gt;&lt;property id=&quot;20301&quot; value=&quot;Sine Sweep Time History&quot;/&gt;&lt;property id=&quot;20303&quot; value=&quot;-1&quot;/&gt;&lt;property id=&quot;20307&quot; value=&quot;261&quot;/&gt;&lt;property id=&quot;20309&quot; value=&quot;-1&quot;/&gt;&lt;/object&gt;&lt;object type=&quot;3&quot; unique_id=&quot;10205&quot;&gt;&lt;property id=&quot;20148&quot; value=&quot;5&quot;/&gt;&lt;property id=&quot;20300&quot; value=&quot;Slide 6&quot;/&gt;&lt;property id=&quot;20301&quot; value=&quot;Sine Sweep Characteristics&quot;/&gt;&lt;property id=&quot;20303&quot; value=&quot;-1&quot;/&gt;&lt;property id=&quot;20307&quot; value=&quot;262&quot;/&gt;&lt;property id=&quot;20309&quot; value=&quot;-1&quot;/&gt;&lt;/object&gt;&lt;object type=&quot;3&quot; unique_id=&quot;10206&quot;&gt;&lt;property id=&quot;20148&quot; value=&quot;5&quot;/&gt;&lt;property id=&quot;20300&quot; value=&quot;Slide 7&quot;/&gt;&lt;property id=&quot;20301&quot; value=&quot;Characteristics, Part II&quot;/&gt;&lt;property id=&quot;20303&quot; value=&quot;-1&quot;/&gt;&lt;property id=&quot;20307&quot; value=&quot;263&quot;/&gt;&lt;property id=&quot;20309&quot; value=&quot;-1&quot;/&gt;&lt;/object&gt;&lt;object type=&quot;3&quot; unique_id=&quot;10207&quot;&gt;&lt;property id=&quot;20148&quot; value=&quot;5&quot;/&gt;&lt;property id=&quot;20300&quot; value=&quot;Slide 8&quot;/&gt;&lt;property id=&quot;20301&quot; value=&quot;Test Specification Example&quot;/&gt;&lt;property id=&quot;20303&quot; value=&quot;-1&quot;/&gt;&lt;property id=&quot;20307&quot; value=&quot;264&quot;/&gt;&lt;property id=&quot;20309&quot; value=&quot;-1&quot;/&gt;&lt;/object&gt;&lt;object type=&quot;3&quot; unique_id=&quot;10208&quot;&gt;&lt;property id=&quot;20148&quot; value=&quot;5&quot;/&gt;&lt;property id=&quot;20300&quot; value=&quot;Slide 9&quot;/&gt;&lt;property id=&quot;20301&quot; value=&quot;Test Specification Plot&quot;/&gt;&lt;property id=&quot;20303&quot; value=&quot;-1&quot;/&gt;&lt;property id=&quot;20307&quot; value=&quot;265&quot;/&gt;&lt;property id=&quot;20309&quot; value=&quot;-1&quot;/&gt;&lt;/object&gt;&lt;object type=&quot;3&quot; unique_id=&quot;10209&quot;&gt;&lt;property id=&quot;20148&quot; value=&quot;5&quot;/&gt;&lt;property id=&quot;20300&quot; value=&quot;Slide 11&quot;/&gt;&lt;property id=&quot;20301&quot; value=&quot;Octaves&quot;/&gt;&lt;property id=&quot;20303&quot; value=&quot;-1&quot;/&gt;&lt;property id=&quot;20307&quot; value=&quot;266&quot;/&gt;&lt;property id=&quot;20309&quot; value=&quot;-1&quot;/&gt;&lt;/object&gt;&lt;object type=&quot;3&quot; unique_id=&quot;10210&quot;&gt;&lt;property id=&quot;20148&quot; value=&quot;5&quot;/&gt;&lt;property id=&quot;20300&quot; value=&quot;Slide 12&quot;/&gt;&lt;property id=&quot;20301&quot; value=&quot;Octave Formula&quot;/&gt;&lt;property id=&quot;20303&quot; value=&quot;-1&quot;/&gt;&lt;property id=&quot;20307&quot; value=&quot;267&quot;/&gt;&lt;property id=&quot;20309&quot; value=&quot;-1&quot;/&gt;&lt;/object&gt;&lt;object type=&quot;3&quot; unique_id=&quot;10211&quot;&gt;&lt;property id=&quot;20148&quot; value=&quot;5&quot;/&gt;&lt;property id=&quot;20300&quot; value=&quot;Slide 13&quot;/&gt;&lt;property id=&quot;20301&quot; value=&quot;sine.exe screenshot&quot;/&gt;&lt;property id=&quot;20303&quot; value=&quot;-1&quot;/&gt;&lt;property id=&quot;20307&quot; value=&quot;268&quot;/&gt;&lt;property id=&quot;20309&quot; value=&quot;-1&quot;/&gt;&lt;/object&gt;&lt;object type=&quot;3&quot; unique_id=&quot;10212&quot;&gt;&lt;property id=&quot;20148&quot; value=&quot;5&quot;/&gt;&lt;property id=&quot;20300&quot; value=&quot;Slide 14&quot;/&gt;&lt;property id=&quot;20301&quot; value=&quot;sine.exe screenshot&quot;/&gt;&lt;property id=&quot;20303&quot; value=&quot;-1&quot;/&gt;&lt;property id=&quot;20307&quot; value=&quot;269&quot;/&gt;&lt;property id=&quot;20309&quot; value=&quot;-1&quot;/&gt;&lt;/object&gt;&lt;object type=&quot;3&quot; unique_id=&quot;10213&quot;&gt;&lt;property id=&quot;20148&quot; value=&quot;5&quot;/&gt;&lt;property id=&quot;20300&quot; value=&quot;Slide 15&quot;/&gt;&lt;property id=&quot;20301&quot; value=&quot;Rate &amp;amp; Duration&quot;/&gt;&lt;property id=&quot;20303&quot; value=&quot;-1&quot;/&gt;&lt;property id=&quot;20307&quot; value=&quot;270&quot;/&gt;&lt;property id=&quot;20309&quot; value=&quot;-1&quot;/&gt;&lt;/object&gt;&lt;object type=&quot;3&quot; unique_id=&quot;10214&quot;&gt;&lt;property id=&quot;20148&quot; value=&quot;5&quot;/&gt;&lt;property id=&quot;20300&quot; value=&quot;Slide 16&quot;/&gt;&lt;property id=&quot;20301&quot; value=&quot;Exercises&quot;/&gt;&lt;property id=&quot;20303&quot; value=&quot;-1&quot;/&gt;&lt;property id=&quot;20307&quot; value=&quot;271&quot;/&gt;&lt;property id=&quot;20309&quot; value=&quot;-1&quot;/&gt;&lt;/object&gt;&lt;object type=&quot;3&quot; unique_id=&quot;10215&quot;&gt;&lt;property id=&quot;20148&quot; value=&quot;5&quot;/&gt;&lt;property id=&quot;20300&quot; value=&quot;Slide 18&quot;/&gt;&lt;property id=&quot;20301&quot; value=&quot;sine.exe screenshot&quot;/&gt;&lt;property id=&quot;20303&quot; value=&quot;-1&quot;/&gt;&lt;property id=&quot;20307&quot; value=&quot;272&quot;/&gt;&lt;property id=&quot;20309&quot; value=&quot;-1&quot;/&gt;&lt;/object&gt;&lt;object type=&quot;3&quot; unique_id=&quot;10216&quot;&gt;&lt;property id=&quot;20148&quot; value=&quot;5&quot;/&gt;&lt;property id=&quot;20300&quot; value=&quot;Slide 19&quot;/&gt;&lt;property id=&quot;20301&quot; value=&quot;sine.exe screenshot&quot;/&gt;&lt;property id=&quot;20303&quot; value=&quot;-1&quot;/&gt;&lt;property id=&quot;20307&quot; value=&quot;273&quot;/&gt;&lt;property id=&quot;20309&quot; value=&quot;-1&quot;/&gt;&lt;/object&gt;&lt;object type=&quot;3&quot; unique_id=&quot;10357&quot;&gt;&lt;property id=&quot;20148&quot; value=&quot;5&quot;/&gt;&lt;property id=&quot;20300&quot; value=&quot;Slide 2 - &amp;quot;This presentation is sponsored by&amp;quot;&quot;/&gt;&lt;property id=&quot;20303&quot; value=&quot;-1&quot;/&gt;&lt;property id=&quot;20307&quot; value=&quot;275&quot;/&gt;&lt;property id=&quot;20309&quot; value=&quot;-1&quot;/&gt;&lt;/object&gt;&lt;object type=&quot;3&quot; unique_id=&quot;10358&quot;&gt;&lt;property id=&quot;20148&quot; value=&quot;5&quot;/&gt;&lt;property id=&quot;20300&quot; value=&quot;Slide 3 - &amp;quot;      Contact Information&amp;quot;&quot;/&gt;&lt;property id=&quot;20303&quot; value=&quot;-1&quot;/&gt;&lt;property id=&quot;20307&quot; value=&quot;276&quot;/&gt;&lt;property id=&quot;20309&quot; value=&quot;-1&quot;/&gt;&lt;/object&gt;&lt;object type=&quot;3&quot; unique_id=&quot;10359&quot;&gt;&lt;property id=&quot;20148&quot; value=&quot;5&quot;/&gt;&lt;property id=&quot;20300&quot; value=&quot;Slide 4&quot;/&gt;&lt;property id=&quot;20301&quot; value=&quot;Listen to Sine Sweep Audio&quot;/&gt;&lt;property id=&quot;20303&quot; value=&quot;-1&quot;/&gt;&lt;property id=&quot;20307&quot; value=&quot;277&quot;/&gt;&lt;property id=&quot;20309&quot; value=&quot;-1&quot;/&gt;&lt;/object&gt;&lt;object type=&quot;3&quot; unique_id=&quot;10360&quot;&gt;&lt;property id=&quot;20148&quot; value=&quot;5&quot;/&gt;&lt;property id=&quot;20300&quot; value=&quot;Slide 20&quot;/&gt;&lt;property id=&quot;20301&quot; value=&quot;generate.m&quot;/&gt;&lt;property id=&quot;20303&quot; value=&quot;-1&quot;/&gt;&lt;property id=&quot;20307&quot; value=&quot;274&quot;/&gt;&lt;property id=&quot;20309&quot; value=&quot;-1&quot;/&gt;&lt;/object&gt;&lt;object type=&quot;3&quot; unique_id=&quot;11009&quot;&gt;&lt;property id=&quot;20148&quot; value=&quot;5&quot;/&gt;&lt;property id=&quot;20300&quot; value=&quot;Slide 10&quot;/&gt;&lt;property id=&quot;20301&quot; value=&quot;Cross-over Frequency&quot;/&gt;&lt;property id=&quot;20303&quot; value=&quot;-1&quot;/&gt;&lt;property id=&quot;20307&quot; value=&quot;280&quot;/&gt;&lt;property id=&quot;20309&quot; value=&quot;-1&quot;/&gt;&lt;/object&gt;&lt;object type=&quot;3&quot; unique_id=&quot;11185&quot;&gt;&lt;property id=&quot;20148&quot; value=&quot;5&quot;/&gt;&lt;property id=&quot;20300&quot; value=&quot;Slide 17&quot;/&gt;&lt;property id=&quot;20301&quot; value=&quot;sine.exe screenshot&quot;/&gt;&lt;property id=&quot;20303&quot; value=&quot;-1&quot;/&gt;&lt;property id=&quot;20307&quot; value=&quot;281&quot;/&gt;&lt;property id=&quot;20309&quot; value=&quot;-1&quot;/&gt;&lt;/object&gt;&lt;object type=&quot;3&quot; unique_id=&quot;11343&quot;&gt;&lt;property id=&quot;20148&quot; value=&quot;5&quot;/&gt;&lt;property id=&quot;20300&quot; value=&quot;Slide 22&quot;/&gt;&lt;property id=&quot;20301&quot; value=&quot;sine sweep time history&quot;/&gt;&lt;property id=&quot;20303&quot; value=&quot;-1&quot;/&gt;&lt;property id=&quot;20307&quot; value=&quot;283&quot;/&gt;&lt;property id=&quot;20309&quot; value=&quot;-1&quot;/&gt;&lt;/object&gt;&lt;object type=&quot;3&quot; unique_id=&quot;11540&quot;&gt;&lt;property id=&quot;20148&quot; value=&quot;5&quot;/&gt;&lt;property id=&quot;20300&quot; value=&quot;Slide 21&quot;/&gt;&lt;property id=&quot;20301&quot; value=&quot;generate.m (continued)&quot;/&gt;&lt;property id=&quot;20303&quot; value=&quot;-1&quot;/&gt;&lt;property id=&quot;20307&quot; value=&quot;286&quot;/&gt;&lt;property id=&quot;20309&quot; value=&quot;-1&quot;/&gt;&lt;/object&gt;&lt;object type=&quot;3&quot; unique_id=&quot;11541&quot;&gt;&lt;property id=&quot;20148&quot; value=&quot;5&quot;/&gt;&lt;property id=&quot;20300&quot; value=&quot;Slide 23 - &amp;quot;SDOF System Subject to Base Excitation&amp;quot;&quot;/&gt;&lt;property id=&quot;20303&quot; value=&quot;-1&quot;/&gt;&lt;property id=&quot;20307&quot; value=&quot;287&quot;/&gt;&lt;property id=&quot;20309&quot; value=&quot;-1&quot;/&gt;&lt;/object&gt;&lt;object type=&quot;3&quot; unique_id=&quot;11746&quot;&gt;&lt;property id=&quot;20148&quot; value=&quot;5&quot;/&gt;&lt;property id=&quot;20300&quot; value=&quot;Slide 24 - &amp;quot;SDOF Response Exercise&amp;quot;&quot;/&gt;&lt;property id=&quot;20303&quot; value=&quot;-1&quot;/&gt;&lt;property id=&quot;20307&quot; value=&quot;291&quot;/&gt;&lt;property id=&quot;20309&quot; value=&quot;-1&quot;/&gt;&lt;/object&gt;&lt;object type=&quot;3&quot; unique_id=&quot;11747&quot;&gt;&lt;property id=&quot;20148&quot; value=&quot;5&quot;/&gt;&lt;property id=&quot;20300&quot; value=&quot;Slide 25&quot;/&gt;&lt;property id=&quot;20301&quot; value=&quot;arbit.m&quot;/&gt;&lt;property id=&quot;20303&quot; value=&quot;-1&quot;/&gt;&lt;property id=&quot;20307&quot; value=&quot;288&quot;/&gt;&lt;property id=&quot;20309&quot; value=&quot;-1&quot;/&gt;&lt;/object&gt;&lt;object type=&quot;3&quot; unique_id=&quot;11748&quot;&gt;&lt;property id=&quot;20148&quot; value=&quot;5&quot;/&gt;&lt;property id=&quot;20300&quot; value=&quot;Slide 26&quot;/&gt;&lt;property id=&quot;20301&quot; value=&quot;arbit.m (continued)&quot;/&gt;&lt;property id=&quot;20303&quot; value=&quot;-1&quot;/&gt;&lt;property id=&quot;20307&quot; value=&quot;292&quot;/&gt;&lt;property id=&quot;20309&quot; value=&quot;-1&quot;/&gt;&lt;/object&gt;&lt;object type=&quot;3&quot; unique_id=&quot;11973&quot;&gt;&lt;property id=&quot;20148&quot; value=&quot;5&quot;/&gt;&lt;property id=&quot;20300&quot; value=&quot;Slide 27&quot;/&gt;&lt;property id=&quot;20301&quot; value=&quot;response time history&quot;/&gt;&lt;property id=&quot;20303&quot; value=&quot;-1&quot;/&gt;&lt;property id=&quot;20307&quot; value=&quot;293&quot;/&gt;&lt;property id=&quot;20309&quot; value=&quot;-1&quot;/&gt;&lt;/object&gt;&lt;object type=&quot;3&quot; unique_id=&quot;11975&quot;&gt;&lt;property id=&quot;20148&quot; value=&quot;5&quot;/&gt;&lt;property id=&quot;20300&quot; value=&quot;Slide 31&quot;/&gt;&lt;property id=&quot;20301&quot; value=&quot;M57 Flight Data&quot;/&gt;&lt;property id=&quot;20303&quot; value=&quot;-1&quot;/&gt;&lt;property id=&quot;20307&quot; value=&quot;295&quot;/&gt;&lt;property id=&quot;20309&quot; value=&quot;-1&quot;/&gt;&lt;/object&gt;&lt;object type=&quot;3&quot; unique_id=&quot;11976&quot;&gt;&lt;property id=&quot;20148&quot; value=&quot;5&quot;/&gt;&lt;property id=&quot;20300&quot; value=&quot;Slide 32&quot;/&gt;&lt;property id=&quot;20301&quot; value=&quot;M57 Flight Data (continued)&quot;/&gt;&lt;property id=&quot;20303&quot; value=&quot;-1&quot;/&gt;&lt;property id=&quot;20307&quot; value=&quot;296&quot;/&gt;&lt;property id=&quot;20309&quot; value=&quot;-1&quot;/&gt;&lt;/object&gt;&lt;object type=&quot;3&quot; unique_id=&quot;11977&quot;&gt;&lt;property id=&quot;20148&quot; value=&quot;5&quot;/&gt;&lt;property id=&quot;20300&quot; value=&quot;Slide 33 - &amp;quot;Track Frequency&amp;quot;&quot;/&gt;&lt;property id=&quot;20303&quot; value=&quot;-1&quot;/&gt;&lt;property id=&quot;20307&quot; value=&quot;297&quot;/&gt;&lt;property id=&quot;20309&quot; value=&quot;-1&quot;/&gt;&lt;/object&gt;&lt;object type=&quot;3&quot; unique_id=&quot;12200&quot;&gt;&lt;property id=&quot;20148&quot; value=&quot;5&quot;/&gt;&lt;property id=&quot;20300&quot; value=&quot;Slide 28 - &amp;quot;M57 Motor&amp;quot;&quot;/&gt;&lt;property id=&quot;20303&quot; value=&quot;-1&quot;/&gt;&lt;property id=&quot;20307&quot; value=&quot;299&quot;/&gt;&lt;property id=&quot;20309&quot; value=&quot;-1&quot;/&gt;&lt;/object&gt;&lt;object type=&quot;3&quot; unique_id=&quot;12201&quot;&gt;&lt;property id=&quot;20148&quot; value=&quot;5&quot;/&gt;&lt;property id=&quot;20300&quot; value=&quot;Slide 29&quot;/&gt;&lt;property id=&quot;20301&quot; value=&quot;M57 Motor cross-section&quot;/&gt;&lt;property id=&quot;20303&quot; value=&quot;-1&quot;/&gt;&lt;property id=&quot;20307&quot; value=&quot;298&quot;/&gt;&lt;property id=&quot;20309&quot; value=&quot;-1&quot;/&gt;&lt;/object&gt;&lt;object type=&quot;3&quot; unique_id=&quot;12393&quot;&gt;&lt;property id=&quot;20148&quot; value=&quot;5&quot;/&gt;&lt;property id=&quot;20300&quot; value=&quot;Slide 39 - &amp;quot;Sine Sweep Test Summary&amp;quot;&quot;/&gt;&lt;property id=&quot;20301&quot; value=&quot;Test Summary&quot;/&gt;&lt;property id=&quot;20303&quot; value=&quot;-1&quot;/&gt;&lt;property id=&quot;20307&quot; value=&quot;300&quot;/&gt;&lt;property id=&quot;20309&quot; value=&quot;-1&quot;/&gt;&lt;/object&gt;&lt;object type=&quot;3&quot; unique_id=&quot;12589&quot;&gt;&lt;property id=&quot;20148&quot; value=&quot;5&quot;/&gt;&lt;property id=&quot;20300&quot; value=&quot;Slide 36&quot;/&gt;&lt;property id=&quot;20301&quot; value=&quot;M57 Frequency vs. Time&quot;/&gt;&lt;property id=&quot;20303&quot; value=&quot;-1&quot;/&gt;&lt;property id=&quot;20307&quot; value=&quot;301&quot;/&gt;&lt;property id=&quot;20309&quot; value=&quot;-1&quot;/&gt;&lt;/object&gt;&lt;object type=&quot;3&quot; unique_id=&quot;12590&quot;&gt;&lt;property id=&quot;20148&quot; value=&quot;5&quot;/&gt;&lt;property id=&quot;20300&quot; value=&quot;Slide 37&quot;/&gt;&lt;property id=&quot;20301&quot; value=&quot;M57 Accel vs. Time&quot;/&gt;&lt;property id=&quot;20303&quot; value=&quot;-1&quot;/&gt;&lt;property id=&quot;20307&quot; value=&quot;302&quot;/&gt;&lt;property id=&quot;20309&quot; value=&quot;-1&quot;/&gt;&lt;/object&gt;&lt;object type=&quot;3&quot; unique_id=&quot;12591&quot;&gt;&lt;property id=&quot;20148&quot; value=&quot;5&quot;/&gt;&lt;property id=&quot;20300&quot; value=&quot;Slide 38&quot;/&gt;&lt;property id=&quot;20301&quot; value=&quot;M57 Accel vs. Freq&quot;/&gt;&lt;property id=&quot;20303&quot; value=&quot;-1&quot;/&gt;&lt;property id=&quot;20307&quot; value=&quot;303&quot;/&gt;&lt;property id=&quot;20309&quot; value=&quot;-1&quot;/&gt;&lt;/object&gt;&lt;object type=&quot;3&quot; unique_id=&quot;13264&quot;&gt;&lt;property id=&quot;20148&quot; value=&quot;5&quot;/&gt;&lt;property id=&quot;20300&quot; value=&quot;Slide 30 - &amp;quot;Flight Data Exercise&amp;quot;&quot;/&gt;&lt;property id=&quot;20303&quot; value=&quot;-1&quot;/&gt;&lt;property id=&quot;20307&quot; value=&quot;304&quot;/&gt;&lt;property id=&quot;20309&quot; value=&quot;-1&quot;/&gt;&lt;/object&gt;&lt;object type=&quot;3&quot; unique_id=&quot;13265&quot;&gt;&lt;property id=&quot;20148&quot; value=&quot;5&quot;/&gt;&lt;property id=&quot;20300&quot; value=&quot;Slide 34&quot;/&gt;&lt;property id=&quot;20301&quot; value=&quot;sine_sweep_spectral.m&quot;/&gt;&lt;property id=&quot;20303&quot; value=&quot;-1&quot;/&gt;&lt;property id=&quot;20307&quot; value=&quot;305&quot;/&gt;&lt;property id=&quot;20309&quot; value=&quot;-1&quot;/&gt;&lt;/object&gt;&lt;object type=&quot;3&quot; unique_id=&quot;13266&quot;&gt;&lt;property id=&quot;20148&quot; value=&quot;5&quot;/&gt;&lt;property id=&quot;20300&quot; value=&quot;Slide 35&quot;/&gt;&lt;property id=&quot;20301&quot; value=&quot;sine_sweep_spectral.m (cont)&quot;/&gt;&lt;property id=&quot;20303&quot; value=&quot;-1&quot;/&gt;&lt;property id=&quot;20307&quot; value=&quot;307&quot;/&gt;&lt;property id=&quot;20309&quot; value=&quot;-1&quot;/&gt;&lt;/object&gt;&lt;object type=&quot;3&quot; unique_id=&quot;14124&quot;&gt;&lt;property id=&quot;20148&quot; value=&quot;5&quot;/&gt;&lt;property id=&quot;20300&quot; value=&quot;Slide 40 - &amp;quot;Program &amp;amp; Data Summary &amp;#x0D;&amp;#x0A;for this Unit&amp;quot;&quot;/&gt;&lt;property id=&quot;20301&quot; value=&quot;Program &amp;amp; Data Summary&quot;/&gt;&lt;property id=&quot;20303&quot; value=&quot;-1&quot;/&gt;&lt;property id=&quot;20307&quot; value=&quot;308&quot;/&gt;&lt;property id=&quot;20309&quot; value=&quot;-1&quot;/&gt;&lt;/object&gt;&lt;/object&gt;&lt;object type=&quot;10&quot; unique_id=&quot;10469&quot;&gt;&lt;object type=&quot;11&quot; unique_id=&quot;10470&quot;&gt;&lt;property id=&quot;20180&quot; value=&quot;0&quot;/&gt;&lt;property id=&quot;20181&quot; value=&quot;1&quot;/&gt;&lt;property id=&quot;20182&quot; value=&quot;0&quot;/&gt;&lt;property id=&quot;20183&quot; value=&quot;1&quot;/&gt;&lt;/object&gt;&lt;object type=&quot;13&quot; unique_id=&quot;10840&quot;&gt;&lt;/object&gt;&lt;object type=&quot;12&quot; unique_id=&quot;15016&quot;&gt;&lt;/object&gt;&lt;/object&gt;&lt;object type=&quot;4&quot; unique_id=&quot;10471&quot;&gt;&lt;/object&gt;&lt;/object&gt;&lt;/database&gt;"/>
  <p:tag name="MMPROD_THEME_BG_IMAGE" val=""/>
  <p:tag name="MMPROD_TAG_VCONFIG" val="PD94bWwgdmVyc2lvbj0iMS4wIiBlbmNvZGluZz0iVVRG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NCgkJPHVpc2hvdyBuYW1lPSJwcmVzZW50ZXJwaG90byIgdmFsdWU9InRydWUiLz4NCgkJPHVpc2hvdyBuYW1lPSJwcmVzZW50ZXJuYW1lIiB2YWx1ZT0idHJ1ZSIvPg0KCQk8dWlzaG93IG5hbWU9InByZXNlbnRlcnRpdGxlIiB2YWx1ZT0idHJ1ZSIvPg0KCQk8dWlzaG93IG5hbWU9InByZXNlbnRlcmVtYWlsIiB2YWx1ZT0idHJ1ZSIvPg0KCQk8dWlzaG93IG5hbWU9InByZXNlbnRlcmJpbyIgdmFsdWU9InRydWUiLz4NCgkJPHVpc2hvdyBuYW1lPSJjb21wYW55bG9nbyIgdmFsdWU9InRydWUiLz4NCgkJPHVpc2hvdyBuYW1lPSJzaWRlYmFyIiB2YWx1ZT0idHJ1ZSIvPg0KCQk8dWlzaG93IG5hbWU9Im91dGxpbmUiIHZhbHVlPSJ0cnVlIi8+DQoJCTx1aXNob3cgbmFtZT0idGh1bWJuYWlsIiB2YWx1ZT0idHJ1ZSIvPg0KCQk8dWlzaG93IG5hbWU9Im5vdGVzIiB2YWx1ZT0idHJ1ZSIvPg0KCQk8dWlzaG93IG5hbWU9InNlYXJjaCIgdmFsdWU9InRydWUiLz4NCgkJPHVpc2hvdyBuYW1lPSJxdWl6IiB2YWx1ZT0idHJ1ZSIvPg0KCQk8dWlzaG93IG5hbWU9ImF0dGFjaG1lbnRzIiB2YWx1ZT0idHJ1ZSIvPg0KCQk8dWlzaG93IG5hbWU9InV0aWxzIiB2YWx1ZT0idHJ1ZSIvPg0KCQk8dWlzaG93IG5hbWU9InZvbHVtZSIgdmFsdWU9InRydWUiLz4NCgkJPHVpc2hvdyBuYW1lPSJwbGF5YmFyIiB2YWx1ZT0idHJ1ZSIvPg0KCQk8dWlzaG93IG5hbWU9InRhbGtpbmdoZWFkIiB2YWx1ZT0idHJ1ZSIvPg0KCQk8dWlzaG93IG5hbWU9InNpZGViYXJvbnJpZ2h0IiB2YWx1ZT0idHJ1ZSIvPg0KCQk8dWlzaG93IG5hbWU9InZpZXdjaGFuZ2UiIHZhbHVlPSJ0cnVlIi8+DQoJCTx1aXNob3cgbmFtZT0iYWx3YXlzU2NydW5jaCIgdmFsdWU9ImZhbHNlIi8+DQoJCTx1aXNob3cgbmFtZT0iaW5pdGlhbGRpc3BsYXltb2RlaXNub3JtYWwiIHZhbHVlPSJ0cnVlIi8+DQoJCTx1aXJlcGxhY2UgbmFtZT0ibG9nbyIgdmFsdWU9IiIvPg0KCQk8dWlyZXBsYWNlIG5hbWU9ImJnaW1hZ2UiIHZhbHVlPSIiLz4NCgkJPHVpcmVwbGFjZSBuYW1lPSJpbml0aWFsdGFiIiB2YWx1ZT0ib3V0bGluZSIvPg0KCTwvbGF5b3V0Pg0KCTxsYW5ndWFnZSBpZD0iZW4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pZGUgJW4iLz4NCgkJPCEtLSBzdWJzdGl0dXRpb246ICVuID09IHNsaWRlIG51bWJlciAtLT4NCgkJPCEtLSBzdWJzdGl0dXRpb246ICV0ID09IHRvdGFsIHNsaWRlIGNvdW50IC0tPg0KCQk8dWl0ZXh0IG5hbWU9IlNDUlVCQkFSU1RBVFVTX1NMSURFSU5GTyIgdmFsdWU9IlNsaWRlICVuIC8gJXQgfCAiLz4NCgkJPHVpdGV4dCBuYW1lPSJTQ1JVQkJBUlNUQVRVU19TVE9QUEVEIiB2YWx1ZT0iU3RvcHBlZCIvPg0KCQk8dWl0ZXh0IG5hbWU9IlNDUlVCQkFSU1RBVFVTX1BMQVlJTkciIHZhbHVlPSJQbGF5aW5nIi8+DQoJCTx1aXRleHQgbmFtZT0iU0NSVUJCQVJTVEFUVVNfTk9BVURJTyIgdmFsdWU9Ik5vIEF1ZGlvIi8+DQoJCTx1aXRleHQgbmFtZT0iU0NSVUJCQVJTVEFUVVNfVklEUExBWUlORyIgdmFsdWU9IlZpZGVvIFBsYXlpbmciLz4NCgkJPHVpdGV4dCBuYW1lPSJTQ1JVQkJBUlNUQVRVU19MT0FESU5HIiB2YWx1ZT0iTG9hZGluZyIvPg0KCQk8dWl0ZXh0IG5hbWU9IlNDUlVCQkFSU1RBVFVTX0JVRkZFUklORyIgdmFsdWU9IkJ1ZmZlcmluZyIvPg0KCQk8dWl0ZXh0IG5hbWU9IlNDUlVCQkFSU1RBVFVTX1FVRVNUSU9OIiB2YWx1ZT0iQW5zd2VyIFF1ZXN0aW9uIi8+DQoJCTx1aXRleHQgbmFtZT0iU0NSVUJCQVJTVEFUVVNfUkVWSUVXUVVJWiIgdmFsdWU9IlJldmlld2luZyBRdWl6Ii8+DQoJCTwhLS0gc3Vic3RpdHV0aW9uOiAlbSA9PSBtaW51dGVzIHJlbWFpbmluZyAtLT4NCgkJPCEtLSBzdWJzdGl0dXRpb246ICVzID09IHNlY29uZHMgcmVtYWluaW5nIC0tPg0KCQk8dWl0ZXh0IG5hbWU9IkVMQVBTRUQiIHZhbHVlPSIlbSBNaW51dGVzICVzIFNlY29uZHMgUmVtYWluaW5nIi8+DQoJCTx1aXRleHQgbmFtZT0iTk9URk9VTkQiIHZhbHVlPSJOb3RoaW5nIEZvdW5kIi8+DQoJCTx1aXRleHQgbmFtZT0iQVRUQUNITUVOVFMiIHZhbHVlPSJBdHRhY2htZW50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Y3QiLz4NCgkJPHVpdGV4dCBuYW1lPSJUQUJfUVVJWiIgdmFsdWU9IlF1aXoiLz4NCgkJPHVpdGV4dCBuYW1lPSJUQUJfT1VUTElORSIgdmFsdWU9Ik91dGxpbmUiLz4NCgkJPHVpdGV4dCBuYW1lPSJUQUJfVEhVTUIiIHZhbHVlPSJUaHVtYiIvPg0KCQk8dWl0ZXh0IG5hbWU9IlRBQl9OT1RFUyIgdmFsdWU9Ik5vdGVzIi8+DQoJCTx1aXRleHQgbmFtZT0iVEFCX1NFQVJDSCIgdmFsdWU9IlNlYXJjaCIvPg0KCQk8dWl0ZXh0IG5hbWU9IlNMSURFX0hFQURJTkciIHZhbHVlPSJTbGlkZSBUaXRsZSIvPg0KCQk8dWl0ZXh0IG5hbWU9IkRVUkFUSU9OX0hFQURJTkciIHZhbHVlPSJEdXJhdGlvbiIvPg0KCQk8dWl0ZXh0IG5hbWU9IlNFQVJDSF9IRUFESU5HIiB2YWx1ZT0iU2VhcmNoIGZvciB0ZXh0OiIvPg0KCQk8dWl0ZXh0IG5hbWU9IlRIVU1CX0hFQURJTkciIHZhbHVlPSJTbGlkZSIvPg0KCQk8dWl0ZXh0IG5hbWU9IlRIVU1CX0lORk8iIHZhbHVlPSJTbGlkZSBUaXRsZS9EdXJhdGlvbiIvPg0KCQk8dWl0ZXh0IG5hbWU9IkFUVEFDSE5BTUVfSEVBRElORyIgdmFsdWU9IkZpbGUgTmFtZSIvPg0KCQk8dWl0ZXh0IG5hbWU9IkFUVEFDSFNJWkVfSEVBRElORyIgdmFsdWU9IlNpemUiLz4NCgkJPHVpdGV4dCBuYW1lPSJTTElERV9OT1RFUyIgdmFsdWU9IlNsaWRlIE5vdGVzIi8+DQoJCTwhLS1xdWl6IHBvZCBhbmQgbWVzc2FnZSBib3ggdGV4dHMtLT4NCgkJPHVpdGV4dCBuYW1lPSJRVUlaUE9EX1FVSVpfQVRURU1QVCIgdmFsdWU9IlF1aXogQXR0ZW1wdDoiLz4NCgkJPHVpdGV4dCBuYW1lPSJRVUlaUE9EX1FVSVpfQVRURU1QVF9WQUxVRSIgdmFsdWU9IiVuIG9mICV0Ii8+DQoJCTx1aXRleHQgbmFtZT0iUVVJWlBPRF9RVUlaX1NDT1JFIiB2YWx1ZT0iU2NvcmVkOiIvPg0KCQk8dWl0ZXh0IG5hbWU9IlFVSVpQT0RfUVVJWl9QQVNTU0NPUkUiIHZhbHVlPSJQYXNzaW5nIFNjb3JlOiIvPg0KCQk8dWl0ZXh0IG5hbWU9IlFVSVpQT0RfUVVJWl9NQVhTQ09SRSIgdmFsdWU9Ik1heCBTY29yZToiLz4NCgkJPHVpdGV4dCBuYW1lPSJRVUlaUE9EX1FVRVNBVE1QVF9TVFIiIHZhbHVlPSJBdHRlbXB0OiAlbiBvZiAldCIvPg0KCQk8dWl0ZXh0IG5hbWU9IlFVSVpQT0RfUVVFU1RZUEVfU1RSIiB2YWx1ZT0iVHlwZTogJXMiLz4NCgkJPHVpdGV4dCBuYW1lPSJRVUlaUE9EX1FVRVNUWVBFX0dSRCIgdmFsdWU9IkdyYWRlZCIvPg0KCQk8dWl0ZXh0IG5hbWU9IlFVSVpQT0RfUVVFU1RZUEVfU1ZZIiB2YWx1ZT0iU3VydmV5Ii8+DQoJCTx1aXRleHQgbmFtZT0iUVVJWlBPRF9RVUlaQVRNUFRfSU5GIiB2YWx1ZT0iSW5maW5pdGUiLz4NCgkJPHVpdGV4dCBuYW1lPSJRVUlaUE9EX1FVRVNBVE1QVF9JTkYiIHZhbHVlPSJJbmZpbml0ZSIvPg0KCQk8dWl0ZXh0IG5hbWU9IldBUk5JTkdNU0dfWUVTU1RSSU5HIiB2YWx1ZT0iWWVzIi8+DQoJCTx1aXRleHQgbmFtZT0iV0FSTklOR01TR19OT1NUUklORyIgdmFsdWU9Ik5vIi8+DQoJCTx1aXRleHQgbmFtZT0iV0FSTklOR01TR19USVRMRVNUUklORyIgdmFsdWU9IlF1aXogTmF2aWdhdGlvbiBXYXJuaW5nIi8+DQoJCTx1aXRleHQgbmFtZT0iV0FSTklOR01TR19NU0dTVFJJTkciIHZhbHVlPSJUaGVyZSBhcmUgdW4tYXR0ZW1wdGVkIHF1ZXN0aW9ucyBpbiB0aGlzIFF1aXouJiN4QTsmI3hBO0NsaWNraW5nIFllcyB3aWxsIHRha2UgeW91IG91dCBvZiB0aGUgUXVpei4gQ2xpY2sgTm8gdG8gY29udGludWUgdGhlIFF1aXouIi8+DQoJCTx1aXRleHQgbmFtZT0iSU5GT1JNQVRJT05fSDI2NF9GTEFTSFBMQVlFUiIgdmFsdWU9IlRoZSBjdXJyZW50IHZlcnNpb24gb2YgRmxhc2ggUGxheWVyIGluc3RhbGxlZCBvbiB5b3VyIG1hY2hpbmUgZG9lcyBub3Qgc3VwcG9ydCB0aGlzIHZpZGVvLiBDbGljayBvbiB0aGUgdmlkZW8gYXJlYSB0byBkb3dubG9hZCB0aGUgbGF0ZXN0IEZsYXNoIFBsYXllc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U2hvdyBzaWRlYmFyIHRvIHBhcnRpY2lwYW50cyIvPg0KCQk8dWl0ZXh0IG5hbWU9Ik1VVEUiIHZhbHVlPSJNdXRlIi8+DQoJCTx1aXRleHQgbmFtZT0iRE9DV1JBUF9USVRMRSIgdmFsdWU9IlByZXNlbnRlciBGaWxlIEF0dGFjaG1lbnQiLz4NCgkJPHVpdGV4dCBuYW1lPSJET0NXUkFQX01TRyIgdmFsdWU9IlNhdmUgdG8gTXkgQ29tcHV0ZXIiLz4NCgkJPHVpdGV4dCBuYW1lPSJET0NXUkFQX1BST01QVCIgdmFsdWU9IkNsaWNrIHRvIERvd25sb2FkIi8+DQoJPC9sYW5ndWFnZT4NCgk8bGFuZ3VhZ2UgaWQ9ImRl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ZvbGllICVuIi8+DQoJCTwhLS0gc3Vic3RpdHV0aW9uOiAlbiA9PSBzbGlkZSBudW1iZXIgLS0+DQoJCTwhLS0gc3Vic3RpdHV0aW9uOiAldCA9PSB0b3RhbCBzbGlkZSBjb3VudCAtLT4NCgkJPHVpdGV4dCBuYW1lPSJTQ1JVQkJBUlNUQVRVU19TTElERUlORk8iIHZhbHVlPSJGb2xpZSAlbiAvICV0IHwgIi8+DQoJCTx1aXRleHQgbmFtZT0iU0NSVUJCQVJTVEFUVVNfU1RPUFBFRCIgdmFsdWU9IkJlZW5kZXQiLz4NCgkJPHVpdGV4dCBuYW1lPSJTQ1JVQkJBUlNUQVRVU19QTEFZSU5HIiB2YWx1ZT0iV2llZGVyZ2FiZSIvPg0KCQk8dWl0ZXh0IG5hbWU9IlNDUlVCQkFSU1RBVFVTX05PQVVESU8iIHZhbHVlPSJLZWluIEF1ZGlvIi8+DQoJCTx1aXRleHQgbmFtZT0iU0NSVUJCQVJTVEFUVVNfVklEUExBWUlORyIgdmFsdWU9IlZpZGVvIHdpcmQgYWJnZXNwaWVsdCIvPg0KCQk8dWl0ZXh0IG5hbWU9IlNDUlVCQkFSU1RBVFVTX0xPQURJTkciIHZhbHVlPSJMYWRlbiIvPg0KCQk8dWl0ZXh0IG5hbWU9IlNDUlVCQkFSU1RBVFVTX0JVRkZFUklORyIgdmFsdWU9IlB1ZmZlcm4iLz4NCgkJPHVpdGV4dCBuYW1lPSJTQ1JVQkJBUlNUQVRVU19RVUVTVElPTiIgdmFsdWU9IkZyYWdlIGJlYW50d29ydGVuIi8+DQoJCTx1aXRleHQgbmFtZT0iU0NSVUJCQVJTVEFUVVNfUkVWSUVXUVVJWiIgdmFsdWU9Ik5vY2htYWxzIGR1cmNoc2VoZW4iLz4NCgkJPCEtLSBzdWJzdGl0dXRpb246ICVtID09IG1pbnV0ZXMgcmVtYWluaW5nIC0tPg0KCQk8IS0tIHN1YnN0aXR1dGlvbjogJXMgPT0gc2Vjb25kcyByZW1haW5pbmcgLS0+DQoJCTx1aXRleHQgbmFtZT0iRUxBUFNFRCIgdmFsdWU9IlJlc3RkYXVlcjogJW0gTWludXRlbiAlcyBTZWt1bmRlbiIvPg0KCQk8dWl0ZXh0IG5hbWU9Ik5PVEZPVU5EIiB2YWx1ZT0iTmljaHRzIGdlZnVuZGVuIi8+DQoJCTx1aXRleHQgbmFtZT0iQVRUQUNITUVOVFMiIHZhbHVlPSJBbmxhZ2VuIi8+DQoJCTwhLS0gc3Vic3RpdHV0aW9uOiAlcCA9PSBjdXJyZW50IHNwZWFrZXIncyB0aXRsZSAtLT4NCgkJPHVpdGV4dCBuYW1lPSJCSU9XSU5fVElUTEUiIHZhbHVlPSJTcHJlY2hlcjogJXAiLz4NCgkJPHVpdGV4dCBuYW1lPSJCSU9CVE5fVElUTEUiIHZhbHVlPSJTcHJlY2hlciIvPg0KCQk8dWl0ZXh0IG5hbWU9IkRJVklERVJCVE5fVElUTEUiIHZhbHVlPSJ8Ii8+DQoJCTx1aXRleHQgbmFtZT0iQ09OVEFDVEJUTl9USVRMRSIgdmFsdWU9IktvbnRha3QiLz4NCgkJPHVpdGV4dCBuYW1lPSJUQUJfUVVJWiIgdmFsdWU9IlF1aXoiLz4NCgkJPHVpdGV4dCBuYW1lPSJUQUJfT1VUTElORSIgdmFsdWU9IlN0cnVrdHVyIi8+DQoJCTx1aXRleHQgbmFtZT0iVEFCX1RIVU1CIiB2YWx1ZT0iTWluaWF0dXIiLz4NCgkJPHVpdGV4dCBuYW1lPSJUQUJfTk9URVMiIHZhbHVlPSJOb3RpemVuIi8+DQoJCTx1aXRleHQgbmFtZT0iVEFCX1NFQVJDSCIgdmFsdWU9IlN1Y2hlbiIvPg0KCQk8dWl0ZXh0IG5hbWU9IlNMSURFX0hFQURJTkciIHZhbHVlPSJGb2xpZW50aXRlbCIvPg0KCQk8dWl0ZXh0IG5hbWU9IkRVUkFUSU9OX0hFQURJTkciIHZhbHVlPSJEYXVlciIvPg0KCQk8dWl0ZXh0IG5hbWU9IlNFQVJDSF9IRUFESU5HIiB2YWx1ZT0iVGV4dCBzdWNoZW46Ii8+DQoJCTx1aXRleHQgbmFtZT0iVEhVTUJfSEVBRElORyIgdmFsdWU9IkZvbGllIi8+DQoJCTx1aXRleHQgbmFtZT0iVEhVTUJfSU5GTyIgdmFsdWU9IkZvbGllbnRpdGVsL0RhdWVyIi8+DQoJCTx1aXRleHQgbmFtZT0iQVRUQUNITkFNRV9IRUFESU5HIiB2YWx1ZT0iRGF0ZWluYW1lIi8+DQoJCTx1aXRleHQgbmFtZT0iQVRUQUNIU0laRV9IRUFESU5HIiB2YWx1ZT0iR3LDtsOfZSIvPg0KCQk8dWl0ZXh0IG5hbWU9IlNMSURFX05PVEVTIiB2YWx1ZT0iRm9saWVubm90aXplbiIvPg0KCQk8IS0tcXVpeiBwb2QgYW5kIG1lc3NhZ2UgYm94IHRleHRzLS0+DQoJCTx1aXRleHQgbmFtZT0iUVVJWlBPRF9RVUlaX0FUVEVNUFQiIHZhbHVlPSJRdWl6dmVyc3VjaDoiLz4NCgkJPHVpdGV4dCBuYW1lPSJRVUlaUE9EX1FVSVpfQVRURU1QVF9WQUxVRSIgdmFsdWU9IiVuIHZvbiAldCIvPg0KCQk8dWl0ZXh0IG5hbWU9IlFVSVpQT0RfUVVJWl9TQ09SRSIgdmFsdWU9IkVycmVpY2h0OiIvPg0KCQk8dWl0ZXh0IG5hbWU9IlFVSVpQT0RfUVVJWl9QQVNTU0NPUkUiIHZhbHVlPSJNaW5kZXN0cHVua3R6YWhsOiIvPg0KCQk8dWl0ZXh0IG5hbWU9IlFVSVpQT0RfUVVJWl9NQVhTQ09SRSIgdmFsdWU9Ik1heGltYWxlIFB1bmt0emFobDoiLz4NCgkJPHVpdGV4dCBuYW1lPSJRVUlaUE9EX1FVRVNBVE1QVF9TVFIiIHZhbHVlPSJWZXJzdWNoOiAlbiB2b24gJXQiLz4NCgkJPHVpdGV4dCBuYW1lPSJRVUlaUE9EX1FVRVNUWVBFX1NUUiIgdmFsdWU9IlR5cDogJXMiLz4NCgkJPHVpdGV4dCBuYW1lPSJRVUlaUE9EX1FVRVNUWVBFX0dSRCIgdmFsdWU9IkJld2VydGV0Ii8+DQoJCTx1aXRleHQgbmFtZT0iUVVJWlBPRF9RVUVTVFlQRV9TVlkiIHZhbHVlPSJVbWZyYWdlIi8+DQoJCTx1aXRleHQgbmFtZT0iUVVJWlBPRF9RVUlaQVRNUFRfSU5GIiB2YWx1ZT0iVW5lbmRsaWNoIi8+DQoJCTx1aXRleHQgbmFtZT0iUVVJWlBPRF9RVUVTQVRNUFRfSU5GIiB2YWx1ZT0iVW5lbmRsaWNoIi8+DQoJCTx1aXRleHQgbmFtZT0iV0FSTklOR01TR19ZRVNTVFJJTkciIHZhbHVlPSJKYSIvPg0KCQk8dWl0ZXh0IG5hbWU9IldBUk5JTkdNU0dfTk9TVFJJTkciIHZhbHVlPSJOZWluIi8+DQoJCTx1aXRleHQgbmFtZT0iV0FSTklOR01TR19USVRMRVNUUklORyIgdmFsdWU9IlF1aXpuYXZpZ2F0aW9uc3dhcm51bmciLz4NCgkJPHVpdGV4dCBuYW1lPSJXQVJOSU5HTVNHX01TR1NUUklORyIgdmFsdWU9IkluIGRpZXNlbSBRdWl6IGdpYnQgZXMgdW5iZWFudHdvcnRldGUgRnJhZ2VuLiYjeEE7JiN4QTtXZW5uIFNpZSBhdWYgJnF1b3Q7SmEmcXVvdDsga2xpY2tlbiwgd2lyZCBkYXMgUXVpeiBiZWVuZGV0LiBLbGlja2VuIFNpZSBhdWYgJnF1b3Q7TmVpbiZxdW90OywgdW0gbWl0IGRlbSBRdWl6IGZvcnR6dWZhaHJlbi4iLz4NCgkJPHVpdGV4dCBuYW1lPSJJTkZPUk1BVElPTl9IMjY0X0ZMQVNIUExBWUVSIiB2YWx1ZT0iRGFzIFZpZGVvIHdpcmQgdm9uIGRlciBtb21lbnRhbiBhdWYgZGllc2VtIENvbXB1dGVyIGluc3RhbGxpZXJ0ZW4gVmVyc2lvbiB2b24gRmxhc2ggUGxheWVyIG5pY2h0IHVudGVyc3TDvHR6dC4gS2xpY2tlbiBTaWUgYXVmIGRlbiBWaWRlb2JlcmVpY2gsIHVtIGRpZSBha3R1ZWxsZSBWZXJzaW9uIHZvbiBGbGFzaCBQbGF5ZXIgaGVydW50ZXJ6dWxhZGV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EZW4gVGVpbG5laG1lcm4gZGllIFNlaXRlbmxlaXN0ZSBhbnplaWdlbiIvPg0KCQk8dWl0ZXh0IG5hbWU9Ik1VVEUiIHZhbHVlPSJUb24gYXVzIi8+DQoJCTx1aXRleHQgbmFtZT0iRE9DV1JBUF9USVRMRSIgdmFsdWU9IlByZXNlbnRlci1BbmhhbmciLz4NCgkJPHVpdGV4dCBuYW1lPSJET0NXUkFQX01TRyIgdmFsdWU9IkF1ZiBtZWluZW0gQXJiZWl0c3BsYXR6IHNwZWljaGVybiIvPg0KCQk8dWl0ZXh0IG5hbWU9IkRPQ1dSQVBfUFJPTVBUIiB2YWx1ZT0iWnVtIEhlcnVudGVybGFkZW4ga2xpY2tlbiIvPg0KCTwvbGFuZ3VhZ2U+DQoJPGxhbmd1YWdlIGlkPSJmci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ZSAlbiIvPg0KCQk8IS0tIHN1YnN0aXR1dGlvbjogJW4gPT0gc2xpZGUgbnVtYmVyIC0tPg0KCQk8IS0tIHN1YnN0aXR1dGlvbjogJXQgPT0gdG90YWwgc2xpZGUgY291bnQgLS0+DQoJCTx1aXRleHQgbmFtZT0iU0NSVUJCQVJTVEFUVVNfU0xJREVJTkZPIiB2YWx1ZT0iRGlhcG9zaXRpdmUgJW4gLyAldCB8ICIvPg0KCQk8dWl0ZXh0IG5hbWU9IlNDUlVCQkFSU1RBVFVTX1NUT1BQRUQiIHZhbHVlPSJBcnLDqnTDqWUiLz4NCgkJPHVpdGV4dCBuYW1lPSJTQ1JVQkJBUlNUQVRVU19QTEFZSU5HIiB2YWx1ZT0iTGVjdHVyZSIvPg0KCQk8dWl0ZXh0IG5hbWU9IlNDUlVCQkFSU1RBVFVTX05PQVVESU8iIHZhbHVlPSJQYXMgZGUgc29uIi8+DQoJCTx1aXRleHQgbmFtZT0iU0NSVUJCQVJTVEFUVVNfVklEUExBWUlORyIgdmFsdWU9IkxlY3R1cmUgdmlkw6lvIGVuIGNvdXJzIi8+DQoJCTx1aXRleHQgbmFtZT0iU0NSVUJCQVJTVEFUVVNfTE9BRElORyIgdmFsdWU9IkNoYXJnZW1lbnQgZW4gY291cnMiLz4NCgkJPHVpdGV4dCBuYW1lPSJTQ1JVQkJBUlNUQVRVU19CVUZGRVJJTkciIHZhbHVlPSJNaXNlIGVuIG3DqW1vaXJlIi8+DQoJCTx1aXRleHQgbmFtZT0iU0NSVUJCQVJTVEFUVVNfUVVFU1RJT04iIHZhbHVlPSJSw6lwb25kcmUgw6AgbGEgcXVlc3Rpb24iLz4NCgkJPHVpdGV4dCBuYW1lPSJTQ1JVQkJBUlNUQVRVU19SRVZJRVdRVUlaIiB2YWx1ZT0iUsOpdmlzaW9uIGR1IHF1ZXN0aW9ubmFpcmUiLz4NCgkJPCEtLSBzdWJzdGl0dXRpb246ICVtID09IG1pbnV0ZXMgcmVtYWluaW5nIC0tPg0KCQk8IS0tIHN1YnN0aXR1dGlvbjogJXMgPT0gc2Vjb25kcyByZW1haW5pbmcgLS0+DQoJCTx1aXRleHQgbmFtZT0iRUxBUFNFRCIgdmFsdWU9IiVtIG1pbnV0ZXMgJXMgc2Vjb25kZXMgcmVzdGFudGVzIi8+DQoJCTx1aXRleHQgbmFtZT0iTk9URk9VTkQiIHZhbHVlPSJSaWVuIHRyb3V2w6kiLz4NCgkJPHVpdGV4dCBuYW1lPSJBVFRBQ0hNRU5UUyIgdmFsdWU9IlBpw6hjZXMgam9pbnRlcyIvPg0KCQk8IS0tIHN1YnN0aXR1dGlvbjogJXAgPT0gY3VycmVudCBzcGVha2VyJ3MgdGl0bGUgLS0+DQoJCTx1aXRleHQgbmFtZT0iQklPV0lOX1RJVExFIiB2YWx1ZT0iQmlvIDogJXAiLz4NCgkJPHVpdGV4dCBuYW1lPSJCSU9CVE5fVElUTEUiIHZhbHVlPSJCaW8gOiIvPg0KCQk8dWl0ZXh0IG5hbWU9IkRJVklERVJCVE5fVElUTEUiIHZhbHVlPSJ8Ii8+DQoJCTx1aXRleHQgbmFtZT0iQ09OVEFDVEJUTl9USVRMRSIgdmFsdWU9IkNvbnRhY3QiLz4NCgkJPHVpdGV4dCBuYW1lPSJUQUJfUVVJWiIgdmFsdWU9IlF1aXoiLz4NCgkJPHVpdGV4dCBuYW1lPSJUQUJfT1VUTElORSIgdmFsdWU9IlBsYW4iLz4NCgkJPHVpdGV4dCBuYW1lPSJUQUJfVEhVTUIiIHZhbHVlPSJEaWFwb3MiLz4NCgkJPHVpdGV4dCBuYW1lPSJUQUJfTk9URVMiIHZhbHVlPSJOb3RlcyIvPg0KCQk8dWl0ZXh0IG5hbWU9IlRBQl9TRUFSQ0giIHZhbHVlPSJSZWNoZXJjaGUiLz4NCgkJPHVpdGV4dCBuYW1lPSJTTElERV9IRUFESU5HIiB2YWx1ZT0iVGl0cmUgZGUgbGEgZGlhcG9zaXRpdmUiLz4NCgkJPHVpdGV4dCBuYW1lPSJEVVJBVElPTl9IRUFESU5HIiB2YWx1ZT0iRHVyw6llIi8+DQoJCTx1aXRleHQgbmFtZT0iU0VBUkNIX0hFQURJTkciIHZhbHVlPSJSZWNoZXJjaGUgZGUgdGV4dGUgOiIvPg0KCQk8dWl0ZXh0IG5hbWU9IlRIVU1CX0hFQURJTkciIHZhbHVlPSJEaWFwb3NpdGl2ZSIvPg0KCQk8dWl0ZXh0IG5hbWU9IlRIVU1CX0lORk8iIHZhbHVlPSJUaXRyZS9kdXLDqWUiLz4NCgkJPHVpdGV4dCBuYW1lPSJBVFRBQ0hOQU1FX0hFQURJTkciIHZhbHVlPSJOb20gZGUgZmljaGllciIvPg0KCQk8dWl0ZXh0IG5hbWU9IkFUVEFDSFNJWkVfSEVBRElORyIgdmFsdWU9IlRhaWxsZSIvPg0KCQk8dWl0ZXh0IG5hbWU9IlNMSURFX05PVEVTIiB2YWx1ZT0iQ29tbWVudGFpcmVzIGRlcyBkaWFwb3NpdGl2ZXMiLz4NCgkJPCEtLXF1aXogcG9kIGFuZCBtZXNzYWdlIGJveCB0ZXh0cy0tPg0KCQk8dWl0ZXh0IG5hbWU9IlFVSVpQT0RfUVVJWl9BVFRFTVBUIiB2YWx1ZT0iVGVudGF0aXZlIGRlIHF1ZXN0aW9ubmFpcmUgOiIvPg0KCQk8dWl0ZXh0IG5hbWU9IlFVSVpQT0RfUVVJWl9BVFRFTVBUX1ZBTFVFIiB2YWx1ZT0iJW4gc3VyICV0Ii8+DQoJCTx1aXRleHQgbmFtZT0iUVVJWlBPRF9RVUlaX1NDT1JFIiB2YWx1ZT0iTm90ZSBvYnRlbnVlIDoiLz4NCgkJPHVpdGV4dCBuYW1lPSJRVUlaUE9EX1FVSVpfUEFTU1NDT1JFIiB2YWx1ZT0iTm90ZSBkJ2FkbWlzc2liaWxpdMOpwqA6Ii8+DQoJCTx1aXRleHQgbmFtZT0iUVVJWlBPRF9RVUlaX01BWFNDT1JFIiB2YWx1ZT0iTm90ZSBtYXhpbWFsZSA6Ii8+DQoJCTx1aXRleHQgbmFtZT0iUVVJWlBPRF9RVUVTQVRNUFRfU1RSIiB2YWx1ZT0iVGVudGF0aXZlIDogJW4gc3VyICV0Ii8+DQoJCTx1aXRleHQgbmFtZT0iUVVJWlBPRF9RVUVTVFlQRV9TVFIiIHZhbHVlPSJUeXBlOiAlcyIvPg0KCQk8dWl0ZXh0IG5hbWU9IlFVSVpQT0RfUVVFU1RZUEVfR1JEIiB2YWx1ZT0iTm90w6kiLz4NCgkJPHVpdGV4dCBuYW1lPSJRVUlaUE9EX1FVRVNUWVBFX1NWWSIgdmFsdWU9IkVucXXDqnRlIi8+DQoJCTx1aXRleHQgbmFtZT0iUVVJWlBPRF9RVUlaQVRNUFRfSU5GIiB2YWx1ZT0iSWxsaW1pdMOpIi8+DQoJCTx1aXRleHQgbmFtZT0iUVVJWlBPRF9RVUVTQVRNUFRfSU5GIiB2YWx1ZT0iSWxsaW1pdMOpIi8+DQoJCTx1aXRleHQgbmFtZT0iV0FSTklOR01TR19ZRVNTVFJJTkciIHZhbHVlPSJPdWkiLz4NCgkJPHVpdGV4dCBuYW1lPSJXQVJOSU5HTVNHX05PU1RSSU5HIiB2YWx1ZT0iTm9uIi8+DQoJCTx1aXRleHQgbmFtZT0iV0FSTklOR01TR19USVRMRVNUUklORyIgdmFsdWU9IkF2ZXJ0aXNzZW1lbnQgZGUgbmF2aWdhdGlvbiBkdSBxdWVzdGlvbm5haXJlIi8+DQoJCTx1aXRleHQgbmFtZT0iV0FSTklOR01TR19NU0dTVFJJTkciIHZhbHVlPSJWb3VzIG4nYXZleiBwYXMgcsOpcG9uZHUgw6AgY2VydGFpbmVzIHF1ZXN0aW9ucyBkZSBjZSBxdWVzdGlvbm5haXJlLiYjeEE7JiN4QTtTaSB2b3VzIGNsaXF1ZXogc3VyIE91aSwgdm91cyBxdWl0dGVyZXogbGUgcXVlc3Rpb25uYWlyZS4gQ2xpcXVleiBzdXIgTm9uIHBvdXIgY29udGludWVyIGxlIHF1ZXN0aW9ubmFpcmUuIi8+DQoJCTx1aXRleHQgbmFtZT0iSU5GT1JNQVRJT05fSDI2NF9GTEFTSFBMQVlFUiIgdmFsdWU9IkxhIHZlcnNpb24gZGUgRmxhc2ggUGxheWVyIGFjdHVlbGxlbWVudCBpbnN0YWxsw6llIHN1ciB2b3RyZSBtYWNoaW5lIG5lIHByZW5kIHBhcyBlbiBjaGFyZ2UgY2UgdHlwZSBkZSB2aWTDqW8uIENsaXF1ZXogc3VyIGxhIHpvbmUgdmlkw6lvIHBvdXIgdMOpbMOpY2hhcmdlciBsYSBkZXJuacOocmUgdmVyc2lv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bnRyZXIgbCdlbmNhZHLDqSBhdXggcGFydGljaXBhbnRzIi8+DQoJCTx1aXRleHQgbmFtZT0iTVVURSIgdmFsdWU9Ik11ZXQiLz4NCgkJPHVpdGV4dCBuYW1lPSJET0NXUkFQX1RJVExFIiB2YWx1ZT0iUGnDqGNlIGpvaW50ZSBQcmVzZW50ZXIiLz4NCgkJPHVpdGV4dCBuYW1lPSJET0NXUkFQX01TRyIgdmFsdWU9IkVucmVnaXN0cmVyIHN1ciBtb24gb3JkaW5hdGV1ciIvPg0KCQk8dWl0ZXh0IG5hbWU9IkRPQ1dSQVBfUFJPTVBUIiB2YWx1ZT0iQ2xpcXVlciBwb3VyIHTDqWzDqWNoYXJnZXIiLz4NCgk8L2xhbmd1YWdlPg0KCTxsYW5ndWFnZSBpZD0iamEiPg0KCQk8IS0tIGZvcm1hdCBmb3IgdWlmb250IHZhbHVlIGlzICJmb250LHNpemUsaXNib2xkLGlzaXRhbGljLGlzc2hhZG93ZWQiIC0tPg0KCQk8dWlmb250IG5hbWU9IkZPTlRfUVVJWlpJTkciIHZhbHVlPSJWZXJkYW5hLDksZmFsc2UsZmFsc2UsZmFsc2UiLz4NCgkJPHVpZm9udCBuYW1lPSJGT05UX1NDUlVCU1RBVFVTIiB2YWx1ZT0iVmVyZGFuYSwxMSxmYWxzZSxmYWxzZSx0cnVlIi8+DQoJCTx1aWZvbnQgbmFtZT0iRk9OVF9TQ1JVQlRJTUUiIHZhbHVlPSJWZXJkYW5hLDksZmFsc2UsZmFsc2UsdHJ1ZSIvPg0KCQk8dWlmb250IG5hbWU9IkZPTlRfRUxBUFNFRFRJTUUiIHZhbHVlPSJWZXJkYW5hLDExLHRydWUsZmFsc2UsZmFsc2UiLz4NCgkJPHVpZm9udCBuYW1lPSJGT05UX1VUSUxTTUVOVSIgdmFsdWU9IlZlcmRhbmEsOSx0cnVlLGZhbHNlLGZhbHNlIi8+DQoJCTx1aWZvbnQgbmFtZT0iRk9OVF9UQUJTIiB2YWx1ZT0iVmVyZGFuYSwxMCxmYWxzZSxmYWxzZSxmYWxzZSIvPg0KCQk8dWlmb250IG5hbWU9IkZPTlRfUFJFU0VOVEFUSU9OTkFNRSIgdmFsdWU9IlZlcmRhbmEsMTUsZmFsc2UsZmFsc2UsdHJ1ZSIvPg0KCQk8dWlmb250IG5hbWU9IkZPTlRfUFJFU0VOVEVSTkFNRSIgdmFsdWU9IlZlcmRhbmEsMTUsdHJ1ZSxmYWxzZSx0cnVlIi8+DQoJCTx1aWZvbnQgbmFtZT0iRk9OVF9QUkVTRU5URVJUSVRMRSIgdmFsdWU9IlZlcmRhbmEsMTE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ExLGZhbHNlLGZhbHNlLHRydWUiLz4NCgkJPHVpZm9udCBuYW1lPSJGT05UX0JJT1dJTiIgdmFsdWU9IlZlcmRhbmEsMTEsZmFsc2UsZmFsc2UsZmFsc2UiLz4NCgkJPHVpZm9udCBuYW1lPSJGT05UX0xJU1RIRUFESU5HIiB2YWx1ZT0iVmVyZGFuYSwxMSxmYWxzZSxmYWxzZSxmYWxzZSIvPg0KCQk8dWlmb250IG5hbWU9IkZPTlRfV0lOVElUTEUiIHZhbHVlPSJWZXJkYW5hLDEx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uOCueODqeOCpOODiSA6ICVuIi8+DQoJCTwhLS0gc3Vic3RpdHV0aW9uOiAlbiA9PSBzbGlkZSBudW1iZXIgLS0+DQoJCTwhLS0gc3Vic3RpdHV0aW9uOiAldCA9PSB0b3RhbCBzbGlkZSBjb3VudCAtLT4NCgkJPHVpdGV4dCBuYW1lPSJTQ1JVQkJBUlNUQVRVU19TTElERUlORk8iIHZhbHVlPSLjgrnjg6njgqTjg4kgOiAlbiAvICV0IHwgIi8+DQoJCTx1aXRleHQgbmFtZT0iU0NSVUJCQVJTVEFUVVNfU1RPUFBFRCIgdmFsdWU9IuWBnOatoiIvPg0KCQk8dWl0ZXh0IG5hbWU9IlNDUlVCQkFSU1RBVFVTX1BMQVlJTkciIHZhbHVlPSLlho3nlJ/kuK0iLz4NCgkJPHVpdGV4dCBuYW1lPSJTQ1JVQkJBUlNUQVRVU19OT0FVRElPIiB2YWx1ZT0i6Z+z5aOw44Gq44GXIi8+DQoJCTx1aXRleHQgbmFtZT0iU0NSVUJCQVJTVEFUVVNfVklEUExBWUlORyIgdmFsdWU9IuODk+ODh+OCquWGjeeUn+S4rSIvPg0KCQk8dWl0ZXh0IG5hbWU9IlNDUlVCQkFSU1RBVFVTX0xPQURJTkciIHZhbHVlPSLjg63jg7zjg4nkuK0iLz4NCgkJPHVpdGV4dCBuYW1lPSJTQ1JVQkJBUlNUQVRVU19CVUZGRVJJTkciIHZhbHVlPSLjg5Djg4Pjg5XjgqHkuK0iLz4NCgkJPHVpdGV4dCBuYW1lPSJTQ1JVQkJBUlNUQVRVU19RVUVTVElPTiIgdmFsdWU9IuizquWVj+OBq+etlOOBiOOBpuS4i+OBleOBhCIvPg0KCQk8dWl0ZXh0IG5hbWU9IlNDUlVCQkFSU1RBVFVTX1JFVklFV1FVSVoiIHZhbHVlPSLjgq/jgqTjgrrjgpLjg6zjg5Pjg6Xjg7zjgZfjgabjgYTjgb7jgZkiLz4NCgkJPCEtLSBzdWJzdGl0dXRpb246ICVtID09IG1pbnV0ZXMgcmVtYWluaW5nIC0tPg0KCQk8IS0tIHN1YnN0aXR1dGlvbjogJXMgPT0gc2Vjb25kcyByZW1haW5pbmcgLS0+DQoJCTx1aXRleHQgbmFtZT0iRUxBUFNFRCIgdmFsdWU9Iuaui+OCiiA6ICVtIOWIhiAlcyDnp5IiLz4NCgkJPHVpdGV4dCBuYW1lPSJOT1RGT1VORCIgdmFsdWU9IuS9leOCguimi+OBpOOBi+OCiuOBvuOBm+OCkyIvPg0KCQk8dWl0ZXh0IG5hbWU9IkFUVEFDSE1FTlRTIiB2YWx1ZT0i5re75LuYIi8+DQoJCTwhLS0gc3Vic3RpdHV0aW9uOiAlcCA9PSBjdXJyZW50IHNwZWFrZXIncyB0aXRsZSAtLT4NCgkJPHVpdGV4dCBuYW1lPSJCSU9XSU5fVElUTEUiIHZhbHVlPSLntYzmrbQgOiAlcCIvPg0KCQk8dWl0ZXh0IG5hbWU9IkJJT0JUTl9USVRMRSIgdmFsdWU9Iue1jOattCIvPg0KCQk8dWl0ZXh0IG5hbWU9IkRJVklERVJCVE5fVElUTEUiIHZhbHVlPSJ8Ii8+DQoJCTx1aXRleHQgbmFtZT0iQ09OVEFDVEJUTl9USVRMRSIgdmFsdWU9IuOBiuWVj+OBhOWQiOOCj+OBmyIvPg0KCQk8dWl0ZXh0IG5hbWU9IlRBQl9RVUlaIiB2YWx1ZT0i44Kv44Kk44K6Ii8+DQoJCTx1aXRleHQgbmFtZT0iVEFCX09VVExJTkUiIHZhbHVlPSLjgqLjgqbjg4jjg6njgqTjg7MiLz4NCgkJPHVpdGV4dCBuYW1lPSJUQUJfVEhVTUIiIHZhbHVlPSLjgrXjg6Djg43jg7zjg6siLz4NCgkJPHVpdGV4dCBuYW1lPSJUQUJfTk9URVMiIHZhbHVlPSLjg47jg7zjg4giLz4NCgkJPHVpdGV4dCBuYW1lPSJUQUJfU0VBUkNIIiB2YWx1ZT0i5qSc57SiIi8+DQoJCTx1aXRleHQgbmFtZT0iU0xJREVfSEVBRElORyIgdmFsdWU9IuOCueODqeOCpOODieOCv+OCpOODiOODqyIvPg0KCQk8dWl0ZXh0IG5hbWU9IkRVUkFUSU9OX0hFQURJTkciIHZhbHVlPSLplbfjgZUiLz4NCgkJPHVpdGV4dCBuYW1lPSJTRUFSQ0hfSEVBRElORyIgdmFsdWU9IuaknOe0ouOBmeOCi+ODhuOCreOCueODiCA6ICIvPg0KCQk8dWl0ZXh0IG5hbWU9IlRIVU1CX0hFQURJTkciIHZhbHVlPSLjgrnjg6njgqTjg4kiLz4NCgkJPHVpdGV4dCBuYW1lPSJUSFVNQl9JTkZPIiB2YWx1ZT0i44K544Op44Kk44OJ44K/44Kk44OI44OrIC8g6ZW344GVIi8+DQoJCTx1aXRleHQgbmFtZT0iQVRUQUNITkFNRV9IRUFESU5HIiB2YWx1ZT0i44OV44Kh44Kk44Or5ZCNIi8+DQoJCTx1aXRleHQgbmFtZT0iQVRUQUNIU0laRV9IRUFESU5HIiB2YWx1ZT0i44K144Kk44K6Ii8+DQoJCTx1aXRleHQgbmFtZT0iU0xJREVfTk9URVMiIHZhbHVlPSLjgrnjg6njgqTjg4njg47jg7zjg4giLz4NCgkJPCEtLXF1aXogcG9kIGFuZCBtZXNzYWdlIGJveCB0ZXh0cy0tPg0KCQk8dWl0ZXh0IG5hbWU9IlFVSVpQT0RfUVVJWl9BVFRFTVBUIiB2YWx1ZT0i44Kv44Kk44K66Kmm6KGM5Zue5pWwIDogIi8+DQoJCTx1aXRleHQgbmFtZT0iUVVJWlBPRF9RVUlaX0FUVEVNUFRfVkFMVUUiIHZhbHVlPSIlbiAvICV0Ii8+DQoJCTx1aXRleHQgbmFtZT0iUVVJWlBPRF9RVUlaX1NDT1JFIiB2YWx1ZT0i44K544Kz44KiIDogIi8+DQoJCTx1aXRleHQgbmFtZT0iUVVJWlBPRF9RVUlaX1BBU1NTQ09SRSIgdmFsdWU9IuWQiOagvOeCuSA6Ii8+DQoJCTx1aXRleHQgbmFtZT0iUVVJWlBPRF9RVUlaX01BWFNDT1JFIiB2YWx1ZT0i5pyA6auY5b6X54K5IDogIi8+DQoJCTx1aXRleHQgbmFtZT0iUVVJWlBPRF9RVUVTQVRNUFRfU1RSIiB2YWx1ZT0i6Kmm6KGM5Zue5pWwIDogJW4gLyAldCIvPg0KCQk8dWl0ZXh0IG5hbWU9IlFVSVpQT0RfUVVFU1RZUEVfU1RSIiB2YWx1ZT0i44K/44Kk44OXIDogJXMiLz4NCgkJPHVpdGV4dCBuYW1lPSJRVUlaUE9EX1FVRVNUWVBFX0dSRCIgdmFsdWU9IuipleS+oSIvPg0KCQk8dWl0ZXh0IG5hbWU9IlFVSVpQT0RfUVVFU1RZUEVfU1ZZIiB2YWx1ZT0i44Ki44Oz44Kx44O844OIIi8+DQoJCTx1aXRleHQgbmFtZT0iUVVJWlBPRF9RVUlaQVRNUFRfSU5GIiB2YWx1ZT0i54Sh5Yi26ZmQIi8+DQoJCTx1aXRleHQgbmFtZT0iUVVJWlBPRF9RVUVTQVRNUFRfSU5GIiB2YWx1ZT0i54Sh5Yi26ZmQIi8+DQoJCTx1aXRleHQgbmFtZT0iV0FSTklOR01TR19ZRVNTVFJJTkciIHZhbHVlPSLjga/jgYQiLz4NCgkJPHVpdGV4dCBuYW1lPSJXQVJOSU5HTVNHX05PU1RSSU5HIiB2YWx1ZT0i44GE44GE44GIIi8+DQoJCTx1aXRleHQgbmFtZT0iV0FSTklOR01TR19USVRMRVNUUklORyIgdmFsdWU9IuOCr+OCpOOCuuOBruODiuODk+OCsuODvOOCt+ODp+ODs+OBq+mWouOBmeOCi+itpuWRiiIvPg0KCQk8dWl0ZXh0IG5hbWU9IldBUk5JTkdNU0dfTVNHU1RSSU5HIiB2YWx1ZT0i44GT44Gu44Kv44Kk44K644Gr44Gv44CB44G+44Gg6Kej562U44GX44Gm44GE44Gq44GE6LOq5ZWP44GM44GC44KK44G+44GZ44CCJiN4QTsmI3hBOyDjgq/jgqTjgrrjgpLntYLkuobjgZnjgovjgavjga/jgIHjgIzjga/jgYTjgI3jgpLjgq/jg6rjg4Pjgq/jgZfjgb7jgZnjgILjgq/jgqTjgrrjgpLntprooYzjgZnjgovjgavjga/jgIHjgIzjgYTjgYTjgYjjgI3jgpLjgq/jg6rjg4Pjgq/jgZfjgb7jgZnjgIIiLz4NCgkJPHVpdGV4dCBuYW1lPSJJTkZPUk1BVElPTl9IMjY0X0ZMQVNIUExBWUVSIiB2YWx1ZT0i44GK5L2/44GE44Gu44Kz44Oz44OU44Ol44O844K/44Gr54++5Zyo44Kk44Oz44K544OI44O844Or44GV44KM44Gm44GE44KLIEZsYXNoIFBsYXllciDjga7jg5Djg7zjgrjjg6fjg7Pjga/jgIHjgZPjga7jg5Pjg4fjgqrjgpLjgrXjg53jg7zjg4jjgZfjgabjgYTjgb7jgZvjgpPjgILmnIDmlrDjga4gRmxhc2ggUGxheWVyIOOCkuODgOOCpuODs+ODreODvOODieOBmeOCi+OBq+OBr+OAgeODk+ODh+OCqumgmOWfn+OCkuOCr+ODquODg+OCr+OBl+OBpuOBj+OBoOOBleOBhOOAg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LjgrXjgqTjg4njg5Djg7zjgpLlj4LliqDogIXjgavopovjgZvjgosiLz4NCgkJPHVpdGV4dCBuYW1lPSJNVVRFIiB2YWx1ZT0i44Of44Ol44O844OIIi8+DQoJCTx1aXRleHQgbmFtZT0iRE9DV1JBUF9USVRMRSIgdmFsdWU9IlByZXNlbnRlciDmt7vku5jjg5XjgqHjgqTjg6siLz4NCgkJPHVpdGV4dCBuYW1lPSJET0NXUkFQX01TRyIgdmFsdWU9IuODnuOCpOOCs+ODs+ODlOODpeODvOOCv+OBq+S/neWtmCIvPg0KCQk8dWl0ZXh0IG5hbWU9IkRPQ1dSQVBfUFJPTVBUIiB2YWx1ZT0i44Kv44Oq44OD44Kv44GX44Gm44OA44Km44Oz44Ot44O844OJIi8+DQoJPC9sYW5ndWFnZT4NCgk8bGFuZ3VhZ2UgaWQ9Imtv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E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E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siqzrnbzsnbTrk5wgJW4iLz4NCgkJPCEtLSBzdWJzdGl0dXRpb246ICVuID09IHNsaWRlIG51bWJlciAtLT4NCgkJPCEtLSBzdWJzdGl0dXRpb246ICV0ID09IHRvdGFsIHNsaWRlIGNvdW50IC0tPg0KCQk8dWl0ZXh0IG5hbWU9IlNDUlVCQkFSU1RBVFVTX1NMSURFSU5GTyIgdmFsdWU9IuyKrOudvOydtOuTnCAlbiAvICV0IHwgIi8+DQoJCTx1aXRleHQgbmFtZT0iU0NSVUJCQVJTVEFUVVNfU1RPUFBFRCIgdmFsdWU9IuykkeyngOuQqCIvPg0KCQk8dWl0ZXh0IG5hbWU9IlNDUlVCQkFSU1RBVFVTX1BMQVlJTkciIHZhbHVlPSLsnqzsg50iLz4NCgkJPHVpdGV4dCBuYW1lPSJTQ1JVQkJBUlNUQVRVU19OT0FVRElPIiB2YWx1ZT0i7Jik65SU7JikIOyXhuydjCIvPg0KCQk8dWl0ZXh0IG5hbWU9IlNDUlVCQkFSU1RBVFVTX1ZJRFBMQVlJTkciIHZhbHVlPSLruYTrlJTsmKQg7J6s7IOdIOykkSIvPg0KCQk8dWl0ZXh0IG5hbWU9IlNDUlVCQkFSU1RBVFVTX0xPQURJTkciIHZhbHVlPSLroZzrlKkiLz4NCgkJPHVpdGV4dCBuYW1lPSJTQ1JVQkJBUlNUQVRVU19CVUZGRVJJTkciIHZhbHVlPSLrsoTtjbzrp4EiLz4NCgkJPHVpdGV4dCBuYW1lPSJTQ1JVQkJBUlNUQVRVU19RVUVTVElPTiIgdmFsdWU9IuyniOusuOyXkCDri7XtlZjquLAiLz4NCgkJPHVpdGV4dCBuYW1lPSJTQ1JVQkJBUlNUQVRVU19SRVZJRVdRVUlaIiB2YWx1ZT0i7KeI66y4IOuLpOyLnOuztOq4sCIvPg0KCQk8IS0tIHN1YnN0aXR1dGlvbjogJW0gPT0gbWludXRlcyByZW1haW5pbmcgLS0+DQoJCTwhLS0gc3Vic3RpdHV0aW9uOiAlcyA9PSBzZWNvbmRzIHJlbWFpbmluZyAtLT4NCgkJPHVpdGV4dCBuYW1lPSJFTEFQU0VEIiB2YWx1ZT0iJW3rtoQgJXPstIgg64Ko7J2MIi8+DQoJCTx1aXRleHQgbmFtZT0iTk9URk9VTkQiIHZhbHVlPSLsl4bsnYwiLz4NCgkJPHVpdGV4dCBuYW1lPSJBVFRBQ0hNRU5UUyIgdmFsdWU9IuyyqOu2gCDtjIzsnbwiLz4NCgkJPCEtLSBzdWJzdGl0dXRpb246ICVwID09IGN1cnJlbnQgc3BlYWtlcidzIHRpdGxlIC0tPg0KCQk8dWl0ZXh0IG5hbWU9IkJJT1dJTl9USVRMRSIgdmFsdWU9IuqyveugpSDshozqsJw6ICVwIi8+DQoJCTx1aXRleHQgbmFtZT0iQklPQlROX1RJVExFIiB2YWx1ZT0i6rK966ClIOyGjOqwnCIvPg0KCQk8dWl0ZXh0IG5hbWU9IkRJVklERVJCVE5fVElUTEUiIHZhbHVlPSJ8Ii8+DQoJCTx1aXRleHQgbmFtZT0iQ09OVEFDVEJUTl9USVRMRSIgdmFsdWU9IuyXsOudveyymCIvPg0KCQk8dWl0ZXh0IG5hbWU9IlRBQl9RVUlaIiB2YWx1ZT0i7YC07KaIIi8+DQoJCTx1aXRleHQgbmFtZT0iVEFCX09VVExJTkUiIHZhbHVlPSLqsJzsmpQiLz4NCgkJPHVpdGV4dCBuYW1lPSJUQUJfVEhVTUIiIHZhbHVlPSLstpXshoztjJAiLz4NCgkJPHVpdGV4dCBuYW1lPSJUQUJfTk9URVMiIHZhbHVlPSLrhbjtirgiLz4NCgkJPHVpdGV4dCBuYW1lPSJUQUJfU0VBUkNIIiB2YWx1ZT0i6rKA7IOJIi8+DQoJCTx1aXRleHQgbmFtZT0iU0xJREVfSEVBRElORyIgdmFsdWU9IuyKrOudvOydtOuTnCDsoJzrqqkiLz4NCgkJPHVpdGV4dCBuYW1lPSJEVVJBVElPTl9IRUFESU5HIiB2YWx1ZT0i7J6s7IOd7Iuc6rCEIi8+DQoJCTx1aXRleHQgbmFtZT0iU0VBUkNIX0hFQURJTkciIHZhbHVlPSLthY3siqTtirgg6rKA7IOJOiIvPg0KCQk8dWl0ZXh0IG5hbWU9IlRIVU1CX0hFQURJTkciIHZhbHVlPSLsiqzrnbzsnbTrk5wiLz4NCgkJPHVpdGV4dCBuYW1lPSJUSFVNQl9JTkZPIiB2YWx1ZT0i7KCc66qpL+yerOyDneyLnOqwhCIvPg0KCQk8dWl0ZXh0IG5hbWU9IkFUVEFDSE5BTUVfSEVBRElORyIgdmFsdWU9Iu2MjOydvCDsnbTrpoQiLz4NCgkJPHVpdGV4dCBuYW1lPSJBVFRBQ0hTSVpFX0hFQURJTkciIHZhbHVlPSLtgazquLAiLz4NCgkJPHVpdGV4dCBuYW1lPSJTTElERV9OT1RFUyIgdmFsdWU9IuyKrOudvOydtOuTnCDrhbjtirgiLz4NCgkJPCEtLXF1aXogcG9kIGFuZCBtZXNzYWdlIGJveCB0ZXh0cy0tPg0KCQk8dWl0ZXh0IG5hbWU9IlFVSVpQT0RfUVVJWl9BVFRFTVBUIiB2YWx1ZT0i7YC07KaIIOyLnOuPhCDtmp/siJg6Ii8+DQoJCTx1aXRleHQgbmFtZT0iUVVJWlBPRF9RVUlaX0FUVEVNUFRfVkFMVUUiIHZhbHVlPSIlbi8ldCIvPg0KCQk8dWl0ZXh0IG5hbWU9IlFVSVpQT0RfUVVJWl9TQ09SRSIgdmFsdWU9IuuTneygkDoiLz4NCgkJPHVpdGV4dCBuYW1lPSJRVUlaUE9EX1FVSVpfUEFTU1NDT1JFIiB2YWx1ZT0i7Ya16rO8IOygkOyImDoiLz4NCgkJPHVpdGV4dCBuYW1lPSJRVUlaUE9EX1FVSVpfTUFYU0NPUkUiIHZhbHVlPSLstZzqs6Ag7KCQ7IiYOiIvPg0KCQk8dWl0ZXh0IG5hbWU9IlFVSVpQT0RfUVVFU0FUTVBUX1NUUiIgdmFsdWU9IuyLnOuPhCDtmp/siJg6ICVuLyV0Ii8+DQoJCTx1aXRleHQgbmFtZT0iUVVJWlBPRF9RVUVTVFlQRV9TVFIiIHZhbHVlPSLsnKDtmJU6ICVzIi8+DQoJCTx1aXRleHQgbmFtZT0iUVVJWlBPRF9RVUVTVFlQRV9HUkQiIHZhbHVlPSLsoJDsiJgg66ek6riw6riwIOyZhOujjCIvPg0KCQk8dWl0ZXh0IG5hbWU9IlFVSVpQT0RfUVVFU1RZUEVfU1ZZIiB2YWx1ZT0i7ISk66y4IOyhsOyCrCIvPg0KCQk8dWl0ZXh0IG5hbWU9IlFVSVpQT0RfUVVJWkFUTVBUX0lORiIgdmFsdWU9IuustO2VnCIvPg0KCQk8dWl0ZXh0IG5hbWU9IlFVSVpQT0RfUVVFU0FUTVBUX0lORiIgdmFsdWU9IuustO2VnCIvPg0KCQk8dWl0ZXh0IG5hbWU9IldBUk5JTkdNU0dfWUVTU1RSSU5HIiB2YWx1ZT0i7JiIIi8+DQoJCTx1aXRleHQgbmFtZT0iV0FSTklOR01TR19OT1NUUklORyIgdmFsdWU9IuyVhOuLiOyYpCIvPg0KCQk8dWl0ZXh0IG5hbWU9IldBUk5JTkdNU0dfVElUTEVTVFJJTkciIHZhbHVlPSLtgLTspogg64K067mE6rKM7J207IWYIOqyveqzoCIvPg0KCQk8dWl0ZXh0IG5hbWU9IldBUk5JTkdNU0dfTVNHU1RSSU5HIiB2YWx1ZT0i7J20IO2AtOymiOyXkOyEnCDsi5zrj4TtlZjsp4Ag7JWK7J2AIOyniOusuOydtCDsnojsirXri4jri6QuJiN4QTsmI3hBO+2AtOymiOulvCDsooXro4ztlZjroKTrqbQgW+yYiF3rpbwg7YG066at7ZWY6rOgLCDtgLTspojrpbwg6rOE7IaN7ZWY66Ck66m0IFvslYTri4jsmKRd66W8IO2BtOumre2VmOyLreyLnOyYpC4iLz4NCgkJPHVpdGV4dCBuYW1lPSJJTkZPUk1BVElPTl9IMjY0X0ZMQVNIUExBWUVSIiB2YWx1ZT0i7Iuc7Iqk7YWc7JeQIOyEpOy5mOuQmOyWtCDsnojripQg7ZiE7J6sIOuyhOyghOydmCBGbGFzaCBQbGF5ZXLripQg7J20IOu5hOuUlOyYpOulvCDsp4Dsm5DtlZjsp4Ag7JWK7Iq164uI64ukLiDstZzsi6AgRmxhc2ggUGxheWVy66W8IOuLpOyatOuhnOuTnO2VmOugpOuptCDruYTrlJTsmKQg7JiB7Jet7J2EIO2BtOumre2VmOyLreyLnOyYpC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7LC47Jes7J6Q7JeQ6rKMIOyEuOuhnCDrp4nrjIAg67O07J206riwIi8+DQoJCTx1aXRleHQgbmFtZT0iTVVURSIgdmFsdWU9IuydjOyGjOqxsCIvPg0KCQk8dWl0ZXh0IG5hbWU9IkRPQ1dSQVBfVElUTEUiIHZhbHVlPSJQcmVzZW50ZXIg7YyM7J28IOyyqOu2gCIvPg0KCQk8dWl0ZXh0IG5hbWU9IkRPQ1dSQVBfTVNHIiB2YWx1ZT0i64K0IOy7tO2TqO2EsOyXkCDsoIDsnqUiLz4NCgkJPHVpdGV4dCBuYW1lPSJET0NXUkFQX1BST01QVCIgdmFsdWU9Iu2BtOumre2VmOyXrCDri6TsmrTroZzrk5wiLz4NCgk8L2xhbmd1YWdlPg0KCTxsYW5ndWFnZSBpZD0iZXM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EgJW4iLz4NCgkJPCEtLSBzdWJzdGl0dXRpb246ICVuID09IHNsaWRlIG51bWJlciAtLT4NCgkJPCEtLSBzdWJzdGl0dXRpb246ICV0ID09IHRvdGFsIHNsaWRlIGNvdW50IC0tPg0KCQk8dWl0ZXh0IG5hbWU9IlNDUlVCQkFSU1RBVFVTX1NMSURFSU5GTyIgdmFsdWU9IkRpYXBvc2l0aXZhICVuIC8gJXQgfCAiLz4NCgkJPHVpdGV4dCBuYW1lPSJTQ1JVQkJBUlNUQVRVU19TVE9QUEVEIiB2YWx1ZT0iRGV0ZW5pZGEiLz4NCgkJPHVpdGV4dCBuYW1lPSJTQ1JVQkJBUlNUQVRVU19QTEFZSU5HIiB2YWx1ZT0iUmVwcm9kdWNpZW5kbyIvPg0KCQk8dWl0ZXh0IG5hbWU9IlNDUlVCQkFSU1RBVFVTX05PQVVESU8iIHZhbHVlPSJTaW4gc29uaWRvIi8+DQoJCTx1aXRleHQgbmFtZT0iU0NSVUJCQVJTVEFUVVNfVklEUExBWUlORyIgdmFsdWU9IlbDrWRlbyBlbiByZXByb2QuIi8+DQoJCTx1aXRleHQgbmFtZT0iU0NSVUJCQVJTVEFUVVNfTE9BRElORyIgdmFsdWU9IkNhcmdhbmRvIi8+DQoJCTx1aXRleHQgbmFtZT0iU0NSVUJCQVJTVEFUVVNfQlVGRkVSSU5HIiB2YWx1ZT0iQWxtYWNlbmFuZG8gZW4gYsO6ZmVyIi8+DQoJCTx1aXRleHQgbmFtZT0iU0NSVUJCQVJTVEFUVVNfUVVFU1RJT04iIHZhbHVlPSJDb250ZXN0YXIgcHJlZ3VudGEiLz4NCgkJPHVpdGV4dCBuYW1lPSJTQ1JVQkJBUlNUQVRVU19SRVZJRVdRVUlaIiB2YWx1ZT0iUmV2aXNhbmRvIHBydWViYSIvPg0KCQk8IS0tIHN1YnN0aXR1dGlvbjogJW0gPT0gbWludXRlcyByZW1haW5pbmcgLS0+DQoJCTwhLS0gc3Vic3RpdHV0aW9uOiAlcyA9PSBzZWNvbmRzIHJlbWFpbmluZyAtLT4NCgkJPHVpdGV4dCBuYW1lPSJFTEFQU0VEIiB2YWx1ZT0iJW0gbWludXRvcyAlcyBzZWd1bmRvcyByZXN0YW50ZXMiLz4NCgkJPHVpdGV4dCBuYW1lPSJOT1RGT1VORCIgdmFsdWU9Ik5vIHNlIGhhIGVuY29udHJhZG8gbmFkYSIvPg0KCQk8dWl0ZXh0IG5hbWU9IkFUVEFDSE1FTlRTIiB2YWx1ZT0iQXJjaGl2b3MgYWRqdW50b3MiLz4NCgkJPCEtLSBzdWJzdGl0dXRpb246ICVwID09IGN1cnJlbnQgc3BlYWtlcidzIHRpdGxlIC0tPg0KCQk8dWl0ZXh0IG5hbWU9IkJJT1dJTl9USVRMRSIgdmFsdWU9IkJpb2dyYWbDrWE6ICVwIi8+DQoJCTx1aXRleHQgbmFtZT0iQklPQlROX1RJVExFIiB2YWx1ZT0iQmlvZ3JhZsOtYSIvPg0KCQk8dWl0ZXh0IG5hbWU9IkRJVklERVJCVE5fVElUTEUiIHZhbHVlPSJ8Ii8+DQoJCTx1aXRleHQgbmFtZT0iQ09OVEFDVEJUTl9USVRMRSIgdmFsdWU9IkNvbnRhY3RvIi8+DQoJCTx1aXRleHQgbmFtZT0iVEFCX1FVSVoiIHZhbHVlPSJQcnVlYmEiLz4NCgkJPHVpdGV4dCBuYW1lPSJUQUJfT1VUTElORSIgdmFsdWU9IkNvbnRvcm5vIi8+DQoJCTx1aXRleHQgbmFtZT0iVEFCX1RIVU1CIiB2YWx1ZT0iTWluaWF0LiIvPg0KCQk8dWl0ZXh0IG5hbWU9IlRBQl9OT1RFUyIgdmFsdWU9Ik5vdGFzIi8+DQoJCTx1aXRleHQgbmFtZT0iVEFCX1NFQVJDSCIgdmFsdWU9IkJ1c2NhciIvPg0KCQk8dWl0ZXh0IG5hbWU9IlNMSURFX0hFQURJTkciIHZhbHVlPSJUw610dWxvIGRlIGRpYXBvc2l0aXZhIi8+DQoJCTx1aXRleHQgbmFtZT0iRFVSQVRJT05fSEVBRElORyIgdmFsdWU9IkR1cmFjLiIvPg0KCQk8dWl0ZXh0IG5hbWU9IlNFQVJDSF9IRUFESU5HIiB2YWx1ZT0iQnVzY2FyIHRleHRvOiIvPg0KCQk8dWl0ZXh0IG5hbWU9IlRIVU1CX0hFQURJTkciIHZhbHVlPSJEaWFwb3NpdGl2YSIvPg0KCQk8dWl0ZXh0IG5hbWU9IlRIVU1CX0lORk8iIHZhbHVlPSJEdXIuL1TDrXQuIGRpYXAuIi8+DQoJCTx1aXRleHQgbmFtZT0iQVRUQUNITkFNRV9IRUFESU5HIiB2YWx1ZT0iTm9tYnJlIGRlIGFyY2hpdm8iLz4NCgkJPHVpdGV4dCBuYW1lPSJBVFRBQ0hTSVpFX0hFQURJTkciIHZhbHVlPSJUYW1hw7FvIi8+DQoJCTx1aXRleHQgbmFtZT0iU0xJREVfTk9URVMiIHZhbHVlPSJOb3RhcyBkZSBkaWFwb3NpdGl2YSIvPg0KCQk8IS0tcXVpeiBwb2QgYW5kIG1lc3NhZ2UgYm94IHRleHRzLS0+DQoJCTx1aXRleHQgbmFtZT0iUVVJWlBPRF9RVUlaX0FUVEVNUFQiIHZhbHVlPSJJbnRlbnRvIGRlIHBydWViYToiLz4NCgkJPHVpdGV4dCBuYW1lPSJRVUlaUE9EX1FVSVpfQVRURU1QVF9WQUxVRSIgdmFsdWU9IiVuIGRlICV0Ii8+DQoJCTx1aXRleHQgbmFtZT0iUVVJWlBPRF9RVUlaX1NDT1JFIiB2YWx1ZT0iUHVudHVhY2nDs246Ii8+DQoJCTx1aXRleHQgbmFtZT0iUVVJWlBPRF9RVUlaX1BBU1NTQ09SRSIgdmFsdWU9IlB1bnR1YWNpw7NuIHBhcmEgYXByb2JhcjoiLz4NCgkJPHVpdGV4dCBuYW1lPSJRVUlaUE9EX1FVSVpfTUFYU0NPUkUiIHZhbHVlPSJQdW50dWFjacOzbiBtw6F4aW1hOiIvPg0KCQk8dWl0ZXh0IG5hbWU9IlFVSVpQT0RfUVVFU0FUTVBUX1NUUiIgdmFsdWU9IkludGVudG9zOiAlbiBkZSAldCIvPg0KCQk8dWl0ZXh0IG5hbWU9IlFVSVpQT0RfUVVFU1RZUEVfU1RSIiB2YWx1ZT0iVGlwbzogJXMiLz4NCgkJPHVpdGV4dCBuYW1lPSJRVUlaUE9EX1FVRVNUWVBFX0dSRCIgdmFsdWU9IkNvbiBwdW50dWFjacOzbiIvPg0KCQk8dWl0ZXh0IG5hbWU9IlFVSVpQT0RfUVVFU1RZUEVfU1ZZIiB2YWx1ZT0iRW5jdWVzdGEiLz4NCgkJPHVpdGV4dCBuYW1lPSJRVUlaUE9EX1FVSVpBVE1QVF9JTkYiIHZhbHVlPSJJbmZpbml0byIvPg0KCQk8dWl0ZXh0IG5hbWU9IlFVSVpQT0RfUVVFU0FUTVBUX0lORiIgdmFsdWU9IkluZmluaXRvIi8+DQoJCTx1aXRleHQgbmFtZT0iV0FSTklOR01TR19ZRVNTVFJJTkciIHZhbHVlPSJTw60iLz4NCgkJPHVpdGV4dCBuYW1lPSJXQVJOSU5HTVNHX05PU1RSSU5HIiB2YWx1ZT0iTm8iLz4NCgkJPHVpdGV4dCBuYW1lPSJXQVJOSU5HTVNHX1RJVExFU1RSSU5HIiB2YWx1ZT0iQXZpc28gZGUgbmF2ZWdhY2nDs24gZGUgcHJ1ZWJhIi8+DQoJCTx1aXRleHQgbmFtZT0iV0FSTklOR01TR19NU0dTVFJJTkciIHZhbHVlPSJIYXkgcHJlZ3VudGFzIHNpbiBpbnRlbnRvcyBlbiBlc3RhIHBydWViYS4mI3hBOyYjeEE7UGFyYSBzYWxpciBkZSBsYSBwcnVlYmEsIGhhZ2EgY2xpYyBlbiBTw60uIFBhcmEgY29udGludWFyLCBoYWdhIGNsaWMgZW4gTm8uIi8+DQoJCTx1aXRleHQgbmFtZT0iSU5GT1JNQVRJT05fSDI2NF9GTEFTSFBMQVlFUiIgdmFsdWU9IkxhIHZlcnNpw7NuIGFjdHVhbCBkZSBGbGFzaCBQbGF5ZXIgaW5zdGFsYWRhIGVuIGVsIG9yZGVuYWRvciBubyBlcyBjb21wYXRpYmxlIGNvbiBlc3RlIHbDrWRlby4gSGFnYSBjbGljIGVuIGVsIMOhcmVhIGRlIHbDrWRlbyBwYXJhIGRlc2NhcmdhciBsYSDDumx0aW1hIHZlcnNpw7NuIGRlIEZsYXNoIFBsYXllci4iLz4NCgkJPCEtLSBzdWJzdGl0dXRpb246ICVwID09IHByZXNlbnRhdGlvbiB0aXRsZSAtLT4NCgkJPCEtLSBzdWJzdGl0dXRpb246ICVzID09IHNsaWRlIHRpdGxlIC0tPg0KCQk8IS0tIHN1YnN0aXR1dGlvbjogJW4gPT0gc2xpZGUgbnVtYmVyIC0tPg0KCQk8dWl0ZXh0IG5hbWU9IkJPT0tNQVJLIiB2YWx1ZT0iQWRvYmUgUHJlc2VudGVyOiAlcCIvPg0KCQk8IS0tIHN1YnN0aXR1dGlvbjogJXAgPT0gcHJlc2VudGF0aW9uIHRpdGxlIC0tPg0KCQk8IS0tIHN1YnN0aXR1dGlvbjogJXMgPT0gc2xpZGUgdGl0bGUgLS0+DQoJCTwhLS0gc3Vic3RpdHV0aW9uOiAlbiA9PSBzbGlkZSBudW1iZXIgLS0+DQoJCTx1aXRleHQgbmFtZT0iQk9PS01BUktTTElERSIgdmFsdWU9IkFkb2JlIFByZXNlbnRlcjogJXAgJXMiLz4NCgkJPHVpdGV4dCBuYW1lPSJTSE9XU0lERUJBUiIgdmFsdWU9Ik1vc3RyYXIgYmFycmEgbGF0ZXJhbCBhIGxvcyBwYXJ0aWNpcGFudGVzIi8+DQoJCTx1aXRleHQgbmFtZT0iTVVURSIgdmFsdWU9IlNpbGVuY2lhciIvPg0KCQk8dWl0ZXh0IG5hbWU9IkRPQ1dSQVBfVElUTEUiIHZhbHVlPSJBcmNoaXZvIGFkanVudG8gZGUgUHJlc2VudGVyIi8+DQoJCTx1aXRleHQgbmFtZT0iRE9DV1JBUF9NU0ciIHZhbHVlPSJHdWFyZGFyIGVuIE1pIFBDIi8+DQoJCTx1aXRleHQgbmFtZT0iRE9DV1JBUF9QUk9NUFQiIHZhbHVlPSJIYWdhIGNsaWMgZW4gRGVzY2FyZ2FyIi8+DQoJPC9sYW5ndWFnZT4NCgk8bGFuZ3VhZ2UgaWQ9InB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BhcmFkbyIvPg0KCQk8dWl0ZXh0IG5hbWU9IlNDUlVCQkFSU1RBVFVTX1BMQVlJTkciIHZhbHVlPSJSZXByb2R1emluZG8iLz4NCgkJPHVpdGV4dCBuYW1lPSJTQ1JVQkJBUlNUQVRVU19OT0FVRElPIiB2YWx1ZT0iU2VtIMOhdWRpbyIvPg0KCQk8dWl0ZXh0IG5hbWU9IlNDUlVCQkFSU1RBVFVTX1ZJRFBMQVlJTkciIHZhbHVlPSJWw61kZW8gZW0gcmVwcm9kdcOnw6NvIi8+DQoJCTx1aXRleHQgbmFtZT0iU0NSVUJCQVJTVEFUVVNfTE9BRElORyIgdmFsdWU9IkNhcnJlZ2FuZG8iLz4NCgkJPHVpdGV4dCBuYW1lPSJTQ1JVQkJBUlNUQVRVU19CVUZGRVJJTkciIHZhbHVlPSJBcm1hemVuYW5kbyBlbSBidWZmZXIiLz4NCgkJPHVpdGV4dCBuYW1lPSJTQ1JVQkJBUlNUQVRVU19RVUVTVElPTiIgdmFsdWU9IlJlc3BvbmRlciBwZXJndW50YSIvPg0KCQk8dWl0ZXh0IG5hbWU9IlNDUlVCQkFSU1RBVFVTX1JFVklFV1FVSVoiIHZhbHVlPSJSZXZpc2FuZG8gcXVlc3Rpb27DoXJpbyIvPg0KCQk8IS0tIHN1YnN0aXR1dGlvbjogJW0gPT0gbWludXRlcyByZW1haW5pbmcgLS0+DQoJCTwhLS0gc3Vic3RpdHV0aW9uOiAlcyA9PSBzZWNvbmRzIHJlbWFpbmluZyAtLT4NCgkJPHVpdGV4dCBuYW1lPSJFTEFQU0VEIiB2YWx1ZT0iJW0gbWludXRvcyAlcyBzZWd1bmRvcyByZXN0YW50ZXMiLz4NCgkJPHVpdGV4dCBuYW1lPSJOT1RGT1VORCIgdmFsdWU9Ik5hZGEgZW5jb250cmFkbyIvPg0KCQk8dWl0ZXh0IG5hbWU9IkFUVEFDSE1FTlRTIiB2YWx1ZT0iQW5leG9z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GF0byIvPg0KCQk8dWl0ZXh0IG5hbWU9IlRBQl9RVUlaIiB2YWx1ZT0iUXVlc3QuIi8+DQoJCTx1aXRleHQgbmFtZT0iVEFCX09VVExJTkUiIHZhbHVlPSJFc3F1ZW1hIi8+DQoJCTx1aXRleHQgbmFtZT0iVEFCX1RIVU1CIiB2YWx1ZT0iTWluaSIvPg0KCQk8dWl0ZXh0IG5hbWU9IlRBQl9OT1RFUyIgdmFsdWU9Ik5vdGFzIi8+DQoJCTx1aXRleHQgbmFtZT0iVEFCX1NFQVJDSCIgdmFsdWU9IkJ1c2NhIi8+DQoJCTx1aXRleHQgbmFtZT0iU0xJREVfSEVBRElORyIgdmFsdWU9IlTDrXR1bG8gZG8gc2xpZGUiLz4NCgkJPHVpdGV4dCBuYW1lPSJEVVJBVElPTl9IRUFESU5HIiB2YWx1ZT0iRHVyYcOnw6NvIi8+DQoJCTx1aXRleHQgbmFtZT0iU0VBUkNIX0hFQURJTkciIHZhbHVlPSJQcm9jdXJhciB0ZXh0bzoiLz4NCgkJPHVpdGV4dCBuYW1lPSJUSFVNQl9IRUFESU5HIiB2YWx1ZT0iU2xpZGUiLz4NCgkJPHVpdGV4dCBuYW1lPSJUSFVNQl9JTkZPIiB2YWx1ZT0iVMOtdHVsby9EdXJhw6fDo28gZG8gc2xpZGUiLz4NCgkJPHVpdGV4dCBuYW1lPSJBVFRBQ0hOQU1FX0hFQURJTkciIHZhbHVlPSJOb21lIGRvIGFycXVpdm8iLz4NCgkJPHVpdGV4dCBuYW1lPSJBVFRBQ0hTSVpFX0hFQURJTkciIHZhbHVlPSJUYW1hbmhvIi8+DQoJCTx1aXRleHQgbmFtZT0iU0xJREVfTk9URVMiIHZhbHVlPSJBbm90YcOnw7VlcyBkbyBzbGlkZSIvPg0KCQk8IS0tcXVpeiBwb2QgYW5kIG1lc3NhZ2UgYm94IHRleHRzLS0+DQoJCTx1aXRleHQgbmFtZT0iUVVJWlBPRF9RVUlaX0FUVEVNUFQiIHZhbHVlPSJUZW50YXRpdmEgbm8gcXVlc3Rpb27DoXJpbzoiLz4NCgkJPHVpdGV4dCBuYW1lPSJRVUlaUE9EX1FVSVpfQVRURU1QVF9WQUxVRSIgdmFsdWU9IiVuIGRlICV0Ii8+DQoJCTx1aXRleHQgbmFtZT0iUVVJWlBPRF9RVUlaX1NDT1JFIiB2YWx1ZT0iUG9udHVhw6fDo286Ii8+DQoJCTx1aXRleHQgbmFtZT0iUVVJWlBPRF9RVUlaX1BBU1NTQ09SRSIgdmFsdWU9IlBvbnR1YcOnw6NvIGRlIGFwcm92YcOnw6NvOiIvPg0KCQk8dWl0ZXh0IG5hbWU9IlFVSVpQT0RfUVVJWl9NQVhTQ09SRSIgdmFsdWU9IlBvbnR1YcOnw6NvIG3DoXhpbWE6Ii8+DQoJCTx1aXRleHQgbmFtZT0iUVVJWlBPRF9RVUVTQVRNUFRfU1RSIiB2YWx1ZT0iVGVudGF0aXZhOiAlbiBkZSAldCIvPg0KCQk8dWl0ZXh0IG5hbWU9IlFVSVpQT0RfUVVFU1RZUEVfU1RSIiB2YWx1ZT0iVGlwbzogJXMiLz4NCgkJPHVpdGV4dCBuYW1lPSJRVUlaUE9EX1FVRVNUWVBFX0dSRCIgdmFsdWU9IkNsYXNzaWZpY2F0w7NyaWEiLz4NCgkJPHVpdGV4dCBuYW1lPSJRVUlaUE9EX1FVRVNUWVBFX1NWWSIgdmFsdWU9IlBlc3F1aXNhIi8+DQoJCTx1aXRleHQgbmFtZT0iUVVJWlBPRF9RVUlaQVRNUFRfSU5GIiB2YWx1ZT0iSW5maW5pdG8iLz4NCgkJPHVpdGV4dCBuYW1lPSJRVUlaUE9EX1FVRVNBVE1QVF9JTkYiIHZhbHVlPSJJbmZpbml0byIvPg0KCQk8dWl0ZXh0IG5hbWU9IldBUk5JTkdNU0dfWUVTU1RSSU5HIiB2YWx1ZT0iU2ltIi8+DQoJCTx1aXRleHQgbmFtZT0iV0FSTklOR01TR19OT1NUUklORyIgdmFsdWU9Ik7Do28iLz4NCgkJPHVpdGV4dCBuYW1lPSJXQVJOSU5HTVNHX1RJVExFU1RSSU5HIiB2YWx1ZT0iQWxlcnRhIGRlIG5hdmVnYcOnw6NvIGRvIHF1ZXN0aW9uw6FyaW8iLz4NCgkJPHVpdGV4dCBuYW1lPSJXQVJOSU5HTVNHX01TR1NUUklORyIgdmFsdWU9IkV4aXN0ZW0gcGVyZ3VudGFzIHF1ZSBuw6NvIGZvcmFtIHJlc3BvbmRpZGFzIG5lc3RlIHF1ZXN0aW9uw6FyaW8uJiN4QTsmI3hBO0NsaXF1ZSBlbSBTaW0gcGFyYSBzYWlyIGRvIHF1ZXN0aW9uw6FyaW8gb3UgZW0gTsOjbyBzZSBxdWlzZXIgY29udGludWFyLiIvPg0KCQk8dWl0ZXh0IG5hbWU9IklORk9STUFUSU9OX0gyNjRfRkxBU0hQTEFZRVIiIHZhbHVlPSJBIHZlcnPDo28gYXR1YWwgZG8gRmxhc2ggUGxheWVyIGluc3RhbGFkYSBubyBjb21wdXRhZG9yIG7Do28gb2ZlcmVjZSBzdXBvcnRlIGEgZXNzZSB2w61kZW8uIENsaXF1ZSBuYSDDoXJlYSBkbyB2w61kZW8gcGFyYSBiYWl4YXIgYSB2ZXJzw6NvIG1haXMgcmVjZW50ZSBkb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XIgYmFycmEgbGF0ZXJhbCBhbyBwYXJ0aWNpcGFudGVzIi8+DQoJCTx1aXRleHQgbmFtZT0iTVVURSIgdmFsdWU9Ik11ZG8iLz4NCgkJPHVpdGV4dCBuYW1lPSJET0NXUkFQX1RJVExFIiB2YWx1ZT0iQW5leG8gZGUgYXJxdWl2byBkbyBQcmVzZW50ZXIiLz4NCgkJPHVpdGV4dCBuYW1lPSJET0NXUkFQX01TRyIgdmFsdWU9IlNhbHZhciBlbSBNZXUgY29tcHV0YWRvciIvPg0KCQk8dWl0ZXh0IG5hbWU9IkRPQ1dSQVBfUFJPTVBUIiB2YWx1ZT0iQ2xpcXVlIHBhcmEgYmFpeGFyIi8+DQoJPC9sYW5ndWFnZT4NCgk8bGFuZ3VhZ2UgaWQ9Iml0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ludGVycm90dG8iLz4NCgkJPHVpdGV4dCBuYW1lPSJTQ1JVQkJBUlNUQVRVU19QTEFZSU5HIiB2YWx1ZT0iUmlwcm9kdXppb25lIi8+DQoJCTx1aXRleHQgbmFtZT0iU0NSVUJCQVJTVEFUVVNfTk9BVURJTyIgdmFsdWU9IkF1ZGlvIGluYXR0LiIvPg0KCQk8dWl0ZXh0IG5hbWU9IlNDUlVCQkFSU1RBVFVTX1ZJRFBMQVlJTkciIHZhbHVlPSJWaWRlbyBpbiByaXByb2R1emlvbmUiLz4NCgkJPHVpdGV4dCBuYW1lPSJTQ1JVQkJBUlNUQVRVU19MT0FESU5HIiB2YWx1ZT0iQ2FyaWNhbWVudG8iLz4NCgkJPHVpdGV4dCBuYW1lPSJTQ1JVQkJBUlNUQVRVU19CVUZGRVJJTkciIHZhbHVlPSJCdWZmZXJpbmciLz4NCgkJPHVpdGV4dCBuYW1lPSJTQ1JVQkJBUlNUQVRVU19RVUVTVElPTiIgdmFsdWU9IlJpc3BvbmRpIGEgZG9tYW5kYSIvPg0KCQk8dWl0ZXh0IG5hbWU9IlNDUlVCQkFSU1RBVFVTX1JFVklFV1FVSVoiIHZhbHVlPSJSZXZpc2lvbmUgZGVsIHF1aXoiLz4NCgkJPCEtLSBzdWJzdGl0dXRpb246ICVtID09IG1pbnV0ZXMgcmVtYWluaW5nIC0tPg0KCQk8IS0tIHN1YnN0aXR1dGlvbjogJXMgPT0gc2Vjb25kcyByZW1haW5pbmcgLS0+DQoJCTx1aXRleHQgbmFtZT0iRUxBUFNFRCIgdmFsdWU9IiVtIE1pbnV0aSAlcyBTZWNvbmRpIHJpbWFuZW50aSIvPg0KCQk8dWl0ZXh0IG5hbWU9Ik5PVEZPVU5EIiB2YWx1ZT0iTmVzc3VuIGVsZW1lbnRvIHRyb3ZhdG8iLz4NCgkJPHVpdGV4dCBuYW1lPSJBVFRBQ0hNRU5UUyIgdmFsdWU9IkFsbGVnYXRpIi8+DQoJCTwhLS0gc3Vic3RpdHV0aW9uOiAlcCA9PSBjdXJyZW50IHNwZWFrZXIncyB0aXRsZSAtLT4NCgkJPHVpdGV4dCBuYW1lPSJCSU9XSU5fVElUTEUiIHZhbHVlPSJCaW86ICVwIi8+DQoJCTx1aXRleHQgbmFtZT0iQklPQlROX1RJVExFIiB2YWx1ZT0iQmlvIi8+DQoJCTx1aXRleHQgbmFtZT0iRElWSURFUkJUTl9USVRMRSIgdmFsdWU9InwiLz4NCgkJPHVpdGV4dCBuYW1lPSJDT05UQUNUQlROX1RJVExFIiB2YWx1ZT0iQ29udC4iLz4NCgkJPHVpdGV4dCBuYW1lPSJUQUJfUVVJWiIgdmFsdWU9IlF1aXoiLz4NCgkJPHVpdGV4dCBuYW1lPSJUQUJfT1VUTElORSIgdmFsdWU9IlN0cnV0dHVyYSIvPg0KCQk8dWl0ZXh0IG5hbWU9IlRBQl9USFVNQiIgdmFsdWU9Ik1pbmlhdHVyZSIvPg0KCQk8dWl0ZXh0IG5hbWU9IlRBQl9OT1RFUyIgdmFsdWU9Ik5vdGUiLz4NCgkJPHVpdGV4dCBuYW1lPSJUQUJfU0VBUkNIIiB2YWx1ZT0iQ2VyY2EiLz4NCgkJPHVpdGV4dCBuYW1lPSJTTElERV9IRUFESU5HIiB2YWx1ZT0iVGl0b2xvIGRpYXBvc2l0aXZhIi8+DQoJCTx1aXRleHQgbmFtZT0iRFVSQVRJT05fSEVBRElORyIgdmFsdWU9IkR1cmF0YSIvPg0KCQk8dWl0ZXh0IG5hbWU9IlNFQVJDSF9IRUFESU5HIiB2YWx1ZT0iQ2VyY2EgdGVzdG86Ii8+DQoJCTx1aXRleHQgbmFtZT0iVEhVTUJfSEVBRElORyIgdmFsdWU9IkRpYXBvc2l0aXZhIi8+DQoJCTx1aXRleHQgbmFtZT0iVEhVTUJfSU5GTyIgdmFsdWU9IlRpdG9sby9UZW1wbyIvPg0KCQk8dWl0ZXh0IG5hbWU9IkFUVEFDSE5BTUVfSEVBRElORyIgdmFsdWU9Ik5vbWUgZmlsZSIvPg0KCQk8dWl0ZXh0IG5hbWU9IkFUVEFDSFNJWkVfSEVBRElORyIgdmFsdWU9IkRpbWVuc2lvbmUiLz4NCgkJPHVpdGV4dCBuYW1lPSJTTElERV9OT1RFUyIgdmFsdWU9Ik5vdGUgZGlhcG9zaXRpdmEiLz4NCgkJPCEtLXF1aXogcG9kIGFuZCBtZXNzYWdlIGJveCB0ZXh0cy0tPg0KCQk8dWl0ZXh0IG5hbWU9IlFVSVpQT0RfUVVJWl9BVFRFTVBUIiB2YWx1ZT0iVGVudGF0aXZvIHF1aXo6Ii8+DQoJCTx1aXRleHQgbmFtZT0iUVVJWlBPRF9RVUlaX0FUVEVNUFRfVkFMVUUiIHZhbHVlPSIlbiBkaSAldCIvPg0KCQk8dWl0ZXh0IG5hbWU9IlFVSVpQT0RfUVVJWl9TQ09SRSIgdmFsdWU9IlB1bnRlZ2dpbzoiLz4NCgkJPHVpdGV4dCBuYW1lPSJRVUlaUE9EX1FVSVpfUEFTU1NDT1JFIiB2YWx1ZT0iUHVudGVnZ2lvIG1pbmltbzoiLz4NCgkJPHVpdGV4dCBuYW1lPSJRVUlaUE9EX1FVSVpfTUFYU0NPUkUiIHZhbHVlPSJQdW50ZWdnaW8gbWFzc2ltbzoiLz4NCgkJPHVpdGV4dCBuYW1lPSJRVUlaUE9EX1FVRVNBVE1QVF9TVFIiIHZhbHVlPSJUZW50YXRpdm86ICVuIGRpICV0Ii8+DQoJCTx1aXRleHQgbmFtZT0iUVVJWlBPRF9RVUVTVFlQRV9TVFIiIHZhbHVlPSJUaXBvOiAlcyIvPg0KCQk8dWl0ZXh0IG5hbWU9IlFVSVpQT0RfUVVFU1RZUEVfR1JEIiB2YWx1ZT0iQ29uIHZhbHV0YXppb25lIi8+DQoJCTx1aXRleHQgbmFtZT0iUVVJWlBPRF9RVUVTVFlQRV9TVlkiIHZhbHVlPSJJbmRhZ2luZSIvPg0KCQk8dWl0ZXh0IG5hbWU9IlFVSVpQT0RfUVVJWkFUTVBUX0lORiIgdmFsdWU9IkluZmluaXRpIi8+DQoJCTx1aXRleHQgbmFtZT0iUVVJWlBPRF9RVUVTQVRNUFRfSU5GIiB2YWx1ZT0iSW5maW5pdGkiLz4NCgkJPHVpdGV4dCBuYW1lPSJXQVJOSU5HTVNHX1lFU1NUUklORyIgdmFsdWU9IlPDrCIvPg0KCQk8dWl0ZXh0IG5hbWU9IldBUk5JTkdNU0dfTk9TVFJJTkciIHZhbHVlPSJObyIvPg0KCQk8dWl0ZXh0IG5hbWU9IldBUk5JTkdNU0dfVElUTEVTVFJJTkciIHZhbHVlPSJBdnZlcnRlbnphIG5hdmlnYXppb25lIHF1aXoiLz4NCgkJPHVpdGV4dCBuYW1lPSJXQVJOSU5HTVNHX01TR1NUUklORyIgdmFsdWU9Ik9jY29ycmUgYW5jb3JhIHJpc3BvbmRlcmUgYWQgYWxjdW5lIGRvbWFuZGUgZGVsIHF1aXouJiN4QTsmI3hBO1NlIGZhdGUgY2xpYyBzdSBTw6wsIHVzY2lyZXRlIGRhbCBxdWl6LiBGYXRlIGNsaWMgc3UgTm8gcGVyIGNvbnRpbnVhcmUgaWwgcXVpei4iLz4NCgkJPHVpdGV4dCBuYW1lPSJJTkZPUk1BVElPTl9IMjY0X0ZMQVNIUExBWUVSIiB2YWx1ZT0iTGEgdmVyc2lvbmUgZGkgRmxhc2ggUGxheWVyIGF0dHVhbG1lbnRlIGluc3RhbGxhdGEgbm9uIHN1cHBvcnRhIHF1ZXN0byB2aWRlby4gRmF0ZSBjbGljIHN1bGwnYXJlYSBkZWwgdmlkZW8gcGVyIHNjYXJpY2FyZSBsJ3VsdGltYSB2ZXJzaW9uZSBkaS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k1vc3RyYSBiYXJyYSBsYXRlcmFsZSBhaSBwYXJ0ZWNpcGFudGkiLz4NCgkJPHVpdGV4dCBuYW1lPSJNVVRFIiB2YWx1ZT0iRGlzYXR0aXZhIGF1ZGlvIi8+DQoJCTx1aXRleHQgbmFtZT0iRE9DV1JBUF9USVRMRSIgdmFsdWU9IkFsbGVnYXRvIGZpbGUgUHJlc2VudGVyIi8+DQoJCTx1aXRleHQgbmFtZT0iRE9DV1JBUF9NU0ciIHZhbHVlPSJTYWx2YSBpbiBSaXNvcnNlIGRlbCBjb21wdXRlciIvPg0KCQk8dWl0ZXh0IG5hbWU9IkRPQ1dSQVBfUFJPTVBUIiB2YWx1ZT0iQ2xpYyBwZXIgc2NhcmljYXJlIi8+DQoJPC9sYW5ndWFnZT4NCgk8bGFuZ3VhZ2UgaWQ9Im5s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SAlbiIvPg0KCQk8IS0tIHN1YnN0aXR1dGlvbjogJW4gPT0gc2xpZGUgbnVtYmVyIC0tPg0KCQk8IS0tIHN1YnN0aXR1dGlvbjogJXQgPT0gdG90YWwgc2xpZGUgY291bnQgLS0+DQoJCTx1aXRleHQgbmFtZT0iU0NSVUJCQVJTVEFUVVNfU0xJREVJTkZPIiB2YWx1ZT0iRGlhICVuIC8gJXQgfCAiLz4NCgkJPHVpdGV4dCBuYW1lPSJTQ1JVQkJBUlNUQVRVU19TVE9QUEVEIiB2YWx1ZT0iR2VzdG9wdCIvPg0KCQk8dWl0ZXh0IG5hbWU9IlNDUlVCQkFSU1RBVFVTX1BMQVlJTkciIHZhbHVlPSJBZnNwZWxlbiIvPg0KCQk8dWl0ZXh0IG5hbWU9IlNDUlVCQkFSU1RBVFVTX05PQVVESU8iIHZhbHVlPSJHZWVuIGF1ZGlvIi8+DQoJCTx1aXRleHQgbmFtZT0iU0NSVUJCQVJTVEFUVVNfVklEUExBWUlORyIgdmFsdWU9IlZpZGVvIGFmc3BlbGVuIi8+DQoJCTx1aXRleHQgbmFtZT0iU0NSVUJCQVJTVEFUVVNfTE9BRElORyIgdmFsdWU9IkxhZGVuIi8+DQoJCTx1aXRleHQgbmFtZT0iU0NSVUJCQVJTVEFUVVNfQlVGRkVSSU5HIiB2YWx1ZT0iQnVmZmVyZW4iLz4NCgkJPHVpdGV4dCBuYW1lPSJTQ1JVQkJBUlNUQVRVU19RVUVTVElPTiIgdmFsdWU9IlZyYWFnIG1ldCBhbnR3b29yZCIvPg0KCQk8dWl0ZXh0IG5hbWU9IlNDUlVCQkFSU1RBVFVTX1JFVklFV1FVSVoiIHZhbHVlPSJRdWl6IGNvbnRyb2xlcmVuIi8+DQoJCTwhLS0gc3Vic3RpdHV0aW9uOiAlbSA9PSBtaW51dGVzIHJlbWFpbmluZyAtLT4NCgkJPCEtLSBzdWJzdGl0dXRpb246ICVzID09IHNlY29uZHMgcmVtYWluaW5nIC0tPg0KCQk8dWl0ZXh0IG5hbWU9IkVMQVBTRUQiIHZhbHVlPSJFciByZXN0ZXJlbiAlbSBtaW51dGVuICVzIHNlY29uZGVuIi8+DQoJCTx1aXRleHQgbmFtZT0iTk9URk9VTkQiIHZhbHVlPSJOaWV0cyBnZXZvbmRlbiIvPg0KCQk8dWl0ZXh0IG5hbWU9IkFUVEFDSE1FTlRTIiB2YWx1ZT0iQmlqbGFnZW4iLz4NCgkJPCEtLSBzdWJzdGl0dXRpb246ICVwID09IGN1cnJlbnQgc3BlYWtlcidzIHRpdGxlIC0tPg0KCQk8dWl0ZXh0IG5hbWU9IkJJT1dJTl9USVRMRSIgdmFsdWU9IkJpb2dyYWZpZTogJXAiLz4NCgkJPHVpdGV4dCBuYW1lPSJCSU9CVE5fVElUTEUiIHZhbHVlPSJCaW9ncmFmaWUiLz4NCgkJPHVpdGV4dCBuYW1lPSJESVZJREVSQlROX1RJVExFIiB2YWx1ZT0ifCIvPg0KCQk8dWl0ZXh0IG5hbWU9IkNPTlRBQ1RCVE5fVElUTEUiIHZhbHVlPSJDb250YWN0Ii8+DQoJCTx1aXRleHQgbmFtZT0iVEFCX1FVSVoiIHZhbHVlPSJRdWl6Ii8+DQoJCTx1aXRleHQgbmFtZT0iVEFCX09VVExJTkUiIHZhbHVlPSJPdmVyemljaHQiLz4NCgkJPHVpdGV4dCBuYW1lPSJUQUJfVEhVTUIiIHZhbHVlPSJNaW5pYXR1dXIiLz4NCgkJPHVpdGV4dCBuYW1lPSJUQUJfTk9URVMiIHZhbHVlPSJOb3RpdGllcyIvPg0KCQk8dWl0ZXh0IG5hbWU9IlRBQl9TRUFSQ0giIHZhbHVlPSJab2VrZW4iLz4NCgkJPHVpdGV4dCBuYW1lPSJTTElERV9IRUFESU5HIiB2YWx1ZT0iVGl0ZWwgdmFuIGRpYSIvPg0KCQk8dWl0ZXh0IG5hbWU9IkRVUkFUSU9OX0hFQURJTkciIHZhbHVlPSJEdXVyIi8+DQoJCTx1aXRleHQgbmFtZT0iU0VBUkNIX0hFQURJTkciIHZhbHVlPSJab2VrZW4gbmFhciB0ZWtzdDoiLz4NCgkJPHVpdGV4dCBuYW1lPSJUSFVNQl9IRUFESU5HIiB2YWx1ZT0iRGlhIi8+DQoJCTx1aXRleHQgbmFtZT0iVEhVTUJfSU5GTyIgdmFsdWU9IlRpdGVsL2R1dXIgdmFuIGRpYSIvPg0KCQk8dWl0ZXh0IG5hbWU9IkFUVEFDSE5BTUVfSEVBRElORyIgdmFsdWU9IkJlc3RhbmRzbmFhbSIvPg0KCQk8dWl0ZXh0IG5hbWU9IkFUVEFDSFNJWkVfSEVBRElORyIgdmFsdWU9Ikdyb290dGUiLz4NCgkJPHVpdGV4dCBuYW1lPSJTTElERV9OT1RFUyIgdmFsdWU9IkRpYW5vdGl0aWVzIi8+DQoJCTwhLS1xdWl6IHBvZCBhbmQgbWVzc2FnZSBib3ggdGV4dHMtLT4NCgkJPHVpdGV4dCBuYW1lPSJRVUlaUE9EX1FVSVpfQVRURU1QVCIgdmFsdWU9IlF1aXpwb2dpbmc6Ii8+DQoJCTx1aXRleHQgbmFtZT0iUVVJWlBPRF9RVUlaX0FUVEVNUFRfVkFMVUUiIHZhbHVlPSIlbiB2YW4gJXQiLz4NCgkJPHVpdGV4dCBuYW1lPSJRVUlaUE9EX1FVSVpfU0NPUkUiIHZhbHVlPSJCZWhhYWxkZSBzY29yZToiLz4NCgkJPHVpdGV4dCBuYW1lPSJRVUlaUE9EX1FVSVpfUEFTU1NDT1JFIiB2YWx1ZT0iVm9sZG9lbmRlIHNjb3JlOiIvPg0KCQk8dWl0ZXh0IG5hbWU9IlFVSVpQT0RfUVVJWl9NQVhTQ09SRSIgdmFsdWU9Ik1heGltYWFsIGhhYWxiYXJlIHNjb3JlOiIvPg0KCQk8dWl0ZXh0IG5hbWU9IlFVSVpQT0RfUVVFU0FUTVBUX1NUUiIgdmFsdWU9IlBvZ2luZzogJW4gdmFuICV0Ii8+DQoJCTx1aXRleHQgbmFtZT0iUVVJWlBPRF9RVUVTVFlQRV9TVFIiIHZhbHVlPSJUeXBlOiAlcyIvPg0KCQk8dWl0ZXh0IG5hbWU9IlFVSVpQT0RfUVVFU1RZUEVfR1JEIiB2YWx1ZT0iVGVsdCB2b29yIHNjb3JlIi8+DQoJCTx1aXRleHQgbmFtZT0iUVVJWlBPRF9RVUVTVFlQRV9TVlkiIHZhbHVlPSJFbnF1w6p0ZSIvPg0KCQk8dWl0ZXh0IG5hbWU9IlFVSVpQT0RfUVVJWkFUTVBUX0lORiIgdmFsdWU9Ik9uYmVwZXJrdCIvPg0KCQk8dWl0ZXh0IG5hbWU9IlFVSVpQT0RfUVVFU0FUTVBUX0lORiIgdmFsdWU9Ik9uYmVwZXJrdCIvPg0KCQk8dWl0ZXh0IG5hbWU9IldBUk5JTkdNU0dfWUVTU1RSSU5HIiB2YWx1ZT0iSmEiLz4NCgkJPHVpdGV4dCBuYW1lPSJXQVJOSU5HTVNHX05PU1RSSU5HIiB2YWx1ZT0iTmVlIi8+DQoJCTx1aXRleHQgbmFtZT0iV0FSTklOR01TR19USVRMRVNUUklORyIgdmFsdWU9IldhYXJzY2h1d2luZyBtZXQgYmV0cmVra2luZyB0b3QgcXVpem5hdmlnYXRpZSIvPg0KCQk8dWl0ZXh0IG5hbWU9IldBUk5JTkdNU0dfTVNHU1RSSU5HIiB2YWx1ZT0iVSBoZWJ0IG5pZXQgYWxsZSB2cmFnZW4gaW4gZGV6ZSBxdWl6IGJlYW50d29vcmQuJiN4QTsmI3hBO0tsaWsgb3AgSmEgb20gZGUgcXVpeiBhZiB0ZSBzbHVpdGVuLiBLbGlrIG9wIE5lZSBvbSBkZSBxdWl6IHZvb3J0IHRlIHpldHRlbi4iLz4NCgkJPHVpdGV4dCBuYW1lPSJJTkZPUk1BVElPTl9IMjY0X0ZMQVNIUExBWUVSIiB2YWx1ZT0iRGV6ZSB2aWRlbyB3b3JkdCBuaWV0IG9uZGVyc3RldW5kIGRvb3IgZGUgdmVyc2llIHZhbiBGbGFzaCBQbGF5ZXIgZGllIG1vbWVudGVlbCBvcCB1dyBjb21wdXRlciBpcyBnZcOvbnN0YWxsZWVyZC4gS2xpayBpbiBkZSB2aWRlbyBvbSBkZSBuaWV1d3N0ZSBGbGFzaCBQbGF5ZXIgdGUgZG93bmxv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WmlqcGFuZWVsIGFhbiBkZWVsbmVtZXJzIHdlZXJnZXZlbiIvPg0KCQk8dWl0ZXh0IG5hbWU9Ik1VVEUiIHZhbHVlPSJEZW1wZW4iLz4NCgkJPHVpdGV4dCBuYW1lPSJET0NXUkFQX1RJVExFIiB2YWx1ZT0iUHJlc2VudGVyLWJlc3RhbmRzYmlqbGFnZSIvPg0KCQk8dWl0ZXh0IG5hbWU9IkRPQ1dSQVBfTVNHIiB2YWx1ZT0iT3BzbGFhbiBpbiBEZXplIGNvbXB1dGVyIi8+DQoJCTx1aXRleHQgbmFtZT0iRE9DV1JBUF9QUk9NUFQiIHZhbHVlPSJLbGlrIG9tIHRlIGRvd25sb2FkZW4iLz4NCgk8L2xhbmd1YWdlPg0KCTxsYW5ndWFnZSBpZD0iY24iPg0KCQk8IS0tIGZvcm1hdCBmb3IgdWlmb250IHZhbHVlIGlzICJmb250LHNpemUsaXNib2xkLGlzaXRhbGljLGlzc2hhZG93ZWQiIC0tPg0KCQk8dWlmb250IG5hbWU9IkZPTlRfUVVJWlpJTkciIHZhbHVlPSLlrovkvZMtMTgwMzAsMTAsZmFsc2UsZmFsc2UsZmFsc2UiLz4NCgkJPHVpZm9udCBuYW1lPSJGT05UX1NDUlVCU1RBVFVTIiB2YWx1ZT0i5a6L5L2TLTE4MDMwLDEwLHRydWUsZmFsc2UsdHJ1ZSIvPg0KCQk8dWlmb250IG5hbWU9IkZPTlRfU0NSVUJUSU1FIiB2YWx1ZT0i5a6L5L2TLTE4MDMwLDEwLGZhbHNlLGZhbHNlLHRydWUiLz4NCgkJPHVpZm9udCBuYW1lPSJGT05UX0VMQVBTRURUSU1FIiB2YWx1ZT0i5a6L5L2TLTE4MDMwLDEwLHRydWUsZmFsc2UsdHJ1ZSIvPg0KCQk8dWlmb250IG5hbWU9IkZPTlRfVVRJTFNNRU5VIiB2YWx1ZT0i5a6L5L2TLTE4MDMwLDEwLHRydWUsZmFsc2UsZmFsc2UiLz4NCgkJPHVpZm9udCBuYW1lPSJGT05UX1RBQlMiIHZhbHVlPSLlrovkvZMtMTgwMzAsMTQsdHJ1ZSxmYWxzZSx0cnVlIi8+DQoJCTx1aWZvbnQgbmFtZT0iRk9OVF9QUkVTRU5UQVRJT05OQU1FIiB2YWx1ZT0i5a6L5L2TLTE4MDMwLDE0LGZhbHNlLGZhbHNlLHRydWUiLz4NCgkJPHVpZm9udCBuYW1lPSJGT05UX1BSRVNFTlRFUk5BTUUiIHZhbHVlPSLlrovkvZMtMTgwMzAsMTQsdHJ1ZSxmYWxzZSx0cnVlIi8+DQoJCTx1aWZvbnQgbmFtZT0iRk9OVF9QUkVTRU5URVJUSVRMRSIgdmFsdWU9IuWui+S9ky0xODAzMCwxMyxmYWxzZSxmYWxzZSx0cnVlIi8+DQoJCTx1aWZvbnQgbmFtZT0iRk9OVF9CSU9CVE4iIHZhbHVlPSLlrovkvZMtMTgwMzAsMTAsZmFsc2UsZmFsc2UsdHJ1ZSIvPg0KCQk8dWlmb250IG5hbWU9IkZPTlRfTk9URVMiIHZhbHVlPSLlrovkvZMtMTgwMzAsMTIsZmFsc2UsZmFsc2UsZmFsc2UiLz4NCgkJPHVpZm9udCBuYW1lPSJGT05UX09VVExJTkUiIHZhbHVlPSLlrovkvZMtMTgwMzAsMTIsZmFsc2UsZmFsc2UsdHJ1ZSIvPg0KCQk8dWlmb250IG5hbWU9IkZPTlRfU0VBUkNIIiB2YWx1ZT0i5a6L5L2TLTE4MDMwLDEyLGZhbHNlLGZhbHNlLHRydWUiLz4NCgkJPHVpZm9udCBuYW1lPSJGT05UX1RIVU1CIiB2YWx1ZT0i5a6L5L2TLTE4MDMwLDEwLGZhbHNlLGZhbHNlLHRydWUiLz4NCgkJPHVpZm9udCBuYW1lPSJGT05UX0JJT1dJTiIgdmFsdWU9IuWui+S9ky0xODAzMCwxMixmYWxzZSxmYWxzZSxmYWxzZSIvPg0KCQk8dWlmb250IG5hbWU9IkZPTlRfTElTVEhFQURJTkciIHZhbHVlPSLlrovkvZMtMTgwMzAsMTAsZmFsc2UsZmFsc2UsZmFsc2UiLz4NCgkJPHVpZm9udCBuYW1lPSJGT05UX1dJTlRJVExFIiB2YWx1ZT0i5a6L5L2TLTE4MDMwLDEwLGZhbHNlLGZhbHNlLHRydWUiLz4NCgkJPHVpZm9udCBuYW1lPSJGT05UX0FUVEFDSE1FTlRTIiB2YWx1ZT0i5a6L5L2TLTE4MDMwLDEyLGZhbHNlLGZhbHNlLHRydWUiLz4NCgkJPCEtLXF1aXogcG9kIGFuZCBtZXNzYWdlIGJveCB0ZXh0IGZvbnRzLS0+DQoJCTx1aWZvbnQgbmFtZT0iRk9OVF9NU0dCT1hfV0lOVElUTEUiIHZhbHVlPSLlrovkvZMtMTgwMzAsMTIsdHJ1ZSxmYWxzZSx0cnVlIi8+DQoJCTx1aWZvbnQgbmFtZT0iRk9OVF9NU0dCT1hfTVNHIiB2YWx1ZT0i5a6L5L2TLTE4MDMwLDEyLGZhbHNlLGZhbHNlLHRydWUiLz4NCgkJPHVpZm9udCBuYW1lPSJGT05UX01TR0JPWF9PUFRJT05TIiB2YWx1ZT0i5a6L5L2TLTE4MDMwLDEwLHRydWUsZmFsc2UsdHJ1ZSIvPg0KCQk8dWlmb250IG5hbWU9IkZPTlRfUVVJWlBPRF9RVUlaX1RJVExFIiB2YWx1ZT0i5a6L5L2TLTE4MDMwLDEyLHRydWUsZmFsc2UsdHJ1ZSIvPg0KCQk8dWlmb250IG5hbWU9IkZPTlRfUVVJWlBPRF9RVUlaX0FUVEVNUFQiIHZhbHVlPSLlrovkvZMtMTgwMzAsMTAsZmFsc2UsZmFsc2UsdHJ1ZSIvPg0KCQk8dWlmb250IG5hbWU9IkZPTlRfUVVJWlBPRF9RVUlaX0FUVEVNUFRfVkFMVUUiIHZhbHVlPSLlrovkvZMtMTgwMzAsMTAsdHJ1ZSxmYWxzZSx0cnVlIi8+DQoJCTx1aWZvbnQgbmFtZT0iRk9OVF9RVUlaUE9EX1FVRVNUSU9OX1NDT1JFIiB2YWx1ZT0i5a6L5L2TLTE4MDMwLDEwLGZhbHNlLGZhbHNlLHRydWUiLz4NCgkJPHVpZm9udCBuYW1lPSJGT05UX1FVSVpQT0RfUVVFU1RJT05fU0NPUkVfVkFMVUUiIHZhbHVlPSLlrovkvZMtMTgwMzAsMTAsdHJ1ZSxmYWxzZSx0cnVlIi8+DQoJCTx1aWZvbnQgbmFtZT0iRk9OVF9RVUlaUE9EX1FVRVNUSU9OX0FUVEVNUFQiIHZhbHVlPSLlrovkvZMtMTgwMzAsMTAsZmFsc2UsZmFsc2UsdHJ1ZSIvPg0KCQk8dWlmb250IG5hbWU9IkZPTlRfUVVJWlBPRF9RVUVTVElPTl9BVFRFTVBUX1ZBTFVFIiB2YWx1ZT0i5a6L5L2TLTE4MDMwLDEwLHRydWUsZmFsc2UsdHJ1ZSIvPg0KCQk8dWlmb250IG5hbWU9IkZPTlRfUVVJWlBPRF9RVUVTVElPTl9UQUciIHZhbHVlPSLlrovkvZMtMTgwMzAsMTIsdHJ1ZSxmYWxzZSx0cnVlIi8+DQoJCTx1aWZvbnQgbmFtZT0iRk9OVF9RVUlaUE9EX1FVSVpfUVVFU1RJT05fQ09VTlQiIHZhbHVlPSLlrovkvZMtMTgwMzAsMTAsZmFsc2UsZmFsc2UsdHJ1ZSIvPg0KCQk8dWlmb250IG5hbWU9IkZPTlRfUVVJWlBPRF9RVUlaX1FVRVNUSU9OX0NPVU5UX1ZBTFVFIiB2YWx1ZT0i5a6L5L2TLTE4MDMwLDEwLHRydWUsZmFsc2UsdHJ1ZSIvPg0KCQk8dWlmb250IG5hbWU9IkZPTlRfUVVJWlBPRF9RVUlaX1FVRVNUSU9OX0FUVEVNUFRFRCIgdmFsdWU9IuWui+S9ky0xODAzMCwxMCxmYWxzZSxmYWxzZSx0cnVlIi8+DQoJCTx1aWZvbnQgbmFtZT0iRk9OVF9RVUlaUE9EX1FVSVpfUVVFU1RJT05fQVRURU1QVEVEX1ZBTFVFIiB2YWx1ZT0i5a6L5L2TLTE4MDMwLDEwLHRydWUsZmFsc2UsdHJ1ZSIvPg0KCQk8dWlmb250IG5hbWU9IkZPTlRfUVVJWlBPRF9RVUlaX1NDT1JFX1RBRyIgdmFsdWU9IuWui+S9ky0xODAzMCwxMix0cnVlLGZhbHNlLHRydWUiLz4NCgkJPHVpZm9udCBuYW1lPSJGT05UX1FVSVpQT0RfUVVJWl9TQ09SRSIgdmFsdWU9IuWui+S9ky0xODAzMCwxMCxmYWxzZSxmYWxzZSx0cnVlIi8+DQoJCTx1aWZvbnQgbmFtZT0iRk9OVF9RVUlaUE9EX1FVSVpfU0NPUkVfVkFMVUUiIHZhbHVlPSLlrovkvZMtMTgwMzAsMTAsdHJ1ZSxmYWxzZSx0cnVlIi8+DQoJCTx1aWZvbnQgbmFtZT0iRk9OVF9RVUlaUE9EX1FVSVpfTUFYU0NPUkUiIHZhbHVlPSLlrovkvZMtMTgwMzAsMTAsZmFsc2UsZmFsc2UsdHJ1ZSIvPg0KCQk8dWlmb250IG5hbWU9IkZPTlRfUVVJWlBPRF9RVUlaX01BWFNDT1JFX1ZBTFVFIiB2YWx1ZT0i5a6L5L2TLTE4MDMwLDEwLHRydWUsZmFsc2UsdHJ1ZSIvPg0KCQk8dWlmb250IG5hbWU9IkZPTlRfUVVJWlBPRF9RVUlaX1BBU1NTQ09SRSIgdmFsdWU9IuWui+S9ky0xODAzMCwxMCxmYWxzZSxmYWxzZSx0cnVlIi8+DQoJCTx1aWZvbnQgbmFtZT0iRk9OVF9RVUlaUE9EX1FVSVpfUEFTU1NDT1JFX1ZBTFVFIiB2YWx1ZT0i5a6L5L2TLTE4MDMwLDEwLHRydWUsZmFsc2UsdHJ1ZSIvPg0KCQk8IS0tIHVpdGV4dCAtLT4NCgkJPCEtLSBzdWJzdGl0dXRpb246ICVuID09IHNsaWRlIG51bWJlciAtLT4NCgkJPHVpdGV4dCBuYW1lPSJVTk5BTUVEU0xJREVUSVRMRSIgdmFsdWU9IuW5u+eBr+eJhyAlbiIvPg0KCQk8IS0tIHN1YnN0aXR1dGlvbjogJW4gPT0gc2xpZGUgbnVtYmVyIC0tPg0KCQk8IS0tIHN1YnN0aXR1dGlvbjogJXQgPT0gdG90YWwgc2xpZGUgY291bnQgLS0+DQoJCTx1aXRleHQgbmFtZT0iU0NSVUJCQVJTVEFUVVNfU0xJREVJTkZPIiB2YWx1ZT0i5bm754Gv54mHICVuIC8gJXQgfCAiLz4NCgkJPHVpdGV4dCBuYW1lPSJTQ1JVQkJBUlNUQVRVU19TVE9QUEVEIiB2YWx1ZT0i5bey5YGc5q2iIi8+DQoJCTx1aXRleHQgbmFtZT0iU0NSVUJCQVJTVEFUVVNfUExBWUlORyIgdmFsdWU9Iuato+WcqOaSreaUviIvPg0KCQk8dWl0ZXh0IG5hbWU9IlNDUlVCQkFSU1RBVFVTX05PQVVESU8iIHZhbHVlPSLml6Dpn7PpopEiLz4NCgkJPHVpdGV4dCBuYW1lPSJTQ1JVQkJBUlNUQVRVU19WSURQTEFZSU5HIiB2YWx1ZT0i6KeG6aKR5pKt5pS+Ii8+DQoJCTx1aXRleHQgbmFtZT0iU0NSVUJCQVJTVEFUVVNfTE9BRElORyIgdmFsdWU9Iuato+WcqOi9veWFpSIvPg0KCQk8dWl0ZXh0IG5hbWU9IlNDUlVCQkFSU1RBVFVTX0JVRkZFUklORyIgdmFsdWU9Iuato+WcqOi/m+ihjOe8k+WGsuWkhOeQhiIvPg0KCQk8dWl0ZXh0IG5hbWU9IlNDUlVCQkFSU1RBVFVTX1FVRVNUSU9OIiB2YWx1ZT0i5Zue562U6Zeu6aKYIi8+DQoJCTx1aXRleHQgbmFtZT0iU0NSVUJCQVJTVEFUVVNfUkVWSUVXUVVJWiIgdmFsdWU9Iuato+WcqOWuoemYhea1i+mqjCIvPg0KCQk8IS0tIHN1YnN0aXR1dGlvbjogJW0gPT0gbWludXRlcyByZW1haW5pbmcgLS0+DQoJCTwhLS0gc3Vic3RpdHV0aW9uOiAlcyA9PSBzZWNvbmRzIHJlbWFpbmluZyAtLT4NCgkJPHVpdGV4dCBuYW1lPSJFTEFQU0VEIiB2YWx1ZT0i5Ymp5L2ZICVtIOWIhumSnyAlcyDnp5IiLz4NCgkJPHVpdGV4dCBuYW1lPSJOT1RGT1VORCIgdmFsdWU9IuacquaJvuWIsOS7u+S9leWGheWuuSIvPg0KCQk8dWl0ZXh0IG5hbWU9IkFUVEFDSE1FTlRTIiB2YWx1ZT0i6ZmE5Lu2Ii8+DQoJCTwhLS0gc3Vic3RpdHV0aW9uOiAlcCA9PSBjdXJyZW50IHNwZWFrZXIncyB0aXRsZSAtLT4NCgkJPHVpdGV4dCBuYW1lPSJCSU9XSU5fVElUTEUiIHZhbHVlPSLkuKrkurrnroDku4s6ICVwIi8+DQoJCTx1aXRleHQgbmFtZT0iQklPQlROX1RJVExFIiB2YWx1ZT0i5Liq5Lq6566A5LuLIi8+DQoJCTx1aXRleHQgbmFtZT0iRElWSURFUkJUTl9USVRMRSIgdmFsdWU9InwiLz4NCgkJPHVpdGV4dCBuYW1lPSJDT05UQUNUQlROX1RJVExFIiB2YWx1ZT0i6IGU57O75pa55byPIi8+DQoJCTx1aXRleHQgbmFtZT0iVEFCX1FVSVoiIHZhbHVlPSLmtYvpqowiLz4NCgkJPHVpdGV4dCBuYW1lPSJUQUJfT1VUTElORSIgdmFsdWU9IuWkp+e6siIvPg0KCQk8dWl0ZXh0IG5hbWU9IlRBQl9USFVNQiIgdmFsdWU9Iue8qeeVpeWbviIvPg0KCQk8dWl0ZXh0IG5hbWU9IlRBQl9OT1RFUyIgdmFsdWU9IuWkh+azqCIvPg0KCQk8dWl0ZXh0IG5hbWU9IlRBQl9TRUFSQ0giIHZhbHVlPSLmkJzntKIiLz4NCgkJPHVpdGV4dCBuYW1lPSJTTElERV9IRUFESU5HIiB2YWx1ZT0i5bm754Gv54mH5qCH6aKYIi8+DQoJCTx1aXRleHQgbmFtZT0iRFVSQVRJT05fSEVBRElORyIgdmFsdWU9IuaMgee7reaXtumXtCIvPg0KCQk8dWl0ZXh0IG5hbWU9IlNFQVJDSF9IRUFESU5HIiB2YWx1ZT0i5pCc57Si5paH5pysOiIvPg0KCQk8dWl0ZXh0IG5hbWU9IlRIVU1CX0hFQURJTkciIHZhbHVlPSLlubvnga/niYciLz4NCgkJPHVpdGV4dCBuYW1lPSJUSFVNQl9JTkZPIiB2YWx1ZT0i5bm754Gv54mH5qCH6aKYL+aMgee7reaXtumXtCIvPg0KCQk8dWl0ZXh0IG5hbWU9IkFUVEFDSE5BTUVfSEVBRElORyIgdmFsdWU9IuaWh+S7tuWQjSIvPg0KCQk8dWl0ZXh0IG5hbWU9IkFUVEFDSFNJWkVfSEVBRElORyIgdmFsdWU9IuWkp+WwjyIvPg0KCQk8dWl0ZXh0IG5hbWU9IlNMSURFX05PVEVTIiB2YWx1ZT0i5bm754Gv54mH5aSH5rOoIi8+DQoJCTwhLS1xdWl6IHBvZCBhbmQgbWVzc2FnZSBib3ggdGV4dHMtLT4NCgkJPHVpdGV4dCBuYW1lPSJRVUlaUE9EX1FVSVpfQVRURU1QVCIgdmFsdWU9Iua1i+mqjOWwneivleasoeaVsDoiLz4NCgkJPHVpdGV4dCBuYW1lPSJRVUlaUE9EX1FVSVpfQVRURU1QVF9WQUxVRSIgdmFsdWU9IuesrCAlbiDmrKHvvIzlhbEgJXQg5qyhIi8+DQoJCTx1aXRleHQgbmFtZT0iUVVJWlBPRF9RVUlaX1NDT1JFIiB2YWx1ZT0i5b6X5YiGOiIvPg0KCQk8dWl0ZXh0IG5hbWU9IlFVSVpQT0RfUVVJWl9QQVNTU0NPUkUiIHZhbHVlPSLlj4rmoLzliIbmlbA6Ii8+DQoJCTx1aXRleHQgbmFtZT0iUVVJWlBPRF9RVUlaX01BWFNDT1JFIiB2YWx1ZT0i5pyA6auY5YiG5pWwOiIvPg0KCQk8dWl0ZXh0IG5hbWU9IlFVSVpQT0RfUVVFU0FUTVBUX1NUUiIgdmFsdWU9IuWwneivleasoeaVsDog56ysICVuIOasoe+8jOWFsSAldCDmrKEiLz4NCgkJPHVpdGV4dCBuYW1lPSJRVUlaUE9EX1FVRVNUWVBFX1NUUiIgdmFsdWU9Iuexu+WeizogJXMiLz4NCgkJPHVpdGV4dCBuYW1lPSJRVUlaUE9EX1FVRVNUWVBFX0dSRCIgdmFsdWU9IuivhOe6pyIvPg0KCQk8dWl0ZXh0IG5hbWU9IlFVSVpQT0RfUVVFU1RZUEVfU1ZZIiB2YWx1ZT0i6LCD5p+lIi8+DQoJCTx1aXRleHQgbmFtZT0iUVVJWlBPRF9RVUlaQVRNUFRfSU5GIiB2YWx1ZT0i5peg6ZmQIi8+DQoJCTx1aXRleHQgbmFtZT0iUVVJWlBPRF9RVUVTQVRNUFRfSU5GIiB2YWx1ZT0i5peg6ZmQIi8+DQoJCTx1aXRleHQgbmFtZT0iV0FSTklOR01TR19ZRVNTVFJJTkciIHZhbHVlPSLmmK8iLz4NCgkJPHVpdGV4dCBuYW1lPSJXQVJOSU5HTVNHX05PU1RSSU5HIiB2YWx1ZT0i5ZCmIi8+DQoJCTx1aXRleHQgbmFtZT0iV0FSTklOR01TR19USVRMRVNUUklORyIgdmFsdWU9Iua1i+mqjOWvvOiIquitpuWRiiIvPg0KCQk8dWl0ZXh0IG5hbWU9IldBUk5JTkdNU0dfTVNHU1RSSU5HIiB2YWx1ZT0i5q2k5rWL6aqM5Lit5pyJ5pyq5bCd6K+V5L2c562U55qE6Zeu6aKY44CCJiN4QTsmI3hBO+WNleWHu+KAnOaYr+KAnemAgOWHuuatpOa1i+mqjOOAguWNleWHu+KAnOWQpuKAnee7p+e7rea1i+mqjOOAgiIvPg0KCQk8dWl0ZXh0IG5hbWU9IklORk9STUFUSU9OX0gyNjRfRkxBU0hQTEFZRVIiIHZhbHVlPSLlvZPliY3lronoo4XlnKjmgqjnmoTorqHnrpfmnLrkuIrnmoQgRmxhc2ggUGxheWVyIOeJiOacrOS4jeaUr+aMgeivpeinhumikeOAguWNleWHu+inhumikeWMuuWfn+S4i+i9veacgOaWsOeJiOacrOeahCBGbGFzaCBQbGF5ZXL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5ZCR5Y+C5Yqg6ICF5pi+56S65o+Q6KaB5qCPIi8+DQoJCTx1aXRleHQgbmFtZT0iTVVURSIgdmFsdWU9IumdmemfsyIvPg0KCQk8dWl0ZXh0IG5hbWU9IkRPQ1dSQVBfVElUTEUiIHZhbHVlPSJQcmVzZW50ZXIg5paH5Lu26ZmE5Lu2Ii8+DQoJCTx1aXRleHQgbmFtZT0iRE9DV1JBUF9NU0ciIHZhbHVlPSLkv53lrZjliLDmiJHnmoTorqHnrpfmnLoiLz4NCgkJPHVpdGV4dCBuYW1lPSJET0NXUkFQX1BST01QVCIgdmFsdWU9IuWNleWHu+S7peS4i+i9vSIvPg0KCTwvbGFuZ3VhZ2U+DQo8L2NvbmZpZ3VyYXRpb24+DQo="/>
  <p:tag name="SECTOMILLISECCONVERTED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1.mp3"/>
  <p:tag name="PPSNARRATION" val="1,315427423,C:\unit3\NA_Unit_3_Sine_Sweep_PP_pptx\Media.ppcx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EC429C2E-B282-4353-AA32-4788AA7B0DF3}&quot;/&gt;&lt;filename val=&quot;C:\Users\TOMIRV~1\AppData\Local\Temp\PR\data\asimages\{EC429C2E-B282-4353-AA32-4788AA7B0DF3}.png&quot;/&gt;&lt;hasEffects val=&quot;1&quot;/&gt;&lt;left val=&quot;115.56&quot;/&gt;&lt;top val=&quot;143.28&quot;/&gt;&lt;width val=&quot;502.8&quot;/&gt;&lt;height val=&quot;220.8&quot;/&gt;&lt;/ThreeDShape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2.mp3"/>
  <p:tag name="PPSNARRATION" val="2,315427423,C:\unit3\NA_Unit_3_Sine_Sweep_PP_pptx\Media.ppcx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3.mp3"/>
  <p:tag name="PPSNARRATION" val="3,315427423,C:\unit3\NA_Unit_3_Sine_Sweep_PP_pptx\Media.ppcx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F3BD3D40-BAEA-4811-B4BF-0C36A5BF1C74}&quot;/&gt;&lt;filename val=&quot;C:\Users\TOMIRV~1\AppData\Local\Temp\PR\data\asimages\{F3BD3D40-BAEA-4811-B4BF-0C36A5BF1C74}.png&quot;/&gt;&lt;hasEffects val=&quot;1&quot;/&gt;&lt;left val=&quot;35.28&quot;/&gt;&lt;top val=&quot;21&quot;/&gt;&lt;width val=&quot;650.64&quot;/&gt;&lt;height val=&quot;92.64&quot;/&gt;&lt;/ThreeDShapeInfo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4.mp3"/>
  <p:tag name="PPSNARRATION" val="4,315427423,C:\unit3\NA_Unit_3_Sine_Sweep_PP_pptx\Media.ppcx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5.mp3"/>
  <p:tag name="PPSNARRATION" val="5,315427423,C:\unit3\NA_Unit_3_Sine_Sweep_PP_pptx\Media.ppcx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6.mp3"/>
  <p:tag name="PPSNARRATION" val="6,315427423,C:\unit3\NA_Unit_3_Sine_Sweep_PP_pptx\Media.ppcx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7.mp3"/>
  <p:tag name="PPSNARRATION" val="7,315427423,C:\unit3\NA_Unit_3_Sine_Sweep_PP_pptx\Media.ppcx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8.mp3"/>
  <p:tag name="PPSNARRATION" val="8,315427423,C:\unit3\NA_Unit_3_Sine_Sweep_PP_pptx\Media.ppcx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9.mp3"/>
  <p:tag name="PPSNARRATION" val="9,315427423,C:\unit3\NA_Unit_3_Sine_Sweep_PP_pptx\Media.ppcx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10.mp3"/>
  <p:tag name="PPSNARRATION" val="10,315427423,C:\unit3\NA_Unit_3_Sine_Sweep_PP_pptx\Media.ppcx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11.mp3"/>
  <p:tag name="PPSNARRATION" val="11,315427423,C:\unit3\NA_Unit_3_Sine_Sweep_PP_pptx\Media.ppcx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12.mp3"/>
  <p:tag name="PPSNARRATION" val="12,315427423,C:\unit3\NA_Unit_3_Sine_Sweep_PP_pptx\Media.ppcx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13.mp3"/>
  <p:tag name="PPSNARRATION" val="13,315427423,C:\unit3\NA_Unit_3_Sine_Sweep_PP_pptx\Media.ppcx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14.mp3"/>
  <p:tag name="PPSNARRATION" val="14,315427423,C:\unit3\NA_Unit_3_Sine_Sweep_PP_pptx\Media.ppcx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15.mp3"/>
  <p:tag name="PPSNARRATION" val="15,315427423,C:\unit3\NA_Unit_3_Sine_Sweep_PP_pptx\Media.ppcx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16.mp3"/>
  <p:tag name="PPSNARRATION" val="16,315427423,C:\unit3\NA_Unit_3_Sine_Sweep_PP_pptx\Media.ppcx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17.mp3"/>
  <p:tag name="PPSNARRATION" val="17,315427423,C:\unit3\NA_Unit_3_Sine_Sweep_PP_pptx\Media.ppcx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18.mp3"/>
  <p:tag name="PPSNARRATION" val="18,315427423,C:\unit3\NA_Unit_3_Sine_Sweep_PP_pptx\Media.ppcx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s3_19.mp3"/>
  <p:tag name="PPSNARRATION" val="19,315427423,C:\unit3\NA_Unit_3_Sine_Sweep_PP_pptx\Media.ppcx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20.mp3"/>
  <p:tag name="PPSNARRATION" val="20,315427423,C:\unit3\NA_Unit_3_Sine_Sweep_PP_pptx\Media.ppcx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21.mp3"/>
  <p:tag name="PPSNARRATION" val="21,315427423,C:\unit3\NA_Unit_3_Sine_Sweep_PP_pptx\Media.ppcx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22.mp3"/>
  <p:tag name="PPSNARRATION" val="22,315427423,C:\unit3\NA_Unit_3_Sine_Sweep_PP_pptx\Media.ppcx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23.mp3"/>
  <p:tag name="PPSNARRATION" val="23,315427423,C:\unit3\NA_Unit_3_Sine_Sweep_PP_pptx\Media.ppcx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24.mp3"/>
  <p:tag name="PPSNARRATION" val="24,315427423,C:\unit3\NA_Unit_3_Sine_Sweep_PP_pptx\Media.ppcx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25.mp3"/>
  <p:tag name="PPSNARRATION" val="25,315427423,C:\unit3\NA_Unit_3_Sine_Sweep_PP_pptx\Media.ppcx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26.mp3"/>
  <p:tag name="PPSNARRATION" val="26,315427423,C:\unit3\NA_Unit_3_Sine_Sweep_PP_pptx\Media.ppcx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27.mp3"/>
  <p:tag name="PPSNARRATION" val="27,315427423,C:\unit3\NA_Unit_3_Sine_Sweep_PP_pptx\Media.ppcx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28.mp3"/>
  <p:tag name="PPSNARRATION" val="28,315427423,C:\unit3\NA_Unit_3_Sine_Sweep_PP_pptx\Media.ppcx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29.mp3"/>
  <p:tag name="PPSNARRATION" val="29,315427423,C:\unit3\NA_Unit_3_Sine_Sweep_PP_pptx\Media.ppcx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s3_30.mp3"/>
  <p:tag name="PPSNARRATION" val="30,315427423,C:\unit3\NA_Unit_3_Sine_Sweep_PP_pptx\Media.ppcx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31.mp3"/>
  <p:tag name="PPSNARRATION" val="31,315427423,C:\unit3\NA_Unit_3_Sine_Sweep_PP_pptx\Media.ppcx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32.mp3"/>
  <p:tag name="PPSNARRATION" val="32,315427423,C:\unit3\NA_Unit_3_Sine_Sweep_PP_pptx\Media.ppcx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33.mp3"/>
  <p:tag name="PPSNARRATION" val="33,315427423,C:\unit3\NA_Unit_3_Sine_Sweep_PP_pptx\Media.ppcx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34.mp3"/>
  <p:tag name="PPSNARRATION" val="34,315427423,C:\unit3\NA_Unit_3_Sine_Sweep_PP_pptx\Media.ppcx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35.mp3"/>
  <p:tag name="PPSNARRATION" val="35,315427423,C:\unit3\NA_Unit_3_Sine_Sweep_PP_pptx\Media.ppcx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36.mp3"/>
  <p:tag name="PPSNARRATION" val="36,315427423,C:\unit3\NA_Unit_3_Sine_Sweep_PP_pptx\Media.ppcx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37.mp3"/>
  <p:tag name="PPSNARRATION" val="37,315427423,C:\unit3\NA_Unit_3_Sine_Sweep_PP_pptx\Media.ppcx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38.mp3"/>
  <p:tag name="PPSNARRATION" val="38,315427423,C:\unit3\NA_Unit_3_Sine_Sweep_PP_pptx\Media.ppcx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39.mp3"/>
  <p:tag name="PPSNARRATION" val="39,315427423,C:\unit3\NA_Unit_3_Sine_Sweep_PP_pptx\Media.ppcx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PSNARRATIONPROPS" val="C:\unit3\unit3_40.mp3"/>
  <p:tag name="PPSNARRATION" val="40,315427423,C:\unit3\NA_Unit_3_Sine_Sweep_PP_pptx\Media.ppcx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3757</TotalTime>
  <Words>1362</Words>
  <Application>Microsoft Office PowerPoint</Application>
  <PresentationFormat>On-screen Show (4:3)</PresentationFormat>
  <Paragraphs>290</Paragraphs>
  <Slides>41</Slides>
  <Notes>41</Notes>
  <HiddenSlides>0</HiddenSlides>
  <MMClips>40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SM_508-ish_TEMPLATE</vt:lpstr>
      <vt:lpstr>Slide 1</vt:lpstr>
      <vt:lpstr>Slide 2</vt:lpstr>
      <vt:lpstr>This presentation is sponsored by</vt:lpstr>
      <vt:lpstr>      Contact Information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SDOF System Subject to Base Excitation</vt:lpstr>
      <vt:lpstr>SDOF Response Exercise</vt:lpstr>
      <vt:lpstr>Slide 26</vt:lpstr>
      <vt:lpstr>Slide 27</vt:lpstr>
      <vt:lpstr>Slide 28</vt:lpstr>
      <vt:lpstr>M57 Motor</vt:lpstr>
      <vt:lpstr>Slide 30</vt:lpstr>
      <vt:lpstr>Flight Data Exercise</vt:lpstr>
      <vt:lpstr>Slide 32</vt:lpstr>
      <vt:lpstr>Slide 33</vt:lpstr>
      <vt:lpstr>Track Frequency</vt:lpstr>
      <vt:lpstr>Slide 35</vt:lpstr>
      <vt:lpstr>Slide 36</vt:lpstr>
      <vt:lpstr>Slide 37</vt:lpstr>
      <vt:lpstr>Slide 38</vt:lpstr>
      <vt:lpstr>Slide 39</vt:lpstr>
      <vt:lpstr>Sine Sweep Test Summary</vt:lpstr>
      <vt:lpstr>Program &amp; Data Summary  for this Unit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 Irvine</dc:creator>
  <cp:lastModifiedBy>Ian H. Batchelder</cp:lastModifiedBy>
  <cp:revision>251</cp:revision>
  <dcterms:created xsi:type="dcterms:W3CDTF">2010-11-01T13:18:21Z</dcterms:created>
  <dcterms:modified xsi:type="dcterms:W3CDTF">2011-06-28T21:21:37Z</dcterms:modified>
</cp:coreProperties>
</file>