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handoutMasterIdLst>
    <p:handoutMasterId r:id="rId50"/>
  </p:handoutMasterIdLst>
  <p:sldIdLst>
    <p:sldId id="257" r:id="rId2"/>
    <p:sldId id="339" r:id="rId3"/>
    <p:sldId id="258" r:id="rId4"/>
    <p:sldId id="329" r:id="rId5"/>
    <p:sldId id="330" r:id="rId6"/>
    <p:sldId id="342" r:id="rId7"/>
    <p:sldId id="371" r:id="rId8"/>
    <p:sldId id="372" r:id="rId9"/>
    <p:sldId id="261" r:id="rId10"/>
    <p:sldId id="264" r:id="rId11"/>
    <p:sldId id="265" r:id="rId12"/>
    <p:sldId id="347" r:id="rId13"/>
    <p:sldId id="262" r:id="rId14"/>
    <p:sldId id="323" r:id="rId15"/>
    <p:sldId id="333" r:id="rId16"/>
    <p:sldId id="334" r:id="rId17"/>
    <p:sldId id="271" r:id="rId18"/>
    <p:sldId id="336" r:id="rId19"/>
    <p:sldId id="300" r:id="rId20"/>
    <p:sldId id="328" r:id="rId21"/>
    <p:sldId id="272" r:id="rId22"/>
    <p:sldId id="350" r:id="rId23"/>
    <p:sldId id="276" r:id="rId24"/>
    <p:sldId id="277" r:id="rId25"/>
    <p:sldId id="279" r:id="rId26"/>
    <p:sldId id="280" r:id="rId27"/>
    <p:sldId id="282" r:id="rId28"/>
    <p:sldId id="267" r:id="rId29"/>
    <p:sldId id="318" r:id="rId30"/>
    <p:sldId id="284" r:id="rId31"/>
    <p:sldId id="370" r:id="rId32"/>
    <p:sldId id="292" r:id="rId33"/>
    <p:sldId id="293" r:id="rId34"/>
    <p:sldId id="354" r:id="rId35"/>
    <p:sldId id="285" r:id="rId36"/>
    <p:sldId id="338" r:id="rId37"/>
    <p:sldId id="291" r:id="rId38"/>
    <p:sldId id="363" r:id="rId39"/>
    <p:sldId id="289" r:id="rId40"/>
    <p:sldId id="290" r:id="rId41"/>
    <p:sldId id="294" r:id="rId42"/>
    <p:sldId id="346" r:id="rId43"/>
    <p:sldId id="366" r:id="rId44"/>
    <p:sldId id="369" r:id="rId45"/>
    <p:sldId id="373" r:id="rId46"/>
    <p:sldId id="297" r:id="rId47"/>
    <p:sldId id="355" r:id="rId4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32" autoAdjust="0"/>
    <p:restoredTop sz="92668" autoAdjust="0"/>
  </p:normalViewPr>
  <p:slideViewPr>
    <p:cSldViewPr>
      <p:cViewPr>
        <p:scale>
          <a:sx n="104" d="100"/>
          <a:sy n="104" d="100"/>
        </p:scale>
        <p:origin x="-1272"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TDT%20UAS%20Study\Incident%20database%20April%202016.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clustered"/>
        <c:varyColors val="0"/>
        <c:ser>
          <c:idx val="0"/>
          <c:order val="0"/>
          <c:invertIfNegative val="0"/>
          <c:cat>
            <c:strRef>
              <c:f>Sheet2!$A$8:$A$19</c:f>
              <c:strCache>
                <c:ptCount val="12"/>
                <c:pt idx="0">
                  <c:v>Camera view illusion</c:v>
                </c:pt>
                <c:pt idx="1">
                  <c:v>Stale lost link mission</c:v>
                </c:pt>
                <c:pt idx="2">
                  <c:v>Weather</c:v>
                </c:pt>
                <c:pt idx="3">
                  <c:v>Lack of sensory information</c:v>
                </c:pt>
                <c:pt idx="4">
                  <c:v>Checklists</c:v>
                </c:pt>
                <c:pt idx="5">
                  <c:v>Data entry errors and slips</c:v>
                </c:pt>
                <c:pt idx="6">
                  <c:v>Maps and charts</c:v>
                </c:pt>
                <c:pt idx="7">
                  <c:v>ATC</c:v>
                </c:pt>
                <c:pt idx="8">
                  <c:v>Control transfer</c:v>
                </c:pt>
                <c:pt idx="9">
                  <c:v>Mode error/automation</c:v>
                </c:pt>
                <c:pt idx="10">
                  <c:v>Controls and displays</c:v>
                </c:pt>
                <c:pt idx="11">
                  <c:v>Link management and quality</c:v>
                </c:pt>
              </c:strCache>
            </c:strRef>
          </c:cat>
          <c:val>
            <c:numRef>
              <c:f>Sheet2!$B$8:$B$19</c:f>
              <c:numCache>
                <c:formatCode>General</c:formatCode>
                <c:ptCount val="12"/>
                <c:pt idx="0">
                  <c:v>5</c:v>
                </c:pt>
                <c:pt idx="1">
                  <c:v>5</c:v>
                </c:pt>
                <c:pt idx="2">
                  <c:v>5</c:v>
                </c:pt>
                <c:pt idx="3">
                  <c:v>5</c:v>
                </c:pt>
                <c:pt idx="4">
                  <c:v>6</c:v>
                </c:pt>
                <c:pt idx="5">
                  <c:v>8</c:v>
                </c:pt>
                <c:pt idx="6">
                  <c:v>8</c:v>
                </c:pt>
                <c:pt idx="7">
                  <c:v>10</c:v>
                </c:pt>
                <c:pt idx="8">
                  <c:v>12</c:v>
                </c:pt>
                <c:pt idx="9">
                  <c:v>12</c:v>
                </c:pt>
                <c:pt idx="10">
                  <c:v>13</c:v>
                </c:pt>
                <c:pt idx="11">
                  <c:v>18</c:v>
                </c:pt>
              </c:numCache>
            </c:numRef>
          </c:val>
        </c:ser>
        <c:dLbls>
          <c:showLegendKey val="0"/>
          <c:showVal val="0"/>
          <c:showCatName val="0"/>
          <c:showSerName val="0"/>
          <c:showPercent val="0"/>
          <c:showBubbleSize val="0"/>
        </c:dLbls>
        <c:gapWidth val="150"/>
        <c:axId val="80233984"/>
        <c:axId val="80235520"/>
      </c:barChart>
      <c:catAx>
        <c:axId val="80233984"/>
        <c:scaling>
          <c:orientation val="minMax"/>
        </c:scaling>
        <c:delete val="0"/>
        <c:axPos val="l"/>
        <c:majorTickMark val="out"/>
        <c:minorTickMark val="none"/>
        <c:tickLblPos val="nextTo"/>
        <c:txPr>
          <a:bodyPr/>
          <a:lstStyle/>
          <a:p>
            <a:pPr>
              <a:defRPr sz="1800"/>
            </a:pPr>
            <a:endParaRPr lang="en-US"/>
          </a:p>
        </c:txPr>
        <c:crossAx val="80235520"/>
        <c:crosses val="autoZero"/>
        <c:auto val="1"/>
        <c:lblAlgn val="ctr"/>
        <c:lblOffset val="100"/>
        <c:noMultiLvlLbl val="0"/>
      </c:catAx>
      <c:valAx>
        <c:axId val="80235520"/>
        <c:scaling>
          <c:orientation val="minMax"/>
        </c:scaling>
        <c:delete val="0"/>
        <c:axPos val="b"/>
        <c:majorGridlines/>
        <c:title>
          <c:tx>
            <c:rich>
              <a:bodyPr/>
              <a:lstStyle/>
              <a:p>
                <a:pPr>
                  <a:defRPr/>
                </a:pPr>
                <a:r>
                  <a:rPr lang="en-US" sz="1200" b="0"/>
                  <a:t>Number of Mentions</a:t>
                </a:r>
              </a:p>
            </c:rich>
          </c:tx>
          <c:layout/>
          <c:overlay val="0"/>
        </c:title>
        <c:numFmt formatCode="General" sourceLinked="1"/>
        <c:majorTickMark val="out"/>
        <c:minorTickMark val="none"/>
        <c:tickLblPos val="nextTo"/>
        <c:crossAx val="80233984"/>
        <c:crosses val="autoZero"/>
        <c:crossBetween val="between"/>
      </c:valAx>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6CDD71-3196-4BA7-88DE-253A84C66C1F}"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6461505-2618-4312-BC9F-55231E95B318}">
      <dgm:prSet phldrT="[Text]"/>
      <dgm:spPr/>
      <dgm:t>
        <a:bodyPr/>
        <a:lstStyle/>
        <a:p>
          <a:r>
            <a:rPr lang="en-US" dirty="0"/>
            <a:t>Maintenance</a:t>
          </a:r>
        </a:p>
      </dgm:t>
    </dgm:pt>
    <dgm:pt modelId="{6E69242B-EAEA-4607-9CE9-F15230A64783}" type="parTrans" cxnId="{E1247B26-AE6A-4E8E-BB29-0AAE9377CE74}">
      <dgm:prSet/>
      <dgm:spPr/>
      <dgm:t>
        <a:bodyPr/>
        <a:lstStyle/>
        <a:p>
          <a:endParaRPr lang="en-US"/>
        </a:p>
      </dgm:t>
    </dgm:pt>
    <dgm:pt modelId="{72CAA09F-781E-4105-A285-FF70A6EA5E31}" type="sibTrans" cxnId="{E1247B26-AE6A-4E8E-BB29-0AAE9377CE74}">
      <dgm:prSet/>
      <dgm:spPr/>
      <dgm:t>
        <a:bodyPr/>
        <a:lstStyle/>
        <a:p>
          <a:endParaRPr lang="en-US"/>
        </a:p>
      </dgm:t>
    </dgm:pt>
    <dgm:pt modelId="{C04F7BC6-DC05-4EDC-A99F-DE2E332E0708}">
      <dgm:prSet phldrT="[Text]" custT="1"/>
      <dgm:spPr/>
      <dgm:t>
        <a:bodyPr/>
        <a:lstStyle/>
        <a:p>
          <a:r>
            <a:rPr lang="en-US" sz="1500" dirty="0"/>
            <a:t>Corrective</a:t>
          </a:r>
        </a:p>
      </dgm:t>
    </dgm:pt>
    <dgm:pt modelId="{10228BD5-2C95-4579-BC03-942D449E117E}" type="parTrans" cxnId="{F3EE81BE-1E85-4402-B483-0DD0C0F8F95D}">
      <dgm:prSet/>
      <dgm:spPr/>
      <dgm:t>
        <a:bodyPr/>
        <a:lstStyle/>
        <a:p>
          <a:endParaRPr lang="en-US"/>
        </a:p>
      </dgm:t>
    </dgm:pt>
    <dgm:pt modelId="{D935CB09-E32C-42A5-B78B-26AB345CE8AD}" type="sibTrans" cxnId="{F3EE81BE-1E85-4402-B483-0DD0C0F8F95D}">
      <dgm:prSet/>
      <dgm:spPr/>
      <dgm:t>
        <a:bodyPr/>
        <a:lstStyle/>
        <a:p>
          <a:endParaRPr lang="en-US"/>
        </a:p>
      </dgm:t>
    </dgm:pt>
    <dgm:pt modelId="{4E3E5E14-9B13-4CBA-9CFF-EB1CB3DDE719}">
      <dgm:prSet phldrT="[Text]"/>
      <dgm:spPr/>
      <dgm:t>
        <a:bodyPr/>
        <a:lstStyle/>
        <a:p>
          <a:r>
            <a:rPr lang="en-US" dirty="0"/>
            <a:t>Preventative</a:t>
          </a:r>
        </a:p>
      </dgm:t>
    </dgm:pt>
    <dgm:pt modelId="{F6CD58AC-8D92-4350-B46C-C4D1F31DC18C}" type="parTrans" cxnId="{3D6CA10E-DAA3-40BD-B296-B7F4A5FD8F99}">
      <dgm:prSet/>
      <dgm:spPr/>
      <dgm:t>
        <a:bodyPr/>
        <a:lstStyle/>
        <a:p>
          <a:endParaRPr lang="en-US"/>
        </a:p>
      </dgm:t>
    </dgm:pt>
    <dgm:pt modelId="{DC4B7039-B879-4D2B-BA8E-0AEC5AA0C1F7}" type="sibTrans" cxnId="{3D6CA10E-DAA3-40BD-B296-B7F4A5FD8F99}">
      <dgm:prSet/>
      <dgm:spPr/>
      <dgm:t>
        <a:bodyPr/>
        <a:lstStyle/>
        <a:p>
          <a:endParaRPr lang="en-US"/>
        </a:p>
      </dgm:t>
    </dgm:pt>
    <dgm:pt modelId="{0BF696F6-E199-405B-A941-B3842D6141F2}">
      <dgm:prSet/>
      <dgm:spPr/>
      <dgm:t>
        <a:bodyPr/>
        <a:lstStyle/>
        <a:p>
          <a:r>
            <a:rPr lang="en-US"/>
            <a:t>Fault isolation</a:t>
          </a:r>
        </a:p>
      </dgm:t>
    </dgm:pt>
    <dgm:pt modelId="{6C006424-3056-4CA5-9722-391E2451B41D}" type="parTrans" cxnId="{A6C2DEE3-7662-4505-B427-91C65E27A278}">
      <dgm:prSet/>
      <dgm:spPr/>
      <dgm:t>
        <a:bodyPr/>
        <a:lstStyle/>
        <a:p>
          <a:endParaRPr lang="en-US"/>
        </a:p>
      </dgm:t>
    </dgm:pt>
    <dgm:pt modelId="{FC68E0DD-7147-4EAF-997D-D1D7FCE43DCA}" type="sibTrans" cxnId="{A6C2DEE3-7662-4505-B427-91C65E27A278}">
      <dgm:prSet/>
      <dgm:spPr/>
      <dgm:t>
        <a:bodyPr/>
        <a:lstStyle/>
        <a:p>
          <a:endParaRPr lang="en-US"/>
        </a:p>
      </dgm:t>
    </dgm:pt>
    <dgm:pt modelId="{CFEE5C61-7B3B-4C45-8C01-1C2E02C18F28}">
      <dgm:prSet/>
      <dgm:spPr/>
      <dgm:t>
        <a:bodyPr/>
        <a:lstStyle/>
        <a:p>
          <a:r>
            <a:rPr lang="en-US" dirty="0"/>
            <a:t>Remove &amp; replace</a:t>
          </a:r>
        </a:p>
      </dgm:t>
    </dgm:pt>
    <dgm:pt modelId="{3B0783CD-37E0-4820-8746-FD8B29B9AEB4}" type="parTrans" cxnId="{14C14DEA-848D-484F-98D3-DC7234691C3C}">
      <dgm:prSet/>
      <dgm:spPr/>
      <dgm:t>
        <a:bodyPr/>
        <a:lstStyle/>
        <a:p>
          <a:endParaRPr lang="en-US"/>
        </a:p>
      </dgm:t>
    </dgm:pt>
    <dgm:pt modelId="{5C31E5C1-CEA8-45B4-BE59-D0214F5A1BEA}" type="sibTrans" cxnId="{14C14DEA-848D-484F-98D3-DC7234691C3C}">
      <dgm:prSet/>
      <dgm:spPr/>
      <dgm:t>
        <a:bodyPr/>
        <a:lstStyle/>
        <a:p>
          <a:endParaRPr lang="en-US"/>
        </a:p>
      </dgm:t>
    </dgm:pt>
    <dgm:pt modelId="{7F719725-49E0-41D7-BAE5-84059593962C}">
      <dgm:prSet/>
      <dgm:spPr/>
      <dgm:t>
        <a:bodyPr/>
        <a:lstStyle/>
        <a:p>
          <a:r>
            <a:rPr lang="en-US"/>
            <a:t>Test &amp; inspect</a:t>
          </a:r>
        </a:p>
      </dgm:t>
    </dgm:pt>
    <dgm:pt modelId="{D64AF240-B041-4810-B542-96D186F90ED4}" type="parTrans" cxnId="{F3D3D5E7-4E25-4331-9346-802478FFFF2A}">
      <dgm:prSet/>
      <dgm:spPr/>
      <dgm:t>
        <a:bodyPr/>
        <a:lstStyle/>
        <a:p>
          <a:endParaRPr lang="en-US"/>
        </a:p>
      </dgm:t>
    </dgm:pt>
    <dgm:pt modelId="{CCF924F5-D9A2-4F0F-A5BE-DCC41BD8E0AE}" type="sibTrans" cxnId="{F3D3D5E7-4E25-4331-9346-802478FFFF2A}">
      <dgm:prSet/>
      <dgm:spPr/>
      <dgm:t>
        <a:bodyPr/>
        <a:lstStyle/>
        <a:p>
          <a:endParaRPr lang="en-US"/>
        </a:p>
      </dgm:t>
    </dgm:pt>
    <dgm:pt modelId="{CA0CE48F-AD3B-4958-9B1C-2BF775C1FCBC}">
      <dgm:prSet/>
      <dgm:spPr/>
      <dgm:t>
        <a:bodyPr/>
        <a:lstStyle/>
        <a:p>
          <a:r>
            <a:rPr lang="en-US"/>
            <a:t>Software updates</a:t>
          </a:r>
        </a:p>
      </dgm:t>
    </dgm:pt>
    <dgm:pt modelId="{B5634BFD-03E1-4018-9042-8C4C58F245B7}" type="parTrans" cxnId="{054237D1-EFC9-46BE-ABA8-44CC646F5462}">
      <dgm:prSet/>
      <dgm:spPr/>
      <dgm:t>
        <a:bodyPr/>
        <a:lstStyle/>
        <a:p>
          <a:endParaRPr lang="en-US"/>
        </a:p>
      </dgm:t>
    </dgm:pt>
    <dgm:pt modelId="{7DB2D4CA-F312-4D83-BAD8-F93111EE05BE}" type="sibTrans" cxnId="{054237D1-EFC9-46BE-ABA8-44CC646F5462}">
      <dgm:prSet/>
      <dgm:spPr/>
      <dgm:t>
        <a:bodyPr/>
        <a:lstStyle/>
        <a:p>
          <a:endParaRPr lang="en-US"/>
        </a:p>
      </dgm:t>
    </dgm:pt>
    <dgm:pt modelId="{60D0EAA9-F362-42A8-9793-CAD20998142F}">
      <dgm:prSet/>
      <dgm:spPr/>
      <dgm:t>
        <a:bodyPr/>
        <a:lstStyle/>
        <a:p>
          <a:r>
            <a:rPr lang="en-US"/>
            <a:t>Time replacement</a:t>
          </a:r>
        </a:p>
      </dgm:t>
    </dgm:pt>
    <dgm:pt modelId="{3540757C-D468-4568-9C38-D4336DB354EC}" type="parTrans" cxnId="{81AD093E-0650-48E3-BCF5-414331379EE2}">
      <dgm:prSet/>
      <dgm:spPr/>
      <dgm:t>
        <a:bodyPr/>
        <a:lstStyle/>
        <a:p>
          <a:endParaRPr lang="en-US"/>
        </a:p>
      </dgm:t>
    </dgm:pt>
    <dgm:pt modelId="{683A7BDA-AD1F-48FA-AA55-07EB555C1FE1}" type="sibTrans" cxnId="{81AD093E-0650-48E3-BCF5-414331379EE2}">
      <dgm:prSet/>
      <dgm:spPr/>
      <dgm:t>
        <a:bodyPr/>
        <a:lstStyle/>
        <a:p>
          <a:endParaRPr lang="en-US"/>
        </a:p>
      </dgm:t>
    </dgm:pt>
    <dgm:pt modelId="{1EAEC2ED-6C6B-4839-AFC8-8C715D2A4374}">
      <dgm:prSet/>
      <dgm:spPr/>
      <dgm:t>
        <a:bodyPr/>
        <a:lstStyle/>
        <a:p>
          <a:r>
            <a:rPr lang="en-US"/>
            <a:t>Repair</a:t>
          </a:r>
        </a:p>
      </dgm:t>
    </dgm:pt>
    <dgm:pt modelId="{BD6D3422-9570-476E-851B-877872BB6828}" type="parTrans" cxnId="{A2A4AC0C-BB5F-482E-A4FA-1A774150748F}">
      <dgm:prSet/>
      <dgm:spPr/>
      <dgm:t>
        <a:bodyPr/>
        <a:lstStyle/>
        <a:p>
          <a:endParaRPr lang="en-US"/>
        </a:p>
      </dgm:t>
    </dgm:pt>
    <dgm:pt modelId="{028D4D20-ECC6-4D8B-B813-AB19BC224C38}" type="sibTrans" cxnId="{A2A4AC0C-BB5F-482E-A4FA-1A774150748F}">
      <dgm:prSet/>
      <dgm:spPr/>
      <dgm:t>
        <a:bodyPr/>
        <a:lstStyle/>
        <a:p>
          <a:endParaRPr lang="en-US"/>
        </a:p>
      </dgm:t>
    </dgm:pt>
    <dgm:pt modelId="{8171FDEA-CC6C-4F4D-B444-DB8574155B12}" type="pres">
      <dgm:prSet presAssocID="{FD6CDD71-3196-4BA7-88DE-253A84C66C1F}" presName="hierChild1" presStyleCnt="0">
        <dgm:presLayoutVars>
          <dgm:orgChart val="1"/>
          <dgm:chPref val="1"/>
          <dgm:dir/>
          <dgm:animOne val="branch"/>
          <dgm:animLvl val="lvl"/>
          <dgm:resizeHandles/>
        </dgm:presLayoutVars>
      </dgm:prSet>
      <dgm:spPr/>
      <dgm:t>
        <a:bodyPr/>
        <a:lstStyle/>
        <a:p>
          <a:endParaRPr lang="en-US"/>
        </a:p>
      </dgm:t>
    </dgm:pt>
    <dgm:pt modelId="{51532208-9631-4A23-9A66-473746DFA076}" type="pres">
      <dgm:prSet presAssocID="{E6461505-2618-4312-BC9F-55231E95B318}" presName="hierRoot1" presStyleCnt="0">
        <dgm:presLayoutVars>
          <dgm:hierBranch val="init"/>
        </dgm:presLayoutVars>
      </dgm:prSet>
      <dgm:spPr/>
    </dgm:pt>
    <dgm:pt modelId="{36408B50-A411-4D42-A341-6A3BA4F89FDA}" type="pres">
      <dgm:prSet presAssocID="{E6461505-2618-4312-BC9F-55231E95B318}" presName="rootComposite1" presStyleCnt="0"/>
      <dgm:spPr/>
    </dgm:pt>
    <dgm:pt modelId="{83561BA0-FBEB-4720-8D61-82AB515B80A3}" type="pres">
      <dgm:prSet presAssocID="{E6461505-2618-4312-BC9F-55231E95B318}" presName="rootText1" presStyleLbl="node0" presStyleIdx="0" presStyleCnt="1">
        <dgm:presLayoutVars>
          <dgm:chPref val="3"/>
        </dgm:presLayoutVars>
      </dgm:prSet>
      <dgm:spPr/>
      <dgm:t>
        <a:bodyPr/>
        <a:lstStyle/>
        <a:p>
          <a:endParaRPr lang="en-US"/>
        </a:p>
      </dgm:t>
    </dgm:pt>
    <dgm:pt modelId="{93C81587-9F50-4198-A8C0-C7439CFD9CFD}" type="pres">
      <dgm:prSet presAssocID="{E6461505-2618-4312-BC9F-55231E95B318}" presName="rootConnector1" presStyleLbl="node1" presStyleIdx="0" presStyleCnt="0"/>
      <dgm:spPr/>
      <dgm:t>
        <a:bodyPr/>
        <a:lstStyle/>
        <a:p>
          <a:endParaRPr lang="en-US"/>
        </a:p>
      </dgm:t>
    </dgm:pt>
    <dgm:pt modelId="{74B81205-B483-46F5-8864-8E4A13A40C56}" type="pres">
      <dgm:prSet presAssocID="{E6461505-2618-4312-BC9F-55231E95B318}" presName="hierChild2" presStyleCnt="0"/>
      <dgm:spPr/>
    </dgm:pt>
    <dgm:pt modelId="{DA81B543-A3DD-4086-9D57-6B24CE52FF9A}" type="pres">
      <dgm:prSet presAssocID="{10228BD5-2C95-4579-BC03-942D449E117E}" presName="Name37" presStyleLbl="parChTrans1D2" presStyleIdx="0" presStyleCnt="2"/>
      <dgm:spPr/>
      <dgm:t>
        <a:bodyPr/>
        <a:lstStyle/>
        <a:p>
          <a:endParaRPr lang="en-US"/>
        </a:p>
      </dgm:t>
    </dgm:pt>
    <dgm:pt modelId="{2FC1A25E-B7DA-4D85-AF1C-EE3EE97244B2}" type="pres">
      <dgm:prSet presAssocID="{C04F7BC6-DC05-4EDC-A99F-DE2E332E0708}" presName="hierRoot2" presStyleCnt="0">
        <dgm:presLayoutVars>
          <dgm:hierBranch/>
        </dgm:presLayoutVars>
      </dgm:prSet>
      <dgm:spPr/>
    </dgm:pt>
    <dgm:pt modelId="{F6FA43F9-6DFA-4285-BEC9-41A95CD483EC}" type="pres">
      <dgm:prSet presAssocID="{C04F7BC6-DC05-4EDC-A99F-DE2E332E0708}" presName="rootComposite" presStyleCnt="0"/>
      <dgm:spPr/>
    </dgm:pt>
    <dgm:pt modelId="{0722155B-E60D-4371-AE99-33C7A3A9626E}" type="pres">
      <dgm:prSet presAssocID="{C04F7BC6-DC05-4EDC-A99F-DE2E332E0708}" presName="rootText" presStyleLbl="node2" presStyleIdx="0" presStyleCnt="2">
        <dgm:presLayoutVars>
          <dgm:chPref val="3"/>
        </dgm:presLayoutVars>
      </dgm:prSet>
      <dgm:spPr/>
      <dgm:t>
        <a:bodyPr/>
        <a:lstStyle/>
        <a:p>
          <a:endParaRPr lang="en-US"/>
        </a:p>
      </dgm:t>
    </dgm:pt>
    <dgm:pt modelId="{0CD1AF3B-FEDB-4C4D-BD44-55EF74164DA5}" type="pres">
      <dgm:prSet presAssocID="{C04F7BC6-DC05-4EDC-A99F-DE2E332E0708}" presName="rootConnector" presStyleLbl="node2" presStyleIdx="0" presStyleCnt="2"/>
      <dgm:spPr/>
      <dgm:t>
        <a:bodyPr/>
        <a:lstStyle/>
        <a:p>
          <a:endParaRPr lang="en-US"/>
        </a:p>
      </dgm:t>
    </dgm:pt>
    <dgm:pt modelId="{143D8B21-7035-4B41-B27B-1801E20050F0}" type="pres">
      <dgm:prSet presAssocID="{C04F7BC6-DC05-4EDC-A99F-DE2E332E0708}" presName="hierChild4" presStyleCnt="0"/>
      <dgm:spPr/>
    </dgm:pt>
    <dgm:pt modelId="{BAFD1E69-747E-40BC-90FD-A4CD3D7E8C20}" type="pres">
      <dgm:prSet presAssocID="{6C006424-3056-4CA5-9722-391E2451B41D}" presName="Name35" presStyleLbl="parChTrans1D3" presStyleIdx="0" presStyleCnt="6"/>
      <dgm:spPr/>
      <dgm:t>
        <a:bodyPr/>
        <a:lstStyle/>
        <a:p>
          <a:endParaRPr lang="en-US"/>
        </a:p>
      </dgm:t>
    </dgm:pt>
    <dgm:pt modelId="{DC1A53C5-56C1-4C17-BB9F-52CED3DCA2EF}" type="pres">
      <dgm:prSet presAssocID="{0BF696F6-E199-405B-A941-B3842D6141F2}" presName="hierRoot2" presStyleCnt="0">
        <dgm:presLayoutVars>
          <dgm:hierBranch val="init"/>
        </dgm:presLayoutVars>
      </dgm:prSet>
      <dgm:spPr/>
    </dgm:pt>
    <dgm:pt modelId="{93911680-1EBB-4597-B776-6213333CDAEC}" type="pres">
      <dgm:prSet presAssocID="{0BF696F6-E199-405B-A941-B3842D6141F2}" presName="rootComposite" presStyleCnt="0"/>
      <dgm:spPr/>
    </dgm:pt>
    <dgm:pt modelId="{F625E667-99A9-46CF-8D83-DD77045125BC}" type="pres">
      <dgm:prSet presAssocID="{0BF696F6-E199-405B-A941-B3842D6141F2}" presName="rootText" presStyleLbl="node3" presStyleIdx="0" presStyleCnt="6">
        <dgm:presLayoutVars>
          <dgm:chPref val="3"/>
        </dgm:presLayoutVars>
      </dgm:prSet>
      <dgm:spPr/>
      <dgm:t>
        <a:bodyPr/>
        <a:lstStyle/>
        <a:p>
          <a:endParaRPr lang="en-US"/>
        </a:p>
      </dgm:t>
    </dgm:pt>
    <dgm:pt modelId="{75645431-7393-443D-86F3-36DA22BA3598}" type="pres">
      <dgm:prSet presAssocID="{0BF696F6-E199-405B-A941-B3842D6141F2}" presName="rootConnector" presStyleLbl="node3" presStyleIdx="0" presStyleCnt="6"/>
      <dgm:spPr/>
      <dgm:t>
        <a:bodyPr/>
        <a:lstStyle/>
        <a:p>
          <a:endParaRPr lang="en-US"/>
        </a:p>
      </dgm:t>
    </dgm:pt>
    <dgm:pt modelId="{2965E36D-12FF-44F8-AFE0-7357D86A6948}" type="pres">
      <dgm:prSet presAssocID="{0BF696F6-E199-405B-A941-B3842D6141F2}" presName="hierChild4" presStyleCnt="0"/>
      <dgm:spPr/>
    </dgm:pt>
    <dgm:pt modelId="{FA2333EF-3D93-4198-90ED-4C812D86CB48}" type="pres">
      <dgm:prSet presAssocID="{0BF696F6-E199-405B-A941-B3842D6141F2}" presName="hierChild5" presStyleCnt="0"/>
      <dgm:spPr/>
    </dgm:pt>
    <dgm:pt modelId="{268299B6-A0E6-4C87-8581-3A6991791711}" type="pres">
      <dgm:prSet presAssocID="{3B0783CD-37E0-4820-8746-FD8B29B9AEB4}" presName="Name35" presStyleLbl="parChTrans1D3" presStyleIdx="1" presStyleCnt="6"/>
      <dgm:spPr/>
      <dgm:t>
        <a:bodyPr/>
        <a:lstStyle/>
        <a:p>
          <a:endParaRPr lang="en-US"/>
        </a:p>
      </dgm:t>
    </dgm:pt>
    <dgm:pt modelId="{AB1584F3-223C-43B5-A4E8-7B09D6308BF5}" type="pres">
      <dgm:prSet presAssocID="{CFEE5C61-7B3B-4C45-8C01-1C2E02C18F28}" presName="hierRoot2" presStyleCnt="0">
        <dgm:presLayoutVars>
          <dgm:hierBranch val="init"/>
        </dgm:presLayoutVars>
      </dgm:prSet>
      <dgm:spPr/>
    </dgm:pt>
    <dgm:pt modelId="{F9B8C2AC-ED35-4CD6-BA37-D4E494359924}" type="pres">
      <dgm:prSet presAssocID="{CFEE5C61-7B3B-4C45-8C01-1C2E02C18F28}" presName="rootComposite" presStyleCnt="0"/>
      <dgm:spPr/>
    </dgm:pt>
    <dgm:pt modelId="{3B774EE3-243A-47EF-9062-2482B765281D}" type="pres">
      <dgm:prSet presAssocID="{CFEE5C61-7B3B-4C45-8C01-1C2E02C18F28}" presName="rootText" presStyleLbl="node3" presStyleIdx="1" presStyleCnt="6">
        <dgm:presLayoutVars>
          <dgm:chPref val="3"/>
        </dgm:presLayoutVars>
      </dgm:prSet>
      <dgm:spPr/>
      <dgm:t>
        <a:bodyPr/>
        <a:lstStyle/>
        <a:p>
          <a:endParaRPr lang="en-US"/>
        </a:p>
      </dgm:t>
    </dgm:pt>
    <dgm:pt modelId="{15F6E465-7F43-4CD0-819B-8531460E5906}" type="pres">
      <dgm:prSet presAssocID="{CFEE5C61-7B3B-4C45-8C01-1C2E02C18F28}" presName="rootConnector" presStyleLbl="node3" presStyleIdx="1" presStyleCnt="6"/>
      <dgm:spPr/>
      <dgm:t>
        <a:bodyPr/>
        <a:lstStyle/>
        <a:p>
          <a:endParaRPr lang="en-US"/>
        </a:p>
      </dgm:t>
    </dgm:pt>
    <dgm:pt modelId="{C576C0BC-3B74-4CB3-A8BA-5BCC80F83800}" type="pres">
      <dgm:prSet presAssocID="{CFEE5C61-7B3B-4C45-8C01-1C2E02C18F28}" presName="hierChild4" presStyleCnt="0"/>
      <dgm:spPr/>
    </dgm:pt>
    <dgm:pt modelId="{6E9FEC1E-2B40-47CA-8521-DB77ED2F0246}" type="pres">
      <dgm:prSet presAssocID="{CFEE5C61-7B3B-4C45-8C01-1C2E02C18F28}" presName="hierChild5" presStyleCnt="0"/>
      <dgm:spPr/>
    </dgm:pt>
    <dgm:pt modelId="{F570B045-8AEB-4373-AB46-A135EF20395C}" type="pres">
      <dgm:prSet presAssocID="{BD6D3422-9570-476E-851B-877872BB6828}" presName="Name35" presStyleLbl="parChTrans1D3" presStyleIdx="2" presStyleCnt="6"/>
      <dgm:spPr/>
      <dgm:t>
        <a:bodyPr/>
        <a:lstStyle/>
        <a:p>
          <a:endParaRPr lang="en-US"/>
        </a:p>
      </dgm:t>
    </dgm:pt>
    <dgm:pt modelId="{65844176-4882-4091-A589-AB89DBD4E62B}" type="pres">
      <dgm:prSet presAssocID="{1EAEC2ED-6C6B-4839-AFC8-8C715D2A4374}" presName="hierRoot2" presStyleCnt="0">
        <dgm:presLayoutVars>
          <dgm:hierBranch val="init"/>
        </dgm:presLayoutVars>
      </dgm:prSet>
      <dgm:spPr/>
    </dgm:pt>
    <dgm:pt modelId="{C6853901-A19B-4E60-B321-17D0B621A7E8}" type="pres">
      <dgm:prSet presAssocID="{1EAEC2ED-6C6B-4839-AFC8-8C715D2A4374}" presName="rootComposite" presStyleCnt="0"/>
      <dgm:spPr/>
    </dgm:pt>
    <dgm:pt modelId="{24EA39E4-2E5D-45C7-8932-0FFF1B82C589}" type="pres">
      <dgm:prSet presAssocID="{1EAEC2ED-6C6B-4839-AFC8-8C715D2A4374}" presName="rootText" presStyleLbl="node3" presStyleIdx="2" presStyleCnt="6">
        <dgm:presLayoutVars>
          <dgm:chPref val="3"/>
        </dgm:presLayoutVars>
      </dgm:prSet>
      <dgm:spPr/>
      <dgm:t>
        <a:bodyPr/>
        <a:lstStyle/>
        <a:p>
          <a:endParaRPr lang="en-US"/>
        </a:p>
      </dgm:t>
    </dgm:pt>
    <dgm:pt modelId="{3DB43A00-D678-4051-ADD2-A1B2F3E2534B}" type="pres">
      <dgm:prSet presAssocID="{1EAEC2ED-6C6B-4839-AFC8-8C715D2A4374}" presName="rootConnector" presStyleLbl="node3" presStyleIdx="2" presStyleCnt="6"/>
      <dgm:spPr/>
      <dgm:t>
        <a:bodyPr/>
        <a:lstStyle/>
        <a:p>
          <a:endParaRPr lang="en-US"/>
        </a:p>
      </dgm:t>
    </dgm:pt>
    <dgm:pt modelId="{BCB0FB05-BE6C-4A4D-9E4D-0D19FB1A8479}" type="pres">
      <dgm:prSet presAssocID="{1EAEC2ED-6C6B-4839-AFC8-8C715D2A4374}" presName="hierChild4" presStyleCnt="0"/>
      <dgm:spPr/>
    </dgm:pt>
    <dgm:pt modelId="{18D9DE4C-8F83-41D7-9725-ECA72E319C8D}" type="pres">
      <dgm:prSet presAssocID="{1EAEC2ED-6C6B-4839-AFC8-8C715D2A4374}" presName="hierChild5" presStyleCnt="0"/>
      <dgm:spPr/>
    </dgm:pt>
    <dgm:pt modelId="{EBE93168-B87A-4A85-8AAB-07C0D7E8A301}" type="pres">
      <dgm:prSet presAssocID="{C04F7BC6-DC05-4EDC-A99F-DE2E332E0708}" presName="hierChild5" presStyleCnt="0"/>
      <dgm:spPr/>
    </dgm:pt>
    <dgm:pt modelId="{45FCF484-6CE5-4D6C-B139-45420D2A1C03}" type="pres">
      <dgm:prSet presAssocID="{F6CD58AC-8D92-4350-B46C-C4D1F31DC18C}" presName="Name37" presStyleLbl="parChTrans1D2" presStyleIdx="1" presStyleCnt="2"/>
      <dgm:spPr/>
      <dgm:t>
        <a:bodyPr/>
        <a:lstStyle/>
        <a:p>
          <a:endParaRPr lang="en-US"/>
        </a:p>
      </dgm:t>
    </dgm:pt>
    <dgm:pt modelId="{237B5DD9-75EE-46E8-A5F7-9D1FEF5AA57B}" type="pres">
      <dgm:prSet presAssocID="{4E3E5E14-9B13-4CBA-9CFF-EB1CB3DDE719}" presName="hierRoot2" presStyleCnt="0">
        <dgm:presLayoutVars>
          <dgm:hierBranch/>
        </dgm:presLayoutVars>
      </dgm:prSet>
      <dgm:spPr/>
    </dgm:pt>
    <dgm:pt modelId="{79D6400E-3F6A-40B0-BD82-9E41582BF0CE}" type="pres">
      <dgm:prSet presAssocID="{4E3E5E14-9B13-4CBA-9CFF-EB1CB3DDE719}" presName="rootComposite" presStyleCnt="0"/>
      <dgm:spPr/>
    </dgm:pt>
    <dgm:pt modelId="{9EDCC35A-A09B-45D8-AF7C-F609B81D3ECF}" type="pres">
      <dgm:prSet presAssocID="{4E3E5E14-9B13-4CBA-9CFF-EB1CB3DDE719}" presName="rootText" presStyleLbl="node2" presStyleIdx="1" presStyleCnt="2">
        <dgm:presLayoutVars>
          <dgm:chPref val="3"/>
        </dgm:presLayoutVars>
      </dgm:prSet>
      <dgm:spPr/>
      <dgm:t>
        <a:bodyPr/>
        <a:lstStyle/>
        <a:p>
          <a:endParaRPr lang="en-US"/>
        </a:p>
      </dgm:t>
    </dgm:pt>
    <dgm:pt modelId="{CB7734CD-7849-499D-8EDA-C078CEB90E88}" type="pres">
      <dgm:prSet presAssocID="{4E3E5E14-9B13-4CBA-9CFF-EB1CB3DDE719}" presName="rootConnector" presStyleLbl="node2" presStyleIdx="1" presStyleCnt="2"/>
      <dgm:spPr/>
      <dgm:t>
        <a:bodyPr/>
        <a:lstStyle/>
        <a:p>
          <a:endParaRPr lang="en-US"/>
        </a:p>
      </dgm:t>
    </dgm:pt>
    <dgm:pt modelId="{EB61C2F1-452F-46BD-9B4C-34D6C4BEB091}" type="pres">
      <dgm:prSet presAssocID="{4E3E5E14-9B13-4CBA-9CFF-EB1CB3DDE719}" presName="hierChild4" presStyleCnt="0"/>
      <dgm:spPr/>
    </dgm:pt>
    <dgm:pt modelId="{B7415FF7-4299-4219-B5CB-877419217229}" type="pres">
      <dgm:prSet presAssocID="{D64AF240-B041-4810-B542-96D186F90ED4}" presName="Name35" presStyleLbl="parChTrans1D3" presStyleIdx="3" presStyleCnt="6"/>
      <dgm:spPr/>
      <dgm:t>
        <a:bodyPr/>
        <a:lstStyle/>
        <a:p>
          <a:endParaRPr lang="en-US"/>
        </a:p>
      </dgm:t>
    </dgm:pt>
    <dgm:pt modelId="{197F5EA5-AF9E-459D-A0E3-E7BAA795EF0A}" type="pres">
      <dgm:prSet presAssocID="{7F719725-49E0-41D7-BAE5-84059593962C}" presName="hierRoot2" presStyleCnt="0">
        <dgm:presLayoutVars>
          <dgm:hierBranch val="init"/>
        </dgm:presLayoutVars>
      </dgm:prSet>
      <dgm:spPr/>
    </dgm:pt>
    <dgm:pt modelId="{2E422E6F-D36A-4F7A-8389-9429E7AC87EB}" type="pres">
      <dgm:prSet presAssocID="{7F719725-49E0-41D7-BAE5-84059593962C}" presName="rootComposite" presStyleCnt="0"/>
      <dgm:spPr/>
    </dgm:pt>
    <dgm:pt modelId="{E00A63B3-E49F-4853-9A1B-3320050DDA36}" type="pres">
      <dgm:prSet presAssocID="{7F719725-49E0-41D7-BAE5-84059593962C}" presName="rootText" presStyleLbl="node3" presStyleIdx="3" presStyleCnt="6">
        <dgm:presLayoutVars>
          <dgm:chPref val="3"/>
        </dgm:presLayoutVars>
      </dgm:prSet>
      <dgm:spPr/>
      <dgm:t>
        <a:bodyPr/>
        <a:lstStyle/>
        <a:p>
          <a:endParaRPr lang="en-US"/>
        </a:p>
      </dgm:t>
    </dgm:pt>
    <dgm:pt modelId="{D4839E03-671B-4E05-A17E-BACB0FDD17E5}" type="pres">
      <dgm:prSet presAssocID="{7F719725-49E0-41D7-BAE5-84059593962C}" presName="rootConnector" presStyleLbl="node3" presStyleIdx="3" presStyleCnt="6"/>
      <dgm:spPr/>
      <dgm:t>
        <a:bodyPr/>
        <a:lstStyle/>
        <a:p>
          <a:endParaRPr lang="en-US"/>
        </a:p>
      </dgm:t>
    </dgm:pt>
    <dgm:pt modelId="{CF4F9DC8-C1BB-4F4F-BF4C-0EC3A7244F52}" type="pres">
      <dgm:prSet presAssocID="{7F719725-49E0-41D7-BAE5-84059593962C}" presName="hierChild4" presStyleCnt="0"/>
      <dgm:spPr/>
    </dgm:pt>
    <dgm:pt modelId="{96799AEB-F60E-415B-9F5F-C7BE9EBC7546}" type="pres">
      <dgm:prSet presAssocID="{7F719725-49E0-41D7-BAE5-84059593962C}" presName="hierChild5" presStyleCnt="0"/>
      <dgm:spPr/>
    </dgm:pt>
    <dgm:pt modelId="{348D8C16-1566-421B-9C70-0E8BDE6006CF}" type="pres">
      <dgm:prSet presAssocID="{B5634BFD-03E1-4018-9042-8C4C58F245B7}" presName="Name35" presStyleLbl="parChTrans1D3" presStyleIdx="4" presStyleCnt="6"/>
      <dgm:spPr/>
      <dgm:t>
        <a:bodyPr/>
        <a:lstStyle/>
        <a:p>
          <a:endParaRPr lang="en-US"/>
        </a:p>
      </dgm:t>
    </dgm:pt>
    <dgm:pt modelId="{8E66EF20-58C2-4698-8F42-67BE0D16C593}" type="pres">
      <dgm:prSet presAssocID="{CA0CE48F-AD3B-4958-9B1C-2BF775C1FCBC}" presName="hierRoot2" presStyleCnt="0">
        <dgm:presLayoutVars>
          <dgm:hierBranch val="init"/>
        </dgm:presLayoutVars>
      </dgm:prSet>
      <dgm:spPr/>
    </dgm:pt>
    <dgm:pt modelId="{6E71FF0A-A4BC-4936-9821-C794B73BB33E}" type="pres">
      <dgm:prSet presAssocID="{CA0CE48F-AD3B-4958-9B1C-2BF775C1FCBC}" presName="rootComposite" presStyleCnt="0"/>
      <dgm:spPr/>
    </dgm:pt>
    <dgm:pt modelId="{B01862A9-71C4-4862-A226-D7A186577770}" type="pres">
      <dgm:prSet presAssocID="{CA0CE48F-AD3B-4958-9B1C-2BF775C1FCBC}" presName="rootText" presStyleLbl="node3" presStyleIdx="4" presStyleCnt="6">
        <dgm:presLayoutVars>
          <dgm:chPref val="3"/>
        </dgm:presLayoutVars>
      </dgm:prSet>
      <dgm:spPr/>
      <dgm:t>
        <a:bodyPr/>
        <a:lstStyle/>
        <a:p>
          <a:endParaRPr lang="en-US"/>
        </a:p>
      </dgm:t>
    </dgm:pt>
    <dgm:pt modelId="{BD86F21B-FF11-483A-A30F-0981472A7C7A}" type="pres">
      <dgm:prSet presAssocID="{CA0CE48F-AD3B-4958-9B1C-2BF775C1FCBC}" presName="rootConnector" presStyleLbl="node3" presStyleIdx="4" presStyleCnt="6"/>
      <dgm:spPr/>
      <dgm:t>
        <a:bodyPr/>
        <a:lstStyle/>
        <a:p>
          <a:endParaRPr lang="en-US"/>
        </a:p>
      </dgm:t>
    </dgm:pt>
    <dgm:pt modelId="{6DCEAE05-F7CB-4BD7-AF3D-533A19461CA0}" type="pres">
      <dgm:prSet presAssocID="{CA0CE48F-AD3B-4958-9B1C-2BF775C1FCBC}" presName="hierChild4" presStyleCnt="0"/>
      <dgm:spPr/>
    </dgm:pt>
    <dgm:pt modelId="{160A6D11-140E-42AD-9AB3-0BCA949D9F47}" type="pres">
      <dgm:prSet presAssocID="{CA0CE48F-AD3B-4958-9B1C-2BF775C1FCBC}" presName="hierChild5" presStyleCnt="0"/>
      <dgm:spPr/>
    </dgm:pt>
    <dgm:pt modelId="{BB51EF91-3CF9-4CF4-AC95-A36E4F011B89}" type="pres">
      <dgm:prSet presAssocID="{3540757C-D468-4568-9C38-D4336DB354EC}" presName="Name35" presStyleLbl="parChTrans1D3" presStyleIdx="5" presStyleCnt="6"/>
      <dgm:spPr/>
      <dgm:t>
        <a:bodyPr/>
        <a:lstStyle/>
        <a:p>
          <a:endParaRPr lang="en-US"/>
        </a:p>
      </dgm:t>
    </dgm:pt>
    <dgm:pt modelId="{40D27EA9-3FE0-4CEB-B18D-9F2C7302BC21}" type="pres">
      <dgm:prSet presAssocID="{60D0EAA9-F362-42A8-9793-CAD20998142F}" presName="hierRoot2" presStyleCnt="0">
        <dgm:presLayoutVars>
          <dgm:hierBranch val="init"/>
        </dgm:presLayoutVars>
      </dgm:prSet>
      <dgm:spPr/>
    </dgm:pt>
    <dgm:pt modelId="{4A4323B6-00BB-4A97-9D6E-8916287C980E}" type="pres">
      <dgm:prSet presAssocID="{60D0EAA9-F362-42A8-9793-CAD20998142F}" presName="rootComposite" presStyleCnt="0"/>
      <dgm:spPr/>
    </dgm:pt>
    <dgm:pt modelId="{F24DB79F-C85A-4550-973C-D6C98BD2630A}" type="pres">
      <dgm:prSet presAssocID="{60D0EAA9-F362-42A8-9793-CAD20998142F}" presName="rootText" presStyleLbl="node3" presStyleIdx="5" presStyleCnt="6">
        <dgm:presLayoutVars>
          <dgm:chPref val="3"/>
        </dgm:presLayoutVars>
      </dgm:prSet>
      <dgm:spPr/>
      <dgm:t>
        <a:bodyPr/>
        <a:lstStyle/>
        <a:p>
          <a:endParaRPr lang="en-US"/>
        </a:p>
      </dgm:t>
    </dgm:pt>
    <dgm:pt modelId="{EA315DF9-9235-4CB6-901C-0BD34F1ED8A5}" type="pres">
      <dgm:prSet presAssocID="{60D0EAA9-F362-42A8-9793-CAD20998142F}" presName="rootConnector" presStyleLbl="node3" presStyleIdx="5" presStyleCnt="6"/>
      <dgm:spPr/>
      <dgm:t>
        <a:bodyPr/>
        <a:lstStyle/>
        <a:p>
          <a:endParaRPr lang="en-US"/>
        </a:p>
      </dgm:t>
    </dgm:pt>
    <dgm:pt modelId="{D4351979-03AB-4F77-AD80-0D3B5FB7DD7D}" type="pres">
      <dgm:prSet presAssocID="{60D0EAA9-F362-42A8-9793-CAD20998142F}" presName="hierChild4" presStyleCnt="0"/>
      <dgm:spPr/>
    </dgm:pt>
    <dgm:pt modelId="{5C7780D0-E5AB-4917-9ABD-79B14DE0A460}" type="pres">
      <dgm:prSet presAssocID="{60D0EAA9-F362-42A8-9793-CAD20998142F}" presName="hierChild5" presStyleCnt="0"/>
      <dgm:spPr/>
    </dgm:pt>
    <dgm:pt modelId="{78E6F42F-EFB6-4543-89D1-BD43D43B32F6}" type="pres">
      <dgm:prSet presAssocID="{4E3E5E14-9B13-4CBA-9CFF-EB1CB3DDE719}" presName="hierChild5" presStyleCnt="0"/>
      <dgm:spPr/>
    </dgm:pt>
    <dgm:pt modelId="{1F2CD943-2E90-423D-9C23-92C478D69F2B}" type="pres">
      <dgm:prSet presAssocID="{E6461505-2618-4312-BC9F-55231E95B318}" presName="hierChild3" presStyleCnt="0"/>
      <dgm:spPr/>
    </dgm:pt>
  </dgm:ptLst>
  <dgm:cxnLst>
    <dgm:cxn modelId="{BCF31DB3-9107-4FF7-88CD-B72B5A0FA0AE}" type="presOf" srcId="{7F719725-49E0-41D7-BAE5-84059593962C}" destId="{E00A63B3-E49F-4853-9A1B-3320050DDA36}" srcOrd="0" destOrd="0" presId="urn:microsoft.com/office/officeart/2005/8/layout/orgChart1"/>
    <dgm:cxn modelId="{7AD41701-470D-495D-8E54-A39B8A23AC45}" type="presOf" srcId="{C04F7BC6-DC05-4EDC-A99F-DE2E332E0708}" destId="{0CD1AF3B-FEDB-4C4D-BD44-55EF74164DA5}" srcOrd="1" destOrd="0" presId="urn:microsoft.com/office/officeart/2005/8/layout/orgChart1"/>
    <dgm:cxn modelId="{F3D3D5E7-4E25-4331-9346-802478FFFF2A}" srcId="{4E3E5E14-9B13-4CBA-9CFF-EB1CB3DDE719}" destId="{7F719725-49E0-41D7-BAE5-84059593962C}" srcOrd="0" destOrd="0" parTransId="{D64AF240-B041-4810-B542-96D186F90ED4}" sibTransId="{CCF924F5-D9A2-4F0F-A5BE-DCC41BD8E0AE}"/>
    <dgm:cxn modelId="{36C0ED94-FFFA-4DE6-93A2-709EBF457A32}" type="presOf" srcId="{FD6CDD71-3196-4BA7-88DE-253A84C66C1F}" destId="{8171FDEA-CC6C-4F4D-B444-DB8574155B12}" srcOrd="0" destOrd="0" presId="urn:microsoft.com/office/officeart/2005/8/layout/orgChart1"/>
    <dgm:cxn modelId="{E01487D9-BA9D-4582-AC2F-E7D9A0424CB8}" type="presOf" srcId="{0BF696F6-E199-405B-A941-B3842D6141F2}" destId="{75645431-7393-443D-86F3-36DA22BA3598}" srcOrd="1" destOrd="0" presId="urn:microsoft.com/office/officeart/2005/8/layout/orgChart1"/>
    <dgm:cxn modelId="{C8F519B6-DDD3-44EA-A143-8D550CAFF7D2}" type="presOf" srcId="{F6CD58AC-8D92-4350-B46C-C4D1F31DC18C}" destId="{45FCF484-6CE5-4D6C-B139-45420D2A1C03}" srcOrd="0" destOrd="0" presId="urn:microsoft.com/office/officeart/2005/8/layout/orgChart1"/>
    <dgm:cxn modelId="{826B9771-F7C6-4ED0-BA8E-517260BDD837}" type="presOf" srcId="{BD6D3422-9570-476E-851B-877872BB6828}" destId="{F570B045-8AEB-4373-AB46-A135EF20395C}" srcOrd="0" destOrd="0" presId="urn:microsoft.com/office/officeart/2005/8/layout/orgChart1"/>
    <dgm:cxn modelId="{3D6CA10E-DAA3-40BD-B296-B7F4A5FD8F99}" srcId="{E6461505-2618-4312-BC9F-55231E95B318}" destId="{4E3E5E14-9B13-4CBA-9CFF-EB1CB3DDE719}" srcOrd="1" destOrd="0" parTransId="{F6CD58AC-8D92-4350-B46C-C4D1F31DC18C}" sibTransId="{DC4B7039-B879-4D2B-BA8E-0AEC5AA0C1F7}"/>
    <dgm:cxn modelId="{4A6D0A77-8E8B-4230-8382-56B48A1D01AA}" type="presOf" srcId="{CA0CE48F-AD3B-4958-9B1C-2BF775C1FCBC}" destId="{B01862A9-71C4-4862-A226-D7A186577770}" srcOrd="0" destOrd="0" presId="urn:microsoft.com/office/officeart/2005/8/layout/orgChart1"/>
    <dgm:cxn modelId="{C2D84A24-0EC8-40EA-9AEF-B602A1C98148}" type="presOf" srcId="{CFEE5C61-7B3B-4C45-8C01-1C2E02C18F28}" destId="{3B774EE3-243A-47EF-9062-2482B765281D}" srcOrd="0" destOrd="0" presId="urn:microsoft.com/office/officeart/2005/8/layout/orgChart1"/>
    <dgm:cxn modelId="{64DD17FC-E42E-4FF4-A2B5-89F19D3A31DD}" type="presOf" srcId="{0BF696F6-E199-405B-A941-B3842D6141F2}" destId="{F625E667-99A9-46CF-8D83-DD77045125BC}" srcOrd="0" destOrd="0" presId="urn:microsoft.com/office/officeart/2005/8/layout/orgChart1"/>
    <dgm:cxn modelId="{2007694D-4CE8-4C97-A060-4CEE7E612D6D}" type="presOf" srcId="{6C006424-3056-4CA5-9722-391E2451B41D}" destId="{BAFD1E69-747E-40BC-90FD-A4CD3D7E8C20}" srcOrd="0" destOrd="0" presId="urn:microsoft.com/office/officeart/2005/8/layout/orgChart1"/>
    <dgm:cxn modelId="{DF984982-A4CD-477B-9854-E15D04C80925}" type="presOf" srcId="{D64AF240-B041-4810-B542-96D186F90ED4}" destId="{B7415FF7-4299-4219-B5CB-877419217229}" srcOrd="0" destOrd="0" presId="urn:microsoft.com/office/officeart/2005/8/layout/orgChart1"/>
    <dgm:cxn modelId="{A5B9CA36-59BB-45E0-9E91-A6352E45533C}" type="presOf" srcId="{7F719725-49E0-41D7-BAE5-84059593962C}" destId="{D4839E03-671B-4E05-A17E-BACB0FDD17E5}" srcOrd="1" destOrd="0" presId="urn:microsoft.com/office/officeart/2005/8/layout/orgChart1"/>
    <dgm:cxn modelId="{94437E35-CA74-452C-B2A1-4BDAC90FF313}" type="presOf" srcId="{CA0CE48F-AD3B-4958-9B1C-2BF775C1FCBC}" destId="{BD86F21B-FF11-483A-A30F-0981472A7C7A}" srcOrd="1" destOrd="0" presId="urn:microsoft.com/office/officeart/2005/8/layout/orgChart1"/>
    <dgm:cxn modelId="{EBD351DA-4C9F-4DEA-90CC-5B67DEA4F600}" type="presOf" srcId="{4E3E5E14-9B13-4CBA-9CFF-EB1CB3DDE719}" destId="{CB7734CD-7849-499D-8EDA-C078CEB90E88}" srcOrd="1" destOrd="0" presId="urn:microsoft.com/office/officeart/2005/8/layout/orgChart1"/>
    <dgm:cxn modelId="{14C14DEA-848D-484F-98D3-DC7234691C3C}" srcId="{C04F7BC6-DC05-4EDC-A99F-DE2E332E0708}" destId="{CFEE5C61-7B3B-4C45-8C01-1C2E02C18F28}" srcOrd="1" destOrd="0" parTransId="{3B0783CD-37E0-4820-8746-FD8B29B9AEB4}" sibTransId="{5C31E5C1-CEA8-45B4-BE59-D0214F5A1BEA}"/>
    <dgm:cxn modelId="{F3EE81BE-1E85-4402-B483-0DD0C0F8F95D}" srcId="{E6461505-2618-4312-BC9F-55231E95B318}" destId="{C04F7BC6-DC05-4EDC-A99F-DE2E332E0708}" srcOrd="0" destOrd="0" parTransId="{10228BD5-2C95-4579-BC03-942D449E117E}" sibTransId="{D935CB09-E32C-42A5-B78B-26AB345CE8AD}"/>
    <dgm:cxn modelId="{B0466D6D-D6BF-4F63-B54F-577CB3292E6F}" type="presOf" srcId="{1EAEC2ED-6C6B-4839-AFC8-8C715D2A4374}" destId="{3DB43A00-D678-4051-ADD2-A1B2F3E2534B}" srcOrd="1" destOrd="0" presId="urn:microsoft.com/office/officeart/2005/8/layout/orgChart1"/>
    <dgm:cxn modelId="{96998C0E-202E-483C-90E1-39ED6D8100C6}" type="presOf" srcId="{C04F7BC6-DC05-4EDC-A99F-DE2E332E0708}" destId="{0722155B-E60D-4371-AE99-33C7A3A9626E}" srcOrd="0" destOrd="0" presId="urn:microsoft.com/office/officeart/2005/8/layout/orgChart1"/>
    <dgm:cxn modelId="{12CDB414-3151-4AB5-AE7A-CFBEE6D87D2C}" type="presOf" srcId="{B5634BFD-03E1-4018-9042-8C4C58F245B7}" destId="{348D8C16-1566-421B-9C70-0E8BDE6006CF}" srcOrd="0" destOrd="0" presId="urn:microsoft.com/office/officeart/2005/8/layout/orgChart1"/>
    <dgm:cxn modelId="{9C806F2F-ABF4-4091-A450-4D2C2B242057}" type="presOf" srcId="{3540757C-D468-4568-9C38-D4336DB354EC}" destId="{BB51EF91-3CF9-4CF4-AC95-A36E4F011B89}" srcOrd="0" destOrd="0" presId="urn:microsoft.com/office/officeart/2005/8/layout/orgChart1"/>
    <dgm:cxn modelId="{26A4CFD8-EC71-4156-A927-ECC78442FBE4}" type="presOf" srcId="{10228BD5-2C95-4579-BC03-942D449E117E}" destId="{DA81B543-A3DD-4086-9D57-6B24CE52FF9A}" srcOrd="0" destOrd="0" presId="urn:microsoft.com/office/officeart/2005/8/layout/orgChart1"/>
    <dgm:cxn modelId="{4B08D65D-B1D7-4F18-9142-582F6C852AD2}" type="presOf" srcId="{4E3E5E14-9B13-4CBA-9CFF-EB1CB3DDE719}" destId="{9EDCC35A-A09B-45D8-AF7C-F609B81D3ECF}" srcOrd="0" destOrd="0" presId="urn:microsoft.com/office/officeart/2005/8/layout/orgChart1"/>
    <dgm:cxn modelId="{ABEDCD22-B0DC-4964-9CE3-36C0C8C80FB0}" type="presOf" srcId="{1EAEC2ED-6C6B-4839-AFC8-8C715D2A4374}" destId="{24EA39E4-2E5D-45C7-8932-0FFF1B82C589}" srcOrd="0" destOrd="0" presId="urn:microsoft.com/office/officeart/2005/8/layout/orgChart1"/>
    <dgm:cxn modelId="{E1247B26-AE6A-4E8E-BB29-0AAE9377CE74}" srcId="{FD6CDD71-3196-4BA7-88DE-253A84C66C1F}" destId="{E6461505-2618-4312-BC9F-55231E95B318}" srcOrd="0" destOrd="0" parTransId="{6E69242B-EAEA-4607-9CE9-F15230A64783}" sibTransId="{72CAA09F-781E-4105-A285-FF70A6EA5E31}"/>
    <dgm:cxn modelId="{A6C2DEE3-7662-4505-B427-91C65E27A278}" srcId="{C04F7BC6-DC05-4EDC-A99F-DE2E332E0708}" destId="{0BF696F6-E199-405B-A941-B3842D6141F2}" srcOrd="0" destOrd="0" parTransId="{6C006424-3056-4CA5-9722-391E2451B41D}" sibTransId="{FC68E0DD-7147-4EAF-997D-D1D7FCE43DCA}"/>
    <dgm:cxn modelId="{054237D1-EFC9-46BE-ABA8-44CC646F5462}" srcId="{4E3E5E14-9B13-4CBA-9CFF-EB1CB3DDE719}" destId="{CA0CE48F-AD3B-4958-9B1C-2BF775C1FCBC}" srcOrd="1" destOrd="0" parTransId="{B5634BFD-03E1-4018-9042-8C4C58F245B7}" sibTransId="{7DB2D4CA-F312-4D83-BAD8-F93111EE05BE}"/>
    <dgm:cxn modelId="{81AD093E-0650-48E3-BCF5-414331379EE2}" srcId="{4E3E5E14-9B13-4CBA-9CFF-EB1CB3DDE719}" destId="{60D0EAA9-F362-42A8-9793-CAD20998142F}" srcOrd="2" destOrd="0" parTransId="{3540757C-D468-4568-9C38-D4336DB354EC}" sibTransId="{683A7BDA-AD1F-48FA-AA55-07EB555C1FE1}"/>
    <dgm:cxn modelId="{1BF1E58D-FCE9-4D8B-AB8B-70A75D4C4F4D}" type="presOf" srcId="{CFEE5C61-7B3B-4C45-8C01-1C2E02C18F28}" destId="{15F6E465-7F43-4CD0-819B-8531460E5906}" srcOrd="1" destOrd="0" presId="urn:microsoft.com/office/officeart/2005/8/layout/orgChart1"/>
    <dgm:cxn modelId="{F0312A23-08D1-42CF-8424-F26DACAC6AAB}" type="presOf" srcId="{3B0783CD-37E0-4820-8746-FD8B29B9AEB4}" destId="{268299B6-A0E6-4C87-8581-3A6991791711}" srcOrd="0" destOrd="0" presId="urn:microsoft.com/office/officeart/2005/8/layout/orgChart1"/>
    <dgm:cxn modelId="{F746EF16-324C-419C-ADF9-23B016B4CC32}" type="presOf" srcId="{E6461505-2618-4312-BC9F-55231E95B318}" destId="{93C81587-9F50-4198-A8C0-C7439CFD9CFD}" srcOrd="1" destOrd="0" presId="urn:microsoft.com/office/officeart/2005/8/layout/orgChart1"/>
    <dgm:cxn modelId="{225E4024-558B-42D9-9064-F9B9A9DA6623}" type="presOf" srcId="{E6461505-2618-4312-BC9F-55231E95B318}" destId="{83561BA0-FBEB-4720-8D61-82AB515B80A3}" srcOrd="0" destOrd="0" presId="urn:microsoft.com/office/officeart/2005/8/layout/orgChart1"/>
    <dgm:cxn modelId="{E591A44B-4CB6-45BF-9B34-A3DA42AA0196}" type="presOf" srcId="{60D0EAA9-F362-42A8-9793-CAD20998142F}" destId="{F24DB79F-C85A-4550-973C-D6C98BD2630A}" srcOrd="0" destOrd="0" presId="urn:microsoft.com/office/officeart/2005/8/layout/orgChart1"/>
    <dgm:cxn modelId="{9BAC84B0-417F-41F2-B26B-764B1A2EE139}" type="presOf" srcId="{60D0EAA9-F362-42A8-9793-CAD20998142F}" destId="{EA315DF9-9235-4CB6-901C-0BD34F1ED8A5}" srcOrd="1" destOrd="0" presId="urn:microsoft.com/office/officeart/2005/8/layout/orgChart1"/>
    <dgm:cxn modelId="{A2A4AC0C-BB5F-482E-A4FA-1A774150748F}" srcId="{C04F7BC6-DC05-4EDC-A99F-DE2E332E0708}" destId="{1EAEC2ED-6C6B-4839-AFC8-8C715D2A4374}" srcOrd="2" destOrd="0" parTransId="{BD6D3422-9570-476E-851B-877872BB6828}" sibTransId="{028D4D20-ECC6-4D8B-B813-AB19BC224C38}"/>
    <dgm:cxn modelId="{14DAC36C-BFDE-4FE1-99AC-B8E05751C009}" type="presParOf" srcId="{8171FDEA-CC6C-4F4D-B444-DB8574155B12}" destId="{51532208-9631-4A23-9A66-473746DFA076}" srcOrd="0" destOrd="0" presId="urn:microsoft.com/office/officeart/2005/8/layout/orgChart1"/>
    <dgm:cxn modelId="{49313205-F5BF-4ED3-9A38-2321EF2D4264}" type="presParOf" srcId="{51532208-9631-4A23-9A66-473746DFA076}" destId="{36408B50-A411-4D42-A341-6A3BA4F89FDA}" srcOrd="0" destOrd="0" presId="urn:microsoft.com/office/officeart/2005/8/layout/orgChart1"/>
    <dgm:cxn modelId="{7D83E7EB-1A75-4B0F-A4ED-32E7F896FDFD}" type="presParOf" srcId="{36408B50-A411-4D42-A341-6A3BA4F89FDA}" destId="{83561BA0-FBEB-4720-8D61-82AB515B80A3}" srcOrd="0" destOrd="0" presId="urn:microsoft.com/office/officeart/2005/8/layout/orgChart1"/>
    <dgm:cxn modelId="{A6971CD0-AD8C-4D7C-82BD-93024306C4F6}" type="presParOf" srcId="{36408B50-A411-4D42-A341-6A3BA4F89FDA}" destId="{93C81587-9F50-4198-A8C0-C7439CFD9CFD}" srcOrd="1" destOrd="0" presId="urn:microsoft.com/office/officeart/2005/8/layout/orgChart1"/>
    <dgm:cxn modelId="{9B7D431C-F839-4F91-A6F0-F92185A9F6B9}" type="presParOf" srcId="{51532208-9631-4A23-9A66-473746DFA076}" destId="{74B81205-B483-46F5-8864-8E4A13A40C56}" srcOrd="1" destOrd="0" presId="urn:microsoft.com/office/officeart/2005/8/layout/orgChart1"/>
    <dgm:cxn modelId="{76E21DF1-DC38-4709-B0E3-E46419BBA34C}" type="presParOf" srcId="{74B81205-B483-46F5-8864-8E4A13A40C56}" destId="{DA81B543-A3DD-4086-9D57-6B24CE52FF9A}" srcOrd="0" destOrd="0" presId="urn:microsoft.com/office/officeart/2005/8/layout/orgChart1"/>
    <dgm:cxn modelId="{E596132F-821D-4DA2-A2FC-625993D75354}" type="presParOf" srcId="{74B81205-B483-46F5-8864-8E4A13A40C56}" destId="{2FC1A25E-B7DA-4D85-AF1C-EE3EE97244B2}" srcOrd="1" destOrd="0" presId="urn:microsoft.com/office/officeart/2005/8/layout/orgChart1"/>
    <dgm:cxn modelId="{06DA0A27-C99D-4DB3-B083-E67222F216DF}" type="presParOf" srcId="{2FC1A25E-B7DA-4D85-AF1C-EE3EE97244B2}" destId="{F6FA43F9-6DFA-4285-BEC9-41A95CD483EC}" srcOrd="0" destOrd="0" presId="urn:microsoft.com/office/officeart/2005/8/layout/orgChart1"/>
    <dgm:cxn modelId="{A2692212-01E4-4826-8F49-AE71B52FFC3E}" type="presParOf" srcId="{F6FA43F9-6DFA-4285-BEC9-41A95CD483EC}" destId="{0722155B-E60D-4371-AE99-33C7A3A9626E}" srcOrd="0" destOrd="0" presId="urn:microsoft.com/office/officeart/2005/8/layout/orgChart1"/>
    <dgm:cxn modelId="{3270AD43-1468-4B89-97C9-6BC46AD04393}" type="presParOf" srcId="{F6FA43F9-6DFA-4285-BEC9-41A95CD483EC}" destId="{0CD1AF3B-FEDB-4C4D-BD44-55EF74164DA5}" srcOrd="1" destOrd="0" presId="urn:microsoft.com/office/officeart/2005/8/layout/orgChart1"/>
    <dgm:cxn modelId="{A05569CF-AAE9-4066-A52B-C1C456049279}" type="presParOf" srcId="{2FC1A25E-B7DA-4D85-AF1C-EE3EE97244B2}" destId="{143D8B21-7035-4B41-B27B-1801E20050F0}" srcOrd="1" destOrd="0" presId="urn:microsoft.com/office/officeart/2005/8/layout/orgChart1"/>
    <dgm:cxn modelId="{3A8BEE17-56BC-4785-BDD4-177B0F8E7A58}" type="presParOf" srcId="{143D8B21-7035-4B41-B27B-1801E20050F0}" destId="{BAFD1E69-747E-40BC-90FD-A4CD3D7E8C20}" srcOrd="0" destOrd="0" presId="urn:microsoft.com/office/officeart/2005/8/layout/orgChart1"/>
    <dgm:cxn modelId="{2BBFA496-644C-4F5B-B418-582C6BCBA28D}" type="presParOf" srcId="{143D8B21-7035-4B41-B27B-1801E20050F0}" destId="{DC1A53C5-56C1-4C17-BB9F-52CED3DCA2EF}" srcOrd="1" destOrd="0" presId="urn:microsoft.com/office/officeart/2005/8/layout/orgChart1"/>
    <dgm:cxn modelId="{FE19C604-DFE4-48E9-A7E2-E47B336CBBC7}" type="presParOf" srcId="{DC1A53C5-56C1-4C17-BB9F-52CED3DCA2EF}" destId="{93911680-1EBB-4597-B776-6213333CDAEC}" srcOrd="0" destOrd="0" presId="urn:microsoft.com/office/officeart/2005/8/layout/orgChart1"/>
    <dgm:cxn modelId="{D8BCD7D4-C5B9-4353-ADF9-CE783518EB95}" type="presParOf" srcId="{93911680-1EBB-4597-B776-6213333CDAEC}" destId="{F625E667-99A9-46CF-8D83-DD77045125BC}" srcOrd="0" destOrd="0" presId="urn:microsoft.com/office/officeart/2005/8/layout/orgChart1"/>
    <dgm:cxn modelId="{50AA274D-A4EE-4223-804B-AD5C5717D139}" type="presParOf" srcId="{93911680-1EBB-4597-B776-6213333CDAEC}" destId="{75645431-7393-443D-86F3-36DA22BA3598}" srcOrd="1" destOrd="0" presId="urn:microsoft.com/office/officeart/2005/8/layout/orgChart1"/>
    <dgm:cxn modelId="{C5600296-1DB3-4DA1-89DC-537EE9F21CE7}" type="presParOf" srcId="{DC1A53C5-56C1-4C17-BB9F-52CED3DCA2EF}" destId="{2965E36D-12FF-44F8-AFE0-7357D86A6948}" srcOrd="1" destOrd="0" presId="urn:microsoft.com/office/officeart/2005/8/layout/orgChart1"/>
    <dgm:cxn modelId="{2BF4B620-6510-407A-BBAF-78DBCE78A3FF}" type="presParOf" srcId="{DC1A53C5-56C1-4C17-BB9F-52CED3DCA2EF}" destId="{FA2333EF-3D93-4198-90ED-4C812D86CB48}" srcOrd="2" destOrd="0" presId="urn:microsoft.com/office/officeart/2005/8/layout/orgChart1"/>
    <dgm:cxn modelId="{5B872FE5-DB44-4F27-A9E5-E3AE284ADB45}" type="presParOf" srcId="{143D8B21-7035-4B41-B27B-1801E20050F0}" destId="{268299B6-A0E6-4C87-8581-3A6991791711}" srcOrd="2" destOrd="0" presId="urn:microsoft.com/office/officeart/2005/8/layout/orgChart1"/>
    <dgm:cxn modelId="{6A8B5652-16CB-4476-B331-2C62786F3889}" type="presParOf" srcId="{143D8B21-7035-4B41-B27B-1801E20050F0}" destId="{AB1584F3-223C-43B5-A4E8-7B09D6308BF5}" srcOrd="3" destOrd="0" presId="urn:microsoft.com/office/officeart/2005/8/layout/orgChart1"/>
    <dgm:cxn modelId="{87837616-B0CB-4273-AC05-F29B72AC73C9}" type="presParOf" srcId="{AB1584F3-223C-43B5-A4E8-7B09D6308BF5}" destId="{F9B8C2AC-ED35-4CD6-BA37-D4E494359924}" srcOrd="0" destOrd="0" presId="urn:microsoft.com/office/officeart/2005/8/layout/orgChart1"/>
    <dgm:cxn modelId="{3776E1AE-C7D4-4710-9074-4449577CC08E}" type="presParOf" srcId="{F9B8C2AC-ED35-4CD6-BA37-D4E494359924}" destId="{3B774EE3-243A-47EF-9062-2482B765281D}" srcOrd="0" destOrd="0" presId="urn:microsoft.com/office/officeart/2005/8/layout/orgChart1"/>
    <dgm:cxn modelId="{9289EE23-91C7-41D0-9B60-9089FC029640}" type="presParOf" srcId="{F9B8C2AC-ED35-4CD6-BA37-D4E494359924}" destId="{15F6E465-7F43-4CD0-819B-8531460E5906}" srcOrd="1" destOrd="0" presId="urn:microsoft.com/office/officeart/2005/8/layout/orgChart1"/>
    <dgm:cxn modelId="{A4A20AB5-5C8E-40A6-AE14-90CA22A7B214}" type="presParOf" srcId="{AB1584F3-223C-43B5-A4E8-7B09D6308BF5}" destId="{C576C0BC-3B74-4CB3-A8BA-5BCC80F83800}" srcOrd="1" destOrd="0" presId="urn:microsoft.com/office/officeart/2005/8/layout/orgChart1"/>
    <dgm:cxn modelId="{9D96C416-6CF3-4D2D-AAAF-962513010F34}" type="presParOf" srcId="{AB1584F3-223C-43B5-A4E8-7B09D6308BF5}" destId="{6E9FEC1E-2B40-47CA-8521-DB77ED2F0246}" srcOrd="2" destOrd="0" presId="urn:microsoft.com/office/officeart/2005/8/layout/orgChart1"/>
    <dgm:cxn modelId="{F1598057-0BD9-4100-8C44-5DF07EC648B7}" type="presParOf" srcId="{143D8B21-7035-4B41-B27B-1801E20050F0}" destId="{F570B045-8AEB-4373-AB46-A135EF20395C}" srcOrd="4" destOrd="0" presId="urn:microsoft.com/office/officeart/2005/8/layout/orgChart1"/>
    <dgm:cxn modelId="{7D561285-DA36-4C3D-BA74-12129B027766}" type="presParOf" srcId="{143D8B21-7035-4B41-B27B-1801E20050F0}" destId="{65844176-4882-4091-A589-AB89DBD4E62B}" srcOrd="5" destOrd="0" presId="urn:microsoft.com/office/officeart/2005/8/layout/orgChart1"/>
    <dgm:cxn modelId="{E989E086-97C8-4A59-9121-D2539753AB5F}" type="presParOf" srcId="{65844176-4882-4091-A589-AB89DBD4E62B}" destId="{C6853901-A19B-4E60-B321-17D0B621A7E8}" srcOrd="0" destOrd="0" presId="urn:microsoft.com/office/officeart/2005/8/layout/orgChart1"/>
    <dgm:cxn modelId="{7F799DFE-B6C1-4774-9A9B-368EC31BCEC4}" type="presParOf" srcId="{C6853901-A19B-4E60-B321-17D0B621A7E8}" destId="{24EA39E4-2E5D-45C7-8932-0FFF1B82C589}" srcOrd="0" destOrd="0" presId="urn:microsoft.com/office/officeart/2005/8/layout/orgChart1"/>
    <dgm:cxn modelId="{F3AF0F2C-EB1F-4798-B161-7E74D032C2EB}" type="presParOf" srcId="{C6853901-A19B-4E60-B321-17D0B621A7E8}" destId="{3DB43A00-D678-4051-ADD2-A1B2F3E2534B}" srcOrd="1" destOrd="0" presId="urn:microsoft.com/office/officeart/2005/8/layout/orgChart1"/>
    <dgm:cxn modelId="{6385EE01-564E-435D-9353-63BA594724F3}" type="presParOf" srcId="{65844176-4882-4091-A589-AB89DBD4E62B}" destId="{BCB0FB05-BE6C-4A4D-9E4D-0D19FB1A8479}" srcOrd="1" destOrd="0" presId="urn:microsoft.com/office/officeart/2005/8/layout/orgChart1"/>
    <dgm:cxn modelId="{D81EF83C-F265-4C71-8FFD-541F64D98997}" type="presParOf" srcId="{65844176-4882-4091-A589-AB89DBD4E62B}" destId="{18D9DE4C-8F83-41D7-9725-ECA72E319C8D}" srcOrd="2" destOrd="0" presId="urn:microsoft.com/office/officeart/2005/8/layout/orgChart1"/>
    <dgm:cxn modelId="{AB2D1C04-227F-444F-BF2B-0DEF621DED96}" type="presParOf" srcId="{2FC1A25E-B7DA-4D85-AF1C-EE3EE97244B2}" destId="{EBE93168-B87A-4A85-8AAB-07C0D7E8A301}" srcOrd="2" destOrd="0" presId="urn:microsoft.com/office/officeart/2005/8/layout/orgChart1"/>
    <dgm:cxn modelId="{54565483-72B4-4180-A768-402632EBF55D}" type="presParOf" srcId="{74B81205-B483-46F5-8864-8E4A13A40C56}" destId="{45FCF484-6CE5-4D6C-B139-45420D2A1C03}" srcOrd="2" destOrd="0" presId="urn:microsoft.com/office/officeart/2005/8/layout/orgChart1"/>
    <dgm:cxn modelId="{F12AD959-F531-4AFC-8FAE-8D0EBB5A3024}" type="presParOf" srcId="{74B81205-B483-46F5-8864-8E4A13A40C56}" destId="{237B5DD9-75EE-46E8-A5F7-9D1FEF5AA57B}" srcOrd="3" destOrd="0" presId="urn:microsoft.com/office/officeart/2005/8/layout/orgChart1"/>
    <dgm:cxn modelId="{E22153E8-51E5-4646-9137-38EC8F482B4E}" type="presParOf" srcId="{237B5DD9-75EE-46E8-A5F7-9D1FEF5AA57B}" destId="{79D6400E-3F6A-40B0-BD82-9E41582BF0CE}" srcOrd="0" destOrd="0" presId="urn:microsoft.com/office/officeart/2005/8/layout/orgChart1"/>
    <dgm:cxn modelId="{A4A730A8-7856-41B0-AEE2-5937DE06DEC7}" type="presParOf" srcId="{79D6400E-3F6A-40B0-BD82-9E41582BF0CE}" destId="{9EDCC35A-A09B-45D8-AF7C-F609B81D3ECF}" srcOrd="0" destOrd="0" presId="urn:microsoft.com/office/officeart/2005/8/layout/orgChart1"/>
    <dgm:cxn modelId="{FC9ADF56-2685-4ABC-8ABA-B98CFFB8956C}" type="presParOf" srcId="{79D6400E-3F6A-40B0-BD82-9E41582BF0CE}" destId="{CB7734CD-7849-499D-8EDA-C078CEB90E88}" srcOrd="1" destOrd="0" presId="urn:microsoft.com/office/officeart/2005/8/layout/orgChart1"/>
    <dgm:cxn modelId="{5F2CFCA8-40C5-4296-947D-83C7741B4506}" type="presParOf" srcId="{237B5DD9-75EE-46E8-A5F7-9D1FEF5AA57B}" destId="{EB61C2F1-452F-46BD-9B4C-34D6C4BEB091}" srcOrd="1" destOrd="0" presId="urn:microsoft.com/office/officeart/2005/8/layout/orgChart1"/>
    <dgm:cxn modelId="{655DAB50-9FAB-45B9-B177-715C6F9DEE42}" type="presParOf" srcId="{EB61C2F1-452F-46BD-9B4C-34D6C4BEB091}" destId="{B7415FF7-4299-4219-B5CB-877419217229}" srcOrd="0" destOrd="0" presId="urn:microsoft.com/office/officeart/2005/8/layout/orgChart1"/>
    <dgm:cxn modelId="{170BEF40-A50E-4409-872D-B57FCAFE6975}" type="presParOf" srcId="{EB61C2F1-452F-46BD-9B4C-34D6C4BEB091}" destId="{197F5EA5-AF9E-459D-A0E3-E7BAA795EF0A}" srcOrd="1" destOrd="0" presId="urn:microsoft.com/office/officeart/2005/8/layout/orgChart1"/>
    <dgm:cxn modelId="{6082A728-B870-4BE9-96CC-71D8E827D2B2}" type="presParOf" srcId="{197F5EA5-AF9E-459D-A0E3-E7BAA795EF0A}" destId="{2E422E6F-D36A-4F7A-8389-9429E7AC87EB}" srcOrd="0" destOrd="0" presId="urn:microsoft.com/office/officeart/2005/8/layout/orgChart1"/>
    <dgm:cxn modelId="{21AE9B66-9A1B-4AAA-8E9B-201B07792EF9}" type="presParOf" srcId="{2E422E6F-D36A-4F7A-8389-9429E7AC87EB}" destId="{E00A63B3-E49F-4853-9A1B-3320050DDA36}" srcOrd="0" destOrd="0" presId="urn:microsoft.com/office/officeart/2005/8/layout/orgChart1"/>
    <dgm:cxn modelId="{59DFA119-6BE7-4A25-81C0-21493D39C0AB}" type="presParOf" srcId="{2E422E6F-D36A-4F7A-8389-9429E7AC87EB}" destId="{D4839E03-671B-4E05-A17E-BACB0FDD17E5}" srcOrd="1" destOrd="0" presId="urn:microsoft.com/office/officeart/2005/8/layout/orgChart1"/>
    <dgm:cxn modelId="{3741D872-663F-4029-B8B6-CC40203A93DE}" type="presParOf" srcId="{197F5EA5-AF9E-459D-A0E3-E7BAA795EF0A}" destId="{CF4F9DC8-C1BB-4F4F-BF4C-0EC3A7244F52}" srcOrd="1" destOrd="0" presId="urn:microsoft.com/office/officeart/2005/8/layout/orgChart1"/>
    <dgm:cxn modelId="{3C8F5E98-FED4-4CD0-B19E-9E55CFA34FA5}" type="presParOf" srcId="{197F5EA5-AF9E-459D-A0E3-E7BAA795EF0A}" destId="{96799AEB-F60E-415B-9F5F-C7BE9EBC7546}" srcOrd="2" destOrd="0" presId="urn:microsoft.com/office/officeart/2005/8/layout/orgChart1"/>
    <dgm:cxn modelId="{067FD611-D731-441E-8FFB-FFE61AB0EDFE}" type="presParOf" srcId="{EB61C2F1-452F-46BD-9B4C-34D6C4BEB091}" destId="{348D8C16-1566-421B-9C70-0E8BDE6006CF}" srcOrd="2" destOrd="0" presId="urn:microsoft.com/office/officeart/2005/8/layout/orgChart1"/>
    <dgm:cxn modelId="{AC79B747-89A0-47E6-BC8C-DBD9CF07BDDA}" type="presParOf" srcId="{EB61C2F1-452F-46BD-9B4C-34D6C4BEB091}" destId="{8E66EF20-58C2-4698-8F42-67BE0D16C593}" srcOrd="3" destOrd="0" presId="urn:microsoft.com/office/officeart/2005/8/layout/orgChart1"/>
    <dgm:cxn modelId="{BB4D0281-5A61-4F5F-9280-A7AD2C3DFCB8}" type="presParOf" srcId="{8E66EF20-58C2-4698-8F42-67BE0D16C593}" destId="{6E71FF0A-A4BC-4936-9821-C794B73BB33E}" srcOrd="0" destOrd="0" presId="urn:microsoft.com/office/officeart/2005/8/layout/orgChart1"/>
    <dgm:cxn modelId="{165F5A62-2167-4CA9-AF05-BBE90BAF6B51}" type="presParOf" srcId="{6E71FF0A-A4BC-4936-9821-C794B73BB33E}" destId="{B01862A9-71C4-4862-A226-D7A186577770}" srcOrd="0" destOrd="0" presId="urn:microsoft.com/office/officeart/2005/8/layout/orgChart1"/>
    <dgm:cxn modelId="{61B8A8DE-6C0A-41D3-89E5-51513379D2C2}" type="presParOf" srcId="{6E71FF0A-A4BC-4936-9821-C794B73BB33E}" destId="{BD86F21B-FF11-483A-A30F-0981472A7C7A}" srcOrd="1" destOrd="0" presId="urn:microsoft.com/office/officeart/2005/8/layout/orgChart1"/>
    <dgm:cxn modelId="{A2BA4AC6-77E7-478F-B9D1-4DB20900D119}" type="presParOf" srcId="{8E66EF20-58C2-4698-8F42-67BE0D16C593}" destId="{6DCEAE05-F7CB-4BD7-AF3D-533A19461CA0}" srcOrd="1" destOrd="0" presId="urn:microsoft.com/office/officeart/2005/8/layout/orgChart1"/>
    <dgm:cxn modelId="{66570D01-5FEC-4A57-8045-B098D3C10772}" type="presParOf" srcId="{8E66EF20-58C2-4698-8F42-67BE0D16C593}" destId="{160A6D11-140E-42AD-9AB3-0BCA949D9F47}" srcOrd="2" destOrd="0" presId="urn:microsoft.com/office/officeart/2005/8/layout/orgChart1"/>
    <dgm:cxn modelId="{0D742D12-CB96-453D-A71A-2AE2F1369505}" type="presParOf" srcId="{EB61C2F1-452F-46BD-9B4C-34D6C4BEB091}" destId="{BB51EF91-3CF9-4CF4-AC95-A36E4F011B89}" srcOrd="4" destOrd="0" presId="urn:microsoft.com/office/officeart/2005/8/layout/orgChart1"/>
    <dgm:cxn modelId="{9971604E-A21E-4F7C-BFBB-89F8644D41C1}" type="presParOf" srcId="{EB61C2F1-452F-46BD-9B4C-34D6C4BEB091}" destId="{40D27EA9-3FE0-4CEB-B18D-9F2C7302BC21}" srcOrd="5" destOrd="0" presId="urn:microsoft.com/office/officeart/2005/8/layout/orgChart1"/>
    <dgm:cxn modelId="{69E37104-BCD3-4433-905E-5D1035D14892}" type="presParOf" srcId="{40D27EA9-3FE0-4CEB-B18D-9F2C7302BC21}" destId="{4A4323B6-00BB-4A97-9D6E-8916287C980E}" srcOrd="0" destOrd="0" presId="urn:microsoft.com/office/officeart/2005/8/layout/orgChart1"/>
    <dgm:cxn modelId="{FA076671-8B5D-4F92-88DD-A42A781D88AB}" type="presParOf" srcId="{4A4323B6-00BB-4A97-9D6E-8916287C980E}" destId="{F24DB79F-C85A-4550-973C-D6C98BD2630A}" srcOrd="0" destOrd="0" presId="urn:microsoft.com/office/officeart/2005/8/layout/orgChart1"/>
    <dgm:cxn modelId="{7FE8B574-633F-4DC2-9AB7-8A2C0E843FFF}" type="presParOf" srcId="{4A4323B6-00BB-4A97-9D6E-8916287C980E}" destId="{EA315DF9-9235-4CB6-901C-0BD34F1ED8A5}" srcOrd="1" destOrd="0" presId="urn:microsoft.com/office/officeart/2005/8/layout/orgChart1"/>
    <dgm:cxn modelId="{9BFF5381-5729-4DE9-9B24-0A8193507A7D}" type="presParOf" srcId="{40D27EA9-3FE0-4CEB-B18D-9F2C7302BC21}" destId="{D4351979-03AB-4F77-AD80-0D3B5FB7DD7D}" srcOrd="1" destOrd="0" presId="urn:microsoft.com/office/officeart/2005/8/layout/orgChart1"/>
    <dgm:cxn modelId="{6543C12B-3290-4DA7-8138-2FEDC4EC79E2}" type="presParOf" srcId="{40D27EA9-3FE0-4CEB-B18D-9F2C7302BC21}" destId="{5C7780D0-E5AB-4917-9ABD-79B14DE0A460}" srcOrd="2" destOrd="0" presId="urn:microsoft.com/office/officeart/2005/8/layout/orgChart1"/>
    <dgm:cxn modelId="{F07CE113-BF9D-40DE-A2FB-AE4B12F41051}" type="presParOf" srcId="{237B5DD9-75EE-46E8-A5F7-9D1FEF5AA57B}" destId="{78E6F42F-EFB6-4543-89D1-BD43D43B32F6}" srcOrd="2" destOrd="0" presId="urn:microsoft.com/office/officeart/2005/8/layout/orgChart1"/>
    <dgm:cxn modelId="{83E0A4EC-A248-422E-8726-E8F1CE3EF6C7}" type="presParOf" srcId="{51532208-9631-4A23-9A66-473746DFA076}" destId="{1F2CD943-2E90-423D-9C23-92C478D69F2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B833E5-B700-4FA2-B793-B6860C74A3D2}" type="doc">
      <dgm:prSet loTypeId="urn:microsoft.com/office/officeart/2005/8/layout/pyramid1" loCatId="pyramid" qsTypeId="urn:microsoft.com/office/officeart/2005/8/quickstyle/simple1" qsCatId="simple" csTypeId="urn:microsoft.com/office/officeart/2005/8/colors/accent1_2" csCatId="accent1" phldr="1"/>
      <dgm:spPr/>
    </dgm:pt>
    <dgm:pt modelId="{3B74801D-B1F7-4376-A1C9-6E9F72FC8A0D}">
      <dgm:prSet phldrT="[Text]" custT="1"/>
      <dgm:spPr>
        <a:solidFill>
          <a:schemeClr val="accent1">
            <a:lumMod val="20000"/>
            <a:lumOff val="80000"/>
          </a:schemeClr>
        </a:solidFill>
      </dgm:spPr>
      <dgm:t>
        <a:bodyPr/>
        <a:lstStyle/>
        <a:p>
          <a:endParaRPr lang="en-US" sz="1800"/>
        </a:p>
        <a:p>
          <a:r>
            <a:rPr lang="en-US" sz="1800"/>
            <a:t>(4) Properties </a:t>
          </a:r>
        </a:p>
        <a:p>
          <a:r>
            <a:rPr lang="en-US" sz="1800"/>
            <a:t>of the interface</a:t>
          </a:r>
        </a:p>
      </dgm:t>
    </dgm:pt>
    <dgm:pt modelId="{E70C2237-641B-4ECF-96C5-10EE9BAC8785}" type="parTrans" cxnId="{2DF69BCF-AB0B-4C97-AF5F-000CBCCF5734}">
      <dgm:prSet/>
      <dgm:spPr/>
      <dgm:t>
        <a:bodyPr/>
        <a:lstStyle/>
        <a:p>
          <a:endParaRPr lang="en-US" sz="1100"/>
        </a:p>
      </dgm:t>
    </dgm:pt>
    <dgm:pt modelId="{6C50C734-1F3D-4520-B69D-93CE5724597B}" type="sibTrans" cxnId="{2DF69BCF-AB0B-4C97-AF5F-000CBCCF5734}">
      <dgm:prSet/>
      <dgm:spPr/>
      <dgm:t>
        <a:bodyPr/>
        <a:lstStyle/>
        <a:p>
          <a:endParaRPr lang="en-US" sz="1100"/>
        </a:p>
      </dgm:t>
    </dgm:pt>
    <dgm:pt modelId="{6B38775B-F842-4F7C-B2D3-92F2F73EC203}">
      <dgm:prSet phldrT="[Text]" custT="1"/>
      <dgm:spPr>
        <a:solidFill>
          <a:schemeClr val="accent1">
            <a:lumMod val="20000"/>
            <a:lumOff val="80000"/>
          </a:schemeClr>
        </a:solidFill>
      </dgm:spPr>
      <dgm:t>
        <a:bodyPr/>
        <a:lstStyle/>
        <a:p>
          <a:r>
            <a:rPr lang="en-US" sz="1800"/>
            <a:t>(3) Control requirements</a:t>
          </a:r>
        </a:p>
        <a:p>
          <a:r>
            <a:rPr lang="en-US" sz="1800"/>
            <a:t>(2) Display requirements</a:t>
          </a:r>
        </a:p>
      </dgm:t>
    </dgm:pt>
    <dgm:pt modelId="{AC504864-754C-4C28-8455-A2B1C6B0C900}" type="parTrans" cxnId="{4A12504F-CEF7-4E35-9709-085AC0EADD38}">
      <dgm:prSet/>
      <dgm:spPr/>
      <dgm:t>
        <a:bodyPr/>
        <a:lstStyle/>
        <a:p>
          <a:endParaRPr lang="en-US" sz="1100"/>
        </a:p>
      </dgm:t>
    </dgm:pt>
    <dgm:pt modelId="{93C8321F-9757-433D-B2BF-9EDCA73A2776}" type="sibTrans" cxnId="{4A12504F-CEF7-4E35-9709-085AC0EADD38}">
      <dgm:prSet/>
      <dgm:spPr/>
      <dgm:t>
        <a:bodyPr/>
        <a:lstStyle/>
        <a:p>
          <a:endParaRPr lang="en-US" sz="1100"/>
        </a:p>
      </dgm:t>
    </dgm:pt>
    <dgm:pt modelId="{38D6909B-ABF5-45A2-8287-048F5311999A}">
      <dgm:prSet phldrT="[Text]" custT="1"/>
      <dgm:spPr>
        <a:solidFill>
          <a:srgbClr val="FFFF99"/>
        </a:solidFill>
      </dgm:spPr>
      <dgm:t>
        <a:bodyPr/>
        <a:lstStyle/>
        <a:p>
          <a:r>
            <a:rPr lang="en-US" sz="1800"/>
            <a:t>System performance requirements</a:t>
          </a:r>
        </a:p>
      </dgm:t>
    </dgm:pt>
    <dgm:pt modelId="{5699F002-D1D6-4CB8-9BE4-CF6D6DC20CD7}" type="parTrans" cxnId="{575AC27D-411E-4421-A375-E0926B35AE36}">
      <dgm:prSet/>
      <dgm:spPr/>
      <dgm:t>
        <a:bodyPr/>
        <a:lstStyle/>
        <a:p>
          <a:endParaRPr lang="en-US" sz="1100"/>
        </a:p>
      </dgm:t>
    </dgm:pt>
    <dgm:pt modelId="{77B18EB6-ED77-4EF5-9DDC-53EA5C869C99}" type="sibTrans" cxnId="{575AC27D-411E-4421-A375-E0926B35AE36}">
      <dgm:prSet/>
      <dgm:spPr/>
      <dgm:t>
        <a:bodyPr/>
        <a:lstStyle/>
        <a:p>
          <a:endParaRPr lang="en-US" sz="1100"/>
        </a:p>
      </dgm:t>
    </dgm:pt>
    <dgm:pt modelId="{AD31BF54-7400-46FD-AE60-EDCA7A2808E8}">
      <dgm:prSet custT="1"/>
      <dgm:spPr>
        <a:solidFill>
          <a:schemeClr val="accent1">
            <a:lumMod val="20000"/>
            <a:lumOff val="80000"/>
          </a:schemeClr>
        </a:solidFill>
      </dgm:spPr>
      <dgm:t>
        <a:bodyPr/>
        <a:lstStyle/>
        <a:p>
          <a:r>
            <a:rPr lang="en-US" sz="1800"/>
            <a:t>(1) Task descriptions</a:t>
          </a:r>
        </a:p>
      </dgm:t>
    </dgm:pt>
    <dgm:pt modelId="{46F78AFE-56A8-440A-B295-19CF9D1E02F0}" type="parTrans" cxnId="{C0BE08D3-D542-42A5-A646-A1A3C0AB1214}">
      <dgm:prSet/>
      <dgm:spPr/>
      <dgm:t>
        <a:bodyPr/>
        <a:lstStyle/>
        <a:p>
          <a:endParaRPr lang="en-US" sz="1100"/>
        </a:p>
      </dgm:t>
    </dgm:pt>
    <dgm:pt modelId="{A6F09926-C05C-4D57-AFAD-42240A7FAB6F}" type="sibTrans" cxnId="{C0BE08D3-D542-42A5-A646-A1A3C0AB1214}">
      <dgm:prSet/>
      <dgm:spPr/>
      <dgm:t>
        <a:bodyPr/>
        <a:lstStyle/>
        <a:p>
          <a:endParaRPr lang="en-US" sz="1100"/>
        </a:p>
      </dgm:t>
    </dgm:pt>
    <dgm:pt modelId="{198AF147-3474-4B1C-B254-A9E0AE1B3C1B}" type="pres">
      <dgm:prSet presAssocID="{00B833E5-B700-4FA2-B793-B6860C74A3D2}" presName="Name0" presStyleCnt="0">
        <dgm:presLayoutVars>
          <dgm:dir/>
          <dgm:animLvl val="lvl"/>
          <dgm:resizeHandles val="exact"/>
        </dgm:presLayoutVars>
      </dgm:prSet>
      <dgm:spPr/>
    </dgm:pt>
    <dgm:pt modelId="{306C3A92-8E16-4460-AB14-E575240F95CE}" type="pres">
      <dgm:prSet presAssocID="{3B74801D-B1F7-4376-A1C9-6E9F72FC8A0D}" presName="Name8" presStyleCnt="0"/>
      <dgm:spPr/>
    </dgm:pt>
    <dgm:pt modelId="{DDECD073-2453-4A6D-AB1E-C0A754D3AF77}" type="pres">
      <dgm:prSet presAssocID="{3B74801D-B1F7-4376-A1C9-6E9F72FC8A0D}" presName="level" presStyleLbl="node1" presStyleIdx="0" presStyleCnt="4" custScaleY="142106" custLinFactNeighborX="2315" custLinFactNeighborY="6349">
        <dgm:presLayoutVars>
          <dgm:chMax val="1"/>
          <dgm:bulletEnabled val="1"/>
        </dgm:presLayoutVars>
      </dgm:prSet>
      <dgm:spPr/>
      <dgm:t>
        <a:bodyPr/>
        <a:lstStyle/>
        <a:p>
          <a:endParaRPr lang="en-US"/>
        </a:p>
      </dgm:t>
    </dgm:pt>
    <dgm:pt modelId="{DD668828-E49C-476B-9A0C-9A764095E112}" type="pres">
      <dgm:prSet presAssocID="{3B74801D-B1F7-4376-A1C9-6E9F72FC8A0D}" presName="levelTx" presStyleLbl="revTx" presStyleIdx="0" presStyleCnt="0">
        <dgm:presLayoutVars>
          <dgm:chMax val="1"/>
          <dgm:bulletEnabled val="1"/>
        </dgm:presLayoutVars>
      </dgm:prSet>
      <dgm:spPr/>
      <dgm:t>
        <a:bodyPr/>
        <a:lstStyle/>
        <a:p>
          <a:endParaRPr lang="en-US"/>
        </a:p>
      </dgm:t>
    </dgm:pt>
    <dgm:pt modelId="{F20039B3-8BC0-4323-BC1A-C0DBDE33B6A0}" type="pres">
      <dgm:prSet presAssocID="{6B38775B-F842-4F7C-B2D3-92F2F73EC203}" presName="Name8" presStyleCnt="0"/>
      <dgm:spPr/>
    </dgm:pt>
    <dgm:pt modelId="{25F2DA8A-3788-469F-A07A-6C5C9B324FE4}" type="pres">
      <dgm:prSet presAssocID="{6B38775B-F842-4F7C-B2D3-92F2F73EC203}" presName="level" presStyleLbl="node1" presStyleIdx="1" presStyleCnt="4" custLinFactNeighborX="1157" custLinFactNeighborY="6349">
        <dgm:presLayoutVars>
          <dgm:chMax val="1"/>
          <dgm:bulletEnabled val="1"/>
        </dgm:presLayoutVars>
      </dgm:prSet>
      <dgm:spPr/>
      <dgm:t>
        <a:bodyPr/>
        <a:lstStyle/>
        <a:p>
          <a:endParaRPr lang="en-US"/>
        </a:p>
      </dgm:t>
    </dgm:pt>
    <dgm:pt modelId="{00A8D9BA-908A-4E22-9E33-1EE5A6E81175}" type="pres">
      <dgm:prSet presAssocID="{6B38775B-F842-4F7C-B2D3-92F2F73EC203}" presName="levelTx" presStyleLbl="revTx" presStyleIdx="0" presStyleCnt="0">
        <dgm:presLayoutVars>
          <dgm:chMax val="1"/>
          <dgm:bulletEnabled val="1"/>
        </dgm:presLayoutVars>
      </dgm:prSet>
      <dgm:spPr/>
      <dgm:t>
        <a:bodyPr/>
        <a:lstStyle/>
        <a:p>
          <a:endParaRPr lang="en-US"/>
        </a:p>
      </dgm:t>
    </dgm:pt>
    <dgm:pt modelId="{C7EB8C4A-D34E-4E1F-B003-D3E90A514048}" type="pres">
      <dgm:prSet presAssocID="{AD31BF54-7400-46FD-AE60-EDCA7A2808E8}" presName="Name8" presStyleCnt="0"/>
      <dgm:spPr/>
    </dgm:pt>
    <dgm:pt modelId="{CD42AD2D-7F9B-469B-ACA5-271FC66D935B}" type="pres">
      <dgm:prSet presAssocID="{AD31BF54-7400-46FD-AE60-EDCA7A2808E8}" presName="level" presStyleLbl="node1" presStyleIdx="2" presStyleCnt="4" custLinFactNeighborX="772" custLinFactNeighborY="6349">
        <dgm:presLayoutVars>
          <dgm:chMax val="1"/>
          <dgm:bulletEnabled val="1"/>
        </dgm:presLayoutVars>
      </dgm:prSet>
      <dgm:spPr/>
      <dgm:t>
        <a:bodyPr/>
        <a:lstStyle/>
        <a:p>
          <a:endParaRPr lang="en-US"/>
        </a:p>
      </dgm:t>
    </dgm:pt>
    <dgm:pt modelId="{B2DAA9B3-ACF9-4C14-AF6D-239DF20CEECE}" type="pres">
      <dgm:prSet presAssocID="{AD31BF54-7400-46FD-AE60-EDCA7A2808E8}" presName="levelTx" presStyleLbl="revTx" presStyleIdx="0" presStyleCnt="0">
        <dgm:presLayoutVars>
          <dgm:chMax val="1"/>
          <dgm:bulletEnabled val="1"/>
        </dgm:presLayoutVars>
      </dgm:prSet>
      <dgm:spPr/>
      <dgm:t>
        <a:bodyPr/>
        <a:lstStyle/>
        <a:p>
          <a:endParaRPr lang="en-US"/>
        </a:p>
      </dgm:t>
    </dgm:pt>
    <dgm:pt modelId="{5820758D-7D6F-4969-8E5B-5837F69DFB42}" type="pres">
      <dgm:prSet presAssocID="{38D6909B-ABF5-45A2-8287-048F5311999A}" presName="Name8" presStyleCnt="0"/>
      <dgm:spPr/>
    </dgm:pt>
    <dgm:pt modelId="{87F7544E-E5E0-430B-A309-C8A0B8D5F881}" type="pres">
      <dgm:prSet presAssocID="{38D6909B-ABF5-45A2-8287-048F5311999A}" presName="level" presStyleLbl="node1" presStyleIdx="3" presStyleCnt="4" custScaleX="98842" custLinFactNeighborX="1042" custLinFactNeighborY="3968">
        <dgm:presLayoutVars>
          <dgm:chMax val="1"/>
          <dgm:bulletEnabled val="1"/>
        </dgm:presLayoutVars>
      </dgm:prSet>
      <dgm:spPr/>
      <dgm:t>
        <a:bodyPr/>
        <a:lstStyle/>
        <a:p>
          <a:endParaRPr lang="en-US"/>
        </a:p>
      </dgm:t>
    </dgm:pt>
    <dgm:pt modelId="{1A8401F3-9784-4A8D-B6DD-A9B3179D11B3}" type="pres">
      <dgm:prSet presAssocID="{38D6909B-ABF5-45A2-8287-048F5311999A}" presName="levelTx" presStyleLbl="revTx" presStyleIdx="0" presStyleCnt="0">
        <dgm:presLayoutVars>
          <dgm:chMax val="1"/>
          <dgm:bulletEnabled val="1"/>
        </dgm:presLayoutVars>
      </dgm:prSet>
      <dgm:spPr/>
      <dgm:t>
        <a:bodyPr/>
        <a:lstStyle/>
        <a:p>
          <a:endParaRPr lang="en-US"/>
        </a:p>
      </dgm:t>
    </dgm:pt>
  </dgm:ptLst>
  <dgm:cxnLst>
    <dgm:cxn modelId="{4A12504F-CEF7-4E35-9709-085AC0EADD38}" srcId="{00B833E5-B700-4FA2-B793-B6860C74A3D2}" destId="{6B38775B-F842-4F7C-B2D3-92F2F73EC203}" srcOrd="1" destOrd="0" parTransId="{AC504864-754C-4C28-8455-A2B1C6B0C900}" sibTransId="{93C8321F-9757-433D-B2BF-9EDCA73A2776}"/>
    <dgm:cxn modelId="{83E2777E-376C-4328-86B1-8DA64F99C5BD}" type="presOf" srcId="{38D6909B-ABF5-45A2-8287-048F5311999A}" destId="{87F7544E-E5E0-430B-A309-C8A0B8D5F881}" srcOrd="0" destOrd="0" presId="urn:microsoft.com/office/officeart/2005/8/layout/pyramid1"/>
    <dgm:cxn modelId="{575AC27D-411E-4421-A375-E0926B35AE36}" srcId="{00B833E5-B700-4FA2-B793-B6860C74A3D2}" destId="{38D6909B-ABF5-45A2-8287-048F5311999A}" srcOrd="3" destOrd="0" parTransId="{5699F002-D1D6-4CB8-9BE4-CF6D6DC20CD7}" sibTransId="{77B18EB6-ED77-4EF5-9DDC-53EA5C869C99}"/>
    <dgm:cxn modelId="{2DF69BCF-AB0B-4C97-AF5F-000CBCCF5734}" srcId="{00B833E5-B700-4FA2-B793-B6860C74A3D2}" destId="{3B74801D-B1F7-4376-A1C9-6E9F72FC8A0D}" srcOrd="0" destOrd="0" parTransId="{E70C2237-641B-4ECF-96C5-10EE9BAC8785}" sibTransId="{6C50C734-1F3D-4520-B69D-93CE5724597B}"/>
    <dgm:cxn modelId="{8DB51618-6336-4921-B06F-1964FD4A73DF}" type="presOf" srcId="{AD31BF54-7400-46FD-AE60-EDCA7A2808E8}" destId="{CD42AD2D-7F9B-469B-ACA5-271FC66D935B}" srcOrd="0" destOrd="0" presId="urn:microsoft.com/office/officeart/2005/8/layout/pyramid1"/>
    <dgm:cxn modelId="{F5095D0C-3FD3-4FBA-B292-0FF64B902E5F}" type="presOf" srcId="{AD31BF54-7400-46FD-AE60-EDCA7A2808E8}" destId="{B2DAA9B3-ACF9-4C14-AF6D-239DF20CEECE}" srcOrd="1" destOrd="0" presId="urn:microsoft.com/office/officeart/2005/8/layout/pyramid1"/>
    <dgm:cxn modelId="{C42C3A8D-70DD-421F-851F-E4F76F0E541F}" type="presOf" srcId="{3B74801D-B1F7-4376-A1C9-6E9F72FC8A0D}" destId="{DD668828-E49C-476B-9A0C-9A764095E112}" srcOrd="1" destOrd="0" presId="urn:microsoft.com/office/officeart/2005/8/layout/pyramid1"/>
    <dgm:cxn modelId="{03B6A240-BD38-406E-BC9C-512D60319B8D}" type="presOf" srcId="{3B74801D-B1F7-4376-A1C9-6E9F72FC8A0D}" destId="{DDECD073-2453-4A6D-AB1E-C0A754D3AF77}" srcOrd="0" destOrd="0" presId="urn:microsoft.com/office/officeart/2005/8/layout/pyramid1"/>
    <dgm:cxn modelId="{C0BE08D3-D542-42A5-A646-A1A3C0AB1214}" srcId="{00B833E5-B700-4FA2-B793-B6860C74A3D2}" destId="{AD31BF54-7400-46FD-AE60-EDCA7A2808E8}" srcOrd="2" destOrd="0" parTransId="{46F78AFE-56A8-440A-B295-19CF9D1E02F0}" sibTransId="{A6F09926-C05C-4D57-AFAD-42240A7FAB6F}"/>
    <dgm:cxn modelId="{1A376251-CD5F-48B4-B7CE-8635317A4BC6}" type="presOf" srcId="{6B38775B-F842-4F7C-B2D3-92F2F73EC203}" destId="{25F2DA8A-3788-469F-A07A-6C5C9B324FE4}" srcOrd="0" destOrd="0" presId="urn:microsoft.com/office/officeart/2005/8/layout/pyramid1"/>
    <dgm:cxn modelId="{6F90509E-8835-4DBE-BA2A-29E42ABBEFDD}" type="presOf" srcId="{00B833E5-B700-4FA2-B793-B6860C74A3D2}" destId="{198AF147-3474-4B1C-B254-A9E0AE1B3C1B}" srcOrd="0" destOrd="0" presId="urn:microsoft.com/office/officeart/2005/8/layout/pyramid1"/>
    <dgm:cxn modelId="{60BB38FD-1456-4EDA-84B1-85C49EC1E261}" type="presOf" srcId="{6B38775B-F842-4F7C-B2D3-92F2F73EC203}" destId="{00A8D9BA-908A-4E22-9E33-1EE5A6E81175}" srcOrd="1" destOrd="0" presId="urn:microsoft.com/office/officeart/2005/8/layout/pyramid1"/>
    <dgm:cxn modelId="{AE54E227-C88B-4FDF-B71F-1CDCD6FCB546}" type="presOf" srcId="{38D6909B-ABF5-45A2-8287-048F5311999A}" destId="{1A8401F3-9784-4A8D-B6DD-A9B3179D11B3}" srcOrd="1" destOrd="0" presId="urn:microsoft.com/office/officeart/2005/8/layout/pyramid1"/>
    <dgm:cxn modelId="{A97FA0DF-CFC1-4E0B-BED1-BCD80F443DBC}" type="presParOf" srcId="{198AF147-3474-4B1C-B254-A9E0AE1B3C1B}" destId="{306C3A92-8E16-4460-AB14-E575240F95CE}" srcOrd="0" destOrd="0" presId="urn:microsoft.com/office/officeart/2005/8/layout/pyramid1"/>
    <dgm:cxn modelId="{07024187-AA75-43CC-B570-F693C588AD60}" type="presParOf" srcId="{306C3A92-8E16-4460-AB14-E575240F95CE}" destId="{DDECD073-2453-4A6D-AB1E-C0A754D3AF77}" srcOrd="0" destOrd="0" presId="urn:microsoft.com/office/officeart/2005/8/layout/pyramid1"/>
    <dgm:cxn modelId="{2DC65018-6D3E-4E21-88FD-EE9F313B64FF}" type="presParOf" srcId="{306C3A92-8E16-4460-AB14-E575240F95CE}" destId="{DD668828-E49C-476B-9A0C-9A764095E112}" srcOrd="1" destOrd="0" presId="urn:microsoft.com/office/officeart/2005/8/layout/pyramid1"/>
    <dgm:cxn modelId="{09AF727F-87F3-4E1E-94D5-FB20E85B260F}" type="presParOf" srcId="{198AF147-3474-4B1C-B254-A9E0AE1B3C1B}" destId="{F20039B3-8BC0-4323-BC1A-C0DBDE33B6A0}" srcOrd="1" destOrd="0" presId="urn:microsoft.com/office/officeart/2005/8/layout/pyramid1"/>
    <dgm:cxn modelId="{168F2D88-7E9E-4980-B995-9249D6AE9F67}" type="presParOf" srcId="{F20039B3-8BC0-4323-BC1A-C0DBDE33B6A0}" destId="{25F2DA8A-3788-469F-A07A-6C5C9B324FE4}" srcOrd="0" destOrd="0" presId="urn:microsoft.com/office/officeart/2005/8/layout/pyramid1"/>
    <dgm:cxn modelId="{0CBF583E-8661-447A-BCD2-18BD7984E8A9}" type="presParOf" srcId="{F20039B3-8BC0-4323-BC1A-C0DBDE33B6A0}" destId="{00A8D9BA-908A-4E22-9E33-1EE5A6E81175}" srcOrd="1" destOrd="0" presId="urn:microsoft.com/office/officeart/2005/8/layout/pyramid1"/>
    <dgm:cxn modelId="{90B1F008-B4E1-4065-BC74-467183265B94}" type="presParOf" srcId="{198AF147-3474-4B1C-B254-A9E0AE1B3C1B}" destId="{C7EB8C4A-D34E-4E1F-B003-D3E90A514048}" srcOrd="2" destOrd="0" presId="urn:microsoft.com/office/officeart/2005/8/layout/pyramid1"/>
    <dgm:cxn modelId="{99E7D57A-1407-40CD-AAB9-301D9F01835D}" type="presParOf" srcId="{C7EB8C4A-D34E-4E1F-B003-D3E90A514048}" destId="{CD42AD2D-7F9B-469B-ACA5-271FC66D935B}" srcOrd="0" destOrd="0" presId="urn:microsoft.com/office/officeart/2005/8/layout/pyramid1"/>
    <dgm:cxn modelId="{BE4A1D1E-7015-4DEF-9507-6ABE217C826A}" type="presParOf" srcId="{C7EB8C4A-D34E-4E1F-B003-D3E90A514048}" destId="{B2DAA9B3-ACF9-4C14-AF6D-239DF20CEECE}" srcOrd="1" destOrd="0" presId="urn:microsoft.com/office/officeart/2005/8/layout/pyramid1"/>
    <dgm:cxn modelId="{2CDEC4B7-AD69-4BE9-AED1-2B08D4B78B00}" type="presParOf" srcId="{198AF147-3474-4B1C-B254-A9E0AE1B3C1B}" destId="{5820758D-7D6F-4969-8E5B-5837F69DFB42}" srcOrd="3" destOrd="0" presId="urn:microsoft.com/office/officeart/2005/8/layout/pyramid1"/>
    <dgm:cxn modelId="{E7CC5DAE-63A1-41A0-9FFC-553C7A7A0961}" type="presParOf" srcId="{5820758D-7D6F-4969-8E5B-5837F69DFB42}" destId="{87F7544E-E5E0-430B-A309-C8A0B8D5F881}" srcOrd="0" destOrd="0" presId="urn:microsoft.com/office/officeart/2005/8/layout/pyramid1"/>
    <dgm:cxn modelId="{E20F2862-4AF3-444B-BBB3-D4EFA90951F2}" type="presParOf" srcId="{5820758D-7D6F-4969-8E5B-5837F69DFB42}" destId="{1A8401F3-9784-4A8D-B6DD-A9B3179D11B3}"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B833E5-B700-4FA2-B793-B6860C74A3D2}" type="doc">
      <dgm:prSet loTypeId="urn:microsoft.com/office/officeart/2005/8/layout/pyramid1" loCatId="pyramid" qsTypeId="urn:microsoft.com/office/officeart/2005/8/quickstyle/simple1" qsCatId="simple" csTypeId="urn:microsoft.com/office/officeart/2005/8/colors/accent1_2" csCatId="accent1" phldr="1"/>
      <dgm:spPr/>
    </dgm:pt>
    <dgm:pt modelId="{3B74801D-B1F7-4376-A1C9-6E9F72FC8A0D}">
      <dgm:prSet phldrT="[Text]" custT="1"/>
      <dgm:spPr>
        <a:solidFill>
          <a:schemeClr val="accent1">
            <a:lumMod val="20000"/>
            <a:lumOff val="80000"/>
          </a:schemeClr>
        </a:solidFill>
      </dgm:spPr>
      <dgm:t>
        <a:bodyPr/>
        <a:lstStyle/>
        <a:p>
          <a:endParaRPr lang="en-US" sz="1800"/>
        </a:p>
        <a:p>
          <a:r>
            <a:rPr lang="en-US" sz="1800"/>
            <a:t>(4) Properties </a:t>
          </a:r>
        </a:p>
        <a:p>
          <a:r>
            <a:rPr lang="en-US" sz="1800"/>
            <a:t>of the interface</a:t>
          </a:r>
        </a:p>
      </dgm:t>
    </dgm:pt>
    <dgm:pt modelId="{E70C2237-641B-4ECF-96C5-10EE9BAC8785}" type="parTrans" cxnId="{2DF69BCF-AB0B-4C97-AF5F-000CBCCF5734}">
      <dgm:prSet/>
      <dgm:spPr/>
      <dgm:t>
        <a:bodyPr/>
        <a:lstStyle/>
        <a:p>
          <a:endParaRPr lang="en-US" sz="1100"/>
        </a:p>
      </dgm:t>
    </dgm:pt>
    <dgm:pt modelId="{6C50C734-1F3D-4520-B69D-93CE5724597B}" type="sibTrans" cxnId="{2DF69BCF-AB0B-4C97-AF5F-000CBCCF5734}">
      <dgm:prSet/>
      <dgm:spPr/>
      <dgm:t>
        <a:bodyPr/>
        <a:lstStyle/>
        <a:p>
          <a:endParaRPr lang="en-US" sz="1100"/>
        </a:p>
      </dgm:t>
    </dgm:pt>
    <dgm:pt modelId="{6B38775B-F842-4F7C-B2D3-92F2F73EC203}">
      <dgm:prSet phldrT="[Text]" custT="1"/>
      <dgm:spPr>
        <a:solidFill>
          <a:schemeClr val="accent1">
            <a:lumMod val="20000"/>
            <a:lumOff val="80000"/>
          </a:schemeClr>
        </a:solidFill>
      </dgm:spPr>
      <dgm:t>
        <a:bodyPr/>
        <a:lstStyle/>
        <a:p>
          <a:r>
            <a:rPr lang="en-US" sz="1800"/>
            <a:t>(3) Control requirements</a:t>
          </a:r>
        </a:p>
        <a:p>
          <a:r>
            <a:rPr lang="en-US" sz="1800"/>
            <a:t>(2) Display requirements</a:t>
          </a:r>
        </a:p>
      </dgm:t>
    </dgm:pt>
    <dgm:pt modelId="{AC504864-754C-4C28-8455-A2B1C6B0C900}" type="parTrans" cxnId="{4A12504F-CEF7-4E35-9709-085AC0EADD38}">
      <dgm:prSet/>
      <dgm:spPr/>
      <dgm:t>
        <a:bodyPr/>
        <a:lstStyle/>
        <a:p>
          <a:endParaRPr lang="en-US" sz="1100"/>
        </a:p>
      </dgm:t>
    </dgm:pt>
    <dgm:pt modelId="{93C8321F-9757-433D-B2BF-9EDCA73A2776}" type="sibTrans" cxnId="{4A12504F-CEF7-4E35-9709-085AC0EADD38}">
      <dgm:prSet/>
      <dgm:spPr/>
      <dgm:t>
        <a:bodyPr/>
        <a:lstStyle/>
        <a:p>
          <a:endParaRPr lang="en-US" sz="1100"/>
        </a:p>
      </dgm:t>
    </dgm:pt>
    <dgm:pt modelId="{38D6909B-ABF5-45A2-8287-048F5311999A}">
      <dgm:prSet phldrT="[Text]" custT="1"/>
      <dgm:spPr>
        <a:solidFill>
          <a:srgbClr val="FFFF99"/>
        </a:solidFill>
      </dgm:spPr>
      <dgm:t>
        <a:bodyPr/>
        <a:lstStyle/>
        <a:p>
          <a:r>
            <a:rPr lang="en-US" sz="1800"/>
            <a:t>System performance requirements</a:t>
          </a:r>
        </a:p>
      </dgm:t>
    </dgm:pt>
    <dgm:pt modelId="{5699F002-D1D6-4CB8-9BE4-CF6D6DC20CD7}" type="parTrans" cxnId="{575AC27D-411E-4421-A375-E0926B35AE36}">
      <dgm:prSet/>
      <dgm:spPr/>
      <dgm:t>
        <a:bodyPr/>
        <a:lstStyle/>
        <a:p>
          <a:endParaRPr lang="en-US" sz="1100"/>
        </a:p>
      </dgm:t>
    </dgm:pt>
    <dgm:pt modelId="{77B18EB6-ED77-4EF5-9DDC-53EA5C869C99}" type="sibTrans" cxnId="{575AC27D-411E-4421-A375-E0926B35AE36}">
      <dgm:prSet/>
      <dgm:spPr/>
      <dgm:t>
        <a:bodyPr/>
        <a:lstStyle/>
        <a:p>
          <a:endParaRPr lang="en-US" sz="1100"/>
        </a:p>
      </dgm:t>
    </dgm:pt>
    <dgm:pt modelId="{AD31BF54-7400-46FD-AE60-EDCA7A2808E8}">
      <dgm:prSet custT="1"/>
      <dgm:spPr>
        <a:solidFill>
          <a:schemeClr val="accent1">
            <a:lumMod val="20000"/>
            <a:lumOff val="80000"/>
          </a:schemeClr>
        </a:solidFill>
      </dgm:spPr>
      <dgm:t>
        <a:bodyPr/>
        <a:lstStyle/>
        <a:p>
          <a:r>
            <a:rPr lang="en-US" sz="1800"/>
            <a:t>(1) Task descriptions</a:t>
          </a:r>
        </a:p>
      </dgm:t>
    </dgm:pt>
    <dgm:pt modelId="{46F78AFE-56A8-440A-B295-19CF9D1E02F0}" type="parTrans" cxnId="{C0BE08D3-D542-42A5-A646-A1A3C0AB1214}">
      <dgm:prSet/>
      <dgm:spPr/>
      <dgm:t>
        <a:bodyPr/>
        <a:lstStyle/>
        <a:p>
          <a:endParaRPr lang="en-US" sz="1100"/>
        </a:p>
      </dgm:t>
    </dgm:pt>
    <dgm:pt modelId="{A6F09926-C05C-4D57-AFAD-42240A7FAB6F}" type="sibTrans" cxnId="{C0BE08D3-D542-42A5-A646-A1A3C0AB1214}">
      <dgm:prSet/>
      <dgm:spPr/>
      <dgm:t>
        <a:bodyPr/>
        <a:lstStyle/>
        <a:p>
          <a:endParaRPr lang="en-US" sz="1100"/>
        </a:p>
      </dgm:t>
    </dgm:pt>
    <dgm:pt modelId="{198AF147-3474-4B1C-B254-A9E0AE1B3C1B}" type="pres">
      <dgm:prSet presAssocID="{00B833E5-B700-4FA2-B793-B6860C74A3D2}" presName="Name0" presStyleCnt="0">
        <dgm:presLayoutVars>
          <dgm:dir/>
          <dgm:animLvl val="lvl"/>
          <dgm:resizeHandles val="exact"/>
        </dgm:presLayoutVars>
      </dgm:prSet>
      <dgm:spPr/>
    </dgm:pt>
    <dgm:pt modelId="{306C3A92-8E16-4460-AB14-E575240F95CE}" type="pres">
      <dgm:prSet presAssocID="{3B74801D-B1F7-4376-A1C9-6E9F72FC8A0D}" presName="Name8" presStyleCnt="0"/>
      <dgm:spPr/>
    </dgm:pt>
    <dgm:pt modelId="{DDECD073-2453-4A6D-AB1E-C0A754D3AF77}" type="pres">
      <dgm:prSet presAssocID="{3B74801D-B1F7-4376-A1C9-6E9F72FC8A0D}" presName="level" presStyleLbl="node1" presStyleIdx="0" presStyleCnt="4" custScaleY="142106" custLinFactNeighborX="2315" custLinFactNeighborY="6349">
        <dgm:presLayoutVars>
          <dgm:chMax val="1"/>
          <dgm:bulletEnabled val="1"/>
        </dgm:presLayoutVars>
      </dgm:prSet>
      <dgm:spPr/>
      <dgm:t>
        <a:bodyPr/>
        <a:lstStyle/>
        <a:p>
          <a:endParaRPr lang="en-US"/>
        </a:p>
      </dgm:t>
    </dgm:pt>
    <dgm:pt modelId="{DD668828-E49C-476B-9A0C-9A764095E112}" type="pres">
      <dgm:prSet presAssocID="{3B74801D-B1F7-4376-A1C9-6E9F72FC8A0D}" presName="levelTx" presStyleLbl="revTx" presStyleIdx="0" presStyleCnt="0">
        <dgm:presLayoutVars>
          <dgm:chMax val="1"/>
          <dgm:bulletEnabled val="1"/>
        </dgm:presLayoutVars>
      </dgm:prSet>
      <dgm:spPr/>
      <dgm:t>
        <a:bodyPr/>
        <a:lstStyle/>
        <a:p>
          <a:endParaRPr lang="en-US"/>
        </a:p>
      </dgm:t>
    </dgm:pt>
    <dgm:pt modelId="{F20039B3-8BC0-4323-BC1A-C0DBDE33B6A0}" type="pres">
      <dgm:prSet presAssocID="{6B38775B-F842-4F7C-B2D3-92F2F73EC203}" presName="Name8" presStyleCnt="0"/>
      <dgm:spPr/>
    </dgm:pt>
    <dgm:pt modelId="{25F2DA8A-3788-469F-A07A-6C5C9B324FE4}" type="pres">
      <dgm:prSet presAssocID="{6B38775B-F842-4F7C-B2D3-92F2F73EC203}" presName="level" presStyleLbl="node1" presStyleIdx="1" presStyleCnt="4" custLinFactNeighborX="1157" custLinFactNeighborY="6349">
        <dgm:presLayoutVars>
          <dgm:chMax val="1"/>
          <dgm:bulletEnabled val="1"/>
        </dgm:presLayoutVars>
      </dgm:prSet>
      <dgm:spPr/>
      <dgm:t>
        <a:bodyPr/>
        <a:lstStyle/>
        <a:p>
          <a:endParaRPr lang="en-US"/>
        </a:p>
      </dgm:t>
    </dgm:pt>
    <dgm:pt modelId="{00A8D9BA-908A-4E22-9E33-1EE5A6E81175}" type="pres">
      <dgm:prSet presAssocID="{6B38775B-F842-4F7C-B2D3-92F2F73EC203}" presName="levelTx" presStyleLbl="revTx" presStyleIdx="0" presStyleCnt="0">
        <dgm:presLayoutVars>
          <dgm:chMax val="1"/>
          <dgm:bulletEnabled val="1"/>
        </dgm:presLayoutVars>
      </dgm:prSet>
      <dgm:spPr/>
      <dgm:t>
        <a:bodyPr/>
        <a:lstStyle/>
        <a:p>
          <a:endParaRPr lang="en-US"/>
        </a:p>
      </dgm:t>
    </dgm:pt>
    <dgm:pt modelId="{C7EB8C4A-D34E-4E1F-B003-D3E90A514048}" type="pres">
      <dgm:prSet presAssocID="{AD31BF54-7400-46FD-AE60-EDCA7A2808E8}" presName="Name8" presStyleCnt="0"/>
      <dgm:spPr/>
    </dgm:pt>
    <dgm:pt modelId="{CD42AD2D-7F9B-469B-ACA5-271FC66D935B}" type="pres">
      <dgm:prSet presAssocID="{AD31BF54-7400-46FD-AE60-EDCA7A2808E8}" presName="level" presStyleLbl="node1" presStyleIdx="2" presStyleCnt="4" custLinFactNeighborX="772" custLinFactNeighborY="6349">
        <dgm:presLayoutVars>
          <dgm:chMax val="1"/>
          <dgm:bulletEnabled val="1"/>
        </dgm:presLayoutVars>
      </dgm:prSet>
      <dgm:spPr/>
      <dgm:t>
        <a:bodyPr/>
        <a:lstStyle/>
        <a:p>
          <a:endParaRPr lang="en-US"/>
        </a:p>
      </dgm:t>
    </dgm:pt>
    <dgm:pt modelId="{B2DAA9B3-ACF9-4C14-AF6D-239DF20CEECE}" type="pres">
      <dgm:prSet presAssocID="{AD31BF54-7400-46FD-AE60-EDCA7A2808E8}" presName="levelTx" presStyleLbl="revTx" presStyleIdx="0" presStyleCnt="0">
        <dgm:presLayoutVars>
          <dgm:chMax val="1"/>
          <dgm:bulletEnabled val="1"/>
        </dgm:presLayoutVars>
      </dgm:prSet>
      <dgm:spPr/>
      <dgm:t>
        <a:bodyPr/>
        <a:lstStyle/>
        <a:p>
          <a:endParaRPr lang="en-US"/>
        </a:p>
      </dgm:t>
    </dgm:pt>
    <dgm:pt modelId="{5820758D-7D6F-4969-8E5B-5837F69DFB42}" type="pres">
      <dgm:prSet presAssocID="{38D6909B-ABF5-45A2-8287-048F5311999A}" presName="Name8" presStyleCnt="0"/>
      <dgm:spPr/>
    </dgm:pt>
    <dgm:pt modelId="{87F7544E-E5E0-430B-A309-C8A0B8D5F881}" type="pres">
      <dgm:prSet presAssocID="{38D6909B-ABF5-45A2-8287-048F5311999A}" presName="level" presStyleLbl="node1" presStyleIdx="3" presStyleCnt="4" custScaleX="98842" custLinFactNeighborX="1042" custLinFactNeighborY="3968">
        <dgm:presLayoutVars>
          <dgm:chMax val="1"/>
          <dgm:bulletEnabled val="1"/>
        </dgm:presLayoutVars>
      </dgm:prSet>
      <dgm:spPr/>
      <dgm:t>
        <a:bodyPr/>
        <a:lstStyle/>
        <a:p>
          <a:endParaRPr lang="en-US"/>
        </a:p>
      </dgm:t>
    </dgm:pt>
    <dgm:pt modelId="{1A8401F3-9784-4A8D-B6DD-A9B3179D11B3}" type="pres">
      <dgm:prSet presAssocID="{38D6909B-ABF5-45A2-8287-048F5311999A}" presName="levelTx" presStyleLbl="revTx" presStyleIdx="0" presStyleCnt="0">
        <dgm:presLayoutVars>
          <dgm:chMax val="1"/>
          <dgm:bulletEnabled val="1"/>
        </dgm:presLayoutVars>
      </dgm:prSet>
      <dgm:spPr/>
      <dgm:t>
        <a:bodyPr/>
        <a:lstStyle/>
        <a:p>
          <a:endParaRPr lang="en-US"/>
        </a:p>
      </dgm:t>
    </dgm:pt>
  </dgm:ptLst>
  <dgm:cxnLst>
    <dgm:cxn modelId="{1CAB1F20-82EB-4BD6-B43F-91E202BFA23B}" type="presOf" srcId="{3B74801D-B1F7-4376-A1C9-6E9F72FC8A0D}" destId="{DD668828-E49C-476B-9A0C-9A764095E112}" srcOrd="1" destOrd="0" presId="urn:microsoft.com/office/officeart/2005/8/layout/pyramid1"/>
    <dgm:cxn modelId="{4A12504F-CEF7-4E35-9709-085AC0EADD38}" srcId="{00B833E5-B700-4FA2-B793-B6860C74A3D2}" destId="{6B38775B-F842-4F7C-B2D3-92F2F73EC203}" srcOrd="1" destOrd="0" parTransId="{AC504864-754C-4C28-8455-A2B1C6B0C900}" sibTransId="{93C8321F-9757-433D-B2BF-9EDCA73A2776}"/>
    <dgm:cxn modelId="{575AC27D-411E-4421-A375-E0926B35AE36}" srcId="{00B833E5-B700-4FA2-B793-B6860C74A3D2}" destId="{38D6909B-ABF5-45A2-8287-048F5311999A}" srcOrd="3" destOrd="0" parTransId="{5699F002-D1D6-4CB8-9BE4-CF6D6DC20CD7}" sibTransId="{77B18EB6-ED77-4EF5-9DDC-53EA5C869C99}"/>
    <dgm:cxn modelId="{2DF69BCF-AB0B-4C97-AF5F-000CBCCF5734}" srcId="{00B833E5-B700-4FA2-B793-B6860C74A3D2}" destId="{3B74801D-B1F7-4376-A1C9-6E9F72FC8A0D}" srcOrd="0" destOrd="0" parTransId="{E70C2237-641B-4ECF-96C5-10EE9BAC8785}" sibTransId="{6C50C734-1F3D-4520-B69D-93CE5724597B}"/>
    <dgm:cxn modelId="{3F6BBA6E-7916-44F5-BB03-DAC8DCB9F43E}" type="presOf" srcId="{AD31BF54-7400-46FD-AE60-EDCA7A2808E8}" destId="{CD42AD2D-7F9B-469B-ACA5-271FC66D935B}" srcOrd="0" destOrd="0" presId="urn:microsoft.com/office/officeart/2005/8/layout/pyramid1"/>
    <dgm:cxn modelId="{36FA0811-18A5-483C-B190-E2A830B5E5B7}" type="presOf" srcId="{3B74801D-B1F7-4376-A1C9-6E9F72FC8A0D}" destId="{DDECD073-2453-4A6D-AB1E-C0A754D3AF77}" srcOrd="0" destOrd="0" presId="urn:microsoft.com/office/officeart/2005/8/layout/pyramid1"/>
    <dgm:cxn modelId="{E767A6C3-2987-4BE0-B873-0163F63265E4}" type="presOf" srcId="{38D6909B-ABF5-45A2-8287-048F5311999A}" destId="{87F7544E-E5E0-430B-A309-C8A0B8D5F881}" srcOrd="0" destOrd="0" presId="urn:microsoft.com/office/officeart/2005/8/layout/pyramid1"/>
    <dgm:cxn modelId="{3B5710B0-FF33-4BA8-9118-73652582434B}" type="presOf" srcId="{6B38775B-F842-4F7C-B2D3-92F2F73EC203}" destId="{25F2DA8A-3788-469F-A07A-6C5C9B324FE4}" srcOrd="0" destOrd="0" presId="urn:microsoft.com/office/officeart/2005/8/layout/pyramid1"/>
    <dgm:cxn modelId="{59173590-52C3-48D3-8840-5A9931E6C257}" type="presOf" srcId="{38D6909B-ABF5-45A2-8287-048F5311999A}" destId="{1A8401F3-9784-4A8D-B6DD-A9B3179D11B3}" srcOrd="1" destOrd="0" presId="urn:microsoft.com/office/officeart/2005/8/layout/pyramid1"/>
    <dgm:cxn modelId="{C0BE08D3-D542-42A5-A646-A1A3C0AB1214}" srcId="{00B833E5-B700-4FA2-B793-B6860C74A3D2}" destId="{AD31BF54-7400-46FD-AE60-EDCA7A2808E8}" srcOrd="2" destOrd="0" parTransId="{46F78AFE-56A8-440A-B295-19CF9D1E02F0}" sibTransId="{A6F09926-C05C-4D57-AFAD-42240A7FAB6F}"/>
    <dgm:cxn modelId="{1DD07988-04E3-4F16-A549-FE657BCA1710}" type="presOf" srcId="{00B833E5-B700-4FA2-B793-B6860C74A3D2}" destId="{198AF147-3474-4B1C-B254-A9E0AE1B3C1B}" srcOrd="0" destOrd="0" presId="urn:microsoft.com/office/officeart/2005/8/layout/pyramid1"/>
    <dgm:cxn modelId="{4473B78D-B362-4A0F-B454-EDCE8BA6E89E}" type="presOf" srcId="{AD31BF54-7400-46FD-AE60-EDCA7A2808E8}" destId="{B2DAA9B3-ACF9-4C14-AF6D-239DF20CEECE}" srcOrd="1" destOrd="0" presId="urn:microsoft.com/office/officeart/2005/8/layout/pyramid1"/>
    <dgm:cxn modelId="{3C87930B-6657-4F2B-A7A3-6675D8E480D2}" type="presOf" srcId="{6B38775B-F842-4F7C-B2D3-92F2F73EC203}" destId="{00A8D9BA-908A-4E22-9E33-1EE5A6E81175}" srcOrd="1" destOrd="0" presId="urn:microsoft.com/office/officeart/2005/8/layout/pyramid1"/>
    <dgm:cxn modelId="{76D86180-AF0D-4B4F-B45D-F039F364243C}" type="presParOf" srcId="{198AF147-3474-4B1C-B254-A9E0AE1B3C1B}" destId="{306C3A92-8E16-4460-AB14-E575240F95CE}" srcOrd="0" destOrd="0" presId="urn:microsoft.com/office/officeart/2005/8/layout/pyramid1"/>
    <dgm:cxn modelId="{DA012E90-E22F-49C3-81A9-5DCDE185AA19}" type="presParOf" srcId="{306C3A92-8E16-4460-AB14-E575240F95CE}" destId="{DDECD073-2453-4A6D-AB1E-C0A754D3AF77}" srcOrd="0" destOrd="0" presId="urn:microsoft.com/office/officeart/2005/8/layout/pyramid1"/>
    <dgm:cxn modelId="{ABFF0A1B-F0EF-4049-8A93-84CF786EF17B}" type="presParOf" srcId="{306C3A92-8E16-4460-AB14-E575240F95CE}" destId="{DD668828-E49C-476B-9A0C-9A764095E112}" srcOrd="1" destOrd="0" presId="urn:microsoft.com/office/officeart/2005/8/layout/pyramid1"/>
    <dgm:cxn modelId="{D73E45ED-A604-48F3-9E3C-8DBF5158648C}" type="presParOf" srcId="{198AF147-3474-4B1C-B254-A9E0AE1B3C1B}" destId="{F20039B3-8BC0-4323-BC1A-C0DBDE33B6A0}" srcOrd="1" destOrd="0" presId="urn:microsoft.com/office/officeart/2005/8/layout/pyramid1"/>
    <dgm:cxn modelId="{15495374-3A8C-46A4-B576-92B389B969F2}" type="presParOf" srcId="{F20039B3-8BC0-4323-BC1A-C0DBDE33B6A0}" destId="{25F2DA8A-3788-469F-A07A-6C5C9B324FE4}" srcOrd="0" destOrd="0" presId="urn:microsoft.com/office/officeart/2005/8/layout/pyramid1"/>
    <dgm:cxn modelId="{85E9AB64-EE67-4DB6-9DEC-214034A2B8CA}" type="presParOf" srcId="{F20039B3-8BC0-4323-BC1A-C0DBDE33B6A0}" destId="{00A8D9BA-908A-4E22-9E33-1EE5A6E81175}" srcOrd="1" destOrd="0" presId="urn:microsoft.com/office/officeart/2005/8/layout/pyramid1"/>
    <dgm:cxn modelId="{7068516D-F55C-4CA2-8789-00EB0A5E01AC}" type="presParOf" srcId="{198AF147-3474-4B1C-B254-A9E0AE1B3C1B}" destId="{C7EB8C4A-D34E-4E1F-B003-D3E90A514048}" srcOrd="2" destOrd="0" presId="urn:microsoft.com/office/officeart/2005/8/layout/pyramid1"/>
    <dgm:cxn modelId="{B86E82B9-DA56-4276-826F-7AD434812EB3}" type="presParOf" srcId="{C7EB8C4A-D34E-4E1F-B003-D3E90A514048}" destId="{CD42AD2D-7F9B-469B-ACA5-271FC66D935B}" srcOrd="0" destOrd="0" presId="urn:microsoft.com/office/officeart/2005/8/layout/pyramid1"/>
    <dgm:cxn modelId="{C4823A1B-F67C-4EBD-8F9F-51461A466DA6}" type="presParOf" srcId="{C7EB8C4A-D34E-4E1F-B003-D3E90A514048}" destId="{B2DAA9B3-ACF9-4C14-AF6D-239DF20CEECE}" srcOrd="1" destOrd="0" presId="urn:microsoft.com/office/officeart/2005/8/layout/pyramid1"/>
    <dgm:cxn modelId="{856A5D25-2147-4887-852C-B6F7674CCA70}" type="presParOf" srcId="{198AF147-3474-4B1C-B254-A9E0AE1B3C1B}" destId="{5820758D-7D6F-4969-8E5B-5837F69DFB42}" srcOrd="3" destOrd="0" presId="urn:microsoft.com/office/officeart/2005/8/layout/pyramid1"/>
    <dgm:cxn modelId="{2F724F8F-7A02-4CDA-9A57-498F1386BC73}" type="presParOf" srcId="{5820758D-7D6F-4969-8E5B-5837F69DFB42}" destId="{87F7544E-E5E0-430B-A309-C8A0B8D5F881}" srcOrd="0" destOrd="0" presId="urn:microsoft.com/office/officeart/2005/8/layout/pyramid1"/>
    <dgm:cxn modelId="{AF1DB979-1A83-46DC-AD79-1C3D18F3488A}" type="presParOf" srcId="{5820758D-7D6F-4969-8E5B-5837F69DFB42}" destId="{1A8401F3-9784-4A8D-B6DD-A9B3179D11B3}"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1EF91-3CF9-4CF4-AC95-A36E4F011B89}">
      <dsp:nvSpPr>
        <dsp:cNvPr id="0" name=""/>
        <dsp:cNvSpPr/>
      </dsp:nvSpPr>
      <dsp:spPr>
        <a:xfrm>
          <a:off x="5885912" y="4428342"/>
          <a:ext cx="1333141" cy="231371"/>
        </a:xfrm>
        <a:custGeom>
          <a:avLst/>
          <a:gdLst/>
          <a:ahLst/>
          <a:cxnLst/>
          <a:rect l="0" t="0" r="0" b="0"/>
          <a:pathLst>
            <a:path>
              <a:moveTo>
                <a:pt x="0" y="0"/>
              </a:moveTo>
              <a:lnTo>
                <a:pt x="0" y="115685"/>
              </a:lnTo>
              <a:lnTo>
                <a:pt x="1333141" y="115685"/>
              </a:lnTo>
              <a:lnTo>
                <a:pt x="1333141" y="2313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8D8C16-1566-421B-9C70-0E8BDE6006CF}">
      <dsp:nvSpPr>
        <dsp:cNvPr id="0" name=""/>
        <dsp:cNvSpPr/>
      </dsp:nvSpPr>
      <dsp:spPr>
        <a:xfrm>
          <a:off x="5840192" y="4428342"/>
          <a:ext cx="91440" cy="231371"/>
        </a:xfrm>
        <a:custGeom>
          <a:avLst/>
          <a:gdLst/>
          <a:ahLst/>
          <a:cxnLst/>
          <a:rect l="0" t="0" r="0" b="0"/>
          <a:pathLst>
            <a:path>
              <a:moveTo>
                <a:pt x="45720" y="0"/>
              </a:moveTo>
              <a:lnTo>
                <a:pt x="45720" y="2313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415FF7-4299-4219-B5CB-877419217229}">
      <dsp:nvSpPr>
        <dsp:cNvPr id="0" name=""/>
        <dsp:cNvSpPr/>
      </dsp:nvSpPr>
      <dsp:spPr>
        <a:xfrm>
          <a:off x="4552770" y="4428342"/>
          <a:ext cx="1333141" cy="231371"/>
        </a:xfrm>
        <a:custGeom>
          <a:avLst/>
          <a:gdLst/>
          <a:ahLst/>
          <a:cxnLst/>
          <a:rect l="0" t="0" r="0" b="0"/>
          <a:pathLst>
            <a:path>
              <a:moveTo>
                <a:pt x="1333141" y="0"/>
              </a:moveTo>
              <a:lnTo>
                <a:pt x="1333141" y="115685"/>
              </a:lnTo>
              <a:lnTo>
                <a:pt x="0" y="115685"/>
              </a:lnTo>
              <a:lnTo>
                <a:pt x="0" y="2313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FCF484-6CE5-4D6C-B139-45420D2A1C03}">
      <dsp:nvSpPr>
        <dsp:cNvPr id="0" name=""/>
        <dsp:cNvSpPr/>
      </dsp:nvSpPr>
      <dsp:spPr>
        <a:xfrm>
          <a:off x="3886199" y="3646085"/>
          <a:ext cx="1999712" cy="231371"/>
        </a:xfrm>
        <a:custGeom>
          <a:avLst/>
          <a:gdLst/>
          <a:ahLst/>
          <a:cxnLst/>
          <a:rect l="0" t="0" r="0" b="0"/>
          <a:pathLst>
            <a:path>
              <a:moveTo>
                <a:pt x="0" y="0"/>
              </a:moveTo>
              <a:lnTo>
                <a:pt x="0" y="115685"/>
              </a:lnTo>
              <a:lnTo>
                <a:pt x="1999712" y="115685"/>
              </a:lnTo>
              <a:lnTo>
                <a:pt x="1999712" y="23137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70B045-8AEB-4373-AB46-A135EF20395C}">
      <dsp:nvSpPr>
        <dsp:cNvPr id="0" name=""/>
        <dsp:cNvSpPr/>
      </dsp:nvSpPr>
      <dsp:spPr>
        <a:xfrm>
          <a:off x="1886487" y="4428342"/>
          <a:ext cx="1333141" cy="231371"/>
        </a:xfrm>
        <a:custGeom>
          <a:avLst/>
          <a:gdLst/>
          <a:ahLst/>
          <a:cxnLst/>
          <a:rect l="0" t="0" r="0" b="0"/>
          <a:pathLst>
            <a:path>
              <a:moveTo>
                <a:pt x="0" y="0"/>
              </a:moveTo>
              <a:lnTo>
                <a:pt x="0" y="115685"/>
              </a:lnTo>
              <a:lnTo>
                <a:pt x="1333141" y="115685"/>
              </a:lnTo>
              <a:lnTo>
                <a:pt x="1333141" y="2313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8299B6-A0E6-4C87-8581-3A6991791711}">
      <dsp:nvSpPr>
        <dsp:cNvPr id="0" name=""/>
        <dsp:cNvSpPr/>
      </dsp:nvSpPr>
      <dsp:spPr>
        <a:xfrm>
          <a:off x="1840767" y="4428342"/>
          <a:ext cx="91440" cy="231371"/>
        </a:xfrm>
        <a:custGeom>
          <a:avLst/>
          <a:gdLst/>
          <a:ahLst/>
          <a:cxnLst/>
          <a:rect l="0" t="0" r="0" b="0"/>
          <a:pathLst>
            <a:path>
              <a:moveTo>
                <a:pt x="45720" y="0"/>
              </a:moveTo>
              <a:lnTo>
                <a:pt x="45720" y="2313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FD1E69-747E-40BC-90FD-A4CD3D7E8C20}">
      <dsp:nvSpPr>
        <dsp:cNvPr id="0" name=""/>
        <dsp:cNvSpPr/>
      </dsp:nvSpPr>
      <dsp:spPr>
        <a:xfrm>
          <a:off x="553345" y="4428342"/>
          <a:ext cx="1333141" cy="231371"/>
        </a:xfrm>
        <a:custGeom>
          <a:avLst/>
          <a:gdLst/>
          <a:ahLst/>
          <a:cxnLst/>
          <a:rect l="0" t="0" r="0" b="0"/>
          <a:pathLst>
            <a:path>
              <a:moveTo>
                <a:pt x="1333141" y="0"/>
              </a:moveTo>
              <a:lnTo>
                <a:pt x="1333141" y="115685"/>
              </a:lnTo>
              <a:lnTo>
                <a:pt x="0" y="115685"/>
              </a:lnTo>
              <a:lnTo>
                <a:pt x="0" y="23137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81B543-A3DD-4086-9D57-6B24CE52FF9A}">
      <dsp:nvSpPr>
        <dsp:cNvPr id="0" name=""/>
        <dsp:cNvSpPr/>
      </dsp:nvSpPr>
      <dsp:spPr>
        <a:xfrm>
          <a:off x="1886487" y="3646085"/>
          <a:ext cx="1999712" cy="231371"/>
        </a:xfrm>
        <a:custGeom>
          <a:avLst/>
          <a:gdLst/>
          <a:ahLst/>
          <a:cxnLst/>
          <a:rect l="0" t="0" r="0" b="0"/>
          <a:pathLst>
            <a:path>
              <a:moveTo>
                <a:pt x="1999712" y="0"/>
              </a:moveTo>
              <a:lnTo>
                <a:pt x="1999712" y="115685"/>
              </a:lnTo>
              <a:lnTo>
                <a:pt x="0" y="115685"/>
              </a:lnTo>
              <a:lnTo>
                <a:pt x="0" y="23137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561BA0-FBEB-4720-8D61-82AB515B80A3}">
      <dsp:nvSpPr>
        <dsp:cNvPr id="0" name=""/>
        <dsp:cNvSpPr/>
      </dsp:nvSpPr>
      <dsp:spPr>
        <a:xfrm>
          <a:off x="3335315" y="3095200"/>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a:t>Maintenance</a:t>
          </a:r>
        </a:p>
      </dsp:txBody>
      <dsp:txXfrm>
        <a:off x="3335315" y="3095200"/>
        <a:ext cx="1101769" cy="550884"/>
      </dsp:txXfrm>
    </dsp:sp>
    <dsp:sp modelId="{0722155B-E60D-4371-AE99-33C7A3A9626E}">
      <dsp:nvSpPr>
        <dsp:cNvPr id="0" name=""/>
        <dsp:cNvSpPr/>
      </dsp:nvSpPr>
      <dsp:spPr>
        <a:xfrm>
          <a:off x="1335602" y="3877457"/>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a:t>Corrective</a:t>
          </a:r>
        </a:p>
      </dsp:txBody>
      <dsp:txXfrm>
        <a:off x="1335602" y="3877457"/>
        <a:ext cx="1101769" cy="550884"/>
      </dsp:txXfrm>
    </dsp:sp>
    <dsp:sp modelId="{F625E667-99A9-46CF-8D83-DD77045125BC}">
      <dsp:nvSpPr>
        <dsp:cNvPr id="0" name=""/>
        <dsp:cNvSpPr/>
      </dsp:nvSpPr>
      <dsp:spPr>
        <a:xfrm>
          <a:off x="2460" y="4659714"/>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a:t>Fault isolation</a:t>
          </a:r>
        </a:p>
      </dsp:txBody>
      <dsp:txXfrm>
        <a:off x="2460" y="4659714"/>
        <a:ext cx="1101769" cy="550884"/>
      </dsp:txXfrm>
    </dsp:sp>
    <dsp:sp modelId="{3B774EE3-243A-47EF-9062-2482B765281D}">
      <dsp:nvSpPr>
        <dsp:cNvPr id="0" name=""/>
        <dsp:cNvSpPr/>
      </dsp:nvSpPr>
      <dsp:spPr>
        <a:xfrm>
          <a:off x="1335602" y="4659714"/>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a:t>Remove &amp; replace</a:t>
          </a:r>
        </a:p>
      </dsp:txBody>
      <dsp:txXfrm>
        <a:off x="1335602" y="4659714"/>
        <a:ext cx="1101769" cy="550884"/>
      </dsp:txXfrm>
    </dsp:sp>
    <dsp:sp modelId="{24EA39E4-2E5D-45C7-8932-0FFF1B82C589}">
      <dsp:nvSpPr>
        <dsp:cNvPr id="0" name=""/>
        <dsp:cNvSpPr/>
      </dsp:nvSpPr>
      <dsp:spPr>
        <a:xfrm>
          <a:off x="2668744" y="4659714"/>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a:t>Repair</a:t>
          </a:r>
        </a:p>
      </dsp:txBody>
      <dsp:txXfrm>
        <a:off x="2668744" y="4659714"/>
        <a:ext cx="1101769" cy="550884"/>
      </dsp:txXfrm>
    </dsp:sp>
    <dsp:sp modelId="{9EDCC35A-A09B-45D8-AF7C-F609B81D3ECF}">
      <dsp:nvSpPr>
        <dsp:cNvPr id="0" name=""/>
        <dsp:cNvSpPr/>
      </dsp:nvSpPr>
      <dsp:spPr>
        <a:xfrm>
          <a:off x="5335027" y="3877457"/>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a:t>Preventative</a:t>
          </a:r>
        </a:p>
      </dsp:txBody>
      <dsp:txXfrm>
        <a:off x="5335027" y="3877457"/>
        <a:ext cx="1101769" cy="550884"/>
      </dsp:txXfrm>
    </dsp:sp>
    <dsp:sp modelId="{E00A63B3-E49F-4853-9A1B-3320050DDA36}">
      <dsp:nvSpPr>
        <dsp:cNvPr id="0" name=""/>
        <dsp:cNvSpPr/>
      </dsp:nvSpPr>
      <dsp:spPr>
        <a:xfrm>
          <a:off x="4001885" y="4659714"/>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a:t>Test &amp; inspect</a:t>
          </a:r>
        </a:p>
      </dsp:txBody>
      <dsp:txXfrm>
        <a:off x="4001885" y="4659714"/>
        <a:ext cx="1101769" cy="550884"/>
      </dsp:txXfrm>
    </dsp:sp>
    <dsp:sp modelId="{B01862A9-71C4-4862-A226-D7A186577770}">
      <dsp:nvSpPr>
        <dsp:cNvPr id="0" name=""/>
        <dsp:cNvSpPr/>
      </dsp:nvSpPr>
      <dsp:spPr>
        <a:xfrm>
          <a:off x="5335027" y="4659714"/>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a:t>Software updates</a:t>
          </a:r>
        </a:p>
      </dsp:txBody>
      <dsp:txXfrm>
        <a:off x="5335027" y="4659714"/>
        <a:ext cx="1101769" cy="550884"/>
      </dsp:txXfrm>
    </dsp:sp>
    <dsp:sp modelId="{F24DB79F-C85A-4550-973C-D6C98BD2630A}">
      <dsp:nvSpPr>
        <dsp:cNvPr id="0" name=""/>
        <dsp:cNvSpPr/>
      </dsp:nvSpPr>
      <dsp:spPr>
        <a:xfrm>
          <a:off x="6668169" y="4659714"/>
          <a:ext cx="1101769" cy="5508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a:t>Time replacement</a:t>
          </a:r>
        </a:p>
      </dsp:txBody>
      <dsp:txXfrm>
        <a:off x="6668169" y="4659714"/>
        <a:ext cx="1101769" cy="5508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CD073-2453-4A6D-AB1E-C0A754D3AF77}">
      <dsp:nvSpPr>
        <dsp:cNvPr id="0" name=""/>
        <dsp:cNvSpPr/>
      </dsp:nvSpPr>
      <dsp:spPr>
        <a:xfrm>
          <a:off x="2589212" y="77694"/>
          <a:ext cx="2400308" cy="1738998"/>
        </a:xfrm>
        <a:prstGeom prst="trapezoid">
          <a:avLst>
            <a:gd name="adj" fmla="val 69014"/>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lang="en-US" sz="1800" kern="1200"/>
        </a:p>
        <a:p>
          <a:pPr lvl="0" algn="ctr" defTabSz="800100">
            <a:lnSpc>
              <a:spcPct val="90000"/>
            </a:lnSpc>
            <a:spcBef>
              <a:spcPct val="0"/>
            </a:spcBef>
            <a:spcAft>
              <a:spcPct val="35000"/>
            </a:spcAft>
          </a:pPr>
          <a:r>
            <a:rPr lang="en-US" sz="1800" kern="1200"/>
            <a:t>(4) Properties </a:t>
          </a:r>
        </a:p>
        <a:p>
          <a:pPr lvl="0" algn="ctr" defTabSz="800100">
            <a:lnSpc>
              <a:spcPct val="90000"/>
            </a:lnSpc>
            <a:spcBef>
              <a:spcPct val="0"/>
            </a:spcBef>
            <a:spcAft>
              <a:spcPct val="35000"/>
            </a:spcAft>
          </a:pPr>
          <a:r>
            <a:rPr lang="en-US" sz="1800" kern="1200"/>
            <a:t>of the interface</a:t>
          </a:r>
        </a:p>
      </dsp:txBody>
      <dsp:txXfrm>
        <a:off x="2589212" y="77694"/>
        <a:ext cx="2400308" cy="1738998"/>
      </dsp:txXfrm>
    </dsp:sp>
    <dsp:sp modelId="{25F2DA8A-3788-469F-A07A-6C5C9B324FE4}">
      <dsp:nvSpPr>
        <dsp:cNvPr id="0" name=""/>
        <dsp:cNvSpPr/>
      </dsp:nvSpPr>
      <dsp:spPr>
        <a:xfrm>
          <a:off x="1736411" y="1816693"/>
          <a:ext cx="4089405" cy="1223733"/>
        </a:xfrm>
        <a:prstGeom prst="trapezoid">
          <a:avLst>
            <a:gd name="adj" fmla="val 69014"/>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a:t>(3) Control requirements</a:t>
          </a:r>
        </a:p>
        <a:p>
          <a:pPr lvl="0" algn="ctr" defTabSz="800100">
            <a:lnSpc>
              <a:spcPct val="90000"/>
            </a:lnSpc>
            <a:spcBef>
              <a:spcPct val="0"/>
            </a:spcBef>
            <a:spcAft>
              <a:spcPct val="35000"/>
            </a:spcAft>
          </a:pPr>
          <a:r>
            <a:rPr lang="en-US" sz="1800" kern="1200"/>
            <a:t>(2) Display requirements</a:t>
          </a:r>
        </a:p>
      </dsp:txBody>
      <dsp:txXfrm>
        <a:off x="2452057" y="1816693"/>
        <a:ext cx="2658113" cy="1223733"/>
      </dsp:txXfrm>
    </dsp:sp>
    <dsp:sp modelId="{CD42AD2D-7F9B-469B-ACA5-271FC66D935B}">
      <dsp:nvSpPr>
        <dsp:cNvPr id="0" name=""/>
        <dsp:cNvSpPr/>
      </dsp:nvSpPr>
      <dsp:spPr>
        <a:xfrm>
          <a:off x="889158" y="3040427"/>
          <a:ext cx="5778502" cy="1223733"/>
        </a:xfrm>
        <a:prstGeom prst="trapezoid">
          <a:avLst>
            <a:gd name="adj" fmla="val 69014"/>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a:t>(1) Task descriptions</a:t>
          </a:r>
        </a:p>
      </dsp:txBody>
      <dsp:txXfrm>
        <a:off x="1900396" y="3040427"/>
        <a:ext cx="3756026" cy="1223733"/>
      </dsp:txXfrm>
    </dsp:sp>
    <dsp:sp modelId="{87F7544E-E5E0-430B-A309-C8A0B8D5F881}">
      <dsp:nvSpPr>
        <dsp:cNvPr id="0" name=""/>
        <dsp:cNvSpPr/>
      </dsp:nvSpPr>
      <dsp:spPr>
        <a:xfrm>
          <a:off x="86474" y="4186466"/>
          <a:ext cx="7381125" cy="1223733"/>
        </a:xfrm>
        <a:prstGeom prst="trapezoid">
          <a:avLst>
            <a:gd name="adj" fmla="val 69014"/>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a:t>System performance requirements</a:t>
          </a:r>
        </a:p>
      </dsp:txBody>
      <dsp:txXfrm>
        <a:off x="1378171" y="4186466"/>
        <a:ext cx="4797731" cy="12237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CD073-2453-4A6D-AB1E-C0A754D3AF77}">
      <dsp:nvSpPr>
        <dsp:cNvPr id="0" name=""/>
        <dsp:cNvSpPr/>
      </dsp:nvSpPr>
      <dsp:spPr>
        <a:xfrm>
          <a:off x="2589212" y="77694"/>
          <a:ext cx="2400308" cy="1738998"/>
        </a:xfrm>
        <a:prstGeom prst="trapezoid">
          <a:avLst>
            <a:gd name="adj" fmla="val 69014"/>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lang="en-US" sz="1800" kern="1200"/>
        </a:p>
        <a:p>
          <a:pPr lvl="0" algn="ctr" defTabSz="800100">
            <a:lnSpc>
              <a:spcPct val="90000"/>
            </a:lnSpc>
            <a:spcBef>
              <a:spcPct val="0"/>
            </a:spcBef>
            <a:spcAft>
              <a:spcPct val="35000"/>
            </a:spcAft>
          </a:pPr>
          <a:r>
            <a:rPr lang="en-US" sz="1800" kern="1200"/>
            <a:t>(4) Properties </a:t>
          </a:r>
        </a:p>
        <a:p>
          <a:pPr lvl="0" algn="ctr" defTabSz="800100">
            <a:lnSpc>
              <a:spcPct val="90000"/>
            </a:lnSpc>
            <a:spcBef>
              <a:spcPct val="0"/>
            </a:spcBef>
            <a:spcAft>
              <a:spcPct val="35000"/>
            </a:spcAft>
          </a:pPr>
          <a:r>
            <a:rPr lang="en-US" sz="1800" kern="1200"/>
            <a:t>of the interface</a:t>
          </a:r>
        </a:p>
      </dsp:txBody>
      <dsp:txXfrm>
        <a:off x="2589212" y="77694"/>
        <a:ext cx="2400308" cy="1738998"/>
      </dsp:txXfrm>
    </dsp:sp>
    <dsp:sp modelId="{25F2DA8A-3788-469F-A07A-6C5C9B324FE4}">
      <dsp:nvSpPr>
        <dsp:cNvPr id="0" name=""/>
        <dsp:cNvSpPr/>
      </dsp:nvSpPr>
      <dsp:spPr>
        <a:xfrm>
          <a:off x="1736411" y="1816693"/>
          <a:ext cx="4089405" cy="1223733"/>
        </a:xfrm>
        <a:prstGeom prst="trapezoid">
          <a:avLst>
            <a:gd name="adj" fmla="val 69014"/>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a:t>(3) Control requirements</a:t>
          </a:r>
        </a:p>
        <a:p>
          <a:pPr lvl="0" algn="ctr" defTabSz="800100">
            <a:lnSpc>
              <a:spcPct val="90000"/>
            </a:lnSpc>
            <a:spcBef>
              <a:spcPct val="0"/>
            </a:spcBef>
            <a:spcAft>
              <a:spcPct val="35000"/>
            </a:spcAft>
          </a:pPr>
          <a:r>
            <a:rPr lang="en-US" sz="1800" kern="1200"/>
            <a:t>(2) Display requirements</a:t>
          </a:r>
        </a:p>
      </dsp:txBody>
      <dsp:txXfrm>
        <a:off x="2452057" y="1816693"/>
        <a:ext cx="2658113" cy="1223733"/>
      </dsp:txXfrm>
    </dsp:sp>
    <dsp:sp modelId="{CD42AD2D-7F9B-469B-ACA5-271FC66D935B}">
      <dsp:nvSpPr>
        <dsp:cNvPr id="0" name=""/>
        <dsp:cNvSpPr/>
      </dsp:nvSpPr>
      <dsp:spPr>
        <a:xfrm>
          <a:off x="889158" y="3040427"/>
          <a:ext cx="5778502" cy="1223733"/>
        </a:xfrm>
        <a:prstGeom prst="trapezoid">
          <a:avLst>
            <a:gd name="adj" fmla="val 69014"/>
          </a:avLst>
        </a:prstGeom>
        <a:solidFill>
          <a:schemeClr val="accent1">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a:t>(1) Task descriptions</a:t>
          </a:r>
        </a:p>
      </dsp:txBody>
      <dsp:txXfrm>
        <a:off x="1900396" y="3040427"/>
        <a:ext cx="3756026" cy="1223733"/>
      </dsp:txXfrm>
    </dsp:sp>
    <dsp:sp modelId="{87F7544E-E5E0-430B-A309-C8A0B8D5F881}">
      <dsp:nvSpPr>
        <dsp:cNvPr id="0" name=""/>
        <dsp:cNvSpPr/>
      </dsp:nvSpPr>
      <dsp:spPr>
        <a:xfrm>
          <a:off x="86474" y="4186466"/>
          <a:ext cx="7381125" cy="1223733"/>
        </a:xfrm>
        <a:prstGeom prst="trapezoid">
          <a:avLst>
            <a:gd name="adj" fmla="val 69014"/>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a:t>System performance requirements</a:t>
          </a:r>
        </a:p>
      </dsp:txBody>
      <dsp:txXfrm>
        <a:off x="1378171" y="4186466"/>
        <a:ext cx="4797731" cy="122373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C1E433E6-E8A4-4420-BB65-BC203A8470FD}" type="datetimeFigureOut">
              <a:rPr lang="en-US" smtClean="0"/>
              <a:t>9/10/2016</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09FCCE7E-19C9-4B8A-96F3-8041933AEDAB}" type="slidenum">
              <a:rPr lang="en-US" smtClean="0"/>
              <a:t>‹#›</a:t>
            </a:fld>
            <a:endParaRPr lang="en-US"/>
          </a:p>
        </p:txBody>
      </p:sp>
    </p:spTree>
    <p:extLst>
      <p:ext uri="{BB962C8B-B14F-4D97-AF65-F5344CB8AC3E}">
        <p14:creationId xmlns:p14="http://schemas.microsoft.com/office/powerpoint/2010/main" val="22940149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407ECAC7-9440-4FAB-8852-7277C1AC0B7E}" type="datetimeFigureOut">
              <a:rPr lang="en-US" smtClean="0"/>
              <a:t>9/10/2016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0348EA8-0A5B-45CF-89A9-F17B0D18635B}" type="slidenum">
              <a:rPr lang="en-US" smtClean="0"/>
              <a:t>‹#›</a:t>
            </a:fld>
            <a:endParaRPr lang="en-US"/>
          </a:p>
        </p:txBody>
      </p:sp>
    </p:spTree>
    <p:extLst>
      <p:ext uri="{BB962C8B-B14F-4D97-AF65-F5344CB8AC3E}">
        <p14:creationId xmlns:p14="http://schemas.microsoft.com/office/powerpoint/2010/main" val="881630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a:t>
            </a:fld>
            <a:endParaRPr lang="en-US"/>
          </a:p>
        </p:txBody>
      </p:sp>
    </p:spTree>
    <p:extLst>
      <p:ext uri="{BB962C8B-B14F-4D97-AF65-F5344CB8AC3E}">
        <p14:creationId xmlns:p14="http://schemas.microsoft.com/office/powerpoint/2010/main" val="2387071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2</a:t>
            </a:fld>
            <a:endParaRPr lang="en-US"/>
          </a:p>
        </p:txBody>
      </p:sp>
    </p:spTree>
    <p:extLst>
      <p:ext uri="{BB962C8B-B14F-4D97-AF65-F5344CB8AC3E}">
        <p14:creationId xmlns:p14="http://schemas.microsoft.com/office/powerpoint/2010/main" val="3037090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Norma </a:t>
            </a:r>
            <a:r>
              <a:rPr lang="en-US" sz="1200" b="0" i="0" kern="1200" dirty="0" err="1" smtClean="0">
                <a:solidFill>
                  <a:schemeClr val="tx1"/>
                </a:solidFill>
                <a:effectLst/>
                <a:latin typeface="+mn-lt"/>
                <a:ea typeface="+mn-ea"/>
                <a:cs typeface="+mn-cs"/>
              </a:rPr>
              <a:t>Jeane</a:t>
            </a:r>
            <a:r>
              <a:rPr lang="en-US" sz="1200" b="0" i="0" kern="1200" dirty="0" smtClean="0">
                <a:solidFill>
                  <a:schemeClr val="tx1"/>
                </a:solidFill>
                <a:effectLst/>
                <a:latin typeface="+mn-lt"/>
                <a:ea typeface="+mn-ea"/>
                <a:cs typeface="+mn-cs"/>
              </a:rPr>
              <a:t> Dougherty</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a:t>
            </a:fld>
            <a:endParaRPr lang="en-US"/>
          </a:p>
        </p:txBody>
      </p:sp>
    </p:spTree>
    <p:extLst>
      <p:ext uri="{BB962C8B-B14F-4D97-AF65-F5344CB8AC3E}">
        <p14:creationId xmlns:p14="http://schemas.microsoft.com/office/powerpoint/2010/main" val="3517683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Unmanned, remotely-piloted, UAV  terminology. Will say RPS, but some people use “GCS”</a:t>
            </a:r>
            <a:endParaRPr lang="en-US" dirty="0"/>
          </a:p>
        </p:txBody>
      </p:sp>
      <p:sp>
        <p:nvSpPr>
          <p:cNvPr id="4" name="Slide Number Placeholder 3"/>
          <p:cNvSpPr>
            <a:spLocks noGrp="1"/>
          </p:cNvSpPr>
          <p:nvPr>
            <p:ph type="sldNum" sz="quarter" idx="10"/>
          </p:nvPr>
        </p:nvSpPr>
        <p:spPr/>
        <p:txBody>
          <a:bodyPr/>
          <a:lstStyle/>
          <a:p>
            <a:fld id="{4EE97509-2C20-4F0A-99A8-EE3B73515D0E}" type="slidenum">
              <a:rPr lang="en-US" smtClean="0"/>
              <a:t>4</a:t>
            </a:fld>
            <a:endParaRPr lang="en-US"/>
          </a:p>
        </p:txBody>
      </p:sp>
    </p:spTree>
    <p:extLst>
      <p:ext uri="{BB962C8B-B14F-4D97-AF65-F5344CB8AC3E}">
        <p14:creationId xmlns:p14="http://schemas.microsoft.com/office/powerpoint/2010/main" val="1970119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5</a:t>
            </a:fld>
            <a:endParaRPr lang="en-US"/>
          </a:p>
        </p:txBody>
      </p:sp>
    </p:spTree>
    <p:extLst>
      <p:ext uri="{BB962C8B-B14F-4D97-AF65-F5344CB8AC3E}">
        <p14:creationId xmlns:p14="http://schemas.microsoft.com/office/powerpoint/2010/main" val="15048040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6</a:t>
            </a:fld>
            <a:endParaRPr lang="en-US"/>
          </a:p>
        </p:txBody>
      </p:sp>
    </p:spTree>
    <p:extLst>
      <p:ext uri="{BB962C8B-B14F-4D97-AF65-F5344CB8AC3E}">
        <p14:creationId xmlns:p14="http://schemas.microsoft.com/office/powerpoint/2010/main" val="3636336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7</a:t>
            </a:fld>
            <a:endParaRPr lang="en-US"/>
          </a:p>
        </p:txBody>
      </p:sp>
    </p:spTree>
    <p:extLst>
      <p:ext uri="{BB962C8B-B14F-4D97-AF65-F5344CB8AC3E}">
        <p14:creationId xmlns:p14="http://schemas.microsoft.com/office/powerpoint/2010/main" val="3636336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8</a:t>
            </a:fld>
            <a:endParaRPr lang="en-US"/>
          </a:p>
        </p:txBody>
      </p:sp>
    </p:spTree>
    <p:extLst>
      <p:ext uri="{BB962C8B-B14F-4D97-AF65-F5344CB8AC3E}">
        <p14:creationId xmlns:p14="http://schemas.microsoft.com/office/powerpoint/2010/main" val="3636336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9</a:t>
            </a:fld>
            <a:endParaRPr lang="en-US"/>
          </a:p>
        </p:txBody>
      </p:sp>
    </p:spTree>
    <p:extLst>
      <p:ext uri="{BB962C8B-B14F-4D97-AF65-F5344CB8AC3E}">
        <p14:creationId xmlns:p14="http://schemas.microsoft.com/office/powerpoint/2010/main" val="845459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10</a:t>
            </a:fld>
            <a:endParaRPr lang="en-US"/>
          </a:p>
        </p:txBody>
      </p:sp>
    </p:spTree>
    <p:extLst>
      <p:ext uri="{BB962C8B-B14F-4D97-AF65-F5344CB8AC3E}">
        <p14:creationId xmlns:p14="http://schemas.microsoft.com/office/powerpoint/2010/main" val="2449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11</a:t>
            </a:fld>
            <a:endParaRPr lang="en-US"/>
          </a:p>
        </p:txBody>
      </p:sp>
    </p:spTree>
    <p:extLst>
      <p:ext uri="{BB962C8B-B14F-4D97-AF65-F5344CB8AC3E}">
        <p14:creationId xmlns:p14="http://schemas.microsoft.com/office/powerpoint/2010/main" val="3051172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12</a:t>
            </a:fld>
            <a:endParaRPr lang="en-US"/>
          </a:p>
        </p:txBody>
      </p:sp>
    </p:spTree>
    <p:extLst>
      <p:ext uri="{BB962C8B-B14F-4D97-AF65-F5344CB8AC3E}">
        <p14:creationId xmlns:p14="http://schemas.microsoft.com/office/powerpoint/2010/main" val="3309097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13</a:t>
            </a:fld>
            <a:endParaRPr lang="en-US"/>
          </a:p>
        </p:txBody>
      </p:sp>
    </p:spTree>
    <p:extLst>
      <p:ext uri="{BB962C8B-B14F-4D97-AF65-F5344CB8AC3E}">
        <p14:creationId xmlns:p14="http://schemas.microsoft.com/office/powerpoint/2010/main" val="32682490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Loss of natural sensing, thought experiment, under a hood, no sound, no vibration, no smell, no haptic feedback, no vestibular</a:t>
            </a:r>
            <a:r>
              <a:rPr lang="en-US" baseline="0" dirty="0" smtClean="0"/>
              <a:t> sensations.</a:t>
            </a:r>
          </a:p>
          <a:p>
            <a:r>
              <a:rPr lang="en-US" b="1" dirty="0" smtClean="0"/>
              <a:t>Detect and Avoid.</a:t>
            </a:r>
            <a:endParaRPr lang="en-US" b="1" dirty="0"/>
          </a:p>
        </p:txBody>
      </p:sp>
      <p:sp>
        <p:nvSpPr>
          <p:cNvPr id="4" name="Slide Number Placeholder 3"/>
          <p:cNvSpPr>
            <a:spLocks noGrp="1"/>
          </p:cNvSpPr>
          <p:nvPr>
            <p:ph type="sldNum" sz="quarter" idx="10"/>
          </p:nvPr>
        </p:nvSpPr>
        <p:spPr/>
        <p:txBody>
          <a:bodyPr/>
          <a:lstStyle/>
          <a:p>
            <a:fld id="{10348EA8-0A5B-45CF-89A9-F17B0D18635B}" type="slidenum">
              <a:rPr lang="en-US" smtClean="0"/>
              <a:t>14</a:t>
            </a:fld>
            <a:endParaRPr lang="en-US"/>
          </a:p>
        </p:txBody>
      </p:sp>
    </p:spTree>
    <p:extLst>
      <p:ext uri="{BB962C8B-B14F-4D97-AF65-F5344CB8AC3E}">
        <p14:creationId xmlns:p14="http://schemas.microsoft.com/office/powerpoint/2010/main" val="8127379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15</a:t>
            </a:fld>
            <a:endParaRPr lang="en-US"/>
          </a:p>
        </p:txBody>
      </p:sp>
    </p:spTree>
    <p:extLst>
      <p:ext uri="{BB962C8B-B14F-4D97-AF65-F5344CB8AC3E}">
        <p14:creationId xmlns:p14="http://schemas.microsoft.com/office/powerpoint/2010/main" val="7417938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Teleoperation in medicine, mining, rail transport. Link management is</a:t>
            </a:r>
            <a:r>
              <a:rPr lang="en-US" baseline="0" dirty="0" smtClean="0"/>
              <a:t> a critical pilot task, awareness of signal strength, geographic limits. Transponder squawk code, 7400?</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Requires on-board automation, supervisory control. Last message anxiety. </a:t>
            </a:r>
            <a:r>
              <a:rPr lang="en-US" dirty="0" smtClean="0"/>
              <a:t>Pilot of a conventional aircraft cannot inadvertently disconnect cockpit from rest of aircraft.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Pilot can be located anywhere.</a:t>
            </a:r>
          </a:p>
          <a:p>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16</a:t>
            </a:fld>
            <a:endParaRPr lang="en-US"/>
          </a:p>
        </p:txBody>
      </p:sp>
    </p:spTree>
    <p:extLst>
      <p:ext uri="{BB962C8B-B14F-4D97-AF65-F5344CB8AC3E}">
        <p14:creationId xmlns:p14="http://schemas.microsoft.com/office/powerpoint/2010/main" val="3501743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17</a:t>
            </a:fld>
            <a:endParaRPr lang="en-US"/>
          </a:p>
        </p:txBody>
      </p:sp>
    </p:spTree>
    <p:extLst>
      <p:ext uri="{BB962C8B-B14F-4D97-AF65-F5344CB8AC3E}">
        <p14:creationId xmlns:p14="http://schemas.microsoft.com/office/powerpoint/2010/main" val="2273906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18</a:t>
            </a:fld>
            <a:endParaRPr lang="en-US"/>
          </a:p>
        </p:txBody>
      </p:sp>
    </p:spTree>
    <p:extLst>
      <p:ext uri="{BB962C8B-B14F-4D97-AF65-F5344CB8AC3E}">
        <p14:creationId xmlns:p14="http://schemas.microsoft.com/office/powerpoint/2010/main" val="42596983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21D0B9-C0C3-408F-9B75-252427D89E81}" type="slidenum">
              <a:rPr lang="en-AU" altLang="en-US"/>
              <a:pPr/>
              <a:t>19</a:t>
            </a:fld>
            <a:endParaRPr lang="en-AU" altLang="en-US"/>
          </a:p>
        </p:txBody>
      </p:sp>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p:txBody>
          <a:bodyPr/>
          <a:lstStyle/>
          <a:p>
            <a:r>
              <a:rPr lang="en-US" altLang="en-US" dirty="0" smtClean="0"/>
              <a:t>From a cockpit to a control station? Will return to the need for design guidance later. Foveal bottleneck</a:t>
            </a:r>
            <a:endParaRPr lang="en-US"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Control transfers are known periods of risk in other settings. Long duration flights will involve numerous handovers, increase exposure</a:t>
            </a:r>
            <a:r>
              <a:rPr lang="en-US" baseline="0" dirty="0" smtClean="0"/>
              <a:t> to risk.</a:t>
            </a:r>
          </a:p>
          <a:p>
            <a:r>
              <a:rPr lang="en-US" baseline="0" dirty="0" smtClean="0"/>
              <a:t>Ensuring receiving RPS is configured same as giving. Confirming control. Communication between pilots?</a:t>
            </a:r>
          </a:p>
          <a:p>
            <a:r>
              <a:rPr lang="en-US" baseline="0" dirty="0" smtClean="0"/>
              <a:t>Seamless, break before you make, make before you break.</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20</a:t>
            </a:fld>
            <a:endParaRPr lang="en-US"/>
          </a:p>
        </p:txBody>
      </p:sp>
    </p:spTree>
    <p:extLst>
      <p:ext uri="{BB962C8B-B14F-4D97-AF65-F5344CB8AC3E}">
        <p14:creationId xmlns:p14="http://schemas.microsoft.com/office/powerpoint/2010/main" val="308385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“Manned mindset”. Over 280 emergency landing sites were identified for NASA’s </a:t>
            </a:r>
            <a:r>
              <a:rPr lang="en-US" dirty="0" err="1" smtClean="0"/>
              <a:t>Ikhana</a:t>
            </a:r>
            <a:r>
              <a:rPr lang="en-US" dirty="0" smtClean="0"/>
              <a:t> wildfire monitoring missions in 2007.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Aerodynamic termination, parachute, controlled impact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Database</a:t>
            </a:r>
            <a:r>
              <a:rPr lang="en-US" baseline="0" dirty="0" smtClean="0"/>
              <a:t> information vs real-time info? Safe locations may not stay that way. Use cell phone data?</a:t>
            </a:r>
            <a:endParaRPr lang="en-US" dirty="0" smtClean="0"/>
          </a:p>
          <a:p>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21</a:t>
            </a:fld>
            <a:endParaRPr lang="en-US"/>
          </a:p>
        </p:txBody>
      </p:sp>
    </p:spTree>
    <p:extLst>
      <p:ext uri="{BB962C8B-B14F-4D97-AF65-F5344CB8AC3E}">
        <p14:creationId xmlns:p14="http://schemas.microsoft.com/office/powerpoint/2010/main" val="42593926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Cannot beta test on community. In conventional aviation accidents, tombstone was for pilots or occupants, with RPAS operators are not at risk.</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Refer to ASRS.</a:t>
            </a:r>
          </a:p>
          <a:p>
            <a:endParaRPr lang="en-US" dirty="0"/>
          </a:p>
        </p:txBody>
      </p:sp>
      <p:sp>
        <p:nvSpPr>
          <p:cNvPr id="4" name="Slide Number Placeholder 3"/>
          <p:cNvSpPr>
            <a:spLocks noGrp="1"/>
          </p:cNvSpPr>
          <p:nvPr>
            <p:ph type="sldNum" sz="quarter" idx="10"/>
          </p:nvPr>
        </p:nvSpPr>
        <p:spPr/>
        <p:txBody>
          <a:bodyPr/>
          <a:lstStyle/>
          <a:p>
            <a:fld id="{5FE50596-A2F9-4CE7-AA01-5DCB11B573BE}"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Paul </a:t>
            </a:r>
            <a:r>
              <a:rPr lang="en-US" dirty="0" err="1" smtClean="0"/>
              <a:t>Fitts</a:t>
            </a:r>
            <a:r>
              <a:rPr lang="en-US" dirty="0" smtClean="0"/>
              <a:t> and Richard Jones 1947. Reports of “pilot error:” led to improvements I cockpit design.</a:t>
            </a:r>
            <a:endParaRPr lang="en-US" dirty="0"/>
          </a:p>
        </p:txBody>
      </p:sp>
      <p:sp>
        <p:nvSpPr>
          <p:cNvPr id="4" name="Slide Number Placeholder 3"/>
          <p:cNvSpPr>
            <a:spLocks noGrp="1"/>
          </p:cNvSpPr>
          <p:nvPr>
            <p:ph type="sldNum" sz="quarter" idx="10"/>
          </p:nvPr>
        </p:nvSpPr>
        <p:spPr/>
        <p:txBody>
          <a:bodyPr/>
          <a:lstStyle/>
          <a:p>
            <a:fld id="{5FE50596-A2F9-4CE7-AA01-5DCB11B573BE}"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Participant identities remain confidential</a:t>
            </a:r>
          </a:p>
          <a:p>
            <a:endParaRPr lang="en-US" dirty="0"/>
          </a:p>
        </p:txBody>
      </p:sp>
      <p:sp>
        <p:nvSpPr>
          <p:cNvPr id="4" name="Slide Number Placeholder 3"/>
          <p:cNvSpPr>
            <a:spLocks noGrp="1"/>
          </p:cNvSpPr>
          <p:nvPr>
            <p:ph type="sldNum" sz="quarter" idx="10"/>
          </p:nvPr>
        </p:nvSpPr>
        <p:spPr/>
        <p:txBody>
          <a:bodyPr/>
          <a:lstStyle/>
          <a:p>
            <a:fld id="{5FE50596-A2F9-4CE7-AA01-5DCB11B573BE}"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25</a:t>
            </a:fld>
            <a:endParaRPr lang="en-US"/>
          </a:p>
        </p:txBody>
      </p:sp>
    </p:spTree>
    <p:extLst>
      <p:ext uri="{BB962C8B-B14F-4D97-AF65-F5344CB8AC3E}">
        <p14:creationId xmlns:p14="http://schemas.microsoft.com/office/powerpoint/2010/main" val="17526513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26</a:t>
            </a:fld>
            <a:endParaRPr lang="en-US"/>
          </a:p>
        </p:txBody>
      </p:sp>
    </p:spTree>
    <p:extLst>
      <p:ext uri="{BB962C8B-B14F-4D97-AF65-F5344CB8AC3E}">
        <p14:creationId xmlns:p14="http://schemas.microsoft.com/office/powerpoint/2010/main" val="29864515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Also multiple lost links, example of severed power line. </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27</a:t>
            </a:fld>
            <a:endParaRPr lang="en-US"/>
          </a:p>
        </p:txBody>
      </p:sp>
    </p:spTree>
    <p:extLst>
      <p:ext uri="{BB962C8B-B14F-4D97-AF65-F5344CB8AC3E}">
        <p14:creationId xmlns:p14="http://schemas.microsoft.com/office/powerpoint/2010/main" val="33649539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does ATC need to know?</a:t>
            </a:r>
            <a:r>
              <a:rPr lang="en-US" baseline="0" dirty="0" smtClean="0"/>
              <a:t> </a:t>
            </a:r>
            <a:r>
              <a:rPr lang="en-US" dirty="0" smtClean="0"/>
              <a:t>RPA Squawks 7400? Need to know what stage of lost</a:t>
            </a:r>
            <a:r>
              <a:rPr lang="en-US" baseline="0" dirty="0" smtClean="0"/>
              <a:t> link, and when the RPA will transition to next stage?</a:t>
            </a:r>
            <a:r>
              <a:rPr lang="en-US" dirty="0" smtClean="0"/>
              <a:t> </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28</a:t>
            </a:fld>
            <a:endParaRPr lang="en-US"/>
          </a:p>
        </p:txBody>
      </p:sp>
    </p:spTree>
    <p:extLst>
      <p:ext uri="{BB962C8B-B14F-4D97-AF65-F5344CB8AC3E}">
        <p14:creationId xmlns:p14="http://schemas.microsoft.com/office/powerpoint/2010/main" val="35366458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29</a:t>
            </a:fld>
            <a:endParaRPr lang="en-US"/>
          </a:p>
        </p:txBody>
      </p:sp>
    </p:spTree>
    <p:extLst>
      <p:ext uri="{BB962C8B-B14F-4D97-AF65-F5344CB8AC3E}">
        <p14:creationId xmlns:p14="http://schemas.microsoft.com/office/powerpoint/2010/main" val="26302062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Timer settings can give ATC certainty by preventing a nuisance lost link maneuver. Or when entering areas with uncertain coverage.</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30</a:t>
            </a:fld>
            <a:endParaRPr lang="en-US"/>
          </a:p>
        </p:txBody>
      </p:sp>
    </p:spTree>
    <p:extLst>
      <p:ext uri="{BB962C8B-B14F-4D97-AF65-F5344CB8AC3E}">
        <p14:creationId xmlns:p14="http://schemas.microsoft.com/office/powerpoint/2010/main" val="33465761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System and state awareness, error detection and recovery, How does it affect threat and error management?</a:t>
            </a:r>
            <a:r>
              <a:rPr lang="en-US" dirty="0" smtClean="0"/>
              <a:t>  Detecting unexpected aircraft behavior?</a:t>
            </a:r>
            <a:r>
              <a:rPr lang="en-US" baseline="0" dirty="0" smtClean="0"/>
              <a:t> </a:t>
            </a:r>
          </a:p>
          <a:p>
            <a:r>
              <a:rPr lang="en-US" baseline="0" dirty="0" smtClean="0"/>
              <a:t>Possible that non-digital cues are especially helpful for TEM? E.g. aircraft turning wrong direction, </a:t>
            </a:r>
            <a:r>
              <a:rPr lang="en-US" baseline="0" dirty="0" err="1" smtClean="0"/>
              <a:t>acft</a:t>
            </a:r>
            <a:r>
              <a:rPr lang="en-US" baseline="0" dirty="0" smtClean="0"/>
              <a:t> flying upside down. </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31</a:t>
            </a:fld>
            <a:endParaRPr lang="en-US"/>
          </a:p>
        </p:txBody>
      </p:sp>
    </p:spTree>
    <p:extLst>
      <p:ext uri="{BB962C8B-B14F-4D97-AF65-F5344CB8AC3E}">
        <p14:creationId xmlns:p14="http://schemas.microsoft.com/office/powerpoint/2010/main" val="42146494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32</a:t>
            </a:fld>
            <a:endParaRPr lang="en-US"/>
          </a:p>
        </p:txBody>
      </p:sp>
    </p:spTree>
    <p:extLst>
      <p:ext uri="{BB962C8B-B14F-4D97-AF65-F5344CB8AC3E}">
        <p14:creationId xmlns:p14="http://schemas.microsoft.com/office/powerpoint/2010/main" val="39793728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33</a:t>
            </a:fld>
            <a:endParaRPr lang="en-US"/>
          </a:p>
        </p:txBody>
      </p:sp>
    </p:spTree>
    <p:extLst>
      <p:ext uri="{BB962C8B-B14F-4D97-AF65-F5344CB8AC3E}">
        <p14:creationId xmlns:p14="http://schemas.microsoft.com/office/powerpoint/2010/main" val="5863558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Have been studies of ATC voice latency, but few studies</a:t>
            </a:r>
            <a:r>
              <a:rPr lang="en-US" baseline="0" dirty="0" smtClean="0"/>
              <a:t> in which pilot voice is delayed WRT other pilots</a:t>
            </a:r>
            <a:r>
              <a:rPr lang="en-US" baseline="0" dirty="0" smtClean="0"/>
              <a:t>.</a:t>
            </a:r>
          </a:p>
          <a:p>
            <a:r>
              <a:rPr lang="en-US" baseline="0" dirty="0" smtClean="0"/>
              <a:t>Voice relay also means that in event of lost link, voice </a:t>
            </a:r>
            <a:r>
              <a:rPr lang="en-US" baseline="0" dirty="0" err="1" smtClean="0"/>
              <a:t>comms</a:t>
            </a:r>
            <a:r>
              <a:rPr lang="en-US" baseline="0" dirty="0" smtClean="0"/>
              <a:t> will also fail.</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34</a:t>
            </a:fld>
            <a:endParaRPr lang="en-US"/>
          </a:p>
        </p:txBody>
      </p:sp>
    </p:spTree>
    <p:extLst>
      <p:ext uri="{BB962C8B-B14F-4D97-AF65-F5344CB8AC3E}">
        <p14:creationId xmlns:p14="http://schemas.microsoft.com/office/powerpoint/2010/main" val="11844183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Interface had a button for a parachute, but no parachute fitted, so used for payload control. (gas sampler)</a:t>
            </a:r>
          </a:p>
          <a:p>
            <a:r>
              <a:rPr lang="en-US" dirty="0" smtClean="0"/>
              <a:t>Rapid keyboard presses can lead to skill based errors. </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35</a:t>
            </a:fld>
            <a:endParaRPr lang="en-US"/>
          </a:p>
        </p:txBody>
      </p:sp>
    </p:spTree>
    <p:extLst>
      <p:ext uri="{BB962C8B-B14F-4D97-AF65-F5344CB8AC3E}">
        <p14:creationId xmlns:p14="http://schemas.microsoft.com/office/powerpoint/2010/main" val="29635674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Rapid keyboard presses can lead to skill based errors. </a:t>
            </a:r>
          </a:p>
          <a:p>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36</a:t>
            </a:fld>
            <a:endParaRPr lang="en-US"/>
          </a:p>
        </p:txBody>
      </p:sp>
    </p:spTree>
    <p:extLst>
      <p:ext uri="{BB962C8B-B14F-4D97-AF65-F5344CB8AC3E}">
        <p14:creationId xmlns:p14="http://schemas.microsoft.com/office/powerpoint/2010/main" val="21398335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FE50596-A2F9-4CE7-AA01-5DCB11B573BE}"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Accessibility: “Clown Car Effect”</a:t>
            </a:r>
          </a:p>
          <a:p>
            <a:r>
              <a:rPr lang="en-US" sz="1200" kern="1200" dirty="0" smtClean="0">
                <a:solidFill>
                  <a:schemeClr val="tx1"/>
                </a:solidFill>
                <a:effectLst/>
                <a:latin typeface="+mn-lt"/>
                <a:ea typeface="+mn-ea"/>
                <a:cs typeface="+mn-cs"/>
              </a:rPr>
              <a:t>“People come and go, opening and closing doors and holding casual conversations. Ringing telephones, whispered remarks, and other disturbances can interrupt critical operations - such as approach and landing maneuvers that demand silence and concentration.” (Merlin, 2013, p.132).</a:t>
            </a:r>
            <a:endParaRPr lang="en-US" dirty="0" smtClean="0"/>
          </a:p>
          <a:p>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38</a:t>
            </a:fld>
            <a:endParaRPr lang="en-US"/>
          </a:p>
        </p:txBody>
      </p:sp>
    </p:spTree>
    <p:extLst>
      <p:ext uri="{BB962C8B-B14F-4D97-AF65-F5344CB8AC3E}">
        <p14:creationId xmlns:p14="http://schemas.microsoft.com/office/powerpoint/2010/main" val="28972802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Automation surprise: “I</a:t>
            </a:r>
            <a:r>
              <a:rPr lang="en-US" sz="1200" kern="1200" dirty="0" smtClean="0">
                <a:solidFill>
                  <a:schemeClr val="tx1"/>
                </a:solidFill>
                <a:effectLst/>
                <a:latin typeface="+mn-lt"/>
                <a:ea typeface="+mn-ea"/>
                <a:cs typeface="+mn-cs"/>
              </a:rPr>
              <a:t> … put the airplane into a holding pattern. …The aircraft turned in the opposite direction than what I wanted it to do. To correct the situation, I over-rode the aircraft. I had the aircraft go into the hold again and the aircraft did it again.” </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39</a:t>
            </a:fld>
            <a:endParaRPr lang="en-US"/>
          </a:p>
        </p:txBody>
      </p:sp>
    </p:spTree>
    <p:extLst>
      <p:ext uri="{BB962C8B-B14F-4D97-AF65-F5344CB8AC3E}">
        <p14:creationId xmlns:p14="http://schemas.microsoft.com/office/powerpoint/2010/main" val="3637546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40</a:t>
            </a:fld>
            <a:endParaRPr lang="en-US"/>
          </a:p>
        </p:txBody>
      </p:sp>
    </p:spTree>
    <p:extLst>
      <p:ext uri="{BB962C8B-B14F-4D97-AF65-F5344CB8AC3E}">
        <p14:creationId xmlns:p14="http://schemas.microsoft.com/office/powerpoint/2010/main" val="38644516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41</a:t>
            </a:fld>
            <a:endParaRPr lang="en-US"/>
          </a:p>
        </p:txBody>
      </p:sp>
    </p:spTree>
    <p:extLst>
      <p:ext uri="{BB962C8B-B14F-4D97-AF65-F5344CB8AC3E}">
        <p14:creationId xmlns:p14="http://schemas.microsoft.com/office/powerpoint/2010/main" val="8060907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42</a:t>
            </a:fld>
            <a:endParaRPr lang="en-US"/>
          </a:p>
        </p:txBody>
      </p:sp>
    </p:spTree>
    <p:extLst>
      <p:ext uri="{BB962C8B-B14F-4D97-AF65-F5344CB8AC3E}">
        <p14:creationId xmlns:p14="http://schemas.microsoft.com/office/powerpoint/2010/main" val="269250851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NASA UAS in NAS Project. Develop guidelines in collaboration</a:t>
            </a:r>
            <a:r>
              <a:rPr lang="en-US" baseline="0" dirty="0" smtClean="0"/>
              <a:t> with standards organization.</a:t>
            </a:r>
            <a:r>
              <a:rPr lang="en-US" dirty="0" smtClean="0"/>
              <a:t> </a:t>
            </a:r>
          </a:p>
          <a:p>
            <a:r>
              <a:rPr lang="en-US" dirty="0" smtClean="0"/>
              <a:t>Did not try to duplicate existing cockpit</a:t>
            </a:r>
            <a:r>
              <a:rPr lang="en-US" baseline="0" dirty="0" smtClean="0"/>
              <a:t> guidelines, focus on issues not covered by existing guidelines or standards.</a:t>
            </a:r>
          </a:p>
          <a:p>
            <a:r>
              <a:rPr lang="en-US" baseline="0" dirty="0" smtClean="0"/>
              <a:t>Civil: FAA, EASA, Mil Standards, GAMA. RPAS-specific from NATO, Under Secretary of Defense. </a:t>
            </a:r>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43</a:t>
            </a:fld>
            <a:endParaRPr lang="en-US"/>
          </a:p>
        </p:txBody>
      </p:sp>
    </p:spTree>
    <p:extLst>
      <p:ext uri="{BB962C8B-B14F-4D97-AF65-F5344CB8AC3E}">
        <p14:creationId xmlns:p14="http://schemas.microsoft.com/office/powerpoint/2010/main" val="6034801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What will be the RPAS equivalent of the “Basic T” flight instruments? </a:t>
            </a:r>
          </a:p>
          <a:p>
            <a:endParaRPr lang="en-US" dirty="0"/>
          </a:p>
        </p:txBody>
      </p:sp>
      <p:sp>
        <p:nvSpPr>
          <p:cNvPr id="4" name="Slide Number Placeholder 3"/>
          <p:cNvSpPr>
            <a:spLocks noGrp="1"/>
          </p:cNvSpPr>
          <p:nvPr>
            <p:ph type="sldNum" sz="quarter" idx="10"/>
          </p:nvPr>
        </p:nvSpPr>
        <p:spPr/>
        <p:txBody>
          <a:bodyPr/>
          <a:lstStyle/>
          <a:p>
            <a:fld id="{10348EA8-0A5B-45CF-89A9-F17B0D18635B}" type="slidenum">
              <a:rPr lang="en-US" smtClean="0"/>
              <a:t>44</a:t>
            </a:fld>
            <a:endParaRPr lang="en-US"/>
          </a:p>
        </p:txBody>
      </p:sp>
    </p:spTree>
    <p:extLst>
      <p:ext uri="{BB962C8B-B14F-4D97-AF65-F5344CB8AC3E}">
        <p14:creationId xmlns:p14="http://schemas.microsoft.com/office/powerpoint/2010/main" val="60348013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45</a:t>
            </a:fld>
            <a:endParaRPr lang="en-US"/>
          </a:p>
        </p:txBody>
      </p:sp>
    </p:spTree>
    <p:extLst>
      <p:ext uri="{BB962C8B-B14F-4D97-AF65-F5344CB8AC3E}">
        <p14:creationId xmlns:p14="http://schemas.microsoft.com/office/powerpoint/2010/main" val="32682490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Pilot incapacitation</a:t>
            </a:r>
            <a:endParaRPr lang="en-US" dirty="0"/>
          </a:p>
        </p:txBody>
      </p:sp>
      <p:sp>
        <p:nvSpPr>
          <p:cNvPr id="4" name="Slide Number Placeholder 3"/>
          <p:cNvSpPr>
            <a:spLocks noGrp="1"/>
          </p:cNvSpPr>
          <p:nvPr>
            <p:ph type="sldNum" sz="quarter" idx="10"/>
          </p:nvPr>
        </p:nvSpPr>
        <p:spPr/>
        <p:txBody>
          <a:bodyPr/>
          <a:lstStyle/>
          <a:p>
            <a:fld id="{5FE50596-A2F9-4CE7-AA01-5DCB11B573BE}" type="slidenum">
              <a:rPr lang="en-US" smtClean="0"/>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0348EA8-0A5B-45CF-89A9-F17B0D18635B}" type="slidenum">
              <a:rPr lang="en-US" smtClean="0"/>
              <a:t>47</a:t>
            </a:fld>
            <a:endParaRPr lang="en-US"/>
          </a:p>
        </p:txBody>
      </p:sp>
    </p:spTree>
    <p:extLst>
      <p:ext uri="{BB962C8B-B14F-4D97-AF65-F5344CB8AC3E}">
        <p14:creationId xmlns:p14="http://schemas.microsoft.com/office/powerpoint/2010/main" val="1739010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EEF6B8A-B995-4187-8045-555279FB7629}" type="datetimeFigureOut">
              <a:rPr lang="en-US" smtClean="0"/>
              <a:t>9/10/2016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657102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EF6B8A-B995-4187-8045-555279FB7629}" type="datetimeFigureOut">
              <a:rPr lang="en-US" smtClean="0"/>
              <a:t>9/10/2016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1129362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EF6B8A-B995-4187-8045-555279FB7629}" type="datetimeFigureOut">
              <a:rPr lang="en-US" smtClean="0"/>
              <a:t>9/10/2016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353997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EEF6B8A-B995-4187-8045-555279FB7629}" type="datetimeFigureOut">
              <a:rPr lang="en-US" smtClean="0"/>
              <a:t>9/10/2016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4234122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EEF6B8A-B995-4187-8045-555279FB7629}" type="datetimeFigureOut">
              <a:rPr lang="en-US" smtClean="0"/>
              <a:t>9/10/2016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2162053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EEF6B8A-B995-4187-8045-555279FB7629}" type="datetimeFigureOut">
              <a:rPr lang="en-US" smtClean="0"/>
              <a:t>9/10/2016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2408138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EF6B8A-B995-4187-8045-555279FB7629}" type="datetimeFigureOut">
              <a:rPr lang="en-US" smtClean="0"/>
              <a:t>9/10/2016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2783490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EF6B8A-B995-4187-8045-555279FB7629}" type="datetimeFigureOut">
              <a:rPr lang="en-US" smtClean="0"/>
              <a:t>9/10/2016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328758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EF6B8A-B995-4187-8045-555279FB7629}" type="datetimeFigureOut">
              <a:rPr lang="en-US" smtClean="0"/>
              <a:t>9/10/2016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2661926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EF6B8A-B995-4187-8045-555279FB7629}" type="datetimeFigureOut">
              <a:rPr lang="en-US" smtClean="0"/>
              <a:t>9/10/2016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1889660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EF6B8A-B995-4187-8045-555279FB7629}" type="datetimeFigureOut">
              <a:rPr lang="en-US" smtClean="0"/>
              <a:t>9/10/2016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8D064C-7F28-4C5F-91F1-533AF35F4124}" type="slidenum">
              <a:rPr lang="en-US" smtClean="0"/>
              <a:t>‹#›</a:t>
            </a:fld>
            <a:endParaRPr lang="en-US"/>
          </a:p>
        </p:txBody>
      </p:sp>
    </p:spTree>
    <p:extLst>
      <p:ext uri="{BB962C8B-B14F-4D97-AF65-F5344CB8AC3E}">
        <p14:creationId xmlns:p14="http://schemas.microsoft.com/office/powerpoint/2010/main" val="31839533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570BBCF0-354E-4320-A37A-4CCAA3FC6AD4}" type="slidenum">
              <a:rPr lang="en-US"/>
              <a:pPr>
                <a:defRPr/>
              </a:pPr>
              <a:t>‹#›</a:t>
            </a:fld>
            <a:endParaRPr lang="en-US"/>
          </a:p>
        </p:txBody>
      </p:sp>
    </p:spTree>
    <p:extLst>
      <p:ext uri="{BB962C8B-B14F-4D97-AF65-F5344CB8AC3E}">
        <p14:creationId xmlns:p14="http://schemas.microsoft.com/office/powerpoint/2010/main" val="2961695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F6B8A-B995-4187-8045-555279FB7629}" type="datetimeFigureOut">
              <a:rPr lang="en-US" smtClean="0"/>
              <a:t>9/10/2016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8D064C-7F28-4C5F-91F1-533AF35F4124}" type="slidenum">
              <a:rPr lang="en-US" smtClean="0"/>
              <a:t>‹#›</a:t>
            </a:fld>
            <a:endParaRPr lang="en-US"/>
          </a:p>
        </p:txBody>
      </p:sp>
    </p:spTree>
    <p:extLst>
      <p:ext uri="{BB962C8B-B14F-4D97-AF65-F5344CB8AC3E}">
        <p14:creationId xmlns:p14="http://schemas.microsoft.com/office/powerpoint/2010/main" val="42647624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 Id="rId14" Type="http://schemas.openxmlformats.org/officeDocument/2006/relationships/image" Target="../media/image1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jpeg"/><Relationship Id="rId7"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image" Target="../media/image12.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jpeg"/><Relationship Id="rId7"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image" Target="../media/image12.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jpeg"/><Relationship Id="rId7"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image" Target="../media/image12.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human-factors.arc.nasa.gov/"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0" y="152400"/>
            <a:ext cx="9144000" cy="1905000"/>
          </a:xfrm>
        </p:spPr>
        <p:txBody>
          <a:bodyPr>
            <a:normAutofit/>
          </a:bodyPr>
          <a:lstStyle/>
          <a:p>
            <a:r>
              <a:rPr lang="en-US" altLang="en-US" sz="4000" dirty="0" smtClean="0"/>
              <a:t>Human Factors of Remotely </a:t>
            </a:r>
            <a:r>
              <a:rPr lang="en-US" altLang="en-US" sz="4000" dirty="0"/>
              <a:t>P</a:t>
            </a:r>
            <a:r>
              <a:rPr lang="en-US" altLang="en-US" sz="4000" dirty="0" smtClean="0"/>
              <a:t>iloted </a:t>
            </a:r>
            <a:r>
              <a:rPr lang="en-US" altLang="en-US" sz="4000" dirty="0"/>
              <a:t>A</a:t>
            </a:r>
            <a:r>
              <a:rPr lang="en-US" altLang="en-US" sz="4000" dirty="0" smtClean="0"/>
              <a:t>ircraft </a:t>
            </a:r>
            <a:r>
              <a:rPr lang="en-US" altLang="en-US" sz="4000" dirty="0"/>
              <a:t>S</a:t>
            </a:r>
            <a:r>
              <a:rPr lang="en-US" altLang="en-US" sz="4000" dirty="0" smtClean="0"/>
              <a:t>ystems: Lessons from Incident Reports</a:t>
            </a:r>
            <a:endParaRPr lang="en-US" altLang="en-US" sz="4000" dirty="0"/>
          </a:p>
        </p:txBody>
      </p:sp>
      <p:sp>
        <p:nvSpPr>
          <p:cNvPr id="63491" name="Rectangle 3"/>
          <p:cNvSpPr>
            <a:spLocks noGrp="1" noChangeArrowheads="1"/>
          </p:cNvSpPr>
          <p:nvPr>
            <p:ph type="body" idx="1"/>
          </p:nvPr>
        </p:nvSpPr>
        <p:spPr>
          <a:xfrm>
            <a:off x="381000" y="5334000"/>
            <a:ext cx="8229600" cy="1524000"/>
          </a:xfrm>
        </p:spPr>
        <p:txBody>
          <a:bodyPr>
            <a:normAutofit/>
          </a:bodyPr>
          <a:lstStyle/>
          <a:p>
            <a:pPr algn="ctr">
              <a:spcBef>
                <a:spcPts val="0"/>
              </a:spcBef>
              <a:buFontTx/>
              <a:buNone/>
            </a:pPr>
            <a:r>
              <a:rPr lang="en-US" altLang="en-US" sz="2000" dirty="0"/>
              <a:t>Alan </a:t>
            </a:r>
            <a:r>
              <a:rPr lang="en-US" altLang="en-US" sz="2000" dirty="0" smtClean="0"/>
              <a:t>Hobbs, Ph.D.</a:t>
            </a:r>
            <a:endParaRPr lang="en-US" altLang="en-US" sz="2000" dirty="0"/>
          </a:p>
          <a:p>
            <a:pPr algn="ctr">
              <a:spcBef>
                <a:spcPts val="0"/>
              </a:spcBef>
              <a:buFontTx/>
              <a:buNone/>
            </a:pPr>
            <a:r>
              <a:rPr lang="en-US" altLang="en-US" sz="2000" dirty="0"/>
              <a:t>San Jose State </a:t>
            </a:r>
            <a:r>
              <a:rPr lang="en-US" altLang="en-US" sz="2000" dirty="0" smtClean="0"/>
              <a:t>University Research Foundation</a:t>
            </a:r>
          </a:p>
          <a:p>
            <a:pPr algn="ctr">
              <a:spcBef>
                <a:spcPts val="0"/>
              </a:spcBef>
              <a:buFontTx/>
              <a:buNone/>
            </a:pPr>
            <a:r>
              <a:rPr lang="en-US" altLang="en-US" sz="2000" dirty="0" smtClean="0"/>
              <a:t>Human Systems Integration Division</a:t>
            </a:r>
          </a:p>
          <a:p>
            <a:pPr algn="ctr">
              <a:spcBef>
                <a:spcPts val="0"/>
              </a:spcBef>
              <a:buFontTx/>
              <a:buNone/>
            </a:pPr>
            <a:r>
              <a:rPr lang="en-US" altLang="en-US" sz="2000" dirty="0" smtClean="0"/>
              <a:t>NASA Ames Research Center</a:t>
            </a:r>
            <a:endParaRPr lang="en-US" altLang="en-US" sz="2000" dirty="0"/>
          </a:p>
        </p:txBody>
      </p:sp>
      <p:pic>
        <p:nvPicPr>
          <p:cNvPr id="5" name="Picture 8" descr="Picture1.png"/>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2271411" y="2057400"/>
            <a:ext cx="4651914" cy="3126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71892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Overview of RPAS human factors</a:t>
            </a:r>
          </a:p>
          <a:p>
            <a:r>
              <a:rPr lang="en-US" dirty="0" smtClean="0"/>
              <a:t>RPAS critical incident study</a:t>
            </a:r>
          </a:p>
          <a:p>
            <a:r>
              <a:rPr lang="en-US" dirty="0" smtClean="0"/>
              <a:t>Next steps</a:t>
            </a:r>
          </a:p>
          <a:p>
            <a:endParaRPr lang="en-US" dirty="0"/>
          </a:p>
        </p:txBody>
      </p:sp>
    </p:spTree>
    <p:extLst>
      <p:ext uri="{BB962C8B-B14F-4D97-AF65-F5344CB8AC3E}">
        <p14:creationId xmlns:p14="http://schemas.microsoft.com/office/powerpoint/2010/main" val="14356667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type="subTitle" idx="1"/>
          </p:nvPr>
        </p:nvSpPr>
        <p:spPr/>
        <p:txBody>
          <a:bodyPr/>
          <a:lstStyle/>
          <a:p>
            <a:endParaRPr lang="en-US" altLang="en-US"/>
          </a:p>
        </p:txBody>
      </p:sp>
      <p:pic>
        <p:nvPicPr>
          <p:cNvPr id="70660" name="Picture 4" descr="Low's radio controlled plane from 191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2399" y="304800"/>
            <a:ext cx="3629933" cy="2444750"/>
          </a:xfrm>
          <a:prstGeom prst="rect">
            <a:avLst/>
          </a:prstGeom>
          <a:noFill/>
          <a:extLst>
            <a:ext uri="{909E8E84-426E-40DD-AFC4-6F175D3DCCD1}">
              <a14:hiddenFill xmlns:a14="http://schemas.microsoft.com/office/drawing/2010/main">
                <a:solidFill>
                  <a:srgbClr val="FFFFFF"/>
                </a:solidFill>
              </a14:hiddenFill>
            </a:ext>
          </a:extLst>
        </p:spPr>
      </p:pic>
      <p:pic>
        <p:nvPicPr>
          <p:cNvPr id="70662" name="Picture 6" descr="Kettering-bug-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9652" y="3351726"/>
            <a:ext cx="4706672" cy="24108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munro radiop[lane"/>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410200" y="1527175"/>
            <a:ext cx="3552303" cy="427106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2398" y="2759075"/>
            <a:ext cx="4724401" cy="369332"/>
          </a:xfrm>
          <a:prstGeom prst="rect">
            <a:avLst/>
          </a:prstGeom>
          <a:noFill/>
        </p:spPr>
        <p:txBody>
          <a:bodyPr wrap="square" rtlCol="0">
            <a:spAutoFit/>
          </a:bodyPr>
          <a:lstStyle/>
          <a:p>
            <a:r>
              <a:rPr lang="en-US" dirty="0" smtClean="0"/>
              <a:t>Archibald Low’s radio-controlled aircraft, 1917</a:t>
            </a:r>
            <a:endParaRPr lang="en-US" dirty="0"/>
          </a:p>
        </p:txBody>
      </p:sp>
      <p:sp>
        <p:nvSpPr>
          <p:cNvPr id="8" name="TextBox 7"/>
          <p:cNvSpPr txBox="1"/>
          <p:nvPr/>
        </p:nvSpPr>
        <p:spPr>
          <a:xfrm>
            <a:off x="179652" y="5867400"/>
            <a:ext cx="4724401" cy="369332"/>
          </a:xfrm>
          <a:prstGeom prst="rect">
            <a:avLst/>
          </a:prstGeom>
          <a:noFill/>
        </p:spPr>
        <p:txBody>
          <a:bodyPr wrap="square" rtlCol="0">
            <a:spAutoFit/>
          </a:bodyPr>
          <a:lstStyle/>
          <a:p>
            <a:r>
              <a:rPr lang="en-US" dirty="0" smtClean="0"/>
              <a:t>Kettering Bug, 1918</a:t>
            </a:r>
            <a:endParaRPr lang="en-US" dirty="0"/>
          </a:p>
        </p:txBody>
      </p:sp>
      <p:sp>
        <p:nvSpPr>
          <p:cNvPr id="3" name="TextBox 2"/>
          <p:cNvSpPr txBox="1"/>
          <p:nvPr/>
        </p:nvSpPr>
        <p:spPr>
          <a:xfrm>
            <a:off x="5419725" y="5886806"/>
            <a:ext cx="2743200" cy="369332"/>
          </a:xfrm>
          <a:prstGeom prst="rect">
            <a:avLst/>
          </a:prstGeom>
          <a:noFill/>
        </p:spPr>
        <p:txBody>
          <a:bodyPr wrap="square" rtlCol="0">
            <a:spAutoFit/>
          </a:bodyPr>
          <a:lstStyle/>
          <a:p>
            <a:r>
              <a:rPr lang="en-US" dirty="0" smtClean="0"/>
              <a:t>Denny </a:t>
            </a:r>
            <a:r>
              <a:rPr lang="en-US" dirty="0" err="1"/>
              <a:t>R</a:t>
            </a:r>
            <a:r>
              <a:rPr lang="en-US" dirty="0" err="1" smtClean="0"/>
              <a:t>adioplane</a:t>
            </a:r>
            <a:r>
              <a:rPr lang="en-US" dirty="0" smtClean="0"/>
              <a:t>, 1945</a:t>
            </a:r>
            <a:endParaRPr lang="en-US" dirty="0"/>
          </a:p>
        </p:txBody>
      </p:sp>
    </p:spTree>
    <p:extLst>
      <p:ext uri="{BB962C8B-B14F-4D97-AF65-F5344CB8AC3E}">
        <p14:creationId xmlns:p14="http://schemas.microsoft.com/office/powerpoint/2010/main" val="14177870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q-11a pointe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3429000"/>
            <a:ext cx="3930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descr="Helios"/>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57400" y="0"/>
            <a:ext cx="4703763" cy="301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5" descr="ucav"/>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95600" y="2514600"/>
            <a:ext cx="3505200"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7" descr="Globalhawk"/>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776913" y="0"/>
            <a:ext cx="3367087" cy="25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10" descr="Aerosonde WD04-211-30 med res"/>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0" y="1524000"/>
            <a:ext cx="2895600"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4" name="Picture 12" descr="predat"/>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172200" y="2514600"/>
            <a:ext cx="2971800" cy="210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6" name="Picture 14"/>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965325" y="4984294"/>
            <a:ext cx="22098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7" name="Picture 16" descr="AIR_UAV_Global_Observer_lg"/>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172200" y="4572000"/>
            <a:ext cx="32004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p:nvPr/>
        </p:nvPicPr>
        <p:blipFill>
          <a:blip r:embed="rId11" cstate="print">
            <a:extLst>
              <a:ext uri="{28A0092B-C50C-407E-A947-70E740481C1C}">
                <a14:useLocalDpi xmlns:a14="http://schemas.microsoft.com/office/drawing/2010/main"/>
              </a:ext>
            </a:extLst>
          </a:blip>
          <a:stretch>
            <a:fillRect/>
          </a:stretch>
        </p:blipFill>
        <p:spPr>
          <a:xfrm>
            <a:off x="2590799" y="2022792"/>
            <a:ext cx="1918953" cy="1546702"/>
          </a:xfrm>
          <a:prstGeom prst="rect">
            <a:avLst/>
          </a:prstGeom>
        </p:spPr>
      </p:pic>
      <p:pic>
        <p:nvPicPr>
          <p:cNvPr id="19458" name="Picture 2" descr="http://media.defenceindustrydaily.com/images/AIR_LTA_Aria_Manned_Airship_lg.jpg"/>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52400" y="0"/>
            <a:ext cx="2925234" cy="219392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images-na.ssl-images-amazon.com/images/G/01/acs/rowland/assets/image-gallery-02._V367569984_.jpg%22"/>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a:off x="4082415" y="5276255"/>
            <a:ext cx="2346960" cy="162760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 result for Black hornet UAV"/>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bwMode="auto">
          <a:xfrm>
            <a:off x="-243517" y="5496788"/>
            <a:ext cx="2505175" cy="1406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0545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Civilian </a:t>
            </a:r>
            <a:r>
              <a:rPr lang="en-US" dirty="0" smtClean="0"/>
              <a:t>Uses </a:t>
            </a:r>
            <a:r>
              <a:rPr lang="en-US" dirty="0"/>
              <a:t>of RPAS</a:t>
            </a:r>
          </a:p>
        </p:txBody>
      </p:sp>
      <p:sp>
        <p:nvSpPr>
          <p:cNvPr id="3" name="Content Placeholder 2"/>
          <p:cNvSpPr>
            <a:spLocks noGrp="1"/>
          </p:cNvSpPr>
          <p:nvPr>
            <p:ph sz="half" idx="1"/>
          </p:nvPr>
        </p:nvSpPr>
        <p:spPr>
          <a:xfrm>
            <a:off x="228600" y="1600200"/>
            <a:ext cx="4267200" cy="4525963"/>
          </a:xfrm>
        </p:spPr>
        <p:txBody>
          <a:bodyPr>
            <a:noAutofit/>
          </a:bodyPr>
          <a:lstStyle/>
          <a:p>
            <a:pPr lvl="0">
              <a:spcBef>
                <a:spcPts val="0"/>
              </a:spcBef>
            </a:pPr>
            <a:r>
              <a:rPr lang="en-US" sz="2400" dirty="0"/>
              <a:t>Advertising </a:t>
            </a:r>
          </a:p>
          <a:p>
            <a:pPr lvl="0">
              <a:spcBef>
                <a:spcPts val="0"/>
              </a:spcBef>
            </a:pPr>
            <a:r>
              <a:rPr lang="en-US" sz="2400" dirty="0"/>
              <a:t>Agriculture</a:t>
            </a:r>
          </a:p>
          <a:p>
            <a:pPr lvl="0">
              <a:spcBef>
                <a:spcPts val="0"/>
              </a:spcBef>
            </a:pPr>
            <a:r>
              <a:rPr lang="en-US" sz="2400" dirty="0"/>
              <a:t>Building inspections</a:t>
            </a:r>
          </a:p>
          <a:p>
            <a:pPr lvl="0">
              <a:spcBef>
                <a:spcPts val="0"/>
              </a:spcBef>
            </a:pPr>
            <a:r>
              <a:rPr lang="en-US" sz="2400" dirty="0"/>
              <a:t>Cattle herding</a:t>
            </a:r>
          </a:p>
          <a:p>
            <a:pPr lvl="0">
              <a:spcBef>
                <a:spcPts val="0"/>
              </a:spcBef>
            </a:pPr>
            <a:r>
              <a:rPr lang="en-US" sz="2400" dirty="0"/>
              <a:t>Construction site survey</a:t>
            </a:r>
          </a:p>
          <a:p>
            <a:pPr lvl="0">
              <a:spcBef>
                <a:spcPts val="0"/>
              </a:spcBef>
            </a:pPr>
            <a:r>
              <a:rPr lang="en-US" sz="2400" dirty="0"/>
              <a:t>Customs </a:t>
            </a:r>
            <a:r>
              <a:rPr lang="en-US" sz="2400" dirty="0" smtClean="0"/>
              <a:t>&amp; border </a:t>
            </a:r>
            <a:r>
              <a:rPr lang="en-US" sz="2400" dirty="0"/>
              <a:t>protection</a:t>
            </a:r>
          </a:p>
          <a:p>
            <a:pPr lvl="0">
              <a:spcBef>
                <a:spcPts val="0"/>
              </a:spcBef>
            </a:pPr>
            <a:r>
              <a:rPr lang="en-US" sz="2400" dirty="0"/>
              <a:t>Disaster response</a:t>
            </a:r>
          </a:p>
          <a:p>
            <a:pPr lvl="0">
              <a:spcBef>
                <a:spcPts val="0"/>
              </a:spcBef>
            </a:pPr>
            <a:r>
              <a:rPr lang="en-US" sz="2400" dirty="0"/>
              <a:t>Environmental sensing </a:t>
            </a:r>
            <a:r>
              <a:rPr lang="en-US" sz="2400" dirty="0" smtClean="0"/>
              <a:t>&amp; research</a:t>
            </a:r>
            <a:endParaRPr lang="en-US" sz="2400" dirty="0"/>
          </a:p>
          <a:p>
            <a:pPr lvl="0">
              <a:spcBef>
                <a:spcPts val="0"/>
              </a:spcBef>
            </a:pPr>
            <a:r>
              <a:rPr lang="en-US" sz="2400" dirty="0"/>
              <a:t>Filmmaking</a:t>
            </a:r>
          </a:p>
          <a:p>
            <a:pPr lvl="0">
              <a:spcBef>
                <a:spcPts val="0"/>
              </a:spcBef>
            </a:pPr>
            <a:r>
              <a:rPr lang="en-US" sz="2400" dirty="0" smtClean="0"/>
              <a:t>Firefighting</a:t>
            </a:r>
          </a:p>
          <a:p>
            <a:pPr>
              <a:spcBef>
                <a:spcPts val="0"/>
              </a:spcBef>
            </a:pPr>
            <a:r>
              <a:rPr lang="en-US" sz="2400" dirty="0"/>
              <a:t>Land surveying &amp; mapping</a:t>
            </a:r>
          </a:p>
          <a:p>
            <a:pPr marL="0" lvl="0" indent="0">
              <a:spcBef>
                <a:spcPts val="0"/>
              </a:spcBef>
              <a:buNone/>
            </a:pPr>
            <a:endParaRPr lang="en-US" sz="2400" dirty="0"/>
          </a:p>
          <a:p>
            <a:endParaRPr lang="en-US" sz="2400" dirty="0"/>
          </a:p>
        </p:txBody>
      </p:sp>
      <p:sp>
        <p:nvSpPr>
          <p:cNvPr id="4" name="Content Placeholder 3"/>
          <p:cNvSpPr>
            <a:spLocks noGrp="1"/>
          </p:cNvSpPr>
          <p:nvPr>
            <p:ph sz="half" idx="2"/>
          </p:nvPr>
        </p:nvSpPr>
        <p:spPr>
          <a:xfrm>
            <a:off x="4648200" y="1600200"/>
            <a:ext cx="4038600" cy="4876800"/>
          </a:xfrm>
        </p:spPr>
        <p:txBody>
          <a:bodyPr>
            <a:normAutofit fontScale="92500" lnSpcReduction="20000"/>
          </a:bodyPr>
          <a:lstStyle/>
          <a:p>
            <a:pPr lvl="0">
              <a:lnSpc>
                <a:spcPct val="120000"/>
              </a:lnSpc>
              <a:spcBef>
                <a:spcPts val="0"/>
              </a:spcBef>
            </a:pPr>
            <a:r>
              <a:rPr lang="en-US" sz="2600" dirty="0" smtClean="0"/>
              <a:t>Mineral </a:t>
            </a:r>
            <a:r>
              <a:rPr lang="en-US" sz="2600" dirty="0"/>
              <a:t>exploration</a:t>
            </a:r>
          </a:p>
          <a:p>
            <a:pPr lvl="0">
              <a:lnSpc>
                <a:spcPct val="120000"/>
              </a:lnSpc>
              <a:spcBef>
                <a:spcPts val="0"/>
              </a:spcBef>
            </a:pPr>
            <a:r>
              <a:rPr lang="en-US" sz="2600" dirty="0" smtClean="0"/>
              <a:t>News reporting</a:t>
            </a:r>
          </a:p>
          <a:p>
            <a:pPr lvl="0">
              <a:lnSpc>
                <a:spcPct val="120000"/>
              </a:lnSpc>
              <a:spcBef>
                <a:spcPts val="0"/>
              </a:spcBef>
            </a:pPr>
            <a:r>
              <a:rPr lang="en-US" sz="2600" dirty="0" smtClean="0"/>
              <a:t>Parcel </a:t>
            </a:r>
            <a:r>
              <a:rPr lang="en-US" sz="2600" dirty="0"/>
              <a:t>delivery</a:t>
            </a:r>
          </a:p>
          <a:p>
            <a:pPr lvl="0">
              <a:lnSpc>
                <a:spcPct val="120000"/>
              </a:lnSpc>
              <a:spcBef>
                <a:spcPts val="0"/>
              </a:spcBef>
            </a:pPr>
            <a:r>
              <a:rPr lang="en-US" sz="2600" dirty="0"/>
              <a:t>Police</a:t>
            </a:r>
          </a:p>
          <a:p>
            <a:pPr lvl="0">
              <a:lnSpc>
                <a:spcPct val="120000"/>
              </a:lnSpc>
              <a:spcBef>
                <a:spcPts val="0"/>
              </a:spcBef>
            </a:pPr>
            <a:r>
              <a:rPr lang="en-US" sz="2600" dirty="0"/>
              <a:t>Powerline, pipeline, &amp; rail track inspections</a:t>
            </a:r>
          </a:p>
          <a:p>
            <a:pPr lvl="0">
              <a:lnSpc>
                <a:spcPct val="120000"/>
              </a:lnSpc>
              <a:spcBef>
                <a:spcPts val="0"/>
              </a:spcBef>
            </a:pPr>
            <a:r>
              <a:rPr lang="en-US" sz="2600" dirty="0"/>
              <a:t>Real estate photography</a:t>
            </a:r>
          </a:p>
          <a:p>
            <a:pPr lvl="0">
              <a:lnSpc>
                <a:spcPct val="120000"/>
              </a:lnSpc>
              <a:spcBef>
                <a:spcPts val="0"/>
              </a:spcBef>
            </a:pPr>
            <a:r>
              <a:rPr lang="en-US" sz="2600" dirty="0"/>
              <a:t>Search </a:t>
            </a:r>
            <a:r>
              <a:rPr lang="en-US" sz="2600" dirty="0" smtClean="0"/>
              <a:t>&amp; rescue</a:t>
            </a:r>
            <a:endParaRPr lang="en-US" sz="2600" dirty="0"/>
          </a:p>
          <a:p>
            <a:pPr lvl="0">
              <a:lnSpc>
                <a:spcPct val="120000"/>
              </a:lnSpc>
              <a:spcBef>
                <a:spcPts val="0"/>
              </a:spcBef>
            </a:pPr>
            <a:r>
              <a:rPr lang="en-US" sz="2600" dirty="0"/>
              <a:t>Ship inspections</a:t>
            </a:r>
          </a:p>
          <a:p>
            <a:pPr lvl="0">
              <a:lnSpc>
                <a:spcPct val="120000"/>
              </a:lnSpc>
              <a:spcBef>
                <a:spcPts val="0"/>
              </a:spcBef>
            </a:pPr>
            <a:r>
              <a:rPr lang="en-US" sz="2600" dirty="0"/>
              <a:t>Telecommunications relay</a:t>
            </a:r>
          </a:p>
          <a:p>
            <a:pPr lvl="0">
              <a:lnSpc>
                <a:spcPct val="120000"/>
              </a:lnSpc>
              <a:spcBef>
                <a:spcPts val="0"/>
              </a:spcBef>
            </a:pPr>
            <a:r>
              <a:rPr lang="en-US" sz="2600" dirty="0"/>
              <a:t>Traffic monitoring</a:t>
            </a:r>
          </a:p>
          <a:p>
            <a:pPr lvl="0">
              <a:lnSpc>
                <a:spcPct val="120000"/>
              </a:lnSpc>
              <a:spcBef>
                <a:spcPts val="0"/>
              </a:spcBef>
            </a:pPr>
            <a:r>
              <a:rPr lang="en-US" sz="2600" dirty="0"/>
              <a:t>Wildlife monitoring</a:t>
            </a:r>
          </a:p>
          <a:p>
            <a:endParaRPr lang="en-US" sz="2400" dirty="0"/>
          </a:p>
        </p:txBody>
      </p:sp>
    </p:spTree>
    <p:extLst>
      <p:ext uri="{BB962C8B-B14F-4D97-AF65-F5344CB8AC3E}">
        <p14:creationId xmlns:p14="http://schemas.microsoft.com/office/powerpoint/2010/main" val="41664959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Three Types of RPAS Operations</a:t>
            </a:r>
            <a:endParaRPr lang="en-US" dirty="0"/>
          </a:p>
        </p:txBody>
      </p:sp>
      <p:sp>
        <p:nvSpPr>
          <p:cNvPr id="8" name="Content Placeholder 7"/>
          <p:cNvSpPr>
            <a:spLocks noGrp="1"/>
          </p:cNvSpPr>
          <p:nvPr>
            <p:ph sz="quarter" idx="3"/>
          </p:nvPr>
        </p:nvSpPr>
        <p:spPr>
          <a:xfrm>
            <a:off x="3048000" y="2971799"/>
            <a:ext cx="2695575" cy="864479"/>
          </a:xfrm>
        </p:spPr>
        <p:txBody>
          <a:bodyPr>
            <a:noAutofit/>
          </a:bodyPr>
          <a:lstStyle/>
          <a:p>
            <a:pPr marL="0" indent="0" algn="ctr">
              <a:buNone/>
            </a:pPr>
            <a:r>
              <a:rPr lang="en-US" sz="2400" dirty="0" smtClean="0"/>
              <a:t>Low level beyond-line-of-sight</a:t>
            </a:r>
            <a:endParaRPr lang="en-US" sz="2400" dirty="0"/>
          </a:p>
        </p:txBody>
      </p:sp>
      <p:pic>
        <p:nvPicPr>
          <p:cNvPr id="11" name="Picture 2" descr="https://images-na.ssl-images-amazon.com/images/G/01/acs/rowland/assets/image-gallery-02._V367569984_.jpg%2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352800" y="3814848"/>
            <a:ext cx="2009775" cy="139376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0" descr="Aerosonde WD04-211-30 med res"/>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3352799" y="5287864"/>
            <a:ext cx="2009775" cy="130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ontent Placeholder 7"/>
          <p:cNvSpPr txBox="1">
            <a:spLocks/>
          </p:cNvSpPr>
          <p:nvPr/>
        </p:nvSpPr>
        <p:spPr>
          <a:xfrm>
            <a:off x="6248400" y="1627877"/>
            <a:ext cx="2819400" cy="990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US" sz="2400" dirty="0" smtClean="0"/>
              <a:t>All classes of civil airspace</a:t>
            </a:r>
            <a:endParaRPr lang="en-US" sz="2400" dirty="0"/>
          </a:p>
        </p:txBody>
      </p:sp>
      <p:pic>
        <p:nvPicPr>
          <p:cNvPr id="16" name="Picture 16" descr="AIR_UAV_Global_Observer_l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11848" y="2514600"/>
            <a:ext cx="1762239" cy="132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2" descr="predat"/>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792913" y="5399888"/>
            <a:ext cx="1800224" cy="1278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ontent Placeholder 4"/>
          <p:cNvSpPr>
            <a:spLocks noGrp="1"/>
          </p:cNvSpPr>
          <p:nvPr>
            <p:ph sz="quarter" idx="2"/>
          </p:nvPr>
        </p:nvSpPr>
        <p:spPr>
          <a:xfrm>
            <a:off x="478114" y="2971800"/>
            <a:ext cx="1775053" cy="523453"/>
          </a:xfrm>
        </p:spPr>
        <p:txBody>
          <a:bodyPr>
            <a:noAutofit/>
          </a:bodyPr>
          <a:lstStyle/>
          <a:p>
            <a:pPr marL="0" indent="0">
              <a:buNone/>
            </a:pPr>
            <a:r>
              <a:rPr lang="en-US" sz="2400" dirty="0" smtClean="0"/>
              <a:t>Low level line-of-sight</a:t>
            </a:r>
            <a:endParaRPr lang="en-US" sz="2400" dirty="0"/>
          </a:p>
        </p:txBody>
      </p:sp>
      <p:pic>
        <p:nvPicPr>
          <p:cNvPr id="20" name="Picture 4" descr="http://texasdroneprofessionals.com/wp-content/uploads/2015/04/Power-Line-Inspection.jpg"/>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401914" y="3814848"/>
            <a:ext cx="1948369" cy="26517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C:\Users\anhobbs\Downloads\SE_8 (1).jpg"/>
          <p:cNvPicPr/>
          <p:nvPr/>
        </p:nvPicPr>
        <p:blipFill rotWithShape="1">
          <a:blip r:embed="rId8" cstate="print">
            <a:extLst>
              <a:ext uri="{28A0092B-C50C-407E-A947-70E740481C1C}">
                <a14:useLocalDpi xmlns:a14="http://schemas.microsoft.com/office/drawing/2010/main"/>
              </a:ext>
            </a:extLst>
          </a:blip>
          <a:srcRect/>
          <a:stretch/>
        </p:blipFill>
        <p:spPr bwMode="auto">
          <a:xfrm>
            <a:off x="6781800" y="3975875"/>
            <a:ext cx="1792287" cy="130894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199033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Three Types of RPAS Operations</a:t>
            </a:r>
            <a:endParaRPr lang="en-US" dirty="0"/>
          </a:p>
        </p:txBody>
      </p:sp>
      <p:sp>
        <p:nvSpPr>
          <p:cNvPr id="8" name="Content Placeholder 7"/>
          <p:cNvSpPr>
            <a:spLocks noGrp="1"/>
          </p:cNvSpPr>
          <p:nvPr>
            <p:ph sz="quarter" idx="3"/>
          </p:nvPr>
        </p:nvSpPr>
        <p:spPr>
          <a:xfrm>
            <a:off x="3048000" y="2971799"/>
            <a:ext cx="2695575" cy="864479"/>
          </a:xfrm>
        </p:spPr>
        <p:txBody>
          <a:bodyPr>
            <a:noAutofit/>
          </a:bodyPr>
          <a:lstStyle/>
          <a:p>
            <a:pPr marL="0" indent="0" algn="ctr">
              <a:buNone/>
            </a:pPr>
            <a:r>
              <a:rPr lang="en-US" sz="2400" dirty="0" smtClean="0"/>
              <a:t>Low level beyond-line-of sight</a:t>
            </a:r>
            <a:endParaRPr lang="en-US" sz="2400" dirty="0"/>
          </a:p>
        </p:txBody>
      </p:sp>
      <p:pic>
        <p:nvPicPr>
          <p:cNvPr id="11" name="Picture 2" descr="https://images-na.ssl-images-amazon.com/images/G/01/acs/rowland/assets/image-gallery-02._V367569984_.jpg%2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352800" y="3814848"/>
            <a:ext cx="2009775" cy="139376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0" descr="Aerosonde WD04-211-30 med res"/>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3352799" y="5287864"/>
            <a:ext cx="2009775" cy="130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ontent Placeholder 7"/>
          <p:cNvSpPr txBox="1">
            <a:spLocks/>
          </p:cNvSpPr>
          <p:nvPr/>
        </p:nvSpPr>
        <p:spPr>
          <a:xfrm>
            <a:off x="6248400" y="1627877"/>
            <a:ext cx="2819400" cy="990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US" sz="2400" dirty="0" smtClean="0"/>
              <a:t>All classes of civil airspace</a:t>
            </a:r>
            <a:endParaRPr lang="en-US" sz="2400" dirty="0"/>
          </a:p>
        </p:txBody>
      </p:sp>
      <p:pic>
        <p:nvPicPr>
          <p:cNvPr id="16" name="Picture 16" descr="AIR_UAV_Global_Observer_l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11848" y="2514600"/>
            <a:ext cx="1762239" cy="132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2" descr="predat"/>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792913" y="5399888"/>
            <a:ext cx="1800224" cy="1278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ontent Placeholder 4"/>
          <p:cNvSpPr>
            <a:spLocks noGrp="1"/>
          </p:cNvSpPr>
          <p:nvPr>
            <p:ph sz="quarter" idx="2"/>
          </p:nvPr>
        </p:nvSpPr>
        <p:spPr>
          <a:xfrm>
            <a:off x="478114" y="2971800"/>
            <a:ext cx="1775053" cy="523453"/>
          </a:xfrm>
        </p:spPr>
        <p:txBody>
          <a:bodyPr>
            <a:noAutofit/>
          </a:bodyPr>
          <a:lstStyle/>
          <a:p>
            <a:pPr marL="0" indent="0">
              <a:buNone/>
            </a:pPr>
            <a:r>
              <a:rPr lang="en-US" sz="2400" dirty="0" smtClean="0"/>
              <a:t>Low level line-of-sight</a:t>
            </a:r>
            <a:endParaRPr lang="en-US" sz="2400" dirty="0"/>
          </a:p>
        </p:txBody>
      </p:sp>
      <p:pic>
        <p:nvPicPr>
          <p:cNvPr id="20" name="Picture 4" descr="http://texasdroneprofessionals.com/wp-content/uploads/2015/04/Power-Line-Inspection.jpg"/>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401914" y="3814848"/>
            <a:ext cx="1948369" cy="26517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C:\Users\anhobbs\Downloads\SE_8 (1).jpg"/>
          <p:cNvPicPr/>
          <p:nvPr/>
        </p:nvPicPr>
        <p:blipFill rotWithShape="1">
          <a:blip r:embed="rId8" cstate="print">
            <a:extLst>
              <a:ext uri="{28A0092B-C50C-407E-A947-70E740481C1C}">
                <a14:useLocalDpi xmlns:a14="http://schemas.microsoft.com/office/drawing/2010/main"/>
              </a:ext>
            </a:extLst>
          </a:blip>
          <a:srcRect/>
          <a:stretch/>
        </p:blipFill>
        <p:spPr bwMode="auto">
          <a:xfrm>
            <a:off x="6781800" y="3975875"/>
            <a:ext cx="1792287" cy="1308941"/>
          </a:xfrm>
          <a:prstGeom prst="rect">
            <a:avLst/>
          </a:prstGeom>
          <a:noFill/>
          <a:ln>
            <a:noFill/>
          </a:ln>
          <a:extLst>
            <a:ext uri="{53640926-AAD7-44D8-BBD7-CCE9431645EC}">
              <a14:shadowObscured xmlns:a14="http://schemas.microsoft.com/office/drawing/2010/main"/>
            </a:ext>
          </a:extLst>
        </p:spPr>
      </p:pic>
      <p:sp>
        <p:nvSpPr>
          <p:cNvPr id="14" name="Oval 13"/>
          <p:cNvSpPr/>
          <p:nvPr/>
        </p:nvSpPr>
        <p:spPr>
          <a:xfrm>
            <a:off x="6096000" y="785215"/>
            <a:ext cx="2971800" cy="5943601"/>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228600" y="2743200"/>
            <a:ext cx="5334000" cy="3982568"/>
          </a:xfrm>
          <a:prstGeom prst="rect">
            <a:avLst/>
          </a:prstGeom>
          <a:solidFill>
            <a:schemeClr val="bg1">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54897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Three Types of RPAS Operations</a:t>
            </a:r>
            <a:endParaRPr lang="en-US" dirty="0"/>
          </a:p>
        </p:txBody>
      </p:sp>
      <p:sp>
        <p:nvSpPr>
          <p:cNvPr id="8" name="Content Placeholder 7"/>
          <p:cNvSpPr>
            <a:spLocks noGrp="1"/>
          </p:cNvSpPr>
          <p:nvPr>
            <p:ph sz="quarter" idx="3"/>
          </p:nvPr>
        </p:nvSpPr>
        <p:spPr>
          <a:xfrm>
            <a:off x="3048000" y="2971799"/>
            <a:ext cx="2695575" cy="864479"/>
          </a:xfrm>
        </p:spPr>
        <p:txBody>
          <a:bodyPr>
            <a:noAutofit/>
          </a:bodyPr>
          <a:lstStyle/>
          <a:p>
            <a:pPr marL="0" indent="0" algn="ctr">
              <a:buNone/>
            </a:pPr>
            <a:r>
              <a:rPr lang="en-US" sz="2400" dirty="0" smtClean="0"/>
              <a:t>Low level beyond-line-of sight</a:t>
            </a:r>
            <a:endParaRPr lang="en-US" sz="2400" dirty="0"/>
          </a:p>
        </p:txBody>
      </p:sp>
      <p:pic>
        <p:nvPicPr>
          <p:cNvPr id="11" name="Picture 2" descr="https://images-na.ssl-images-amazon.com/images/G/01/acs/rowland/assets/image-gallery-02._V367569984_.jpg%2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352800" y="3814848"/>
            <a:ext cx="2009775" cy="139376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0" descr="Aerosonde WD04-211-30 med res"/>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3352799" y="5287864"/>
            <a:ext cx="2009775" cy="1306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ontent Placeholder 7"/>
          <p:cNvSpPr txBox="1">
            <a:spLocks/>
          </p:cNvSpPr>
          <p:nvPr/>
        </p:nvSpPr>
        <p:spPr>
          <a:xfrm>
            <a:off x="6248400" y="1627877"/>
            <a:ext cx="2819400" cy="990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US" sz="2400" dirty="0" smtClean="0"/>
              <a:t>All classes of civil airspace</a:t>
            </a:r>
            <a:endParaRPr lang="en-US" sz="2400" dirty="0"/>
          </a:p>
        </p:txBody>
      </p:sp>
      <p:pic>
        <p:nvPicPr>
          <p:cNvPr id="16" name="Picture 16" descr="AIR_UAV_Global_Observer_l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11848" y="2514600"/>
            <a:ext cx="1762239" cy="132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2" descr="predat"/>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792913" y="5399888"/>
            <a:ext cx="1800224" cy="1278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ontent Placeholder 4"/>
          <p:cNvSpPr>
            <a:spLocks noGrp="1"/>
          </p:cNvSpPr>
          <p:nvPr>
            <p:ph sz="quarter" idx="2"/>
          </p:nvPr>
        </p:nvSpPr>
        <p:spPr>
          <a:xfrm>
            <a:off x="478114" y="2971800"/>
            <a:ext cx="1775053" cy="523453"/>
          </a:xfrm>
        </p:spPr>
        <p:txBody>
          <a:bodyPr>
            <a:noAutofit/>
          </a:bodyPr>
          <a:lstStyle/>
          <a:p>
            <a:pPr marL="0" indent="0">
              <a:buNone/>
            </a:pPr>
            <a:r>
              <a:rPr lang="en-US" sz="2400" dirty="0" smtClean="0"/>
              <a:t>Low level line-of-sight</a:t>
            </a:r>
            <a:endParaRPr lang="en-US" sz="2400" dirty="0"/>
          </a:p>
        </p:txBody>
      </p:sp>
      <p:pic>
        <p:nvPicPr>
          <p:cNvPr id="20" name="Picture 4" descr="http://texasdroneprofessionals.com/wp-content/uploads/2015/04/Power-Line-Inspection.jpg"/>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401914" y="3814848"/>
            <a:ext cx="1948369" cy="26517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C:\Users\anhobbs\Downloads\SE_8 (1).jpg"/>
          <p:cNvPicPr/>
          <p:nvPr/>
        </p:nvPicPr>
        <p:blipFill rotWithShape="1">
          <a:blip r:embed="rId8" cstate="print">
            <a:extLst>
              <a:ext uri="{28A0092B-C50C-407E-A947-70E740481C1C}">
                <a14:useLocalDpi xmlns:a14="http://schemas.microsoft.com/office/drawing/2010/main"/>
              </a:ext>
            </a:extLst>
          </a:blip>
          <a:srcRect/>
          <a:stretch/>
        </p:blipFill>
        <p:spPr bwMode="auto">
          <a:xfrm>
            <a:off x="6781800" y="3975875"/>
            <a:ext cx="1792287" cy="1308941"/>
          </a:xfrm>
          <a:prstGeom prst="rect">
            <a:avLst/>
          </a:prstGeom>
          <a:noFill/>
          <a:ln>
            <a:noFill/>
          </a:ln>
          <a:extLst>
            <a:ext uri="{53640926-AAD7-44D8-BBD7-CCE9431645EC}">
              <a14:shadowObscured xmlns:a14="http://schemas.microsoft.com/office/drawing/2010/main"/>
            </a:ext>
          </a:extLst>
        </p:spPr>
      </p:pic>
      <p:sp>
        <p:nvSpPr>
          <p:cNvPr id="15" name="Rectangle 14"/>
          <p:cNvSpPr/>
          <p:nvPr/>
        </p:nvSpPr>
        <p:spPr>
          <a:xfrm>
            <a:off x="228600" y="2743200"/>
            <a:ext cx="5334000" cy="3982568"/>
          </a:xfrm>
          <a:prstGeom prst="rect">
            <a:avLst/>
          </a:prstGeom>
          <a:solidFill>
            <a:schemeClr val="bg1">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ular Callout 21"/>
          <p:cNvSpPr/>
          <p:nvPr/>
        </p:nvSpPr>
        <p:spPr>
          <a:xfrm>
            <a:off x="2390775" y="1295400"/>
            <a:ext cx="3048000" cy="1308251"/>
          </a:xfrm>
          <a:prstGeom prst="wedgeRectCallout">
            <a:avLst>
              <a:gd name="adj1" fmla="val 71042"/>
              <a:gd name="adj2" fmla="val 27047"/>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rPr>
              <a:t>FAA Assumptions</a:t>
            </a:r>
          </a:p>
          <a:p>
            <a:r>
              <a:rPr lang="en-US" i="1" dirty="0" smtClean="0">
                <a:solidFill>
                  <a:schemeClr val="tx1"/>
                </a:solidFill>
              </a:rPr>
              <a:t>Instrument </a:t>
            </a:r>
            <a:r>
              <a:rPr lang="en-US" i="1" dirty="0">
                <a:solidFill>
                  <a:schemeClr val="tx1"/>
                </a:solidFill>
              </a:rPr>
              <a:t>Flight Rules</a:t>
            </a:r>
          </a:p>
          <a:p>
            <a:r>
              <a:rPr lang="en-US" i="1" dirty="0">
                <a:solidFill>
                  <a:schemeClr val="tx1"/>
                </a:solidFill>
              </a:rPr>
              <a:t>Controlled by a </a:t>
            </a:r>
            <a:r>
              <a:rPr lang="en-US" i="1" dirty="0" smtClean="0">
                <a:solidFill>
                  <a:schemeClr val="tx1"/>
                </a:solidFill>
              </a:rPr>
              <a:t>remote pilot</a:t>
            </a:r>
            <a:endParaRPr lang="en-US" i="1" dirty="0">
              <a:solidFill>
                <a:schemeClr val="tx1"/>
              </a:solidFill>
            </a:endParaRPr>
          </a:p>
          <a:p>
            <a:r>
              <a:rPr lang="en-US" i="1" dirty="0">
                <a:solidFill>
                  <a:schemeClr val="tx1"/>
                </a:solidFill>
              </a:rPr>
              <a:t>Not autonomous</a:t>
            </a:r>
          </a:p>
          <a:p>
            <a:r>
              <a:rPr lang="en-US" i="1" dirty="0">
                <a:solidFill>
                  <a:schemeClr val="tx1"/>
                </a:solidFill>
              </a:rPr>
              <a:t>Complies with </a:t>
            </a:r>
            <a:r>
              <a:rPr lang="en-US" i="1" dirty="0" smtClean="0">
                <a:solidFill>
                  <a:schemeClr val="tx1"/>
                </a:solidFill>
              </a:rPr>
              <a:t>ATC instructions</a:t>
            </a:r>
            <a:endParaRPr lang="en-US" i="1" dirty="0">
              <a:solidFill>
                <a:schemeClr val="tx1"/>
              </a:solidFill>
            </a:endParaRPr>
          </a:p>
        </p:txBody>
      </p:sp>
      <p:sp>
        <p:nvSpPr>
          <p:cNvPr id="18" name="Oval 17"/>
          <p:cNvSpPr/>
          <p:nvPr/>
        </p:nvSpPr>
        <p:spPr>
          <a:xfrm>
            <a:off x="6096000" y="785215"/>
            <a:ext cx="2971800" cy="5943601"/>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38706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en-US" dirty="0"/>
              <a:t>Accident </a:t>
            </a:r>
            <a:r>
              <a:rPr lang="en-US" altLang="en-US" dirty="0" smtClean="0"/>
              <a:t>Record</a:t>
            </a:r>
            <a:endParaRPr lang="en-US" altLang="en-US" dirty="0"/>
          </a:p>
        </p:txBody>
      </p:sp>
      <p:sp>
        <p:nvSpPr>
          <p:cNvPr id="17411" name="Rectangle 3"/>
          <p:cNvSpPr>
            <a:spLocks noGrp="1" noChangeArrowheads="1"/>
          </p:cNvSpPr>
          <p:nvPr>
            <p:ph type="body" idx="1"/>
          </p:nvPr>
        </p:nvSpPr>
        <p:spPr/>
        <p:txBody>
          <a:bodyPr>
            <a:normAutofit lnSpcReduction="10000"/>
          </a:bodyPr>
          <a:lstStyle/>
          <a:p>
            <a:r>
              <a:rPr lang="en-US" altLang="en-US" sz="2800" dirty="0" smtClean="0"/>
              <a:t>Army </a:t>
            </a:r>
            <a:r>
              <a:rPr lang="en-US" altLang="en-US" sz="2800" u="sng" dirty="0" smtClean="0"/>
              <a:t>accident</a:t>
            </a:r>
            <a:r>
              <a:rPr lang="en-US" altLang="en-US" sz="2800" dirty="0" smtClean="0"/>
              <a:t> rates</a:t>
            </a:r>
            <a:r>
              <a:rPr lang="en-US" altLang="en-US" sz="2400" baseline="30000" dirty="0" smtClean="0"/>
              <a:t>1</a:t>
            </a:r>
            <a:r>
              <a:rPr lang="en-US" altLang="en-US" sz="2800" dirty="0" smtClean="0"/>
              <a:t>:</a:t>
            </a:r>
          </a:p>
          <a:p>
            <a:pPr lvl="1"/>
            <a:r>
              <a:rPr lang="en-US" sz="2400" dirty="0" smtClean="0"/>
              <a:t>Unmanned aircraft: </a:t>
            </a:r>
            <a:r>
              <a:rPr lang="en-GB" sz="2400" dirty="0" smtClean="0"/>
              <a:t>49 </a:t>
            </a:r>
            <a:r>
              <a:rPr lang="en-GB" sz="2400" dirty="0"/>
              <a:t>per 100,000 </a:t>
            </a:r>
            <a:r>
              <a:rPr lang="en-GB" sz="2400" dirty="0" smtClean="0"/>
              <a:t>hours</a:t>
            </a:r>
          </a:p>
          <a:p>
            <a:pPr lvl="1"/>
            <a:r>
              <a:rPr lang="en-GB" sz="2400" dirty="0" smtClean="0"/>
              <a:t>Manned aircraft: 4 per 100,000 hours </a:t>
            </a:r>
          </a:p>
          <a:p>
            <a:r>
              <a:rPr lang="en-GB" altLang="en-US" sz="2800" dirty="0" smtClean="0"/>
              <a:t>USAF </a:t>
            </a:r>
            <a:r>
              <a:rPr lang="en-GB" altLang="en-US" sz="2800" u="sng" dirty="0" smtClean="0"/>
              <a:t>hull-loss</a:t>
            </a:r>
            <a:r>
              <a:rPr lang="en-GB" altLang="en-US" sz="2800" dirty="0" smtClean="0"/>
              <a:t> rates</a:t>
            </a:r>
            <a:r>
              <a:rPr lang="en-GB" altLang="en-US" sz="2400" baseline="30000" dirty="0" smtClean="0"/>
              <a:t>2</a:t>
            </a:r>
            <a:r>
              <a:rPr lang="en-GB" altLang="en-US" sz="2800" dirty="0" smtClean="0"/>
              <a:t>: </a:t>
            </a:r>
          </a:p>
          <a:p>
            <a:pPr lvl="1"/>
            <a:r>
              <a:rPr lang="en-GB" altLang="en-US" sz="2400" dirty="0" smtClean="0"/>
              <a:t>MQ-9: </a:t>
            </a:r>
            <a:r>
              <a:rPr lang="en-GB" sz="2400" dirty="0" smtClean="0"/>
              <a:t>4 </a:t>
            </a:r>
            <a:r>
              <a:rPr lang="en-GB" sz="2400" dirty="0"/>
              <a:t>per 100,000 hours </a:t>
            </a:r>
            <a:r>
              <a:rPr lang="en-GB" sz="2400" dirty="0" smtClean="0"/>
              <a:t>flown</a:t>
            </a:r>
          </a:p>
          <a:p>
            <a:pPr lvl="1"/>
            <a:r>
              <a:rPr lang="en-GB" sz="2400" dirty="0" smtClean="0"/>
              <a:t>Manned aircraft: 0.4 </a:t>
            </a:r>
            <a:r>
              <a:rPr lang="en-GB" sz="2400" dirty="0"/>
              <a:t>per </a:t>
            </a:r>
            <a:r>
              <a:rPr lang="en-GB" sz="2400" dirty="0" smtClean="0"/>
              <a:t>100,000 hours flown </a:t>
            </a:r>
          </a:p>
          <a:p>
            <a:r>
              <a:rPr lang="en-US" altLang="en-US" sz="2800" dirty="0" smtClean="0"/>
              <a:t>Small civilian RPA </a:t>
            </a:r>
            <a:r>
              <a:rPr lang="en-GB" altLang="en-US" sz="2800" u="sng" dirty="0"/>
              <a:t>hull-loss </a:t>
            </a:r>
            <a:r>
              <a:rPr lang="en-GB" altLang="en-US" sz="2800" u="sng" dirty="0" smtClean="0"/>
              <a:t>rate</a:t>
            </a:r>
            <a:r>
              <a:rPr lang="en-US" altLang="en-US" sz="2800" dirty="0" smtClean="0"/>
              <a:t>: </a:t>
            </a:r>
          </a:p>
          <a:p>
            <a:pPr lvl="1"/>
            <a:r>
              <a:rPr lang="en-US" altLang="en-US" sz="2400" dirty="0" smtClean="0"/>
              <a:t>~ 300 per 100,000 </a:t>
            </a:r>
            <a:r>
              <a:rPr lang="en-US" altLang="en-US" sz="2400" dirty="0"/>
              <a:t>flight </a:t>
            </a:r>
            <a:r>
              <a:rPr lang="en-US" altLang="en-US" sz="2400" dirty="0" smtClean="0"/>
              <a:t>hours</a:t>
            </a:r>
          </a:p>
          <a:p>
            <a:endParaRPr lang="en-US" altLang="en-US" dirty="0"/>
          </a:p>
          <a:p>
            <a:pPr marL="0" indent="0">
              <a:buNone/>
            </a:pPr>
            <a:r>
              <a:rPr lang="en-GB" sz="1400" dirty="0"/>
              <a:t>1. Prather, C. (2013). Online report of Army aircraft mishaps. </a:t>
            </a:r>
            <a:r>
              <a:rPr lang="en-GB" sz="1400" i="1" dirty="0" err="1"/>
              <a:t>Flightfax</a:t>
            </a:r>
            <a:r>
              <a:rPr lang="en-GB" sz="1400" i="1" dirty="0"/>
              <a:t>, 26</a:t>
            </a:r>
            <a:r>
              <a:rPr lang="en-GB" sz="1400" dirty="0"/>
              <a:t>. Retrieved from www.safety.army.mil</a:t>
            </a:r>
            <a:endParaRPr lang="en-US" sz="1400" dirty="0"/>
          </a:p>
          <a:p>
            <a:pPr marL="0" indent="0">
              <a:buNone/>
            </a:pPr>
            <a:r>
              <a:rPr lang="en-GB" sz="1400" dirty="0"/>
              <a:t>2. United States Air Force. (2015).</a:t>
            </a:r>
            <a:r>
              <a:rPr lang="en-GB" sz="1400" i="1" dirty="0"/>
              <a:t> Q-9 flight mishap history</a:t>
            </a:r>
            <a:r>
              <a:rPr lang="en-GB" sz="1400" dirty="0"/>
              <a:t>. </a:t>
            </a:r>
            <a:r>
              <a:rPr lang="en-GB" sz="1400"/>
              <a:t>Retrieved from http://www.afsec.af.mil</a:t>
            </a:r>
            <a:endParaRPr lang="en-US" altLang="en-US" sz="1500" dirty="0"/>
          </a:p>
        </p:txBody>
      </p:sp>
    </p:spTree>
    <p:extLst>
      <p:ext uri="{BB962C8B-B14F-4D97-AF65-F5344CB8AC3E}">
        <p14:creationId xmlns:p14="http://schemas.microsoft.com/office/powerpoint/2010/main" val="22563437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
          <p:cNvSpPr>
            <a:spLocks noGrp="1" noChangeArrowheads="1"/>
          </p:cNvSpPr>
          <p:nvPr>
            <p:ph type="title"/>
          </p:nvPr>
        </p:nvSpPr>
        <p:spPr/>
        <p:txBody>
          <a:bodyPr/>
          <a:lstStyle/>
          <a:p>
            <a:pPr eaLnBrk="1" hangingPunct="1"/>
            <a:r>
              <a:rPr lang="en-US" dirty="0" smtClean="0"/>
              <a:t>Predator B Accident at Nogales</a:t>
            </a:r>
          </a:p>
        </p:txBody>
      </p:sp>
      <p:pic>
        <p:nvPicPr>
          <p:cNvPr id="14339" name="Picture 13" descr="Nogales wreck"/>
          <p:cNvPicPr>
            <a:picLocks noGrp="1" noChangeAspect="1" noChangeArrowheads="1"/>
          </p:cNvPicPr>
          <p:nvPr>
            <p:ph sz="half" idx="1"/>
          </p:nvPr>
        </p:nvPicPr>
        <p:blipFill>
          <a:blip r:embed="rId3">
            <a:extLst>
              <a:ext uri="{28A0092B-C50C-407E-A947-70E740481C1C}">
                <a14:useLocalDpi xmlns:a14="http://schemas.microsoft.com/office/drawing/2010/main"/>
              </a:ext>
            </a:extLst>
          </a:blip>
          <a:srcRect/>
          <a:stretch>
            <a:fillRect/>
          </a:stretch>
        </p:blipFill>
        <p:spPr>
          <a:xfrm>
            <a:off x="4648200" y="2290763"/>
            <a:ext cx="4038600" cy="30400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0" name="Picture 15" descr="Predator image"/>
          <p:cNvPicPr>
            <a:picLocks noGrp="1" noChangeAspect="1" noChangeArrowheads="1"/>
          </p:cNvPicPr>
          <p:nvPr>
            <p:ph sz="quarter" idx="2"/>
          </p:nvPr>
        </p:nvPicPr>
        <p:blipFill>
          <a:blip r:embed="rId4">
            <a:extLst>
              <a:ext uri="{28A0092B-C50C-407E-A947-70E740481C1C}">
                <a14:useLocalDpi xmlns:a14="http://schemas.microsoft.com/office/drawing/2010/main"/>
              </a:ext>
            </a:extLst>
          </a:blip>
          <a:srcRect/>
          <a:stretch>
            <a:fillRect/>
          </a:stretch>
        </p:blipFill>
        <p:spPr>
          <a:xfrm>
            <a:off x="228600" y="2286000"/>
            <a:ext cx="3984625" cy="2987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extBox 1"/>
          <p:cNvSpPr txBox="1"/>
          <p:nvPr/>
        </p:nvSpPr>
        <p:spPr>
          <a:xfrm>
            <a:off x="6705600" y="6400800"/>
            <a:ext cx="2209800" cy="307777"/>
          </a:xfrm>
          <a:prstGeom prst="rect">
            <a:avLst/>
          </a:prstGeom>
          <a:noFill/>
        </p:spPr>
        <p:txBody>
          <a:bodyPr wrap="square" rtlCol="0">
            <a:spAutoFit/>
          </a:bodyPr>
          <a:lstStyle/>
          <a:p>
            <a:pPr algn="r"/>
            <a:r>
              <a:rPr lang="en-US" sz="1400" dirty="0" smtClean="0"/>
              <a:t>Source: NTSB</a:t>
            </a:r>
            <a:endParaRPr lang="en-US" sz="1400" dirty="0"/>
          </a:p>
        </p:txBody>
      </p:sp>
    </p:spTree>
    <p:extLst>
      <p:ext uri="{BB962C8B-B14F-4D97-AF65-F5344CB8AC3E}">
        <p14:creationId xmlns:p14="http://schemas.microsoft.com/office/powerpoint/2010/main" val="29796181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152400"/>
            <a:ext cx="8229600" cy="1265238"/>
          </a:xfrm>
        </p:spPr>
        <p:txBody>
          <a:bodyPr/>
          <a:lstStyle/>
          <a:p>
            <a:r>
              <a:rPr lang="en-US" dirty="0"/>
              <a:t>Predator B A</a:t>
            </a:r>
            <a:r>
              <a:rPr lang="en-US" dirty="0" smtClean="0"/>
              <a:t>ccident at Nogales</a:t>
            </a:r>
          </a:p>
        </p:txBody>
      </p:sp>
      <p:sp>
        <p:nvSpPr>
          <p:cNvPr id="15363" name="Rectangle 3"/>
          <p:cNvSpPr>
            <a:spLocks noGrp="1" noChangeArrowheads="1"/>
          </p:cNvSpPr>
          <p:nvPr>
            <p:ph type="body" idx="1"/>
          </p:nvPr>
        </p:nvSpPr>
        <p:spPr/>
        <p:txBody>
          <a:bodyPr/>
          <a:lstStyle/>
          <a:p>
            <a:pPr eaLnBrk="1" hangingPunct="1"/>
            <a:endParaRPr lang="en-US" smtClean="0"/>
          </a:p>
        </p:txBody>
      </p:sp>
      <p:pic>
        <p:nvPicPr>
          <p:cNvPr id="15364" name="Picture 5" descr="Fig 3a View of Predator ground control station"/>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4800" y="1295400"/>
            <a:ext cx="3429000" cy="255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6" descr="Predator ground station"/>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28600" y="4110038"/>
            <a:ext cx="3505200" cy="254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4" descr="Fig 3b Predator throttle quadrant"/>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067175" y="1295400"/>
            <a:ext cx="4953000"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6705600" y="6400800"/>
            <a:ext cx="2209800" cy="307777"/>
          </a:xfrm>
          <a:prstGeom prst="rect">
            <a:avLst/>
          </a:prstGeom>
          <a:noFill/>
        </p:spPr>
        <p:txBody>
          <a:bodyPr wrap="square" rtlCol="0">
            <a:spAutoFit/>
          </a:bodyPr>
          <a:lstStyle/>
          <a:p>
            <a:pPr algn="r"/>
            <a:r>
              <a:rPr lang="en-US" sz="1400" dirty="0" smtClean="0"/>
              <a:t>Source: NTSB</a:t>
            </a:r>
            <a:endParaRPr lang="en-US" sz="1400" dirty="0"/>
          </a:p>
        </p:txBody>
      </p:sp>
    </p:spTree>
    <p:extLst>
      <p:ext uri="{BB962C8B-B14F-4D97-AF65-F5344CB8AC3E}">
        <p14:creationId xmlns:p14="http://schemas.microsoft.com/office/powerpoint/2010/main" val="23371476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Predator B </a:t>
            </a:r>
            <a:r>
              <a:rPr lang="en-US" dirty="0" smtClean="0"/>
              <a:t>Accident </a:t>
            </a:r>
            <a:r>
              <a:rPr lang="en-US" dirty="0"/>
              <a:t>at Nogales</a:t>
            </a:r>
          </a:p>
        </p:txBody>
      </p:sp>
      <p:sp>
        <p:nvSpPr>
          <p:cNvPr id="3" name="Content Placeholder 2"/>
          <p:cNvSpPr>
            <a:spLocks noGrp="1"/>
          </p:cNvSpPr>
          <p:nvPr>
            <p:ph idx="1"/>
          </p:nvPr>
        </p:nvSpPr>
        <p:spPr/>
        <p:txBody>
          <a:bodyPr/>
          <a:lstStyle/>
          <a:p>
            <a:endParaRPr lang="en-US"/>
          </a:p>
        </p:txBody>
      </p:sp>
      <p:pic>
        <p:nvPicPr>
          <p:cNvPr id="4" name="Picture 8" descr="predator alarm screen"/>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b="3970"/>
          <a:stretch/>
        </p:blipFill>
        <p:spPr bwMode="auto">
          <a:xfrm>
            <a:off x="1219200" y="1447800"/>
            <a:ext cx="6507022" cy="4730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6705600" y="6400800"/>
            <a:ext cx="2209800" cy="307777"/>
          </a:xfrm>
          <a:prstGeom prst="rect">
            <a:avLst/>
          </a:prstGeom>
          <a:noFill/>
        </p:spPr>
        <p:txBody>
          <a:bodyPr wrap="square" rtlCol="0">
            <a:spAutoFit/>
          </a:bodyPr>
          <a:lstStyle/>
          <a:p>
            <a:pPr algn="r"/>
            <a:r>
              <a:rPr lang="en-US" sz="1400" dirty="0" smtClean="0"/>
              <a:t>Source: NTSB</a:t>
            </a:r>
            <a:endParaRPr lang="en-US" sz="1400" dirty="0"/>
          </a:p>
        </p:txBody>
      </p:sp>
    </p:spTree>
    <p:extLst>
      <p:ext uri="{BB962C8B-B14F-4D97-AF65-F5344CB8AC3E}">
        <p14:creationId xmlns:p14="http://schemas.microsoft.com/office/powerpoint/2010/main" val="19982215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 of RPAS Human Factors</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1</a:t>
            </a:r>
            <a:r>
              <a:rPr lang="en-US" dirty="0"/>
              <a:t>. </a:t>
            </a:r>
            <a:r>
              <a:rPr lang="en-US" dirty="0" smtClean="0"/>
              <a:t>Reduced sensory cues</a:t>
            </a:r>
            <a:endParaRPr lang="en-US" dirty="0"/>
          </a:p>
          <a:p>
            <a:pPr marL="0" indent="0">
              <a:buNone/>
            </a:pPr>
            <a:r>
              <a:rPr lang="en-US" dirty="0" smtClean="0"/>
              <a:t>2</a:t>
            </a:r>
            <a:r>
              <a:rPr lang="en-US" dirty="0"/>
              <a:t>. </a:t>
            </a:r>
            <a:r>
              <a:rPr lang="en-US" dirty="0" smtClean="0"/>
              <a:t>Teleoperation via </a:t>
            </a:r>
            <a:r>
              <a:rPr lang="en-US" dirty="0"/>
              <a:t>radio link	</a:t>
            </a:r>
          </a:p>
          <a:p>
            <a:pPr marL="0" indent="0">
              <a:buNone/>
            </a:pPr>
            <a:r>
              <a:rPr lang="en-US" dirty="0" smtClean="0"/>
              <a:t>3</a:t>
            </a:r>
            <a:r>
              <a:rPr lang="en-US" dirty="0"/>
              <a:t>. </a:t>
            </a:r>
            <a:r>
              <a:rPr lang="en-US" dirty="0" smtClean="0"/>
              <a:t>Remote </a:t>
            </a:r>
            <a:r>
              <a:rPr lang="en-US" dirty="0"/>
              <a:t>pilot station </a:t>
            </a:r>
          </a:p>
          <a:p>
            <a:pPr marL="0" indent="0">
              <a:buNone/>
            </a:pPr>
            <a:r>
              <a:rPr lang="en-US" dirty="0" smtClean="0"/>
              <a:t>4</a:t>
            </a:r>
            <a:r>
              <a:rPr lang="en-US" dirty="0"/>
              <a:t>. In-flight transfer of control</a:t>
            </a:r>
          </a:p>
          <a:p>
            <a:pPr marL="0" indent="0">
              <a:buNone/>
            </a:pPr>
            <a:r>
              <a:rPr lang="en-US" dirty="0" smtClean="0"/>
              <a:t>5. </a:t>
            </a:r>
            <a:r>
              <a:rPr lang="en-US" dirty="0"/>
              <a:t>Flight termination </a:t>
            </a:r>
          </a:p>
        </p:txBody>
      </p:sp>
    </p:spTree>
    <p:extLst>
      <p:ext uri="{BB962C8B-B14F-4D97-AF65-F5344CB8AC3E}">
        <p14:creationId xmlns:p14="http://schemas.microsoft.com/office/powerpoint/2010/main" val="7690842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514350" indent="-514350"/>
            <a:r>
              <a:rPr lang="en-US" dirty="0" smtClean="0"/>
              <a:t>1. Reduced Sensory </a:t>
            </a:r>
            <a:r>
              <a:rPr lang="en-US" dirty="0"/>
              <a:t>C</a:t>
            </a:r>
            <a:r>
              <a:rPr lang="en-US" dirty="0" smtClean="0"/>
              <a:t>ues</a:t>
            </a:r>
            <a:endParaRPr lang="en-US" dirty="0"/>
          </a:p>
        </p:txBody>
      </p:sp>
      <p:sp>
        <p:nvSpPr>
          <p:cNvPr id="3" name="Content Placeholder 2"/>
          <p:cNvSpPr>
            <a:spLocks noGrp="1"/>
          </p:cNvSpPr>
          <p:nvPr>
            <p:ph idx="1"/>
          </p:nvPr>
        </p:nvSpPr>
        <p:spPr/>
        <p:txBody>
          <a:bodyPr>
            <a:normAutofit/>
          </a:bodyPr>
          <a:lstStyle/>
          <a:p>
            <a:r>
              <a:rPr lang="en-US" sz="2800" dirty="0" smtClean="0"/>
              <a:t>Lack of natural cues (e.g. visual, auditory, haptic)</a:t>
            </a:r>
          </a:p>
          <a:p>
            <a:r>
              <a:rPr lang="en-US" sz="2800" dirty="0" smtClean="0"/>
              <a:t>“Soda straw” view from on-board camera</a:t>
            </a:r>
          </a:p>
          <a:p>
            <a:r>
              <a:rPr lang="en-US" sz="2800" dirty="0" smtClean="0"/>
              <a:t>No “see and avoid”</a:t>
            </a:r>
            <a:endParaRPr lang="en-US" sz="2800" dirty="0"/>
          </a:p>
        </p:txBody>
      </p:sp>
      <p:pic>
        <p:nvPicPr>
          <p:cNvPr id="1026" name="Picture 2" descr="http://www.nasa.gov/centers/dryden/images/content/194061main_ED07-0243-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91559" y="3054096"/>
            <a:ext cx="5270787" cy="367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5141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Detect and Avoid Display</a:t>
            </a:r>
            <a:endParaRPr lang="en-US" dirty="0"/>
          </a:p>
        </p:txBody>
      </p:sp>
      <p:sp>
        <p:nvSpPr>
          <p:cNvPr id="3" name="Content Placeholder 2"/>
          <p:cNvSpPr>
            <a:spLocks noGrp="1"/>
          </p:cNvSpPr>
          <p:nvPr>
            <p:ph idx="1"/>
          </p:nvPr>
        </p:nvSpPr>
        <p:spPr/>
        <p:txBody>
          <a:bodyPr/>
          <a:lstStyle/>
          <a:p>
            <a:endParaRPr lang="en-US"/>
          </a:p>
        </p:txBody>
      </p:sp>
      <p:pic>
        <p:nvPicPr>
          <p:cNvPr id="4" name="Picture 2" descr="C:\Alan\UAS in the NAS\daa display from Conrad.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095" y="1322832"/>
            <a:ext cx="9153889" cy="5535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5256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dirty="0"/>
              <a:t>2. Teleoperation </a:t>
            </a:r>
            <a:r>
              <a:rPr lang="en-US" dirty="0" smtClean="0"/>
              <a:t>Via Radio Link</a:t>
            </a:r>
            <a:endParaRPr lang="en-US" dirty="0"/>
          </a:p>
        </p:txBody>
      </p:sp>
      <p:sp>
        <p:nvSpPr>
          <p:cNvPr id="3" name="Content Placeholder 2"/>
          <p:cNvSpPr>
            <a:spLocks noGrp="1"/>
          </p:cNvSpPr>
          <p:nvPr>
            <p:ph idx="1"/>
          </p:nvPr>
        </p:nvSpPr>
        <p:spPr>
          <a:xfrm>
            <a:off x="381000" y="1600200"/>
            <a:ext cx="4572000" cy="4525963"/>
          </a:xfrm>
        </p:spPr>
        <p:txBody>
          <a:bodyPr>
            <a:normAutofit/>
          </a:bodyPr>
          <a:lstStyle/>
          <a:p>
            <a:pPr marL="457200" indent="-457200"/>
            <a:r>
              <a:rPr lang="en-US" dirty="0" smtClean="0"/>
              <a:t>Loss of link </a:t>
            </a:r>
          </a:p>
          <a:p>
            <a:pPr marL="457200" indent="-457200"/>
            <a:r>
              <a:rPr lang="en-US" dirty="0" smtClean="0"/>
              <a:t>Latencies</a:t>
            </a:r>
          </a:p>
          <a:p>
            <a:pPr marL="457200" indent="-457200"/>
            <a:r>
              <a:rPr lang="en-US" dirty="0" smtClean="0"/>
              <a:t>Link management</a:t>
            </a:r>
          </a:p>
          <a:p>
            <a:pPr marL="457200" indent="-457200"/>
            <a:r>
              <a:rPr lang="en-US" dirty="0" smtClean="0"/>
              <a:t>Lost link procedures</a:t>
            </a:r>
          </a:p>
          <a:p>
            <a:pPr marL="0" indent="0">
              <a:buNone/>
            </a:pPr>
            <a:endParaRPr lang="en-US" dirty="0"/>
          </a:p>
        </p:txBody>
      </p:sp>
      <p:pic>
        <p:nvPicPr>
          <p:cNvPr id="5" name="Picture 2" descr="C:\Alan\UAS in the NAS\Landry Book 2016\RPAS figure.6FINAL (2).jpg"/>
          <p:cNvPicPr>
            <a:picLocks noChangeAspect="1" noChangeArrowheads="1"/>
          </p:cNvPicPr>
          <p:nvPr/>
        </p:nvPicPr>
        <p:blipFill rotWithShape="1">
          <a:blip r:embed="rId3">
            <a:extLst>
              <a:ext uri="{28A0092B-C50C-407E-A947-70E740481C1C}">
                <a14:useLocalDpi xmlns:a14="http://schemas.microsoft.com/office/drawing/2010/main"/>
              </a:ext>
            </a:extLst>
          </a:blip>
          <a:srcRect l="2139" t="1305" r="37281" b="2174"/>
          <a:stretch/>
        </p:blipFill>
        <p:spPr bwMode="auto">
          <a:xfrm>
            <a:off x="4648200" y="1523998"/>
            <a:ext cx="4251960" cy="4033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67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indent="0"/>
            <a:r>
              <a:rPr lang="en-US" altLang="en-US" dirty="0"/>
              <a:t>3. Remote Pilot </a:t>
            </a:r>
            <a:r>
              <a:rPr lang="en-US" altLang="en-US" dirty="0" smtClean="0"/>
              <a:t>Station (RPS)</a:t>
            </a:r>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17</a:t>
            </a:fld>
            <a:endParaRPr lang="en-US"/>
          </a:p>
        </p:txBody>
      </p:sp>
      <p:pic>
        <p:nvPicPr>
          <p:cNvPr id="5" name="Content Placeholder 4" descr="C:\Users\anhobbs\AppData\Local\Microsoft\Windows\Temporary Internet Files\Content.Outlook\YRYE4592\Ikhana GCS.jpg"/>
          <p:cNvPicPr>
            <a:picLocks noGrp="1"/>
          </p:cNvPicPr>
          <p:nvPr>
            <p:ph idx="1"/>
          </p:nvPr>
        </p:nvPicPr>
        <p:blipFill>
          <a:blip r:embed="rId3" cstate="print">
            <a:extLst>
              <a:ext uri="{28A0092B-C50C-407E-A947-70E740481C1C}">
                <a14:useLocalDpi xmlns:a14="http://schemas.microsoft.com/office/drawing/2010/main"/>
              </a:ext>
            </a:extLst>
          </a:blip>
          <a:srcRect/>
          <a:stretch>
            <a:fillRect/>
          </a:stretch>
        </p:blipFill>
        <p:spPr bwMode="auto">
          <a:xfrm>
            <a:off x="1070429" y="4176437"/>
            <a:ext cx="3281363" cy="2598859"/>
          </a:xfrm>
          <a:prstGeom prst="rect">
            <a:avLst/>
          </a:prstGeom>
          <a:noFill/>
          <a:ln>
            <a:noFill/>
          </a:ln>
        </p:spPr>
      </p:pic>
      <p:pic>
        <p:nvPicPr>
          <p:cNvPr id="6" name="Picture 5" descr="C:\UAS in the NAS\Pre 2010 UAS\Raytheon Images of Ground Control\RUCS_IntegratedandInteroperable.jpg"/>
          <p:cNvPicPr/>
          <p:nvPr/>
        </p:nvPicPr>
        <p:blipFill>
          <a:blip r:embed="rId4" cstate="print">
            <a:extLst>
              <a:ext uri="{28A0092B-C50C-407E-A947-70E740481C1C}">
                <a14:useLocalDpi xmlns:a14="http://schemas.microsoft.com/office/drawing/2010/main"/>
              </a:ext>
            </a:extLst>
          </a:blip>
          <a:srcRect/>
          <a:stretch>
            <a:fillRect/>
          </a:stretch>
        </p:blipFill>
        <p:spPr bwMode="auto">
          <a:xfrm>
            <a:off x="4726214" y="4191000"/>
            <a:ext cx="3733800" cy="2584296"/>
          </a:xfrm>
          <a:prstGeom prst="rect">
            <a:avLst/>
          </a:prstGeom>
          <a:noFill/>
          <a:ln>
            <a:noFill/>
          </a:ln>
        </p:spPr>
      </p:pic>
      <p:pic>
        <p:nvPicPr>
          <p:cNvPr id="7" name="Picture 3" descr="Fig 2a MLB bat ground control station"/>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66800" y="1444752"/>
            <a:ext cx="3281363" cy="246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Alan\UAS in the NAS\Figure 1. The control room for NASA’s Global Hawk Unmanned Aircraft at NASA Armstrong Flight Research Center. NASA photo  Tony Landis.jpg"/>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4726214" y="1482469"/>
            <a:ext cx="3733800" cy="2479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38456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Laptop Pilot Station</a:t>
            </a:r>
            <a:endParaRPr lang="en-US" dirty="0"/>
          </a:p>
        </p:txBody>
      </p:sp>
      <p:sp>
        <p:nvSpPr>
          <p:cNvPr id="3" name="Content Placeholder 2"/>
          <p:cNvSpPr>
            <a:spLocks noGrp="1"/>
          </p:cNvSpPr>
          <p:nvPr>
            <p:ph idx="1"/>
          </p:nvPr>
        </p:nvSpPr>
        <p:spPr/>
        <p:txBody>
          <a:bodyPr/>
          <a:lstStyle/>
          <a:p>
            <a:endParaRPr lang="en-US"/>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t="12500" r="11034" b="5979"/>
          <a:stretch/>
        </p:blipFill>
        <p:spPr bwMode="auto">
          <a:xfrm>
            <a:off x="0" y="1477926"/>
            <a:ext cx="9253728" cy="53800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78368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normAutofit/>
          </a:bodyPr>
          <a:lstStyle/>
          <a:p>
            <a:pPr>
              <a:lnSpc>
                <a:spcPct val="90000"/>
              </a:lnSpc>
            </a:pPr>
            <a:r>
              <a:rPr lang="en-US" altLang="en-US" dirty="0" smtClean="0"/>
              <a:t>RPS Interfaces</a:t>
            </a:r>
            <a:endParaRPr lang="en-US" altLang="en-US" dirty="0"/>
          </a:p>
        </p:txBody>
      </p:sp>
      <p:sp>
        <p:nvSpPr>
          <p:cNvPr id="95235" name="Rectangle 3"/>
          <p:cNvSpPr>
            <a:spLocks noGrp="1" noChangeArrowheads="1"/>
          </p:cNvSpPr>
          <p:nvPr>
            <p:ph type="body" idx="1"/>
          </p:nvPr>
        </p:nvSpPr>
        <p:spPr>
          <a:xfrm>
            <a:off x="457200" y="1676400"/>
            <a:ext cx="8229600" cy="4724400"/>
          </a:xfrm>
        </p:spPr>
        <p:txBody>
          <a:bodyPr>
            <a:normAutofit fontScale="92500"/>
          </a:bodyPr>
          <a:lstStyle/>
          <a:p>
            <a:pPr>
              <a:lnSpc>
                <a:spcPct val="90000"/>
              </a:lnSpc>
            </a:pPr>
            <a:r>
              <a:rPr lang="en-US" altLang="en-US" dirty="0" smtClean="0"/>
              <a:t>Physical ergonomics</a:t>
            </a:r>
          </a:p>
          <a:p>
            <a:pPr lvl="1">
              <a:lnSpc>
                <a:spcPct val="90000"/>
              </a:lnSpc>
            </a:pPr>
            <a:r>
              <a:rPr lang="en-US" altLang="en-US" dirty="0"/>
              <a:t>Unreachable </a:t>
            </a:r>
            <a:r>
              <a:rPr lang="en-US" altLang="en-US" dirty="0" smtClean="0"/>
              <a:t>controls </a:t>
            </a:r>
          </a:p>
          <a:p>
            <a:pPr lvl="1">
              <a:lnSpc>
                <a:spcPct val="90000"/>
              </a:lnSpc>
            </a:pPr>
            <a:r>
              <a:rPr lang="en-US" altLang="en-US" dirty="0" smtClean="0"/>
              <a:t>Difficult-to-read </a:t>
            </a:r>
            <a:r>
              <a:rPr lang="en-US" altLang="en-US" dirty="0"/>
              <a:t>fonts and </a:t>
            </a:r>
            <a:r>
              <a:rPr lang="en-US" altLang="en-US" dirty="0" smtClean="0"/>
              <a:t>colors </a:t>
            </a:r>
          </a:p>
          <a:p>
            <a:pPr lvl="1">
              <a:lnSpc>
                <a:spcPct val="90000"/>
              </a:lnSpc>
            </a:pPr>
            <a:r>
              <a:rPr lang="en-US" altLang="en-US" dirty="0" smtClean="0"/>
              <a:t>Critical </a:t>
            </a:r>
            <a:r>
              <a:rPr lang="en-US" altLang="en-US" dirty="0"/>
              <a:t>controls </a:t>
            </a:r>
            <a:r>
              <a:rPr lang="en-US" altLang="en-US" dirty="0" smtClean="0"/>
              <a:t>placed next </a:t>
            </a:r>
            <a:r>
              <a:rPr lang="en-US" altLang="en-US" dirty="0"/>
              <a:t>to non-critical </a:t>
            </a:r>
            <a:r>
              <a:rPr lang="en-US" altLang="en-US" dirty="0" smtClean="0"/>
              <a:t>controls</a:t>
            </a:r>
          </a:p>
          <a:p>
            <a:pPr lvl="1">
              <a:lnSpc>
                <a:spcPct val="90000"/>
              </a:lnSpc>
            </a:pPr>
            <a:r>
              <a:rPr lang="en-US" altLang="en-US" dirty="0" smtClean="0"/>
              <a:t>Proliferation </a:t>
            </a:r>
            <a:r>
              <a:rPr lang="en-US" altLang="en-US" dirty="0"/>
              <a:t>of displays</a:t>
            </a:r>
          </a:p>
          <a:p>
            <a:pPr lvl="1">
              <a:lnSpc>
                <a:spcPct val="90000"/>
              </a:lnSpc>
            </a:pPr>
            <a:endParaRPr lang="en-US" altLang="en-US" sz="1300" dirty="0"/>
          </a:p>
          <a:p>
            <a:pPr>
              <a:lnSpc>
                <a:spcPct val="90000"/>
              </a:lnSpc>
            </a:pPr>
            <a:r>
              <a:rPr lang="en-US" altLang="en-US" dirty="0" smtClean="0"/>
              <a:t>Cognitive ergonomics</a:t>
            </a:r>
          </a:p>
          <a:p>
            <a:pPr lvl="1">
              <a:lnSpc>
                <a:spcPct val="90000"/>
              </a:lnSpc>
            </a:pPr>
            <a:r>
              <a:rPr lang="en-US" altLang="en-US" dirty="0" smtClean="0"/>
              <a:t>Complicated menu structures</a:t>
            </a:r>
          </a:p>
          <a:p>
            <a:pPr lvl="1">
              <a:lnSpc>
                <a:spcPct val="90000"/>
              </a:lnSpc>
            </a:pPr>
            <a:r>
              <a:rPr lang="en-US" altLang="en-US" dirty="0"/>
              <a:t>Inadequate feedback </a:t>
            </a:r>
            <a:endParaRPr lang="en-US" altLang="en-US" dirty="0" smtClean="0"/>
          </a:p>
          <a:p>
            <a:pPr lvl="1">
              <a:lnSpc>
                <a:spcPct val="90000"/>
              </a:lnSpc>
            </a:pPr>
            <a:r>
              <a:rPr lang="en-US" altLang="en-US" dirty="0" smtClean="0"/>
              <a:t>Reliance </a:t>
            </a:r>
            <a:r>
              <a:rPr lang="en-US" altLang="en-US" dirty="0"/>
              <a:t>on text </a:t>
            </a:r>
            <a:r>
              <a:rPr lang="en-US" altLang="en-US" dirty="0" smtClean="0"/>
              <a:t>displays</a:t>
            </a:r>
          </a:p>
          <a:p>
            <a:pPr lvl="1">
              <a:lnSpc>
                <a:spcPct val="90000"/>
              </a:lnSpc>
            </a:pPr>
            <a:r>
              <a:rPr lang="en-US" altLang="en-US" dirty="0" smtClean="0"/>
              <a:t>Multi-function </a:t>
            </a:r>
            <a:r>
              <a:rPr lang="en-US" altLang="en-US" dirty="0"/>
              <a:t>controls </a:t>
            </a:r>
          </a:p>
        </p:txBody>
      </p:sp>
      <p:pic>
        <p:nvPicPr>
          <p:cNvPr id="4" name="Picture 7" descr="Cropped Universal GC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715000" y="3831806"/>
            <a:ext cx="3231482" cy="2944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29324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5235">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5235">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5235">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5235">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523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dirty="0" smtClean="0"/>
              <a:t>4. In-flight Transfer </a:t>
            </a:r>
            <a:r>
              <a:rPr lang="en-US" dirty="0"/>
              <a:t>of </a:t>
            </a:r>
            <a:r>
              <a:rPr lang="en-US" dirty="0" smtClean="0"/>
              <a:t>Control</a:t>
            </a:r>
            <a:endParaRPr lang="en-US" dirty="0"/>
          </a:p>
        </p:txBody>
      </p:sp>
      <p:sp>
        <p:nvSpPr>
          <p:cNvPr id="3" name="Content Placeholder 2"/>
          <p:cNvSpPr>
            <a:spLocks noGrp="1"/>
          </p:cNvSpPr>
          <p:nvPr>
            <p:ph idx="1"/>
          </p:nvPr>
        </p:nvSpPr>
        <p:spPr/>
        <p:txBody>
          <a:bodyPr>
            <a:normAutofit/>
          </a:bodyPr>
          <a:lstStyle/>
          <a:p>
            <a:r>
              <a:rPr lang="en-US" dirty="0" smtClean="0"/>
              <a:t>Handovers at same console</a:t>
            </a:r>
          </a:p>
          <a:p>
            <a:r>
              <a:rPr lang="en-US" dirty="0" smtClean="0"/>
              <a:t>Control frequency changes</a:t>
            </a:r>
          </a:p>
          <a:p>
            <a:r>
              <a:rPr lang="en-US" dirty="0" smtClean="0"/>
              <a:t>Transfers between consoles in same RPS</a:t>
            </a:r>
          </a:p>
          <a:p>
            <a:r>
              <a:rPr lang="en-US" dirty="0" smtClean="0"/>
              <a:t>Transfers between RPS</a:t>
            </a:r>
          </a:p>
          <a:p>
            <a:pPr marL="0" indent="0">
              <a:buNone/>
            </a:pPr>
            <a:endParaRPr lang="en-US" dirty="0"/>
          </a:p>
        </p:txBody>
      </p:sp>
      <p:pic>
        <p:nvPicPr>
          <p:cNvPr id="4" name="Content Placeholder 3"/>
          <p:cNvPicPr>
            <a:picLocks noChangeAspect="1" noChangeArrowheads="1"/>
          </p:cNvPicPr>
          <p:nvPr/>
        </p:nvPicPr>
        <p:blipFill>
          <a:blip r:embed="rId3" cstate="print">
            <a:extLst>
              <a:ext uri="{28A0092B-C50C-407E-A947-70E740481C1C}">
                <a14:useLocalDpi xmlns:a14="http://schemas.microsoft.com/office/drawing/2010/main"/>
              </a:ext>
            </a:extLst>
          </a:blip>
          <a:stretch>
            <a:fillRect/>
          </a:stretch>
        </p:blipFill>
        <p:spPr bwMode="auto">
          <a:xfrm>
            <a:off x="4874240" y="3810001"/>
            <a:ext cx="4014837" cy="28540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4453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5. Flight Termination</a:t>
            </a:r>
            <a:endParaRPr lang="en-US" dirty="0"/>
          </a:p>
        </p:txBody>
      </p:sp>
      <p:pic>
        <p:nvPicPr>
          <p:cNvPr id="5" name="Content Placeholder 4"/>
          <p:cNvPicPr>
            <a:picLocks noGrp="1"/>
          </p:cNvPicPr>
          <p:nvPr>
            <p:ph sz="half" idx="1"/>
          </p:nvPr>
        </p:nvPicPr>
        <p:blipFill>
          <a:blip r:embed="rId3">
            <a:extLst>
              <a:ext uri="{28A0092B-C50C-407E-A947-70E740481C1C}">
                <a14:useLocalDpi xmlns:a14="http://schemas.microsoft.com/office/drawing/2010/main"/>
              </a:ext>
            </a:extLst>
          </a:blip>
          <a:stretch>
            <a:fillRect/>
          </a:stretch>
        </p:blipFill>
        <p:spPr bwMode="auto">
          <a:xfrm>
            <a:off x="5562600" y="1524000"/>
            <a:ext cx="3124200" cy="3383280"/>
          </a:xfrm>
          <a:prstGeom prst="rect">
            <a:avLst/>
          </a:prstGeom>
          <a:noFill/>
          <a:ln>
            <a:noFill/>
          </a:ln>
        </p:spPr>
      </p:pic>
      <p:sp>
        <p:nvSpPr>
          <p:cNvPr id="8" name="Content Placeholder 7"/>
          <p:cNvSpPr>
            <a:spLocks noGrp="1"/>
          </p:cNvSpPr>
          <p:nvPr>
            <p:ph sz="half" idx="2"/>
          </p:nvPr>
        </p:nvSpPr>
        <p:spPr>
          <a:xfrm>
            <a:off x="381000" y="1242218"/>
            <a:ext cx="5105400" cy="4525963"/>
          </a:xfrm>
        </p:spPr>
        <p:txBody>
          <a:bodyPr/>
          <a:lstStyle/>
          <a:p>
            <a:endParaRPr lang="en-US" dirty="0" smtClean="0"/>
          </a:p>
        </p:txBody>
      </p:sp>
      <p:sp>
        <p:nvSpPr>
          <p:cNvPr id="4" name="Slide Number Placeholder 3"/>
          <p:cNvSpPr>
            <a:spLocks noGrp="1"/>
          </p:cNvSpPr>
          <p:nvPr>
            <p:ph type="sldNum" sz="quarter" idx="12"/>
          </p:nvPr>
        </p:nvSpPr>
        <p:spPr/>
        <p:txBody>
          <a:bodyPr/>
          <a:lstStyle/>
          <a:p>
            <a:fld id="{8B333FE1-037B-428E-A66F-D8B76C682D64}" type="slidenum">
              <a:rPr lang="en-US" smtClean="0"/>
              <a:pPr/>
              <a:t>21</a:t>
            </a:fld>
            <a:endParaRPr lang="en-US"/>
          </a:p>
        </p:txBody>
      </p:sp>
      <p:pic>
        <p:nvPicPr>
          <p:cNvPr id="7" name="Picture 4" descr="dryden Global hawk Flight termination"/>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886968" y="1524000"/>
            <a:ext cx="37338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9456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nodePh="1">
                                  <p:stCondLst>
                                    <p:cond delay="0"/>
                                  </p:stCondLst>
                                  <p:endCondLst>
                                    <p:cond evt="begin" delay="0">
                                      <p:tn val="9"/>
                                    </p:cond>
                                  </p:end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Autofit/>
          </a:bodyPr>
          <a:lstStyle/>
          <a:p>
            <a:r>
              <a:rPr lang="en-US" dirty="0" smtClean="0"/>
              <a:t>RPAS Critical Incident </a:t>
            </a:r>
            <a:r>
              <a:rPr lang="en-US" dirty="0"/>
              <a:t>S</a:t>
            </a:r>
            <a:r>
              <a:rPr lang="en-US" dirty="0" smtClean="0"/>
              <a:t>tudy:</a:t>
            </a:r>
            <a:r>
              <a:rPr lang="en-US" dirty="0"/>
              <a:t/>
            </a:r>
            <a:br>
              <a:rPr lang="en-US" dirty="0"/>
            </a:br>
            <a:r>
              <a:rPr lang="en-US" dirty="0" smtClean="0"/>
              <a:t>Rationale</a:t>
            </a:r>
            <a:endParaRPr lang="en-US" dirty="0"/>
          </a:p>
        </p:txBody>
      </p:sp>
      <p:sp>
        <p:nvSpPr>
          <p:cNvPr id="3" name="Content Placeholder 2"/>
          <p:cNvSpPr>
            <a:spLocks noGrp="1"/>
          </p:cNvSpPr>
          <p:nvPr>
            <p:ph idx="1"/>
          </p:nvPr>
        </p:nvSpPr>
        <p:spPr>
          <a:xfrm>
            <a:off x="3810001" y="1600200"/>
            <a:ext cx="5291232" cy="4525963"/>
          </a:xfrm>
        </p:spPr>
        <p:txBody>
          <a:bodyPr>
            <a:normAutofit/>
          </a:bodyPr>
          <a:lstStyle/>
          <a:p>
            <a:r>
              <a:rPr lang="en-US" sz="3000" dirty="0" smtClean="0"/>
              <a:t>“Tombstone safety” in the  20</a:t>
            </a:r>
            <a:r>
              <a:rPr lang="en-US" sz="3000" baseline="30000" dirty="0" smtClean="0"/>
              <a:t>th</a:t>
            </a:r>
            <a:r>
              <a:rPr lang="en-US" sz="3000" dirty="0" smtClean="0"/>
              <a:t> century</a:t>
            </a:r>
          </a:p>
          <a:p>
            <a:r>
              <a:rPr lang="en-US" sz="3000" dirty="0" smtClean="0"/>
              <a:t>Lack of data on minor RPAS events</a:t>
            </a:r>
          </a:p>
          <a:p>
            <a:pPr marL="0" indent="0">
              <a:buNone/>
            </a:pPr>
            <a:endParaRPr lang="en-US" sz="3000" dirty="0" smtClean="0"/>
          </a:p>
          <a:p>
            <a:endParaRPr lang="en-US" sz="3000" dirty="0" smtClean="0"/>
          </a:p>
          <a:p>
            <a:endParaRPr lang="en-US" sz="3000" dirty="0"/>
          </a:p>
          <a:p>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22</a:t>
            </a:fld>
            <a:endParaRPr lang="en-US"/>
          </a:p>
        </p:txBody>
      </p:sp>
      <p:pic>
        <p:nvPicPr>
          <p:cNvPr id="5" name="Picture 4" descr="sharpe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a:xfrm>
            <a:off x="304800" y="1667738"/>
            <a:ext cx="3143200" cy="238279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6" name="Group 5"/>
          <p:cNvGrpSpPr/>
          <p:nvPr/>
        </p:nvGrpSpPr>
        <p:grpSpPr>
          <a:xfrm>
            <a:off x="3981015" y="3912424"/>
            <a:ext cx="4724400" cy="2593142"/>
            <a:chOff x="0" y="1120508"/>
            <a:chExt cx="9144000" cy="5737492"/>
          </a:xfrm>
        </p:grpSpPr>
        <p:grpSp>
          <p:nvGrpSpPr>
            <p:cNvPr id="7" name="Group 6"/>
            <p:cNvGrpSpPr/>
            <p:nvPr/>
          </p:nvGrpSpPr>
          <p:grpSpPr>
            <a:xfrm>
              <a:off x="0" y="1120508"/>
              <a:ext cx="9144000" cy="5737492"/>
              <a:chOff x="0" y="1120508"/>
              <a:chExt cx="9144000" cy="5737492"/>
            </a:xfrm>
          </p:grpSpPr>
          <p:sp>
            <p:nvSpPr>
              <p:cNvPr id="9" name="Rectangle 16"/>
              <p:cNvSpPr>
                <a:spLocks noChangeArrowheads="1"/>
              </p:cNvSpPr>
              <p:nvPr/>
            </p:nvSpPr>
            <p:spPr bwMode="auto">
              <a:xfrm>
                <a:off x="0" y="2819400"/>
                <a:ext cx="9144000" cy="4038600"/>
              </a:xfrm>
              <a:prstGeom prst="rect">
                <a:avLst/>
              </a:prstGeom>
              <a:solidFill>
                <a:schemeClr val="accent1"/>
              </a:solidFill>
              <a:ln>
                <a:noFill/>
              </a:ln>
            </p:spPr>
            <p:txBody>
              <a:bodyPr wrap="none" anchor="ctr"/>
              <a:lstStyle>
                <a:lvl1pPr eaLnBrk="0" hangingPunct="0">
                  <a:spcBef>
                    <a:spcPct val="20000"/>
                  </a:spcBef>
                  <a:buChar char="•"/>
                  <a:defRPr sz="2800">
                    <a:solidFill>
                      <a:schemeClr val="tx1"/>
                    </a:solidFill>
                    <a:latin typeface="Arial" charset="0"/>
                    <a:ea typeface="ＭＳ Ｐゴシック" charset="-128"/>
                  </a:defRPr>
                </a:lvl1pPr>
                <a:lvl2pPr marL="37931725" indent="-37474525" eaLnBrk="0" hangingPunct="0">
                  <a:spcBef>
                    <a:spcPct val="20000"/>
                  </a:spcBef>
                  <a:buChar char="–"/>
                  <a:defRPr sz="2800">
                    <a:solidFill>
                      <a:schemeClr val="tx1"/>
                    </a:solidFill>
                    <a:latin typeface="Arial" charset="0"/>
                    <a:ea typeface="ＭＳ Ｐゴシック" charset="-128"/>
                  </a:defRPr>
                </a:lvl2pPr>
                <a:lvl3pPr marL="1143000" indent="-228600" eaLnBrk="0" hangingPunct="0">
                  <a:spcBef>
                    <a:spcPct val="20000"/>
                  </a:spcBef>
                  <a:buChar char="•"/>
                  <a:defRPr sz="2400">
                    <a:solidFill>
                      <a:schemeClr val="tx1"/>
                    </a:solidFill>
                    <a:latin typeface="Arial" charset="0"/>
                    <a:ea typeface="ＭＳ Ｐゴシック" charset="-128"/>
                  </a:defRPr>
                </a:lvl3pPr>
                <a:lvl4pPr marL="1600200" indent="-228600" eaLnBrk="0" hangingPunct="0">
                  <a:spcBef>
                    <a:spcPct val="20000"/>
                  </a:spcBef>
                  <a:buChar char="–"/>
                  <a:defRPr sz="2000">
                    <a:solidFill>
                      <a:schemeClr val="tx1"/>
                    </a:solidFill>
                    <a:latin typeface="Arial" charset="0"/>
                    <a:ea typeface="ＭＳ Ｐゴシック" charset="-128"/>
                  </a:defRPr>
                </a:lvl4pPr>
                <a:lvl5pPr marL="2057400" indent="-228600" eaLnBrk="0" hangingPunct="0">
                  <a:spcBef>
                    <a:spcPct val="20000"/>
                  </a:spcBef>
                  <a:buChar char="»"/>
                  <a:defRPr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charset="-128"/>
                  </a:defRPr>
                </a:lvl9pPr>
              </a:lstStyle>
              <a:p>
                <a:pPr eaLnBrk="1" hangingPunct="1">
                  <a:spcBef>
                    <a:spcPct val="0"/>
                  </a:spcBef>
                  <a:buFontTx/>
                  <a:buNone/>
                </a:pPr>
                <a:endParaRPr lang="en-US" altLang="en-US" sz="2400"/>
              </a:p>
            </p:txBody>
          </p:sp>
          <p:sp>
            <p:nvSpPr>
              <p:cNvPr id="10" name="Freeform 3"/>
              <p:cNvSpPr>
                <a:spLocks/>
              </p:cNvSpPr>
              <p:nvPr/>
            </p:nvSpPr>
            <p:spPr bwMode="auto">
              <a:xfrm>
                <a:off x="1981200" y="1120508"/>
                <a:ext cx="5624513" cy="5413375"/>
              </a:xfrm>
              <a:custGeom>
                <a:avLst/>
                <a:gdLst>
                  <a:gd name="T0" fmla="*/ 2147483647 w 3470"/>
                  <a:gd name="T1" fmla="*/ 2147483647 h 3410"/>
                  <a:gd name="T2" fmla="*/ 2147483647 w 3470"/>
                  <a:gd name="T3" fmla="*/ 2147483647 h 3410"/>
                  <a:gd name="T4" fmla="*/ 2147483647 w 3470"/>
                  <a:gd name="T5" fmla="*/ 2147483647 h 3410"/>
                  <a:gd name="T6" fmla="*/ 2147483647 w 3470"/>
                  <a:gd name="T7" fmla="*/ 2147483647 h 3410"/>
                  <a:gd name="T8" fmla="*/ 2147483647 w 3470"/>
                  <a:gd name="T9" fmla="*/ 2147483647 h 3410"/>
                  <a:gd name="T10" fmla="*/ 2147483647 w 3470"/>
                  <a:gd name="T11" fmla="*/ 2147483647 h 3410"/>
                  <a:gd name="T12" fmla="*/ 2147483647 w 3470"/>
                  <a:gd name="T13" fmla="*/ 2147483647 h 3410"/>
                  <a:gd name="T14" fmla="*/ 2147483647 w 3470"/>
                  <a:gd name="T15" fmla="*/ 2147483647 h 3410"/>
                  <a:gd name="T16" fmla="*/ 2147483647 w 3470"/>
                  <a:gd name="T17" fmla="*/ 2147483647 h 3410"/>
                  <a:gd name="T18" fmla="*/ 2147483647 w 3470"/>
                  <a:gd name="T19" fmla="*/ 2147483647 h 3410"/>
                  <a:gd name="T20" fmla="*/ 2147483647 w 3470"/>
                  <a:gd name="T21" fmla="*/ 2147483647 h 3410"/>
                  <a:gd name="T22" fmla="*/ 2147483647 w 3470"/>
                  <a:gd name="T23" fmla="*/ 2147483647 h 34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470"/>
                  <a:gd name="T37" fmla="*/ 0 h 3410"/>
                  <a:gd name="T38" fmla="*/ 3470 w 3470"/>
                  <a:gd name="T39" fmla="*/ 3410 h 34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470" h="3410">
                    <a:moveTo>
                      <a:pt x="32" y="2419"/>
                    </a:moveTo>
                    <a:cubicBezTo>
                      <a:pt x="64" y="2003"/>
                      <a:pt x="656" y="915"/>
                      <a:pt x="848" y="595"/>
                    </a:cubicBezTo>
                    <a:cubicBezTo>
                      <a:pt x="1040" y="275"/>
                      <a:pt x="1080" y="547"/>
                      <a:pt x="1184" y="499"/>
                    </a:cubicBezTo>
                    <a:cubicBezTo>
                      <a:pt x="1288" y="451"/>
                      <a:pt x="1384" y="386"/>
                      <a:pt x="1472" y="307"/>
                    </a:cubicBezTo>
                    <a:cubicBezTo>
                      <a:pt x="1560" y="228"/>
                      <a:pt x="1623" y="46"/>
                      <a:pt x="1710" y="23"/>
                    </a:cubicBezTo>
                    <a:cubicBezTo>
                      <a:pt x="1797" y="0"/>
                      <a:pt x="1929" y="106"/>
                      <a:pt x="1992" y="167"/>
                    </a:cubicBezTo>
                    <a:cubicBezTo>
                      <a:pt x="2055" y="228"/>
                      <a:pt x="1977" y="286"/>
                      <a:pt x="2088" y="389"/>
                    </a:cubicBezTo>
                    <a:cubicBezTo>
                      <a:pt x="2199" y="492"/>
                      <a:pt x="2442" y="462"/>
                      <a:pt x="2658" y="785"/>
                    </a:cubicBezTo>
                    <a:cubicBezTo>
                      <a:pt x="2874" y="1108"/>
                      <a:pt x="3470" y="1911"/>
                      <a:pt x="3384" y="2327"/>
                    </a:cubicBezTo>
                    <a:cubicBezTo>
                      <a:pt x="3298" y="2743"/>
                      <a:pt x="2599" y="3156"/>
                      <a:pt x="2144" y="3283"/>
                    </a:cubicBezTo>
                    <a:cubicBezTo>
                      <a:pt x="1689" y="3410"/>
                      <a:pt x="1008" y="3235"/>
                      <a:pt x="656" y="3091"/>
                    </a:cubicBezTo>
                    <a:cubicBezTo>
                      <a:pt x="304" y="2947"/>
                      <a:pt x="0" y="2835"/>
                      <a:pt x="32" y="2419"/>
                    </a:cubicBezTo>
                    <a:close/>
                  </a:path>
                </a:pathLst>
              </a:custGeom>
              <a:solidFill>
                <a:srgbClr val="FFFFFF">
                  <a:alpha val="50195"/>
                </a:srgbClr>
              </a:solidFill>
              <a:ln w="44450">
                <a:solidFill>
                  <a:schemeClr val="tx1"/>
                </a:solidFill>
                <a:round/>
                <a:headEnd/>
                <a:tailEnd/>
              </a:ln>
            </p:spPr>
            <p:txBody>
              <a:bodyPr wrap="square">
                <a:spAutoFit/>
              </a:bodyPr>
              <a:lstStyle/>
              <a:p>
                <a:endParaRPr lang="en-US"/>
              </a:p>
            </p:txBody>
          </p:sp>
          <p:sp>
            <p:nvSpPr>
              <p:cNvPr id="11" name="Text Box 6"/>
              <p:cNvSpPr txBox="1">
                <a:spLocks noChangeArrowheads="1"/>
              </p:cNvSpPr>
              <p:nvPr/>
            </p:nvSpPr>
            <p:spPr bwMode="auto">
              <a:xfrm>
                <a:off x="3440313" y="2401888"/>
                <a:ext cx="2776141" cy="47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476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charset="0"/>
                    <a:ea typeface="ＭＳ Ｐゴシック" charset="-128"/>
                  </a:defRPr>
                </a:lvl1pPr>
                <a:lvl2pPr marL="37931725" indent="-37474525" eaLnBrk="0" hangingPunct="0">
                  <a:spcBef>
                    <a:spcPct val="20000"/>
                  </a:spcBef>
                  <a:buChar char="–"/>
                  <a:defRPr sz="2800">
                    <a:solidFill>
                      <a:schemeClr val="tx1"/>
                    </a:solidFill>
                    <a:latin typeface="Arial" charset="0"/>
                    <a:ea typeface="ＭＳ Ｐゴシック" charset="-128"/>
                  </a:defRPr>
                </a:lvl2pPr>
                <a:lvl3pPr marL="1143000" indent="-228600" eaLnBrk="0" hangingPunct="0">
                  <a:spcBef>
                    <a:spcPct val="20000"/>
                  </a:spcBef>
                  <a:buChar char="•"/>
                  <a:defRPr sz="2400">
                    <a:solidFill>
                      <a:schemeClr val="tx1"/>
                    </a:solidFill>
                    <a:latin typeface="Arial" charset="0"/>
                    <a:ea typeface="ＭＳ Ｐゴシック" charset="-128"/>
                  </a:defRPr>
                </a:lvl3pPr>
                <a:lvl4pPr marL="1600200" indent="-228600" eaLnBrk="0" hangingPunct="0">
                  <a:spcBef>
                    <a:spcPct val="20000"/>
                  </a:spcBef>
                  <a:buChar char="–"/>
                  <a:defRPr sz="2000">
                    <a:solidFill>
                      <a:schemeClr val="tx1"/>
                    </a:solidFill>
                    <a:latin typeface="Arial" charset="0"/>
                    <a:ea typeface="ＭＳ Ｐゴシック" charset="-128"/>
                  </a:defRPr>
                </a:lvl4pPr>
                <a:lvl5pPr marL="2057400" indent="-228600" eaLnBrk="0" hangingPunct="0">
                  <a:spcBef>
                    <a:spcPct val="20000"/>
                  </a:spcBef>
                  <a:buChar char="»"/>
                  <a:defRPr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charset="-128"/>
                  </a:defRPr>
                </a:lvl9pPr>
              </a:lstStyle>
              <a:p>
                <a:pPr algn="ctr" eaLnBrk="1" hangingPunct="1">
                  <a:lnSpc>
                    <a:spcPct val="85000"/>
                  </a:lnSpc>
                  <a:spcBef>
                    <a:spcPts val="500"/>
                  </a:spcBef>
                  <a:spcAft>
                    <a:spcPts val="500"/>
                  </a:spcAft>
                  <a:buFontTx/>
                  <a:buNone/>
                </a:pPr>
                <a:r>
                  <a:rPr lang="en-US" altLang="en-US" sz="1600" b="1" dirty="0" smtClean="0">
                    <a:latin typeface="Arial" panose="020B0604020202020204" pitchFamily="34" charset="0"/>
                    <a:cs typeface="Arial" panose="020B0604020202020204" pitchFamily="34" charset="0"/>
                  </a:rPr>
                  <a:t>Major accident </a:t>
                </a:r>
                <a:r>
                  <a:rPr lang="en-US" altLang="en-US" sz="1600" b="1" dirty="0">
                    <a:latin typeface="Arial" panose="020B0604020202020204" pitchFamily="34" charset="0"/>
                    <a:cs typeface="Arial" panose="020B0604020202020204" pitchFamily="34" charset="0"/>
                  </a:rPr>
                  <a:t>1</a:t>
                </a:r>
              </a:p>
            </p:txBody>
          </p:sp>
          <p:sp>
            <p:nvSpPr>
              <p:cNvPr id="12" name="Text Box 7"/>
              <p:cNvSpPr txBox="1">
                <a:spLocks noChangeArrowheads="1"/>
              </p:cNvSpPr>
              <p:nvPr/>
            </p:nvSpPr>
            <p:spPr bwMode="auto">
              <a:xfrm>
                <a:off x="3306316" y="3316287"/>
                <a:ext cx="3145732" cy="47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476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charset="0"/>
                    <a:ea typeface="ＭＳ Ｐゴシック" charset="-128"/>
                  </a:defRPr>
                </a:lvl1pPr>
                <a:lvl2pPr marL="37931725" indent="-37474525" eaLnBrk="0" hangingPunct="0">
                  <a:spcBef>
                    <a:spcPct val="20000"/>
                  </a:spcBef>
                  <a:buChar char="–"/>
                  <a:defRPr sz="2800">
                    <a:solidFill>
                      <a:schemeClr val="tx1"/>
                    </a:solidFill>
                    <a:latin typeface="Arial" charset="0"/>
                    <a:ea typeface="ＭＳ Ｐゴシック" charset="-128"/>
                  </a:defRPr>
                </a:lvl2pPr>
                <a:lvl3pPr marL="1143000" indent="-228600" eaLnBrk="0" hangingPunct="0">
                  <a:spcBef>
                    <a:spcPct val="20000"/>
                  </a:spcBef>
                  <a:buChar char="•"/>
                  <a:defRPr sz="2400">
                    <a:solidFill>
                      <a:schemeClr val="tx1"/>
                    </a:solidFill>
                    <a:latin typeface="Arial" charset="0"/>
                    <a:ea typeface="ＭＳ Ｐゴシック" charset="-128"/>
                  </a:defRPr>
                </a:lvl3pPr>
                <a:lvl4pPr marL="1600200" indent="-228600" eaLnBrk="0" hangingPunct="0">
                  <a:spcBef>
                    <a:spcPct val="20000"/>
                  </a:spcBef>
                  <a:buChar char="–"/>
                  <a:defRPr sz="2000">
                    <a:solidFill>
                      <a:schemeClr val="tx1"/>
                    </a:solidFill>
                    <a:latin typeface="Arial" charset="0"/>
                    <a:ea typeface="ＭＳ Ｐゴシック" charset="-128"/>
                  </a:defRPr>
                </a:lvl4pPr>
                <a:lvl5pPr marL="2057400" indent="-228600" eaLnBrk="0" hangingPunct="0">
                  <a:spcBef>
                    <a:spcPct val="20000"/>
                  </a:spcBef>
                  <a:buChar char="»"/>
                  <a:defRPr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charset="-128"/>
                  </a:defRPr>
                </a:lvl9pPr>
              </a:lstStyle>
              <a:p>
                <a:pPr algn="ctr" eaLnBrk="1" hangingPunct="1">
                  <a:lnSpc>
                    <a:spcPct val="85000"/>
                  </a:lnSpc>
                  <a:spcBef>
                    <a:spcPts val="500"/>
                  </a:spcBef>
                  <a:spcAft>
                    <a:spcPts val="500"/>
                  </a:spcAft>
                  <a:buFontTx/>
                  <a:buNone/>
                </a:pPr>
                <a:r>
                  <a:rPr lang="en-US" altLang="en-US" sz="1600" b="1" dirty="0" smtClean="0">
                    <a:latin typeface="Arial" panose="020B0604020202020204" pitchFamily="34" charset="0"/>
                    <a:cs typeface="Arial" panose="020B0604020202020204" pitchFamily="34" charset="0"/>
                  </a:rPr>
                  <a:t>Minor accidents </a:t>
                </a:r>
                <a:r>
                  <a:rPr lang="en-US" altLang="en-US" sz="1600" b="1" dirty="0">
                    <a:latin typeface="Arial" panose="020B0604020202020204" pitchFamily="34" charset="0"/>
                    <a:cs typeface="Arial" panose="020B0604020202020204" pitchFamily="34" charset="0"/>
                  </a:rPr>
                  <a:t>10</a:t>
                </a:r>
              </a:p>
            </p:txBody>
          </p:sp>
          <p:sp>
            <p:nvSpPr>
              <p:cNvPr id="13" name="Text Box 8"/>
              <p:cNvSpPr txBox="1">
                <a:spLocks noChangeArrowheads="1"/>
              </p:cNvSpPr>
              <p:nvPr/>
            </p:nvSpPr>
            <p:spPr bwMode="auto">
              <a:xfrm>
                <a:off x="2917626" y="4306888"/>
                <a:ext cx="3867547" cy="47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476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charset="0"/>
                    <a:ea typeface="ＭＳ Ｐゴシック" charset="-128"/>
                  </a:defRPr>
                </a:lvl1pPr>
                <a:lvl2pPr marL="37931725" indent="-37474525" eaLnBrk="0" hangingPunct="0">
                  <a:spcBef>
                    <a:spcPct val="20000"/>
                  </a:spcBef>
                  <a:buChar char="–"/>
                  <a:defRPr sz="2800">
                    <a:solidFill>
                      <a:schemeClr val="tx1"/>
                    </a:solidFill>
                    <a:latin typeface="Arial" charset="0"/>
                    <a:ea typeface="ＭＳ Ｐゴシック" charset="-128"/>
                  </a:defRPr>
                </a:lvl2pPr>
                <a:lvl3pPr marL="1143000" indent="-228600" eaLnBrk="0" hangingPunct="0">
                  <a:spcBef>
                    <a:spcPct val="20000"/>
                  </a:spcBef>
                  <a:buChar char="•"/>
                  <a:defRPr sz="2400">
                    <a:solidFill>
                      <a:schemeClr val="tx1"/>
                    </a:solidFill>
                    <a:latin typeface="Arial" charset="0"/>
                    <a:ea typeface="ＭＳ Ｐゴシック" charset="-128"/>
                  </a:defRPr>
                </a:lvl3pPr>
                <a:lvl4pPr marL="1600200" indent="-228600" eaLnBrk="0" hangingPunct="0">
                  <a:spcBef>
                    <a:spcPct val="20000"/>
                  </a:spcBef>
                  <a:buChar char="–"/>
                  <a:defRPr sz="2000">
                    <a:solidFill>
                      <a:schemeClr val="tx1"/>
                    </a:solidFill>
                    <a:latin typeface="Arial" charset="0"/>
                    <a:ea typeface="ＭＳ Ｐゴシック" charset="-128"/>
                  </a:defRPr>
                </a:lvl4pPr>
                <a:lvl5pPr marL="2057400" indent="-228600" eaLnBrk="0" hangingPunct="0">
                  <a:spcBef>
                    <a:spcPct val="20000"/>
                  </a:spcBef>
                  <a:buChar char="»"/>
                  <a:defRPr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charset="-128"/>
                  </a:defRPr>
                </a:lvl9pPr>
              </a:lstStyle>
              <a:p>
                <a:pPr algn="ctr" eaLnBrk="1" hangingPunct="1">
                  <a:lnSpc>
                    <a:spcPct val="85000"/>
                  </a:lnSpc>
                  <a:spcBef>
                    <a:spcPts val="500"/>
                  </a:spcBef>
                  <a:spcAft>
                    <a:spcPts val="500"/>
                  </a:spcAft>
                  <a:buFontTx/>
                  <a:buNone/>
                </a:pPr>
                <a:r>
                  <a:rPr lang="en-US" altLang="en-US" sz="1600" b="1" dirty="0">
                    <a:latin typeface="Arial" panose="020B0604020202020204" pitchFamily="34" charset="0"/>
                    <a:cs typeface="Arial" panose="020B0604020202020204" pitchFamily="34" charset="0"/>
                  </a:rPr>
                  <a:t>Reportable incidents 30</a:t>
                </a:r>
              </a:p>
            </p:txBody>
          </p:sp>
          <p:sp>
            <p:nvSpPr>
              <p:cNvPr id="14" name="Text Box 9"/>
              <p:cNvSpPr txBox="1">
                <a:spLocks noChangeArrowheads="1"/>
              </p:cNvSpPr>
              <p:nvPr/>
            </p:nvSpPr>
            <p:spPr bwMode="auto">
              <a:xfrm>
                <a:off x="3471519" y="5221288"/>
                <a:ext cx="2862957" cy="47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476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charset="0"/>
                    <a:ea typeface="ＭＳ Ｐゴシック" charset="-128"/>
                  </a:defRPr>
                </a:lvl1pPr>
                <a:lvl2pPr marL="37931725" indent="-37474525" eaLnBrk="0" hangingPunct="0">
                  <a:spcBef>
                    <a:spcPct val="20000"/>
                  </a:spcBef>
                  <a:buChar char="–"/>
                  <a:defRPr sz="2800">
                    <a:solidFill>
                      <a:schemeClr val="tx1"/>
                    </a:solidFill>
                    <a:latin typeface="Arial" charset="0"/>
                    <a:ea typeface="ＭＳ Ｐゴシック" charset="-128"/>
                  </a:defRPr>
                </a:lvl2pPr>
                <a:lvl3pPr marL="1143000" indent="-228600" eaLnBrk="0" hangingPunct="0">
                  <a:spcBef>
                    <a:spcPct val="20000"/>
                  </a:spcBef>
                  <a:buChar char="•"/>
                  <a:defRPr sz="2400">
                    <a:solidFill>
                      <a:schemeClr val="tx1"/>
                    </a:solidFill>
                    <a:latin typeface="Arial" charset="0"/>
                    <a:ea typeface="ＭＳ Ｐゴシック" charset="-128"/>
                  </a:defRPr>
                </a:lvl3pPr>
                <a:lvl4pPr marL="1600200" indent="-228600" eaLnBrk="0" hangingPunct="0">
                  <a:spcBef>
                    <a:spcPct val="20000"/>
                  </a:spcBef>
                  <a:buChar char="–"/>
                  <a:defRPr sz="2000">
                    <a:solidFill>
                      <a:schemeClr val="tx1"/>
                    </a:solidFill>
                    <a:latin typeface="Arial" charset="0"/>
                    <a:ea typeface="ＭＳ Ｐゴシック" charset="-128"/>
                  </a:defRPr>
                </a:lvl4pPr>
                <a:lvl5pPr marL="2057400" indent="-228600" eaLnBrk="0" hangingPunct="0">
                  <a:spcBef>
                    <a:spcPct val="20000"/>
                  </a:spcBef>
                  <a:buChar char="»"/>
                  <a:defRPr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charset="-128"/>
                  </a:defRPr>
                </a:lvl9pPr>
              </a:lstStyle>
              <a:p>
                <a:pPr algn="ctr" eaLnBrk="1" hangingPunct="1">
                  <a:lnSpc>
                    <a:spcPct val="85000"/>
                  </a:lnSpc>
                  <a:spcBef>
                    <a:spcPts val="500"/>
                  </a:spcBef>
                  <a:spcAft>
                    <a:spcPts val="500"/>
                  </a:spcAft>
                  <a:buFontTx/>
                  <a:buNone/>
                </a:pPr>
                <a:r>
                  <a:rPr lang="en-US" altLang="en-US" sz="1600" b="1" dirty="0" smtClean="0">
                    <a:latin typeface="Arial" panose="020B0604020202020204" pitchFamily="34" charset="0"/>
                    <a:cs typeface="Arial" panose="020B0604020202020204" pitchFamily="34" charset="0"/>
                  </a:rPr>
                  <a:t>Minor events </a:t>
                </a:r>
                <a:r>
                  <a:rPr lang="en-US" altLang="en-US" sz="1600" b="1" dirty="0">
                    <a:latin typeface="Arial" panose="020B0604020202020204" pitchFamily="34" charset="0"/>
                    <a:cs typeface="Arial" panose="020B0604020202020204" pitchFamily="34" charset="0"/>
                  </a:rPr>
                  <a:t>600</a:t>
                </a:r>
              </a:p>
            </p:txBody>
          </p:sp>
          <p:sp>
            <p:nvSpPr>
              <p:cNvPr id="15" name="Freeform 10"/>
              <p:cNvSpPr>
                <a:spLocks/>
              </p:cNvSpPr>
              <p:nvPr/>
            </p:nvSpPr>
            <p:spPr bwMode="auto">
              <a:xfrm>
                <a:off x="2876550" y="2944813"/>
                <a:ext cx="3849688" cy="7937"/>
              </a:xfrm>
              <a:custGeom>
                <a:avLst/>
                <a:gdLst>
                  <a:gd name="T0" fmla="*/ 2147483647 w 2425"/>
                  <a:gd name="T1" fmla="*/ 0 h 5"/>
                  <a:gd name="T2" fmla="*/ 0 w 2425"/>
                  <a:gd name="T3" fmla="*/ 2147483647 h 5"/>
                  <a:gd name="T4" fmla="*/ 0 60000 65536"/>
                  <a:gd name="T5" fmla="*/ 0 60000 65536"/>
                  <a:gd name="T6" fmla="*/ 0 w 2425"/>
                  <a:gd name="T7" fmla="*/ 0 h 5"/>
                  <a:gd name="T8" fmla="*/ 2425 w 2425"/>
                  <a:gd name="T9" fmla="*/ 5 h 5"/>
                </a:gdLst>
                <a:ahLst/>
                <a:cxnLst>
                  <a:cxn ang="T4">
                    <a:pos x="T0" y="T1"/>
                  </a:cxn>
                  <a:cxn ang="T5">
                    <a:pos x="T2" y="T3"/>
                  </a:cxn>
                </a:cxnLst>
                <a:rect l="T6" t="T7" r="T8" b="T9"/>
                <a:pathLst>
                  <a:path w="2425" h="5">
                    <a:moveTo>
                      <a:pt x="2425" y="0"/>
                    </a:moveTo>
                    <a:lnTo>
                      <a:pt x="0" y="5"/>
                    </a:lnTo>
                  </a:path>
                </a:pathLst>
              </a:custGeom>
              <a:noFill/>
              <a:ln w="28575">
                <a:solidFill>
                  <a:srgbClr val="F40000"/>
                </a:solidFill>
                <a:round/>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p>
            </p:txBody>
          </p:sp>
          <p:sp>
            <p:nvSpPr>
              <p:cNvPr id="16" name="Freeform 11"/>
              <p:cNvSpPr>
                <a:spLocks/>
              </p:cNvSpPr>
              <p:nvPr/>
            </p:nvSpPr>
            <p:spPr bwMode="auto">
              <a:xfrm>
                <a:off x="2400300" y="3952875"/>
                <a:ext cx="4867275" cy="9525"/>
              </a:xfrm>
              <a:custGeom>
                <a:avLst/>
                <a:gdLst>
                  <a:gd name="T0" fmla="*/ 0 w 3066"/>
                  <a:gd name="T1" fmla="*/ 0 h 6"/>
                  <a:gd name="T2" fmla="*/ 2147483647 w 3066"/>
                  <a:gd name="T3" fmla="*/ 2147483647 h 6"/>
                  <a:gd name="T4" fmla="*/ 0 60000 65536"/>
                  <a:gd name="T5" fmla="*/ 0 60000 65536"/>
                  <a:gd name="T6" fmla="*/ 0 w 3066"/>
                  <a:gd name="T7" fmla="*/ 0 h 6"/>
                  <a:gd name="T8" fmla="*/ 3066 w 3066"/>
                  <a:gd name="T9" fmla="*/ 6 h 6"/>
                </a:gdLst>
                <a:ahLst/>
                <a:cxnLst>
                  <a:cxn ang="T4">
                    <a:pos x="T0" y="T1"/>
                  </a:cxn>
                  <a:cxn ang="T5">
                    <a:pos x="T2" y="T3"/>
                  </a:cxn>
                </a:cxnLst>
                <a:rect l="T6" t="T7" r="T8" b="T9"/>
                <a:pathLst>
                  <a:path w="3066" h="6">
                    <a:moveTo>
                      <a:pt x="0" y="0"/>
                    </a:moveTo>
                    <a:lnTo>
                      <a:pt x="3066" y="6"/>
                    </a:lnTo>
                  </a:path>
                </a:pathLst>
              </a:custGeom>
              <a:noFill/>
              <a:ln w="28575">
                <a:solidFill>
                  <a:srgbClr val="F40000"/>
                </a:solidFill>
                <a:round/>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p>
            </p:txBody>
          </p:sp>
          <p:sp>
            <p:nvSpPr>
              <p:cNvPr id="17" name="Freeform 12"/>
              <p:cNvSpPr>
                <a:spLocks/>
              </p:cNvSpPr>
              <p:nvPr/>
            </p:nvSpPr>
            <p:spPr bwMode="auto">
              <a:xfrm>
                <a:off x="2133600" y="5029200"/>
                <a:ext cx="5153025" cy="1588"/>
              </a:xfrm>
              <a:custGeom>
                <a:avLst/>
                <a:gdLst>
                  <a:gd name="T0" fmla="*/ 0 w 3246"/>
                  <a:gd name="T1" fmla="*/ 0 h 1"/>
                  <a:gd name="T2" fmla="*/ 2147483647 w 3246"/>
                  <a:gd name="T3" fmla="*/ 0 h 1"/>
                  <a:gd name="T4" fmla="*/ 0 60000 65536"/>
                  <a:gd name="T5" fmla="*/ 0 60000 65536"/>
                  <a:gd name="T6" fmla="*/ 0 w 3246"/>
                  <a:gd name="T7" fmla="*/ 0 h 1"/>
                  <a:gd name="T8" fmla="*/ 3246 w 3246"/>
                  <a:gd name="T9" fmla="*/ 1 h 1"/>
                </a:gdLst>
                <a:ahLst/>
                <a:cxnLst>
                  <a:cxn ang="T4">
                    <a:pos x="T0" y="T1"/>
                  </a:cxn>
                  <a:cxn ang="T5">
                    <a:pos x="T2" y="T3"/>
                  </a:cxn>
                </a:cxnLst>
                <a:rect l="T6" t="T7" r="T8" b="T9"/>
                <a:pathLst>
                  <a:path w="3246" h="1">
                    <a:moveTo>
                      <a:pt x="0" y="0"/>
                    </a:moveTo>
                    <a:lnTo>
                      <a:pt x="3246" y="0"/>
                    </a:lnTo>
                  </a:path>
                </a:pathLst>
              </a:custGeom>
              <a:noFill/>
              <a:ln w="28575">
                <a:solidFill>
                  <a:srgbClr val="F40000"/>
                </a:solidFill>
                <a:round/>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p>
            </p:txBody>
          </p:sp>
        </p:grpSp>
        <p:pic>
          <p:nvPicPr>
            <p:cNvPr id="8" name="Picture 13" descr="c:\Program Files\Common Files\Microsoft Shared\Clipart\cagcat50\tn00333_.wmf"/>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660525" y="1371600"/>
              <a:ext cx="1158875"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21326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RPAS </a:t>
            </a:r>
            <a:r>
              <a:rPr lang="en-US" dirty="0" smtClean="0"/>
              <a:t>Critical Incident </a:t>
            </a:r>
            <a:r>
              <a:rPr lang="en-US" dirty="0"/>
              <a:t>S</a:t>
            </a:r>
            <a:r>
              <a:rPr lang="en-US" dirty="0" smtClean="0"/>
              <a:t>tudy: Goals</a:t>
            </a:r>
            <a:endParaRPr lang="en-US" dirty="0"/>
          </a:p>
        </p:txBody>
      </p:sp>
      <p:sp>
        <p:nvSpPr>
          <p:cNvPr id="3" name="Content Placeholder 2"/>
          <p:cNvSpPr>
            <a:spLocks noGrp="1"/>
          </p:cNvSpPr>
          <p:nvPr>
            <p:ph idx="1"/>
          </p:nvPr>
        </p:nvSpPr>
        <p:spPr>
          <a:xfrm>
            <a:off x="457200" y="1524000"/>
            <a:ext cx="8534400" cy="4876800"/>
          </a:xfrm>
        </p:spPr>
        <p:txBody>
          <a:bodyPr>
            <a:noAutofit/>
          </a:bodyPr>
          <a:lstStyle/>
          <a:p>
            <a:r>
              <a:rPr lang="en-US" sz="3000" dirty="0" smtClean="0"/>
              <a:t>Examine </a:t>
            </a:r>
            <a:r>
              <a:rPr lang="en-US" sz="3000" dirty="0"/>
              <a:t>the feasibility of </a:t>
            </a:r>
            <a:r>
              <a:rPr lang="en-US" sz="3000" dirty="0" smtClean="0"/>
              <a:t>a </a:t>
            </a:r>
            <a:r>
              <a:rPr lang="en-US" sz="3000" dirty="0"/>
              <a:t>method to collect the operational experiences of </a:t>
            </a:r>
            <a:r>
              <a:rPr lang="en-US" sz="3000" dirty="0" smtClean="0"/>
              <a:t>RPAS pilots </a:t>
            </a:r>
          </a:p>
          <a:p>
            <a:r>
              <a:rPr lang="en-US" sz="3000" dirty="0" smtClean="0"/>
              <a:t>Provide independent </a:t>
            </a:r>
            <a:r>
              <a:rPr lang="en-US" sz="3000" dirty="0"/>
              <a:t>and </a:t>
            </a:r>
            <a:r>
              <a:rPr lang="en-US" sz="3000" dirty="0" smtClean="0"/>
              <a:t>complementary data </a:t>
            </a:r>
            <a:r>
              <a:rPr lang="en-US" sz="3000" dirty="0"/>
              <a:t>to supplement </a:t>
            </a:r>
            <a:r>
              <a:rPr lang="en-US" sz="3000" dirty="0" smtClean="0"/>
              <a:t>NASA simulations </a:t>
            </a:r>
            <a:r>
              <a:rPr lang="en-US" sz="3000" dirty="0"/>
              <a:t>and flight </a:t>
            </a:r>
            <a:r>
              <a:rPr lang="en-US" sz="3000" dirty="0" smtClean="0"/>
              <a:t>tests </a:t>
            </a:r>
            <a:endParaRPr lang="en-US" sz="3000"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23</a:t>
            </a:fld>
            <a:endParaRPr lang="en-US"/>
          </a:p>
        </p:txBody>
      </p:sp>
    </p:spTree>
    <p:extLst>
      <p:ext uri="{BB962C8B-B14F-4D97-AF65-F5344CB8AC3E}">
        <p14:creationId xmlns:p14="http://schemas.microsoft.com/office/powerpoint/2010/main" val="8437770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AS in the NAS\Hobbs-1c.jpg"/>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t="-26"/>
          <a:stretch/>
        </p:blipFill>
        <p:spPr bwMode="auto">
          <a:xfrm>
            <a:off x="-190500" y="4648200"/>
            <a:ext cx="9296400" cy="197816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76200" y="274638"/>
            <a:ext cx="8915400" cy="1143000"/>
          </a:xfrm>
        </p:spPr>
        <p:txBody>
          <a:bodyPr>
            <a:noAutofit/>
          </a:bodyPr>
          <a:lstStyle/>
          <a:p>
            <a:r>
              <a:rPr lang="en-US" dirty="0"/>
              <a:t>RPAS </a:t>
            </a:r>
            <a:r>
              <a:rPr lang="en-US" dirty="0" smtClean="0"/>
              <a:t>Critical Incident Study</a:t>
            </a:r>
            <a:r>
              <a:rPr lang="en-US" dirty="0"/>
              <a:t>: Approach</a:t>
            </a:r>
          </a:p>
        </p:txBody>
      </p:sp>
      <p:sp>
        <p:nvSpPr>
          <p:cNvPr id="3" name="Content Placeholder 2"/>
          <p:cNvSpPr>
            <a:spLocks noGrp="1"/>
          </p:cNvSpPr>
          <p:nvPr>
            <p:ph idx="1"/>
          </p:nvPr>
        </p:nvSpPr>
        <p:spPr>
          <a:xfrm>
            <a:off x="457200" y="1524000"/>
            <a:ext cx="8305800" cy="4602163"/>
          </a:xfrm>
        </p:spPr>
        <p:txBody>
          <a:bodyPr>
            <a:normAutofit/>
          </a:bodyPr>
          <a:lstStyle/>
          <a:p>
            <a:r>
              <a:rPr lang="en-US" sz="3000" dirty="0" smtClean="0"/>
              <a:t>Focus groups with 2-3 pilots at a time</a:t>
            </a:r>
          </a:p>
          <a:p>
            <a:r>
              <a:rPr lang="en-US" sz="3000" dirty="0" smtClean="0"/>
              <a:t>Participants asked </a:t>
            </a:r>
            <a:r>
              <a:rPr lang="en-US" sz="3000" dirty="0"/>
              <a:t>to recall </a:t>
            </a:r>
            <a:r>
              <a:rPr lang="en-US" sz="3000" dirty="0" smtClean="0"/>
              <a:t>events experienced while operating a remotely piloted aircraft</a:t>
            </a:r>
          </a:p>
          <a:p>
            <a:pPr marL="914400" lvl="1" indent="-514350">
              <a:buFont typeface="+mj-lt"/>
              <a:buAutoNum type="arabicPeriod"/>
            </a:pPr>
            <a:r>
              <a:rPr lang="en-US" sz="2600" dirty="0" smtClean="0"/>
              <a:t>A hazardous situation or error</a:t>
            </a:r>
            <a:endParaRPr lang="en-US" sz="2600" dirty="0"/>
          </a:p>
          <a:p>
            <a:pPr marL="914400" lvl="1" indent="-514350">
              <a:buFont typeface="+mj-lt"/>
              <a:buAutoNum type="arabicPeriod"/>
            </a:pPr>
            <a:r>
              <a:rPr lang="en-US" sz="2600" dirty="0" smtClean="0"/>
              <a:t>The rectification of a </a:t>
            </a:r>
            <a:r>
              <a:rPr lang="en-US" sz="2600" dirty="0"/>
              <a:t>hazardous situation or </a:t>
            </a:r>
            <a:r>
              <a:rPr lang="en-US" sz="2600" dirty="0" smtClean="0"/>
              <a:t>error</a:t>
            </a:r>
          </a:p>
          <a:p>
            <a:r>
              <a:rPr lang="en-US" sz="3000" dirty="0" smtClean="0"/>
              <a:t>Only reports that can be made public</a:t>
            </a:r>
            <a:endParaRPr lang="en-US" sz="3000" dirty="0"/>
          </a:p>
          <a:p>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24</a:t>
            </a:fld>
            <a:endParaRPr lang="en-US"/>
          </a:p>
        </p:txBody>
      </p:sp>
    </p:spTree>
    <p:extLst>
      <p:ext uri="{BB962C8B-B14F-4D97-AF65-F5344CB8AC3E}">
        <p14:creationId xmlns:p14="http://schemas.microsoft.com/office/powerpoint/2010/main" val="3125380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Preliminary Results</a:t>
            </a:r>
            <a:endParaRPr lang="en-US" dirty="0"/>
          </a:p>
        </p:txBody>
      </p:sp>
      <p:sp>
        <p:nvSpPr>
          <p:cNvPr id="3" name="Content Placeholder 2"/>
          <p:cNvSpPr>
            <a:spLocks noGrp="1"/>
          </p:cNvSpPr>
          <p:nvPr>
            <p:ph idx="1"/>
          </p:nvPr>
        </p:nvSpPr>
        <p:spPr>
          <a:xfrm>
            <a:off x="457200" y="1600200"/>
            <a:ext cx="8382000" cy="4525963"/>
          </a:xfrm>
        </p:spPr>
        <p:txBody>
          <a:bodyPr>
            <a:normAutofit lnSpcReduction="10000"/>
          </a:bodyPr>
          <a:lstStyle/>
          <a:p>
            <a:r>
              <a:rPr lang="en-US" dirty="0" smtClean="0"/>
              <a:t>23 participants</a:t>
            </a:r>
          </a:p>
          <a:p>
            <a:r>
              <a:rPr lang="en-US" dirty="0" smtClean="0"/>
              <a:t>90 incidents described</a:t>
            </a:r>
          </a:p>
          <a:p>
            <a:r>
              <a:rPr lang="de-DE" dirty="0" smtClean="0"/>
              <a:t>Weight classes of the remotely piloted aircraft:</a:t>
            </a:r>
          </a:p>
          <a:p>
            <a:pPr marL="0" indent="0">
              <a:buNone/>
            </a:pPr>
            <a:endParaRPr lang="de-DE" dirty="0" smtClean="0"/>
          </a:p>
          <a:p>
            <a:pPr marL="914400" lvl="1" indent="0">
              <a:buNone/>
            </a:pPr>
            <a:endParaRPr lang="de-DE" sz="800" dirty="0" smtClean="0"/>
          </a:p>
          <a:p>
            <a:pPr marL="514350" indent="0">
              <a:buNone/>
            </a:pPr>
            <a:r>
              <a:rPr lang="de-DE" sz="2800" i="1" dirty="0" smtClean="0"/>
              <a:t>Aircraft max takeoff weight    	# of reports</a:t>
            </a:r>
          </a:p>
          <a:p>
            <a:pPr marL="514350" indent="0">
              <a:buNone/>
            </a:pPr>
            <a:r>
              <a:rPr lang="de-DE" sz="2800" dirty="0" smtClean="0"/>
              <a:t>Less than 400 lbs		    	17</a:t>
            </a:r>
          </a:p>
          <a:p>
            <a:pPr marL="514350" indent="0">
              <a:buNone/>
            </a:pPr>
            <a:r>
              <a:rPr lang="de-DE" sz="2800" dirty="0" smtClean="0"/>
              <a:t>2000-15,000 lbs 		    	60</a:t>
            </a:r>
          </a:p>
          <a:p>
            <a:pPr marL="514350" indent="0">
              <a:buNone/>
            </a:pPr>
            <a:r>
              <a:rPr lang="de-DE" sz="2800" dirty="0" smtClean="0"/>
              <a:t>Greater than 15,000 lbs	    	13</a:t>
            </a:r>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25</a:t>
            </a:fld>
            <a:endParaRPr lang="en-US"/>
          </a:p>
        </p:txBody>
      </p:sp>
    </p:spTree>
    <p:extLst>
      <p:ext uri="{BB962C8B-B14F-4D97-AF65-F5344CB8AC3E}">
        <p14:creationId xmlns:p14="http://schemas.microsoft.com/office/powerpoint/2010/main" val="8410992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dirty="0" smtClean="0"/>
              <a:t>Problems Mentioned in Reports</a:t>
            </a:r>
            <a:endParaRPr lang="en-US" dirty="0"/>
          </a:p>
        </p:txBody>
      </p:sp>
      <p:sp>
        <p:nvSpPr>
          <p:cNvPr id="3" name="Content Placeholder 2"/>
          <p:cNvSpPr>
            <a:spLocks noGrp="1"/>
          </p:cNvSpPr>
          <p:nvPr>
            <p:ph idx="1"/>
          </p:nvPr>
        </p:nvSpPr>
        <p:spPr/>
        <p:txBody>
          <a:bodyPr/>
          <a:lstStyle/>
          <a:p>
            <a:pPr marL="457200" lvl="1"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26</a:t>
            </a:fld>
            <a:endParaRPr lang="en-US"/>
          </a:p>
        </p:txBody>
      </p:sp>
      <p:graphicFrame>
        <p:nvGraphicFramePr>
          <p:cNvPr id="7" name="Chart 6"/>
          <p:cNvGraphicFramePr>
            <a:graphicFrameLocks/>
          </p:cNvGraphicFramePr>
          <p:nvPr>
            <p:extLst>
              <p:ext uri="{D42A27DB-BD31-4B8C-83A1-F6EECF244321}">
                <p14:modId xmlns:p14="http://schemas.microsoft.com/office/powerpoint/2010/main" val="2882999169"/>
              </p:ext>
            </p:extLst>
          </p:nvPr>
        </p:nvGraphicFramePr>
        <p:xfrm>
          <a:off x="762000" y="990600"/>
          <a:ext cx="7391400" cy="59721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479601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Example: </a:t>
            </a:r>
            <a:r>
              <a:rPr lang="en-US" dirty="0"/>
              <a:t>Lost L</a:t>
            </a:r>
            <a:r>
              <a:rPr lang="en-US" dirty="0" smtClean="0"/>
              <a:t>ink</a:t>
            </a:r>
            <a:endParaRPr lang="en-US" dirty="0"/>
          </a:p>
        </p:txBody>
      </p:sp>
      <p:sp>
        <p:nvSpPr>
          <p:cNvPr id="3" name="Content Placeholder 2"/>
          <p:cNvSpPr>
            <a:spLocks noGrp="1"/>
          </p:cNvSpPr>
          <p:nvPr>
            <p:ph idx="1"/>
          </p:nvPr>
        </p:nvSpPr>
        <p:spPr/>
        <p:txBody>
          <a:bodyPr>
            <a:normAutofit/>
          </a:bodyPr>
          <a:lstStyle/>
          <a:p>
            <a:pPr marL="0" indent="0">
              <a:buNone/>
            </a:pPr>
            <a:r>
              <a:rPr lang="en-US" sz="2800" dirty="0" smtClean="0"/>
              <a:t>“We were flying really far out … about 90 kilometers from the antenna. But I passed some random mountain peak for about one second and the aircraft went into emergency mode. Luckily I had the correct emergency mode programmed. If I didn't, I could've lost the aircraft.”</a:t>
            </a:r>
          </a:p>
          <a:p>
            <a:pPr marL="0" indent="0" algn="r">
              <a:buNone/>
            </a:pPr>
            <a:r>
              <a:rPr lang="en-US" sz="2800" dirty="0"/>
              <a:t>	</a:t>
            </a:r>
            <a:endParaRPr lang="en-US" sz="2800" dirty="0" smtClean="0"/>
          </a:p>
          <a:p>
            <a:pPr marL="0" indent="0" algn="r">
              <a:buNone/>
            </a:pPr>
            <a:r>
              <a:rPr lang="en-US" sz="1800" dirty="0" smtClean="0"/>
              <a:t>RPAS pilot report</a:t>
            </a:r>
          </a:p>
          <a:p>
            <a:pPr marL="457200" lvl="1" indent="0">
              <a:buNone/>
            </a:pPr>
            <a:r>
              <a:rPr lang="en-US" dirty="0" smtClean="0"/>
              <a:t>												</a:t>
            </a:r>
            <a:endParaRPr lang="en-US" dirty="0"/>
          </a:p>
        </p:txBody>
      </p:sp>
    </p:spTree>
    <p:extLst>
      <p:ext uri="{BB962C8B-B14F-4D97-AF65-F5344CB8AC3E}">
        <p14:creationId xmlns:p14="http://schemas.microsoft.com/office/powerpoint/2010/main" val="17225768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Stages of Lost Link</a:t>
            </a:r>
            <a:endParaRPr lang="en-US" dirty="0"/>
          </a:p>
        </p:txBody>
      </p:sp>
      <p:pic>
        <p:nvPicPr>
          <p:cNvPr id="2050" name="Picture 2" descr="C:\Alan\UAS in the NAS\Landry Book 2016\Stages of lost link4 (2).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2143" y="1447800"/>
            <a:ext cx="8713056"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8968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C:\Alan\TDT UAS Study\D6CEDD30BE7C4832AAD7E2C1FC14684C.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69070"/>
            <a:ext cx="9144000" cy="6719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2960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Example: Lost Link </a:t>
            </a:r>
            <a:r>
              <a:rPr lang="en-US" dirty="0"/>
              <a:t>T</a:t>
            </a:r>
            <a:r>
              <a:rPr lang="en-US" dirty="0" smtClean="0"/>
              <a:t>imer</a:t>
            </a:r>
            <a:endParaRPr lang="en-US" dirty="0"/>
          </a:p>
        </p:txBody>
      </p:sp>
      <p:sp>
        <p:nvSpPr>
          <p:cNvPr id="3" name="Content Placeholder 2"/>
          <p:cNvSpPr>
            <a:spLocks noGrp="1"/>
          </p:cNvSpPr>
          <p:nvPr>
            <p:ph idx="1"/>
          </p:nvPr>
        </p:nvSpPr>
        <p:spPr>
          <a:xfrm>
            <a:off x="457200" y="1447800"/>
            <a:ext cx="8229600" cy="4800600"/>
          </a:xfrm>
        </p:spPr>
        <p:txBody>
          <a:bodyPr>
            <a:normAutofit/>
          </a:bodyPr>
          <a:lstStyle/>
          <a:p>
            <a:pPr marL="0" indent="0">
              <a:buNone/>
            </a:pPr>
            <a:r>
              <a:rPr lang="en-US" sz="2800" dirty="0"/>
              <a:t>“The airplane … made many turnarounds due to it being out of link then … it would reacquire and … return on mission. This affected fuel burn. [So I] set time-out feature just short of the actual mission duration.”</a:t>
            </a:r>
          </a:p>
          <a:p>
            <a:pPr marL="457200" lvl="1" indent="0">
              <a:buNone/>
            </a:pPr>
            <a:endParaRPr lang="en-US" dirty="0" smtClean="0"/>
          </a:p>
          <a:p>
            <a:pPr marL="457200" lvl="1" indent="0">
              <a:buNone/>
            </a:pPr>
            <a:r>
              <a:rPr lang="en-US" dirty="0" smtClean="0"/>
              <a:t>							</a:t>
            </a:r>
            <a:r>
              <a:rPr lang="en-US" sz="1800" dirty="0"/>
              <a:t> RPAS pilot report</a:t>
            </a:r>
          </a:p>
          <a:p>
            <a:pPr marL="457200" lvl="1" indent="0">
              <a:buNone/>
            </a:pPr>
            <a:endParaRPr lang="en-US" dirty="0"/>
          </a:p>
        </p:txBody>
      </p:sp>
    </p:spTree>
    <p:extLst>
      <p:ext uri="{BB962C8B-B14F-4D97-AF65-F5344CB8AC3E}">
        <p14:creationId xmlns:p14="http://schemas.microsoft.com/office/powerpoint/2010/main" val="38378798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15400" cy="1143000"/>
          </a:xfrm>
        </p:spPr>
        <p:txBody>
          <a:bodyPr>
            <a:normAutofit/>
          </a:bodyPr>
          <a:lstStyle/>
          <a:p>
            <a:r>
              <a:rPr lang="en-US" dirty="0" smtClean="0"/>
              <a:t>Example: Lack of Sensory Information</a:t>
            </a:r>
            <a:endParaRPr lang="en-US" dirty="0"/>
          </a:p>
        </p:txBody>
      </p:sp>
      <p:sp>
        <p:nvSpPr>
          <p:cNvPr id="4" name="Content Placeholder 2"/>
          <p:cNvSpPr>
            <a:spLocks noGrp="1"/>
          </p:cNvSpPr>
          <p:nvPr>
            <p:ph idx="1"/>
          </p:nvPr>
        </p:nvSpPr>
        <p:spPr/>
        <p:txBody>
          <a:bodyPr>
            <a:normAutofit/>
          </a:bodyPr>
          <a:lstStyle/>
          <a:p>
            <a:pPr marL="0" indent="0">
              <a:buNone/>
            </a:pPr>
            <a:r>
              <a:rPr lang="en-US" sz="2800" dirty="0" smtClean="0"/>
              <a:t>“</a:t>
            </a:r>
            <a:r>
              <a:rPr lang="en-US" sz="2800" dirty="0"/>
              <a:t>We fly based on digital gauges. We don't hear or feel anything, like RPM changes …. The aircraft is supposed to level off, at say, </a:t>
            </a:r>
            <a:r>
              <a:rPr lang="en-US" sz="2800" dirty="0" smtClean="0"/>
              <a:t>5,000</a:t>
            </a:r>
            <a:r>
              <a:rPr lang="en-US" sz="2800" dirty="0"/>
              <a:t> </a:t>
            </a:r>
            <a:r>
              <a:rPr lang="en-US" sz="2800" dirty="0" err="1" smtClean="0"/>
              <a:t>ft</a:t>
            </a:r>
            <a:r>
              <a:rPr lang="en-US" sz="2800" dirty="0" smtClean="0"/>
              <a:t> … </a:t>
            </a:r>
            <a:r>
              <a:rPr lang="en-US" sz="2800" dirty="0"/>
              <a:t>As opposed to a real aircraft [where] you can feel the airplane leveling off, I couldn't determine if it was still climbing until I noticed it was </a:t>
            </a:r>
            <a:r>
              <a:rPr lang="en-US" sz="2800" dirty="0" smtClean="0"/>
              <a:t>300 </a:t>
            </a:r>
            <a:r>
              <a:rPr lang="en-US" sz="2800" dirty="0" err="1" smtClean="0"/>
              <a:t>ft</a:t>
            </a:r>
            <a:r>
              <a:rPr lang="en-US" sz="2800" dirty="0" smtClean="0"/>
              <a:t> </a:t>
            </a:r>
            <a:r>
              <a:rPr lang="en-US" sz="2800" dirty="0"/>
              <a:t>past its command altitude</a:t>
            </a:r>
            <a:r>
              <a:rPr lang="en-US" sz="2800" dirty="0" smtClean="0"/>
              <a:t>.”</a:t>
            </a:r>
          </a:p>
          <a:p>
            <a:pPr marL="0" indent="0">
              <a:buNone/>
            </a:pPr>
            <a:endParaRPr lang="en-US" sz="2800" dirty="0"/>
          </a:p>
          <a:p>
            <a:pPr marL="0" indent="0" algn="r">
              <a:buNone/>
            </a:pPr>
            <a:r>
              <a:rPr lang="en-US" sz="1800" dirty="0"/>
              <a:t>RPAS pilot report</a:t>
            </a:r>
          </a:p>
        </p:txBody>
      </p:sp>
    </p:spTree>
    <p:extLst>
      <p:ext uri="{BB962C8B-B14F-4D97-AF65-F5344CB8AC3E}">
        <p14:creationId xmlns:p14="http://schemas.microsoft.com/office/powerpoint/2010/main" val="43678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Stale Lost </a:t>
            </a:r>
            <a:r>
              <a:rPr lang="en-US" dirty="0"/>
              <a:t>L</a:t>
            </a:r>
            <a:r>
              <a:rPr lang="en-US" dirty="0" smtClean="0"/>
              <a:t>ink</a:t>
            </a:r>
            <a:endParaRPr lang="en-US" dirty="0"/>
          </a:p>
        </p:txBody>
      </p:sp>
      <p:sp>
        <p:nvSpPr>
          <p:cNvPr id="3" name="Content Placeholder 2"/>
          <p:cNvSpPr>
            <a:spLocks noGrp="1"/>
          </p:cNvSpPr>
          <p:nvPr>
            <p:ph idx="1"/>
          </p:nvPr>
        </p:nvSpPr>
        <p:spPr/>
        <p:txBody>
          <a:bodyPr/>
          <a:lstStyle/>
          <a:p>
            <a:r>
              <a:rPr lang="en-US" dirty="0" smtClean="0"/>
              <a:t>Pilot awareness of lost link mission</a:t>
            </a:r>
          </a:p>
          <a:p>
            <a:r>
              <a:rPr lang="en-US" dirty="0" smtClean="0"/>
              <a:t>Lost link mission needs regular updating</a:t>
            </a:r>
          </a:p>
          <a:p>
            <a:r>
              <a:rPr lang="en-US" dirty="0" smtClean="0"/>
              <a:t>Lost link mission can be a form of “automation surprise”</a:t>
            </a:r>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32</a:t>
            </a:fld>
            <a:endParaRPr lang="en-US"/>
          </a:p>
        </p:txBody>
      </p:sp>
    </p:spTree>
    <p:extLst>
      <p:ext uri="{BB962C8B-B14F-4D97-AF65-F5344CB8AC3E}">
        <p14:creationId xmlns:p14="http://schemas.microsoft.com/office/powerpoint/2010/main" val="40281642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Stale Lost Link</a:t>
            </a:r>
            <a:endParaRPr lang="en-US" dirty="0"/>
          </a:p>
        </p:txBody>
      </p:sp>
      <p:sp>
        <p:nvSpPr>
          <p:cNvPr id="3" name="Content Placeholder 2"/>
          <p:cNvSpPr>
            <a:spLocks noGrp="1"/>
          </p:cNvSpPr>
          <p:nvPr>
            <p:ph idx="1"/>
          </p:nvPr>
        </p:nvSpPr>
        <p:spPr/>
        <p:txBody>
          <a:bodyPr/>
          <a:lstStyle/>
          <a:p>
            <a:pPr marL="0" indent="0">
              <a:buNone/>
            </a:pPr>
            <a:r>
              <a:rPr lang="en-US" sz="2800" dirty="0" smtClean="0"/>
              <a:t>“At </a:t>
            </a:r>
            <a:r>
              <a:rPr lang="en-US" sz="2800" dirty="0"/>
              <a:t>the beginning of the flight, the lost link procedure was valid, but the procedure was not updated later in the flight. At one point, had the lost link procedure been activated, it would’ve had the aircraft fly through terrain in an attempt to reach the next waypoint. However, the aircraft didn’t lose link and the error was caught in the handover to </a:t>
            </a:r>
            <a:r>
              <a:rPr lang="en-US" sz="2800" dirty="0" smtClean="0"/>
              <a:t>the next </a:t>
            </a:r>
            <a:r>
              <a:rPr lang="en-US" sz="2800" dirty="0"/>
              <a:t>set of </a:t>
            </a:r>
            <a:r>
              <a:rPr lang="en-US" sz="2800" dirty="0" smtClean="0"/>
              <a:t>operators.”</a:t>
            </a:r>
          </a:p>
          <a:p>
            <a:pPr marL="0" indent="0">
              <a:buNone/>
            </a:pPr>
            <a:endParaRPr lang="en-US" sz="2800" dirty="0" smtClean="0"/>
          </a:p>
          <a:p>
            <a:pPr marL="0" indent="0" algn="r">
              <a:buNone/>
            </a:pPr>
            <a:r>
              <a:rPr lang="en-US" sz="1800" dirty="0"/>
              <a:t> RPAS pilot report</a:t>
            </a:r>
          </a:p>
          <a:p>
            <a:pPr marL="0" indent="0">
              <a:buNone/>
            </a:pPr>
            <a:endParaRPr lang="en-US" sz="2800" dirty="0"/>
          </a:p>
          <a:p>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33</a:t>
            </a:fld>
            <a:endParaRPr lang="en-US"/>
          </a:p>
        </p:txBody>
      </p:sp>
    </p:spTree>
    <p:extLst>
      <p:ext uri="{BB962C8B-B14F-4D97-AF65-F5344CB8AC3E}">
        <p14:creationId xmlns:p14="http://schemas.microsoft.com/office/powerpoint/2010/main" val="41418807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Voice </a:t>
            </a:r>
            <a:r>
              <a:rPr lang="en-US" dirty="0"/>
              <a:t>L</a:t>
            </a:r>
            <a:r>
              <a:rPr lang="en-US" dirty="0" smtClean="0"/>
              <a:t>atency</a:t>
            </a:r>
            <a:endParaRPr lang="en-US" dirty="0"/>
          </a:p>
        </p:txBody>
      </p:sp>
      <p:sp>
        <p:nvSpPr>
          <p:cNvPr id="3" name="Content Placeholder 2"/>
          <p:cNvSpPr>
            <a:spLocks noGrp="1"/>
          </p:cNvSpPr>
          <p:nvPr>
            <p:ph idx="1"/>
          </p:nvPr>
        </p:nvSpPr>
        <p:spPr/>
        <p:txBody>
          <a:bodyPr/>
          <a:lstStyle/>
          <a:p>
            <a:pPr marL="0" indent="0">
              <a:buNone/>
            </a:pPr>
            <a:r>
              <a:rPr lang="en-US" sz="2800" dirty="0"/>
              <a:t>“There is a delay between clicking the press-to-talk and talking. This is very difficult to manage when in very busy airspace, and listening for a gap to talk. Sometimes by the time we press the talk button, with the satellite delay, the gap is gone and we </a:t>
            </a:r>
            <a:r>
              <a:rPr lang="en-US" sz="2800" dirty="0" smtClean="0"/>
              <a:t>step on </a:t>
            </a:r>
            <a:r>
              <a:rPr lang="en-US" sz="2800" dirty="0"/>
              <a:t>other aircraft.” </a:t>
            </a:r>
            <a:endParaRPr lang="en-US" sz="2800" dirty="0" smtClean="0"/>
          </a:p>
          <a:p>
            <a:pPr marL="0" indent="0" algn="r">
              <a:buNone/>
            </a:pPr>
            <a:r>
              <a:rPr lang="en-US" sz="1800" dirty="0"/>
              <a:t> </a:t>
            </a:r>
            <a:endParaRPr lang="en-US" sz="1800" dirty="0" smtClean="0"/>
          </a:p>
          <a:p>
            <a:pPr marL="0" indent="0" algn="r">
              <a:buNone/>
            </a:pPr>
            <a:endParaRPr lang="en-US" sz="1800" dirty="0"/>
          </a:p>
          <a:p>
            <a:pPr marL="0" indent="0">
              <a:buNone/>
            </a:pPr>
            <a:r>
              <a:rPr lang="en-US" sz="1800" dirty="0" smtClean="0"/>
              <a:t>RPAS </a:t>
            </a:r>
            <a:r>
              <a:rPr lang="en-US" sz="1800" dirty="0"/>
              <a:t>pilot report</a:t>
            </a:r>
          </a:p>
          <a:p>
            <a:pPr marL="0" indent="0">
              <a:buNone/>
            </a:pPr>
            <a:endParaRPr lang="en-US" sz="2800" dirty="0"/>
          </a:p>
          <a:p>
            <a:endParaRPr lang="en-US" dirty="0"/>
          </a:p>
        </p:txBody>
      </p:sp>
      <p:pic>
        <p:nvPicPr>
          <p:cNvPr id="4" name="Picture 2" descr="C:\Alan\UAS in the NAS\Landry Book 2016\RPAS figure.6FINAL (2).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91000" y="3886200"/>
            <a:ext cx="4744854" cy="2825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6772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Controls and Displays</a:t>
            </a:r>
            <a:endParaRPr lang="en-US" dirty="0"/>
          </a:p>
        </p:txBody>
      </p:sp>
      <p:sp>
        <p:nvSpPr>
          <p:cNvPr id="3" name="Content Placeholder 2"/>
          <p:cNvSpPr>
            <a:spLocks noGrp="1"/>
          </p:cNvSpPr>
          <p:nvPr>
            <p:ph idx="1"/>
          </p:nvPr>
        </p:nvSpPr>
        <p:spPr>
          <a:xfrm>
            <a:off x="457200" y="1600200"/>
            <a:ext cx="8382000" cy="4525963"/>
          </a:xfrm>
        </p:spPr>
        <p:txBody>
          <a:bodyPr/>
          <a:lstStyle/>
          <a:p>
            <a:r>
              <a:rPr lang="en-US" dirty="0" smtClean="0"/>
              <a:t>Some RPS interfaces appear to be particularly error-productive </a:t>
            </a:r>
            <a:endParaRPr lang="en-US" dirty="0"/>
          </a:p>
          <a:p>
            <a:r>
              <a:rPr lang="en-US" dirty="0"/>
              <a:t>Shared payload and flight controls</a:t>
            </a:r>
          </a:p>
          <a:p>
            <a:r>
              <a:rPr lang="en-US" dirty="0" smtClean="0"/>
              <a:t>Keyboard and consumer interfaces</a:t>
            </a:r>
          </a:p>
          <a:p>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35</a:t>
            </a:fld>
            <a:endParaRPr lang="en-US"/>
          </a:p>
        </p:txBody>
      </p:sp>
    </p:spTree>
    <p:extLst>
      <p:ext uri="{BB962C8B-B14F-4D97-AF65-F5344CB8AC3E}">
        <p14:creationId xmlns:p14="http://schemas.microsoft.com/office/powerpoint/2010/main" val="35244416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Example Narrative: Keyboards</a:t>
            </a:r>
            <a:endParaRPr lang="en-US" dirty="0"/>
          </a:p>
        </p:txBody>
      </p:sp>
      <p:sp>
        <p:nvSpPr>
          <p:cNvPr id="3" name="Content Placeholder 2"/>
          <p:cNvSpPr>
            <a:spLocks noGrp="1"/>
          </p:cNvSpPr>
          <p:nvPr>
            <p:ph idx="1"/>
          </p:nvPr>
        </p:nvSpPr>
        <p:spPr>
          <a:xfrm>
            <a:off x="457200" y="1600200"/>
            <a:ext cx="8382000" cy="4525963"/>
          </a:xfrm>
        </p:spPr>
        <p:txBody>
          <a:bodyPr>
            <a:normAutofit/>
          </a:bodyPr>
          <a:lstStyle/>
          <a:p>
            <a:pPr marL="0" indent="0">
              <a:buNone/>
            </a:pPr>
            <a:r>
              <a:rPr lang="en-US" sz="2800" dirty="0" smtClean="0"/>
              <a:t>“… an </a:t>
            </a:r>
            <a:r>
              <a:rPr lang="en-US" sz="2800" dirty="0"/>
              <a:t>operator placed his manual on top of </a:t>
            </a:r>
            <a:r>
              <a:rPr lang="en-US" sz="2800" dirty="0" smtClean="0"/>
              <a:t>[the keyboard]. </a:t>
            </a:r>
            <a:r>
              <a:rPr lang="en-US" sz="2800" dirty="0"/>
              <a:t>Accidently, this activated the GUI. Then more pressure was applied through handling the manual, on the space bar. As a result, it highlighted and armed, through several steps, the flight termination button. Luckily, the operator saw the countdown and caught it in time to deactivate this command</a:t>
            </a:r>
            <a:r>
              <a:rPr lang="en-US" sz="2800" dirty="0" smtClean="0"/>
              <a:t>.” </a:t>
            </a:r>
          </a:p>
          <a:p>
            <a:pPr marL="0" indent="0">
              <a:buNone/>
            </a:pPr>
            <a:endParaRPr lang="en-US" sz="2800" dirty="0"/>
          </a:p>
          <a:p>
            <a:pPr marL="0" indent="0" algn="r">
              <a:buNone/>
            </a:pPr>
            <a:r>
              <a:rPr lang="en-US" sz="1800" dirty="0"/>
              <a:t> RPAS pilot report</a:t>
            </a:r>
          </a:p>
          <a:p>
            <a:pPr marL="0" indent="0">
              <a:buNone/>
            </a:pPr>
            <a:endParaRPr lang="en-US" sz="2800"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36</a:t>
            </a:fld>
            <a:endParaRPr lang="en-US"/>
          </a:p>
        </p:txBody>
      </p:sp>
    </p:spTree>
    <p:extLst>
      <p:ext uri="{BB962C8B-B14F-4D97-AF65-F5344CB8AC3E}">
        <p14:creationId xmlns:p14="http://schemas.microsoft.com/office/powerpoint/2010/main" val="27602573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43000"/>
          </a:xfrm>
        </p:spPr>
        <p:txBody>
          <a:bodyPr>
            <a:normAutofit/>
          </a:bodyPr>
          <a:lstStyle/>
          <a:p>
            <a:r>
              <a:rPr lang="en-US" dirty="0" smtClean="0"/>
              <a:t>Example: Data Entry </a:t>
            </a:r>
            <a:r>
              <a:rPr lang="en-US" dirty="0"/>
              <a:t>E</a:t>
            </a:r>
            <a:r>
              <a:rPr lang="en-US" dirty="0" smtClean="0"/>
              <a:t>rrors </a:t>
            </a:r>
            <a:r>
              <a:rPr lang="en-US" dirty="0"/>
              <a:t>and </a:t>
            </a:r>
            <a:r>
              <a:rPr lang="en-US" dirty="0" smtClean="0"/>
              <a:t>Slips</a:t>
            </a:r>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37</a:t>
            </a:fld>
            <a:endParaRPr lang="en-US" dirty="0"/>
          </a:p>
        </p:txBody>
      </p:sp>
      <p:pic>
        <p:nvPicPr>
          <p:cNvPr id="2050" name="Picture 2" descr="Air Force Capt. Bethany Slack, a Predator pilot, operates an aircraft from a control center at Balad Air Base, 50 miles north of Baghdad on June 21, 2007. | AP Photo"/>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6861287" y="1653308"/>
            <a:ext cx="2228217" cy="2537692"/>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txBox="1">
            <a:spLocks/>
          </p:cNvSpPr>
          <p:nvPr/>
        </p:nvSpPr>
        <p:spPr>
          <a:xfrm>
            <a:off x="457200" y="1447800"/>
            <a:ext cx="6397160" cy="5410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dirty="0" smtClean="0"/>
              <a:t>“I went to put the gear down, but instead I turned the SAS </a:t>
            </a:r>
            <a:r>
              <a:rPr lang="en-US" sz="2800" dirty="0"/>
              <a:t> [Stability Augmentation System] off </a:t>
            </a:r>
            <a:r>
              <a:rPr lang="en-US" sz="2800" dirty="0" smtClean="0"/>
              <a:t>using the red emergency button. The aircraft went into a 20-degree bank and 5-degrees nose down. I was able to recover the airplane. </a:t>
            </a:r>
            <a:r>
              <a:rPr lang="en-US" sz="2800" dirty="0"/>
              <a:t>I had developed muscle memory with the activation of the SAS disengagement button</a:t>
            </a:r>
            <a:r>
              <a:rPr lang="en-US" sz="2800" dirty="0" smtClean="0"/>
              <a:t>.” </a:t>
            </a:r>
          </a:p>
          <a:p>
            <a:pPr marL="0" indent="0">
              <a:buNone/>
            </a:pPr>
            <a:endParaRPr lang="en-US" sz="2800" dirty="0" smtClean="0"/>
          </a:p>
          <a:p>
            <a:pPr marL="0" indent="0" algn="r">
              <a:buNone/>
            </a:pPr>
            <a:r>
              <a:rPr lang="en-US" sz="1800" dirty="0" smtClean="0"/>
              <a:t>	 </a:t>
            </a:r>
            <a:r>
              <a:rPr lang="en-US" sz="1800" dirty="0"/>
              <a:t>RPAS pilot report</a:t>
            </a:r>
          </a:p>
          <a:p>
            <a:pPr marL="0" indent="0">
              <a:buNone/>
            </a:pPr>
            <a:endParaRPr lang="en-US" sz="2800" dirty="0" smtClean="0"/>
          </a:p>
        </p:txBody>
      </p:sp>
    </p:spTree>
    <p:extLst>
      <p:ext uri="{BB962C8B-B14F-4D97-AF65-F5344CB8AC3E}">
        <p14:creationId xmlns:p14="http://schemas.microsoft.com/office/powerpoint/2010/main" val="562887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Accessibility of RPS </a:t>
            </a:r>
            <a:endParaRPr lang="en-US" dirty="0"/>
          </a:p>
        </p:txBody>
      </p:sp>
      <p:sp>
        <p:nvSpPr>
          <p:cNvPr id="3" name="Content Placeholder 2"/>
          <p:cNvSpPr>
            <a:spLocks noGrp="1"/>
          </p:cNvSpPr>
          <p:nvPr>
            <p:ph idx="1"/>
          </p:nvPr>
        </p:nvSpPr>
        <p:spPr/>
        <p:txBody>
          <a:bodyPr/>
          <a:lstStyle/>
          <a:p>
            <a:pPr marL="0" indent="0">
              <a:buNone/>
            </a:pPr>
            <a:r>
              <a:rPr lang="en-US" sz="2800" dirty="0"/>
              <a:t>“In manned aircraft it is clear who is in command, but with UAS operations, there are multiple people who have a sense of responsibility for the aircraft. So when there is something that needs attention many people run to the GCS [Ground Control Station</a:t>
            </a:r>
            <a:r>
              <a:rPr lang="en-US" sz="2800" dirty="0" smtClean="0"/>
              <a:t>].”</a:t>
            </a:r>
          </a:p>
          <a:p>
            <a:pPr marL="0" indent="0">
              <a:buNone/>
            </a:pPr>
            <a:endParaRPr lang="en-US" sz="2800" dirty="0" smtClean="0"/>
          </a:p>
          <a:p>
            <a:pPr marL="0" indent="0">
              <a:buNone/>
            </a:pPr>
            <a:endParaRPr lang="en-US" sz="2800" dirty="0"/>
          </a:p>
          <a:p>
            <a:pPr marL="0" indent="0" algn="r">
              <a:buNone/>
            </a:pPr>
            <a:r>
              <a:rPr lang="en-US" sz="1800" dirty="0"/>
              <a:t>RPAS pilot report</a:t>
            </a:r>
          </a:p>
          <a:p>
            <a:endParaRPr lang="en-US" dirty="0"/>
          </a:p>
        </p:txBody>
      </p:sp>
      <p:graphicFrame>
        <p:nvGraphicFramePr>
          <p:cNvPr id="5" name="Diagram 4"/>
          <p:cNvGraphicFramePr/>
          <p:nvPr>
            <p:extLst>
              <p:ext uri="{D42A27DB-BD31-4B8C-83A1-F6EECF244321}">
                <p14:modId xmlns:p14="http://schemas.microsoft.com/office/powerpoint/2010/main" val="3418333094"/>
              </p:ext>
            </p:extLst>
          </p:nvPr>
        </p:nvGraphicFramePr>
        <p:xfrm>
          <a:off x="18288" y="1219200"/>
          <a:ext cx="7772400" cy="830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0055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Example: Mode Error during Control Station Transfer</a:t>
            </a:r>
            <a:endParaRPr lang="en-US" dirty="0"/>
          </a:p>
        </p:txBody>
      </p:sp>
      <p:sp>
        <p:nvSpPr>
          <p:cNvPr id="3" name="Content Placeholder 2"/>
          <p:cNvSpPr>
            <a:spLocks noGrp="1"/>
          </p:cNvSpPr>
          <p:nvPr>
            <p:ph idx="1"/>
          </p:nvPr>
        </p:nvSpPr>
        <p:spPr>
          <a:xfrm>
            <a:off x="381000" y="1600200"/>
            <a:ext cx="8458200" cy="4525963"/>
          </a:xfrm>
        </p:spPr>
        <p:txBody>
          <a:bodyPr>
            <a:noAutofit/>
          </a:bodyPr>
          <a:lstStyle/>
          <a:p>
            <a:pPr marL="0" indent="0">
              <a:buNone/>
            </a:pPr>
            <a:r>
              <a:rPr lang="en-US" sz="2800" dirty="0"/>
              <a:t>“During preflight, handover checks were being </a:t>
            </a:r>
            <a:r>
              <a:rPr lang="en-US" sz="2800" dirty="0" smtClean="0"/>
              <a:t>done … </a:t>
            </a:r>
            <a:r>
              <a:rPr lang="en-US" sz="2800" dirty="0"/>
              <a:t>we had the aircraft engine at idle with the parking brake set, but when the radio handover switched to XXX, he didn’t have the parking brake set and the power was set at 80% ….  The result was the engine revving up, and the aircraft jumping its </a:t>
            </a:r>
            <a:r>
              <a:rPr lang="en-US" sz="2800" dirty="0" smtClean="0"/>
              <a:t>chocks.”</a:t>
            </a:r>
          </a:p>
          <a:p>
            <a:pPr marL="0" indent="0">
              <a:buNone/>
            </a:pPr>
            <a:endParaRPr lang="en-US" sz="2800" dirty="0"/>
          </a:p>
          <a:p>
            <a:pPr marL="0" indent="0" algn="r">
              <a:buNone/>
            </a:pPr>
            <a:r>
              <a:rPr lang="en-US" sz="1800" dirty="0"/>
              <a:t> RPAS pilot report</a:t>
            </a:r>
          </a:p>
          <a:p>
            <a:pPr marL="0" indent="0">
              <a:buNone/>
            </a:pPr>
            <a:r>
              <a:rPr lang="en-US" sz="2800" dirty="0" smtClean="0"/>
              <a:t>  </a:t>
            </a:r>
            <a:endParaRPr lang="en-US" sz="2800" dirty="0"/>
          </a:p>
          <a:p>
            <a:pPr marL="0" indent="0">
              <a:buNone/>
            </a:pPr>
            <a:endParaRPr lang="en-US" sz="2700"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39</a:t>
            </a:fld>
            <a:endParaRPr lang="en-US"/>
          </a:p>
        </p:txBody>
      </p:sp>
    </p:spTree>
    <p:extLst>
      <p:ext uri="{BB962C8B-B14F-4D97-AF65-F5344CB8AC3E}">
        <p14:creationId xmlns:p14="http://schemas.microsoft.com/office/powerpoint/2010/main" val="2344133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Example: Unintended Transfer</a:t>
            </a:r>
            <a:endParaRPr lang="en-US" dirty="0"/>
          </a:p>
        </p:txBody>
      </p:sp>
      <p:sp>
        <p:nvSpPr>
          <p:cNvPr id="3" name="Content Placeholder 2"/>
          <p:cNvSpPr>
            <a:spLocks noGrp="1"/>
          </p:cNvSpPr>
          <p:nvPr>
            <p:ph idx="1"/>
          </p:nvPr>
        </p:nvSpPr>
        <p:spPr/>
        <p:txBody>
          <a:bodyPr/>
          <a:lstStyle/>
          <a:p>
            <a:pPr marL="0" indent="0">
              <a:buNone/>
            </a:pPr>
            <a:r>
              <a:rPr lang="en-US" sz="2800" dirty="0" smtClean="0"/>
              <a:t>“I </a:t>
            </a:r>
            <a:r>
              <a:rPr lang="en-US" sz="2800" dirty="0"/>
              <a:t>was preparing to take control of the aircraft from </a:t>
            </a:r>
            <a:r>
              <a:rPr lang="en-US" sz="2800" dirty="0" smtClean="0"/>
              <a:t>[another pilot station]. </a:t>
            </a:r>
            <a:r>
              <a:rPr lang="en-US" sz="2800" dirty="0"/>
              <a:t>The transmitters from my GCS were accidently left on. When I slewed the directional </a:t>
            </a:r>
            <a:r>
              <a:rPr lang="en-US" sz="2800" dirty="0" smtClean="0"/>
              <a:t>antenna </a:t>
            </a:r>
            <a:r>
              <a:rPr lang="en-US" sz="2800" dirty="0"/>
              <a:t>to get the picture of the aircraft (the down link info), this automatically gave me control of the aircraft. I was not intending to take control of the aircraft at this </a:t>
            </a:r>
            <a:r>
              <a:rPr lang="en-US" sz="2800" dirty="0" smtClean="0"/>
              <a:t>time.”</a:t>
            </a:r>
          </a:p>
          <a:p>
            <a:pPr marL="0" indent="0">
              <a:buNone/>
            </a:pPr>
            <a:endParaRPr lang="en-US" sz="2800" dirty="0"/>
          </a:p>
          <a:p>
            <a:pPr marL="0" indent="0" algn="r">
              <a:buNone/>
            </a:pPr>
            <a:r>
              <a:rPr lang="en-US" sz="1800" dirty="0"/>
              <a:t> RPAS pilot report</a:t>
            </a:r>
          </a:p>
          <a:p>
            <a:pPr marL="0" indent="0">
              <a:buNone/>
            </a:pPr>
            <a:endParaRPr lang="en-US" sz="2800" dirty="0"/>
          </a:p>
          <a:p>
            <a:pPr marL="0" indent="0">
              <a:buNone/>
            </a:pPr>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40</a:t>
            </a:fld>
            <a:endParaRPr lang="en-US"/>
          </a:p>
        </p:txBody>
      </p:sp>
    </p:spTree>
    <p:extLst>
      <p:ext uri="{BB962C8B-B14F-4D97-AF65-F5344CB8AC3E}">
        <p14:creationId xmlns:p14="http://schemas.microsoft.com/office/powerpoint/2010/main" val="273481068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Camera </a:t>
            </a:r>
            <a:r>
              <a:rPr lang="en-US" dirty="0"/>
              <a:t>V</a:t>
            </a:r>
            <a:r>
              <a:rPr lang="en-US" dirty="0" smtClean="0"/>
              <a:t>iew Illusion</a:t>
            </a:r>
            <a:endParaRPr lang="en-US" dirty="0"/>
          </a:p>
        </p:txBody>
      </p:sp>
      <p:sp>
        <p:nvSpPr>
          <p:cNvPr id="3" name="Content Placeholder 2"/>
          <p:cNvSpPr>
            <a:spLocks noGrp="1"/>
          </p:cNvSpPr>
          <p:nvPr>
            <p:ph idx="1"/>
          </p:nvPr>
        </p:nvSpPr>
        <p:spPr/>
        <p:txBody>
          <a:bodyPr/>
          <a:lstStyle/>
          <a:p>
            <a:pPr marL="0" indent="0">
              <a:buNone/>
            </a:pPr>
            <a:r>
              <a:rPr lang="en-US" sz="2800" dirty="0"/>
              <a:t>“Depending on how I do the landing …. </a:t>
            </a:r>
            <a:r>
              <a:rPr lang="en-US" sz="2800" dirty="0" smtClean="0"/>
              <a:t>[the </a:t>
            </a:r>
            <a:r>
              <a:rPr lang="en-US" sz="2800" dirty="0"/>
              <a:t>moveable sensor </a:t>
            </a:r>
            <a:r>
              <a:rPr lang="en-US" sz="2800" dirty="0" smtClean="0"/>
              <a:t>camera] </a:t>
            </a:r>
            <a:r>
              <a:rPr lang="en-US" sz="2800" dirty="0"/>
              <a:t>…will be used to make sure that we clear the turns. But sometimes, the sensor operator will move the  camera, which will make it look like </a:t>
            </a:r>
            <a:r>
              <a:rPr lang="en-US" sz="2800" dirty="0" smtClean="0"/>
              <a:t>I’m </a:t>
            </a:r>
            <a:r>
              <a:rPr lang="en-US" sz="2800" dirty="0"/>
              <a:t>turning but I’m actually not turning. So I have to concentrate and make sure I don’t respond to that erroneous camera </a:t>
            </a:r>
            <a:r>
              <a:rPr lang="en-US" sz="2800" dirty="0" smtClean="0"/>
              <a:t>view.”</a:t>
            </a:r>
          </a:p>
          <a:p>
            <a:pPr marL="0" indent="0">
              <a:buNone/>
            </a:pPr>
            <a:endParaRPr lang="en-US" sz="2800" dirty="0" smtClean="0"/>
          </a:p>
          <a:p>
            <a:pPr marL="0" indent="0" algn="ctr">
              <a:buNone/>
            </a:pPr>
            <a:r>
              <a:rPr lang="en-US" sz="1800" dirty="0"/>
              <a:t> RPAS pilot report</a:t>
            </a:r>
          </a:p>
          <a:p>
            <a:pPr marL="0" indent="0">
              <a:buNone/>
            </a:pPr>
            <a:endParaRPr lang="en-US" sz="2800" dirty="0"/>
          </a:p>
          <a:p>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41</a:t>
            </a:fld>
            <a:endParaRPr lang="en-US"/>
          </a:p>
        </p:txBody>
      </p:sp>
      <p:sp>
        <p:nvSpPr>
          <p:cNvPr id="5" name="Content Placeholder 2"/>
          <p:cNvSpPr txBox="1">
            <a:spLocks/>
          </p:cNvSpPr>
          <p:nvPr/>
        </p:nvSpPr>
        <p:spPr>
          <a:xfrm>
            <a:off x="457200" y="1295400"/>
            <a:ext cx="8229600" cy="5257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sz="2800" dirty="0" smtClean="0"/>
          </a:p>
        </p:txBody>
      </p:sp>
      <p:pic>
        <p:nvPicPr>
          <p:cNvPr id="6" name="Picture 2" descr="http://static.howstuffworks.com/gif/predator-8.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62600" y="4495800"/>
            <a:ext cx="2928257" cy="2196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9212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p:txBody>
          <a:bodyPr/>
          <a:lstStyle/>
          <a:p>
            <a:r>
              <a:rPr lang="en-US" dirty="0" smtClean="0"/>
              <a:t>Continuing to collect RPAS incidents</a:t>
            </a:r>
            <a:endParaRPr lang="en-US" dirty="0"/>
          </a:p>
          <a:p>
            <a:r>
              <a:rPr lang="en-US" dirty="0"/>
              <a:t>Results are being used to inform design guidelines for RPAS control stations</a:t>
            </a:r>
          </a:p>
          <a:p>
            <a:r>
              <a:rPr lang="en-US" dirty="0" smtClean="0"/>
              <a:t>Incident </a:t>
            </a:r>
            <a:r>
              <a:rPr lang="en-US" dirty="0"/>
              <a:t>reports are helping to identify under-examined topics</a:t>
            </a:r>
          </a:p>
          <a:p>
            <a:pPr marL="0" indent="0">
              <a:buNone/>
            </a:pPr>
            <a:endParaRPr lang="en-US" dirty="0"/>
          </a:p>
        </p:txBody>
      </p:sp>
    </p:spTree>
    <p:extLst>
      <p:ext uri="{BB962C8B-B14F-4D97-AF65-F5344CB8AC3E}">
        <p14:creationId xmlns:p14="http://schemas.microsoft.com/office/powerpoint/2010/main" val="2633898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10501927"/>
              </p:ext>
            </p:extLst>
          </p:nvPr>
        </p:nvGraphicFramePr>
        <p:xfrm>
          <a:off x="762000" y="1066800"/>
          <a:ext cx="74676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loud Callout 2"/>
          <p:cNvSpPr/>
          <p:nvPr/>
        </p:nvSpPr>
        <p:spPr>
          <a:xfrm>
            <a:off x="6248400" y="1371600"/>
            <a:ext cx="2133600" cy="1574938"/>
          </a:xfrm>
          <a:prstGeom prst="cloudCallout">
            <a:avLst>
              <a:gd name="adj1" fmla="val -36262"/>
              <a:gd name="adj2" fmla="val 27873"/>
            </a:avLst>
          </a:prstGeom>
          <a:solidFill>
            <a:schemeClr val="accent1">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dirty="0">
                <a:solidFill>
                  <a:srgbClr val="000000"/>
                </a:solidFill>
                <a:effectLst/>
                <a:ea typeface="Cambria"/>
                <a:cs typeface="Times New Roman"/>
              </a:rPr>
              <a:t>(5) General human factors principles</a:t>
            </a:r>
            <a:endParaRPr lang="en-US" dirty="0">
              <a:effectLst/>
              <a:ea typeface="Cambria"/>
              <a:cs typeface="Times New Roman"/>
            </a:endParaRPr>
          </a:p>
        </p:txBody>
      </p:sp>
      <p:sp>
        <p:nvSpPr>
          <p:cNvPr id="4" name="Right Brace 3"/>
          <p:cNvSpPr/>
          <p:nvPr/>
        </p:nvSpPr>
        <p:spPr>
          <a:xfrm rot="19507799">
            <a:off x="5823869" y="1528791"/>
            <a:ext cx="386340" cy="2896175"/>
          </a:xfrm>
          <a:prstGeom prst="rightBrace">
            <a:avLst>
              <a:gd name="adj1" fmla="val 39053"/>
              <a:gd name="adj2" fmla="val 48746"/>
            </a:avLst>
          </a:prstGeom>
          <a:ln w="12700"/>
        </p:spPr>
        <p:style>
          <a:lnRef idx="2">
            <a:schemeClr val="accent1"/>
          </a:lnRef>
          <a:fillRef idx="0">
            <a:schemeClr val="accent1"/>
          </a:fillRef>
          <a:effectRef idx="1">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Title 4"/>
          <p:cNvSpPr>
            <a:spLocks noGrp="1"/>
          </p:cNvSpPr>
          <p:nvPr>
            <p:ph type="title"/>
          </p:nvPr>
        </p:nvSpPr>
        <p:spPr>
          <a:xfrm>
            <a:off x="0" y="76200"/>
            <a:ext cx="9067800" cy="1143000"/>
          </a:xfrm>
        </p:spPr>
        <p:txBody>
          <a:bodyPr>
            <a:noAutofit/>
          </a:bodyPr>
          <a:lstStyle/>
          <a:p>
            <a:r>
              <a:rPr lang="en-US" dirty="0" smtClean="0"/>
              <a:t>Applying the Lessons to RPS Guidelines</a:t>
            </a:r>
            <a:endParaRPr lang="en-US" dirty="0"/>
          </a:p>
        </p:txBody>
      </p:sp>
    </p:spTree>
    <p:extLst>
      <p:ext uri="{BB962C8B-B14F-4D97-AF65-F5344CB8AC3E}">
        <p14:creationId xmlns:p14="http://schemas.microsoft.com/office/powerpoint/2010/main" val="385018823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61980363"/>
              </p:ext>
            </p:extLst>
          </p:nvPr>
        </p:nvGraphicFramePr>
        <p:xfrm>
          <a:off x="762000" y="1066800"/>
          <a:ext cx="74676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loud Callout 2"/>
          <p:cNvSpPr/>
          <p:nvPr/>
        </p:nvSpPr>
        <p:spPr>
          <a:xfrm>
            <a:off x="6248400" y="1371600"/>
            <a:ext cx="2133600" cy="1574938"/>
          </a:xfrm>
          <a:prstGeom prst="cloudCallout">
            <a:avLst>
              <a:gd name="adj1" fmla="val -36262"/>
              <a:gd name="adj2" fmla="val 27873"/>
            </a:avLst>
          </a:prstGeom>
          <a:solidFill>
            <a:schemeClr val="accent1">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dirty="0">
                <a:solidFill>
                  <a:srgbClr val="000000"/>
                </a:solidFill>
                <a:effectLst/>
                <a:ea typeface="Cambria"/>
                <a:cs typeface="Times New Roman"/>
              </a:rPr>
              <a:t>(5) General human factors principles</a:t>
            </a:r>
            <a:endParaRPr lang="en-US" dirty="0">
              <a:effectLst/>
              <a:ea typeface="Cambria"/>
              <a:cs typeface="Times New Roman"/>
            </a:endParaRPr>
          </a:p>
        </p:txBody>
      </p:sp>
      <p:sp>
        <p:nvSpPr>
          <p:cNvPr id="4" name="Right Brace 3"/>
          <p:cNvSpPr/>
          <p:nvPr/>
        </p:nvSpPr>
        <p:spPr>
          <a:xfrm rot="19507799">
            <a:off x="5823869" y="1528791"/>
            <a:ext cx="386340" cy="2896175"/>
          </a:xfrm>
          <a:prstGeom prst="rightBrace">
            <a:avLst>
              <a:gd name="adj1" fmla="val 39053"/>
              <a:gd name="adj2" fmla="val 48746"/>
            </a:avLst>
          </a:prstGeom>
          <a:ln w="12700"/>
        </p:spPr>
        <p:style>
          <a:lnRef idx="2">
            <a:schemeClr val="accent1"/>
          </a:lnRef>
          <a:fillRef idx="0">
            <a:schemeClr val="accent1"/>
          </a:fillRef>
          <a:effectRef idx="1">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Title 4"/>
          <p:cNvSpPr>
            <a:spLocks noGrp="1"/>
          </p:cNvSpPr>
          <p:nvPr>
            <p:ph type="title"/>
          </p:nvPr>
        </p:nvSpPr>
        <p:spPr>
          <a:xfrm>
            <a:off x="0" y="76200"/>
            <a:ext cx="9067800" cy="1143000"/>
          </a:xfrm>
        </p:spPr>
        <p:txBody>
          <a:bodyPr>
            <a:noAutofit/>
          </a:bodyPr>
          <a:lstStyle/>
          <a:p>
            <a:r>
              <a:rPr lang="en-US" dirty="0" smtClean="0"/>
              <a:t>Applying the Lessons to RPS Guidelines</a:t>
            </a:r>
            <a:endParaRPr lang="en-US" dirty="0"/>
          </a:p>
        </p:txBody>
      </p:sp>
      <p:sp>
        <p:nvSpPr>
          <p:cNvPr id="6" name="TextBox 5"/>
          <p:cNvSpPr txBox="1"/>
          <p:nvPr/>
        </p:nvSpPr>
        <p:spPr>
          <a:xfrm>
            <a:off x="104515" y="3581400"/>
            <a:ext cx="3172085" cy="784830"/>
          </a:xfrm>
          <a:prstGeom prst="rect">
            <a:avLst/>
          </a:prstGeom>
          <a:noFill/>
        </p:spPr>
        <p:txBody>
          <a:bodyPr wrap="square" rtlCol="0">
            <a:spAutoFit/>
          </a:bodyPr>
          <a:lstStyle/>
          <a:p>
            <a:r>
              <a:rPr lang="en-US" sz="1500" dirty="0" smtClean="0"/>
              <a:t>“The </a:t>
            </a:r>
            <a:r>
              <a:rPr lang="en-US" sz="1500" dirty="0"/>
              <a:t>RPS should alert the pilot when the RPA encounters significant air </a:t>
            </a:r>
            <a:r>
              <a:rPr lang="en-US" sz="1500" dirty="0" smtClean="0"/>
              <a:t>turbulence.”</a:t>
            </a:r>
            <a:endParaRPr lang="en-US" sz="1500" dirty="0"/>
          </a:p>
        </p:txBody>
      </p:sp>
      <p:sp>
        <p:nvSpPr>
          <p:cNvPr id="7" name="TextBox 6"/>
          <p:cNvSpPr txBox="1"/>
          <p:nvPr/>
        </p:nvSpPr>
        <p:spPr>
          <a:xfrm>
            <a:off x="6781801" y="2856322"/>
            <a:ext cx="2362200" cy="784830"/>
          </a:xfrm>
          <a:prstGeom prst="rect">
            <a:avLst/>
          </a:prstGeom>
          <a:noFill/>
        </p:spPr>
        <p:txBody>
          <a:bodyPr wrap="square" rtlCol="0">
            <a:spAutoFit/>
          </a:bodyPr>
          <a:lstStyle/>
          <a:p>
            <a:r>
              <a:rPr lang="en-US" sz="1500" dirty="0" smtClean="0"/>
              <a:t>“Payload </a:t>
            </a:r>
            <a:r>
              <a:rPr lang="en-US" sz="1500" dirty="0"/>
              <a:t>controls should be separate from controls with safety-of-flight functions</a:t>
            </a:r>
            <a:r>
              <a:rPr lang="en-US" sz="1500" dirty="0" smtClean="0"/>
              <a:t>.”</a:t>
            </a:r>
            <a:endParaRPr lang="en-US" sz="1500" dirty="0"/>
          </a:p>
        </p:txBody>
      </p:sp>
      <p:sp>
        <p:nvSpPr>
          <p:cNvPr id="9" name="Rectangle 8"/>
          <p:cNvSpPr/>
          <p:nvPr/>
        </p:nvSpPr>
        <p:spPr>
          <a:xfrm>
            <a:off x="104515" y="4648200"/>
            <a:ext cx="3073105" cy="553998"/>
          </a:xfrm>
          <a:prstGeom prst="rect">
            <a:avLst/>
          </a:prstGeom>
        </p:spPr>
        <p:txBody>
          <a:bodyPr wrap="square">
            <a:spAutoFit/>
          </a:bodyPr>
          <a:lstStyle/>
          <a:p>
            <a:r>
              <a:rPr lang="en-US" sz="1500" dirty="0" smtClean="0"/>
              <a:t>“The </a:t>
            </a:r>
            <a:r>
              <a:rPr lang="en-US" sz="1500" dirty="0"/>
              <a:t>RPS should enable the pilot to maintain awareness of link </a:t>
            </a:r>
            <a:r>
              <a:rPr lang="en-US" sz="1500" dirty="0" smtClean="0"/>
              <a:t>strength.”</a:t>
            </a:r>
            <a:endParaRPr lang="en-US" sz="1500" dirty="0"/>
          </a:p>
        </p:txBody>
      </p:sp>
      <p:sp>
        <p:nvSpPr>
          <p:cNvPr id="10" name="Rectangle 9"/>
          <p:cNvSpPr/>
          <p:nvPr/>
        </p:nvSpPr>
        <p:spPr>
          <a:xfrm>
            <a:off x="104515" y="2625543"/>
            <a:ext cx="3501307" cy="784830"/>
          </a:xfrm>
          <a:prstGeom prst="rect">
            <a:avLst/>
          </a:prstGeom>
        </p:spPr>
        <p:txBody>
          <a:bodyPr wrap="square">
            <a:spAutoFit/>
          </a:bodyPr>
          <a:lstStyle/>
          <a:p>
            <a:r>
              <a:rPr lang="en-US" sz="1500" dirty="0" smtClean="0"/>
              <a:t>“The </a:t>
            </a:r>
            <a:r>
              <a:rPr lang="en-US" sz="1500" dirty="0"/>
              <a:t>RPS should enable the pilot to set the duration of a link outage that must occur before a lost link response is triggered</a:t>
            </a:r>
            <a:r>
              <a:rPr lang="en-US" sz="1500" dirty="0" smtClean="0"/>
              <a:t>.”</a:t>
            </a:r>
            <a:endParaRPr lang="en-US" sz="1500" dirty="0"/>
          </a:p>
        </p:txBody>
      </p:sp>
      <p:sp>
        <p:nvSpPr>
          <p:cNvPr id="11" name="TextBox 10"/>
          <p:cNvSpPr txBox="1"/>
          <p:nvPr/>
        </p:nvSpPr>
        <p:spPr>
          <a:xfrm>
            <a:off x="127295" y="1672862"/>
            <a:ext cx="3478527" cy="784830"/>
          </a:xfrm>
          <a:prstGeom prst="rect">
            <a:avLst/>
          </a:prstGeom>
          <a:noFill/>
        </p:spPr>
        <p:txBody>
          <a:bodyPr wrap="square" rtlCol="0">
            <a:spAutoFit/>
          </a:bodyPr>
          <a:lstStyle/>
          <a:p>
            <a:pPr marL="0" lvl="1"/>
            <a:r>
              <a:rPr lang="en-US" sz="1500" dirty="0"/>
              <a:t>“Two distinct and dissimilar actions of the RPAS crew should be required to initiate the flight termination command.”</a:t>
            </a:r>
            <a:r>
              <a:rPr lang="en-US" sz="1500" i="1" dirty="0"/>
              <a:t> </a:t>
            </a:r>
            <a:endParaRPr lang="en-US" sz="1500" dirty="0"/>
          </a:p>
        </p:txBody>
      </p:sp>
      <p:sp>
        <p:nvSpPr>
          <p:cNvPr id="8" name="TextBox 7"/>
          <p:cNvSpPr txBox="1"/>
          <p:nvPr/>
        </p:nvSpPr>
        <p:spPr>
          <a:xfrm>
            <a:off x="3605822" y="990600"/>
            <a:ext cx="1880578" cy="584775"/>
          </a:xfrm>
          <a:prstGeom prst="rect">
            <a:avLst/>
          </a:prstGeom>
          <a:noFill/>
        </p:spPr>
        <p:txBody>
          <a:bodyPr wrap="square" rtlCol="0">
            <a:spAutoFit/>
          </a:bodyPr>
          <a:lstStyle/>
          <a:p>
            <a:pPr algn="ctr"/>
            <a:r>
              <a:rPr lang="en-US" sz="3200" i="1" dirty="0" smtClean="0"/>
              <a:t>Examples</a:t>
            </a:r>
            <a:endParaRPr lang="en-US" sz="3200" i="1" dirty="0"/>
          </a:p>
        </p:txBody>
      </p:sp>
    </p:spTree>
    <p:extLst>
      <p:ext uri="{BB962C8B-B14F-4D97-AF65-F5344CB8AC3E}">
        <p14:creationId xmlns:p14="http://schemas.microsoft.com/office/powerpoint/2010/main" val="217165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Under-examined Topics</a:t>
            </a:r>
            <a:endParaRPr lang="en-US" dirty="0"/>
          </a:p>
        </p:txBody>
      </p:sp>
      <p:sp>
        <p:nvSpPr>
          <p:cNvPr id="3" name="Content Placeholder 2"/>
          <p:cNvSpPr>
            <a:spLocks noGrp="1"/>
          </p:cNvSpPr>
          <p:nvPr>
            <p:ph idx="1"/>
          </p:nvPr>
        </p:nvSpPr>
        <p:spPr>
          <a:xfrm>
            <a:off x="228600" y="1600200"/>
            <a:ext cx="8763000" cy="4525963"/>
          </a:xfrm>
        </p:spPr>
        <p:txBody>
          <a:bodyPr>
            <a:noAutofit/>
          </a:bodyPr>
          <a:lstStyle/>
          <a:p>
            <a:pPr marL="0" indent="0">
              <a:buNone/>
            </a:pPr>
            <a:r>
              <a:rPr lang="en-US" sz="2000" dirty="0" smtClean="0"/>
              <a:t>1. Reduced </a:t>
            </a:r>
            <a:r>
              <a:rPr lang="en-US" sz="2000" dirty="0" smtClean="0"/>
              <a:t>sensory </a:t>
            </a:r>
            <a:r>
              <a:rPr lang="en-US" sz="2000" dirty="0" smtClean="0"/>
              <a:t>cues</a:t>
            </a:r>
          </a:p>
          <a:p>
            <a:pPr lvl="1"/>
            <a:r>
              <a:rPr lang="en-US" sz="1800" dirty="0"/>
              <a:t>How does </a:t>
            </a:r>
            <a:r>
              <a:rPr lang="en-US" sz="1800" dirty="0" smtClean="0"/>
              <a:t>reduced sensory information affect threat </a:t>
            </a:r>
            <a:r>
              <a:rPr lang="en-US" sz="1800" dirty="0"/>
              <a:t>&amp; error management?</a:t>
            </a:r>
          </a:p>
          <a:p>
            <a:pPr marL="0" indent="0">
              <a:buNone/>
            </a:pPr>
            <a:r>
              <a:rPr lang="en-US" sz="2000" dirty="0" smtClean="0"/>
              <a:t>2</a:t>
            </a:r>
            <a:r>
              <a:rPr lang="en-US" sz="2000" dirty="0"/>
              <a:t>. </a:t>
            </a:r>
            <a:r>
              <a:rPr lang="en-US" sz="2000" dirty="0" smtClean="0"/>
              <a:t>Teleoperation </a:t>
            </a:r>
            <a:r>
              <a:rPr lang="en-US" sz="2000" dirty="0" smtClean="0"/>
              <a:t>via </a:t>
            </a:r>
            <a:r>
              <a:rPr lang="en-US" sz="2000" dirty="0"/>
              <a:t>radio </a:t>
            </a:r>
            <a:r>
              <a:rPr lang="en-US" sz="2000" dirty="0" smtClean="0"/>
              <a:t>link</a:t>
            </a:r>
          </a:p>
          <a:p>
            <a:pPr lvl="1"/>
            <a:r>
              <a:rPr lang="en-US" sz="1800" dirty="0" smtClean="0"/>
              <a:t>What </a:t>
            </a:r>
            <a:r>
              <a:rPr lang="en-US" sz="1800" dirty="0"/>
              <a:t>does ATC </a:t>
            </a:r>
            <a:r>
              <a:rPr lang="en-US" sz="1800" dirty="0" smtClean="0"/>
              <a:t>need to know about link interruptions?</a:t>
            </a:r>
          </a:p>
          <a:p>
            <a:pPr lvl="1"/>
            <a:r>
              <a:rPr lang="en-US" sz="1800" dirty="0"/>
              <a:t>How much voice delay is </a:t>
            </a:r>
            <a:r>
              <a:rPr lang="en-US" sz="1800" dirty="0" smtClean="0"/>
              <a:t>tolerable for pilot communications? </a:t>
            </a:r>
          </a:p>
          <a:p>
            <a:pPr lvl="1"/>
            <a:r>
              <a:rPr lang="en-US" sz="1800" dirty="0" smtClean="0"/>
              <a:t>How do humans positively contribute to highly-automated, </a:t>
            </a:r>
            <a:r>
              <a:rPr lang="en-US" sz="1800" dirty="0" err="1" smtClean="0"/>
              <a:t>teleoperated</a:t>
            </a:r>
            <a:r>
              <a:rPr lang="en-US" sz="1800" dirty="0" smtClean="0"/>
              <a:t> </a:t>
            </a:r>
            <a:r>
              <a:rPr lang="en-US" sz="1800" dirty="0"/>
              <a:t>systems</a:t>
            </a:r>
            <a:r>
              <a:rPr lang="en-US" sz="1800" dirty="0" smtClean="0"/>
              <a:t>?</a:t>
            </a:r>
            <a:endParaRPr lang="en-US" sz="1800" dirty="0"/>
          </a:p>
          <a:p>
            <a:pPr marL="0" indent="0">
              <a:buNone/>
            </a:pPr>
            <a:r>
              <a:rPr lang="en-US" sz="2000" dirty="0" smtClean="0"/>
              <a:t>3</a:t>
            </a:r>
            <a:r>
              <a:rPr lang="en-US" sz="2000" dirty="0"/>
              <a:t>. </a:t>
            </a:r>
            <a:r>
              <a:rPr lang="en-US" sz="2000" dirty="0" smtClean="0"/>
              <a:t>Remote </a:t>
            </a:r>
            <a:r>
              <a:rPr lang="en-US" sz="2000" dirty="0"/>
              <a:t>pilot station </a:t>
            </a:r>
            <a:endParaRPr lang="en-US" sz="2000" dirty="0" smtClean="0"/>
          </a:p>
          <a:p>
            <a:pPr lvl="1"/>
            <a:r>
              <a:rPr lang="en-US" sz="1800" dirty="0"/>
              <a:t>How does the accessibility of the RPS change </a:t>
            </a:r>
            <a:r>
              <a:rPr lang="en-US" sz="1800" dirty="0" smtClean="0"/>
              <a:t>team dynamics?</a:t>
            </a:r>
            <a:endParaRPr lang="en-US" sz="1800" dirty="0"/>
          </a:p>
          <a:p>
            <a:pPr lvl="1"/>
            <a:r>
              <a:rPr lang="en-US" sz="1800" dirty="0" smtClean="0"/>
              <a:t>What </a:t>
            </a:r>
            <a:r>
              <a:rPr lang="en-US" sz="1800" dirty="0"/>
              <a:t>maintenance tasks should be permitted while an RPS is controlling an aircraft? </a:t>
            </a:r>
          </a:p>
          <a:p>
            <a:pPr marL="0" indent="0">
              <a:buNone/>
            </a:pPr>
            <a:r>
              <a:rPr lang="en-US" sz="2000" dirty="0" smtClean="0"/>
              <a:t>4</a:t>
            </a:r>
            <a:r>
              <a:rPr lang="en-US" sz="2000" dirty="0"/>
              <a:t>. In-flight transfer of </a:t>
            </a:r>
            <a:r>
              <a:rPr lang="en-US" sz="2000" dirty="0" smtClean="0"/>
              <a:t>control</a:t>
            </a:r>
          </a:p>
          <a:p>
            <a:pPr lvl="1"/>
            <a:r>
              <a:rPr lang="en-US" sz="1800" dirty="0" smtClean="0"/>
              <a:t>What are best practices for </a:t>
            </a:r>
            <a:r>
              <a:rPr lang="en-US" sz="1800" dirty="0"/>
              <a:t>control </a:t>
            </a:r>
            <a:r>
              <a:rPr lang="en-US" sz="1800" dirty="0" smtClean="0"/>
              <a:t>transfers?</a:t>
            </a:r>
          </a:p>
          <a:p>
            <a:pPr lvl="1"/>
            <a:r>
              <a:rPr lang="en-US" sz="1800" dirty="0" smtClean="0"/>
              <a:t>What design features are needed to support control transfers?</a:t>
            </a:r>
          </a:p>
          <a:p>
            <a:pPr marL="0" indent="0">
              <a:buNone/>
            </a:pPr>
            <a:r>
              <a:rPr lang="en-US" sz="2000" dirty="0" smtClean="0"/>
              <a:t>5</a:t>
            </a:r>
            <a:r>
              <a:rPr lang="en-US" sz="2000" dirty="0" smtClean="0"/>
              <a:t>. </a:t>
            </a:r>
            <a:r>
              <a:rPr lang="en-US" sz="2000" dirty="0"/>
              <a:t>Flight </a:t>
            </a:r>
            <a:r>
              <a:rPr lang="en-US" sz="2000" dirty="0" smtClean="0"/>
              <a:t>termination</a:t>
            </a:r>
          </a:p>
          <a:p>
            <a:pPr lvl="1"/>
            <a:r>
              <a:rPr lang="en-US" sz="1800" dirty="0"/>
              <a:t>What information is needed </a:t>
            </a:r>
            <a:r>
              <a:rPr lang="en-US" sz="1800" dirty="0" smtClean="0"/>
              <a:t>to support flight </a:t>
            </a:r>
            <a:r>
              <a:rPr lang="en-US" sz="1800" dirty="0"/>
              <a:t>termination decision making</a:t>
            </a:r>
            <a:r>
              <a:rPr lang="en-US" sz="1800" dirty="0" smtClean="0"/>
              <a:t>?</a:t>
            </a:r>
            <a:r>
              <a:rPr lang="en-US" sz="1800" dirty="0" smtClean="0"/>
              <a:t> </a:t>
            </a:r>
            <a:endParaRPr lang="en-US" sz="1800" dirty="0"/>
          </a:p>
        </p:txBody>
      </p:sp>
    </p:spTree>
    <p:extLst>
      <p:ext uri="{BB962C8B-B14F-4D97-AF65-F5344CB8AC3E}">
        <p14:creationId xmlns:p14="http://schemas.microsoft.com/office/powerpoint/2010/main" val="969258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2" end="12"/>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Final Thought</a:t>
            </a:r>
            <a:endParaRPr lang="en-US" dirty="0"/>
          </a:p>
        </p:txBody>
      </p:sp>
      <p:sp>
        <p:nvSpPr>
          <p:cNvPr id="3" name="Content Placeholder 2"/>
          <p:cNvSpPr>
            <a:spLocks noGrp="1"/>
          </p:cNvSpPr>
          <p:nvPr>
            <p:ph idx="1"/>
          </p:nvPr>
        </p:nvSpPr>
        <p:spPr>
          <a:xfrm>
            <a:off x="457200" y="1600200"/>
            <a:ext cx="8534400" cy="5257800"/>
          </a:xfrm>
        </p:spPr>
        <p:txBody>
          <a:bodyPr>
            <a:normAutofit/>
          </a:bodyPr>
          <a:lstStyle/>
          <a:p>
            <a:r>
              <a:rPr lang="en-US" dirty="0" smtClean="0"/>
              <a:t>Will there be a convergence between conventional aircraft and RPAS?</a:t>
            </a:r>
            <a:endParaRPr lang="en-US" dirty="0"/>
          </a:p>
        </p:txBody>
      </p:sp>
      <p:sp>
        <p:nvSpPr>
          <p:cNvPr id="4" name="Slide Number Placeholder 3"/>
          <p:cNvSpPr>
            <a:spLocks noGrp="1"/>
          </p:cNvSpPr>
          <p:nvPr>
            <p:ph type="sldNum" sz="quarter" idx="12"/>
          </p:nvPr>
        </p:nvSpPr>
        <p:spPr/>
        <p:txBody>
          <a:bodyPr/>
          <a:lstStyle/>
          <a:p>
            <a:fld id="{8B333FE1-037B-428E-A66F-D8B76C682D64}" type="slidenum">
              <a:rPr lang="en-US" smtClean="0"/>
              <a:pPr/>
              <a:t>46</a:t>
            </a:fld>
            <a:endParaRPr lang="en-US"/>
          </a:p>
        </p:txBody>
      </p:sp>
      <p:pic>
        <p:nvPicPr>
          <p:cNvPr id="5" name="Picture 4" descr="C:\Alan\TDT UAS Study\RPO station.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133600" y="2971800"/>
            <a:ext cx="4586287" cy="3438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00304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4" name="Content Placeholder 3"/>
          <p:cNvSpPr>
            <a:spLocks noGrp="1"/>
          </p:cNvSpPr>
          <p:nvPr>
            <p:ph idx="1"/>
          </p:nvPr>
        </p:nvSpPr>
        <p:spPr/>
        <p:txBody>
          <a:bodyPr/>
          <a:lstStyle/>
          <a:p>
            <a:pPr marL="0" indent="0">
              <a:buNone/>
            </a:pPr>
            <a:r>
              <a:rPr lang="en-US" sz="1800" dirty="0"/>
              <a:t>Hobbs, A., &amp; </a:t>
            </a:r>
            <a:r>
              <a:rPr lang="en-US" sz="1800" dirty="0" err="1"/>
              <a:t>Lyall</a:t>
            </a:r>
            <a:r>
              <a:rPr lang="en-US" sz="1800" dirty="0"/>
              <a:t>, B. (2016). </a:t>
            </a:r>
            <a:r>
              <a:rPr lang="en-US" sz="1800" i="1" dirty="0"/>
              <a:t>Human factors guidelines for remotely piloted aircraft system (RPAS) remote pilot stations (RPS). </a:t>
            </a:r>
            <a:r>
              <a:rPr lang="en-US" sz="1800" dirty="0"/>
              <a:t>Contractor </a:t>
            </a:r>
            <a:r>
              <a:rPr lang="en-US" sz="1800" dirty="0" smtClean="0"/>
              <a:t>report </a:t>
            </a:r>
            <a:r>
              <a:rPr lang="en-US" sz="1800" dirty="0"/>
              <a:t>prepared for NASA UAS in the NAS </a:t>
            </a:r>
            <a:r>
              <a:rPr lang="en-US" sz="1800" dirty="0" smtClean="0"/>
              <a:t>Project</a:t>
            </a:r>
            <a:r>
              <a:rPr lang="it-IT" sz="1800" dirty="0" smtClean="0"/>
              <a:t>. </a:t>
            </a:r>
            <a:r>
              <a:rPr lang="it-IT" sz="1800" dirty="0">
                <a:solidFill>
                  <a:schemeClr val="tx1">
                    <a:lumMod val="95000"/>
                    <a:lumOff val="5000"/>
                  </a:schemeClr>
                </a:solidFill>
                <a:hlinkClick r:id="rId3"/>
              </a:rPr>
              <a:t>http://human-factors.arc.nasa.gov</a:t>
            </a:r>
            <a:r>
              <a:rPr lang="it-IT" sz="1800" dirty="0" smtClean="0">
                <a:solidFill>
                  <a:schemeClr val="tx1">
                    <a:lumMod val="95000"/>
                    <a:lumOff val="5000"/>
                  </a:schemeClr>
                </a:solidFill>
                <a:hlinkClick r:id="rId3"/>
              </a:rPr>
              <a:t>/</a:t>
            </a:r>
            <a:endParaRPr lang="it-IT" sz="1800" dirty="0" smtClean="0">
              <a:solidFill>
                <a:schemeClr val="tx1">
                  <a:lumMod val="95000"/>
                  <a:lumOff val="5000"/>
                </a:schemeClr>
              </a:solidFill>
            </a:endParaRPr>
          </a:p>
          <a:p>
            <a:pPr marL="0" indent="0">
              <a:buNone/>
            </a:pPr>
            <a:endParaRPr lang="en-US" sz="1800" dirty="0" smtClean="0"/>
          </a:p>
          <a:p>
            <a:pPr marL="0" indent="0">
              <a:buNone/>
            </a:pPr>
            <a:r>
              <a:rPr lang="en-US" sz="1800" dirty="0" smtClean="0"/>
              <a:t>Hobbs</a:t>
            </a:r>
            <a:r>
              <a:rPr lang="en-US" sz="1800" dirty="0"/>
              <a:t>, A., &amp; </a:t>
            </a:r>
            <a:r>
              <a:rPr lang="en-US" sz="1800" dirty="0" err="1"/>
              <a:t>Lyall</a:t>
            </a:r>
            <a:r>
              <a:rPr lang="en-US" sz="1800" dirty="0"/>
              <a:t>, B. (2016). Human factors guidelines for unmanned aircraft systems.</a:t>
            </a:r>
          </a:p>
          <a:p>
            <a:pPr marL="0" indent="0">
              <a:buNone/>
            </a:pPr>
            <a:r>
              <a:rPr lang="it-IT" sz="1800" i="1" dirty="0"/>
              <a:t>Ergonomics in Design</a:t>
            </a:r>
            <a:r>
              <a:rPr lang="it-IT" sz="1800" dirty="0"/>
              <a:t>, </a:t>
            </a:r>
            <a:r>
              <a:rPr lang="it-IT" sz="1800" i="1" dirty="0"/>
              <a:t>24</a:t>
            </a:r>
            <a:r>
              <a:rPr lang="it-IT" sz="1800" dirty="0"/>
              <a:t>, </a:t>
            </a:r>
            <a:r>
              <a:rPr lang="it-IT" sz="1800" dirty="0" smtClean="0"/>
              <a:t>23-28.</a:t>
            </a:r>
            <a:endParaRPr lang="it-IT" sz="1800" dirty="0"/>
          </a:p>
          <a:p>
            <a:pPr marL="0" indent="0">
              <a:buNone/>
            </a:pPr>
            <a:endParaRPr lang="en-US" sz="1800" dirty="0" smtClean="0"/>
          </a:p>
          <a:p>
            <a:pPr marL="0" indent="0">
              <a:buNone/>
            </a:pPr>
            <a:r>
              <a:rPr lang="en-US" sz="1800" dirty="0" smtClean="0"/>
              <a:t>Hobbs</a:t>
            </a:r>
            <a:r>
              <a:rPr lang="en-US" sz="1800" dirty="0"/>
              <a:t>, A. (In press). Remotely piloted aircraft systems. In S. Landry (Ed.). </a:t>
            </a:r>
            <a:r>
              <a:rPr lang="en-US" sz="1800" i="1" dirty="0"/>
              <a:t>Handbook of</a:t>
            </a:r>
          </a:p>
          <a:p>
            <a:pPr marL="0" indent="0">
              <a:buNone/>
            </a:pPr>
            <a:r>
              <a:rPr lang="en-US" sz="1800" i="1" dirty="0"/>
              <a:t>Aviation Human Factors</a:t>
            </a:r>
            <a:r>
              <a:rPr lang="en-US" sz="1800" dirty="0"/>
              <a:t>. London: Taylor &amp; Francis</a:t>
            </a:r>
            <a:r>
              <a:rPr lang="en-US" sz="1800" dirty="0" smtClean="0"/>
              <a:t>.</a:t>
            </a:r>
          </a:p>
          <a:p>
            <a:pPr marL="0" indent="0">
              <a:buNone/>
            </a:pPr>
            <a:endParaRPr lang="en-US" sz="1800" dirty="0" smtClean="0"/>
          </a:p>
          <a:p>
            <a:pPr marL="0" indent="0">
              <a:buNone/>
            </a:pPr>
            <a:r>
              <a:rPr lang="en-US" sz="1800" dirty="0"/>
              <a:t>Hobbs, A. (2010). Unmanned aircraft systems. In E. Salas &amp; D. </a:t>
            </a:r>
            <a:r>
              <a:rPr lang="en-US" sz="1800" dirty="0" err="1"/>
              <a:t>Maurino</a:t>
            </a:r>
            <a:r>
              <a:rPr lang="en-US" sz="1800" dirty="0"/>
              <a:t> (Eds.). </a:t>
            </a:r>
            <a:r>
              <a:rPr lang="en-US" sz="1800" i="1" dirty="0"/>
              <a:t>Human </a:t>
            </a:r>
            <a:r>
              <a:rPr lang="en-US" sz="1800" i="1" dirty="0" smtClean="0"/>
              <a:t>factors in </a:t>
            </a:r>
            <a:r>
              <a:rPr lang="en-US" sz="1800" i="1" dirty="0"/>
              <a:t>aviation, 2nd edition </a:t>
            </a:r>
            <a:r>
              <a:rPr lang="en-US" sz="1800" dirty="0"/>
              <a:t>(505-531). San Diego: Elsevier.</a:t>
            </a:r>
          </a:p>
          <a:p>
            <a:pPr marL="0" indent="0">
              <a:buNone/>
            </a:pPr>
            <a:endParaRPr lang="en-US" dirty="0"/>
          </a:p>
        </p:txBody>
      </p:sp>
    </p:spTree>
    <p:extLst>
      <p:ext uri="{BB962C8B-B14F-4D97-AF65-F5344CB8AC3E}">
        <p14:creationId xmlns:p14="http://schemas.microsoft.com/office/powerpoint/2010/main" val="6858737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2370</TotalTime>
  <Words>2605</Words>
  <Application>Microsoft Office PowerPoint</Application>
  <PresentationFormat>On-screen Show (4:3)</PresentationFormat>
  <Paragraphs>357</Paragraphs>
  <Slides>47</Slides>
  <Notes>47</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Human Factors of Remotely Piloted Aircraft Systems: Lessons from Incident Reports</vt:lpstr>
      <vt:lpstr>Outline</vt:lpstr>
      <vt:lpstr>PowerPoint Presentation</vt:lpstr>
      <vt:lpstr>PowerPoint Presentation</vt:lpstr>
      <vt:lpstr>Civilian Uses of RPAS</vt:lpstr>
      <vt:lpstr>Three Types of RPAS Operations</vt:lpstr>
      <vt:lpstr>Three Types of RPAS Operations</vt:lpstr>
      <vt:lpstr>Three Types of RPAS Operations</vt:lpstr>
      <vt:lpstr>Accident Record</vt:lpstr>
      <vt:lpstr>Predator B Accident at Nogales</vt:lpstr>
      <vt:lpstr>Predator B Accident at Nogales</vt:lpstr>
      <vt:lpstr>Predator B Accident at Nogales</vt:lpstr>
      <vt:lpstr>Overview of RPAS Human Factors</vt:lpstr>
      <vt:lpstr>1. Reduced Sensory Cues</vt:lpstr>
      <vt:lpstr>Detect and Avoid Display</vt:lpstr>
      <vt:lpstr>2. Teleoperation Via Radio Link</vt:lpstr>
      <vt:lpstr>3. Remote Pilot Station (RPS)</vt:lpstr>
      <vt:lpstr>Laptop Pilot Station</vt:lpstr>
      <vt:lpstr>RPS Interfaces</vt:lpstr>
      <vt:lpstr>4. In-flight Transfer of Control</vt:lpstr>
      <vt:lpstr>5. Flight Termination</vt:lpstr>
      <vt:lpstr>RPAS Critical Incident Study: Rationale</vt:lpstr>
      <vt:lpstr>RPAS Critical Incident Study: Goals</vt:lpstr>
      <vt:lpstr>RPAS Critical Incident Study: Approach</vt:lpstr>
      <vt:lpstr>Preliminary Results</vt:lpstr>
      <vt:lpstr>Problems Mentioned in Reports</vt:lpstr>
      <vt:lpstr>Example: Lost Link</vt:lpstr>
      <vt:lpstr>Stages of Lost Link</vt:lpstr>
      <vt:lpstr>PowerPoint Presentation</vt:lpstr>
      <vt:lpstr>Example: Lost Link Timer</vt:lpstr>
      <vt:lpstr>Example: Lack of Sensory Information</vt:lpstr>
      <vt:lpstr>Stale Lost Link</vt:lpstr>
      <vt:lpstr>Example: Stale Lost Link</vt:lpstr>
      <vt:lpstr>Example: Voice Latency</vt:lpstr>
      <vt:lpstr>Controls and Displays</vt:lpstr>
      <vt:lpstr>Example Narrative: Keyboards</vt:lpstr>
      <vt:lpstr>Example: Data Entry Errors and Slips</vt:lpstr>
      <vt:lpstr>Accessibility of RPS </vt:lpstr>
      <vt:lpstr>Example: Mode Error during Control Station Transfer</vt:lpstr>
      <vt:lpstr>Example: Unintended Transfer</vt:lpstr>
      <vt:lpstr>Example: Camera View Illusion</vt:lpstr>
      <vt:lpstr>Next Steps</vt:lpstr>
      <vt:lpstr>Applying the Lessons to RPS Guidelines</vt:lpstr>
      <vt:lpstr>Applying the Lessons to RPS Guidelines</vt:lpstr>
      <vt:lpstr>Under-examined Topics</vt:lpstr>
      <vt:lpstr>A Final Thought</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Emerging Human Factors in  Unmanned Aircraft Systems</dc:title>
  <dc:creator>Alan Hobbs</dc:creator>
  <cp:lastModifiedBy>Alan Hobbs</cp:lastModifiedBy>
  <cp:revision>552</cp:revision>
  <cp:lastPrinted>2016-09-08T17:23:25Z</cp:lastPrinted>
  <dcterms:created xsi:type="dcterms:W3CDTF">2016-08-19T22:18:49Z</dcterms:created>
  <dcterms:modified xsi:type="dcterms:W3CDTF">2016-09-10T20:43:10Z</dcterms:modified>
</cp:coreProperties>
</file>