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41" r:id="rId1"/>
    <p:sldMasterId id="2147483753" r:id="rId2"/>
  </p:sldMasterIdLst>
  <p:notesMasterIdLst>
    <p:notesMasterId r:id="rId59"/>
  </p:notesMasterIdLst>
  <p:handoutMasterIdLst>
    <p:handoutMasterId r:id="rId60"/>
  </p:handoutMasterIdLst>
  <p:sldIdLst>
    <p:sldId id="914" r:id="rId3"/>
    <p:sldId id="918" r:id="rId4"/>
    <p:sldId id="934" r:id="rId5"/>
    <p:sldId id="935" r:id="rId6"/>
    <p:sldId id="657" r:id="rId7"/>
    <p:sldId id="299" r:id="rId8"/>
    <p:sldId id="645" r:id="rId9"/>
    <p:sldId id="641" r:id="rId10"/>
    <p:sldId id="846" r:id="rId11"/>
    <p:sldId id="322" r:id="rId12"/>
    <p:sldId id="844" r:id="rId13"/>
    <p:sldId id="529" r:id="rId14"/>
    <p:sldId id="652" r:id="rId15"/>
    <p:sldId id="847" r:id="rId16"/>
    <p:sldId id="533" r:id="rId17"/>
    <p:sldId id="825" r:id="rId18"/>
    <p:sldId id="646" r:id="rId19"/>
    <p:sldId id="821" r:id="rId20"/>
    <p:sldId id="848" r:id="rId21"/>
    <p:sldId id="837" r:id="rId22"/>
    <p:sldId id="838" r:id="rId23"/>
    <p:sldId id="839" r:id="rId24"/>
    <p:sldId id="840" r:id="rId25"/>
    <p:sldId id="842" r:id="rId26"/>
    <p:sldId id="368" r:id="rId27"/>
    <p:sldId id="841" r:id="rId28"/>
    <p:sldId id="370" r:id="rId29"/>
    <p:sldId id="827" r:id="rId30"/>
    <p:sldId id="373" r:id="rId31"/>
    <p:sldId id="828" r:id="rId32"/>
    <p:sldId id="375" r:id="rId33"/>
    <p:sldId id="829" r:id="rId34"/>
    <p:sldId id="379" r:id="rId35"/>
    <p:sldId id="831" r:id="rId36"/>
    <p:sldId id="830" r:id="rId37"/>
    <p:sldId id="382" r:id="rId38"/>
    <p:sldId id="920" r:id="rId39"/>
    <p:sldId id="540" r:id="rId40"/>
    <p:sldId id="832" r:id="rId41"/>
    <p:sldId id="636" r:id="rId42"/>
    <p:sldId id="386" r:id="rId43"/>
    <p:sldId id="833" r:id="rId44"/>
    <p:sldId id="394" r:id="rId45"/>
    <p:sldId id="834" r:id="rId46"/>
    <p:sldId id="397" r:id="rId47"/>
    <p:sldId id="591" r:id="rId48"/>
    <p:sldId id="921" r:id="rId49"/>
    <p:sldId id="409" r:id="rId50"/>
    <p:sldId id="836" r:id="rId51"/>
    <p:sldId id="892" r:id="rId52"/>
    <p:sldId id="893" r:id="rId53"/>
    <p:sldId id="965" r:id="rId54"/>
    <p:sldId id="966" r:id="rId55"/>
    <p:sldId id="967" r:id="rId56"/>
    <p:sldId id="947" r:id="rId57"/>
    <p:sldId id="919" r:id="rId58"/>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CC66"/>
    <a:srgbClr val="336699"/>
    <a:srgbClr val="00CCFF"/>
    <a:srgbClr val="99CCFF"/>
    <a:srgbClr val="FF99FF"/>
    <a:srgbClr val="FFFF00"/>
    <a:srgbClr val="7900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04" autoAdjust="0"/>
    <p:restoredTop sz="98627" autoAdjust="0"/>
  </p:normalViewPr>
  <p:slideViewPr>
    <p:cSldViewPr>
      <p:cViewPr varScale="1">
        <p:scale>
          <a:sx n="115" d="100"/>
          <a:sy n="115" d="100"/>
        </p:scale>
        <p:origin x="-1920"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p:scale>
          <a:sx n="100" d="100"/>
          <a:sy n="100" d="100"/>
        </p:scale>
        <p:origin x="158" y="806"/>
      </p:cViewPr>
      <p:guideLst>
        <p:guide orient="horz" pos="2196"/>
        <p:guide pos="292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1588"/>
            <a:ext cx="3036888" cy="468313"/>
          </a:xfrm>
          <a:prstGeom prst="rect">
            <a:avLst/>
          </a:prstGeom>
          <a:noFill/>
          <a:ln w="9525">
            <a:noFill/>
            <a:miter lim="800000"/>
            <a:headEnd/>
            <a:tailEnd/>
          </a:ln>
          <a:effectLst/>
        </p:spPr>
        <p:txBody>
          <a:bodyPr vert="horz" wrap="square" lIns="19338" tIns="0" rIns="19338" bIns="0" numCol="1" anchor="t" anchorCtr="0" compatLnSpc="1">
            <a:prstTxWarp prst="textNoShape">
              <a:avLst/>
            </a:prstTxWarp>
          </a:bodyPr>
          <a:lstStyle>
            <a:lvl1pPr defTabSz="928688">
              <a:defRPr sz="1000" i="1">
                <a:latin typeface="Arial" charset="0"/>
              </a:defRPr>
            </a:lvl1pPr>
          </a:lstStyle>
          <a:p>
            <a:pPr>
              <a:defRPr/>
            </a:pPr>
            <a:endParaRPr lang="en-US" dirty="0"/>
          </a:p>
        </p:txBody>
      </p:sp>
      <p:sp>
        <p:nvSpPr>
          <p:cNvPr id="3075" name="Rectangle 3"/>
          <p:cNvSpPr>
            <a:spLocks noGrp="1" noChangeArrowheads="1"/>
          </p:cNvSpPr>
          <p:nvPr>
            <p:ph type="dt" sz="quarter" idx="1"/>
          </p:nvPr>
        </p:nvSpPr>
        <p:spPr bwMode="auto">
          <a:xfrm>
            <a:off x="3973513" y="-1588"/>
            <a:ext cx="3036887" cy="468313"/>
          </a:xfrm>
          <a:prstGeom prst="rect">
            <a:avLst/>
          </a:prstGeom>
          <a:noFill/>
          <a:ln w="9525">
            <a:noFill/>
            <a:miter lim="800000"/>
            <a:headEnd/>
            <a:tailEnd/>
          </a:ln>
          <a:effectLst/>
        </p:spPr>
        <p:txBody>
          <a:bodyPr vert="horz" wrap="square" lIns="19338" tIns="0" rIns="19338" bIns="0" numCol="1" anchor="t" anchorCtr="0" compatLnSpc="1">
            <a:prstTxWarp prst="textNoShape">
              <a:avLst/>
            </a:prstTxWarp>
          </a:bodyPr>
          <a:lstStyle>
            <a:lvl1pPr algn="r" defTabSz="928688">
              <a:defRPr sz="1000" i="1">
                <a:latin typeface="Arial" charset="0"/>
              </a:defRPr>
            </a:lvl1pPr>
          </a:lstStyle>
          <a:p>
            <a:pPr>
              <a:defRPr/>
            </a:pPr>
            <a:endParaRPr lang="en-US" dirty="0"/>
          </a:p>
        </p:txBody>
      </p:sp>
      <p:sp>
        <p:nvSpPr>
          <p:cNvPr id="3076" name="Rectangle 4"/>
          <p:cNvSpPr>
            <a:spLocks noGrp="1" noChangeArrowheads="1"/>
          </p:cNvSpPr>
          <p:nvPr>
            <p:ph type="ftr" sz="quarter" idx="2"/>
          </p:nvPr>
        </p:nvSpPr>
        <p:spPr bwMode="auto">
          <a:xfrm>
            <a:off x="0" y="8828088"/>
            <a:ext cx="3036888" cy="468312"/>
          </a:xfrm>
          <a:prstGeom prst="rect">
            <a:avLst/>
          </a:prstGeom>
          <a:noFill/>
          <a:ln w="9525">
            <a:noFill/>
            <a:miter lim="800000"/>
            <a:headEnd/>
            <a:tailEnd/>
          </a:ln>
          <a:effectLst/>
        </p:spPr>
        <p:txBody>
          <a:bodyPr vert="horz" wrap="square" lIns="19338" tIns="0" rIns="19338" bIns="0" numCol="1" anchor="b" anchorCtr="0" compatLnSpc="1">
            <a:prstTxWarp prst="textNoShape">
              <a:avLst/>
            </a:prstTxWarp>
          </a:bodyPr>
          <a:lstStyle>
            <a:lvl1pPr defTabSz="928688">
              <a:defRPr sz="1000" i="1">
                <a:latin typeface="Arial" charset="0"/>
              </a:defRPr>
            </a:lvl1pPr>
          </a:lstStyle>
          <a:p>
            <a:pPr>
              <a:defRPr/>
            </a:pPr>
            <a:endParaRPr lang="en-US" dirty="0"/>
          </a:p>
        </p:txBody>
      </p:sp>
      <p:sp>
        <p:nvSpPr>
          <p:cNvPr id="3077" name="Rectangle 5"/>
          <p:cNvSpPr>
            <a:spLocks noGrp="1" noChangeArrowheads="1"/>
          </p:cNvSpPr>
          <p:nvPr>
            <p:ph type="sldNum" sz="quarter" idx="3"/>
          </p:nvPr>
        </p:nvSpPr>
        <p:spPr bwMode="auto">
          <a:xfrm>
            <a:off x="3973513" y="8828088"/>
            <a:ext cx="3036887" cy="468312"/>
          </a:xfrm>
          <a:prstGeom prst="rect">
            <a:avLst/>
          </a:prstGeom>
          <a:noFill/>
          <a:ln w="9525">
            <a:noFill/>
            <a:miter lim="800000"/>
            <a:headEnd/>
            <a:tailEnd/>
          </a:ln>
          <a:effectLst/>
        </p:spPr>
        <p:txBody>
          <a:bodyPr vert="horz" wrap="square" lIns="19338" tIns="0" rIns="19338" bIns="0" numCol="1" anchor="b" anchorCtr="0" compatLnSpc="1">
            <a:prstTxWarp prst="textNoShape">
              <a:avLst/>
            </a:prstTxWarp>
          </a:bodyPr>
          <a:lstStyle>
            <a:lvl1pPr algn="r" defTabSz="928688">
              <a:defRPr sz="1000" i="1">
                <a:latin typeface="Arial" charset="0"/>
              </a:defRPr>
            </a:lvl1pPr>
          </a:lstStyle>
          <a:p>
            <a:pPr>
              <a:defRPr/>
            </a:pPr>
            <a:fld id="{F24B3679-15B3-4714-835E-B717962041FD}" type="slidenum">
              <a:rPr lang="en-US"/>
              <a:pPr>
                <a:defRPr/>
              </a:pPr>
              <a:t>‹#›</a:t>
            </a:fld>
            <a:endParaRPr lang="en-US" dirty="0"/>
          </a:p>
        </p:txBody>
      </p:sp>
    </p:spTree>
    <p:extLst>
      <p:ext uri="{BB962C8B-B14F-4D97-AF65-F5344CB8AC3E}">
        <p14:creationId xmlns:p14="http://schemas.microsoft.com/office/powerpoint/2010/main" val="12123146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1588"/>
            <a:ext cx="3036888" cy="468313"/>
          </a:xfrm>
          <a:prstGeom prst="rect">
            <a:avLst/>
          </a:prstGeom>
          <a:noFill/>
          <a:ln w="9525">
            <a:noFill/>
            <a:miter lim="800000"/>
            <a:headEnd/>
            <a:tailEnd/>
          </a:ln>
          <a:effectLst/>
        </p:spPr>
        <p:txBody>
          <a:bodyPr vert="horz" wrap="square" lIns="19338" tIns="0" rIns="19338" bIns="0" numCol="1" anchor="t" anchorCtr="0" compatLnSpc="1">
            <a:prstTxWarp prst="textNoShape">
              <a:avLst/>
            </a:prstTxWarp>
          </a:bodyPr>
          <a:lstStyle>
            <a:lvl1pPr defTabSz="928688">
              <a:defRPr sz="1000" i="1">
                <a:latin typeface="Times New Roman" pitchFamily="18" charset="0"/>
              </a:defRPr>
            </a:lvl1pPr>
          </a:lstStyle>
          <a:p>
            <a:pPr>
              <a:defRPr/>
            </a:pPr>
            <a:endParaRPr lang="en-US" dirty="0"/>
          </a:p>
        </p:txBody>
      </p:sp>
      <p:sp>
        <p:nvSpPr>
          <p:cNvPr id="2051" name="Rectangle 3"/>
          <p:cNvSpPr>
            <a:spLocks noGrp="1" noChangeArrowheads="1"/>
          </p:cNvSpPr>
          <p:nvPr>
            <p:ph type="dt" idx="1"/>
          </p:nvPr>
        </p:nvSpPr>
        <p:spPr bwMode="auto">
          <a:xfrm>
            <a:off x="3973513" y="-1588"/>
            <a:ext cx="3036887" cy="468313"/>
          </a:xfrm>
          <a:prstGeom prst="rect">
            <a:avLst/>
          </a:prstGeom>
          <a:noFill/>
          <a:ln w="9525">
            <a:noFill/>
            <a:miter lim="800000"/>
            <a:headEnd/>
            <a:tailEnd/>
          </a:ln>
          <a:effectLst/>
        </p:spPr>
        <p:txBody>
          <a:bodyPr vert="horz" wrap="square" lIns="19338" tIns="0" rIns="19338" bIns="0" numCol="1" anchor="t" anchorCtr="0" compatLnSpc="1">
            <a:prstTxWarp prst="textNoShape">
              <a:avLst/>
            </a:prstTxWarp>
          </a:bodyPr>
          <a:lstStyle>
            <a:lvl1pPr algn="r" defTabSz="928688">
              <a:defRPr sz="1000" i="1">
                <a:latin typeface="Times New Roman" pitchFamily="18" charset="0"/>
              </a:defRPr>
            </a:lvl1pPr>
          </a:lstStyle>
          <a:p>
            <a:pPr>
              <a:defRPr/>
            </a:pPr>
            <a:endParaRPr lang="en-US" dirty="0"/>
          </a:p>
        </p:txBody>
      </p:sp>
      <p:sp>
        <p:nvSpPr>
          <p:cNvPr id="2052" name="Rectangle 4"/>
          <p:cNvSpPr>
            <a:spLocks noGrp="1" noChangeArrowheads="1"/>
          </p:cNvSpPr>
          <p:nvPr>
            <p:ph type="ftr" sz="quarter" idx="4"/>
          </p:nvPr>
        </p:nvSpPr>
        <p:spPr bwMode="auto">
          <a:xfrm>
            <a:off x="0" y="8828088"/>
            <a:ext cx="3036888" cy="468312"/>
          </a:xfrm>
          <a:prstGeom prst="rect">
            <a:avLst/>
          </a:prstGeom>
          <a:noFill/>
          <a:ln w="9525">
            <a:noFill/>
            <a:miter lim="800000"/>
            <a:headEnd/>
            <a:tailEnd/>
          </a:ln>
          <a:effectLst/>
        </p:spPr>
        <p:txBody>
          <a:bodyPr vert="horz" wrap="square" lIns="19338" tIns="0" rIns="19338" bIns="0" numCol="1" anchor="b" anchorCtr="0" compatLnSpc="1">
            <a:prstTxWarp prst="textNoShape">
              <a:avLst/>
            </a:prstTxWarp>
          </a:bodyPr>
          <a:lstStyle>
            <a:lvl1pPr defTabSz="928688">
              <a:defRPr sz="1000" i="1">
                <a:latin typeface="Times New Roman" pitchFamily="18" charset="0"/>
              </a:defRPr>
            </a:lvl1pPr>
          </a:lstStyle>
          <a:p>
            <a:pPr>
              <a:defRPr/>
            </a:pPr>
            <a:endParaRPr lang="en-US" dirty="0"/>
          </a:p>
        </p:txBody>
      </p:sp>
      <p:sp>
        <p:nvSpPr>
          <p:cNvPr id="2053" name="Rectangle 5"/>
          <p:cNvSpPr>
            <a:spLocks noGrp="1" noChangeArrowheads="1"/>
          </p:cNvSpPr>
          <p:nvPr>
            <p:ph type="sldNum" sz="quarter" idx="5"/>
          </p:nvPr>
        </p:nvSpPr>
        <p:spPr bwMode="auto">
          <a:xfrm>
            <a:off x="3973513" y="8828088"/>
            <a:ext cx="3036887" cy="468312"/>
          </a:xfrm>
          <a:prstGeom prst="rect">
            <a:avLst/>
          </a:prstGeom>
          <a:noFill/>
          <a:ln w="9525">
            <a:noFill/>
            <a:miter lim="800000"/>
            <a:headEnd/>
            <a:tailEnd/>
          </a:ln>
          <a:effectLst/>
        </p:spPr>
        <p:txBody>
          <a:bodyPr vert="horz" wrap="square" lIns="19338" tIns="0" rIns="19338" bIns="0" numCol="1" anchor="b" anchorCtr="0" compatLnSpc="1">
            <a:prstTxWarp prst="textNoShape">
              <a:avLst/>
            </a:prstTxWarp>
          </a:bodyPr>
          <a:lstStyle>
            <a:lvl1pPr algn="r" defTabSz="928688">
              <a:defRPr sz="1000" i="1">
                <a:latin typeface="Times New Roman" pitchFamily="18" charset="0"/>
              </a:defRPr>
            </a:lvl1pPr>
          </a:lstStyle>
          <a:p>
            <a:pPr>
              <a:defRPr/>
            </a:pPr>
            <a:fld id="{022073BB-9ED3-4A43-AE21-50A22BB4FECF}" type="slidenum">
              <a:rPr lang="en-US"/>
              <a:pPr>
                <a:defRPr/>
              </a:pPr>
              <a:t>‹#›</a:t>
            </a:fld>
            <a:endParaRPr lang="en-US" dirty="0"/>
          </a:p>
        </p:txBody>
      </p:sp>
      <p:sp>
        <p:nvSpPr>
          <p:cNvPr id="149510" name="Rectangle 6"/>
          <p:cNvSpPr>
            <a:spLocks noGrp="1" noRot="1" noChangeAspect="1" noChangeArrowheads="1" noTextEdit="1"/>
          </p:cNvSpPr>
          <p:nvPr>
            <p:ph type="sldImg" idx="2"/>
          </p:nvPr>
        </p:nvSpPr>
        <p:spPr bwMode="auto">
          <a:xfrm>
            <a:off x="1198563" y="711200"/>
            <a:ext cx="4614862" cy="3460750"/>
          </a:xfrm>
          <a:prstGeom prst="rect">
            <a:avLst/>
          </a:prstGeom>
          <a:noFill/>
          <a:ln w="9525">
            <a:noFill/>
            <a:miter lim="800000"/>
            <a:headEnd/>
            <a:tailEnd/>
          </a:ln>
        </p:spPr>
      </p:sp>
      <p:sp>
        <p:nvSpPr>
          <p:cNvPr id="2055" name="Rectangle 7"/>
          <p:cNvSpPr>
            <a:spLocks noGrp="1" noChangeArrowheads="1"/>
          </p:cNvSpPr>
          <p:nvPr>
            <p:ph type="body" sz="quarter" idx="3"/>
          </p:nvPr>
        </p:nvSpPr>
        <p:spPr bwMode="auto">
          <a:xfrm>
            <a:off x="933450" y="4414838"/>
            <a:ext cx="5143500" cy="4181475"/>
          </a:xfrm>
          <a:prstGeom prst="rect">
            <a:avLst/>
          </a:prstGeom>
          <a:noFill/>
          <a:ln w="9525">
            <a:noFill/>
            <a:miter lim="800000"/>
            <a:headEnd/>
            <a:tailEnd/>
          </a:ln>
          <a:effectLst/>
        </p:spPr>
        <p:txBody>
          <a:bodyPr vert="horz" wrap="square" lIns="93465" tIns="46733" rIns="93465" bIns="46733"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Tree>
    <p:extLst>
      <p:ext uri="{BB962C8B-B14F-4D97-AF65-F5344CB8AC3E}">
        <p14:creationId xmlns:p14="http://schemas.microsoft.com/office/powerpoint/2010/main" val="42341721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tabLst>
        <a:tab pos="342900" algn="l"/>
      </a:tabLst>
      <a:defRPr sz="10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Different organizations</a:t>
            </a:r>
            <a:r>
              <a:rPr lang="en-US" baseline="0" dirty="0" smtClean="0"/>
              <a:t> have different approaches to defining analysis and test margin.  For government programs, the total temperature margin between analytical flight predictions and qualification (the temperature to which the hardware is designed) is essentially the same for </a:t>
            </a:r>
            <a:r>
              <a:rPr lang="en-US" baseline="0" dirty="0" err="1" smtClean="0"/>
              <a:t>DoD</a:t>
            </a:r>
            <a:r>
              <a:rPr lang="en-US" baseline="0" dirty="0" smtClean="0"/>
              <a:t> and NASA, with JPL adding another 5 degrees C of margin in the hot case.  </a:t>
            </a:r>
          </a:p>
          <a:p>
            <a:r>
              <a:rPr lang="en-US" baseline="0" dirty="0" smtClean="0"/>
              <a:t>The commercial </a:t>
            </a:r>
            <a:r>
              <a:rPr lang="en-US" baseline="0" dirty="0" err="1" smtClean="0"/>
              <a:t>comsat</a:t>
            </a:r>
            <a:r>
              <a:rPr lang="en-US" baseline="0" dirty="0" smtClean="0"/>
              <a:t> industry does tend to carry a bit less margin than found on government programs.  This reflects the greater importance of cost for customers who view the satellite as an insured commodity product that is just adding a bit more capacity to their fleet and the widespread use of standard spacecraft designs that have lots of flight history.  Government programs, on the other hand, tend to be one-of-a-kind vehicles whose failure could result in compromised national security or the loss of invaluable scientific information.</a:t>
            </a:r>
          </a:p>
          <a:p>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022073BB-9ED3-4A43-AE21-50A22BB4FECF}" type="slidenum">
              <a:rPr lang="en-US" smtClean="0"/>
              <a:pPr>
                <a:defRPr/>
              </a:pPr>
              <a:t>7</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5"/>
          <p:cNvSpPr>
            <a:spLocks noGrp="1" noChangeArrowheads="1"/>
          </p:cNvSpPr>
          <p:nvPr>
            <p:ph type="sldNum" sz="quarter" idx="5"/>
          </p:nvPr>
        </p:nvSpPr>
        <p:spPr>
          <a:noFill/>
        </p:spPr>
        <p:txBody>
          <a:bodyPr/>
          <a:lstStyle/>
          <a:p>
            <a:fld id="{535F05F1-7E47-40E7-80C9-E3A4582A1A87}" type="slidenum">
              <a:rPr lang="en-US" smtClean="0"/>
              <a:pPr/>
              <a:t>10</a:t>
            </a:fld>
            <a:endParaRPr lang="en-US" smtClean="0"/>
          </a:p>
        </p:txBody>
      </p:sp>
      <p:sp>
        <p:nvSpPr>
          <p:cNvPr id="157699" name="Rectangle 2"/>
          <p:cNvSpPr>
            <a:spLocks noGrp="1" noRot="1" noChangeAspect="1" noChangeArrowheads="1" noTextEdit="1"/>
          </p:cNvSpPr>
          <p:nvPr>
            <p:ph type="sldImg"/>
          </p:nvPr>
        </p:nvSpPr>
        <p:spPr/>
      </p:sp>
      <p:sp>
        <p:nvSpPr>
          <p:cNvPr id="157700"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5"/>
          <p:cNvSpPr>
            <a:spLocks noGrp="1" noChangeArrowheads="1"/>
          </p:cNvSpPr>
          <p:nvPr>
            <p:ph type="sldNum" sz="quarter" idx="5"/>
          </p:nvPr>
        </p:nvSpPr>
        <p:spPr>
          <a:noFill/>
        </p:spPr>
        <p:txBody>
          <a:bodyPr/>
          <a:lstStyle/>
          <a:p>
            <a:fld id="{31C3E1D3-4833-4CEE-BC1C-4685484AC58B}" type="slidenum">
              <a:rPr lang="en-US" smtClean="0"/>
              <a:pPr/>
              <a:t>12</a:t>
            </a:fld>
            <a:endParaRPr lang="en-US" smtClean="0"/>
          </a:p>
        </p:txBody>
      </p:sp>
      <p:sp>
        <p:nvSpPr>
          <p:cNvPr id="159747" name="Rectangle 2"/>
          <p:cNvSpPr>
            <a:spLocks noGrp="1" noRot="1" noChangeAspect="1" noChangeArrowheads="1" noTextEdit="1"/>
          </p:cNvSpPr>
          <p:nvPr>
            <p:ph type="sldImg"/>
          </p:nvPr>
        </p:nvSpPr>
        <p:spPr>
          <a:xfrm>
            <a:off x="1190625" y="704850"/>
            <a:ext cx="4627563" cy="3470275"/>
          </a:xfrm>
          <a:ln w="12700" cap="flat">
            <a:solidFill>
              <a:schemeClr val="tx1"/>
            </a:solidFill>
          </a:ln>
        </p:spPr>
      </p:sp>
      <p:sp>
        <p:nvSpPr>
          <p:cNvPr id="159748"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tab pos="342900" algn="l"/>
              </a:tabLst>
              <a:defRPr/>
            </a:pPr>
            <a:r>
              <a:rPr lang="en-US" dirty="0" smtClean="0">
                <a:solidFill>
                  <a:srgbClr val="00B050"/>
                </a:solidFill>
              </a:rPr>
              <a:t>The survival temperature may be more extreme than the operational  qualification temperature.  </a:t>
            </a:r>
          </a:p>
          <a:p>
            <a:endParaRPr lang="en-US" dirty="0"/>
          </a:p>
        </p:txBody>
      </p:sp>
      <p:sp>
        <p:nvSpPr>
          <p:cNvPr id="4" name="Slide Number Placeholder 3"/>
          <p:cNvSpPr>
            <a:spLocks noGrp="1"/>
          </p:cNvSpPr>
          <p:nvPr>
            <p:ph type="sldNum" sz="quarter" idx="10"/>
          </p:nvPr>
        </p:nvSpPr>
        <p:spPr/>
        <p:txBody>
          <a:bodyPr/>
          <a:lstStyle/>
          <a:p>
            <a:pPr>
              <a:defRPr/>
            </a:pPr>
            <a:fld id="{022073BB-9ED3-4A43-AE21-50A22BB4FECF}" type="slidenum">
              <a:rPr lang="en-US" smtClean="0"/>
              <a:pPr>
                <a:defRPr/>
              </a:pPr>
              <a:t>13</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Burn in is a continuation of thermal cycling without functional testing.</a:t>
            </a:r>
          </a:p>
          <a:p>
            <a:pPr lvl="1"/>
            <a:r>
              <a:rPr lang="en-US" dirty="0" smtClean="0"/>
              <a:t>Usually performed as part of thermal cycling.</a:t>
            </a:r>
          </a:p>
          <a:p>
            <a:pPr lvl="1"/>
            <a:r>
              <a:rPr lang="en-US" dirty="0" smtClean="0"/>
              <a:t>Objective is to accrue additional hours under thermal stress.</a:t>
            </a:r>
          </a:p>
          <a:p>
            <a:pPr lvl="1"/>
            <a:r>
              <a:rPr lang="en-US" dirty="0" smtClean="0"/>
              <a:t>GSFC requires 1000 hours “on” time total for unit level and spacecraft level testing, including 200 hours at hot/cold plateaus in vacuum. Last 350 hours must be failure free.</a:t>
            </a:r>
          </a:p>
          <a:p>
            <a:endParaRPr lang="en-US" dirty="0"/>
          </a:p>
        </p:txBody>
      </p:sp>
      <p:sp>
        <p:nvSpPr>
          <p:cNvPr id="4" name="Slide Number Placeholder 3"/>
          <p:cNvSpPr>
            <a:spLocks noGrp="1"/>
          </p:cNvSpPr>
          <p:nvPr>
            <p:ph type="sldNum" sz="quarter" idx="10"/>
          </p:nvPr>
        </p:nvSpPr>
        <p:spPr/>
        <p:txBody>
          <a:bodyPr/>
          <a:lstStyle/>
          <a:p>
            <a:pPr>
              <a:defRPr/>
            </a:pPr>
            <a:fld id="{022073BB-9ED3-4A43-AE21-50A22BB4FECF}" type="slidenum">
              <a:rPr lang="en-US" smtClean="0"/>
              <a:pPr>
                <a:defRPr/>
              </a:pPr>
              <a:t>23</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Extremely temperature sensitive.</a:t>
            </a:r>
          </a:p>
          <a:p>
            <a:pPr lvl="1"/>
            <a:r>
              <a:rPr lang="en-US" dirty="0" smtClean="0"/>
              <a:t>At excessive hot temperatures, performance and life can degrade.</a:t>
            </a:r>
          </a:p>
          <a:p>
            <a:pPr lvl="1"/>
            <a:r>
              <a:rPr lang="en-US" dirty="0" smtClean="0"/>
              <a:t>At excessive cold temperatures, electrolyte can freeze, batteries can explode.</a:t>
            </a:r>
          </a:p>
          <a:p>
            <a:r>
              <a:rPr lang="en-US" dirty="0" smtClean="0"/>
              <a:t>Cold, tight temperature control often required.</a:t>
            </a:r>
          </a:p>
          <a:p>
            <a:pPr lvl="1"/>
            <a:r>
              <a:rPr lang="en-US" dirty="0" smtClean="0"/>
              <a:t>Entirely controlled by heaters, except during high discharge or charging periods.</a:t>
            </a:r>
          </a:p>
          <a:p>
            <a:pPr lvl="1"/>
            <a:r>
              <a:rPr lang="en-US" dirty="0" smtClean="0"/>
              <a:t>Thermal uncertainty temperature margin may not be applied to batteries because margin is large compared to allowable temperature range.</a:t>
            </a:r>
          </a:p>
          <a:p>
            <a:pPr lvl="2"/>
            <a:r>
              <a:rPr lang="en-US" dirty="0" smtClean="0"/>
              <a:t>Equivalent margin may be achieved by cold-biasing the design and using oversized heaters to control within desired range.</a:t>
            </a:r>
          </a:p>
          <a:p>
            <a:endParaRPr lang="en-US" dirty="0"/>
          </a:p>
        </p:txBody>
      </p:sp>
      <p:sp>
        <p:nvSpPr>
          <p:cNvPr id="4" name="Slide Number Placeholder 3"/>
          <p:cNvSpPr>
            <a:spLocks noGrp="1"/>
          </p:cNvSpPr>
          <p:nvPr>
            <p:ph type="sldNum" sz="quarter" idx="10"/>
          </p:nvPr>
        </p:nvSpPr>
        <p:spPr/>
        <p:txBody>
          <a:bodyPr/>
          <a:lstStyle/>
          <a:p>
            <a:pPr>
              <a:defRPr/>
            </a:pPr>
            <a:fld id="{022073BB-9ED3-4A43-AE21-50A22BB4FECF}" type="slidenum">
              <a:rPr lang="en-US" smtClean="0"/>
              <a:pPr>
                <a:defRPr/>
              </a:pPr>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E20C892-7EFF-475C-868E-3EF958F281C2}"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0" indent="0">
              <a:defRPr/>
            </a:lvl1pPr>
            <a:lvl2pPr indent="0">
              <a:defRPr/>
            </a:lvl2pPr>
            <a:lvl3pPr indent="0">
              <a:defRPr/>
            </a:lvl3pPr>
            <a:lvl4pPr indent="0">
              <a:defRPr/>
            </a:lvl4pPr>
            <a:lvl5pPr inden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AE0943-B4DE-4DF7-A26A-0879BBC8482D}"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C78874-B15F-4808-AADA-831B9C0C23AD}"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A0870D6-8CBE-482D-B923-77C1F5FC4453}" type="datetime1">
              <a:rPr lang="en-US" smtClean="0"/>
              <a:pPr/>
              <a:t>9/18/2013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0616EA-70EA-4063-8E0B-2ACA186BB9DE}" type="datetime1">
              <a:rPr lang="en-US" smtClean="0"/>
              <a:pPr/>
              <a:t>9/18/2013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361C9F9-FE59-49B2-B397-5AC798ADA604}" type="datetime1">
              <a:rPr lang="en-US" smtClean="0"/>
              <a:pPr/>
              <a:t>9/18/2013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224819-1392-43B2-B08F-D12BC82D3534}" type="datetime1">
              <a:rPr lang="en-US" smtClean="0"/>
              <a:pPr/>
              <a:t>9/18/2013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B38CCF-2C2F-4E83-81C7-3939E3AA6726}" type="datetime1">
              <a:rPr lang="en-US" smtClean="0"/>
              <a:pPr/>
              <a:t>9/18/2013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4B644F-2B92-480B-B0D6-D39C13FF5020}" type="datetime1">
              <a:rPr lang="en-US" smtClean="0"/>
              <a:pPr/>
              <a:t>9/18/2013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4CE1D-CF0B-43F6-AEAA-324E846AFB48}"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37ADCAF-ED51-4C3D-8B70-C59D3990B872}"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819A69-7AA2-44B6-B0AB-A60E4BDF7934}"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175304F-7870-4B68-847C-876519E9BDDD}"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5A861B-0ABD-42A6-98E9-5791D23C8182}"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E99744E-C198-402B-8A0D-0CAF7A7A372D}" type="datetime1">
              <a:rPr lang="en-US" smtClean="0"/>
              <a:pPr/>
              <a:t>9/18/2013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1698E46-4612-4FC9-9DEA-C7E380375875}" type="datetime1">
              <a:rPr lang="en-US" smtClean="0"/>
              <a:pPr/>
              <a:t>9/18/2013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29BED6F-A55A-4E8E-9BD1-517D7CC15F5B}" type="datetime1">
              <a:rPr lang="en-US" smtClean="0"/>
              <a:pPr/>
              <a:t>9/18/2013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089FE4-AC92-49AE-84BA-C236D32F3BE1}" type="datetime1">
              <a:rPr lang="en-US" smtClean="0"/>
              <a:pPr/>
              <a:t>9/18/2013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89C85C-5FA6-4889-BDFD-7765688FE310}" type="datetime1">
              <a:rPr lang="en-US" smtClean="0"/>
              <a:pPr/>
              <a:t>9/18/2013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68B9B7-24F2-465A-9E9E-FB6D9F1B534D}" type="datetime1">
              <a:rPr lang="en-US" smtClean="0"/>
              <a:pPr/>
              <a:t>9/18/2013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940A25-410D-4C5B-BFDC-0F15C73C1ACF}"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8EFE98-8D8C-4F21-BFFB-51BB5545DF65}" type="datetime1">
              <a:rPr lang="en-US" smtClean="0"/>
              <a:pPr/>
              <a:t>9/18/2013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E028C67-5E92-4BCD-979D-9F1839D5B6E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077A62-B96A-4A28-B779-BFC0EB1C8160}" type="datetime1">
              <a:rPr lang="en-US" smtClean="0"/>
              <a:pPr/>
              <a:t>9/18/2013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3CFFB6-6556-4D63-9D3B-1BCD4C83530A}"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hf hdr="0" ftr="0" dt="0"/>
  <p:txStyles>
    <p:titleStyle>
      <a:lvl1pPr algn="ctr" defTabSz="914400" rtl="0" eaLnBrk="1" latinLnBrk="0" hangingPunct="1">
        <a:spcBef>
          <a:spcPct val="0"/>
        </a:spcBef>
        <a:buNone/>
        <a:defRPr sz="28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None/>
        <a:defRPr sz="2800" b="1" kern="1200">
          <a:solidFill>
            <a:schemeClr val="tx1"/>
          </a:solidFill>
          <a:latin typeface="+mn-lt"/>
          <a:ea typeface="+mn-ea"/>
          <a:cs typeface="+mn-cs"/>
        </a:defRPr>
      </a:lvl1pPr>
      <a:lvl2pPr marL="742950" indent="-285750" algn="l" defTabSz="914400" rtl="0" eaLnBrk="1" latinLnBrk="0" hangingPunct="1">
        <a:spcBef>
          <a:spcPct val="20000"/>
        </a:spcBef>
        <a:buFontTx/>
        <a:buNone/>
        <a:defRPr sz="2800" kern="1200">
          <a:solidFill>
            <a:schemeClr val="tx1"/>
          </a:solidFill>
          <a:latin typeface="+mn-lt"/>
          <a:ea typeface="+mn-ea"/>
          <a:cs typeface="+mn-cs"/>
        </a:defRPr>
      </a:lvl2pPr>
      <a:lvl3pPr marL="1143000" indent="-228600" algn="l" defTabSz="914400" rtl="0" eaLnBrk="1" latinLnBrk="0" hangingPunct="1">
        <a:spcBef>
          <a:spcPct val="20000"/>
        </a:spcBef>
        <a:buFontTx/>
        <a:buNone/>
        <a:defRPr sz="2800" kern="1200">
          <a:solidFill>
            <a:schemeClr val="tx1"/>
          </a:solidFill>
          <a:latin typeface="+mn-lt"/>
          <a:ea typeface="+mn-ea"/>
          <a:cs typeface="+mn-cs"/>
        </a:defRPr>
      </a:lvl3pPr>
      <a:lvl4pPr marL="1600200" indent="-228600" algn="l" defTabSz="914400" rtl="0" eaLnBrk="1" latinLnBrk="0" hangingPunct="1">
        <a:spcBef>
          <a:spcPct val="20000"/>
        </a:spcBef>
        <a:buFontTx/>
        <a:buNone/>
        <a:defRPr sz="2800" kern="1200">
          <a:solidFill>
            <a:schemeClr val="tx1"/>
          </a:solidFill>
          <a:latin typeface="+mn-lt"/>
          <a:ea typeface="+mn-ea"/>
          <a:cs typeface="+mn-cs"/>
        </a:defRPr>
      </a:lvl4pPr>
      <a:lvl5pPr marL="2057400" indent="-228600" algn="l" defTabSz="914400" rtl="0" eaLnBrk="1" latinLnBrk="0" hangingPunct="1">
        <a:spcBef>
          <a:spcPct val="20000"/>
        </a:spcBef>
        <a:buFontTx/>
        <a:buNone/>
        <a:defRPr sz="2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B0A087-518F-4B5C-A498-EDBF30479995}" type="datetime1">
              <a:rPr lang="en-US" smtClean="0"/>
              <a:pPr/>
              <a:t>9/18/2013</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028C67-5E92-4BCD-979D-9F1839D5B6E5}"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5.emf"/><Relationship Id="rId4" Type="http://schemas.openxmlformats.org/officeDocument/2006/relationships/oleObject" Target="../embeddings/Microsoft_Word_97_-_2003_Document1.doc"/></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62200"/>
            <a:ext cx="8229600" cy="2209800"/>
          </a:xfrm>
        </p:spPr>
        <p:txBody>
          <a:bodyPr>
            <a:normAutofit fontScale="92500" lnSpcReduction="10000"/>
          </a:bodyPr>
          <a:lstStyle/>
          <a:p>
            <a:pPr algn="ctr"/>
            <a:r>
              <a:rPr lang="en-US" sz="3600" dirty="0" smtClean="0"/>
              <a:t>Unit, Development and Subsystem Level Thermal Testing</a:t>
            </a:r>
          </a:p>
          <a:p>
            <a:pPr algn="ctr"/>
            <a:endParaRPr lang="en-US" sz="3600" dirty="0" smtClean="0"/>
          </a:p>
          <a:p>
            <a:pPr algn="ctr"/>
            <a:r>
              <a:rPr lang="en-US" sz="3600" dirty="0" smtClean="0"/>
              <a:t>Part 2</a:t>
            </a:r>
          </a:p>
          <a:p>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ln>
            <a:noFill/>
          </a:ln>
        </p:spPr>
        <p:txBody>
          <a:bodyPr/>
          <a:lstStyle/>
          <a:p>
            <a:r>
              <a:rPr lang="en-US" dirty="0" smtClean="0"/>
              <a:t>Part 2 Roadmap</a:t>
            </a:r>
            <a:endParaRPr lang="en-US" dirty="0"/>
          </a:p>
        </p:txBody>
      </p:sp>
      <p:sp>
        <p:nvSpPr>
          <p:cNvPr id="3" name="Slide Number Placeholder 2"/>
          <p:cNvSpPr>
            <a:spLocks noGrp="1"/>
          </p:cNvSpPr>
          <p:nvPr>
            <p:ph type="sldNum" sz="quarter" idx="12"/>
          </p:nvPr>
        </p:nvSpPr>
        <p:spPr>
          <a:ln>
            <a:noFill/>
          </a:ln>
        </p:spPr>
        <p:txBody>
          <a:bodyPr/>
          <a:lstStyle/>
          <a:p>
            <a:fld id="{373CFFB6-6556-4D63-9D3B-1BCD4C83530A}" type="slidenum">
              <a:rPr lang="en-US" smtClean="0">
                <a:solidFill>
                  <a:schemeClr val="bg1">
                    <a:lumMod val="75000"/>
                  </a:schemeClr>
                </a:solidFill>
              </a:rPr>
              <a:pPr/>
              <a:t>2</a:t>
            </a:fld>
            <a:endParaRPr lang="en-US">
              <a:solidFill>
                <a:schemeClr val="bg1">
                  <a:lumMod val="75000"/>
                </a:schemeClr>
              </a:solidFill>
            </a:endParaRPr>
          </a:p>
        </p:txBody>
      </p:sp>
      <p:pic>
        <p:nvPicPr>
          <p:cNvPr id="4" name="Picture 10" descr="D:\Documents and Settings\srickman\Local Settings\Temporary Internet Files\Content.IE5\SDLVD7QI\MP900385960[1].jpg"/>
          <p:cNvPicPr>
            <a:picLocks noChangeAspect="1" noChangeArrowheads="1"/>
          </p:cNvPicPr>
          <p:nvPr/>
        </p:nvPicPr>
        <p:blipFill>
          <a:blip r:embed="rId2" cstate="print"/>
          <a:srcRect/>
          <a:stretch>
            <a:fillRect/>
          </a:stretch>
        </p:blipFill>
        <p:spPr bwMode="auto">
          <a:xfrm>
            <a:off x="228600" y="990600"/>
            <a:ext cx="972911" cy="1362075"/>
          </a:xfrm>
          <a:prstGeom prst="rect">
            <a:avLst/>
          </a:prstGeom>
          <a:noFill/>
          <a:ln>
            <a:solidFill>
              <a:schemeClr val="bg1">
                <a:lumMod val="75000"/>
              </a:schemeClr>
            </a:solidFill>
          </a:ln>
        </p:spPr>
      </p:pic>
      <p:pic>
        <p:nvPicPr>
          <p:cNvPr id="5" name="Picture 11" descr="D:\Documents and Settings\srickman\Local Settings\Temporary Internet Files\Content.IE5\X0Z00CIN\MP900385962[1].jpg"/>
          <p:cNvPicPr>
            <a:picLocks noChangeAspect="1" noChangeArrowheads="1"/>
          </p:cNvPicPr>
          <p:nvPr/>
        </p:nvPicPr>
        <p:blipFill>
          <a:blip r:embed="rId3" cstate="print"/>
          <a:srcRect/>
          <a:stretch>
            <a:fillRect/>
          </a:stretch>
        </p:blipFill>
        <p:spPr bwMode="auto">
          <a:xfrm>
            <a:off x="7696200" y="5181601"/>
            <a:ext cx="877661" cy="1295399"/>
          </a:xfrm>
          <a:prstGeom prst="rect">
            <a:avLst/>
          </a:prstGeom>
          <a:noFill/>
          <a:ln>
            <a:solidFill>
              <a:schemeClr val="bg1">
                <a:lumMod val="75000"/>
              </a:schemeClr>
            </a:solidFill>
          </a:ln>
        </p:spPr>
      </p:pic>
      <p:sp>
        <p:nvSpPr>
          <p:cNvPr id="6" name="TextBox 5"/>
          <p:cNvSpPr txBox="1"/>
          <p:nvPr/>
        </p:nvSpPr>
        <p:spPr>
          <a:xfrm>
            <a:off x="1490848" y="1743074"/>
            <a:ext cx="1852428"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Purposes and</a:t>
            </a:r>
          </a:p>
          <a:p>
            <a:pPr algn="ctr"/>
            <a:r>
              <a:rPr lang="en-US" sz="1400" b="1" dirty="0" smtClean="0">
                <a:solidFill>
                  <a:schemeClr val="bg1">
                    <a:lumMod val="75000"/>
                  </a:schemeClr>
                </a:solidFill>
              </a:rPr>
              <a:t>Industry Practices</a:t>
            </a:r>
            <a:endParaRPr lang="en-US" sz="1400" b="1" dirty="0">
              <a:solidFill>
                <a:schemeClr val="bg1">
                  <a:lumMod val="75000"/>
                </a:schemeClr>
              </a:solidFill>
            </a:endParaRPr>
          </a:p>
        </p:txBody>
      </p:sp>
      <p:sp>
        <p:nvSpPr>
          <p:cNvPr id="8" name="TextBox 7"/>
          <p:cNvSpPr txBox="1"/>
          <p:nvPr/>
        </p:nvSpPr>
        <p:spPr>
          <a:xfrm>
            <a:off x="35814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Types</a:t>
            </a:r>
            <a:endParaRPr lang="en-US" sz="1400" b="1" dirty="0">
              <a:solidFill>
                <a:schemeClr val="bg1">
                  <a:lumMod val="75000"/>
                </a:schemeClr>
              </a:solidFill>
            </a:endParaRPr>
          </a:p>
        </p:txBody>
      </p:sp>
      <p:sp>
        <p:nvSpPr>
          <p:cNvPr id="10" name="TextBox 9"/>
          <p:cNvSpPr txBox="1"/>
          <p:nvPr/>
        </p:nvSpPr>
        <p:spPr>
          <a:xfrm>
            <a:off x="47244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Levels</a:t>
            </a:r>
            <a:endParaRPr lang="en-US" sz="1400" b="1" dirty="0">
              <a:solidFill>
                <a:schemeClr val="bg1">
                  <a:lumMod val="75000"/>
                </a:schemeClr>
              </a:solidFill>
            </a:endParaRPr>
          </a:p>
        </p:txBody>
      </p:sp>
      <p:sp>
        <p:nvSpPr>
          <p:cNvPr id="11" name="TextBox 10"/>
          <p:cNvSpPr txBox="1"/>
          <p:nvPr/>
        </p:nvSpPr>
        <p:spPr>
          <a:xfrm>
            <a:off x="6096000" y="1752600"/>
            <a:ext cx="914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Margins</a:t>
            </a:r>
          </a:p>
        </p:txBody>
      </p:sp>
      <p:sp>
        <p:nvSpPr>
          <p:cNvPr id="12" name="TextBox 11"/>
          <p:cNvSpPr txBox="1"/>
          <p:nvPr/>
        </p:nvSpPr>
        <p:spPr>
          <a:xfrm>
            <a:off x="914400" y="2743200"/>
            <a:ext cx="914400" cy="523220"/>
          </a:xfrm>
          <a:prstGeom prst="rect">
            <a:avLst/>
          </a:prstGeom>
          <a:noFill/>
          <a:ln>
            <a:solidFill>
              <a:schemeClr val="tx1"/>
            </a:solidFill>
          </a:ln>
        </p:spPr>
        <p:txBody>
          <a:bodyPr wrap="square" rtlCol="0">
            <a:spAutoFit/>
          </a:bodyPr>
          <a:lstStyle/>
          <a:p>
            <a:pPr algn="ctr"/>
            <a:r>
              <a:rPr lang="en-US" sz="1400" b="1" dirty="0" smtClean="0"/>
              <a:t>Unit </a:t>
            </a:r>
          </a:p>
          <a:p>
            <a:pPr algn="ctr"/>
            <a:r>
              <a:rPr lang="en-US" sz="1400" b="1" dirty="0" smtClean="0"/>
              <a:t>Testing</a:t>
            </a:r>
            <a:endParaRPr lang="en-US" sz="1400" b="1" dirty="0"/>
          </a:p>
        </p:txBody>
      </p:sp>
      <p:sp>
        <p:nvSpPr>
          <p:cNvPr id="13" name="TextBox 12"/>
          <p:cNvSpPr txBox="1"/>
          <p:nvPr/>
        </p:nvSpPr>
        <p:spPr>
          <a:xfrm>
            <a:off x="2286000" y="2743200"/>
            <a:ext cx="1371600" cy="523220"/>
          </a:xfrm>
          <a:prstGeom prst="rect">
            <a:avLst/>
          </a:prstGeom>
          <a:noFill/>
          <a:ln>
            <a:solidFill>
              <a:schemeClr val="tx1"/>
            </a:solidFill>
          </a:ln>
        </p:spPr>
        <p:txBody>
          <a:bodyPr wrap="square" rtlCol="0">
            <a:spAutoFit/>
          </a:bodyPr>
          <a:lstStyle/>
          <a:p>
            <a:pPr algn="ctr"/>
            <a:r>
              <a:rPr lang="en-US" sz="1400" b="1" dirty="0" smtClean="0"/>
              <a:t>Thermal Cycling</a:t>
            </a:r>
            <a:endParaRPr lang="en-US" sz="1400" b="1" dirty="0"/>
          </a:p>
        </p:txBody>
      </p:sp>
      <p:sp>
        <p:nvSpPr>
          <p:cNvPr id="14" name="TextBox 13"/>
          <p:cNvSpPr txBox="1"/>
          <p:nvPr/>
        </p:nvSpPr>
        <p:spPr>
          <a:xfrm>
            <a:off x="4114800" y="2743200"/>
            <a:ext cx="914400" cy="523220"/>
          </a:xfrm>
          <a:prstGeom prst="rect">
            <a:avLst/>
          </a:prstGeom>
          <a:noFill/>
          <a:ln>
            <a:solidFill>
              <a:schemeClr val="tx1"/>
            </a:solidFill>
          </a:ln>
        </p:spPr>
        <p:txBody>
          <a:bodyPr wrap="square" rtlCol="0">
            <a:spAutoFit/>
          </a:bodyPr>
          <a:lstStyle/>
          <a:p>
            <a:pPr algn="ctr"/>
            <a:r>
              <a:rPr lang="en-US" sz="1400" b="1" dirty="0" smtClean="0"/>
              <a:t>Thermal Vacuum</a:t>
            </a:r>
            <a:endParaRPr lang="en-US" sz="1400" b="1" dirty="0"/>
          </a:p>
        </p:txBody>
      </p:sp>
      <p:sp>
        <p:nvSpPr>
          <p:cNvPr id="16" name="TextBox 15"/>
          <p:cNvSpPr txBox="1"/>
          <p:nvPr/>
        </p:nvSpPr>
        <p:spPr>
          <a:xfrm>
            <a:off x="5638800" y="2743200"/>
            <a:ext cx="1676400" cy="523220"/>
          </a:xfrm>
          <a:prstGeom prst="rect">
            <a:avLst/>
          </a:prstGeom>
          <a:noFill/>
          <a:ln>
            <a:solidFill>
              <a:schemeClr val="tx1"/>
            </a:solidFill>
          </a:ln>
        </p:spPr>
        <p:txBody>
          <a:bodyPr wrap="square" rtlCol="0">
            <a:spAutoFit/>
          </a:bodyPr>
          <a:lstStyle/>
          <a:p>
            <a:pPr algn="ctr"/>
            <a:r>
              <a:rPr lang="en-US" sz="1400" b="1" dirty="0" smtClean="0"/>
              <a:t>Unit Test Requirements</a:t>
            </a:r>
            <a:endParaRPr lang="en-US" sz="1400" b="1" dirty="0"/>
          </a:p>
        </p:txBody>
      </p:sp>
      <p:sp>
        <p:nvSpPr>
          <p:cNvPr id="18" name="TextBox 17"/>
          <p:cNvSpPr txBox="1"/>
          <p:nvPr/>
        </p:nvSpPr>
        <p:spPr>
          <a:xfrm>
            <a:off x="2286000" y="3657600"/>
            <a:ext cx="1752600" cy="523220"/>
          </a:xfrm>
          <a:prstGeom prst="rect">
            <a:avLst/>
          </a:prstGeom>
          <a:noFill/>
          <a:ln>
            <a:solidFill>
              <a:schemeClr val="tx1"/>
            </a:solidFill>
          </a:ln>
        </p:spPr>
        <p:txBody>
          <a:bodyPr wrap="square" rtlCol="0">
            <a:spAutoFit/>
          </a:bodyPr>
          <a:lstStyle/>
          <a:p>
            <a:pPr algn="ctr"/>
            <a:r>
              <a:rPr lang="en-US" sz="1400" b="1" dirty="0" smtClean="0"/>
              <a:t>Development Testing</a:t>
            </a:r>
            <a:endParaRPr lang="en-US" sz="1400" b="1" dirty="0"/>
          </a:p>
        </p:txBody>
      </p:sp>
      <p:sp>
        <p:nvSpPr>
          <p:cNvPr id="20" name="TextBox 19"/>
          <p:cNvSpPr txBox="1"/>
          <p:nvPr/>
        </p:nvSpPr>
        <p:spPr>
          <a:xfrm>
            <a:off x="4267200" y="3657600"/>
            <a:ext cx="1752600" cy="523220"/>
          </a:xfrm>
          <a:prstGeom prst="rect">
            <a:avLst/>
          </a:prstGeom>
          <a:noFill/>
          <a:ln>
            <a:solidFill>
              <a:schemeClr val="tx1"/>
            </a:solidFill>
          </a:ln>
        </p:spPr>
        <p:txBody>
          <a:bodyPr wrap="square" rtlCol="0">
            <a:spAutoFit/>
          </a:bodyPr>
          <a:lstStyle/>
          <a:p>
            <a:pPr algn="ctr"/>
            <a:r>
              <a:rPr lang="en-US" sz="1400" b="1" dirty="0" smtClean="0"/>
              <a:t>Subsystem Testing</a:t>
            </a:r>
            <a:endParaRPr lang="en-US" sz="1400" b="1" dirty="0"/>
          </a:p>
        </p:txBody>
      </p:sp>
      <p:sp>
        <p:nvSpPr>
          <p:cNvPr id="21" name="TextBox 20"/>
          <p:cNvSpPr txBox="1"/>
          <p:nvPr/>
        </p:nvSpPr>
        <p:spPr>
          <a:xfrm>
            <a:off x="457200" y="4495800"/>
            <a:ext cx="17526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Spacecraft Level Testing Objectives</a:t>
            </a:r>
            <a:endParaRPr lang="en-US" sz="1400" b="1" dirty="0">
              <a:solidFill>
                <a:schemeClr val="bg1">
                  <a:lumMod val="75000"/>
                </a:schemeClr>
              </a:solidFill>
            </a:endParaRPr>
          </a:p>
        </p:txBody>
      </p:sp>
      <p:sp>
        <p:nvSpPr>
          <p:cNvPr id="22" name="TextBox 21"/>
          <p:cNvSpPr txBox="1"/>
          <p:nvPr/>
        </p:nvSpPr>
        <p:spPr>
          <a:xfrm>
            <a:off x="2514600" y="4495800"/>
            <a:ext cx="15240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Test Temperatures</a:t>
            </a:r>
          </a:p>
        </p:txBody>
      </p:sp>
      <p:sp>
        <p:nvSpPr>
          <p:cNvPr id="23" name="TextBox 22"/>
          <p:cNvSpPr txBox="1"/>
          <p:nvPr/>
        </p:nvSpPr>
        <p:spPr>
          <a:xfrm>
            <a:off x="4191000" y="4495800"/>
            <a:ext cx="1676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Spacecraft Thermal Balance</a:t>
            </a:r>
          </a:p>
        </p:txBody>
      </p:sp>
      <p:sp>
        <p:nvSpPr>
          <p:cNvPr id="24" name="TextBox 23"/>
          <p:cNvSpPr txBox="1"/>
          <p:nvPr/>
        </p:nvSpPr>
        <p:spPr>
          <a:xfrm>
            <a:off x="6172200" y="4495800"/>
            <a:ext cx="1676400" cy="523220"/>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Math Model Correlation</a:t>
            </a:r>
          </a:p>
        </p:txBody>
      </p:sp>
      <p:sp>
        <p:nvSpPr>
          <p:cNvPr id="25" name="TextBox 24"/>
          <p:cNvSpPr txBox="1"/>
          <p:nvPr/>
        </p:nvSpPr>
        <p:spPr>
          <a:xfrm>
            <a:off x="609600" y="5334000"/>
            <a:ext cx="1752600" cy="738664"/>
          </a:xfrm>
          <a:prstGeom prst="rect">
            <a:avLst/>
          </a:prstGeom>
          <a:noFill/>
          <a:ln>
            <a:solidFill>
              <a:schemeClr val="bg1">
                <a:lumMod val="75000"/>
              </a:schemeClr>
            </a:solidFill>
          </a:ln>
        </p:spPr>
        <p:txBody>
          <a:bodyPr wrap="square" rtlCol="0">
            <a:spAutoFit/>
          </a:bodyPr>
          <a:lstStyle/>
          <a:p>
            <a:pPr algn="ctr"/>
            <a:r>
              <a:rPr lang="en-US" sz="1400" b="1" dirty="0" smtClean="0">
                <a:solidFill>
                  <a:schemeClr val="bg1">
                    <a:lumMod val="75000"/>
                  </a:schemeClr>
                </a:solidFill>
              </a:rPr>
              <a:t>Space Environment Simulation</a:t>
            </a:r>
            <a:endParaRPr lang="en-US" sz="1400" b="1" dirty="0">
              <a:solidFill>
                <a:schemeClr val="bg1">
                  <a:lumMod val="75000"/>
                </a:schemeClr>
              </a:solidFill>
            </a:endParaRPr>
          </a:p>
        </p:txBody>
      </p:sp>
      <p:sp>
        <p:nvSpPr>
          <p:cNvPr id="26" name="TextBox 25"/>
          <p:cNvSpPr txBox="1"/>
          <p:nvPr/>
        </p:nvSpPr>
        <p:spPr>
          <a:xfrm>
            <a:off x="2743200" y="5410200"/>
            <a:ext cx="1219200" cy="579646"/>
          </a:xfrm>
          <a:prstGeom prst="rect">
            <a:avLst/>
          </a:prstGeom>
          <a:noFill/>
          <a:ln>
            <a:solidFill>
              <a:schemeClr val="bg1">
                <a:lumMod val="75000"/>
              </a:schemeClr>
            </a:solidFill>
          </a:ln>
        </p:spPr>
        <p:txBody>
          <a:bodyPr wrap="square" rtlCol="0">
            <a:spAutoFit/>
          </a:bodyPr>
          <a:lstStyle/>
          <a:p>
            <a:pPr algn="ctr">
              <a:lnSpc>
                <a:spcPts val="1900"/>
              </a:lnSpc>
            </a:pPr>
            <a:r>
              <a:rPr lang="en-US" sz="1400" b="1" dirty="0" smtClean="0">
                <a:solidFill>
                  <a:schemeClr val="bg1">
                    <a:lumMod val="75000"/>
                  </a:schemeClr>
                </a:solidFill>
              </a:rPr>
              <a:t>Test Planning</a:t>
            </a:r>
          </a:p>
        </p:txBody>
      </p:sp>
      <p:sp>
        <p:nvSpPr>
          <p:cNvPr id="27" name="TextBox 26"/>
          <p:cNvSpPr txBox="1"/>
          <p:nvPr/>
        </p:nvSpPr>
        <p:spPr>
          <a:xfrm>
            <a:off x="4191000" y="5410200"/>
            <a:ext cx="1295400" cy="579646"/>
          </a:xfrm>
          <a:prstGeom prst="rect">
            <a:avLst/>
          </a:prstGeom>
          <a:noFill/>
          <a:ln>
            <a:solidFill>
              <a:schemeClr val="bg1">
                <a:lumMod val="75000"/>
              </a:schemeClr>
            </a:solidFill>
          </a:ln>
        </p:spPr>
        <p:txBody>
          <a:bodyPr wrap="square" rtlCol="0">
            <a:spAutoFit/>
          </a:bodyPr>
          <a:lstStyle/>
          <a:p>
            <a:pPr algn="ctr">
              <a:lnSpc>
                <a:spcPts val="1900"/>
              </a:lnSpc>
            </a:pPr>
            <a:r>
              <a:rPr lang="en-US" sz="1400" b="1" dirty="0" smtClean="0">
                <a:solidFill>
                  <a:schemeClr val="bg1">
                    <a:lumMod val="75000"/>
                  </a:schemeClr>
                </a:solidFill>
              </a:rPr>
              <a:t>Lessons Learned</a:t>
            </a:r>
          </a:p>
        </p:txBody>
      </p:sp>
      <p:cxnSp>
        <p:nvCxnSpPr>
          <p:cNvPr id="68" name="Elbow Connector 67"/>
          <p:cNvCxnSpPr>
            <a:stCxn id="11" idx="3"/>
          </p:cNvCxnSpPr>
          <p:nvPr/>
        </p:nvCxnSpPr>
        <p:spPr>
          <a:xfrm flipH="1">
            <a:off x="533400" y="2014210"/>
            <a:ext cx="6477000" cy="543580"/>
          </a:xfrm>
          <a:prstGeom prst="bentConnector3">
            <a:avLst>
              <a:gd name="adj1" fmla="val -3529"/>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Elbow Connector 70"/>
          <p:cNvCxnSpPr>
            <a:endCxn id="12" idx="1"/>
          </p:cNvCxnSpPr>
          <p:nvPr/>
        </p:nvCxnSpPr>
        <p:spPr>
          <a:xfrm rot="16200000" flipH="1">
            <a:off x="516895" y="2607305"/>
            <a:ext cx="414010" cy="381000"/>
          </a:xfrm>
          <a:prstGeom prst="bentConnector2">
            <a:avLst/>
          </a:prstGeom>
          <a:ln w="28575">
            <a:solidFill>
              <a:schemeClr val="bg1">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a:stCxn id="13" idx="3"/>
            <a:endCxn id="14" idx="1"/>
          </p:cNvCxnSpPr>
          <p:nvPr/>
        </p:nvCxnSpPr>
        <p:spPr>
          <a:xfrm>
            <a:off x="3657600" y="3004810"/>
            <a:ext cx="457200" cy="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a:stCxn id="12" idx="3"/>
            <a:endCxn id="13" idx="1"/>
          </p:cNvCxnSpPr>
          <p:nvPr/>
        </p:nvCxnSpPr>
        <p:spPr>
          <a:xfrm>
            <a:off x="1828800" y="3004810"/>
            <a:ext cx="457200" cy="0"/>
          </a:xfrm>
          <a:prstGeom prst="straightConnector1">
            <a:avLst/>
          </a:prstGeom>
          <a:ln w="28575">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a:stCxn id="6" idx="3"/>
            <a:endCxn id="8" idx="1"/>
          </p:cNvCxnSpPr>
          <p:nvPr/>
        </p:nvCxnSpPr>
        <p:spPr>
          <a:xfrm>
            <a:off x="3343276" y="2004684"/>
            <a:ext cx="238124" cy="9526"/>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a:stCxn id="8" idx="3"/>
            <a:endCxn id="10" idx="1"/>
          </p:cNvCxnSpPr>
          <p:nvPr/>
        </p:nvCxnSpPr>
        <p:spPr>
          <a:xfrm>
            <a:off x="4495800" y="2014210"/>
            <a:ext cx="228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a:stCxn id="10" idx="3"/>
            <a:endCxn id="11" idx="1"/>
          </p:cNvCxnSpPr>
          <p:nvPr/>
        </p:nvCxnSpPr>
        <p:spPr>
          <a:xfrm>
            <a:off x="5638800" y="2014210"/>
            <a:ext cx="4572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a:stCxn id="14" idx="3"/>
            <a:endCxn id="16" idx="1"/>
          </p:cNvCxnSpPr>
          <p:nvPr/>
        </p:nvCxnSpPr>
        <p:spPr>
          <a:xfrm>
            <a:off x="5029200" y="3004810"/>
            <a:ext cx="6096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0" name="Elbow Connector 109"/>
          <p:cNvCxnSpPr>
            <a:stCxn id="16" idx="3"/>
          </p:cNvCxnSpPr>
          <p:nvPr/>
        </p:nvCxnSpPr>
        <p:spPr>
          <a:xfrm flipH="1">
            <a:off x="2133600" y="3004810"/>
            <a:ext cx="5181600" cy="424190"/>
          </a:xfrm>
          <a:prstGeom prst="bentConnector3">
            <a:avLst>
              <a:gd name="adj1" fmla="val -4412"/>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Elbow Connector 112"/>
          <p:cNvCxnSpPr>
            <a:endCxn id="18" idx="1"/>
          </p:cNvCxnSpPr>
          <p:nvPr/>
        </p:nvCxnSpPr>
        <p:spPr>
          <a:xfrm rot="16200000" flipH="1">
            <a:off x="1964695" y="3597904"/>
            <a:ext cx="490211" cy="152399"/>
          </a:xfrm>
          <a:prstGeom prst="bentConnector2">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a:stCxn id="18" idx="3"/>
          </p:cNvCxnSpPr>
          <p:nvPr/>
        </p:nvCxnSpPr>
        <p:spPr>
          <a:xfrm>
            <a:off x="4038600" y="3919210"/>
            <a:ext cx="2286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2" name="Elbow Connector 121"/>
          <p:cNvCxnSpPr>
            <a:stCxn id="20" idx="3"/>
          </p:cNvCxnSpPr>
          <p:nvPr/>
        </p:nvCxnSpPr>
        <p:spPr>
          <a:xfrm flipH="1">
            <a:off x="304800" y="3919210"/>
            <a:ext cx="5715000" cy="424190"/>
          </a:xfrm>
          <a:prstGeom prst="bentConnector3">
            <a:avLst>
              <a:gd name="adj1" fmla="val -4000"/>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Elbow Connector 123"/>
          <p:cNvCxnSpPr>
            <a:endCxn id="21" idx="1"/>
          </p:cNvCxnSpPr>
          <p:nvPr/>
        </p:nvCxnSpPr>
        <p:spPr>
          <a:xfrm rot="16200000" flipH="1">
            <a:off x="173995" y="4474205"/>
            <a:ext cx="414010" cy="152400"/>
          </a:xfrm>
          <a:prstGeom prst="bentConnector2">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7" name="Straight Arrow Connector 126"/>
          <p:cNvCxnSpPr>
            <a:stCxn id="21" idx="3"/>
            <a:endCxn id="22" idx="1"/>
          </p:cNvCxnSpPr>
          <p:nvPr/>
        </p:nvCxnSpPr>
        <p:spPr>
          <a:xfrm>
            <a:off x="2209800" y="4757410"/>
            <a:ext cx="3048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a:stCxn id="22" idx="3"/>
            <a:endCxn id="23" idx="1"/>
          </p:cNvCxnSpPr>
          <p:nvPr/>
        </p:nvCxnSpPr>
        <p:spPr>
          <a:xfrm>
            <a:off x="4038600" y="4757410"/>
            <a:ext cx="1524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2" name="Straight Arrow Connector 131"/>
          <p:cNvCxnSpPr>
            <a:stCxn id="23" idx="3"/>
            <a:endCxn id="24" idx="1"/>
          </p:cNvCxnSpPr>
          <p:nvPr/>
        </p:nvCxnSpPr>
        <p:spPr>
          <a:xfrm>
            <a:off x="5867400" y="4757410"/>
            <a:ext cx="3048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4" name="Elbow Connector 133"/>
          <p:cNvCxnSpPr>
            <a:stCxn id="24" idx="3"/>
          </p:cNvCxnSpPr>
          <p:nvPr/>
        </p:nvCxnSpPr>
        <p:spPr>
          <a:xfrm flipH="1">
            <a:off x="228600" y="4757410"/>
            <a:ext cx="7620000" cy="347990"/>
          </a:xfrm>
          <a:prstGeom prst="bentConnector3">
            <a:avLst>
              <a:gd name="adj1" fmla="val -3000"/>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Shape 135"/>
          <p:cNvCxnSpPr>
            <a:endCxn id="25" idx="1"/>
          </p:cNvCxnSpPr>
          <p:nvPr/>
        </p:nvCxnSpPr>
        <p:spPr>
          <a:xfrm rot="16200000" flipH="1">
            <a:off x="120134" y="5213866"/>
            <a:ext cx="597932" cy="381000"/>
          </a:xfrm>
          <a:prstGeom prst="bentConnector2">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a:stCxn id="25" idx="3"/>
            <a:endCxn id="26" idx="1"/>
          </p:cNvCxnSpPr>
          <p:nvPr/>
        </p:nvCxnSpPr>
        <p:spPr>
          <a:xfrm flipV="1">
            <a:off x="2362200" y="5700023"/>
            <a:ext cx="381000" cy="3309"/>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stCxn id="26" idx="3"/>
            <a:endCxn id="27" idx="1"/>
          </p:cNvCxnSpPr>
          <p:nvPr/>
        </p:nvCxnSpPr>
        <p:spPr>
          <a:xfrm>
            <a:off x="3962400" y="5700023"/>
            <a:ext cx="228600" cy="0"/>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9" name="TextBox 78"/>
          <p:cNvSpPr txBox="1"/>
          <p:nvPr/>
        </p:nvSpPr>
        <p:spPr>
          <a:xfrm>
            <a:off x="5867400" y="5410200"/>
            <a:ext cx="1295400" cy="579646"/>
          </a:xfrm>
          <a:prstGeom prst="rect">
            <a:avLst/>
          </a:prstGeom>
          <a:noFill/>
          <a:ln>
            <a:solidFill>
              <a:schemeClr val="bg1">
                <a:lumMod val="75000"/>
              </a:schemeClr>
            </a:solidFill>
          </a:ln>
        </p:spPr>
        <p:txBody>
          <a:bodyPr wrap="square" rtlCol="0">
            <a:spAutoFit/>
          </a:bodyPr>
          <a:lstStyle/>
          <a:p>
            <a:pPr algn="ctr">
              <a:lnSpc>
                <a:spcPts val="1900"/>
              </a:lnSpc>
            </a:pPr>
            <a:r>
              <a:rPr lang="en-US" sz="1400" b="1" dirty="0" smtClean="0">
                <a:solidFill>
                  <a:schemeClr val="bg1">
                    <a:lumMod val="75000"/>
                  </a:schemeClr>
                </a:solidFill>
              </a:rPr>
              <a:t>Testing Checklist</a:t>
            </a:r>
          </a:p>
        </p:txBody>
      </p:sp>
      <p:cxnSp>
        <p:nvCxnSpPr>
          <p:cNvPr id="85" name="Straight Arrow Connector 84"/>
          <p:cNvCxnSpPr/>
          <p:nvPr/>
        </p:nvCxnSpPr>
        <p:spPr>
          <a:xfrm flipV="1">
            <a:off x="5486400" y="5715000"/>
            <a:ext cx="381000" cy="13343"/>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flipV="1">
            <a:off x="7162800" y="5715000"/>
            <a:ext cx="533400" cy="13344"/>
          </a:xfrm>
          <a:prstGeom prst="straightConnector1">
            <a:avLst/>
          </a:prstGeom>
          <a:ln w="28575">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1143000" y="1981200"/>
            <a:ext cx="3810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b="0" dirty="0" smtClean="0"/>
              <a:t>In this lesson, the various types of tests performed at the unit and subsystem level will be discussed. </a:t>
            </a:r>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dirty="0" smtClean="0"/>
              <a:t>Overview</a:t>
            </a:r>
            <a:endParaRPr lang="en-US" dirty="0"/>
          </a:p>
        </p:txBody>
      </p:sp>
      <p:sp>
        <p:nvSpPr>
          <p:cNvPr id="3" name="Content Placeholder 2"/>
          <p:cNvSpPr>
            <a:spLocks noGrp="1"/>
          </p:cNvSpPr>
          <p:nvPr>
            <p:ph idx="1"/>
          </p:nvPr>
        </p:nvSpPr>
        <p:spPr/>
        <p:txBody>
          <a:bodyPr>
            <a:normAutofit lnSpcReduction="10000"/>
          </a:bodyPr>
          <a:lstStyle/>
          <a:p>
            <a:r>
              <a:rPr lang="en-US" b="0" dirty="0" smtClean="0"/>
              <a:t>We will start with a definition of a “unit” and show how margins are applied to predicted flight temperatures to establish unit test temperature ranges.</a:t>
            </a:r>
          </a:p>
          <a:p>
            <a:endParaRPr lang="en-US" b="0" dirty="0" smtClean="0"/>
          </a:p>
          <a:p>
            <a:r>
              <a:rPr lang="en-US" b="0" dirty="0" smtClean="0"/>
              <a:t>Thermal cycle, thermal vacuum, and burn-in tests will be described along with government requirements for such testing.</a:t>
            </a:r>
          </a:p>
          <a:p>
            <a:endParaRPr lang="en-US" b="0" dirty="0" smtClean="0"/>
          </a:p>
          <a:p>
            <a:r>
              <a:rPr lang="en-US" b="0" dirty="0" smtClean="0"/>
              <a:t>The unique aspects of development and subsystem level testing will be discussed.</a:t>
            </a:r>
          </a:p>
          <a:p>
            <a:endParaRPr lang="en-US" b="0" dirty="0" smtClean="0"/>
          </a:p>
          <a:p>
            <a:endParaRPr lang="en-US" b="0" dirty="0" smtClean="0"/>
          </a:p>
          <a:p>
            <a:endParaRPr lang="en-US" b="0" dirty="0" smtClean="0"/>
          </a:p>
        </p:txBody>
      </p:sp>
      <p:sp>
        <p:nvSpPr>
          <p:cNvPr id="4" name="Slide Number Placeholder 3"/>
          <p:cNvSpPr>
            <a:spLocks noGrp="1"/>
          </p:cNvSpPr>
          <p:nvPr>
            <p:ph type="sldNum" sz="quarter" idx="12"/>
          </p:nvPr>
        </p:nvSpPr>
        <p:spPr/>
        <p:txBody>
          <a:bodyPr/>
          <a:lstStyle/>
          <a:p>
            <a:fld id="{373CFFB6-6556-4D63-9D3B-1BCD4C83530A}" type="slidenum">
              <a:rPr lang="en-US" smtClean="0"/>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defRPr/>
            </a:pPr>
            <a:r>
              <a:rPr lang="en-US" sz="3600" dirty="0" smtClean="0"/>
              <a:t>Unit Level Testing</a:t>
            </a:r>
            <a:endParaRPr lang="en-US" sz="3600" dirty="0"/>
          </a:p>
        </p:txBody>
      </p:sp>
      <p:sp>
        <p:nvSpPr>
          <p:cNvPr id="34819" name="Slide Number Placeholder 3"/>
          <p:cNvSpPr>
            <a:spLocks noGrp="1"/>
          </p:cNvSpPr>
          <p:nvPr>
            <p:ph type="sldNum" sz="quarter" idx="12"/>
          </p:nvPr>
        </p:nvSpPr>
        <p:spPr>
          <a:noFill/>
        </p:spPr>
        <p:txBody>
          <a:bodyPr/>
          <a:lstStyle/>
          <a:p>
            <a:fld id="{12084D79-2CCA-48A4-A0F2-FDDE0949D42D}" type="slidenum">
              <a:rPr lang="en-US" altLang="en-US" smtClean="0">
                <a:latin typeface="Arial" pitchFamily="34" charset="0"/>
              </a:rPr>
              <a:pPr/>
              <a:t>5</a:t>
            </a:fld>
            <a:endParaRPr lang="en-US" altLang="en-US" smtClean="0">
              <a:latin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noFill/>
        </p:spPr>
        <p:txBody>
          <a:bodyPr lIns="92075" tIns="46038" rIns="92075" bIns="46038"/>
          <a:lstStyle/>
          <a:p>
            <a:r>
              <a:rPr lang="en-US" dirty="0" smtClean="0"/>
              <a:t>What is considered a “unit”?</a:t>
            </a:r>
          </a:p>
        </p:txBody>
      </p:sp>
      <p:sp>
        <p:nvSpPr>
          <p:cNvPr id="35843" name="Rectangle 3"/>
          <p:cNvSpPr>
            <a:spLocks noGrp="1" noChangeArrowheads="1"/>
          </p:cNvSpPr>
          <p:nvPr>
            <p:ph idx="1"/>
          </p:nvPr>
        </p:nvSpPr>
        <p:spPr>
          <a:xfrm>
            <a:off x="457200" y="1066800"/>
            <a:ext cx="8229600" cy="3352800"/>
          </a:xfrm>
          <a:noFill/>
        </p:spPr>
        <p:txBody>
          <a:bodyPr lIns="92075" tIns="46038" rIns="92075" bIns="46038" anchor="ctr">
            <a:normAutofit/>
          </a:bodyPr>
          <a:lstStyle/>
          <a:p>
            <a:r>
              <a:rPr lang="en-US" dirty="0" smtClean="0"/>
              <a:t>“Unit” defined as a functional item that is viewed as a complete and separate entity for purposes of manufacturing, maintenance, or record-keeping.</a:t>
            </a:r>
          </a:p>
          <a:p>
            <a:pPr lvl="2"/>
            <a:r>
              <a:rPr lang="en-US" dirty="0" smtClean="0"/>
              <a:t>Examples: Electronic box, battery, solar array, valve, electrical harness.</a:t>
            </a:r>
          </a:p>
        </p:txBody>
      </p:sp>
      <p:sp>
        <p:nvSpPr>
          <p:cNvPr id="35844" name="Slide Number Placeholder 3"/>
          <p:cNvSpPr>
            <a:spLocks noGrp="1"/>
          </p:cNvSpPr>
          <p:nvPr>
            <p:ph type="sldNum" sz="quarter" idx="12"/>
          </p:nvPr>
        </p:nvSpPr>
        <p:spPr>
          <a:noFill/>
        </p:spPr>
        <p:txBody>
          <a:bodyPr/>
          <a:lstStyle/>
          <a:p>
            <a:fld id="{4B9CF370-EA17-4BE9-8D65-E656D2D8371D}" type="slidenum">
              <a:rPr lang="en-US" altLang="en-US" smtClean="0">
                <a:latin typeface="Arial" pitchFamily="34" charset="0"/>
              </a:rPr>
              <a:pPr/>
              <a:t>6</a:t>
            </a:fld>
            <a:endParaRPr lang="en-US" altLang="en-US" smtClean="0">
              <a:latin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dirty="0" smtClean="0"/>
              <a:t>Approaches to Unit Test Temperatures</a:t>
            </a:r>
          </a:p>
        </p:txBody>
      </p:sp>
      <p:sp>
        <p:nvSpPr>
          <p:cNvPr id="36869" name="Slide Number Placeholder 54"/>
          <p:cNvSpPr>
            <a:spLocks noGrp="1"/>
          </p:cNvSpPr>
          <p:nvPr>
            <p:ph type="sldNum" sz="quarter" idx="12"/>
          </p:nvPr>
        </p:nvSpPr>
        <p:spPr>
          <a:noFill/>
        </p:spPr>
        <p:txBody>
          <a:bodyPr/>
          <a:lstStyle/>
          <a:p>
            <a:fld id="{F7D94566-0CE3-459D-891F-F1B5DB7017FF}" type="slidenum">
              <a:rPr lang="en-US" altLang="en-US" smtClean="0">
                <a:latin typeface="Arial" pitchFamily="34" charset="0"/>
              </a:rPr>
              <a:pPr/>
              <a:t>7</a:t>
            </a:fld>
            <a:endParaRPr lang="en-US" altLang="en-US" smtClean="0">
              <a:latin typeface="Arial" pitchFamily="34" charset="0"/>
            </a:endParaRPr>
          </a:p>
        </p:txBody>
      </p:sp>
      <p:grpSp>
        <p:nvGrpSpPr>
          <p:cNvPr id="36867" name="Group 4"/>
          <p:cNvGrpSpPr>
            <a:grpSpLocks/>
          </p:cNvGrpSpPr>
          <p:nvPr/>
        </p:nvGrpSpPr>
        <p:grpSpPr bwMode="auto">
          <a:xfrm>
            <a:off x="304800" y="1295400"/>
            <a:ext cx="8839200" cy="4267200"/>
            <a:chOff x="192" y="816"/>
            <a:chExt cx="5568" cy="2688"/>
          </a:xfrm>
        </p:grpSpPr>
        <p:sp>
          <p:nvSpPr>
            <p:cNvPr id="36873" name="Rectangle 5"/>
            <p:cNvSpPr>
              <a:spLocks noChangeArrowheads="1"/>
            </p:cNvSpPr>
            <p:nvPr/>
          </p:nvSpPr>
          <p:spPr bwMode="auto">
            <a:xfrm>
              <a:off x="624" y="1536"/>
              <a:ext cx="192" cy="1488"/>
            </a:xfrm>
            <a:prstGeom prst="rect">
              <a:avLst/>
            </a:prstGeom>
            <a:noFill/>
            <a:ln w="12700">
              <a:noFill/>
              <a:miter lim="800000"/>
              <a:headEnd type="none" w="sm" len="sm"/>
              <a:tailEnd type="none" w="sm" len="sm"/>
            </a:ln>
          </p:spPr>
          <p:txBody>
            <a:bodyPr wrap="none" anchor="ctr"/>
            <a:lstStyle/>
            <a:p>
              <a:endParaRPr lang="en-US" sz="1400"/>
            </a:p>
          </p:txBody>
        </p:sp>
        <p:sp>
          <p:nvSpPr>
            <p:cNvPr id="36874" name="Rectangle 6"/>
            <p:cNvSpPr>
              <a:spLocks noChangeArrowheads="1"/>
            </p:cNvSpPr>
            <p:nvPr/>
          </p:nvSpPr>
          <p:spPr bwMode="auto">
            <a:xfrm>
              <a:off x="960" y="1824"/>
              <a:ext cx="192" cy="1104"/>
            </a:xfrm>
            <a:prstGeom prst="rect">
              <a:avLst/>
            </a:prstGeom>
            <a:gradFill rotWithShape="0">
              <a:gsLst>
                <a:gs pos="0">
                  <a:srgbClr val="FF0000"/>
                </a:gs>
                <a:gs pos="100000">
                  <a:srgbClr val="0066FF"/>
                </a:gs>
              </a:gsLst>
              <a:lin ang="5400000" scaled="1"/>
            </a:gradFill>
            <a:ln w="12700">
              <a:solidFill>
                <a:schemeClr val="tx1"/>
              </a:solidFill>
              <a:miter lim="800000"/>
              <a:headEnd type="none" w="sm" len="sm"/>
              <a:tailEnd type="none" w="sm" len="sm"/>
            </a:ln>
          </p:spPr>
          <p:txBody>
            <a:bodyPr wrap="none" anchor="ctr"/>
            <a:lstStyle/>
            <a:p>
              <a:pPr algn="ctr"/>
              <a:endParaRPr lang="en-US" sz="1400">
                <a:solidFill>
                  <a:srgbClr val="FF0000"/>
                </a:solidFill>
              </a:endParaRPr>
            </a:p>
          </p:txBody>
        </p:sp>
        <p:sp>
          <p:nvSpPr>
            <p:cNvPr id="36875" name="Line 7"/>
            <p:cNvSpPr>
              <a:spLocks noChangeShapeType="1"/>
            </p:cNvSpPr>
            <p:nvPr/>
          </p:nvSpPr>
          <p:spPr bwMode="auto">
            <a:xfrm flipH="1">
              <a:off x="576" y="1824"/>
              <a:ext cx="336" cy="0"/>
            </a:xfrm>
            <a:prstGeom prst="line">
              <a:avLst/>
            </a:prstGeom>
            <a:noFill/>
            <a:ln w="12700">
              <a:solidFill>
                <a:schemeClr val="tx1"/>
              </a:solidFill>
              <a:round/>
              <a:headEnd type="none" w="sm" len="sm"/>
              <a:tailEnd type="none" w="sm" len="sm"/>
            </a:ln>
          </p:spPr>
          <p:txBody>
            <a:bodyPr/>
            <a:lstStyle/>
            <a:p>
              <a:endParaRPr lang="en-US" sz="1400"/>
            </a:p>
          </p:txBody>
        </p:sp>
        <p:sp>
          <p:nvSpPr>
            <p:cNvPr id="36876" name="Line 8"/>
            <p:cNvSpPr>
              <a:spLocks noChangeShapeType="1"/>
            </p:cNvSpPr>
            <p:nvPr/>
          </p:nvSpPr>
          <p:spPr bwMode="auto">
            <a:xfrm flipH="1">
              <a:off x="528" y="2928"/>
              <a:ext cx="336" cy="0"/>
            </a:xfrm>
            <a:prstGeom prst="line">
              <a:avLst/>
            </a:prstGeom>
            <a:noFill/>
            <a:ln w="12700">
              <a:solidFill>
                <a:schemeClr val="tx1"/>
              </a:solidFill>
              <a:round/>
              <a:headEnd type="none" w="sm" len="sm"/>
              <a:tailEnd type="none" w="sm" len="sm"/>
            </a:ln>
          </p:spPr>
          <p:txBody>
            <a:bodyPr/>
            <a:lstStyle/>
            <a:p>
              <a:endParaRPr lang="en-US" sz="1400"/>
            </a:p>
          </p:txBody>
        </p:sp>
        <p:sp>
          <p:nvSpPr>
            <p:cNvPr id="36877" name="Text Box 9"/>
            <p:cNvSpPr txBox="1">
              <a:spLocks noChangeArrowheads="1"/>
            </p:cNvSpPr>
            <p:nvPr/>
          </p:nvSpPr>
          <p:spPr bwMode="auto">
            <a:xfrm>
              <a:off x="192" y="2064"/>
              <a:ext cx="816" cy="737"/>
            </a:xfrm>
            <a:prstGeom prst="rect">
              <a:avLst/>
            </a:prstGeom>
            <a:noFill/>
            <a:ln w="12700">
              <a:noFill/>
              <a:miter lim="800000"/>
              <a:headEnd type="none" w="sm" len="sm"/>
              <a:tailEnd type="none" w="sm" len="sm"/>
            </a:ln>
          </p:spPr>
          <p:txBody>
            <a:bodyPr wrap="square">
              <a:spAutoFit/>
            </a:bodyPr>
            <a:lstStyle/>
            <a:p>
              <a:pPr algn="ctr">
                <a:spcBef>
                  <a:spcPct val="50000"/>
                </a:spcBef>
              </a:pPr>
              <a:r>
                <a:rPr lang="en-US" sz="1400" dirty="0"/>
                <a:t>Thermal Model Temperature Prediction Range</a:t>
              </a:r>
            </a:p>
          </p:txBody>
        </p:sp>
        <p:sp>
          <p:nvSpPr>
            <p:cNvPr id="36878" name="Rectangle 10"/>
            <p:cNvSpPr>
              <a:spLocks noChangeArrowheads="1"/>
            </p:cNvSpPr>
            <p:nvPr/>
          </p:nvSpPr>
          <p:spPr bwMode="auto">
            <a:xfrm>
              <a:off x="960" y="1536"/>
              <a:ext cx="192" cy="288"/>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36879" name="Rectangle 11"/>
            <p:cNvSpPr>
              <a:spLocks noChangeArrowheads="1"/>
            </p:cNvSpPr>
            <p:nvPr/>
          </p:nvSpPr>
          <p:spPr bwMode="auto">
            <a:xfrm>
              <a:off x="960" y="1248"/>
              <a:ext cx="192" cy="288"/>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880" name="Rectangle 12"/>
            <p:cNvSpPr>
              <a:spLocks noChangeArrowheads="1"/>
            </p:cNvSpPr>
            <p:nvPr/>
          </p:nvSpPr>
          <p:spPr bwMode="auto">
            <a:xfrm>
              <a:off x="960" y="2928"/>
              <a:ext cx="192" cy="288"/>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36881" name="Rectangle 13"/>
            <p:cNvSpPr>
              <a:spLocks noChangeArrowheads="1"/>
            </p:cNvSpPr>
            <p:nvPr/>
          </p:nvSpPr>
          <p:spPr bwMode="auto">
            <a:xfrm>
              <a:off x="960" y="3216"/>
              <a:ext cx="192" cy="288"/>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882" name="Rectangle 14"/>
            <p:cNvSpPr>
              <a:spLocks noChangeArrowheads="1"/>
            </p:cNvSpPr>
            <p:nvPr/>
          </p:nvSpPr>
          <p:spPr bwMode="auto">
            <a:xfrm>
              <a:off x="2160" y="1824"/>
              <a:ext cx="192" cy="1104"/>
            </a:xfrm>
            <a:prstGeom prst="rect">
              <a:avLst/>
            </a:prstGeom>
            <a:gradFill rotWithShape="0">
              <a:gsLst>
                <a:gs pos="0">
                  <a:srgbClr val="FF0066"/>
                </a:gs>
                <a:gs pos="100000">
                  <a:srgbClr val="0066FF"/>
                </a:gs>
              </a:gsLst>
              <a:lin ang="5400000" scaled="1"/>
            </a:gradFill>
            <a:ln w="12700">
              <a:solidFill>
                <a:schemeClr val="tx1"/>
              </a:solidFill>
              <a:miter lim="800000"/>
              <a:headEnd type="none" w="sm" len="sm"/>
              <a:tailEnd type="none" w="sm" len="sm"/>
            </a:ln>
          </p:spPr>
          <p:txBody>
            <a:bodyPr wrap="none" anchor="ctr"/>
            <a:lstStyle/>
            <a:p>
              <a:endParaRPr lang="en-US" sz="1400"/>
            </a:p>
          </p:txBody>
        </p:sp>
        <p:sp>
          <p:nvSpPr>
            <p:cNvPr id="36883" name="Rectangle 15"/>
            <p:cNvSpPr>
              <a:spLocks noChangeArrowheads="1"/>
            </p:cNvSpPr>
            <p:nvPr/>
          </p:nvSpPr>
          <p:spPr bwMode="auto">
            <a:xfrm>
              <a:off x="2160" y="1680"/>
              <a:ext cx="192" cy="144"/>
            </a:xfrm>
            <a:prstGeom prst="rect">
              <a:avLst/>
            </a:prstGeom>
            <a:solidFill>
              <a:srgbClr val="00B050"/>
            </a:solidFill>
            <a:ln w="12700">
              <a:solidFill>
                <a:schemeClr val="tx1"/>
              </a:solidFill>
              <a:miter lim="800000"/>
              <a:headEnd type="none" w="sm" len="sm"/>
              <a:tailEnd type="none" w="sm" len="sm"/>
            </a:ln>
          </p:spPr>
          <p:txBody>
            <a:bodyPr wrap="none" anchor="ctr"/>
            <a:lstStyle/>
            <a:p>
              <a:endParaRPr lang="en-US" sz="1400"/>
            </a:p>
          </p:txBody>
        </p:sp>
        <p:sp>
          <p:nvSpPr>
            <p:cNvPr id="36885" name="Rectangle 17"/>
            <p:cNvSpPr>
              <a:spLocks noChangeArrowheads="1"/>
            </p:cNvSpPr>
            <p:nvPr/>
          </p:nvSpPr>
          <p:spPr bwMode="auto">
            <a:xfrm>
              <a:off x="2160" y="2928"/>
              <a:ext cx="192" cy="144"/>
            </a:xfrm>
            <a:prstGeom prst="rect">
              <a:avLst/>
            </a:prstGeom>
            <a:solidFill>
              <a:srgbClr val="339966"/>
            </a:solidFill>
            <a:ln w="12700">
              <a:solidFill>
                <a:schemeClr val="tx1"/>
              </a:solidFill>
              <a:miter lim="800000"/>
              <a:headEnd type="none" w="sm" len="sm"/>
              <a:tailEnd type="none" w="sm" len="sm"/>
            </a:ln>
          </p:spPr>
          <p:txBody>
            <a:bodyPr wrap="none" anchor="ctr"/>
            <a:lstStyle/>
            <a:p>
              <a:endParaRPr lang="en-US" sz="1400"/>
            </a:p>
          </p:txBody>
        </p:sp>
        <p:sp>
          <p:nvSpPr>
            <p:cNvPr id="36887" name="Rectangle 19"/>
            <p:cNvSpPr>
              <a:spLocks noChangeArrowheads="1"/>
            </p:cNvSpPr>
            <p:nvPr/>
          </p:nvSpPr>
          <p:spPr bwMode="auto">
            <a:xfrm>
              <a:off x="2160" y="1152"/>
              <a:ext cx="192" cy="528"/>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888" name="Rectangle 20"/>
            <p:cNvSpPr>
              <a:spLocks noChangeArrowheads="1"/>
            </p:cNvSpPr>
            <p:nvPr/>
          </p:nvSpPr>
          <p:spPr bwMode="auto">
            <a:xfrm>
              <a:off x="2160" y="3072"/>
              <a:ext cx="192" cy="432"/>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889" name="Text Box 21"/>
            <p:cNvSpPr txBox="1">
              <a:spLocks noChangeArrowheads="1"/>
            </p:cNvSpPr>
            <p:nvPr/>
          </p:nvSpPr>
          <p:spPr bwMode="auto">
            <a:xfrm>
              <a:off x="720" y="864"/>
              <a:ext cx="672" cy="330"/>
            </a:xfrm>
            <a:prstGeom prst="rect">
              <a:avLst/>
            </a:prstGeom>
            <a:noFill/>
            <a:ln w="12700">
              <a:noFill/>
              <a:miter lim="800000"/>
              <a:headEnd type="none" w="sm" len="sm"/>
              <a:tailEnd type="none" w="sm" len="sm"/>
            </a:ln>
          </p:spPr>
          <p:txBody>
            <a:bodyPr wrap="square">
              <a:spAutoFit/>
            </a:bodyPr>
            <a:lstStyle/>
            <a:p>
              <a:pPr algn="ctr">
                <a:spcBef>
                  <a:spcPct val="50000"/>
                </a:spcBef>
              </a:pPr>
              <a:r>
                <a:rPr lang="en-US" sz="1400" dirty="0"/>
                <a:t>MIL-STD-1540</a:t>
              </a:r>
            </a:p>
          </p:txBody>
        </p:sp>
        <p:sp>
          <p:nvSpPr>
            <p:cNvPr id="36890" name="Text Box 22"/>
            <p:cNvSpPr txBox="1">
              <a:spLocks noChangeArrowheads="1"/>
            </p:cNvSpPr>
            <p:nvPr/>
          </p:nvSpPr>
          <p:spPr bwMode="auto">
            <a:xfrm>
              <a:off x="1488" y="816"/>
              <a:ext cx="336" cy="194"/>
            </a:xfrm>
            <a:prstGeom prst="rect">
              <a:avLst/>
            </a:prstGeom>
            <a:noFill/>
            <a:ln w="12700">
              <a:noFill/>
              <a:miter lim="800000"/>
              <a:headEnd type="none" w="sm" len="sm"/>
              <a:tailEnd type="none" w="sm" len="sm"/>
            </a:ln>
          </p:spPr>
          <p:txBody>
            <a:bodyPr>
              <a:spAutoFit/>
            </a:bodyPr>
            <a:lstStyle/>
            <a:p>
              <a:pPr algn="ctr">
                <a:spcBef>
                  <a:spcPct val="50000"/>
                </a:spcBef>
              </a:pPr>
              <a:endParaRPr lang="en-US" sz="1400"/>
            </a:p>
          </p:txBody>
        </p:sp>
        <p:sp>
          <p:nvSpPr>
            <p:cNvPr id="36891" name="Text Box 23"/>
            <p:cNvSpPr txBox="1">
              <a:spLocks noChangeArrowheads="1"/>
            </p:cNvSpPr>
            <p:nvPr/>
          </p:nvSpPr>
          <p:spPr bwMode="auto">
            <a:xfrm>
              <a:off x="2064" y="912"/>
              <a:ext cx="384" cy="194"/>
            </a:xfrm>
            <a:prstGeom prst="rect">
              <a:avLst/>
            </a:prstGeom>
            <a:noFill/>
            <a:ln w="12700">
              <a:noFill/>
              <a:miter lim="800000"/>
              <a:headEnd type="none" w="sm" len="sm"/>
              <a:tailEnd type="none" w="sm" len="sm"/>
            </a:ln>
          </p:spPr>
          <p:txBody>
            <a:bodyPr>
              <a:spAutoFit/>
            </a:bodyPr>
            <a:lstStyle/>
            <a:p>
              <a:pPr algn="ctr">
                <a:spcBef>
                  <a:spcPct val="50000"/>
                </a:spcBef>
              </a:pPr>
              <a:r>
                <a:rPr lang="en-US" sz="1400" dirty="0"/>
                <a:t>JPL</a:t>
              </a:r>
            </a:p>
          </p:txBody>
        </p:sp>
        <p:sp>
          <p:nvSpPr>
            <p:cNvPr id="36892" name="Text Box 24"/>
            <p:cNvSpPr txBox="1">
              <a:spLocks noChangeArrowheads="1"/>
            </p:cNvSpPr>
            <p:nvPr/>
          </p:nvSpPr>
          <p:spPr bwMode="auto">
            <a:xfrm>
              <a:off x="1824" y="1248"/>
              <a:ext cx="432" cy="194"/>
            </a:xfrm>
            <a:prstGeom prst="rect">
              <a:avLst/>
            </a:prstGeom>
            <a:noFill/>
            <a:ln w="12700">
              <a:noFill/>
              <a:miter lim="800000"/>
              <a:headEnd type="none" w="sm" len="sm"/>
              <a:tailEnd type="none" w="sm" len="sm"/>
            </a:ln>
          </p:spPr>
          <p:txBody>
            <a:bodyPr>
              <a:spAutoFit/>
            </a:bodyPr>
            <a:lstStyle/>
            <a:p>
              <a:pPr algn="ctr">
                <a:spcBef>
                  <a:spcPct val="50000"/>
                </a:spcBef>
              </a:pPr>
              <a:endParaRPr lang="en-US" sz="1400"/>
            </a:p>
          </p:txBody>
        </p:sp>
        <p:sp>
          <p:nvSpPr>
            <p:cNvPr id="36894" name="Text Box 26"/>
            <p:cNvSpPr txBox="1">
              <a:spLocks noChangeArrowheads="1"/>
            </p:cNvSpPr>
            <p:nvPr/>
          </p:nvSpPr>
          <p:spPr bwMode="auto">
            <a:xfrm>
              <a:off x="2688" y="1632"/>
              <a:ext cx="576" cy="194"/>
            </a:xfrm>
            <a:prstGeom prst="rect">
              <a:avLst/>
            </a:prstGeom>
            <a:noFill/>
            <a:ln w="12700">
              <a:noFill/>
              <a:miter lim="800000"/>
              <a:headEnd type="none" w="sm" len="sm"/>
              <a:tailEnd type="none" w="sm" len="sm"/>
            </a:ln>
          </p:spPr>
          <p:txBody>
            <a:bodyPr>
              <a:spAutoFit/>
            </a:bodyPr>
            <a:lstStyle/>
            <a:p>
              <a:pPr algn="ctr">
                <a:spcBef>
                  <a:spcPct val="50000"/>
                </a:spcBef>
              </a:pPr>
              <a:endParaRPr lang="en-US" sz="1400" dirty="0"/>
            </a:p>
          </p:txBody>
        </p:sp>
        <p:sp>
          <p:nvSpPr>
            <p:cNvPr id="36906" name="Rectangle 38"/>
            <p:cNvSpPr>
              <a:spLocks noChangeArrowheads="1"/>
            </p:cNvSpPr>
            <p:nvPr/>
          </p:nvSpPr>
          <p:spPr bwMode="auto">
            <a:xfrm>
              <a:off x="3456" y="1824"/>
              <a:ext cx="192" cy="1104"/>
            </a:xfrm>
            <a:prstGeom prst="rect">
              <a:avLst/>
            </a:prstGeom>
            <a:gradFill rotWithShape="0">
              <a:gsLst>
                <a:gs pos="0">
                  <a:srgbClr val="FF0066"/>
                </a:gs>
                <a:gs pos="100000">
                  <a:srgbClr val="0000FF"/>
                </a:gs>
              </a:gsLst>
              <a:lin ang="5400000" scaled="1"/>
            </a:gradFill>
            <a:ln w="12700">
              <a:solidFill>
                <a:schemeClr val="tx1"/>
              </a:solidFill>
              <a:miter lim="800000"/>
              <a:headEnd type="none" w="sm" len="sm"/>
              <a:tailEnd type="none" w="sm" len="sm"/>
            </a:ln>
          </p:spPr>
          <p:txBody>
            <a:bodyPr wrap="none" anchor="ctr"/>
            <a:lstStyle/>
            <a:p>
              <a:endParaRPr lang="en-US" sz="1400"/>
            </a:p>
          </p:txBody>
        </p:sp>
        <p:sp>
          <p:nvSpPr>
            <p:cNvPr id="36907" name="Rectangle 39"/>
            <p:cNvSpPr>
              <a:spLocks noChangeArrowheads="1"/>
            </p:cNvSpPr>
            <p:nvPr/>
          </p:nvSpPr>
          <p:spPr bwMode="auto">
            <a:xfrm>
              <a:off x="3456" y="1536"/>
              <a:ext cx="192" cy="288"/>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36908" name="Rectangle 40"/>
            <p:cNvSpPr>
              <a:spLocks noChangeArrowheads="1"/>
            </p:cNvSpPr>
            <p:nvPr/>
          </p:nvSpPr>
          <p:spPr bwMode="auto">
            <a:xfrm>
              <a:off x="3456" y="2928"/>
              <a:ext cx="192" cy="288"/>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36909" name="Rectangle 41"/>
            <p:cNvSpPr>
              <a:spLocks noChangeArrowheads="1"/>
            </p:cNvSpPr>
            <p:nvPr/>
          </p:nvSpPr>
          <p:spPr bwMode="auto">
            <a:xfrm>
              <a:off x="3456" y="3216"/>
              <a:ext cx="192" cy="144"/>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910" name="Rectangle 42"/>
            <p:cNvSpPr>
              <a:spLocks noChangeArrowheads="1"/>
            </p:cNvSpPr>
            <p:nvPr/>
          </p:nvSpPr>
          <p:spPr bwMode="auto">
            <a:xfrm>
              <a:off x="3456" y="1392"/>
              <a:ext cx="192" cy="144"/>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911" name="Rectangle 43"/>
            <p:cNvSpPr>
              <a:spLocks noChangeArrowheads="1"/>
            </p:cNvSpPr>
            <p:nvPr/>
          </p:nvSpPr>
          <p:spPr bwMode="auto">
            <a:xfrm>
              <a:off x="3888" y="1824"/>
              <a:ext cx="192" cy="1104"/>
            </a:xfrm>
            <a:prstGeom prst="rect">
              <a:avLst/>
            </a:prstGeom>
            <a:gradFill rotWithShape="0">
              <a:gsLst>
                <a:gs pos="0">
                  <a:srgbClr val="FF0066"/>
                </a:gs>
                <a:gs pos="100000">
                  <a:srgbClr val="3333FF"/>
                </a:gs>
              </a:gsLst>
              <a:lin ang="5400000" scaled="1"/>
            </a:gradFill>
            <a:ln w="12700">
              <a:solidFill>
                <a:schemeClr val="tx1"/>
              </a:solidFill>
              <a:miter lim="800000"/>
              <a:headEnd type="none" w="sm" len="sm"/>
              <a:tailEnd type="none" w="sm" len="sm"/>
            </a:ln>
          </p:spPr>
          <p:txBody>
            <a:bodyPr wrap="none" anchor="ctr"/>
            <a:lstStyle/>
            <a:p>
              <a:endParaRPr lang="en-US" sz="1400"/>
            </a:p>
          </p:txBody>
        </p:sp>
        <p:sp>
          <p:nvSpPr>
            <p:cNvPr id="36912" name="Rectangle 44"/>
            <p:cNvSpPr>
              <a:spLocks noChangeArrowheads="1"/>
            </p:cNvSpPr>
            <p:nvPr/>
          </p:nvSpPr>
          <p:spPr bwMode="auto">
            <a:xfrm>
              <a:off x="3888" y="1680"/>
              <a:ext cx="192" cy="144"/>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36913" name="Rectangle 45"/>
            <p:cNvSpPr>
              <a:spLocks noChangeArrowheads="1"/>
            </p:cNvSpPr>
            <p:nvPr/>
          </p:nvSpPr>
          <p:spPr bwMode="auto">
            <a:xfrm>
              <a:off x="3888" y="1392"/>
              <a:ext cx="192" cy="288"/>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914" name="Rectangle 46"/>
            <p:cNvSpPr>
              <a:spLocks noChangeArrowheads="1"/>
            </p:cNvSpPr>
            <p:nvPr/>
          </p:nvSpPr>
          <p:spPr bwMode="auto">
            <a:xfrm>
              <a:off x="3888" y="2928"/>
              <a:ext cx="192" cy="144"/>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36915" name="Rectangle 47"/>
            <p:cNvSpPr>
              <a:spLocks noChangeArrowheads="1"/>
            </p:cNvSpPr>
            <p:nvPr/>
          </p:nvSpPr>
          <p:spPr bwMode="auto">
            <a:xfrm>
              <a:off x="3888" y="3072"/>
              <a:ext cx="192" cy="288"/>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916" name="Text Box 48"/>
            <p:cNvSpPr txBox="1">
              <a:spLocks noChangeArrowheads="1"/>
            </p:cNvSpPr>
            <p:nvPr/>
          </p:nvSpPr>
          <p:spPr bwMode="auto">
            <a:xfrm>
              <a:off x="2880" y="912"/>
              <a:ext cx="1392" cy="330"/>
            </a:xfrm>
            <a:prstGeom prst="rect">
              <a:avLst/>
            </a:prstGeom>
            <a:noFill/>
            <a:ln w="12700">
              <a:noFill/>
              <a:miter lim="800000"/>
              <a:headEnd type="none" w="sm" len="sm"/>
              <a:tailEnd type="none" w="sm" len="sm"/>
            </a:ln>
          </p:spPr>
          <p:txBody>
            <a:bodyPr wrap="square">
              <a:spAutoFit/>
            </a:bodyPr>
            <a:lstStyle/>
            <a:p>
              <a:pPr algn="ctr">
                <a:spcBef>
                  <a:spcPct val="50000"/>
                </a:spcBef>
              </a:pPr>
              <a:r>
                <a:rPr lang="en-US" sz="1400" dirty="0"/>
                <a:t>Commercial Programs (Different Contractors)</a:t>
              </a:r>
            </a:p>
          </p:txBody>
        </p:sp>
        <p:sp>
          <p:nvSpPr>
            <p:cNvPr id="36917" name="Rectangle 49"/>
            <p:cNvSpPr>
              <a:spLocks noChangeArrowheads="1"/>
            </p:cNvSpPr>
            <p:nvPr/>
          </p:nvSpPr>
          <p:spPr bwMode="auto">
            <a:xfrm>
              <a:off x="4320" y="1680"/>
              <a:ext cx="288" cy="192"/>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36918" name="Rectangle 50"/>
            <p:cNvSpPr>
              <a:spLocks noChangeArrowheads="1"/>
            </p:cNvSpPr>
            <p:nvPr/>
          </p:nvSpPr>
          <p:spPr bwMode="auto">
            <a:xfrm>
              <a:off x="4320" y="1968"/>
              <a:ext cx="288" cy="192"/>
            </a:xfrm>
            <a:prstGeom prst="rect">
              <a:avLst/>
            </a:prstGeom>
            <a:solidFill>
              <a:srgbClr val="99CCFF"/>
            </a:solidFill>
            <a:ln w="12700">
              <a:solidFill>
                <a:schemeClr val="tx1"/>
              </a:solidFill>
              <a:miter lim="800000"/>
              <a:headEnd type="none" w="sm" len="sm"/>
              <a:tailEnd type="none" w="sm" len="sm"/>
            </a:ln>
          </p:spPr>
          <p:txBody>
            <a:bodyPr wrap="none" anchor="ctr"/>
            <a:lstStyle/>
            <a:p>
              <a:endParaRPr lang="en-US" sz="1400"/>
            </a:p>
          </p:txBody>
        </p:sp>
        <p:sp>
          <p:nvSpPr>
            <p:cNvPr id="36919" name="Rectangle 51"/>
            <p:cNvSpPr>
              <a:spLocks noChangeArrowheads="1"/>
            </p:cNvSpPr>
            <p:nvPr/>
          </p:nvSpPr>
          <p:spPr bwMode="auto">
            <a:xfrm>
              <a:off x="4320" y="2688"/>
              <a:ext cx="288" cy="192"/>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36920" name="Text Box 52"/>
            <p:cNvSpPr txBox="1">
              <a:spLocks noChangeArrowheads="1"/>
            </p:cNvSpPr>
            <p:nvPr/>
          </p:nvSpPr>
          <p:spPr bwMode="auto">
            <a:xfrm>
              <a:off x="4608" y="1680"/>
              <a:ext cx="1152" cy="194"/>
            </a:xfrm>
            <a:prstGeom prst="rect">
              <a:avLst/>
            </a:prstGeom>
            <a:noFill/>
            <a:ln w="12700">
              <a:noFill/>
              <a:miter lim="800000"/>
              <a:headEnd type="none" w="sm" len="sm"/>
              <a:tailEnd type="none" w="sm" len="sm"/>
            </a:ln>
          </p:spPr>
          <p:txBody>
            <a:bodyPr wrap="square">
              <a:spAutoFit/>
            </a:bodyPr>
            <a:lstStyle/>
            <a:p>
              <a:pPr algn="ctr">
                <a:spcBef>
                  <a:spcPct val="50000"/>
                </a:spcBef>
              </a:pPr>
              <a:r>
                <a:rPr lang="en-US" sz="1400" dirty="0"/>
                <a:t>Qualification Margin</a:t>
              </a:r>
            </a:p>
          </p:txBody>
        </p:sp>
        <p:sp>
          <p:nvSpPr>
            <p:cNvPr id="36921" name="Text Box 53"/>
            <p:cNvSpPr txBox="1">
              <a:spLocks noChangeArrowheads="1"/>
            </p:cNvSpPr>
            <p:nvPr/>
          </p:nvSpPr>
          <p:spPr bwMode="auto">
            <a:xfrm>
              <a:off x="4656" y="1968"/>
              <a:ext cx="1104" cy="194"/>
            </a:xfrm>
            <a:prstGeom prst="rect">
              <a:avLst/>
            </a:prstGeom>
            <a:noFill/>
            <a:ln w="12700">
              <a:noFill/>
              <a:miter lim="800000"/>
              <a:headEnd type="none" w="sm" len="sm"/>
              <a:tailEnd type="none" w="sm" len="sm"/>
            </a:ln>
          </p:spPr>
          <p:txBody>
            <a:bodyPr wrap="square">
              <a:spAutoFit/>
            </a:bodyPr>
            <a:lstStyle/>
            <a:p>
              <a:pPr algn="ctr">
                <a:spcBef>
                  <a:spcPct val="50000"/>
                </a:spcBef>
              </a:pPr>
              <a:r>
                <a:rPr lang="en-US" sz="1400" dirty="0"/>
                <a:t>Acceptance Margin</a:t>
              </a:r>
            </a:p>
          </p:txBody>
        </p:sp>
        <p:sp>
          <p:nvSpPr>
            <p:cNvPr id="36922" name="Rectangle 54"/>
            <p:cNvSpPr>
              <a:spLocks noChangeArrowheads="1"/>
            </p:cNvSpPr>
            <p:nvPr/>
          </p:nvSpPr>
          <p:spPr bwMode="auto">
            <a:xfrm>
              <a:off x="4512" y="2640"/>
              <a:ext cx="288" cy="192"/>
            </a:xfrm>
            <a:prstGeom prst="rect">
              <a:avLst/>
            </a:prstGeom>
            <a:noFill/>
            <a:ln w="12700">
              <a:noFill/>
              <a:miter lim="800000"/>
              <a:headEnd type="none" w="sm" len="sm"/>
              <a:tailEnd type="none" w="sm" len="sm"/>
            </a:ln>
          </p:spPr>
          <p:txBody>
            <a:bodyPr wrap="none" anchor="ctr"/>
            <a:lstStyle/>
            <a:p>
              <a:endParaRPr lang="en-US" sz="1400"/>
            </a:p>
          </p:txBody>
        </p:sp>
        <p:sp>
          <p:nvSpPr>
            <p:cNvPr id="67" name="Rectangle 31"/>
            <p:cNvSpPr>
              <a:spLocks noChangeArrowheads="1"/>
            </p:cNvSpPr>
            <p:nvPr/>
          </p:nvSpPr>
          <p:spPr bwMode="auto">
            <a:xfrm>
              <a:off x="3024" y="1824"/>
              <a:ext cx="192" cy="1104"/>
            </a:xfrm>
            <a:prstGeom prst="rect">
              <a:avLst/>
            </a:prstGeom>
            <a:gradFill rotWithShape="0">
              <a:gsLst>
                <a:gs pos="0">
                  <a:srgbClr val="FF3300"/>
                </a:gs>
                <a:gs pos="100000">
                  <a:srgbClr val="3366FF"/>
                </a:gs>
              </a:gsLst>
              <a:lin ang="5400000" scaled="1"/>
            </a:gradFill>
            <a:ln w="12700">
              <a:solidFill>
                <a:schemeClr val="tx1"/>
              </a:solidFill>
              <a:miter lim="800000"/>
              <a:headEnd type="none" w="sm" len="sm"/>
              <a:tailEnd type="none" w="sm" len="sm"/>
            </a:ln>
          </p:spPr>
          <p:txBody>
            <a:bodyPr wrap="none" anchor="ctr"/>
            <a:lstStyle/>
            <a:p>
              <a:endParaRPr lang="en-US" sz="1400"/>
            </a:p>
          </p:txBody>
        </p:sp>
        <p:sp>
          <p:nvSpPr>
            <p:cNvPr id="68" name="Rectangle 32"/>
            <p:cNvSpPr>
              <a:spLocks noChangeArrowheads="1"/>
            </p:cNvSpPr>
            <p:nvPr/>
          </p:nvSpPr>
          <p:spPr bwMode="auto">
            <a:xfrm>
              <a:off x="3024" y="2928"/>
              <a:ext cx="192" cy="144"/>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69" name="Rectangle 33"/>
            <p:cNvSpPr>
              <a:spLocks noChangeArrowheads="1"/>
            </p:cNvSpPr>
            <p:nvPr/>
          </p:nvSpPr>
          <p:spPr bwMode="auto">
            <a:xfrm>
              <a:off x="3024" y="3072"/>
              <a:ext cx="192" cy="144"/>
            </a:xfrm>
            <a:prstGeom prst="rect">
              <a:avLst/>
            </a:prstGeom>
            <a:solidFill>
              <a:srgbClr val="99CCFF"/>
            </a:solidFill>
            <a:ln w="12700">
              <a:solidFill>
                <a:schemeClr val="tx1"/>
              </a:solidFill>
              <a:miter lim="800000"/>
              <a:headEnd type="none" w="sm" len="sm"/>
              <a:tailEnd type="none" w="sm" len="sm"/>
            </a:ln>
          </p:spPr>
          <p:txBody>
            <a:bodyPr wrap="none" anchor="ctr"/>
            <a:lstStyle/>
            <a:p>
              <a:endParaRPr lang="en-US" sz="1400"/>
            </a:p>
          </p:txBody>
        </p:sp>
        <p:sp>
          <p:nvSpPr>
            <p:cNvPr id="70" name="Rectangle 34"/>
            <p:cNvSpPr>
              <a:spLocks noChangeArrowheads="1"/>
            </p:cNvSpPr>
            <p:nvPr/>
          </p:nvSpPr>
          <p:spPr bwMode="auto">
            <a:xfrm>
              <a:off x="3024" y="3216"/>
              <a:ext cx="192" cy="144"/>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sp>
          <p:nvSpPr>
            <p:cNvPr id="71" name="Rectangle 35"/>
            <p:cNvSpPr>
              <a:spLocks noChangeArrowheads="1"/>
            </p:cNvSpPr>
            <p:nvPr/>
          </p:nvSpPr>
          <p:spPr bwMode="auto">
            <a:xfrm>
              <a:off x="3024" y="1680"/>
              <a:ext cx="192" cy="144"/>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sz="1400"/>
            </a:p>
          </p:txBody>
        </p:sp>
        <p:sp>
          <p:nvSpPr>
            <p:cNvPr id="72" name="Rectangle 36"/>
            <p:cNvSpPr>
              <a:spLocks noChangeArrowheads="1"/>
            </p:cNvSpPr>
            <p:nvPr/>
          </p:nvSpPr>
          <p:spPr bwMode="auto">
            <a:xfrm>
              <a:off x="3024" y="1536"/>
              <a:ext cx="192" cy="144"/>
            </a:xfrm>
            <a:prstGeom prst="rect">
              <a:avLst/>
            </a:prstGeom>
            <a:solidFill>
              <a:srgbClr val="99CCFF"/>
            </a:solidFill>
            <a:ln w="12700">
              <a:solidFill>
                <a:schemeClr val="tx1"/>
              </a:solidFill>
              <a:miter lim="800000"/>
              <a:headEnd type="none" w="sm" len="sm"/>
              <a:tailEnd type="none" w="sm" len="sm"/>
            </a:ln>
          </p:spPr>
          <p:txBody>
            <a:bodyPr wrap="none" anchor="ctr"/>
            <a:lstStyle/>
            <a:p>
              <a:endParaRPr lang="en-US" sz="1400"/>
            </a:p>
          </p:txBody>
        </p:sp>
        <p:sp>
          <p:nvSpPr>
            <p:cNvPr id="73" name="Rectangle 37"/>
            <p:cNvSpPr>
              <a:spLocks noChangeArrowheads="1"/>
            </p:cNvSpPr>
            <p:nvPr/>
          </p:nvSpPr>
          <p:spPr bwMode="auto">
            <a:xfrm>
              <a:off x="3024" y="1392"/>
              <a:ext cx="192" cy="144"/>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sz="1400"/>
            </a:p>
          </p:txBody>
        </p:sp>
      </p:grpSp>
      <p:sp>
        <p:nvSpPr>
          <p:cNvPr id="36868" name="Text Box 56"/>
          <p:cNvSpPr txBox="1">
            <a:spLocks noChangeArrowheads="1"/>
          </p:cNvSpPr>
          <p:nvPr/>
        </p:nvSpPr>
        <p:spPr bwMode="auto">
          <a:xfrm>
            <a:off x="7315200" y="4191000"/>
            <a:ext cx="1828800" cy="523220"/>
          </a:xfrm>
          <a:prstGeom prst="rect">
            <a:avLst/>
          </a:prstGeom>
          <a:noFill/>
          <a:ln w="12700">
            <a:noFill/>
            <a:miter lim="800000"/>
            <a:headEnd type="none" w="sm" len="sm"/>
            <a:tailEnd type="none" w="sm" len="sm"/>
          </a:ln>
        </p:spPr>
        <p:txBody>
          <a:bodyPr wrap="square">
            <a:spAutoFit/>
          </a:bodyPr>
          <a:lstStyle/>
          <a:p>
            <a:pPr>
              <a:spcBef>
                <a:spcPct val="50000"/>
              </a:spcBef>
            </a:pPr>
            <a:r>
              <a:rPr lang="en-US" sz="1400" dirty="0"/>
              <a:t>Thermal Uncertainty Margin</a:t>
            </a:r>
          </a:p>
        </p:txBody>
      </p:sp>
      <p:sp>
        <p:nvSpPr>
          <p:cNvPr id="59" name="Rectangle 14"/>
          <p:cNvSpPr>
            <a:spLocks noChangeArrowheads="1"/>
          </p:cNvSpPr>
          <p:nvPr/>
        </p:nvSpPr>
        <p:spPr bwMode="auto">
          <a:xfrm>
            <a:off x="2438400" y="2895600"/>
            <a:ext cx="304800" cy="1752600"/>
          </a:xfrm>
          <a:prstGeom prst="rect">
            <a:avLst/>
          </a:prstGeom>
          <a:gradFill rotWithShape="0">
            <a:gsLst>
              <a:gs pos="0">
                <a:srgbClr val="FF0066"/>
              </a:gs>
              <a:gs pos="100000">
                <a:srgbClr val="0066FF"/>
              </a:gs>
            </a:gsLst>
            <a:lin ang="5400000" scaled="1"/>
          </a:gradFill>
          <a:ln w="12700">
            <a:solidFill>
              <a:schemeClr val="tx1"/>
            </a:solidFill>
            <a:miter lim="800000"/>
            <a:headEnd type="none" w="sm" len="sm"/>
            <a:tailEnd type="none" w="sm" len="sm"/>
          </a:ln>
        </p:spPr>
        <p:txBody>
          <a:bodyPr wrap="none" anchor="ctr"/>
          <a:lstStyle/>
          <a:p>
            <a:endParaRPr lang="en-US"/>
          </a:p>
        </p:txBody>
      </p:sp>
      <p:sp>
        <p:nvSpPr>
          <p:cNvPr id="60" name="Rectangle 15"/>
          <p:cNvSpPr>
            <a:spLocks noChangeArrowheads="1"/>
          </p:cNvSpPr>
          <p:nvPr/>
        </p:nvSpPr>
        <p:spPr bwMode="auto">
          <a:xfrm>
            <a:off x="2438400" y="2667000"/>
            <a:ext cx="304800" cy="228600"/>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a:p>
        </p:txBody>
      </p:sp>
      <p:sp>
        <p:nvSpPr>
          <p:cNvPr id="61" name="Rectangle 16"/>
          <p:cNvSpPr>
            <a:spLocks noChangeArrowheads="1"/>
          </p:cNvSpPr>
          <p:nvPr/>
        </p:nvSpPr>
        <p:spPr bwMode="auto">
          <a:xfrm>
            <a:off x="2438400" y="4648200"/>
            <a:ext cx="304800" cy="228600"/>
          </a:xfrm>
          <a:prstGeom prst="rect">
            <a:avLst/>
          </a:prstGeom>
          <a:solidFill>
            <a:srgbClr val="FFFF00"/>
          </a:solidFill>
          <a:ln w="12700">
            <a:solidFill>
              <a:schemeClr val="tx1"/>
            </a:solidFill>
            <a:miter lim="800000"/>
            <a:headEnd type="none" w="sm" len="sm"/>
            <a:tailEnd type="none" w="sm" len="sm"/>
          </a:ln>
        </p:spPr>
        <p:txBody>
          <a:bodyPr wrap="none" anchor="ctr"/>
          <a:lstStyle/>
          <a:p>
            <a:endParaRPr lang="en-US"/>
          </a:p>
        </p:txBody>
      </p:sp>
      <p:sp>
        <p:nvSpPr>
          <p:cNvPr id="62" name="Rectangle 19"/>
          <p:cNvSpPr>
            <a:spLocks noChangeArrowheads="1"/>
          </p:cNvSpPr>
          <p:nvPr/>
        </p:nvSpPr>
        <p:spPr bwMode="auto">
          <a:xfrm>
            <a:off x="2438400" y="2209800"/>
            <a:ext cx="304800" cy="228600"/>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a:p>
        </p:txBody>
      </p:sp>
      <p:sp>
        <p:nvSpPr>
          <p:cNvPr id="63" name="Rectangle 20"/>
          <p:cNvSpPr>
            <a:spLocks noChangeArrowheads="1"/>
          </p:cNvSpPr>
          <p:nvPr/>
        </p:nvSpPr>
        <p:spPr bwMode="auto">
          <a:xfrm>
            <a:off x="2438400" y="5105400"/>
            <a:ext cx="304800" cy="228600"/>
          </a:xfrm>
          <a:prstGeom prst="rect">
            <a:avLst/>
          </a:prstGeom>
          <a:solidFill>
            <a:srgbClr val="FF6600"/>
          </a:solidFill>
          <a:ln w="12700">
            <a:solidFill>
              <a:schemeClr val="tx1"/>
            </a:solidFill>
            <a:miter lim="800000"/>
            <a:headEnd type="none" w="sm" len="sm"/>
            <a:tailEnd type="none" w="sm" len="sm"/>
          </a:ln>
        </p:spPr>
        <p:txBody>
          <a:bodyPr wrap="none" anchor="ctr"/>
          <a:lstStyle/>
          <a:p>
            <a:endParaRPr lang="en-US"/>
          </a:p>
        </p:txBody>
      </p:sp>
      <p:sp>
        <p:nvSpPr>
          <p:cNvPr id="65" name="Text Box 23"/>
          <p:cNvSpPr txBox="1">
            <a:spLocks noChangeArrowheads="1"/>
          </p:cNvSpPr>
          <p:nvPr/>
        </p:nvSpPr>
        <p:spPr bwMode="auto">
          <a:xfrm>
            <a:off x="2209800" y="1676400"/>
            <a:ext cx="762000" cy="307777"/>
          </a:xfrm>
          <a:prstGeom prst="rect">
            <a:avLst/>
          </a:prstGeom>
          <a:noFill/>
          <a:ln w="12700">
            <a:noFill/>
            <a:miter lim="800000"/>
            <a:headEnd type="none" w="sm" len="sm"/>
            <a:tailEnd type="none" w="sm" len="sm"/>
          </a:ln>
        </p:spPr>
        <p:txBody>
          <a:bodyPr wrap="square">
            <a:spAutoFit/>
          </a:bodyPr>
          <a:lstStyle/>
          <a:p>
            <a:pPr algn="ctr">
              <a:spcBef>
                <a:spcPct val="50000"/>
              </a:spcBef>
            </a:pPr>
            <a:r>
              <a:rPr lang="en-US" sz="1400" dirty="0" smtClean="0"/>
              <a:t>GSFC</a:t>
            </a:r>
            <a:endParaRPr lang="en-US" sz="1400" dirty="0"/>
          </a:p>
        </p:txBody>
      </p:sp>
      <p:sp>
        <p:nvSpPr>
          <p:cNvPr id="66" name="Rectangle 18"/>
          <p:cNvSpPr>
            <a:spLocks noChangeArrowheads="1"/>
          </p:cNvSpPr>
          <p:nvPr/>
        </p:nvSpPr>
        <p:spPr bwMode="auto">
          <a:xfrm>
            <a:off x="2438400" y="2438400"/>
            <a:ext cx="304800" cy="228600"/>
          </a:xfrm>
          <a:prstGeom prst="rect">
            <a:avLst/>
          </a:prstGeom>
          <a:solidFill>
            <a:srgbClr val="339966"/>
          </a:solidFill>
          <a:ln w="12700">
            <a:solidFill>
              <a:schemeClr val="tx1"/>
            </a:solidFill>
            <a:miter lim="800000"/>
            <a:headEnd type="none" w="sm" len="sm"/>
            <a:tailEnd type="none" w="sm" len="sm"/>
          </a:ln>
        </p:spPr>
        <p:txBody>
          <a:bodyPr wrap="none" anchor="ctr"/>
          <a:lstStyle/>
          <a:p>
            <a:endParaRPr lang="en-US"/>
          </a:p>
        </p:txBody>
      </p:sp>
      <p:sp>
        <p:nvSpPr>
          <p:cNvPr id="79" name="Rectangle 18"/>
          <p:cNvSpPr>
            <a:spLocks noChangeArrowheads="1"/>
          </p:cNvSpPr>
          <p:nvPr/>
        </p:nvSpPr>
        <p:spPr bwMode="auto">
          <a:xfrm>
            <a:off x="6858000" y="3657600"/>
            <a:ext cx="457200" cy="304800"/>
          </a:xfrm>
          <a:prstGeom prst="rect">
            <a:avLst/>
          </a:prstGeom>
          <a:solidFill>
            <a:srgbClr val="339966"/>
          </a:solidFill>
          <a:ln w="12700">
            <a:solidFill>
              <a:schemeClr val="tx1"/>
            </a:solidFill>
            <a:miter lim="800000"/>
            <a:headEnd type="none" w="sm" len="sm"/>
            <a:tailEnd type="none" w="sm" len="sm"/>
          </a:ln>
        </p:spPr>
        <p:txBody>
          <a:bodyPr wrap="none" anchor="ctr"/>
          <a:lstStyle/>
          <a:p>
            <a:endParaRPr lang="en-US"/>
          </a:p>
        </p:txBody>
      </p:sp>
      <p:sp>
        <p:nvSpPr>
          <p:cNvPr id="80" name="Text Box 56"/>
          <p:cNvSpPr txBox="1">
            <a:spLocks noChangeArrowheads="1"/>
          </p:cNvSpPr>
          <p:nvPr/>
        </p:nvSpPr>
        <p:spPr bwMode="auto">
          <a:xfrm>
            <a:off x="7391400" y="3581400"/>
            <a:ext cx="1752600" cy="523220"/>
          </a:xfrm>
          <a:prstGeom prst="rect">
            <a:avLst/>
          </a:prstGeom>
          <a:noFill/>
          <a:ln w="12700">
            <a:noFill/>
            <a:miter lim="800000"/>
            <a:headEnd type="none" w="sm" len="sm"/>
            <a:tailEnd type="none" w="sm" len="sm"/>
          </a:ln>
        </p:spPr>
        <p:txBody>
          <a:bodyPr wrap="square">
            <a:spAutoFit/>
          </a:bodyPr>
          <a:lstStyle/>
          <a:p>
            <a:pPr>
              <a:spcBef>
                <a:spcPct val="50000"/>
              </a:spcBef>
            </a:pPr>
            <a:r>
              <a:rPr lang="en-US" sz="1400" dirty="0" smtClean="0"/>
              <a:t>Flight Allowable </a:t>
            </a:r>
            <a:r>
              <a:rPr lang="en-US" sz="1400" dirty="0"/>
              <a:t>Margin</a:t>
            </a:r>
          </a:p>
        </p:txBody>
      </p:sp>
      <p:sp>
        <p:nvSpPr>
          <p:cNvPr id="81" name="Rectangle 17"/>
          <p:cNvSpPr>
            <a:spLocks noChangeArrowheads="1"/>
          </p:cNvSpPr>
          <p:nvPr/>
        </p:nvSpPr>
        <p:spPr bwMode="auto">
          <a:xfrm>
            <a:off x="2438400" y="4876800"/>
            <a:ext cx="304800" cy="228600"/>
          </a:xfrm>
          <a:prstGeom prst="rect">
            <a:avLst/>
          </a:prstGeom>
          <a:solidFill>
            <a:srgbClr val="339966"/>
          </a:solidFill>
          <a:ln w="12700">
            <a:solidFill>
              <a:schemeClr val="tx1"/>
            </a:solidFill>
            <a:miter lim="800000"/>
            <a:headEnd type="none" w="sm" len="sm"/>
            <a:tailEnd type="none" w="sm" len="sm"/>
          </a:ln>
        </p:spPr>
        <p:txBody>
          <a:bodyPr wrap="none" anchor="ct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smtClean="0"/>
              <a:t>Establishing Unit Level Test Temperatures</a:t>
            </a:r>
            <a:br>
              <a:rPr lang="en-US" smtClean="0"/>
            </a:br>
            <a:endParaRPr lang="en-US" smtClean="0"/>
          </a:p>
        </p:txBody>
      </p:sp>
      <p:sp>
        <p:nvSpPr>
          <p:cNvPr id="37892" name="Slide Number Placeholder 499"/>
          <p:cNvSpPr>
            <a:spLocks noGrp="1"/>
          </p:cNvSpPr>
          <p:nvPr>
            <p:ph type="sldNum" sz="quarter" idx="12"/>
          </p:nvPr>
        </p:nvSpPr>
        <p:spPr>
          <a:noFill/>
        </p:spPr>
        <p:txBody>
          <a:bodyPr/>
          <a:lstStyle/>
          <a:p>
            <a:fld id="{CA548743-5F48-4563-9819-4EE99F3AE581}" type="slidenum">
              <a:rPr lang="en-US" altLang="en-US" smtClean="0">
                <a:latin typeface="Arial" pitchFamily="34" charset="0"/>
              </a:rPr>
              <a:pPr/>
              <a:t>8</a:t>
            </a:fld>
            <a:endParaRPr lang="en-US" altLang="en-US" smtClean="0">
              <a:latin typeface="Arial" pitchFamily="34" charset="0"/>
            </a:endParaRPr>
          </a:p>
        </p:txBody>
      </p:sp>
      <p:grpSp>
        <p:nvGrpSpPr>
          <p:cNvPr id="37891" name="Group 556"/>
          <p:cNvGrpSpPr>
            <a:grpSpLocks/>
          </p:cNvGrpSpPr>
          <p:nvPr/>
        </p:nvGrpSpPr>
        <p:grpSpPr bwMode="auto">
          <a:xfrm>
            <a:off x="838200" y="1185863"/>
            <a:ext cx="7294563" cy="4945063"/>
            <a:chOff x="528" y="747"/>
            <a:chExt cx="4595" cy="3115"/>
          </a:xfrm>
        </p:grpSpPr>
        <p:sp>
          <p:nvSpPr>
            <p:cNvPr id="37898" name="Rectangle 48"/>
            <p:cNvSpPr>
              <a:spLocks noChangeAspect="1" noChangeArrowheads="1"/>
            </p:cNvSpPr>
            <p:nvPr/>
          </p:nvSpPr>
          <p:spPr bwMode="auto">
            <a:xfrm>
              <a:off x="528" y="2837"/>
              <a:ext cx="561" cy="656"/>
            </a:xfrm>
            <a:prstGeom prst="rect">
              <a:avLst/>
            </a:prstGeom>
            <a:solidFill>
              <a:srgbClr val="FFFFFF"/>
            </a:solidFill>
            <a:ln w="9525">
              <a:noFill/>
              <a:miter lim="800000"/>
              <a:headEnd/>
              <a:tailEnd/>
            </a:ln>
          </p:spPr>
          <p:txBody>
            <a:bodyPr/>
            <a:lstStyle/>
            <a:p>
              <a:endParaRPr lang="en-US"/>
            </a:p>
          </p:txBody>
        </p:sp>
        <p:sp>
          <p:nvSpPr>
            <p:cNvPr id="37899" name="Rectangle 50"/>
            <p:cNvSpPr>
              <a:spLocks noChangeAspect="1" noChangeArrowheads="1"/>
            </p:cNvSpPr>
            <p:nvPr/>
          </p:nvSpPr>
          <p:spPr bwMode="auto">
            <a:xfrm>
              <a:off x="2477" y="2082"/>
              <a:ext cx="749" cy="562"/>
            </a:xfrm>
            <a:prstGeom prst="rect">
              <a:avLst/>
            </a:prstGeom>
            <a:solidFill>
              <a:srgbClr val="FFFFFF"/>
            </a:solidFill>
            <a:ln w="9525">
              <a:noFill/>
              <a:miter lim="800000"/>
              <a:headEnd/>
              <a:tailEnd/>
            </a:ln>
          </p:spPr>
          <p:txBody>
            <a:bodyPr/>
            <a:lstStyle/>
            <a:p>
              <a:endParaRPr lang="en-US"/>
            </a:p>
          </p:txBody>
        </p:sp>
        <p:sp>
          <p:nvSpPr>
            <p:cNvPr id="37902" name="Rectangle 53"/>
            <p:cNvSpPr>
              <a:spLocks noChangeAspect="1" noChangeArrowheads="1"/>
            </p:cNvSpPr>
            <p:nvPr/>
          </p:nvSpPr>
          <p:spPr bwMode="auto">
            <a:xfrm>
              <a:off x="2967" y="2299"/>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03" name="Rectangle 54"/>
            <p:cNvSpPr>
              <a:spLocks noChangeAspect="1" noChangeArrowheads="1"/>
            </p:cNvSpPr>
            <p:nvPr/>
          </p:nvSpPr>
          <p:spPr bwMode="auto">
            <a:xfrm>
              <a:off x="1938" y="864"/>
              <a:ext cx="656" cy="281"/>
            </a:xfrm>
            <a:prstGeom prst="rect">
              <a:avLst/>
            </a:prstGeom>
            <a:solidFill>
              <a:srgbClr val="FFFFFF"/>
            </a:solidFill>
            <a:ln w="9525">
              <a:noFill/>
              <a:miter lim="800000"/>
              <a:headEnd/>
              <a:tailEnd/>
            </a:ln>
          </p:spPr>
          <p:txBody>
            <a:bodyPr/>
            <a:lstStyle/>
            <a:p>
              <a:endParaRPr lang="en-US"/>
            </a:p>
          </p:txBody>
        </p:sp>
        <p:sp>
          <p:nvSpPr>
            <p:cNvPr id="37904" name="Rectangle 55"/>
            <p:cNvSpPr>
              <a:spLocks noChangeAspect="1" noChangeArrowheads="1"/>
            </p:cNvSpPr>
            <p:nvPr/>
          </p:nvSpPr>
          <p:spPr bwMode="auto">
            <a:xfrm>
              <a:off x="2012" y="902"/>
              <a:ext cx="32"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05" name="Rectangle 56"/>
            <p:cNvSpPr>
              <a:spLocks noChangeAspect="1" noChangeArrowheads="1"/>
            </p:cNvSpPr>
            <p:nvPr/>
          </p:nvSpPr>
          <p:spPr bwMode="auto">
            <a:xfrm>
              <a:off x="2055" y="902"/>
              <a:ext cx="288" cy="136"/>
            </a:xfrm>
            <a:prstGeom prst="rect">
              <a:avLst/>
            </a:prstGeom>
            <a:noFill/>
            <a:ln w="9525">
              <a:noFill/>
              <a:miter lim="800000"/>
              <a:headEnd/>
              <a:tailEnd/>
            </a:ln>
          </p:spPr>
          <p:txBody>
            <a:bodyPr wrap="none" lIns="0" tIns="0" rIns="0" bIns="0">
              <a:spAutoFit/>
            </a:bodyPr>
            <a:lstStyle/>
            <a:p>
              <a:r>
                <a:rPr lang="en-US" sz="1400" dirty="0">
                  <a:solidFill>
                    <a:srgbClr val="000000"/>
                  </a:solidFill>
                  <a:latin typeface="Arial Narrow" pitchFamily="34" charset="0"/>
                </a:rPr>
                <a:t>Design</a:t>
              </a:r>
              <a:endParaRPr lang="en-US" sz="1400" dirty="0">
                <a:latin typeface="Times New Roman" pitchFamily="18" charset="0"/>
              </a:endParaRPr>
            </a:p>
          </p:txBody>
        </p:sp>
        <p:sp>
          <p:nvSpPr>
            <p:cNvPr id="37906" name="Rectangle 57"/>
            <p:cNvSpPr>
              <a:spLocks noChangeAspect="1" noChangeArrowheads="1"/>
            </p:cNvSpPr>
            <p:nvPr/>
          </p:nvSpPr>
          <p:spPr bwMode="auto">
            <a:xfrm>
              <a:off x="2293" y="902"/>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07" name="Rectangle 58"/>
            <p:cNvSpPr>
              <a:spLocks noChangeAspect="1" noChangeArrowheads="1"/>
            </p:cNvSpPr>
            <p:nvPr/>
          </p:nvSpPr>
          <p:spPr bwMode="auto">
            <a:xfrm>
              <a:off x="1095" y="1239"/>
              <a:ext cx="656" cy="468"/>
            </a:xfrm>
            <a:prstGeom prst="rect">
              <a:avLst/>
            </a:prstGeom>
            <a:solidFill>
              <a:srgbClr val="FFFFFF"/>
            </a:solidFill>
            <a:ln w="9525">
              <a:noFill/>
              <a:miter lim="800000"/>
              <a:headEnd/>
              <a:tailEnd/>
            </a:ln>
          </p:spPr>
          <p:txBody>
            <a:bodyPr/>
            <a:lstStyle/>
            <a:p>
              <a:endParaRPr lang="en-US"/>
            </a:p>
          </p:txBody>
        </p:sp>
        <p:sp>
          <p:nvSpPr>
            <p:cNvPr id="37911" name="Rectangle 62"/>
            <p:cNvSpPr>
              <a:spLocks noChangeAspect="1" noChangeArrowheads="1"/>
            </p:cNvSpPr>
            <p:nvPr/>
          </p:nvSpPr>
          <p:spPr bwMode="auto">
            <a:xfrm>
              <a:off x="1641" y="1491"/>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13" name="Rectangle 64"/>
            <p:cNvSpPr>
              <a:spLocks noChangeAspect="1" noChangeArrowheads="1"/>
            </p:cNvSpPr>
            <p:nvPr/>
          </p:nvSpPr>
          <p:spPr bwMode="auto">
            <a:xfrm>
              <a:off x="980" y="2866"/>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16" name="Rectangle 67"/>
            <p:cNvSpPr>
              <a:spLocks noChangeAspect="1" noChangeArrowheads="1"/>
            </p:cNvSpPr>
            <p:nvPr/>
          </p:nvSpPr>
          <p:spPr bwMode="auto">
            <a:xfrm>
              <a:off x="922" y="3081"/>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18" name="Rectangle 69"/>
            <p:cNvSpPr>
              <a:spLocks noChangeAspect="1" noChangeArrowheads="1"/>
            </p:cNvSpPr>
            <p:nvPr/>
          </p:nvSpPr>
          <p:spPr bwMode="auto">
            <a:xfrm>
              <a:off x="1003" y="3191"/>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19" name="Rectangle 70"/>
            <p:cNvSpPr>
              <a:spLocks noChangeAspect="1" noChangeArrowheads="1"/>
            </p:cNvSpPr>
            <p:nvPr/>
          </p:nvSpPr>
          <p:spPr bwMode="auto">
            <a:xfrm>
              <a:off x="1095" y="3019"/>
              <a:ext cx="656" cy="656"/>
            </a:xfrm>
            <a:prstGeom prst="rect">
              <a:avLst/>
            </a:prstGeom>
            <a:solidFill>
              <a:srgbClr val="FFFFFF"/>
            </a:solidFill>
            <a:ln w="9525">
              <a:noFill/>
              <a:miter lim="800000"/>
              <a:headEnd/>
              <a:tailEnd/>
            </a:ln>
          </p:spPr>
          <p:txBody>
            <a:bodyPr/>
            <a:lstStyle/>
            <a:p>
              <a:endParaRPr lang="en-US"/>
            </a:p>
          </p:txBody>
        </p:sp>
        <p:sp>
          <p:nvSpPr>
            <p:cNvPr id="37923" name="Rectangle 76"/>
            <p:cNvSpPr>
              <a:spLocks noChangeAspect="1" noChangeArrowheads="1"/>
            </p:cNvSpPr>
            <p:nvPr/>
          </p:nvSpPr>
          <p:spPr bwMode="auto">
            <a:xfrm>
              <a:off x="1641" y="3271"/>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24" name="Rectangle 77"/>
            <p:cNvSpPr>
              <a:spLocks noChangeAspect="1" noChangeArrowheads="1"/>
            </p:cNvSpPr>
            <p:nvPr/>
          </p:nvSpPr>
          <p:spPr bwMode="auto">
            <a:xfrm>
              <a:off x="3344" y="2082"/>
              <a:ext cx="561" cy="749"/>
            </a:xfrm>
            <a:prstGeom prst="rect">
              <a:avLst/>
            </a:prstGeom>
            <a:solidFill>
              <a:srgbClr val="FFFFFF"/>
            </a:solidFill>
            <a:ln w="9525">
              <a:noFill/>
              <a:miter lim="800000"/>
              <a:headEnd/>
              <a:tailEnd/>
            </a:ln>
          </p:spPr>
          <p:txBody>
            <a:bodyPr/>
            <a:lstStyle/>
            <a:p>
              <a:endParaRPr lang="en-US"/>
            </a:p>
          </p:txBody>
        </p:sp>
        <p:sp>
          <p:nvSpPr>
            <p:cNvPr id="37928" name="Rectangle 83"/>
            <p:cNvSpPr>
              <a:spLocks noChangeAspect="1" noChangeArrowheads="1"/>
            </p:cNvSpPr>
            <p:nvPr/>
          </p:nvSpPr>
          <p:spPr bwMode="auto">
            <a:xfrm>
              <a:off x="3715" y="2401"/>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29" name="Rectangle 84"/>
            <p:cNvSpPr>
              <a:spLocks noChangeAspect="1" noChangeArrowheads="1"/>
            </p:cNvSpPr>
            <p:nvPr/>
          </p:nvSpPr>
          <p:spPr bwMode="auto">
            <a:xfrm>
              <a:off x="3437" y="3300"/>
              <a:ext cx="750" cy="187"/>
            </a:xfrm>
            <a:prstGeom prst="rect">
              <a:avLst/>
            </a:prstGeom>
            <a:solidFill>
              <a:srgbClr val="FFFFFF"/>
            </a:solidFill>
            <a:ln w="9525">
              <a:noFill/>
              <a:miter lim="800000"/>
              <a:headEnd/>
              <a:tailEnd/>
            </a:ln>
          </p:spPr>
          <p:txBody>
            <a:bodyPr/>
            <a:lstStyle/>
            <a:p>
              <a:endParaRPr lang="en-US"/>
            </a:p>
          </p:txBody>
        </p:sp>
        <p:sp>
          <p:nvSpPr>
            <p:cNvPr id="37931" name="Rectangle 87"/>
            <p:cNvSpPr>
              <a:spLocks noChangeAspect="1" noChangeArrowheads="1"/>
            </p:cNvSpPr>
            <p:nvPr/>
          </p:nvSpPr>
          <p:spPr bwMode="auto">
            <a:xfrm>
              <a:off x="4064" y="3335"/>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32" name="Rectangle 88"/>
            <p:cNvSpPr>
              <a:spLocks noChangeAspect="1" noChangeArrowheads="1"/>
            </p:cNvSpPr>
            <p:nvPr/>
          </p:nvSpPr>
          <p:spPr bwMode="auto">
            <a:xfrm>
              <a:off x="3511" y="3445"/>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sz="1200">
                <a:latin typeface="Times New Roman" pitchFamily="18" charset="0"/>
              </a:endParaRPr>
            </a:p>
          </p:txBody>
        </p:sp>
        <p:sp>
          <p:nvSpPr>
            <p:cNvPr id="37933" name="Rectangle 89"/>
            <p:cNvSpPr>
              <a:spLocks noChangeAspect="1" noChangeArrowheads="1"/>
            </p:cNvSpPr>
            <p:nvPr/>
          </p:nvSpPr>
          <p:spPr bwMode="auto">
            <a:xfrm>
              <a:off x="3449" y="1145"/>
              <a:ext cx="750" cy="187"/>
            </a:xfrm>
            <a:prstGeom prst="rect">
              <a:avLst/>
            </a:prstGeom>
            <a:solidFill>
              <a:srgbClr val="FFFFFF"/>
            </a:solidFill>
            <a:ln w="9525">
              <a:noFill/>
              <a:miter lim="800000"/>
              <a:headEnd/>
              <a:tailEnd/>
            </a:ln>
          </p:spPr>
          <p:txBody>
            <a:bodyPr/>
            <a:lstStyle/>
            <a:p>
              <a:endParaRPr lang="en-US"/>
            </a:p>
          </p:txBody>
        </p:sp>
        <p:sp>
          <p:nvSpPr>
            <p:cNvPr id="37935" name="Rectangle 92"/>
            <p:cNvSpPr>
              <a:spLocks noChangeAspect="1" noChangeArrowheads="1"/>
            </p:cNvSpPr>
            <p:nvPr/>
          </p:nvSpPr>
          <p:spPr bwMode="auto">
            <a:xfrm>
              <a:off x="4044" y="1180"/>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36" name="Rectangle 93"/>
            <p:cNvSpPr>
              <a:spLocks noChangeAspect="1" noChangeArrowheads="1"/>
            </p:cNvSpPr>
            <p:nvPr/>
          </p:nvSpPr>
          <p:spPr bwMode="auto">
            <a:xfrm>
              <a:off x="3511" y="1290"/>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sz="1200">
                <a:latin typeface="Times New Roman" pitchFamily="18" charset="0"/>
              </a:endParaRPr>
            </a:p>
          </p:txBody>
        </p:sp>
        <p:sp>
          <p:nvSpPr>
            <p:cNvPr id="37937" name="Rectangle 94"/>
            <p:cNvSpPr>
              <a:spLocks noChangeAspect="1" noChangeArrowheads="1"/>
            </p:cNvSpPr>
            <p:nvPr/>
          </p:nvSpPr>
          <p:spPr bwMode="auto">
            <a:xfrm>
              <a:off x="4093" y="3113"/>
              <a:ext cx="655" cy="374"/>
            </a:xfrm>
            <a:prstGeom prst="rect">
              <a:avLst/>
            </a:prstGeom>
            <a:solidFill>
              <a:srgbClr val="FFFFFF"/>
            </a:solidFill>
            <a:ln w="9525">
              <a:noFill/>
              <a:miter lim="800000"/>
              <a:headEnd/>
              <a:tailEnd/>
            </a:ln>
          </p:spPr>
          <p:txBody>
            <a:bodyPr/>
            <a:lstStyle/>
            <a:p>
              <a:endParaRPr lang="en-US"/>
            </a:p>
          </p:txBody>
        </p:sp>
        <p:sp>
          <p:nvSpPr>
            <p:cNvPr id="37938" name="Rectangle 95"/>
            <p:cNvSpPr>
              <a:spLocks noChangeAspect="1" noChangeArrowheads="1"/>
            </p:cNvSpPr>
            <p:nvPr/>
          </p:nvSpPr>
          <p:spPr bwMode="auto">
            <a:xfrm>
              <a:off x="4166" y="3189"/>
              <a:ext cx="48"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39" name="Rectangle 98"/>
            <p:cNvSpPr>
              <a:spLocks noChangeAspect="1" noChangeArrowheads="1"/>
            </p:cNvSpPr>
            <p:nvPr/>
          </p:nvSpPr>
          <p:spPr bwMode="auto">
            <a:xfrm>
              <a:off x="4654" y="3189"/>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40" name="Rectangle 102"/>
            <p:cNvSpPr>
              <a:spLocks noChangeAspect="1" noChangeArrowheads="1"/>
            </p:cNvSpPr>
            <p:nvPr/>
          </p:nvSpPr>
          <p:spPr bwMode="auto">
            <a:xfrm>
              <a:off x="4651" y="3295"/>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41" name="Rectangle 103"/>
            <p:cNvSpPr>
              <a:spLocks noChangeAspect="1" noChangeArrowheads="1"/>
            </p:cNvSpPr>
            <p:nvPr/>
          </p:nvSpPr>
          <p:spPr bwMode="auto">
            <a:xfrm>
              <a:off x="4166" y="3413"/>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sz="1200">
                <a:latin typeface="Times New Roman" pitchFamily="18" charset="0"/>
              </a:endParaRPr>
            </a:p>
          </p:txBody>
        </p:sp>
        <p:sp>
          <p:nvSpPr>
            <p:cNvPr id="37942" name="Rectangle 104"/>
            <p:cNvSpPr>
              <a:spLocks noChangeAspect="1" noChangeArrowheads="1"/>
            </p:cNvSpPr>
            <p:nvPr/>
          </p:nvSpPr>
          <p:spPr bwMode="auto">
            <a:xfrm>
              <a:off x="4093" y="1145"/>
              <a:ext cx="655" cy="469"/>
            </a:xfrm>
            <a:prstGeom prst="rect">
              <a:avLst/>
            </a:prstGeom>
            <a:solidFill>
              <a:srgbClr val="FFFFFF"/>
            </a:solidFill>
            <a:ln w="9525">
              <a:noFill/>
              <a:miter lim="800000"/>
              <a:headEnd/>
              <a:tailEnd/>
            </a:ln>
          </p:spPr>
          <p:txBody>
            <a:bodyPr/>
            <a:lstStyle/>
            <a:p>
              <a:endParaRPr lang="en-US"/>
            </a:p>
          </p:txBody>
        </p:sp>
        <p:sp>
          <p:nvSpPr>
            <p:cNvPr id="37943" name="Rectangle 105"/>
            <p:cNvSpPr>
              <a:spLocks noChangeAspect="1" noChangeArrowheads="1"/>
            </p:cNvSpPr>
            <p:nvPr/>
          </p:nvSpPr>
          <p:spPr bwMode="auto">
            <a:xfrm>
              <a:off x="4166" y="1221"/>
              <a:ext cx="48"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45" name="Rectangle 108"/>
            <p:cNvSpPr>
              <a:spLocks noChangeAspect="1" noChangeArrowheads="1"/>
            </p:cNvSpPr>
            <p:nvPr/>
          </p:nvSpPr>
          <p:spPr bwMode="auto">
            <a:xfrm>
              <a:off x="4654" y="1221"/>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47" name="Rectangle 112"/>
            <p:cNvSpPr>
              <a:spLocks noChangeAspect="1" noChangeArrowheads="1"/>
            </p:cNvSpPr>
            <p:nvPr/>
          </p:nvSpPr>
          <p:spPr bwMode="auto">
            <a:xfrm>
              <a:off x="4651" y="1335"/>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48" name="Rectangle 113"/>
            <p:cNvSpPr>
              <a:spLocks noChangeAspect="1" noChangeArrowheads="1"/>
            </p:cNvSpPr>
            <p:nvPr/>
          </p:nvSpPr>
          <p:spPr bwMode="auto">
            <a:xfrm>
              <a:off x="2688" y="3113"/>
              <a:ext cx="843" cy="281"/>
            </a:xfrm>
            <a:prstGeom prst="rect">
              <a:avLst/>
            </a:prstGeom>
            <a:solidFill>
              <a:srgbClr val="FFFFFF"/>
            </a:solidFill>
            <a:ln w="9525">
              <a:noFill/>
              <a:miter lim="800000"/>
              <a:headEnd/>
              <a:tailEnd/>
            </a:ln>
          </p:spPr>
          <p:txBody>
            <a:bodyPr/>
            <a:lstStyle/>
            <a:p>
              <a:endParaRPr lang="en-US"/>
            </a:p>
          </p:txBody>
        </p:sp>
        <p:sp>
          <p:nvSpPr>
            <p:cNvPr id="37951" name="Rectangle 116"/>
            <p:cNvSpPr>
              <a:spLocks noChangeAspect="1" noChangeArrowheads="1"/>
            </p:cNvSpPr>
            <p:nvPr/>
          </p:nvSpPr>
          <p:spPr bwMode="auto">
            <a:xfrm>
              <a:off x="3397" y="3148"/>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52" name="Rectangle 117"/>
            <p:cNvSpPr>
              <a:spLocks noChangeAspect="1" noChangeArrowheads="1"/>
            </p:cNvSpPr>
            <p:nvPr/>
          </p:nvSpPr>
          <p:spPr bwMode="auto">
            <a:xfrm>
              <a:off x="2761" y="3258"/>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sz="1200">
                <a:latin typeface="Times New Roman" pitchFamily="18" charset="0"/>
              </a:endParaRPr>
            </a:p>
          </p:txBody>
        </p:sp>
        <p:sp>
          <p:nvSpPr>
            <p:cNvPr id="37953" name="Rectangle 118"/>
            <p:cNvSpPr>
              <a:spLocks noChangeAspect="1" noChangeArrowheads="1"/>
            </p:cNvSpPr>
            <p:nvPr/>
          </p:nvSpPr>
          <p:spPr bwMode="auto">
            <a:xfrm>
              <a:off x="2282" y="3019"/>
              <a:ext cx="374" cy="749"/>
            </a:xfrm>
            <a:prstGeom prst="rect">
              <a:avLst/>
            </a:prstGeom>
            <a:solidFill>
              <a:srgbClr val="FFFFFF"/>
            </a:solidFill>
            <a:ln w="9525">
              <a:noFill/>
              <a:miter lim="800000"/>
              <a:headEnd/>
              <a:tailEnd/>
            </a:ln>
          </p:spPr>
          <p:txBody>
            <a:bodyPr/>
            <a:lstStyle/>
            <a:p>
              <a:endParaRPr lang="en-US"/>
            </a:p>
          </p:txBody>
        </p:sp>
        <p:sp>
          <p:nvSpPr>
            <p:cNvPr id="37954" name="Rectangle 123"/>
            <p:cNvSpPr>
              <a:spLocks noChangeAspect="1" noChangeArrowheads="1"/>
            </p:cNvSpPr>
            <p:nvPr/>
          </p:nvSpPr>
          <p:spPr bwMode="auto">
            <a:xfrm>
              <a:off x="2558" y="3052"/>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55" name="Rectangle 128"/>
            <p:cNvSpPr>
              <a:spLocks noChangeAspect="1" noChangeArrowheads="1"/>
            </p:cNvSpPr>
            <p:nvPr/>
          </p:nvSpPr>
          <p:spPr bwMode="auto">
            <a:xfrm>
              <a:off x="2558" y="3230"/>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56" name="Rectangle 133"/>
            <p:cNvSpPr>
              <a:spLocks noChangeAspect="1" noChangeArrowheads="1"/>
            </p:cNvSpPr>
            <p:nvPr/>
          </p:nvSpPr>
          <p:spPr bwMode="auto">
            <a:xfrm>
              <a:off x="2558" y="3415"/>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57" name="Rectangle 134"/>
            <p:cNvSpPr>
              <a:spLocks noChangeAspect="1" noChangeArrowheads="1"/>
            </p:cNvSpPr>
            <p:nvPr/>
          </p:nvSpPr>
          <p:spPr bwMode="auto">
            <a:xfrm>
              <a:off x="2258" y="1052"/>
              <a:ext cx="430" cy="655"/>
            </a:xfrm>
            <a:prstGeom prst="rect">
              <a:avLst/>
            </a:prstGeom>
            <a:solidFill>
              <a:srgbClr val="FFFFFF"/>
            </a:solidFill>
            <a:ln w="9525">
              <a:noFill/>
              <a:miter lim="800000"/>
              <a:headEnd/>
              <a:tailEnd/>
            </a:ln>
          </p:spPr>
          <p:txBody>
            <a:bodyPr/>
            <a:lstStyle/>
            <a:p>
              <a:endParaRPr lang="en-US"/>
            </a:p>
          </p:txBody>
        </p:sp>
        <p:sp>
          <p:nvSpPr>
            <p:cNvPr id="37958" name="Rectangle 138"/>
            <p:cNvSpPr>
              <a:spLocks noChangeAspect="1" noChangeArrowheads="1"/>
            </p:cNvSpPr>
            <p:nvPr/>
          </p:nvSpPr>
          <p:spPr bwMode="auto">
            <a:xfrm>
              <a:off x="2555" y="1085"/>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59" name="Rectangle 142"/>
            <p:cNvSpPr>
              <a:spLocks noChangeAspect="1" noChangeArrowheads="1"/>
            </p:cNvSpPr>
            <p:nvPr/>
          </p:nvSpPr>
          <p:spPr bwMode="auto">
            <a:xfrm>
              <a:off x="2555" y="1263"/>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60" name="Rectangle 146"/>
            <p:cNvSpPr>
              <a:spLocks noChangeAspect="1" noChangeArrowheads="1"/>
            </p:cNvSpPr>
            <p:nvPr/>
          </p:nvSpPr>
          <p:spPr bwMode="auto">
            <a:xfrm>
              <a:off x="2555" y="1440"/>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61" name="Rectangle 147"/>
            <p:cNvSpPr>
              <a:spLocks noChangeAspect="1" noChangeArrowheads="1"/>
            </p:cNvSpPr>
            <p:nvPr/>
          </p:nvSpPr>
          <p:spPr bwMode="auto">
            <a:xfrm>
              <a:off x="2333" y="1559"/>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sz="1200">
                <a:latin typeface="Times New Roman" pitchFamily="18" charset="0"/>
              </a:endParaRPr>
            </a:p>
          </p:txBody>
        </p:sp>
        <p:sp>
          <p:nvSpPr>
            <p:cNvPr id="37962" name="Rectangle 148"/>
            <p:cNvSpPr>
              <a:spLocks noChangeAspect="1" noChangeArrowheads="1"/>
            </p:cNvSpPr>
            <p:nvPr/>
          </p:nvSpPr>
          <p:spPr bwMode="auto">
            <a:xfrm>
              <a:off x="2781" y="864"/>
              <a:ext cx="469" cy="188"/>
            </a:xfrm>
            <a:prstGeom prst="rect">
              <a:avLst/>
            </a:prstGeom>
            <a:solidFill>
              <a:srgbClr val="FFFFFF"/>
            </a:solidFill>
            <a:ln w="9525">
              <a:noFill/>
              <a:miter lim="800000"/>
              <a:headEnd/>
              <a:tailEnd/>
            </a:ln>
          </p:spPr>
          <p:txBody>
            <a:bodyPr/>
            <a:lstStyle/>
            <a:p>
              <a:endParaRPr lang="en-US"/>
            </a:p>
          </p:txBody>
        </p:sp>
        <p:sp>
          <p:nvSpPr>
            <p:cNvPr id="37963" name="Rectangle 149"/>
            <p:cNvSpPr>
              <a:spLocks noChangeAspect="1" noChangeArrowheads="1"/>
            </p:cNvSpPr>
            <p:nvPr/>
          </p:nvSpPr>
          <p:spPr bwMode="auto">
            <a:xfrm>
              <a:off x="2855" y="902"/>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64" name="Rectangle 150"/>
            <p:cNvSpPr>
              <a:spLocks noChangeAspect="1" noChangeArrowheads="1"/>
            </p:cNvSpPr>
            <p:nvPr/>
          </p:nvSpPr>
          <p:spPr bwMode="auto">
            <a:xfrm>
              <a:off x="2876" y="902"/>
              <a:ext cx="170" cy="136"/>
            </a:xfrm>
            <a:prstGeom prst="rect">
              <a:avLst/>
            </a:prstGeom>
            <a:noFill/>
            <a:ln w="9525">
              <a:noFill/>
              <a:miter lim="800000"/>
              <a:headEnd/>
              <a:tailEnd/>
            </a:ln>
          </p:spPr>
          <p:txBody>
            <a:bodyPr wrap="none" lIns="0" tIns="0" rIns="0" bIns="0">
              <a:spAutoFit/>
            </a:bodyPr>
            <a:lstStyle/>
            <a:p>
              <a:r>
                <a:rPr lang="en-US" sz="1400" dirty="0">
                  <a:solidFill>
                    <a:srgbClr val="000000"/>
                  </a:solidFill>
                  <a:latin typeface="Arial Narrow" pitchFamily="34" charset="0"/>
                </a:rPr>
                <a:t>Test</a:t>
              </a:r>
              <a:endParaRPr lang="en-US" sz="1400" dirty="0">
                <a:latin typeface="Times New Roman" pitchFamily="18" charset="0"/>
              </a:endParaRPr>
            </a:p>
          </p:txBody>
        </p:sp>
        <p:sp>
          <p:nvSpPr>
            <p:cNvPr id="37965" name="Rectangle 151"/>
            <p:cNvSpPr>
              <a:spLocks noChangeAspect="1" noChangeArrowheads="1"/>
            </p:cNvSpPr>
            <p:nvPr/>
          </p:nvSpPr>
          <p:spPr bwMode="auto">
            <a:xfrm>
              <a:off x="3026" y="902"/>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66" name="Rectangle 152"/>
            <p:cNvSpPr>
              <a:spLocks noChangeAspect="1" noChangeArrowheads="1"/>
            </p:cNvSpPr>
            <p:nvPr/>
          </p:nvSpPr>
          <p:spPr bwMode="auto">
            <a:xfrm>
              <a:off x="1488" y="1104"/>
              <a:ext cx="374" cy="281"/>
            </a:xfrm>
            <a:prstGeom prst="rect">
              <a:avLst/>
            </a:prstGeom>
            <a:solidFill>
              <a:srgbClr val="FFFFFF"/>
            </a:solidFill>
            <a:ln w="9525">
              <a:noFill/>
              <a:miter lim="800000"/>
              <a:headEnd/>
              <a:tailEnd/>
            </a:ln>
          </p:spPr>
          <p:txBody>
            <a:bodyPr/>
            <a:lstStyle/>
            <a:p>
              <a:endParaRPr lang="en-US"/>
            </a:p>
          </p:txBody>
        </p:sp>
        <p:sp>
          <p:nvSpPr>
            <p:cNvPr id="37968" name="Rectangle 156"/>
            <p:cNvSpPr>
              <a:spLocks noChangeAspect="1" noChangeArrowheads="1"/>
            </p:cNvSpPr>
            <p:nvPr/>
          </p:nvSpPr>
          <p:spPr bwMode="auto">
            <a:xfrm flipH="1">
              <a:off x="1831" y="747"/>
              <a:ext cx="185" cy="87"/>
            </a:xfrm>
            <a:prstGeom prst="rect">
              <a:avLst/>
            </a:prstGeom>
            <a:noFill/>
            <a:ln w="9525">
              <a:noFill/>
              <a:miter lim="800000"/>
              <a:headEnd/>
              <a:tailEnd/>
            </a:ln>
          </p:spPr>
          <p:txBody>
            <a:bodyPr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69" name="Rectangle 157"/>
            <p:cNvSpPr>
              <a:spLocks noChangeAspect="1" noChangeArrowheads="1"/>
            </p:cNvSpPr>
            <p:nvPr/>
          </p:nvSpPr>
          <p:spPr bwMode="auto">
            <a:xfrm>
              <a:off x="624" y="1776"/>
              <a:ext cx="188" cy="1032"/>
            </a:xfrm>
            <a:prstGeom prst="rect">
              <a:avLst/>
            </a:prstGeom>
            <a:solidFill>
              <a:srgbClr val="FF0000"/>
            </a:solidFill>
            <a:ln w="8890">
              <a:solidFill>
                <a:srgbClr val="000000"/>
              </a:solidFill>
              <a:miter lim="800000"/>
              <a:headEnd/>
              <a:tailEnd/>
            </a:ln>
          </p:spPr>
          <p:txBody>
            <a:bodyPr/>
            <a:lstStyle/>
            <a:p>
              <a:endParaRPr lang="en-US"/>
            </a:p>
          </p:txBody>
        </p:sp>
        <p:sp>
          <p:nvSpPr>
            <p:cNvPr id="37970" name="Rectangle 158"/>
            <p:cNvSpPr>
              <a:spLocks noChangeAspect="1" noChangeArrowheads="1"/>
            </p:cNvSpPr>
            <p:nvPr/>
          </p:nvSpPr>
          <p:spPr bwMode="auto">
            <a:xfrm>
              <a:off x="1283" y="1801"/>
              <a:ext cx="189" cy="1032"/>
            </a:xfrm>
            <a:prstGeom prst="rect">
              <a:avLst/>
            </a:prstGeom>
            <a:solidFill>
              <a:srgbClr val="FF0000"/>
            </a:solidFill>
            <a:ln w="8890">
              <a:solidFill>
                <a:srgbClr val="000000"/>
              </a:solidFill>
              <a:miter lim="800000"/>
              <a:headEnd/>
              <a:tailEnd/>
            </a:ln>
          </p:spPr>
          <p:txBody>
            <a:bodyPr/>
            <a:lstStyle/>
            <a:p>
              <a:endParaRPr lang="en-US"/>
            </a:p>
          </p:txBody>
        </p:sp>
        <p:sp>
          <p:nvSpPr>
            <p:cNvPr id="37971" name="Rectangle 159"/>
            <p:cNvSpPr>
              <a:spLocks noChangeAspect="1" noChangeArrowheads="1"/>
            </p:cNvSpPr>
            <p:nvPr/>
          </p:nvSpPr>
          <p:spPr bwMode="auto">
            <a:xfrm>
              <a:off x="1283" y="2831"/>
              <a:ext cx="189" cy="289"/>
            </a:xfrm>
            <a:prstGeom prst="rect">
              <a:avLst/>
            </a:prstGeom>
            <a:solidFill>
              <a:srgbClr val="FFFF00"/>
            </a:solidFill>
            <a:ln w="8890">
              <a:solidFill>
                <a:srgbClr val="000000"/>
              </a:solidFill>
              <a:miter lim="800000"/>
              <a:headEnd/>
              <a:tailEnd/>
            </a:ln>
          </p:spPr>
          <p:txBody>
            <a:bodyPr/>
            <a:lstStyle/>
            <a:p>
              <a:endParaRPr lang="en-US"/>
            </a:p>
          </p:txBody>
        </p:sp>
        <p:sp>
          <p:nvSpPr>
            <p:cNvPr id="37972" name="Rectangle 160"/>
            <p:cNvSpPr>
              <a:spLocks noChangeAspect="1" noChangeArrowheads="1"/>
            </p:cNvSpPr>
            <p:nvPr/>
          </p:nvSpPr>
          <p:spPr bwMode="auto">
            <a:xfrm>
              <a:off x="1283" y="1536"/>
              <a:ext cx="189" cy="266"/>
            </a:xfrm>
            <a:prstGeom prst="rect">
              <a:avLst/>
            </a:prstGeom>
            <a:solidFill>
              <a:srgbClr val="FFFF00"/>
            </a:solidFill>
            <a:ln w="8890">
              <a:solidFill>
                <a:srgbClr val="000000"/>
              </a:solidFill>
              <a:miter lim="800000"/>
              <a:headEnd/>
              <a:tailEnd/>
            </a:ln>
          </p:spPr>
          <p:txBody>
            <a:bodyPr/>
            <a:lstStyle/>
            <a:p>
              <a:endParaRPr lang="en-US"/>
            </a:p>
          </p:txBody>
        </p:sp>
        <p:grpSp>
          <p:nvGrpSpPr>
            <p:cNvPr id="37973" name="Group 161"/>
            <p:cNvGrpSpPr>
              <a:grpSpLocks noChangeAspect="1"/>
            </p:cNvGrpSpPr>
            <p:nvPr/>
          </p:nvGrpSpPr>
          <p:grpSpPr bwMode="auto">
            <a:xfrm>
              <a:off x="998" y="2828"/>
              <a:ext cx="1975" cy="7"/>
              <a:chOff x="2674" y="5134"/>
              <a:chExt cx="3715" cy="14"/>
            </a:xfrm>
          </p:grpSpPr>
          <p:sp>
            <p:nvSpPr>
              <p:cNvPr id="38321" name="Freeform 162"/>
              <p:cNvSpPr>
                <a:spLocks noChangeAspect="1"/>
              </p:cNvSpPr>
              <p:nvPr/>
            </p:nvSpPr>
            <p:spPr bwMode="auto">
              <a:xfrm>
                <a:off x="2674" y="5134"/>
                <a:ext cx="71" cy="14"/>
              </a:xfrm>
              <a:custGeom>
                <a:avLst/>
                <a:gdLst>
                  <a:gd name="T0" fmla="*/ 9 w 71"/>
                  <a:gd name="T1" fmla="*/ 0 h 14"/>
                  <a:gd name="T2" fmla="*/ 7 w 71"/>
                  <a:gd name="T3" fmla="*/ 0 h 14"/>
                  <a:gd name="T4" fmla="*/ 5 w 71"/>
                  <a:gd name="T5" fmla="*/ 3 h 14"/>
                  <a:gd name="T6" fmla="*/ 2 w 71"/>
                  <a:gd name="T7" fmla="*/ 5 h 14"/>
                  <a:gd name="T8" fmla="*/ 0 w 71"/>
                  <a:gd name="T9" fmla="*/ 7 h 14"/>
                  <a:gd name="T10" fmla="*/ 0 w 71"/>
                  <a:gd name="T11" fmla="*/ 7 h 14"/>
                  <a:gd name="T12" fmla="*/ 2 w 71"/>
                  <a:gd name="T13" fmla="*/ 10 h 14"/>
                  <a:gd name="T14" fmla="*/ 5 w 71"/>
                  <a:gd name="T15" fmla="*/ 12 h 14"/>
                  <a:gd name="T16" fmla="*/ 7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9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9" y="0"/>
                    </a:moveTo>
                    <a:lnTo>
                      <a:pt x="7" y="0"/>
                    </a:lnTo>
                    <a:lnTo>
                      <a:pt x="5" y="3"/>
                    </a:lnTo>
                    <a:lnTo>
                      <a:pt x="2" y="5"/>
                    </a:lnTo>
                    <a:lnTo>
                      <a:pt x="0" y="7"/>
                    </a:lnTo>
                    <a:lnTo>
                      <a:pt x="2" y="10"/>
                    </a:lnTo>
                    <a:lnTo>
                      <a:pt x="5" y="12"/>
                    </a:lnTo>
                    <a:lnTo>
                      <a:pt x="7" y="14"/>
                    </a:lnTo>
                    <a:lnTo>
                      <a:pt x="61" y="14"/>
                    </a:lnTo>
                    <a:lnTo>
                      <a:pt x="64" y="14"/>
                    </a:lnTo>
                    <a:lnTo>
                      <a:pt x="66" y="14"/>
                    </a:lnTo>
                    <a:lnTo>
                      <a:pt x="68" y="12"/>
                    </a:lnTo>
                    <a:lnTo>
                      <a:pt x="71" y="10"/>
                    </a:lnTo>
                    <a:lnTo>
                      <a:pt x="71" y="7"/>
                    </a:lnTo>
                    <a:lnTo>
                      <a:pt x="68" y="5"/>
                    </a:lnTo>
                    <a:lnTo>
                      <a:pt x="66" y="3"/>
                    </a:lnTo>
                    <a:lnTo>
                      <a:pt x="64" y="0"/>
                    </a:lnTo>
                    <a:lnTo>
                      <a:pt x="9" y="0"/>
                    </a:lnTo>
                    <a:close/>
                  </a:path>
                </a:pathLst>
              </a:custGeom>
              <a:solidFill>
                <a:srgbClr val="000000"/>
              </a:solidFill>
              <a:ln w="9525">
                <a:noFill/>
                <a:round/>
                <a:headEnd/>
                <a:tailEnd/>
              </a:ln>
            </p:spPr>
            <p:txBody>
              <a:bodyPr/>
              <a:lstStyle/>
              <a:p>
                <a:endParaRPr lang="en-US"/>
              </a:p>
            </p:txBody>
          </p:sp>
          <p:sp>
            <p:nvSpPr>
              <p:cNvPr id="38322" name="Freeform 163"/>
              <p:cNvSpPr>
                <a:spLocks noChangeAspect="1"/>
              </p:cNvSpPr>
              <p:nvPr/>
            </p:nvSpPr>
            <p:spPr bwMode="auto">
              <a:xfrm>
                <a:off x="2773"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23" name="Freeform 164"/>
              <p:cNvSpPr>
                <a:spLocks noChangeAspect="1"/>
              </p:cNvSpPr>
              <p:nvPr/>
            </p:nvSpPr>
            <p:spPr bwMode="auto">
              <a:xfrm>
                <a:off x="2871"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10 h 14"/>
                  <a:gd name="T28" fmla="*/ 71 w 71"/>
                  <a:gd name="T29" fmla="*/ 7 h 14"/>
                  <a:gd name="T30" fmla="*/ 69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2" y="14"/>
                    </a:lnTo>
                    <a:lnTo>
                      <a:pt x="64" y="14"/>
                    </a:lnTo>
                    <a:lnTo>
                      <a:pt x="66" y="14"/>
                    </a:lnTo>
                    <a:lnTo>
                      <a:pt x="69" y="12"/>
                    </a:lnTo>
                    <a:lnTo>
                      <a:pt x="71" y="10"/>
                    </a:lnTo>
                    <a:lnTo>
                      <a:pt x="71" y="7"/>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24" name="Freeform 165"/>
              <p:cNvSpPr>
                <a:spLocks noChangeAspect="1"/>
              </p:cNvSpPr>
              <p:nvPr/>
            </p:nvSpPr>
            <p:spPr bwMode="auto">
              <a:xfrm>
                <a:off x="2970" y="5134"/>
                <a:ext cx="71" cy="14"/>
              </a:xfrm>
              <a:custGeom>
                <a:avLst/>
                <a:gdLst>
                  <a:gd name="T0" fmla="*/ 7 w 71"/>
                  <a:gd name="T1" fmla="*/ 0 h 14"/>
                  <a:gd name="T2" fmla="*/ 5 w 71"/>
                  <a:gd name="T3" fmla="*/ 0 h 14"/>
                  <a:gd name="T4" fmla="*/ 2 w 71"/>
                  <a:gd name="T5" fmla="*/ 3 h 14"/>
                  <a:gd name="T6" fmla="*/ 0 w 71"/>
                  <a:gd name="T7" fmla="*/ 5 h 14"/>
                  <a:gd name="T8" fmla="*/ 0 w 71"/>
                  <a:gd name="T9" fmla="*/ 7 h 14"/>
                  <a:gd name="T10" fmla="*/ 0 w 71"/>
                  <a:gd name="T11" fmla="*/ 10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3"/>
                    </a:lnTo>
                    <a:lnTo>
                      <a:pt x="0" y="5"/>
                    </a:lnTo>
                    <a:lnTo>
                      <a:pt x="0" y="7"/>
                    </a:lnTo>
                    <a:lnTo>
                      <a:pt x="0" y="10"/>
                    </a:lnTo>
                    <a:lnTo>
                      <a:pt x="0" y="12"/>
                    </a:lnTo>
                    <a:lnTo>
                      <a:pt x="2"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25" name="Freeform 166"/>
              <p:cNvSpPr>
                <a:spLocks noChangeAspect="1"/>
              </p:cNvSpPr>
              <p:nvPr/>
            </p:nvSpPr>
            <p:spPr bwMode="auto">
              <a:xfrm>
                <a:off x="3069" y="513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26" name="Freeform 167"/>
              <p:cNvSpPr>
                <a:spLocks noChangeAspect="1"/>
              </p:cNvSpPr>
              <p:nvPr/>
            </p:nvSpPr>
            <p:spPr bwMode="auto">
              <a:xfrm>
                <a:off x="3168"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327" name="Freeform 168"/>
              <p:cNvSpPr>
                <a:spLocks noChangeAspect="1"/>
              </p:cNvSpPr>
              <p:nvPr/>
            </p:nvSpPr>
            <p:spPr bwMode="auto">
              <a:xfrm>
                <a:off x="3266"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28" name="Freeform 169"/>
              <p:cNvSpPr>
                <a:spLocks noChangeAspect="1"/>
              </p:cNvSpPr>
              <p:nvPr/>
            </p:nvSpPr>
            <p:spPr bwMode="auto">
              <a:xfrm>
                <a:off x="3365" y="513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29" name="Freeform 170"/>
              <p:cNvSpPr>
                <a:spLocks noChangeAspect="1"/>
              </p:cNvSpPr>
              <p:nvPr/>
            </p:nvSpPr>
            <p:spPr bwMode="auto">
              <a:xfrm>
                <a:off x="3464"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330" name="Freeform 171"/>
              <p:cNvSpPr>
                <a:spLocks noChangeAspect="1"/>
              </p:cNvSpPr>
              <p:nvPr/>
            </p:nvSpPr>
            <p:spPr bwMode="auto">
              <a:xfrm>
                <a:off x="3562"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31" name="Freeform 172"/>
              <p:cNvSpPr>
                <a:spLocks noChangeAspect="1"/>
              </p:cNvSpPr>
              <p:nvPr/>
            </p:nvSpPr>
            <p:spPr bwMode="auto">
              <a:xfrm>
                <a:off x="3661" y="513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32" name="Freeform 173"/>
              <p:cNvSpPr>
                <a:spLocks noChangeAspect="1"/>
              </p:cNvSpPr>
              <p:nvPr/>
            </p:nvSpPr>
            <p:spPr bwMode="auto">
              <a:xfrm>
                <a:off x="3760"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333" name="Freeform 174"/>
              <p:cNvSpPr>
                <a:spLocks noChangeAspect="1"/>
              </p:cNvSpPr>
              <p:nvPr/>
            </p:nvSpPr>
            <p:spPr bwMode="auto">
              <a:xfrm>
                <a:off x="3858"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34" name="Freeform 175"/>
              <p:cNvSpPr>
                <a:spLocks noChangeAspect="1"/>
              </p:cNvSpPr>
              <p:nvPr/>
            </p:nvSpPr>
            <p:spPr bwMode="auto">
              <a:xfrm>
                <a:off x="3957" y="513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35" name="Freeform 176"/>
              <p:cNvSpPr>
                <a:spLocks noChangeAspect="1"/>
              </p:cNvSpPr>
              <p:nvPr/>
            </p:nvSpPr>
            <p:spPr bwMode="auto">
              <a:xfrm>
                <a:off x="4056"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336" name="Freeform 177"/>
              <p:cNvSpPr>
                <a:spLocks noChangeAspect="1"/>
              </p:cNvSpPr>
              <p:nvPr/>
            </p:nvSpPr>
            <p:spPr bwMode="auto">
              <a:xfrm>
                <a:off x="4154"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37" name="Freeform 178"/>
              <p:cNvSpPr>
                <a:spLocks noChangeAspect="1"/>
              </p:cNvSpPr>
              <p:nvPr/>
            </p:nvSpPr>
            <p:spPr bwMode="auto">
              <a:xfrm>
                <a:off x="4253" y="5134"/>
                <a:ext cx="71" cy="14"/>
              </a:xfrm>
              <a:custGeom>
                <a:avLst/>
                <a:gdLst>
                  <a:gd name="T0" fmla="*/ 7 w 71"/>
                  <a:gd name="T1" fmla="*/ 0 h 14"/>
                  <a:gd name="T2" fmla="*/ 5 w 71"/>
                  <a:gd name="T3" fmla="*/ 0 h 14"/>
                  <a:gd name="T4" fmla="*/ 2 w 71"/>
                  <a:gd name="T5" fmla="*/ 3 h 14"/>
                  <a:gd name="T6" fmla="*/ 0 w 71"/>
                  <a:gd name="T7" fmla="*/ 5 h 14"/>
                  <a:gd name="T8" fmla="*/ 0 w 71"/>
                  <a:gd name="T9" fmla="*/ 7 h 14"/>
                  <a:gd name="T10" fmla="*/ 0 w 71"/>
                  <a:gd name="T11" fmla="*/ 10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1" y="10"/>
                    </a:lnTo>
                    <a:lnTo>
                      <a:pt x="71"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38" name="Freeform 179"/>
              <p:cNvSpPr>
                <a:spLocks noChangeAspect="1"/>
              </p:cNvSpPr>
              <p:nvPr/>
            </p:nvSpPr>
            <p:spPr bwMode="auto">
              <a:xfrm>
                <a:off x="4352"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39" name="Freeform 180"/>
              <p:cNvSpPr>
                <a:spLocks noChangeAspect="1"/>
              </p:cNvSpPr>
              <p:nvPr/>
            </p:nvSpPr>
            <p:spPr bwMode="auto">
              <a:xfrm>
                <a:off x="4450"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10 h 14"/>
                  <a:gd name="T28" fmla="*/ 71 w 71"/>
                  <a:gd name="T29" fmla="*/ 7 h 14"/>
                  <a:gd name="T30" fmla="*/ 69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2" y="14"/>
                    </a:lnTo>
                    <a:lnTo>
                      <a:pt x="64" y="14"/>
                    </a:lnTo>
                    <a:lnTo>
                      <a:pt x="66" y="14"/>
                    </a:lnTo>
                    <a:lnTo>
                      <a:pt x="69" y="12"/>
                    </a:lnTo>
                    <a:lnTo>
                      <a:pt x="71" y="10"/>
                    </a:lnTo>
                    <a:lnTo>
                      <a:pt x="71" y="7"/>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40" name="Freeform 181"/>
              <p:cNvSpPr>
                <a:spLocks noChangeAspect="1"/>
              </p:cNvSpPr>
              <p:nvPr/>
            </p:nvSpPr>
            <p:spPr bwMode="auto">
              <a:xfrm>
                <a:off x="4549" y="5134"/>
                <a:ext cx="71" cy="14"/>
              </a:xfrm>
              <a:custGeom>
                <a:avLst/>
                <a:gdLst>
                  <a:gd name="T0" fmla="*/ 7 w 71"/>
                  <a:gd name="T1" fmla="*/ 0 h 14"/>
                  <a:gd name="T2" fmla="*/ 5 w 71"/>
                  <a:gd name="T3" fmla="*/ 0 h 14"/>
                  <a:gd name="T4" fmla="*/ 2 w 71"/>
                  <a:gd name="T5" fmla="*/ 3 h 14"/>
                  <a:gd name="T6" fmla="*/ 0 w 71"/>
                  <a:gd name="T7" fmla="*/ 5 h 14"/>
                  <a:gd name="T8" fmla="*/ 0 w 71"/>
                  <a:gd name="T9" fmla="*/ 7 h 14"/>
                  <a:gd name="T10" fmla="*/ 0 w 71"/>
                  <a:gd name="T11" fmla="*/ 10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3"/>
                    </a:lnTo>
                    <a:lnTo>
                      <a:pt x="0" y="5"/>
                    </a:lnTo>
                    <a:lnTo>
                      <a:pt x="0" y="7"/>
                    </a:lnTo>
                    <a:lnTo>
                      <a:pt x="0" y="10"/>
                    </a:lnTo>
                    <a:lnTo>
                      <a:pt x="0" y="12"/>
                    </a:lnTo>
                    <a:lnTo>
                      <a:pt x="2"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41" name="Freeform 182"/>
              <p:cNvSpPr>
                <a:spLocks noChangeAspect="1"/>
              </p:cNvSpPr>
              <p:nvPr/>
            </p:nvSpPr>
            <p:spPr bwMode="auto">
              <a:xfrm>
                <a:off x="4648"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42" name="Freeform 183"/>
              <p:cNvSpPr>
                <a:spLocks noChangeAspect="1"/>
              </p:cNvSpPr>
              <p:nvPr/>
            </p:nvSpPr>
            <p:spPr bwMode="auto">
              <a:xfrm>
                <a:off x="4746" y="5134"/>
                <a:ext cx="71" cy="14"/>
              </a:xfrm>
              <a:custGeom>
                <a:avLst/>
                <a:gdLst>
                  <a:gd name="T0" fmla="*/ 8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10 h 14"/>
                  <a:gd name="T28" fmla="*/ 71 w 71"/>
                  <a:gd name="T29" fmla="*/ 7 h 14"/>
                  <a:gd name="T30" fmla="*/ 69 w 71"/>
                  <a:gd name="T31" fmla="*/ 5 h 14"/>
                  <a:gd name="T32" fmla="*/ 66 w 71"/>
                  <a:gd name="T33" fmla="*/ 3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3"/>
                    </a:lnTo>
                    <a:lnTo>
                      <a:pt x="0" y="5"/>
                    </a:lnTo>
                    <a:lnTo>
                      <a:pt x="0" y="7"/>
                    </a:lnTo>
                    <a:lnTo>
                      <a:pt x="0" y="10"/>
                    </a:lnTo>
                    <a:lnTo>
                      <a:pt x="0" y="12"/>
                    </a:lnTo>
                    <a:lnTo>
                      <a:pt x="3" y="14"/>
                    </a:lnTo>
                    <a:lnTo>
                      <a:pt x="5" y="14"/>
                    </a:lnTo>
                    <a:lnTo>
                      <a:pt x="62" y="14"/>
                    </a:lnTo>
                    <a:lnTo>
                      <a:pt x="64" y="14"/>
                    </a:lnTo>
                    <a:lnTo>
                      <a:pt x="66" y="14"/>
                    </a:lnTo>
                    <a:lnTo>
                      <a:pt x="69" y="12"/>
                    </a:lnTo>
                    <a:lnTo>
                      <a:pt x="71" y="10"/>
                    </a:lnTo>
                    <a:lnTo>
                      <a:pt x="71" y="7"/>
                    </a:lnTo>
                    <a:lnTo>
                      <a:pt x="69" y="5"/>
                    </a:lnTo>
                    <a:lnTo>
                      <a:pt x="66" y="3"/>
                    </a:lnTo>
                    <a:lnTo>
                      <a:pt x="64" y="0"/>
                    </a:lnTo>
                    <a:lnTo>
                      <a:pt x="8" y="0"/>
                    </a:lnTo>
                    <a:close/>
                  </a:path>
                </a:pathLst>
              </a:custGeom>
              <a:solidFill>
                <a:srgbClr val="000000"/>
              </a:solidFill>
              <a:ln w="9525">
                <a:noFill/>
                <a:round/>
                <a:headEnd/>
                <a:tailEnd/>
              </a:ln>
            </p:spPr>
            <p:txBody>
              <a:bodyPr/>
              <a:lstStyle/>
              <a:p>
                <a:endParaRPr lang="en-US"/>
              </a:p>
            </p:txBody>
          </p:sp>
          <p:sp>
            <p:nvSpPr>
              <p:cNvPr id="38343" name="Freeform 184"/>
              <p:cNvSpPr>
                <a:spLocks noChangeAspect="1"/>
              </p:cNvSpPr>
              <p:nvPr/>
            </p:nvSpPr>
            <p:spPr bwMode="auto">
              <a:xfrm>
                <a:off x="4845"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44" name="Freeform 185"/>
              <p:cNvSpPr>
                <a:spLocks noChangeAspect="1"/>
              </p:cNvSpPr>
              <p:nvPr/>
            </p:nvSpPr>
            <p:spPr bwMode="auto">
              <a:xfrm>
                <a:off x="4944" y="513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45" name="Freeform 186"/>
              <p:cNvSpPr>
                <a:spLocks noChangeAspect="1"/>
              </p:cNvSpPr>
              <p:nvPr/>
            </p:nvSpPr>
            <p:spPr bwMode="auto">
              <a:xfrm>
                <a:off x="5043"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346" name="Freeform 187"/>
              <p:cNvSpPr>
                <a:spLocks noChangeAspect="1"/>
              </p:cNvSpPr>
              <p:nvPr/>
            </p:nvSpPr>
            <p:spPr bwMode="auto">
              <a:xfrm>
                <a:off x="5141"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47" name="Freeform 188"/>
              <p:cNvSpPr>
                <a:spLocks noChangeAspect="1"/>
              </p:cNvSpPr>
              <p:nvPr/>
            </p:nvSpPr>
            <p:spPr bwMode="auto">
              <a:xfrm>
                <a:off x="5240" y="513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48" name="Freeform 189"/>
              <p:cNvSpPr>
                <a:spLocks noChangeAspect="1"/>
              </p:cNvSpPr>
              <p:nvPr/>
            </p:nvSpPr>
            <p:spPr bwMode="auto">
              <a:xfrm>
                <a:off x="5339"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349" name="Freeform 190"/>
              <p:cNvSpPr>
                <a:spLocks noChangeAspect="1"/>
              </p:cNvSpPr>
              <p:nvPr/>
            </p:nvSpPr>
            <p:spPr bwMode="auto">
              <a:xfrm>
                <a:off x="5437"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50" name="Freeform 191"/>
              <p:cNvSpPr>
                <a:spLocks noChangeAspect="1"/>
              </p:cNvSpPr>
              <p:nvPr/>
            </p:nvSpPr>
            <p:spPr bwMode="auto">
              <a:xfrm>
                <a:off x="5536" y="513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51" name="Freeform 192"/>
              <p:cNvSpPr>
                <a:spLocks noChangeAspect="1"/>
              </p:cNvSpPr>
              <p:nvPr/>
            </p:nvSpPr>
            <p:spPr bwMode="auto">
              <a:xfrm>
                <a:off x="5635"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352" name="Freeform 193"/>
              <p:cNvSpPr>
                <a:spLocks noChangeAspect="1"/>
              </p:cNvSpPr>
              <p:nvPr/>
            </p:nvSpPr>
            <p:spPr bwMode="auto">
              <a:xfrm>
                <a:off x="5733"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53" name="Freeform 194"/>
              <p:cNvSpPr>
                <a:spLocks noChangeAspect="1"/>
              </p:cNvSpPr>
              <p:nvPr/>
            </p:nvSpPr>
            <p:spPr bwMode="auto">
              <a:xfrm>
                <a:off x="5832" y="5134"/>
                <a:ext cx="71" cy="14"/>
              </a:xfrm>
              <a:custGeom>
                <a:avLst/>
                <a:gdLst>
                  <a:gd name="T0" fmla="*/ 7 w 71"/>
                  <a:gd name="T1" fmla="*/ 0 h 14"/>
                  <a:gd name="T2" fmla="*/ 5 w 71"/>
                  <a:gd name="T3" fmla="*/ 0 h 14"/>
                  <a:gd name="T4" fmla="*/ 2 w 71"/>
                  <a:gd name="T5" fmla="*/ 3 h 14"/>
                  <a:gd name="T6" fmla="*/ 0 w 71"/>
                  <a:gd name="T7" fmla="*/ 5 h 14"/>
                  <a:gd name="T8" fmla="*/ 0 w 71"/>
                  <a:gd name="T9" fmla="*/ 7 h 14"/>
                  <a:gd name="T10" fmla="*/ 0 w 71"/>
                  <a:gd name="T11" fmla="*/ 10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1" y="10"/>
                    </a:lnTo>
                    <a:lnTo>
                      <a:pt x="71"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54" name="Freeform 195"/>
              <p:cNvSpPr>
                <a:spLocks noChangeAspect="1"/>
              </p:cNvSpPr>
              <p:nvPr/>
            </p:nvSpPr>
            <p:spPr bwMode="auto">
              <a:xfrm>
                <a:off x="5931"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355" name="Freeform 196"/>
              <p:cNvSpPr>
                <a:spLocks noChangeAspect="1"/>
              </p:cNvSpPr>
              <p:nvPr/>
            </p:nvSpPr>
            <p:spPr bwMode="auto">
              <a:xfrm>
                <a:off x="6029" y="513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2 h 14"/>
                  <a:gd name="T26" fmla="*/ 71 w 71"/>
                  <a:gd name="T27" fmla="*/ 10 h 14"/>
                  <a:gd name="T28" fmla="*/ 71 w 71"/>
                  <a:gd name="T29" fmla="*/ 7 h 14"/>
                  <a:gd name="T30" fmla="*/ 69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9" y="12"/>
                    </a:lnTo>
                    <a:lnTo>
                      <a:pt x="71" y="10"/>
                    </a:lnTo>
                    <a:lnTo>
                      <a:pt x="71" y="7"/>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56" name="Freeform 197"/>
              <p:cNvSpPr>
                <a:spLocks noChangeAspect="1"/>
              </p:cNvSpPr>
              <p:nvPr/>
            </p:nvSpPr>
            <p:spPr bwMode="auto">
              <a:xfrm>
                <a:off x="6128" y="5134"/>
                <a:ext cx="71" cy="14"/>
              </a:xfrm>
              <a:custGeom>
                <a:avLst/>
                <a:gdLst>
                  <a:gd name="T0" fmla="*/ 7 w 71"/>
                  <a:gd name="T1" fmla="*/ 0 h 14"/>
                  <a:gd name="T2" fmla="*/ 5 w 71"/>
                  <a:gd name="T3" fmla="*/ 0 h 14"/>
                  <a:gd name="T4" fmla="*/ 2 w 71"/>
                  <a:gd name="T5" fmla="*/ 3 h 14"/>
                  <a:gd name="T6" fmla="*/ 0 w 71"/>
                  <a:gd name="T7" fmla="*/ 5 h 14"/>
                  <a:gd name="T8" fmla="*/ 0 w 71"/>
                  <a:gd name="T9" fmla="*/ 7 h 14"/>
                  <a:gd name="T10" fmla="*/ 0 w 71"/>
                  <a:gd name="T11" fmla="*/ 10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3"/>
                    </a:lnTo>
                    <a:lnTo>
                      <a:pt x="0" y="5"/>
                    </a:lnTo>
                    <a:lnTo>
                      <a:pt x="0" y="7"/>
                    </a:lnTo>
                    <a:lnTo>
                      <a:pt x="0" y="10"/>
                    </a:lnTo>
                    <a:lnTo>
                      <a:pt x="0" y="12"/>
                    </a:lnTo>
                    <a:lnTo>
                      <a:pt x="2"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357" name="Freeform 198"/>
              <p:cNvSpPr>
                <a:spLocks noChangeAspect="1"/>
              </p:cNvSpPr>
              <p:nvPr/>
            </p:nvSpPr>
            <p:spPr bwMode="auto">
              <a:xfrm>
                <a:off x="6227" y="513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358" name="Freeform 199"/>
              <p:cNvSpPr>
                <a:spLocks noChangeAspect="1"/>
              </p:cNvSpPr>
              <p:nvPr/>
            </p:nvSpPr>
            <p:spPr bwMode="auto">
              <a:xfrm>
                <a:off x="6325" y="5134"/>
                <a:ext cx="64" cy="14"/>
              </a:xfrm>
              <a:custGeom>
                <a:avLst/>
                <a:gdLst>
                  <a:gd name="T0" fmla="*/ 7 w 64"/>
                  <a:gd name="T1" fmla="*/ 0 h 14"/>
                  <a:gd name="T2" fmla="*/ 5 w 64"/>
                  <a:gd name="T3" fmla="*/ 0 h 14"/>
                  <a:gd name="T4" fmla="*/ 3 w 64"/>
                  <a:gd name="T5" fmla="*/ 3 h 14"/>
                  <a:gd name="T6" fmla="*/ 0 w 64"/>
                  <a:gd name="T7" fmla="*/ 5 h 14"/>
                  <a:gd name="T8" fmla="*/ 0 w 64"/>
                  <a:gd name="T9" fmla="*/ 7 h 14"/>
                  <a:gd name="T10" fmla="*/ 0 w 64"/>
                  <a:gd name="T11" fmla="*/ 10 h 14"/>
                  <a:gd name="T12" fmla="*/ 0 w 64"/>
                  <a:gd name="T13" fmla="*/ 12 h 14"/>
                  <a:gd name="T14" fmla="*/ 3 w 64"/>
                  <a:gd name="T15" fmla="*/ 14 h 14"/>
                  <a:gd name="T16" fmla="*/ 5 w 64"/>
                  <a:gd name="T17" fmla="*/ 14 h 14"/>
                  <a:gd name="T18" fmla="*/ 57 w 64"/>
                  <a:gd name="T19" fmla="*/ 14 h 14"/>
                  <a:gd name="T20" fmla="*/ 57 w 64"/>
                  <a:gd name="T21" fmla="*/ 14 h 14"/>
                  <a:gd name="T22" fmla="*/ 59 w 64"/>
                  <a:gd name="T23" fmla="*/ 12 h 14"/>
                  <a:gd name="T24" fmla="*/ 62 w 64"/>
                  <a:gd name="T25" fmla="*/ 10 h 14"/>
                  <a:gd name="T26" fmla="*/ 64 w 64"/>
                  <a:gd name="T27" fmla="*/ 7 h 14"/>
                  <a:gd name="T28" fmla="*/ 64 w 64"/>
                  <a:gd name="T29" fmla="*/ 7 h 14"/>
                  <a:gd name="T30" fmla="*/ 62 w 64"/>
                  <a:gd name="T31" fmla="*/ 5 h 14"/>
                  <a:gd name="T32" fmla="*/ 59 w 64"/>
                  <a:gd name="T33" fmla="*/ 3 h 14"/>
                  <a:gd name="T34" fmla="*/ 59 w 64"/>
                  <a:gd name="T35" fmla="*/ 0 h 14"/>
                  <a:gd name="T36" fmla="*/ 7 w 64"/>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
                  <a:gd name="T58" fmla="*/ 0 h 14"/>
                  <a:gd name="T59" fmla="*/ 64 w 64"/>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 h="14">
                    <a:moveTo>
                      <a:pt x="7" y="0"/>
                    </a:moveTo>
                    <a:lnTo>
                      <a:pt x="5" y="0"/>
                    </a:lnTo>
                    <a:lnTo>
                      <a:pt x="3" y="3"/>
                    </a:lnTo>
                    <a:lnTo>
                      <a:pt x="0" y="5"/>
                    </a:lnTo>
                    <a:lnTo>
                      <a:pt x="0" y="7"/>
                    </a:lnTo>
                    <a:lnTo>
                      <a:pt x="0" y="10"/>
                    </a:lnTo>
                    <a:lnTo>
                      <a:pt x="0" y="12"/>
                    </a:lnTo>
                    <a:lnTo>
                      <a:pt x="3" y="14"/>
                    </a:lnTo>
                    <a:lnTo>
                      <a:pt x="5" y="14"/>
                    </a:lnTo>
                    <a:lnTo>
                      <a:pt x="57" y="14"/>
                    </a:lnTo>
                    <a:lnTo>
                      <a:pt x="59" y="12"/>
                    </a:lnTo>
                    <a:lnTo>
                      <a:pt x="62" y="10"/>
                    </a:lnTo>
                    <a:lnTo>
                      <a:pt x="64" y="7"/>
                    </a:lnTo>
                    <a:lnTo>
                      <a:pt x="62" y="5"/>
                    </a:lnTo>
                    <a:lnTo>
                      <a:pt x="59" y="3"/>
                    </a:lnTo>
                    <a:lnTo>
                      <a:pt x="59" y="0"/>
                    </a:lnTo>
                    <a:lnTo>
                      <a:pt x="7" y="0"/>
                    </a:lnTo>
                    <a:close/>
                  </a:path>
                </a:pathLst>
              </a:custGeom>
              <a:solidFill>
                <a:srgbClr val="000000"/>
              </a:solidFill>
              <a:ln w="9525">
                <a:noFill/>
                <a:round/>
                <a:headEnd/>
                <a:tailEnd/>
              </a:ln>
            </p:spPr>
            <p:txBody>
              <a:bodyPr/>
              <a:lstStyle/>
              <a:p>
                <a:endParaRPr lang="en-US"/>
              </a:p>
            </p:txBody>
          </p:sp>
        </p:grpSp>
        <p:sp>
          <p:nvSpPr>
            <p:cNvPr id="37976" name="Rectangle 218"/>
            <p:cNvSpPr>
              <a:spLocks noChangeAspect="1" noChangeArrowheads="1"/>
            </p:cNvSpPr>
            <p:nvPr/>
          </p:nvSpPr>
          <p:spPr bwMode="auto">
            <a:xfrm>
              <a:off x="1564" y="2082"/>
              <a:ext cx="656" cy="656"/>
            </a:xfrm>
            <a:prstGeom prst="rect">
              <a:avLst/>
            </a:prstGeom>
            <a:solidFill>
              <a:srgbClr val="FFFFFF"/>
            </a:solidFill>
            <a:ln w="9525">
              <a:noFill/>
              <a:miter lim="800000"/>
              <a:headEnd/>
              <a:tailEnd/>
            </a:ln>
          </p:spPr>
          <p:txBody>
            <a:bodyPr/>
            <a:lstStyle/>
            <a:p>
              <a:endParaRPr lang="en-US"/>
            </a:p>
          </p:txBody>
        </p:sp>
        <p:sp>
          <p:nvSpPr>
            <p:cNvPr id="37979" name="Rectangle 222"/>
            <p:cNvSpPr>
              <a:spLocks noChangeAspect="1" noChangeArrowheads="1"/>
            </p:cNvSpPr>
            <p:nvPr/>
          </p:nvSpPr>
          <p:spPr bwMode="auto">
            <a:xfrm>
              <a:off x="2007" y="2376"/>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grpSp>
          <p:nvGrpSpPr>
            <p:cNvPr id="37980" name="Group 223"/>
            <p:cNvGrpSpPr>
              <a:grpSpLocks noChangeAspect="1"/>
            </p:cNvGrpSpPr>
            <p:nvPr/>
          </p:nvGrpSpPr>
          <p:grpSpPr bwMode="auto">
            <a:xfrm>
              <a:off x="1394" y="1724"/>
              <a:ext cx="231" cy="387"/>
              <a:chOff x="3388" y="3203"/>
              <a:chExt cx="435" cy="729"/>
            </a:xfrm>
          </p:grpSpPr>
          <p:sp>
            <p:nvSpPr>
              <p:cNvPr id="38303" name="Line 224"/>
              <p:cNvSpPr>
                <a:spLocks noChangeAspect="1" noChangeShapeType="1"/>
              </p:cNvSpPr>
              <p:nvPr/>
            </p:nvSpPr>
            <p:spPr bwMode="auto">
              <a:xfrm flipH="1" flipV="1">
                <a:off x="3433" y="3282"/>
                <a:ext cx="390" cy="650"/>
              </a:xfrm>
              <a:prstGeom prst="line">
                <a:avLst/>
              </a:prstGeom>
              <a:noFill/>
              <a:ln w="8890">
                <a:solidFill>
                  <a:srgbClr val="000000"/>
                </a:solidFill>
                <a:round/>
                <a:headEnd/>
                <a:tailEnd/>
              </a:ln>
            </p:spPr>
            <p:txBody>
              <a:bodyPr/>
              <a:lstStyle/>
              <a:p>
                <a:endParaRPr lang="en-US"/>
              </a:p>
            </p:txBody>
          </p:sp>
          <p:sp>
            <p:nvSpPr>
              <p:cNvPr id="38304" name="Freeform 225"/>
              <p:cNvSpPr>
                <a:spLocks noChangeAspect="1"/>
              </p:cNvSpPr>
              <p:nvPr/>
            </p:nvSpPr>
            <p:spPr bwMode="auto">
              <a:xfrm>
                <a:off x="3388" y="3203"/>
                <a:ext cx="94" cy="112"/>
              </a:xfrm>
              <a:custGeom>
                <a:avLst/>
                <a:gdLst>
                  <a:gd name="T0" fmla="*/ 94 w 94"/>
                  <a:gd name="T1" fmla="*/ 61 h 112"/>
                  <a:gd name="T2" fmla="*/ 0 w 94"/>
                  <a:gd name="T3" fmla="*/ 0 h 112"/>
                  <a:gd name="T4" fmla="*/ 10 w 94"/>
                  <a:gd name="T5" fmla="*/ 112 h 112"/>
                  <a:gd name="T6" fmla="*/ 94 w 94"/>
                  <a:gd name="T7" fmla="*/ 61 h 112"/>
                  <a:gd name="T8" fmla="*/ 0 60000 65536"/>
                  <a:gd name="T9" fmla="*/ 0 60000 65536"/>
                  <a:gd name="T10" fmla="*/ 0 60000 65536"/>
                  <a:gd name="T11" fmla="*/ 0 60000 65536"/>
                  <a:gd name="T12" fmla="*/ 0 w 94"/>
                  <a:gd name="T13" fmla="*/ 0 h 112"/>
                  <a:gd name="T14" fmla="*/ 94 w 94"/>
                  <a:gd name="T15" fmla="*/ 112 h 112"/>
                </a:gdLst>
                <a:ahLst/>
                <a:cxnLst>
                  <a:cxn ang="T8">
                    <a:pos x="T0" y="T1"/>
                  </a:cxn>
                  <a:cxn ang="T9">
                    <a:pos x="T2" y="T3"/>
                  </a:cxn>
                  <a:cxn ang="T10">
                    <a:pos x="T4" y="T5"/>
                  </a:cxn>
                  <a:cxn ang="T11">
                    <a:pos x="T6" y="T7"/>
                  </a:cxn>
                </a:cxnLst>
                <a:rect l="T12" t="T13" r="T14" b="T15"/>
                <a:pathLst>
                  <a:path w="94" h="112">
                    <a:moveTo>
                      <a:pt x="94" y="61"/>
                    </a:moveTo>
                    <a:lnTo>
                      <a:pt x="0" y="0"/>
                    </a:lnTo>
                    <a:lnTo>
                      <a:pt x="10" y="112"/>
                    </a:lnTo>
                    <a:lnTo>
                      <a:pt x="94" y="61"/>
                    </a:lnTo>
                    <a:close/>
                  </a:path>
                </a:pathLst>
              </a:custGeom>
              <a:solidFill>
                <a:srgbClr val="000000"/>
              </a:solidFill>
              <a:ln w="9525">
                <a:noFill/>
                <a:round/>
                <a:headEnd/>
                <a:tailEnd/>
              </a:ln>
            </p:spPr>
            <p:txBody>
              <a:bodyPr/>
              <a:lstStyle/>
              <a:p>
                <a:endParaRPr lang="en-US"/>
              </a:p>
            </p:txBody>
          </p:sp>
        </p:grpSp>
        <p:grpSp>
          <p:nvGrpSpPr>
            <p:cNvPr id="37981" name="Group 226"/>
            <p:cNvGrpSpPr>
              <a:grpSpLocks noChangeAspect="1"/>
            </p:cNvGrpSpPr>
            <p:nvPr/>
          </p:nvGrpSpPr>
          <p:grpSpPr bwMode="auto">
            <a:xfrm>
              <a:off x="1378" y="2363"/>
              <a:ext cx="280" cy="562"/>
              <a:chOff x="3388" y="4260"/>
              <a:chExt cx="527" cy="1058"/>
            </a:xfrm>
          </p:grpSpPr>
          <p:sp>
            <p:nvSpPr>
              <p:cNvPr id="38301" name="Line 227"/>
              <p:cNvSpPr>
                <a:spLocks noChangeAspect="1" noChangeShapeType="1"/>
              </p:cNvSpPr>
              <p:nvPr/>
            </p:nvSpPr>
            <p:spPr bwMode="auto">
              <a:xfrm flipH="1">
                <a:off x="3431" y="4260"/>
                <a:ext cx="484" cy="973"/>
              </a:xfrm>
              <a:prstGeom prst="line">
                <a:avLst/>
              </a:prstGeom>
              <a:noFill/>
              <a:ln w="8890">
                <a:solidFill>
                  <a:srgbClr val="000000"/>
                </a:solidFill>
                <a:round/>
                <a:headEnd/>
                <a:tailEnd/>
              </a:ln>
            </p:spPr>
            <p:txBody>
              <a:bodyPr/>
              <a:lstStyle/>
              <a:p>
                <a:endParaRPr lang="en-US"/>
              </a:p>
            </p:txBody>
          </p:sp>
          <p:sp>
            <p:nvSpPr>
              <p:cNvPr id="38302" name="Freeform 228"/>
              <p:cNvSpPr>
                <a:spLocks noChangeAspect="1"/>
              </p:cNvSpPr>
              <p:nvPr/>
            </p:nvSpPr>
            <p:spPr bwMode="auto">
              <a:xfrm>
                <a:off x="3388" y="5207"/>
                <a:ext cx="90" cy="111"/>
              </a:xfrm>
              <a:custGeom>
                <a:avLst/>
                <a:gdLst>
                  <a:gd name="T0" fmla="*/ 0 w 90"/>
                  <a:gd name="T1" fmla="*/ 0 h 111"/>
                  <a:gd name="T2" fmla="*/ 0 w 90"/>
                  <a:gd name="T3" fmla="*/ 111 h 111"/>
                  <a:gd name="T4" fmla="*/ 90 w 90"/>
                  <a:gd name="T5" fmla="*/ 45 h 111"/>
                  <a:gd name="T6" fmla="*/ 0 w 90"/>
                  <a:gd name="T7" fmla="*/ 0 h 111"/>
                  <a:gd name="T8" fmla="*/ 0 60000 65536"/>
                  <a:gd name="T9" fmla="*/ 0 60000 65536"/>
                  <a:gd name="T10" fmla="*/ 0 60000 65536"/>
                  <a:gd name="T11" fmla="*/ 0 60000 65536"/>
                  <a:gd name="T12" fmla="*/ 0 w 90"/>
                  <a:gd name="T13" fmla="*/ 0 h 111"/>
                  <a:gd name="T14" fmla="*/ 90 w 90"/>
                  <a:gd name="T15" fmla="*/ 111 h 111"/>
                </a:gdLst>
                <a:ahLst/>
                <a:cxnLst>
                  <a:cxn ang="T8">
                    <a:pos x="T0" y="T1"/>
                  </a:cxn>
                  <a:cxn ang="T9">
                    <a:pos x="T2" y="T3"/>
                  </a:cxn>
                  <a:cxn ang="T10">
                    <a:pos x="T4" y="T5"/>
                  </a:cxn>
                  <a:cxn ang="T11">
                    <a:pos x="T6" y="T7"/>
                  </a:cxn>
                </a:cxnLst>
                <a:rect l="T12" t="T13" r="T14" b="T15"/>
                <a:pathLst>
                  <a:path w="90" h="111">
                    <a:moveTo>
                      <a:pt x="0" y="0"/>
                    </a:moveTo>
                    <a:lnTo>
                      <a:pt x="0" y="111"/>
                    </a:lnTo>
                    <a:lnTo>
                      <a:pt x="90" y="45"/>
                    </a:lnTo>
                    <a:lnTo>
                      <a:pt x="0" y="0"/>
                    </a:lnTo>
                    <a:close/>
                  </a:path>
                </a:pathLst>
              </a:custGeom>
              <a:solidFill>
                <a:srgbClr val="000000"/>
              </a:solidFill>
              <a:ln w="9525">
                <a:noFill/>
                <a:round/>
                <a:headEnd/>
                <a:tailEnd/>
              </a:ln>
            </p:spPr>
            <p:txBody>
              <a:bodyPr/>
              <a:lstStyle/>
              <a:p>
                <a:endParaRPr lang="en-US"/>
              </a:p>
            </p:txBody>
          </p:sp>
        </p:grpSp>
        <p:sp>
          <p:nvSpPr>
            <p:cNvPr id="37982" name="Rectangle 229"/>
            <p:cNvSpPr>
              <a:spLocks noChangeAspect="1" noChangeArrowheads="1"/>
            </p:cNvSpPr>
            <p:nvPr/>
          </p:nvSpPr>
          <p:spPr bwMode="auto">
            <a:xfrm>
              <a:off x="1658" y="3206"/>
              <a:ext cx="562" cy="562"/>
            </a:xfrm>
            <a:prstGeom prst="rect">
              <a:avLst/>
            </a:prstGeom>
            <a:solidFill>
              <a:srgbClr val="FFFFFF"/>
            </a:solidFill>
            <a:ln w="9525">
              <a:noFill/>
              <a:miter lim="800000"/>
              <a:headEnd/>
              <a:tailEnd/>
            </a:ln>
          </p:spPr>
          <p:txBody>
            <a:bodyPr/>
            <a:lstStyle/>
            <a:p>
              <a:endParaRPr lang="en-US"/>
            </a:p>
          </p:txBody>
        </p:sp>
        <p:sp>
          <p:nvSpPr>
            <p:cNvPr id="37984" name="Rectangle 233"/>
            <p:cNvSpPr>
              <a:spLocks noChangeAspect="1" noChangeArrowheads="1"/>
            </p:cNvSpPr>
            <p:nvPr/>
          </p:nvSpPr>
          <p:spPr bwMode="auto">
            <a:xfrm>
              <a:off x="1991" y="3240"/>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85" name="Rectangle 234"/>
            <p:cNvSpPr>
              <a:spLocks noChangeAspect="1" noChangeArrowheads="1"/>
            </p:cNvSpPr>
            <p:nvPr/>
          </p:nvSpPr>
          <p:spPr bwMode="auto">
            <a:xfrm>
              <a:off x="1970" y="3240"/>
              <a:ext cx="16" cy="87"/>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7988" name="Rectangle 237"/>
            <p:cNvSpPr>
              <a:spLocks noChangeAspect="1" noChangeArrowheads="1"/>
            </p:cNvSpPr>
            <p:nvPr/>
          </p:nvSpPr>
          <p:spPr bwMode="auto">
            <a:xfrm>
              <a:off x="2083" y="3466"/>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grpSp>
          <p:nvGrpSpPr>
            <p:cNvPr id="37989" name="Group 238"/>
            <p:cNvGrpSpPr>
              <a:grpSpLocks noChangeAspect="1"/>
            </p:cNvGrpSpPr>
            <p:nvPr/>
          </p:nvGrpSpPr>
          <p:grpSpPr bwMode="auto">
            <a:xfrm>
              <a:off x="1565" y="2925"/>
              <a:ext cx="186" cy="281"/>
              <a:chOff x="3741" y="5318"/>
              <a:chExt cx="350" cy="528"/>
            </a:xfrm>
          </p:grpSpPr>
          <p:sp>
            <p:nvSpPr>
              <p:cNvPr id="38299" name="Line 239"/>
              <p:cNvSpPr>
                <a:spLocks noChangeAspect="1" noChangeShapeType="1"/>
              </p:cNvSpPr>
              <p:nvPr/>
            </p:nvSpPr>
            <p:spPr bwMode="auto">
              <a:xfrm flipH="1" flipV="1">
                <a:off x="3861" y="5504"/>
                <a:ext cx="230" cy="342"/>
              </a:xfrm>
              <a:prstGeom prst="line">
                <a:avLst/>
              </a:prstGeom>
              <a:noFill/>
              <a:ln w="8890">
                <a:solidFill>
                  <a:srgbClr val="000000"/>
                </a:solidFill>
                <a:round/>
                <a:headEnd/>
                <a:tailEnd/>
              </a:ln>
            </p:spPr>
            <p:txBody>
              <a:bodyPr/>
              <a:lstStyle/>
              <a:p>
                <a:endParaRPr lang="en-US"/>
              </a:p>
            </p:txBody>
          </p:sp>
          <p:sp>
            <p:nvSpPr>
              <p:cNvPr id="38300" name="Freeform 240"/>
              <p:cNvSpPr>
                <a:spLocks noChangeAspect="1"/>
              </p:cNvSpPr>
              <p:nvPr/>
            </p:nvSpPr>
            <p:spPr bwMode="auto">
              <a:xfrm>
                <a:off x="3741" y="5318"/>
                <a:ext cx="96" cy="112"/>
              </a:xfrm>
              <a:custGeom>
                <a:avLst/>
                <a:gdLst>
                  <a:gd name="T0" fmla="*/ 96 w 96"/>
                  <a:gd name="T1" fmla="*/ 56 h 112"/>
                  <a:gd name="T2" fmla="*/ 0 w 96"/>
                  <a:gd name="T3" fmla="*/ 0 h 112"/>
                  <a:gd name="T4" fmla="*/ 12 w 96"/>
                  <a:gd name="T5" fmla="*/ 112 h 112"/>
                  <a:gd name="T6" fmla="*/ 96 w 96"/>
                  <a:gd name="T7" fmla="*/ 56 h 112"/>
                  <a:gd name="T8" fmla="*/ 0 60000 65536"/>
                  <a:gd name="T9" fmla="*/ 0 60000 65536"/>
                  <a:gd name="T10" fmla="*/ 0 60000 65536"/>
                  <a:gd name="T11" fmla="*/ 0 60000 65536"/>
                  <a:gd name="T12" fmla="*/ 0 w 96"/>
                  <a:gd name="T13" fmla="*/ 0 h 112"/>
                  <a:gd name="T14" fmla="*/ 96 w 96"/>
                  <a:gd name="T15" fmla="*/ 112 h 112"/>
                </a:gdLst>
                <a:ahLst/>
                <a:cxnLst>
                  <a:cxn ang="T8">
                    <a:pos x="T0" y="T1"/>
                  </a:cxn>
                  <a:cxn ang="T9">
                    <a:pos x="T2" y="T3"/>
                  </a:cxn>
                  <a:cxn ang="T10">
                    <a:pos x="T4" y="T5"/>
                  </a:cxn>
                  <a:cxn ang="T11">
                    <a:pos x="T6" y="T7"/>
                  </a:cxn>
                </a:cxnLst>
                <a:rect l="T12" t="T13" r="T14" b="T15"/>
                <a:pathLst>
                  <a:path w="96" h="112">
                    <a:moveTo>
                      <a:pt x="96" y="56"/>
                    </a:moveTo>
                    <a:lnTo>
                      <a:pt x="0" y="0"/>
                    </a:lnTo>
                    <a:lnTo>
                      <a:pt x="12" y="112"/>
                    </a:lnTo>
                    <a:lnTo>
                      <a:pt x="96" y="56"/>
                    </a:lnTo>
                    <a:close/>
                  </a:path>
                </a:pathLst>
              </a:custGeom>
              <a:solidFill>
                <a:srgbClr val="000000"/>
              </a:solidFill>
              <a:ln w="9525">
                <a:noFill/>
                <a:round/>
                <a:headEnd/>
                <a:tailEnd/>
              </a:ln>
            </p:spPr>
            <p:txBody>
              <a:bodyPr/>
              <a:lstStyle/>
              <a:p>
                <a:endParaRPr lang="en-US"/>
              </a:p>
            </p:txBody>
          </p:sp>
        </p:grpSp>
        <p:sp>
          <p:nvSpPr>
            <p:cNvPr id="37990" name="Line 241"/>
            <p:cNvSpPr>
              <a:spLocks noChangeAspect="1" noChangeShapeType="1"/>
            </p:cNvSpPr>
            <p:nvPr/>
          </p:nvSpPr>
          <p:spPr bwMode="auto">
            <a:xfrm>
              <a:off x="2594" y="1520"/>
              <a:ext cx="94" cy="0"/>
            </a:xfrm>
            <a:prstGeom prst="line">
              <a:avLst/>
            </a:prstGeom>
            <a:noFill/>
            <a:ln w="8890">
              <a:solidFill>
                <a:srgbClr val="000000"/>
              </a:solidFill>
              <a:round/>
              <a:headEnd/>
              <a:tailEnd/>
            </a:ln>
          </p:spPr>
          <p:txBody>
            <a:bodyPr/>
            <a:lstStyle/>
            <a:p>
              <a:endParaRPr lang="en-US"/>
            </a:p>
          </p:txBody>
        </p:sp>
        <p:sp>
          <p:nvSpPr>
            <p:cNvPr id="37991" name="Line 242"/>
            <p:cNvSpPr>
              <a:spLocks noChangeAspect="1" noChangeShapeType="1"/>
            </p:cNvSpPr>
            <p:nvPr/>
          </p:nvSpPr>
          <p:spPr bwMode="auto">
            <a:xfrm>
              <a:off x="2594" y="1332"/>
              <a:ext cx="94" cy="1"/>
            </a:xfrm>
            <a:prstGeom prst="line">
              <a:avLst/>
            </a:prstGeom>
            <a:noFill/>
            <a:ln w="8890">
              <a:solidFill>
                <a:srgbClr val="000000"/>
              </a:solidFill>
              <a:round/>
              <a:headEnd/>
              <a:tailEnd/>
            </a:ln>
          </p:spPr>
          <p:txBody>
            <a:bodyPr/>
            <a:lstStyle/>
            <a:p>
              <a:endParaRPr lang="en-US"/>
            </a:p>
          </p:txBody>
        </p:sp>
        <p:sp>
          <p:nvSpPr>
            <p:cNvPr id="37992" name="Line 243"/>
            <p:cNvSpPr>
              <a:spLocks noChangeAspect="1" noChangeShapeType="1"/>
            </p:cNvSpPr>
            <p:nvPr/>
          </p:nvSpPr>
          <p:spPr bwMode="auto">
            <a:xfrm>
              <a:off x="2594" y="3113"/>
              <a:ext cx="94" cy="0"/>
            </a:xfrm>
            <a:prstGeom prst="line">
              <a:avLst/>
            </a:prstGeom>
            <a:noFill/>
            <a:ln w="8890">
              <a:solidFill>
                <a:srgbClr val="000000"/>
              </a:solidFill>
              <a:round/>
              <a:headEnd/>
              <a:tailEnd/>
            </a:ln>
          </p:spPr>
          <p:txBody>
            <a:bodyPr/>
            <a:lstStyle/>
            <a:p>
              <a:endParaRPr lang="en-US"/>
            </a:p>
          </p:txBody>
        </p:sp>
        <p:sp>
          <p:nvSpPr>
            <p:cNvPr id="37993" name="Line 244"/>
            <p:cNvSpPr>
              <a:spLocks noChangeAspect="1" noChangeShapeType="1"/>
            </p:cNvSpPr>
            <p:nvPr/>
          </p:nvSpPr>
          <p:spPr bwMode="auto">
            <a:xfrm>
              <a:off x="2594" y="3487"/>
              <a:ext cx="94" cy="1"/>
            </a:xfrm>
            <a:prstGeom prst="line">
              <a:avLst/>
            </a:prstGeom>
            <a:noFill/>
            <a:ln w="8890">
              <a:solidFill>
                <a:srgbClr val="000000"/>
              </a:solidFill>
              <a:round/>
              <a:headEnd/>
              <a:tailEnd/>
            </a:ln>
          </p:spPr>
          <p:txBody>
            <a:bodyPr/>
            <a:lstStyle/>
            <a:p>
              <a:endParaRPr lang="en-US"/>
            </a:p>
          </p:txBody>
        </p:sp>
        <p:sp>
          <p:nvSpPr>
            <p:cNvPr id="37994" name="Line 245"/>
            <p:cNvSpPr>
              <a:spLocks noChangeAspect="1" noChangeShapeType="1"/>
            </p:cNvSpPr>
            <p:nvPr/>
          </p:nvSpPr>
          <p:spPr bwMode="auto">
            <a:xfrm>
              <a:off x="2594" y="3300"/>
              <a:ext cx="94" cy="1"/>
            </a:xfrm>
            <a:prstGeom prst="line">
              <a:avLst/>
            </a:prstGeom>
            <a:noFill/>
            <a:ln w="8890">
              <a:solidFill>
                <a:srgbClr val="000000"/>
              </a:solidFill>
              <a:round/>
              <a:headEnd/>
              <a:tailEnd/>
            </a:ln>
          </p:spPr>
          <p:txBody>
            <a:bodyPr/>
            <a:lstStyle/>
            <a:p>
              <a:endParaRPr lang="en-US"/>
            </a:p>
          </p:txBody>
        </p:sp>
        <p:sp>
          <p:nvSpPr>
            <p:cNvPr id="37995" name="Line 246"/>
            <p:cNvSpPr>
              <a:spLocks noChangeAspect="1" noChangeShapeType="1"/>
            </p:cNvSpPr>
            <p:nvPr/>
          </p:nvSpPr>
          <p:spPr bwMode="auto">
            <a:xfrm>
              <a:off x="2594" y="1145"/>
              <a:ext cx="94" cy="1"/>
            </a:xfrm>
            <a:prstGeom prst="line">
              <a:avLst/>
            </a:prstGeom>
            <a:noFill/>
            <a:ln w="8890">
              <a:solidFill>
                <a:srgbClr val="000000"/>
              </a:solidFill>
              <a:round/>
              <a:headEnd/>
              <a:tailEnd/>
            </a:ln>
          </p:spPr>
          <p:txBody>
            <a:bodyPr/>
            <a:lstStyle/>
            <a:p>
              <a:endParaRPr lang="en-US"/>
            </a:p>
          </p:txBody>
        </p:sp>
        <p:sp>
          <p:nvSpPr>
            <p:cNvPr id="37996" name="Rectangle 247"/>
            <p:cNvSpPr>
              <a:spLocks noChangeAspect="1" noChangeArrowheads="1"/>
            </p:cNvSpPr>
            <p:nvPr/>
          </p:nvSpPr>
          <p:spPr bwMode="auto">
            <a:xfrm>
              <a:off x="3062" y="1801"/>
              <a:ext cx="189" cy="1032"/>
            </a:xfrm>
            <a:prstGeom prst="rect">
              <a:avLst/>
            </a:prstGeom>
            <a:solidFill>
              <a:srgbClr val="FF0000"/>
            </a:solidFill>
            <a:ln w="8890">
              <a:solidFill>
                <a:srgbClr val="000000"/>
              </a:solidFill>
              <a:miter lim="800000"/>
              <a:headEnd/>
              <a:tailEnd/>
            </a:ln>
          </p:spPr>
          <p:txBody>
            <a:bodyPr/>
            <a:lstStyle/>
            <a:p>
              <a:endParaRPr lang="en-US"/>
            </a:p>
          </p:txBody>
        </p:sp>
        <p:grpSp>
          <p:nvGrpSpPr>
            <p:cNvPr id="37997" name="Group 248"/>
            <p:cNvGrpSpPr>
              <a:grpSpLocks noChangeAspect="1"/>
            </p:cNvGrpSpPr>
            <p:nvPr/>
          </p:nvGrpSpPr>
          <p:grpSpPr bwMode="auto">
            <a:xfrm>
              <a:off x="2778" y="3109"/>
              <a:ext cx="2162" cy="7"/>
              <a:chOff x="6022" y="5663"/>
              <a:chExt cx="4068" cy="14"/>
            </a:xfrm>
          </p:grpSpPr>
          <p:sp>
            <p:nvSpPr>
              <p:cNvPr id="38257" name="Freeform 249"/>
              <p:cNvSpPr>
                <a:spLocks noChangeAspect="1"/>
              </p:cNvSpPr>
              <p:nvPr/>
            </p:nvSpPr>
            <p:spPr bwMode="auto">
              <a:xfrm>
                <a:off x="6022" y="5663"/>
                <a:ext cx="71" cy="14"/>
              </a:xfrm>
              <a:custGeom>
                <a:avLst/>
                <a:gdLst>
                  <a:gd name="T0" fmla="*/ 10 w 71"/>
                  <a:gd name="T1" fmla="*/ 0 h 14"/>
                  <a:gd name="T2" fmla="*/ 7 w 71"/>
                  <a:gd name="T3" fmla="*/ 0 h 14"/>
                  <a:gd name="T4" fmla="*/ 5 w 71"/>
                  <a:gd name="T5" fmla="*/ 2 h 14"/>
                  <a:gd name="T6" fmla="*/ 3 w 71"/>
                  <a:gd name="T7" fmla="*/ 5 h 14"/>
                  <a:gd name="T8" fmla="*/ 0 w 71"/>
                  <a:gd name="T9" fmla="*/ 7 h 14"/>
                  <a:gd name="T10" fmla="*/ 0 w 71"/>
                  <a:gd name="T11" fmla="*/ 7 h 14"/>
                  <a:gd name="T12" fmla="*/ 3 w 71"/>
                  <a:gd name="T13" fmla="*/ 9 h 14"/>
                  <a:gd name="T14" fmla="*/ 5 w 71"/>
                  <a:gd name="T15" fmla="*/ 12 h 14"/>
                  <a:gd name="T16" fmla="*/ 7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10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10" y="0"/>
                    </a:moveTo>
                    <a:lnTo>
                      <a:pt x="7" y="0"/>
                    </a:lnTo>
                    <a:lnTo>
                      <a:pt x="5" y="2"/>
                    </a:lnTo>
                    <a:lnTo>
                      <a:pt x="3" y="5"/>
                    </a:lnTo>
                    <a:lnTo>
                      <a:pt x="0" y="7"/>
                    </a:lnTo>
                    <a:lnTo>
                      <a:pt x="3" y="9"/>
                    </a:lnTo>
                    <a:lnTo>
                      <a:pt x="5" y="12"/>
                    </a:lnTo>
                    <a:lnTo>
                      <a:pt x="7" y="14"/>
                    </a:lnTo>
                    <a:lnTo>
                      <a:pt x="61" y="14"/>
                    </a:lnTo>
                    <a:lnTo>
                      <a:pt x="64" y="14"/>
                    </a:lnTo>
                    <a:lnTo>
                      <a:pt x="66" y="14"/>
                    </a:lnTo>
                    <a:lnTo>
                      <a:pt x="68" y="12"/>
                    </a:lnTo>
                    <a:lnTo>
                      <a:pt x="71" y="9"/>
                    </a:lnTo>
                    <a:lnTo>
                      <a:pt x="71" y="7"/>
                    </a:lnTo>
                    <a:lnTo>
                      <a:pt x="68" y="5"/>
                    </a:lnTo>
                    <a:lnTo>
                      <a:pt x="66" y="2"/>
                    </a:lnTo>
                    <a:lnTo>
                      <a:pt x="64" y="0"/>
                    </a:lnTo>
                    <a:lnTo>
                      <a:pt x="10" y="0"/>
                    </a:lnTo>
                    <a:close/>
                  </a:path>
                </a:pathLst>
              </a:custGeom>
              <a:solidFill>
                <a:srgbClr val="000000"/>
              </a:solidFill>
              <a:ln w="9525">
                <a:noFill/>
                <a:round/>
                <a:headEnd/>
                <a:tailEnd/>
              </a:ln>
            </p:spPr>
            <p:txBody>
              <a:bodyPr/>
              <a:lstStyle/>
              <a:p>
                <a:endParaRPr lang="en-US"/>
              </a:p>
            </p:txBody>
          </p:sp>
          <p:sp>
            <p:nvSpPr>
              <p:cNvPr id="38258" name="Freeform 250"/>
              <p:cNvSpPr>
                <a:spLocks noChangeAspect="1"/>
              </p:cNvSpPr>
              <p:nvPr/>
            </p:nvSpPr>
            <p:spPr bwMode="auto">
              <a:xfrm>
                <a:off x="6121" y="5663"/>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1" y="9"/>
                    </a:lnTo>
                    <a:lnTo>
                      <a:pt x="71"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59" name="Freeform 251"/>
              <p:cNvSpPr>
                <a:spLocks noChangeAspect="1"/>
              </p:cNvSpPr>
              <p:nvPr/>
            </p:nvSpPr>
            <p:spPr bwMode="auto">
              <a:xfrm>
                <a:off x="6220"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60" name="Freeform 252"/>
              <p:cNvSpPr>
                <a:spLocks noChangeAspect="1"/>
              </p:cNvSpPr>
              <p:nvPr/>
            </p:nvSpPr>
            <p:spPr bwMode="auto">
              <a:xfrm>
                <a:off x="6318"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9" y="12"/>
                    </a:lnTo>
                    <a:lnTo>
                      <a:pt x="71" y="9"/>
                    </a:lnTo>
                    <a:lnTo>
                      <a:pt x="71" y="7"/>
                    </a:lnTo>
                    <a:lnTo>
                      <a:pt x="69"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61" name="Freeform 253"/>
              <p:cNvSpPr>
                <a:spLocks noChangeAspect="1"/>
              </p:cNvSpPr>
              <p:nvPr/>
            </p:nvSpPr>
            <p:spPr bwMode="auto">
              <a:xfrm>
                <a:off x="6417" y="5663"/>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62" name="Freeform 254"/>
              <p:cNvSpPr>
                <a:spLocks noChangeAspect="1"/>
              </p:cNvSpPr>
              <p:nvPr/>
            </p:nvSpPr>
            <p:spPr bwMode="auto">
              <a:xfrm>
                <a:off x="6516"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63" name="Freeform 255"/>
              <p:cNvSpPr>
                <a:spLocks noChangeAspect="1"/>
              </p:cNvSpPr>
              <p:nvPr/>
            </p:nvSpPr>
            <p:spPr bwMode="auto">
              <a:xfrm>
                <a:off x="6614" y="5663"/>
                <a:ext cx="71" cy="14"/>
              </a:xfrm>
              <a:custGeom>
                <a:avLst/>
                <a:gdLst>
                  <a:gd name="T0" fmla="*/ 8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2"/>
                    </a:lnTo>
                    <a:lnTo>
                      <a:pt x="0" y="5"/>
                    </a:lnTo>
                    <a:lnTo>
                      <a:pt x="0" y="7"/>
                    </a:lnTo>
                    <a:lnTo>
                      <a:pt x="0" y="9"/>
                    </a:lnTo>
                    <a:lnTo>
                      <a:pt x="0" y="12"/>
                    </a:lnTo>
                    <a:lnTo>
                      <a:pt x="3" y="14"/>
                    </a:lnTo>
                    <a:lnTo>
                      <a:pt x="5" y="14"/>
                    </a:lnTo>
                    <a:lnTo>
                      <a:pt x="62" y="14"/>
                    </a:lnTo>
                    <a:lnTo>
                      <a:pt x="64" y="14"/>
                    </a:lnTo>
                    <a:lnTo>
                      <a:pt x="66" y="14"/>
                    </a:lnTo>
                    <a:lnTo>
                      <a:pt x="69" y="12"/>
                    </a:lnTo>
                    <a:lnTo>
                      <a:pt x="71" y="9"/>
                    </a:lnTo>
                    <a:lnTo>
                      <a:pt x="71" y="7"/>
                    </a:lnTo>
                    <a:lnTo>
                      <a:pt x="69" y="5"/>
                    </a:lnTo>
                    <a:lnTo>
                      <a:pt x="66" y="2"/>
                    </a:lnTo>
                    <a:lnTo>
                      <a:pt x="64" y="0"/>
                    </a:lnTo>
                    <a:lnTo>
                      <a:pt x="8" y="0"/>
                    </a:lnTo>
                    <a:close/>
                  </a:path>
                </a:pathLst>
              </a:custGeom>
              <a:solidFill>
                <a:srgbClr val="000000"/>
              </a:solidFill>
              <a:ln w="9525">
                <a:noFill/>
                <a:round/>
                <a:headEnd/>
                <a:tailEnd/>
              </a:ln>
            </p:spPr>
            <p:txBody>
              <a:bodyPr/>
              <a:lstStyle/>
              <a:p>
                <a:endParaRPr lang="en-US"/>
              </a:p>
            </p:txBody>
          </p:sp>
          <p:sp>
            <p:nvSpPr>
              <p:cNvPr id="38264" name="Freeform 256"/>
              <p:cNvSpPr>
                <a:spLocks noChangeAspect="1"/>
              </p:cNvSpPr>
              <p:nvPr/>
            </p:nvSpPr>
            <p:spPr bwMode="auto">
              <a:xfrm>
                <a:off x="6713" y="5663"/>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65" name="Freeform 257"/>
              <p:cNvSpPr>
                <a:spLocks noChangeAspect="1"/>
              </p:cNvSpPr>
              <p:nvPr/>
            </p:nvSpPr>
            <p:spPr bwMode="auto">
              <a:xfrm>
                <a:off x="6812" y="5663"/>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66" name="Freeform 258"/>
              <p:cNvSpPr>
                <a:spLocks noChangeAspect="1"/>
              </p:cNvSpPr>
              <p:nvPr/>
            </p:nvSpPr>
            <p:spPr bwMode="auto">
              <a:xfrm>
                <a:off x="6911"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67" name="Freeform 259"/>
              <p:cNvSpPr>
                <a:spLocks noChangeAspect="1"/>
              </p:cNvSpPr>
              <p:nvPr/>
            </p:nvSpPr>
            <p:spPr bwMode="auto">
              <a:xfrm>
                <a:off x="7009"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68" name="Freeform 260"/>
              <p:cNvSpPr>
                <a:spLocks noChangeAspect="1"/>
              </p:cNvSpPr>
              <p:nvPr/>
            </p:nvSpPr>
            <p:spPr bwMode="auto">
              <a:xfrm>
                <a:off x="7108" y="5663"/>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69" name="Freeform 261"/>
              <p:cNvSpPr>
                <a:spLocks noChangeAspect="1"/>
              </p:cNvSpPr>
              <p:nvPr/>
            </p:nvSpPr>
            <p:spPr bwMode="auto">
              <a:xfrm>
                <a:off x="7207"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70" name="Freeform 262"/>
              <p:cNvSpPr>
                <a:spLocks noChangeAspect="1"/>
              </p:cNvSpPr>
              <p:nvPr/>
            </p:nvSpPr>
            <p:spPr bwMode="auto">
              <a:xfrm>
                <a:off x="7305"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71" name="Freeform 263"/>
              <p:cNvSpPr>
                <a:spLocks noChangeAspect="1"/>
              </p:cNvSpPr>
              <p:nvPr/>
            </p:nvSpPr>
            <p:spPr bwMode="auto">
              <a:xfrm>
                <a:off x="7404" y="5663"/>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72" name="Freeform 264"/>
              <p:cNvSpPr>
                <a:spLocks noChangeAspect="1"/>
              </p:cNvSpPr>
              <p:nvPr/>
            </p:nvSpPr>
            <p:spPr bwMode="auto">
              <a:xfrm>
                <a:off x="7503"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73" name="Freeform 265"/>
              <p:cNvSpPr>
                <a:spLocks noChangeAspect="1"/>
              </p:cNvSpPr>
              <p:nvPr/>
            </p:nvSpPr>
            <p:spPr bwMode="auto">
              <a:xfrm>
                <a:off x="7601"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74" name="Freeform 266"/>
              <p:cNvSpPr>
                <a:spLocks noChangeAspect="1"/>
              </p:cNvSpPr>
              <p:nvPr/>
            </p:nvSpPr>
            <p:spPr bwMode="auto">
              <a:xfrm>
                <a:off x="7700" y="5663"/>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75" name="Freeform 267"/>
              <p:cNvSpPr>
                <a:spLocks noChangeAspect="1"/>
              </p:cNvSpPr>
              <p:nvPr/>
            </p:nvSpPr>
            <p:spPr bwMode="auto">
              <a:xfrm>
                <a:off x="7799"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76" name="Freeform 268"/>
              <p:cNvSpPr>
                <a:spLocks noChangeAspect="1"/>
              </p:cNvSpPr>
              <p:nvPr/>
            </p:nvSpPr>
            <p:spPr bwMode="auto">
              <a:xfrm>
                <a:off x="7897"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9" y="12"/>
                    </a:lnTo>
                    <a:lnTo>
                      <a:pt x="71" y="9"/>
                    </a:lnTo>
                    <a:lnTo>
                      <a:pt x="71" y="7"/>
                    </a:lnTo>
                    <a:lnTo>
                      <a:pt x="69"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77" name="Freeform 269"/>
              <p:cNvSpPr>
                <a:spLocks noChangeAspect="1"/>
              </p:cNvSpPr>
              <p:nvPr/>
            </p:nvSpPr>
            <p:spPr bwMode="auto">
              <a:xfrm>
                <a:off x="7996" y="5663"/>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1" y="9"/>
                    </a:lnTo>
                    <a:lnTo>
                      <a:pt x="71"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78" name="Freeform 270"/>
              <p:cNvSpPr>
                <a:spLocks noChangeAspect="1"/>
              </p:cNvSpPr>
              <p:nvPr/>
            </p:nvSpPr>
            <p:spPr bwMode="auto">
              <a:xfrm>
                <a:off x="8095"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79" name="Freeform 271"/>
              <p:cNvSpPr>
                <a:spLocks noChangeAspect="1"/>
              </p:cNvSpPr>
              <p:nvPr/>
            </p:nvSpPr>
            <p:spPr bwMode="auto">
              <a:xfrm>
                <a:off x="8193"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2" y="14"/>
                    </a:lnTo>
                    <a:lnTo>
                      <a:pt x="64" y="14"/>
                    </a:lnTo>
                    <a:lnTo>
                      <a:pt x="66" y="14"/>
                    </a:lnTo>
                    <a:lnTo>
                      <a:pt x="69" y="12"/>
                    </a:lnTo>
                    <a:lnTo>
                      <a:pt x="71" y="9"/>
                    </a:lnTo>
                    <a:lnTo>
                      <a:pt x="71" y="7"/>
                    </a:lnTo>
                    <a:lnTo>
                      <a:pt x="69"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80" name="Freeform 272"/>
              <p:cNvSpPr>
                <a:spLocks noChangeAspect="1"/>
              </p:cNvSpPr>
              <p:nvPr/>
            </p:nvSpPr>
            <p:spPr bwMode="auto">
              <a:xfrm>
                <a:off x="8292" y="5663"/>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81" name="Freeform 273"/>
              <p:cNvSpPr>
                <a:spLocks noChangeAspect="1"/>
              </p:cNvSpPr>
              <p:nvPr/>
            </p:nvSpPr>
            <p:spPr bwMode="auto">
              <a:xfrm>
                <a:off x="8391"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82" name="Freeform 274"/>
              <p:cNvSpPr>
                <a:spLocks noChangeAspect="1"/>
              </p:cNvSpPr>
              <p:nvPr/>
            </p:nvSpPr>
            <p:spPr bwMode="auto">
              <a:xfrm>
                <a:off x="8489" y="5663"/>
                <a:ext cx="71" cy="14"/>
              </a:xfrm>
              <a:custGeom>
                <a:avLst/>
                <a:gdLst>
                  <a:gd name="T0" fmla="*/ 8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2"/>
                    </a:lnTo>
                    <a:lnTo>
                      <a:pt x="0" y="5"/>
                    </a:lnTo>
                    <a:lnTo>
                      <a:pt x="0" y="7"/>
                    </a:lnTo>
                    <a:lnTo>
                      <a:pt x="0" y="9"/>
                    </a:lnTo>
                    <a:lnTo>
                      <a:pt x="0" y="12"/>
                    </a:lnTo>
                    <a:lnTo>
                      <a:pt x="3" y="14"/>
                    </a:lnTo>
                    <a:lnTo>
                      <a:pt x="5" y="14"/>
                    </a:lnTo>
                    <a:lnTo>
                      <a:pt x="62" y="14"/>
                    </a:lnTo>
                    <a:lnTo>
                      <a:pt x="64" y="14"/>
                    </a:lnTo>
                    <a:lnTo>
                      <a:pt x="66" y="14"/>
                    </a:lnTo>
                    <a:lnTo>
                      <a:pt x="69" y="12"/>
                    </a:lnTo>
                    <a:lnTo>
                      <a:pt x="71" y="9"/>
                    </a:lnTo>
                    <a:lnTo>
                      <a:pt x="71" y="7"/>
                    </a:lnTo>
                    <a:lnTo>
                      <a:pt x="69" y="5"/>
                    </a:lnTo>
                    <a:lnTo>
                      <a:pt x="66" y="2"/>
                    </a:lnTo>
                    <a:lnTo>
                      <a:pt x="64" y="0"/>
                    </a:lnTo>
                    <a:lnTo>
                      <a:pt x="8" y="0"/>
                    </a:lnTo>
                    <a:close/>
                  </a:path>
                </a:pathLst>
              </a:custGeom>
              <a:solidFill>
                <a:srgbClr val="000000"/>
              </a:solidFill>
              <a:ln w="9525">
                <a:noFill/>
                <a:round/>
                <a:headEnd/>
                <a:tailEnd/>
              </a:ln>
            </p:spPr>
            <p:txBody>
              <a:bodyPr/>
              <a:lstStyle/>
              <a:p>
                <a:endParaRPr lang="en-US"/>
              </a:p>
            </p:txBody>
          </p:sp>
          <p:sp>
            <p:nvSpPr>
              <p:cNvPr id="38283" name="Freeform 275"/>
              <p:cNvSpPr>
                <a:spLocks noChangeAspect="1"/>
              </p:cNvSpPr>
              <p:nvPr/>
            </p:nvSpPr>
            <p:spPr bwMode="auto">
              <a:xfrm>
                <a:off x="8588"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84" name="Freeform 276"/>
              <p:cNvSpPr>
                <a:spLocks noChangeAspect="1"/>
              </p:cNvSpPr>
              <p:nvPr/>
            </p:nvSpPr>
            <p:spPr bwMode="auto">
              <a:xfrm>
                <a:off x="8687" y="5663"/>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85" name="Freeform 277"/>
              <p:cNvSpPr>
                <a:spLocks noChangeAspect="1"/>
              </p:cNvSpPr>
              <p:nvPr/>
            </p:nvSpPr>
            <p:spPr bwMode="auto">
              <a:xfrm>
                <a:off x="8786"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86" name="Freeform 278"/>
              <p:cNvSpPr>
                <a:spLocks noChangeAspect="1"/>
              </p:cNvSpPr>
              <p:nvPr/>
            </p:nvSpPr>
            <p:spPr bwMode="auto">
              <a:xfrm>
                <a:off x="8884"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87" name="Freeform 279"/>
              <p:cNvSpPr>
                <a:spLocks noChangeAspect="1"/>
              </p:cNvSpPr>
              <p:nvPr/>
            </p:nvSpPr>
            <p:spPr bwMode="auto">
              <a:xfrm>
                <a:off x="8983" y="5663"/>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88" name="Freeform 280"/>
              <p:cNvSpPr>
                <a:spLocks noChangeAspect="1"/>
              </p:cNvSpPr>
              <p:nvPr/>
            </p:nvSpPr>
            <p:spPr bwMode="auto">
              <a:xfrm>
                <a:off x="9082"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89" name="Freeform 281"/>
              <p:cNvSpPr>
                <a:spLocks noChangeAspect="1"/>
              </p:cNvSpPr>
              <p:nvPr/>
            </p:nvSpPr>
            <p:spPr bwMode="auto">
              <a:xfrm>
                <a:off x="9180"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90" name="Freeform 282"/>
              <p:cNvSpPr>
                <a:spLocks noChangeAspect="1"/>
              </p:cNvSpPr>
              <p:nvPr/>
            </p:nvSpPr>
            <p:spPr bwMode="auto">
              <a:xfrm>
                <a:off x="9279" y="5663"/>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91" name="Freeform 283"/>
              <p:cNvSpPr>
                <a:spLocks noChangeAspect="1"/>
              </p:cNvSpPr>
              <p:nvPr/>
            </p:nvSpPr>
            <p:spPr bwMode="auto">
              <a:xfrm>
                <a:off x="9378"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92" name="Freeform 284"/>
              <p:cNvSpPr>
                <a:spLocks noChangeAspect="1"/>
              </p:cNvSpPr>
              <p:nvPr/>
            </p:nvSpPr>
            <p:spPr bwMode="auto">
              <a:xfrm>
                <a:off x="9476"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93" name="Freeform 285"/>
              <p:cNvSpPr>
                <a:spLocks noChangeAspect="1"/>
              </p:cNvSpPr>
              <p:nvPr/>
            </p:nvSpPr>
            <p:spPr bwMode="auto">
              <a:xfrm>
                <a:off x="9575" y="5663"/>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1" y="9"/>
                    </a:lnTo>
                    <a:lnTo>
                      <a:pt x="71"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94" name="Freeform 286"/>
              <p:cNvSpPr>
                <a:spLocks noChangeAspect="1"/>
              </p:cNvSpPr>
              <p:nvPr/>
            </p:nvSpPr>
            <p:spPr bwMode="auto">
              <a:xfrm>
                <a:off x="9674"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95" name="Freeform 287"/>
              <p:cNvSpPr>
                <a:spLocks noChangeAspect="1"/>
              </p:cNvSpPr>
              <p:nvPr/>
            </p:nvSpPr>
            <p:spPr bwMode="auto">
              <a:xfrm>
                <a:off x="9772" y="5663"/>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9" y="12"/>
                    </a:lnTo>
                    <a:lnTo>
                      <a:pt x="71" y="9"/>
                    </a:lnTo>
                    <a:lnTo>
                      <a:pt x="71" y="7"/>
                    </a:lnTo>
                    <a:lnTo>
                      <a:pt x="69"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96" name="Freeform 288"/>
              <p:cNvSpPr>
                <a:spLocks noChangeAspect="1"/>
              </p:cNvSpPr>
              <p:nvPr/>
            </p:nvSpPr>
            <p:spPr bwMode="auto">
              <a:xfrm>
                <a:off x="9871" y="5663"/>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97" name="Freeform 289"/>
              <p:cNvSpPr>
                <a:spLocks noChangeAspect="1"/>
              </p:cNvSpPr>
              <p:nvPr/>
            </p:nvSpPr>
            <p:spPr bwMode="auto">
              <a:xfrm>
                <a:off x="9970" y="5663"/>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98" name="Freeform 290"/>
              <p:cNvSpPr>
                <a:spLocks noChangeAspect="1"/>
              </p:cNvSpPr>
              <p:nvPr/>
            </p:nvSpPr>
            <p:spPr bwMode="auto">
              <a:xfrm>
                <a:off x="10068" y="5663"/>
                <a:ext cx="22" cy="14"/>
              </a:xfrm>
              <a:custGeom>
                <a:avLst/>
                <a:gdLst>
                  <a:gd name="T0" fmla="*/ 8 w 22"/>
                  <a:gd name="T1" fmla="*/ 0 h 14"/>
                  <a:gd name="T2" fmla="*/ 5 w 22"/>
                  <a:gd name="T3" fmla="*/ 0 h 14"/>
                  <a:gd name="T4" fmla="*/ 3 w 22"/>
                  <a:gd name="T5" fmla="*/ 2 h 14"/>
                  <a:gd name="T6" fmla="*/ 0 w 22"/>
                  <a:gd name="T7" fmla="*/ 5 h 14"/>
                  <a:gd name="T8" fmla="*/ 0 w 22"/>
                  <a:gd name="T9" fmla="*/ 7 h 14"/>
                  <a:gd name="T10" fmla="*/ 0 w 22"/>
                  <a:gd name="T11" fmla="*/ 9 h 14"/>
                  <a:gd name="T12" fmla="*/ 0 w 22"/>
                  <a:gd name="T13" fmla="*/ 12 h 14"/>
                  <a:gd name="T14" fmla="*/ 3 w 22"/>
                  <a:gd name="T15" fmla="*/ 14 h 14"/>
                  <a:gd name="T16" fmla="*/ 5 w 22"/>
                  <a:gd name="T17" fmla="*/ 14 h 14"/>
                  <a:gd name="T18" fmla="*/ 15 w 22"/>
                  <a:gd name="T19" fmla="*/ 14 h 14"/>
                  <a:gd name="T20" fmla="*/ 15 w 22"/>
                  <a:gd name="T21" fmla="*/ 14 h 14"/>
                  <a:gd name="T22" fmla="*/ 17 w 22"/>
                  <a:gd name="T23" fmla="*/ 12 h 14"/>
                  <a:gd name="T24" fmla="*/ 19 w 22"/>
                  <a:gd name="T25" fmla="*/ 9 h 14"/>
                  <a:gd name="T26" fmla="*/ 22 w 22"/>
                  <a:gd name="T27" fmla="*/ 7 h 14"/>
                  <a:gd name="T28" fmla="*/ 22 w 22"/>
                  <a:gd name="T29" fmla="*/ 7 h 14"/>
                  <a:gd name="T30" fmla="*/ 19 w 22"/>
                  <a:gd name="T31" fmla="*/ 5 h 14"/>
                  <a:gd name="T32" fmla="*/ 17 w 22"/>
                  <a:gd name="T33" fmla="*/ 2 h 14"/>
                  <a:gd name="T34" fmla="*/ 17 w 22"/>
                  <a:gd name="T35" fmla="*/ 0 h 14"/>
                  <a:gd name="T36" fmla="*/ 8 w 22"/>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
                  <a:gd name="T58" fmla="*/ 0 h 14"/>
                  <a:gd name="T59" fmla="*/ 22 w 22"/>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 h="14">
                    <a:moveTo>
                      <a:pt x="8" y="0"/>
                    </a:moveTo>
                    <a:lnTo>
                      <a:pt x="5" y="0"/>
                    </a:lnTo>
                    <a:lnTo>
                      <a:pt x="3" y="2"/>
                    </a:lnTo>
                    <a:lnTo>
                      <a:pt x="0" y="5"/>
                    </a:lnTo>
                    <a:lnTo>
                      <a:pt x="0" y="7"/>
                    </a:lnTo>
                    <a:lnTo>
                      <a:pt x="0" y="9"/>
                    </a:lnTo>
                    <a:lnTo>
                      <a:pt x="0" y="12"/>
                    </a:lnTo>
                    <a:lnTo>
                      <a:pt x="3" y="14"/>
                    </a:lnTo>
                    <a:lnTo>
                      <a:pt x="5" y="14"/>
                    </a:lnTo>
                    <a:lnTo>
                      <a:pt x="15" y="14"/>
                    </a:lnTo>
                    <a:lnTo>
                      <a:pt x="17" y="12"/>
                    </a:lnTo>
                    <a:lnTo>
                      <a:pt x="19" y="9"/>
                    </a:lnTo>
                    <a:lnTo>
                      <a:pt x="22" y="7"/>
                    </a:lnTo>
                    <a:lnTo>
                      <a:pt x="19" y="5"/>
                    </a:lnTo>
                    <a:lnTo>
                      <a:pt x="17" y="2"/>
                    </a:lnTo>
                    <a:lnTo>
                      <a:pt x="17" y="0"/>
                    </a:lnTo>
                    <a:lnTo>
                      <a:pt x="8" y="0"/>
                    </a:lnTo>
                    <a:close/>
                  </a:path>
                </a:pathLst>
              </a:custGeom>
              <a:solidFill>
                <a:srgbClr val="000000"/>
              </a:solidFill>
              <a:ln w="9525">
                <a:noFill/>
                <a:round/>
                <a:headEnd/>
                <a:tailEnd/>
              </a:ln>
            </p:spPr>
            <p:txBody>
              <a:bodyPr/>
              <a:lstStyle/>
              <a:p>
                <a:endParaRPr lang="en-US"/>
              </a:p>
            </p:txBody>
          </p:sp>
        </p:grpSp>
        <p:grpSp>
          <p:nvGrpSpPr>
            <p:cNvPr id="37998" name="Group 291"/>
            <p:cNvGrpSpPr>
              <a:grpSpLocks noChangeAspect="1"/>
            </p:cNvGrpSpPr>
            <p:nvPr/>
          </p:nvGrpSpPr>
          <p:grpSpPr bwMode="auto">
            <a:xfrm>
              <a:off x="2778" y="3296"/>
              <a:ext cx="1225" cy="8"/>
              <a:chOff x="6022" y="6015"/>
              <a:chExt cx="2305" cy="15"/>
            </a:xfrm>
          </p:grpSpPr>
          <p:sp>
            <p:nvSpPr>
              <p:cNvPr id="38233" name="Freeform 292"/>
              <p:cNvSpPr>
                <a:spLocks noChangeAspect="1"/>
              </p:cNvSpPr>
              <p:nvPr/>
            </p:nvSpPr>
            <p:spPr bwMode="auto">
              <a:xfrm>
                <a:off x="6022" y="6015"/>
                <a:ext cx="71" cy="15"/>
              </a:xfrm>
              <a:custGeom>
                <a:avLst/>
                <a:gdLst>
                  <a:gd name="T0" fmla="*/ 10 w 71"/>
                  <a:gd name="T1" fmla="*/ 0 h 15"/>
                  <a:gd name="T2" fmla="*/ 7 w 71"/>
                  <a:gd name="T3" fmla="*/ 0 h 15"/>
                  <a:gd name="T4" fmla="*/ 5 w 71"/>
                  <a:gd name="T5" fmla="*/ 3 h 15"/>
                  <a:gd name="T6" fmla="*/ 3 w 71"/>
                  <a:gd name="T7" fmla="*/ 5 h 15"/>
                  <a:gd name="T8" fmla="*/ 0 w 71"/>
                  <a:gd name="T9" fmla="*/ 8 h 15"/>
                  <a:gd name="T10" fmla="*/ 0 w 71"/>
                  <a:gd name="T11" fmla="*/ 8 h 15"/>
                  <a:gd name="T12" fmla="*/ 3 w 71"/>
                  <a:gd name="T13" fmla="*/ 10 h 15"/>
                  <a:gd name="T14" fmla="*/ 5 w 71"/>
                  <a:gd name="T15" fmla="*/ 12 h 15"/>
                  <a:gd name="T16" fmla="*/ 7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10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10" y="0"/>
                    </a:moveTo>
                    <a:lnTo>
                      <a:pt x="7" y="0"/>
                    </a:lnTo>
                    <a:lnTo>
                      <a:pt x="5" y="3"/>
                    </a:lnTo>
                    <a:lnTo>
                      <a:pt x="3" y="5"/>
                    </a:lnTo>
                    <a:lnTo>
                      <a:pt x="0" y="8"/>
                    </a:lnTo>
                    <a:lnTo>
                      <a:pt x="3" y="10"/>
                    </a:lnTo>
                    <a:lnTo>
                      <a:pt x="5" y="12"/>
                    </a:lnTo>
                    <a:lnTo>
                      <a:pt x="7" y="15"/>
                    </a:lnTo>
                    <a:lnTo>
                      <a:pt x="61" y="15"/>
                    </a:lnTo>
                    <a:lnTo>
                      <a:pt x="64" y="15"/>
                    </a:lnTo>
                    <a:lnTo>
                      <a:pt x="66" y="15"/>
                    </a:lnTo>
                    <a:lnTo>
                      <a:pt x="68" y="12"/>
                    </a:lnTo>
                    <a:lnTo>
                      <a:pt x="71" y="10"/>
                    </a:lnTo>
                    <a:lnTo>
                      <a:pt x="71" y="8"/>
                    </a:lnTo>
                    <a:lnTo>
                      <a:pt x="68" y="5"/>
                    </a:lnTo>
                    <a:lnTo>
                      <a:pt x="66" y="3"/>
                    </a:lnTo>
                    <a:lnTo>
                      <a:pt x="64" y="0"/>
                    </a:lnTo>
                    <a:lnTo>
                      <a:pt x="10" y="0"/>
                    </a:lnTo>
                    <a:close/>
                  </a:path>
                </a:pathLst>
              </a:custGeom>
              <a:solidFill>
                <a:srgbClr val="000000"/>
              </a:solidFill>
              <a:ln w="9525">
                <a:noFill/>
                <a:round/>
                <a:headEnd/>
                <a:tailEnd/>
              </a:ln>
            </p:spPr>
            <p:txBody>
              <a:bodyPr/>
              <a:lstStyle/>
              <a:p>
                <a:endParaRPr lang="en-US"/>
              </a:p>
            </p:txBody>
          </p:sp>
          <p:sp>
            <p:nvSpPr>
              <p:cNvPr id="38234" name="Freeform 293"/>
              <p:cNvSpPr>
                <a:spLocks noChangeAspect="1"/>
              </p:cNvSpPr>
              <p:nvPr/>
            </p:nvSpPr>
            <p:spPr bwMode="auto">
              <a:xfrm>
                <a:off x="6121" y="601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3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3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1" y="10"/>
                    </a:lnTo>
                    <a:lnTo>
                      <a:pt x="71"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35" name="Freeform 294"/>
              <p:cNvSpPr>
                <a:spLocks noChangeAspect="1"/>
              </p:cNvSpPr>
              <p:nvPr/>
            </p:nvSpPr>
            <p:spPr bwMode="auto">
              <a:xfrm>
                <a:off x="6220" y="601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36" name="Freeform 295"/>
              <p:cNvSpPr>
                <a:spLocks noChangeAspect="1"/>
              </p:cNvSpPr>
              <p:nvPr/>
            </p:nvSpPr>
            <p:spPr bwMode="auto">
              <a:xfrm>
                <a:off x="6318" y="601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9 w 71"/>
                  <a:gd name="T25" fmla="*/ 12 h 15"/>
                  <a:gd name="T26" fmla="*/ 71 w 71"/>
                  <a:gd name="T27" fmla="*/ 10 h 15"/>
                  <a:gd name="T28" fmla="*/ 71 w 71"/>
                  <a:gd name="T29" fmla="*/ 8 h 15"/>
                  <a:gd name="T30" fmla="*/ 69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9" y="12"/>
                    </a:lnTo>
                    <a:lnTo>
                      <a:pt x="71" y="10"/>
                    </a:lnTo>
                    <a:lnTo>
                      <a:pt x="71" y="8"/>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237" name="Freeform 296"/>
              <p:cNvSpPr>
                <a:spLocks noChangeAspect="1"/>
              </p:cNvSpPr>
              <p:nvPr/>
            </p:nvSpPr>
            <p:spPr bwMode="auto">
              <a:xfrm>
                <a:off x="6417" y="601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238" name="Freeform 297"/>
              <p:cNvSpPr>
                <a:spLocks noChangeAspect="1"/>
              </p:cNvSpPr>
              <p:nvPr/>
            </p:nvSpPr>
            <p:spPr bwMode="auto">
              <a:xfrm>
                <a:off x="6516" y="601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39" name="Freeform 298"/>
              <p:cNvSpPr>
                <a:spLocks noChangeAspect="1"/>
              </p:cNvSpPr>
              <p:nvPr/>
            </p:nvSpPr>
            <p:spPr bwMode="auto">
              <a:xfrm>
                <a:off x="6614" y="6015"/>
                <a:ext cx="71" cy="15"/>
              </a:xfrm>
              <a:custGeom>
                <a:avLst/>
                <a:gdLst>
                  <a:gd name="T0" fmla="*/ 8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2 w 71"/>
                  <a:gd name="T19" fmla="*/ 15 h 15"/>
                  <a:gd name="T20" fmla="*/ 64 w 71"/>
                  <a:gd name="T21" fmla="*/ 15 h 15"/>
                  <a:gd name="T22" fmla="*/ 66 w 71"/>
                  <a:gd name="T23" fmla="*/ 15 h 15"/>
                  <a:gd name="T24" fmla="*/ 69 w 71"/>
                  <a:gd name="T25" fmla="*/ 12 h 15"/>
                  <a:gd name="T26" fmla="*/ 71 w 71"/>
                  <a:gd name="T27" fmla="*/ 10 h 15"/>
                  <a:gd name="T28" fmla="*/ 71 w 71"/>
                  <a:gd name="T29" fmla="*/ 8 h 15"/>
                  <a:gd name="T30" fmla="*/ 69 w 71"/>
                  <a:gd name="T31" fmla="*/ 5 h 15"/>
                  <a:gd name="T32" fmla="*/ 66 w 71"/>
                  <a:gd name="T33" fmla="*/ 3 h 15"/>
                  <a:gd name="T34" fmla="*/ 64 w 71"/>
                  <a:gd name="T35" fmla="*/ 0 h 15"/>
                  <a:gd name="T36" fmla="*/ 8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8" y="0"/>
                    </a:moveTo>
                    <a:lnTo>
                      <a:pt x="5" y="0"/>
                    </a:lnTo>
                    <a:lnTo>
                      <a:pt x="3" y="3"/>
                    </a:lnTo>
                    <a:lnTo>
                      <a:pt x="0" y="5"/>
                    </a:lnTo>
                    <a:lnTo>
                      <a:pt x="0" y="8"/>
                    </a:lnTo>
                    <a:lnTo>
                      <a:pt x="0" y="10"/>
                    </a:lnTo>
                    <a:lnTo>
                      <a:pt x="0" y="12"/>
                    </a:lnTo>
                    <a:lnTo>
                      <a:pt x="3" y="15"/>
                    </a:lnTo>
                    <a:lnTo>
                      <a:pt x="5" y="15"/>
                    </a:lnTo>
                    <a:lnTo>
                      <a:pt x="62" y="15"/>
                    </a:lnTo>
                    <a:lnTo>
                      <a:pt x="64" y="15"/>
                    </a:lnTo>
                    <a:lnTo>
                      <a:pt x="66" y="15"/>
                    </a:lnTo>
                    <a:lnTo>
                      <a:pt x="69" y="12"/>
                    </a:lnTo>
                    <a:lnTo>
                      <a:pt x="71" y="10"/>
                    </a:lnTo>
                    <a:lnTo>
                      <a:pt x="71" y="8"/>
                    </a:lnTo>
                    <a:lnTo>
                      <a:pt x="69" y="5"/>
                    </a:lnTo>
                    <a:lnTo>
                      <a:pt x="66" y="3"/>
                    </a:lnTo>
                    <a:lnTo>
                      <a:pt x="64" y="0"/>
                    </a:lnTo>
                    <a:lnTo>
                      <a:pt x="8" y="0"/>
                    </a:lnTo>
                    <a:close/>
                  </a:path>
                </a:pathLst>
              </a:custGeom>
              <a:solidFill>
                <a:srgbClr val="000000"/>
              </a:solidFill>
              <a:ln w="9525">
                <a:noFill/>
                <a:round/>
                <a:headEnd/>
                <a:tailEnd/>
              </a:ln>
            </p:spPr>
            <p:txBody>
              <a:bodyPr/>
              <a:lstStyle/>
              <a:p>
                <a:endParaRPr lang="en-US"/>
              </a:p>
            </p:txBody>
          </p:sp>
          <p:sp>
            <p:nvSpPr>
              <p:cNvPr id="38240" name="Freeform 299"/>
              <p:cNvSpPr>
                <a:spLocks noChangeAspect="1"/>
              </p:cNvSpPr>
              <p:nvPr/>
            </p:nvSpPr>
            <p:spPr bwMode="auto">
              <a:xfrm>
                <a:off x="6713" y="601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241" name="Freeform 300"/>
              <p:cNvSpPr>
                <a:spLocks noChangeAspect="1"/>
              </p:cNvSpPr>
              <p:nvPr/>
            </p:nvSpPr>
            <p:spPr bwMode="auto">
              <a:xfrm>
                <a:off x="6812" y="601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42" name="Freeform 301"/>
              <p:cNvSpPr>
                <a:spLocks noChangeAspect="1"/>
              </p:cNvSpPr>
              <p:nvPr/>
            </p:nvSpPr>
            <p:spPr bwMode="auto">
              <a:xfrm>
                <a:off x="6911" y="601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243" name="Freeform 302"/>
              <p:cNvSpPr>
                <a:spLocks noChangeAspect="1"/>
              </p:cNvSpPr>
              <p:nvPr/>
            </p:nvSpPr>
            <p:spPr bwMode="auto">
              <a:xfrm>
                <a:off x="7009" y="601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244" name="Freeform 303"/>
              <p:cNvSpPr>
                <a:spLocks noChangeAspect="1"/>
              </p:cNvSpPr>
              <p:nvPr/>
            </p:nvSpPr>
            <p:spPr bwMode="auto">
              <a:xfrm>
                <a:off x="7108" y="601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45" name="Freeform 304"/>
              <p:cNvSpPr>
                <a:spLocks noChangeAspect="1"/>
              </p:cNvSpPr>
              <p:nvPr/>
            </p:nvSpPr>
            <p:spPr bwMode="auto">
              <a:xfrm>
                <a:off x="7207" y="601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246" name="Freeform 305"/>
              <p:cNvSpPr>
                <a:spLocks noChangeAspect="1"/>
              </p:cNvSpPr>
              <p:nvPr/>
            </p:nvSpPr>
            <p:spPr bwMode="auto">
              <a:xfrm>
                <a:off x="7305" y="601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247" name="Freeform 306"/>
              <p:cNvSpPr>
                <a:spLocks noChangeAspect="1"/>
              </p:cNvSpPr>
              <p:nvPr/>
            </p:nvSpPr>
            <p:spPr bwMode="auto">
              <a:xfrm>
                <a:off x="7404" y="601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48" name="Freeform 307"/>
              <p:cNvSpPr>
                <a:spLocks noChangeAspect="1"/>
              </p:cNvSpPr>
              <p:nvPr/>
            </p:nvSpPr>
            <p:spPr bwMode="auto">
              <a:xfrm>
                <a:off x="7503" y="601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249" name="Freeform 308"/>
              <p:cNvSpPr>
                <a:spLocks noChangeAspect="1"/>
              </p:cNvSpPr>
              <p:nvPr/>
            </p:nvSpPr>
            <p:spPr bwMode="auto">
              <a:xfrm>
                <a:off x="7601" y="601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250" name="Freeform 309"/>
              <p:cNvSpPr>
                <a:spLocks noChangeAspect="1"/>
              </p:cNvSpPr>
              <p:nvPr/>
            </p:nvSpPr>
            <p:spPr bwMode="auto">
              <a:xfrm>
                <a:off x="7700" y="601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51" name="Freeform 310"/>
              <p:cNvSpPr>
                <a:spLocks noChangeAspect="1"/>
              </p:cNvSpPr>
              <p:nvPr/>
            </p:nvSpPr>
            <p:spPr bwMode="auto">
              <a:xfrm>
                <a:off x="7799" y="601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252" name="Freeform 311"/>
              <p:cNvSpPr>
                <a:spLocks noChangeAspect="1"/>
              </p:cNvSpPr>
              <p:nvPr/>
            </p:nvSpPr>
            <p:spPr bwMode="auto">
              <a:xfrm>
                <a:off x="7897" y="601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9 w 71"/>
                  <a:gd name="T25" fmla="*/ 12 h 15"/>
                  <a:gd name="T26" fmla="*/ 71 w 71"/>
                  <a:gd name="T27" fmla="*/ 10 h 15"/>
                  <a:gd name="T28" fmla="*/ 71 w 71"/>
                  <a:gd name="T29" fmla="*/ 8 h 15"/>
                  <a:gd name="T30" fmla="*/ 69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9" y="12"/>
                    </a:lnTo>
                    <a:lnTo>
                      <a:pt x="71" y="10"/>
                    </a:lnTo>
                    <a:lnTo>
                      <a:pt x="71" y="8"/>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253" name="Freeform 312"/>
              <p:cNvSpPr>
                <a:spLocks noChangeAspect="1"/>
              </p:cNvSpPr>
              <p:nvPr/>
            </p:nvSpPr>
            <p:spPr bwMode="auto">
              <a:xfrm>
                <a:off x="7996" y="601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3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3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1" y="10"/>
                    </a:lnTo>
                    <a:lnTo>
                      <a:pt x="71"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54" name="Freeform 313"/>
              <p:cNvSpPr>
                <a:spLocks noChangeAspect="1"/>
              </p:cNvSpPr>
              <p:nvPr/>
            </p:nvSpPr>
            <p:spPr bwMode="auto">
              <a:xfrm>
                <a:off x="8095" y="601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255" name="Freeform 314"/>
              <p:cNvSpPr>
                <a:spLocks noChangeAspect="1"/>
              </p:cNvSpPr>
              <p:nvPr/>
            </p:nvSpPr>
            <p:spPr bwMode="auto">
              <a:xfrm>
                <a:off x="8193" y="601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2 w 71"/>
                  <a:gd name="T19" fmla="*/ 15 h 15"/>
                  <a:gd name="T20" fmla="*/ 64 w 71"/>
                  <a:gd name="T21" fmla="*/ 15 h 15"/>
                  <a:gd name="T22" fmla="*/ 66 w 71"/>
                  <a:gd name="T23" fmla="*/ 15 h 15"/>
                  <a:gd name="T24" fmla="*/ 69 w 71"/>
                  <a:gd name="T25" fmla="*/ 12 h 15"/>
                  <a:gd name="T26" fmla="*/ 71 w 71"/>
                  <a:gd name="T27" fmla="*/ 10 h 15"/>
                  <a:gd name="T28" fmla="*/ 71 w 71"/>
                  <a:gd name="T29" fmla="*/ 8 h 15"/>
                  <a:gd name="T30" fmla="*/ 69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2" y="15"/>
                    </a:lnTo>
                    <a:lnTo>
                      <a:pt x="64" y="15"/>
                    </a:lnTo>
                    <a:lnTo>
                      <a:pt x="66" y="15"/>
                    </a:lnTo>
                    <a:lnTo>
                      <a:pt x="69" y="12"/>
                    </a:lnTo>
                    <a:lnTo>
                      <a:pt x="71" y="10"/>
                    </a:lnTo>
                    <a:lnTo>
                      <a:pt x="71" y="8"/>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256" name="Freeform 315"/>
              <p:cNvSpPr>
                <a:spLocks noChangeAspect="1"/>
              </p:cNvSpPr>
              <p:nvPr/>
            </p:nvSpPr>
            <p:spPr bwMode="auto">
              <a:xfrm>
                <a:off x="8292" y="6015"/>
                <a:ext cx="35" cy="15"/>
              </a:xfrm>
              <a:custGeom>
                <a:avLst/>
                <a:gdLst>
                  <a:gd name="T0" fmla="*/ 7 w 35"/>
                  <a:gd name="T1" fmla="*/ 0 h 15"/>
                  <a:gd name="T2" fmla="*/ 5 w 35"/>
                  <a:gd name="T3" fmla="*/ 0 h 15"/>
                  <a:gd name="T4" fmla="*/ 2 w 35"/>
                  <a:gd name="T5" fmla="*/ 3 h 15"/>
                  <a:gd name="T6" fmla="*/ 0 w 35"/>
                  <a:gd name="T7" fmla="*/ 5 h 15"/>
                  <a:gd name="T8" fmla="*/ 0 w 35"/>
                  <a:gd name="T9" fmla="*/ 8 h 15"/>
                  <a:gd name="T10" fmla="*/ 0 w 35"/>
                  <a:gd name="T11" fmla="*/ 10 h 15"/>
                  <a:gd name="T12" fmla="*/ 0 w 35"/>
                  <a:gd name="T13" fmla="*/ 12 h 15"/>
                  <a:gd name="T14" fmla="*/ 2 w 35"/>
                  <a:gd name="T15" fmla="*/ 15 h 15"/>
                  <a:gd name="T16" fmla="*/ 5 w 35"/>
                  <a:gd name="T17" fmla="*/ 15 h 15"/>
                  <a:gd name="T18" fmla="*/ 28 w 35"/>
                  <a:gd name="T19" fmla="*/ 15 h 15"/>
                  <a:gd name="T20" fmla="*/ 28 w 35"/>
                  <a:gd name="T21" fmla="*/ 15 h 15"/>
                  <a:gd name="T22" fmla="*/ 31 w 35"/>
                  <a:gd name="T23" fmla="*/ 12 h 15"/>
                  <a:gd name="T24" fmla="*/ 33 w 35"/>
                  <a:gd name="T25" fmla="*/ 10 h 15"/>
                  <a:gd name="T26" fmla="*/ 35 w 35"/>
                  <a:gd name="T27" fmla="*/ 8 h 15"/>
                  <a:gd name="T28" fmla="*/ 35 w 35"/>
                  <a:gd name="T29" fmla="*/ 8 h 15"/>
                  <a:gd name="T30" fmla="*/ 33 w 35"/>
                  <a:gd name="T31" fmla="*/ 5 h 15"/>
                  <a:gd name="T32" fmla="*/ 31 w 35"/>
                  <a:gd name="T33" fmla="*/ 3 h 15"/>
                  <a:gd name="T34" fmla="*/ 31 w 35"/>
                  <a:gd name="T35" fmla="*/ 0 h 15"/>
                  <a:gd name="T36" fmla="*/ 7 w 35"/>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15"/>
                  <a:gd name="T59" fmla="*/ 35 w 35"/>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15">
                    <a:moveTo>
                      <a:pt x="7" y="0"/>
                    </a:moveTo>
                    <a:lnTo>
                      <a:pt x="5" y="0"/>
                    </a:lnTo>
                    <a:lnTo>
                      <a:pt x="2" y="3"/>
                    </a:lnTo>
                    <a:lnTo>
                      <a:pt x="0" y="5"/>
                    </a:lnTo>
                    <a:lnTo>
                      <a:pt x="0" y="8"/>
                    </a:lnTo>
                    <a:lnTo>
                      <a:pt x="0" y="10"/>
                    </a:lnTo>
                    <a:lnTo>
                      <a:pt x="0" y="12"/>
                    </a:lnTo>
                    <a:lnTo>
                      <a:pt x="2" y="15"/>
                    </a:lnTo>
                    <a:lnTo>
                      <a:pt x="5" y="15"/>
                    </a:lnTo>
                    <a:lnTo>
                      <a:pt x="28" y="15"/>
                    </a:lnTo>
                    <a:lnTo>
                      <a:pt x="31" y="12"/>
                    </a:lnTo>
                    <a:lnTo>
                      <a:pt x="33" y="10"/>
                    </a:lnTo>
                    <a:lnTo>
                      <a:pt x="35" y="8"/>
                    </a:lnTo>
                    <a:lnTo>
                      <a:pt x="33" y="5"/>
                    </a:lnTo>
                    <a:lnTo>
                      <a:pt x="31" y="3"/>
                    </a:lnTo>
                    <a:lnTo>
                      <a:pt x="31" y="0"/>
                    </a:lnTo>
                    <a:lnTo>
                      <a:pt x="7" y="0"/>
                    </a:lnTo>
                    <a:close/>
                  </a:path>
                </a:pathLst>
              </a:custGeom>
              <a:solidFill>
                <a:srgbClr val="000000"/>
              </a:solidFill>
              <a:ln w="9525">
                <a:noFill/>
                <a:round/>
                <a:headEnd/>
                <a:tailEnd/>
              </a:ln>
            </p:spPr>
            <p:txBody>
              <a:bodyPr/>
              <a:lstStyle/>
              <a:p>
                <a:endParaRPr lang="en-US"/>
              </a:p>
            </p:txBody>
          </p:sp>
        </p:grpSp>
        <p:sp>
          <p:nvSpPr>
            <p:cNvPr id="37999" name="Rectangle 316"/>
            <p:cNvSpPr>
              <a:spLocks noChangeAspect="1" noChangeArrowheads="1"/>
            </p:cNvSpPr>
            <p:nvPr/>
          </p:nvSpPr>
          <p:spPr bwMode="auto">
            <a:xfrm>
              <a:off x="4748" y="1801"/>
              <a:ext cx="189" cy="1032"/>
            </a:xfrm>
            <a:prstGeom prst="rect">
              <a:avLst/>
            </a:prstGeom>
            <a:solidFill>
              <a:srgbClr val="FF0000"/>
            </a:solidFill>
            <a:ln w="8890">
              <a:solidFill>
                <a:srgbClr val="000000"/>
              </a:solidFill>
              <a:miter lim="800000"/>
              <a:headEnd/>
              <a:tailEnd/>
            </a:ln>
          </p:spPr>
          <p:txBody>
            <a:bodyPr/>
            <a:lstStyle/>
            <a:p>
              <a:endParaRPr lang="en-US"/>
            </a:p>
          </p:txBody>
        </p:sp>
        <p:sp>
          <p:nvSpPr>
            <p:cNvPr id="38000" name="Rectangle 317"/>
            <p:cNvSpPr>
              <a:spLocks noChangeAspect="1" noChangeArrowheads="1"/>
            </p:cNvSpPr>
            <p:nvPr/>
          </p:nvSpPr>
          <p:spPr bwMode="auto">
            <a:xfrm>
              <a:off x="4467" y="3487"/>
              <a:ext cx="656" cy="375"/>
            </a:xfrm>
            <a:prstGeom prst="rect">
              <a:avLst/>
            </a:prstGeom>
            <a:solidFill>
              <a:srgbClr val="FFFFFF"/>
            </a:solidFill>
            <a:ln w="9525">
              <a:noFill/>
              <a:miter lim="800000"/>
              <a:headEnd/>
              <a:tailEnd/>
            </a:ln>
          </p:spPr>
          <p:txBody>
            <a:bodyPr/>
            <a:lstStyle/>
            <a:p>
              <a:endParaRPr lang="en-US"/>
            </a:p>
          </p:txBody>
        </p:sp>
        <p:sp>
          <p:nvSpPr>
            <p:cNvPr id="38002" name="Rectangle 319"/>
            <p:cNvSpPr>
              <a:spLocks noChangeAspect="1" noChangeArrowheads="1"/>
            </p:cNvSpPr>
            <p:nvPr/>
          </p:nvSpPr>
          <p:spPr bwMode="auto">
            <a:xfrm>
              <a:off x="5006" y="3522"/>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8004" name="Rectangle 321"/>
            <p:cNvSpPr>
              <a:spLocks noChangeAspect="1" noChangeArrowheads="1"/>
            </p:cNvSpPr>
            <p:nvPr/>
          </p:nvSpPr>
          <p:spPr bwMode="auto">
            <a:xfrm>
              <a:off x="4872" y="3630"/>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8005" name="Rectangle 322"/>
            <p:cNvSpPr>
              <a:spLocks noChangeAspect="1" noChangeArrowheads="1"/>
            </p:cNvSpPr>
            <p:nvPr/>
          </p:nvSpPr>
          <p:spPr bwMode="auto">
            <a:xfrm>
              <a:off x="4541" y="3739"/>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sz="1200">
                <a:latin typeface="Times New Roman" pitchFamily="18" charset="0"/>
              </a:endParaRPr>
            </a:p>
          </p:txBody>
        </p:sp>
        <p:sp>
          <p:nvSpPr>
            <p:cNvPr id="38006" name="Rectangle 323"/>
            <p:cNvSpPr>
              <a:spLocks noChangeAspect="1" noChangeArrowheads="1"/>
            </p:cNvSpPr>
            <p:nvPr/>
          </p:nvSpPr>
          <p:spPr bwMode="auto">
            <a:xfrm>
              <a:off x="4467" y="864"/>
              <a:ext cx="656" cy="281"/>
            </a:xfrm>
            <a:prstGeom prst="rect">
              <a:avLst/>
            </a:prstGeom>
            <a:solidFill>
              <a:srgbClr val="FFFFFF"/>
            </a:solidFill>
            <a:ln w="9525">
              <a:noFill/>
              <a:miter lim="800000"/>
              <a:headEnd/>
              <a:tailEnd/>
            </a:ln>
          </p:spPr>
          <p:txBody>
            <a:bodyPr/>
            <a:lstStyle/>
            <a:p>
              <a:endParaRPr lang="en-US"/>
            </a:p>
          </p:txBody>
        </p:sp>
        <p:sp>
          <p:nvSpPr>
            <p:cNvPr id="38008" name="Rectangle 325"/>
            <p:cNvSpPr>
              <a:spLocks noChangeAspect="1" noChangeArrowheads="1"/>
            </p:cNvSpPr>
            <p:nvPr/>
          </p:nvSpPr>
          <p:spPr bwMode="auto">
            <a:xfrm>
              <a:off x="5006" y="899"/>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8010" name="Rectangle 327"/>
            <p:cNvSpPr>
              <a:spLocks noChangeAspect="1" noChangeArrowheads="1"/>
            </p:cNvSpPr>
            <p:nvPr/>
          </p:nvSpPr>
          <p:spPr bwMode="auto">
            <a:xfrm>
              <a:off x="4853" y="1006"/>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sp>
          <p:nvSpPr>
            <p:cNvPr id="38011" name="Rectangle 328"/>
            <p:cNvSpPr>
              <a:spLocks noChangeAspect="1" noChangeArrowheads="1"/>
            </p:cNvSpPr>
            <p:nvPr/>
          </p:nvSpPr>
          <p:spPr bwMode="auto">
            <a:xfrm>
              <a:off x="4541" y="1116"/>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sz="1200">
                <a:latin typeface="Times New Roman" pitchFamily="18" charset="0"/>
              </a:endParaRPr>
            </a:p>
          </p:txBody>
        </p:sp>
        <p:grpSp>
          <p:nvGrpSpPr>
            <p:cNvPr id="38012" name="Group 329"/>
            <p:cNvGrpSpPr>
              <a:grpSpLocks noChangeAspect="1"/>
            </p:cNvGrpSpPr>
            <p:nvPr/>
          </p:nvGrpSpPr>
          <p:grpSpPr bwMode="auto">
            <a:xfrm>
              <a:off x="2778" y="1141"/>
              <a:ext cx="2162" cy="8"/>
              <a:chOff x="6022" y="1962"/>
              <a:chExt cx="4068" cy="14"/>
            </a:xfrm>
          </p:grpSpPr>
          <p:sp>
            <p:nvSpPr>
              <p:cNvPr id="38191" name="Freeform 330"/>
              <p:cNvSpPr>
                <a:spLocks noChangeAspect="1"/>
              </p:cNvSpPr>
              <p:nvPr/>
            </p:nvSpPr>
            <p:spPr bwMode="auto">
              <a:xfrm>
                <a:off x="6022" y="1962"/>
                <a:ext cx="71" cy="14"/>
              </a:xfrm>
              <a:custGeom>
                <a:avLst/>
                <a:gdLst>
                  <a:gd name="T0" fmla="*/ 10 w 71"/>
                  <a:gd name="T1" fmla="*/ 0 h 14"/>
                  <a:gd name="T2" fmla="*/ 7 w 71"/>
                  <a:gd name="T3" fmla="*/ 0 h 14"/>
                  <a:gd name="T4" fmla="*/ 5 w 71"/>
                  <a:gd name="T5" fmla="*/ 2 h 14"/>
                  <a:gd name="T6" fmla="*/ 3 w 71"/>
                  <a:gd name="T7" fmla="*/ 4 h 14"/>
                  <a:gd name="T8" fmla="*/ 0 w 71"/>
                  <a:gd name="T9" fmla="*/ 7 h 14"/>
                  <a:gd name="T10" fmla="*/ 0 w 71"/>
                  <a:gd name="T11" fmla="*/ 7 h 14"/>
                  <a:gd name="T12" fmla="*/ 3 w 71"/>
                  <a:gd name="T13" fmla="*/ 9 h 14"/>
                  <a:gd name="T14" fmla="*/ 5 w 71"/>
                  <a:gd name="T15" fmla="*/ 11 h 14"/>
                  <a:gd name="T16" fmla="*/ 7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10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10" y="0"/>
                    </a:moveTo>
                    <a:lnTo>
                      <a:pt x="7" y="0"/>
                    </a:lnTo>
                    <a:lnTo>
                      <a:pt x="5" y="2"/>
                    </a:lnTo>
                    <a:lnTo>
                      <a:pt x="3" y="4"/>
                    </a:lnTo>
                    <a:lnTo>
                      <a:pt x="0" y="7"/>
                    </a:lnTo>
                    <a:lnTo>
                      <a:pt x="3" y="9"/>
                    </a:lnTo>
                    <a:lnTo>
                      <a:pt x="5" y="11"/>
                    </a:lnTo>
                    <a:lnTo>
                      <a:pt x="7" y="14"/>
                    </a:lnTo>
                    <a:lnTo>
                      <a:pt x="61" y="14"/>
                    </a:lnTo>
                    <a:lnTo>
                      <a:pt x="64" y="14"/>
                    </a:lnTo>
                    <a:lnTo>
                      <a:pt x="66" y="14"/>
                    </a:lnTo>
                    <a:lnTo>
                      <a:pt x="68" y="11"/>
                    </a:lnTo>
                    <a:lnTo>
                      <a:pt x="71" y="9"/>
                    </a:lnTo>
                    <a:lnTo>
                      <a:pt x="71" y="7"/>
                    </a:lnTo>
                    <a:lnTo>
                      <a:pt x="68" y="4"/>
                    </a:lnTo>
                    <a:lnTo>
                      <a:pt x="66" y="2"/>
                    </a:lnTo>
                    <a:lnTo>
                      <a:pt x="64" y="0"/>
                    </a:lnTo>
                    <a:lnTo>
                      <a:pt x="10" y="0"/>
                    </a:lnTo>
                    <a:close/>
                  </a:path>
                </a:pathLst>
              </a:custGeom>
              <a:solidFill>
                <a:srgbClr val="000000"/>
              </a:solidFill>
              <a:ln w="9525">
                <a:noFill/>
                <a:round/>
                <a:headEnd/>
                <a:tailEnd/>
              </a:ln>
            </p:spPr>
            <p:txBody>
              <a:bodyPr/>
              <a:lstStyle/>
              <a:p>
                <a:endParaRPr lang="en-US"/>
              </a:p>
            </p:txBody>
          </p:sp>
          <p:sp>
            <p:nvSpPr>
              <p:cNvPr id="38192" name="Freeform 331"/>
              <p:cNvSpPr>
                <a:spLocks noChangeAspect="1"/>
              </p:cNvSpPr>
              <p:nvPr/>
            </p:nvSpPr>
            <p:spPr bwMode="auto">
              <a:xfrm>
                <a:off x="6121" y="1962"/>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1" y="9"/>
                    </a:lnTo>
                    <a:lnTo>
                      <a:pt x="71"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93" name="Freeform 332"/>
              <p:cNvSpPr>
                <a:spLocks noChangeAspect="1"/>
              </p:cNvSpPr>
              <p:nvPr/>
            </p:nvSpPr>
            <p:spPr bwMode="auto">
              <a:xfrm>
                <a:off x="6220"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94" name="Freeform 333"/>
              <p:cNvSpPr>
                <a:spLocks noChangeAspect="1"/>
              </p:cNvSpPr>
              <p:nvPr/>
            </p:nvSpPr>
            <p:spPr bwMode="auto">
              <a:xfrm>
                <a:off x="6318"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9" y="11"/>
                    </a:lnTo>
                    <a:lnTo>
                      <a:pt x="71" y="9"/>
                    </a:lnTo>
                    <a:lnTo>
                      <a:pt x="71" y="7"/>
                    </a:lnTo>
                    <a:lnTo>
                      <a:pt x="69"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95" name="Freeform 334"/>
              <p:cNvSpPr>
                <a:spLocks noChangeAspect="1"/>
              </p:cNvSpPr>
              <p:nvPr/>
            </p:nvSpPr>
            <p:spPr bwMode="auto">
              <a:xfrm>
                <a:off x="6417" y="1962"/>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96" name="Freeform 335"/>
              <p:cNvSpPr>
                <a:spLocks noChangeAspect="1"/>
              </p:cNvSpPr>
              <p:nvPr/>
            </p:nvSpPr>
            <p:spPr bwMode="auto">
              <a:xfrm>
                <a:off x="6516"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97" name="Freeform 336"/>
              <p:cNvSpPr>
                <a:spLocks noChangeAspect="1"/>
              </p:cNvSpPr>
              <p:nvPr/>
            </p:nvSpPr>
            <p:spPr bwMode="auto">
              <a:xfrm>
                <a:off x="6614" y="1962"/>
                <a:ext cx="71" cy="14"/>
              </a:xfrm>
              <a:custGeom>
                <a:avLst/>
                <a:gdLst>
                  <a:gd name="T0" fmla="*/ 8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2"/>
                    </a:lnTo>
                    <a:lnTo>
                      <a:pt x="0" y="4"/>
                    </a:lnTo>
                    <a:lnTo>
                      <a:pt x="0" y="7"/>
                    </a:lnTo>
                    <a:lnTo>
                      <a:pt x="0" y="9"/>
                    </a:lnTo>
                    <a:lnTo>
                      <a:pt x="0" y="11"/>
                    </a:lnTo>
                    <a:lnTo>
                      <a:pt x="3" y="14"/>
                    </a:lnTo>
                    <a:lnTo>
                      <a:pt x="5" y="14"/>
                    </a:lnTo>
                    <a:lnTo>
                      <a:pt x="62" y="14"/>
                    </a:lnTo>
                    <a:lnTo>
                      <a:pt x="64" y="14"/>
                    </a:lnTo>
                    <a:lnTo>
                      <a:pt x="66" y="14"/>
                    </a:lnTo>
                    <a:lnTo>
                      <a:pt x="69" y="11"/>
                    </a:lnTo>
                    <a:lnTo>
                      <a:pt x="71" y="9"/>
                    </a:lnTo>
                    <a:lnTo>
                      <a:pt x="71" y="7"/>
                    </a:lnTo>
                    <a:lnTo>
                      <a:pt x="69" y="4"/>
                    </a:lnTo>
                    <a:lnTo>
                      <a:pt x="66" y="2"/>
                    </a:lnTo>
                    <a:lnTo>
                      <a:pt x="64" y="0"/>
                    </a:lnTo>
                    <a:lnTo>
                      <a:pt x="8" y="0"/>
                    </a:lnTo>
                    <a:close/>
                  </a:path>
                </a:pathLst>
              </a:custGeom>
              <a:solidFill>
                <a:srgbClr val="000000"/>
              </a:solidFill>
              <a:ln w="9525">
                <a:noFill/>
                <a:round/>
                <a:headEnd/>
                <a:tailEnd/>
              </a:ln>
            </p:spPr>
            <p:txBody>
              <a:bodyPr/>
              <a:lstStyle/>
              <a:p>
                <a:endParaRPr lang="en-US"/>
              </a:p>
            </p:txBody>
          </p:sp>
          <p:sp>
            <p:nvSpPr>
              <p:cNvPr id="38198" name="Freeform 337"/>
              <p:cNvSpPr>
                <a:spLocks noChangeAspect="1"/>
              </p:cNvSpPr>
              <p:nvPr/>
            </p:nvSpPr>
            <p:spPr bwMode="auto">
              <a:xfrm>
                <a:off x="6713" y="1962"/>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99" name="Freeform 338"/>
              <p:cNvSpPr>
                <a:spLocks noChangeAspect="1"/>
              </p:cNvSpPr>
              <p:nvPr/>
            </p:nvSpPr>
            <p:spPr bwMode="auto">
              <a:xfrm>
                <a:off x="6812" y="1962"/>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00" name="Freeform 339"/>
              <p:cNvSpPr>
                <a:spLocks noChangeAspect="1"/>
              </p:cNvSpPr>
              <p:nvPr/>
            </p:nvSpPr>
            <p:spPr bwMode="auto">
              <a:xfrm>
                <a:off x="6911"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01" name="Freeform 340"/>
              <p:cNvSpPr>
                <a:spLocks noChangeAspect="1"/>
              </p:cNvSpPr>
              <p:nvPr/>
            </p:nvSpPr>
            <p:spPr bwMode="auto">
              <a:xfrm>
                <a:off x="7009"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02" name="Freeform 341"/>
              <p:cNvSpPr>
                <a:spLocks noChangeAspect="1"/>
              </p:cNvSpPr>
              <p:nvPr/>
            </p:nvSpPr>
            <p:spPr bwMode="auto">
              <a:xfrm>
                <a:off x="7108" y="1962"/>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03" name="Freeform 342"/>
              <p:cNvSpPr>
                <a:spLocks noChangeAspect="1"/>
              </p:cNvSpPr>
              <p:nvPr/>
            </p:nvSpPr>
            <p:spPr bwMode="auto">
              <a:xfrm>
                <a:off x="7207"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04" name="Freeform 343"/>
              <p:cNvSpPr>
                <a:spLocks noChangeAspect="1"/>
              </p:cNvSpPr>
              <p:nvPr/>
            </p:nvSpPr>
            <p:spPr bwMode="auto">
              <a:xfrm>
                <a:off x="7305"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05" name="Freeform 344"/>
              <p:cNvSpPr>
                <a:spLocks noChangeAspect="1"/>
              </p:cNvSpPr>
              <p:nvPr/>
            </p:nvSpPr>
            <p:spPr bwMode="auto">
              <a:xfrm>
                <a:off x="7404" y="1962"/>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06" name="Freeform 345"/>
              <p:cNvSpPr>
                <a:spLocks noChangeAspect="1"/>
              </p:cNvSpPr>
              <p:nvPr/>
            </p:nvSpPr>
            <p:spPr bwMode="auto">
              <a:xfrm>
                <a:off x="7503"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07" name="Freeform 346"/>
              <p:cNvSpPr>
                <a:spLocks noChangeAspect="1"/>
              </p:cNvSpPr>
              <p:nvPr/>
            </p:nvSpPr>
            <p:spPr bwMode="auto">
              <a:xfrm>
                <a:off x="7601"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08" name="Freeform 347"/>
              <p:cNvSpPr>
                <a:spLocks noChangeAspect="1"/>
              </p:cNvSpPr>
              <p:nvPr/>
            </p:nvSpPr>
            <p:spPr bwMode="auto">
              <a:xfrm>
                <a:off x="7700" y="1962"/>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09" name="Freeform 348"/>
              <p:cNvSpPr>
                <a:spLocks noChangeAspect="1"/>
              </p:cNvSpPr>
              <p:nvPr/>
            </p:nvSpPr>
            <p:spPr bwMode="auto">
              <a:xfrm>
                <a:off x="7799"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10" name="Freeform 349"/>
              <p:cNvSpPr>
                <a:spLocks noChangeAspect="1"/>
              </p:cNvSpPr>
              <p:nvPr/>
            </p:nvSpPr>
            <p:spPr bwMode="auto">
              <a:xfrm>
                <a:off x="7897"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9" y="11"/>
                    </a:lnTo>
                    <a:lnTo>
                      <a:pt x="71" y="9"/>
                    </a:lnTo>
                    <a:lnTo>
                      <a:pt x="71" y="7"/>
                    </a:lnTo>
                    <a:lnTo>
                      <a:pt x="69"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11" name="Freeform 350"/>
              <p:cNvSpPr>
                <a:spLocks noChangeAspect="1"/>
              </p:cNvSpPr>
              <p:nvPr/>
            </p:nvSpPr>
            <p:spPr bwMode="auto">
              <a:xfrm>
                <a:off x="7996" y="1962"/>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1" y="9"/>
                    </a:lnTo>
                    <a:lnTo>
                      <a:pt x="71"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12" name="Freeform 351"/>
              <p:cNvSpPr>
                <a:spLocks noChangeAspect="1"/>
              </p:cNvSpPr>
              <p:nvPr/>
            </p:nvSpPr>
            <p:spPr bwMode="auto">
              <a:xfrm>
                <a:off x="8095"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13" name="Freeform 352"/>
              <p:cNvSpPr>
                <a:spLocks noChangeAspect="1"/>
              </p:cNvSpPr>
              <p:nvPr/>
            </p:nvSpPr>
            <p:spPr bwMode="auto">
              <a:xfrm>
                <a:off x="8193"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2" y="14"/>
                    </a:lnTo>
                    <a:lnTo>
                      <a:pt x="64" y="14"/>
                    </a:lnTo>
                    <a:lnTo>
                      <a:pt x="66" y="14"/>
                    </a:lnTo>
                    <a:lnTo>
                      <a:pt x="69" y="11"/>
                    </a:lnTo>
                    <a:lnTo>
                      <a:pt x="71" y="9"/>
                    </a:lnTo>
                    <a:lnTo>
                      <a:pt x="71" y="7"/>
                    </a:lnTo>
                    <a:lnTo>
                      <a:pt x="69"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14" name="Freeform 353"/>
              <p:cNvSpPr>
                <a:spLocks noChangeAspect="1"/>
              </p:cNvSpPr>
              <p:nvPr/>
            </p:nvSpPr>
            <p:spPr bwMode="auto">
              <a:xfrm>
                <a:off x="8292" y="1962"/>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15" name="Freeform 354"/>
              <p:cNvSpPr>
                <a:spLocks noChangeAspect="1"/>
              </p:cNvSpPr>
              <p:nvPr/>
            </p:nvSpPr>
            <p:spPr bwMode="auto">
              <a:xfrm>
                <a:off x="8391"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16" name="Freeform 355"/>
              <p:cNvSpPr>
                <a:spLocks noChangeAspect="1"/>
              </p:cNvSpPr>
              <p:nvPr/>
            </p:nvSpPr>
            <p:spPr bwMode="auto">
              <a:xfrm>
                <a:off x="8489" y="1962"/>
                <a:ext cx="71" cy="14"/>
              </a:xfrm>
              <a:custGeom>
                <a:avLst/>
                <a:gdLst>
                  <a:gd name="T0" fmla="*/ 8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2"/>
                    </a:lnTo>
                    <a:lnTo>
                      <a:pt x="0" y="4"/>
                    </a:lnTo>
                    <a:lnTo>
                      <a:pt x="0" y="7"/>
                    </a:lnTo>
                    <a:lnTo>
                      <a:pt x="0" y="9"/>
                    </a:lnTo>
                    <a:lnTo>
                      <a:pt x="0" y="11"/>
                    </a:lnTo>
                    <a:lnTo>
                      <a:pt x="3" y="14"/>
                    </a:lnTo>
                    <a:lnTo>
                      <a:pt x="5" y="14"/>
                    </a:lnTo>
                    <a:lnTo>
                      <a:pt x="62" y="14"/>
                    </a:lnTo>
                    <a:lnTo>
                      <a:pt x="64" y="14"/>
                    </a:lnTo>
                    <a:lnTo>
                      <a:pt x="66" y="14"/>
                    </a:lnTo>
                    <a:lnTo>
                      <a:pt x="69" y="11"/>
                    </a:lnTo>
                    <a:lnTo>
                      <a:pt x="71" y="9"/>
                    </a:lnTo>
                    <a:lnTo>
                      <a:pt x="71" y="7"/>
                    </a:lnTo>
                    <a:lnTo>
                      <a:pt x="69" y="4"/>
                    </a:lnTo>
                    <a:lnTo>
                      <a:pt x="66" y="2"/>
                    </a:lnTo>
                    <a:lnTo>
                      <a:pt x="64" y="0"/>
                    </a:lnTo>
                    <a:lnTo>
                      <a:pt x="8" y="0"/>
                    </a:lnTo>
                    <a:close/>
                  </a:path>
                </a:pathLst>
              </a:custGeom>
              <a:solidFill>
                <a:srgbClr val="000000"/>
              </a:solidFill>
              <a:ln w="9525">
                <a:noFill/>
                <a:round/>
                <a:headEnd/>
                <a:tailEnd/>
              </a:ln>
            </p:spPr>
            <p:txBody>
              <a:bodyPr/>
              <a:lstStyle/>
              <a:p>
                <a:endParaRPr lang="en-US"/>
              </a:p>
            </p:txBody>
          </p:sp>
          <p:sp>
            <p:nvSpPr>
              <p:cNvPr id="38217" name="Freeform 356"/>
              <p:cNvSpPr>
                <a:spLocks noChangeAspect="1"/>
              </p:cNvSpPr>
              <p:nvPr/>
            </p:nvSpPr>
            <p:spPr bwMode="auto">
              <a:xfrm>
                <a:off x="8588"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18" name="Freeform 357"/>
              <p:cNvSpPr>
                <a:spLocks noChangeAspect="1"/>
              </p:cNvSpPr>
              <p:nvPr/>
            </p:nvSpPr>
            <p:spPr bwMode="auto">
              <a:xfrm>
                <a:off x="8687" y="1962"/>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19" name="Freeform 358"/>
              <p:cNvSpPr>
                <a:spLocks noChangeAspect="1"/>
              </p:cNvSpPr>
              <p:nvPr/>
            </p:nvSpPr>
            <p:spPr bwMode="auto">
              <a:xfrm>
                <a:off x="8786"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20" name="Freeform 359"/>
              <p:cNvSpPr>
                <a:spLocks noChangeAspect="1"/>
              </p:cNvSpPr>
              <p:nvPr/>
            </p:nvSpPr>
            <p:spPr bwMode="auto">
              <a:xfrm>
                <a:off x="8884"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21" name="Freeform 360"/>
              <p:cNvSpPr>
                <a:spLocks noChangeAspect="1"/>
              </p:cNvSpPr>
              <p:nvPr/>
            </p:nvSpPr>
            <p:spPr bwMode="auto">
              <a:xfrm>
                <a:off x="8983" y="1962"/>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22" name="Freeform 361"/>
              <p:cNvSpPr>
                <a:spLocks noChangeAspect="1"/>
              </p:cNvSpPr>
              <p:nvPr/>
            </p:nvSpPr>
            <p:spPr bwMode="auto">
              <a:xfrm>
                <a:off x="9082"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23" name="Freeform 362"/>
              <p:cNvSpPr>
                <a:spLocks noChangeAspect="1"/>
              </p:cNvSpPr>
              <p:nvPr/>
            </p:nvSpPr>
            <p:spPr bwMode="auto">
              <a:xfrm>
                <a:off x="9180"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24" name="Freeform 363"/>
              <p:cNvSpPr>
                <a:spLocks noChangeAspect="1"/>
              </p:cNvSpPr>
              <p:nvPr/>
            </p:nvSpPr>
            <p:spPr bwMode="auto">
              <a:xfrm>
                <a:off x="9279" y="1962"/>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25" name="Freeform 364"/>
              <p:cNvSpPr>
                <a:spLocks noChangeAspect="1"/>
              </p:cNvSpPr>
              <p:nvPr/>
            </p:nvSpPr>
            <p:spPr bwMode="auto">
              <a:xfrm>
                <a:off x="9378"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226" name="Freeform 365"/>
              <p:cNvSpPr>
                <a:spLocks noChangeAspect="1"/>
              </p:cNvSpPr>
              <p:nvPr/>
            </p:nvSpPr>
            <p:spPr bwMode="auto">
              <a:xfrm>
                <a:off x="9476"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27" name="Freeform 366"/>
              <p:cNvSpPr>
                <a:spLocks noChangeAspect="1"/>
              </p:cNvSpPr>
              <p:nvPr/>
            </p:nvSpPr>
            <p:spPr bwMode="auto">
              <a:xfrm>
                <a:off x="9575" y="1962"/>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1" y="9"/>
                    </a:lnTo>
                    <a:lnTo>
                      <a:pt x="71"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28" name="Freeform 367"/>
              <p:cNvSpPr>
                <a:spLocks noChangeAspect="1"/>
              </p:cNvSpPr>
              <p:nvPr/>
            </p:nvSpPr>
            <p:spPr bwMode="auto">
              <a:xfrm>
                <a:off x="9674"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29" name="Freeform 368"/>
              <p:cNvSpPr>
                <a:spLocks noChangeAspect="1"/>
              </p:cNvSpPr>
              <p:nvPr/>
            </p:nvSpPr>
            <p:spPr bwMode="auto">
              <a:xfrm>
                <a:off x="9772" y="1962"/>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9" y="11"/>
                    </a:lnTo>
                    <a:lnTo>
                      <a:pt x="71" y="9"/>
                    </a:lnTo>
                    <a:lnTo>
                      <a:pt x="71" y="7"/>
                    </a:lnTo>
                    <a:lnTo>
                      <a:pt x="69"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30" name="Freeform 369"/>
              <p:cNvSpPr>
                <a:spLocks noChangeAspect="1"/>
              </p:cNvSpPr>
              <p:nvPr/>
            </p:nvSpPr>
            <p:spPr bwMode="auto">
              <a:xfrm>
                <a:off x="9871" y="1962"/>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231" name="Freeform 370"/>
              <p:cNvSpPr>
                <a:spLocks noChangeAspect="1"/>
              </p:cNvSpPr>
              <p:nvPr/>
            </p:nvSpPr>
            <p:spPr bwMode="auto">
              <a:xfrm>
                <a:off x="9970" y="1962"/>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232" name="Freeform 371"/>
              <p:cNvSpPr>
                <a:spLocks noChangeAspect="1"/>
              </p:cNvSpPr>
              <p:nvPr/>
            </p:nvSpPr>
            <p:spPr bwMode="auto">
              <a:xfrm>
                <a:off x="10068" y="1962"/>
                <a:ext cx="22" cy="14"/>
              </a:xfrm>
              <a:custGeom>
                <a:avLst/>
                <a:gdLst>
                  <a:gd name="T0" fmla="*/ 8 w 22"/>
                  <a:gd name="T1" fmla="*/ 0 h 14"/>
                  <a:gd name="T2" fmla="*/ 5 w 22"/>
                  <a:gd name="T3" fmla="*/ 0 h 14"/>
                  <a:gd name="T4" fmla="*/ 3 w 22"/>
                  <a:gd name="T5" fmla="*/ 2 h 14"/>
                  <a:gd name="T6" fmla="*/ 0 w 22"/>
                  <a:gd name="T7" fmla="*/ 4 h 14"/>
                  <a:gd name="T8" fmla="*/ 0 w 22"/>
                  <a:gd name="T9" fmla="*/ 7 h 14"/>
                  <a:gd name="T10" fmla="*/ 0 w 22"/>
                  <a:gd name="T11" fmla="*/ 9 h 14"/>
                  <a:gd name="T12" fmla="*/ 0 w 22"/>
                  <a:gd name="T13" fmla="*/ 11 h 14"/>
                  <a:gd name="T14" fmla="*/ 3 w 22"/>
                  <a:gd name="T15" fmla="*/ 14 h 14"/>
                  <a:gd name="T16" fmla="*/ 5 w 22"/>
                  <a:gd name="T17" fmla="*/ 14 h 14"/>
                  <a:gd name="T18" fmla="*/ 15 w 22"/>
                  <a:gd name="T19" fmla="*/ 14 h 14"/>
                  <a:gd name="T20" fmla="*/ 15 w 22"/>
                  <a:gd name="T21" fmla="*/ 14 h 14"/>
                  <a:gd name="T22" fmla="*/ 17 w 22"/>
                  <a:gd name="T23" fmla="*/ 11 h 14"/>
                  <a:gd name="T24" fmla="*/ 19 w 22"/>
                  <a:gd name="T25" fmla="*/ 9 h 14"/>
                  <a:gd name="T26" fmla="*/ 22 w 22"/>
                  <a:gd name="T27" fmla="*/ 7 h 14"/>
                  <a:gd name="T28" fmla="*/ 22 w 22"/>
                  <a:gd name="T29" fmla="*/ 7 h 14"/>
                  <a:gd name="T30" fmla="*/ 19 w 22"/>
                  <a:gd name="T31" fmla="*/ 4 h 14"/>
                  <a:gd name="T32" fmla="*/ 17 w 22"/>
                  <a:gd name="T33" fmla="*/ 2 h 14"/>
                  <a:gd name="T34" fmla="*/ 17 w 22"/>
                  <a:gd name="T35" fmla="*/ 0 h 14"/>
                  <a:gd name="T36" fmla="*/ 8 w 22"/>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
                  <a:gd name="T58" fmla="*/ 0 h 14"/>
                  <a:gd name="T59" fmla="*/ 22 w 22"/>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 h="14">
                    <a:moveTo>
                      <a:pt x="8" y="0"/>
                    </a:moveTo>
                    <a:lnTo>
                      <a:pt x="5" y="0"/>
                    </a:lnTo>
                    <a:lnTo>
                      <a:pt x="3" y="2"/>
                    </a:lnTo>
                    <a:lnTo>
                      <a:pt x="0" y="4"/>
                    </a:lnTo>
                    <a:lnTo>
                      <a:pt x="0" y="7"/>
                    </a:lnTo>
                    <a:lnTo>
                      <a:pt x="0" y="9"/>
                    </a:lnTo>
                    <a:lnTo>
                      <a:pt x="0" y="11"/>
                    </a:lnTo>
                    <a:lnTo>
                      <a:pt x="3" y="14"/>
                    </a:lnTo>
                    <a:lnTo>
                      <a:pt x="5" y="14"/>
                    </a:lnTo>
                    <a:lnTo>
                      <a:pt x="15" y="14"/>
                    </a:lnTo>
                    <a:lnTo>
                      <a:pt x="17" y="11"/>
                    </a:lnTo>
                    <a:lnTo>
                      <a:pt x="19" y="9"/>
                    </a:lnTo>
                    <a:lnTo>
                      <a:pt x="22" y="7"/>
                    </a:lnTo>
                    <a:lnTo>
                      <a:pt x="19" y="4"/>
                    </a:lnTo>
                    <a:lnTo>
                      <a:pt x="17" y="2"/>
                    </a:lnTo>
                    <a:lnTo>
                      <a:pt x="17" y="0"/>
                    </a:lnTo>
                    <a:lnTo>
                      <a:pt x="8" y="0"/>
                    </a:lnTo>
                    <a:close/>
                  </a:path>
                </a:pathLst>
              </a:custGeom>
              <a:solidFill>
                <a:srgbClr val="000000"/>
              </a:solidFill>
              <a:ln w="9525">
                <a:noFill/>
                <a:round/>
                <a:headEnd/>
                <a:tailEnd/>
              </a:ln>
            </p:spPr>
            <p:txBody>
              <a:bodyPr/>
              <a:lstStyle/>
              <a:p>
                <a:endParaRPr lang="en-US"/>
              </a:p>
            </p:txBody>
          </p:sp>
        </p:grpSp>
        <p:sp>
          <p:nvSpPr>
            <p:cNvPr id="38013" name="Rectangle 372"/>
            <p:cNvSpPr>
              <a:spLocks noChangeAspect="1" noChangeArrowheads="1"/>
            </p:cNvSpPr>
            <p:nvPr/>
          </p:nvSpPr>
          <p:spPr bwMode="auto">
            <a:xfrm>
              <a:off x="4748" y="2831"/>
              <a:ext cx="189" cy="657"/>
            </a:xfrm>
            <a:prstGeom prst="rect">
              <a:avLst/>
            </a:prstGeom>
            <a:solidFill>
              <a:srgbClr val="FF6600"/>
            </a:solidFill>
            <a:ln w="8890">
              <a:solidFill>
                <a:srgbClr val="000000"/>
              </a:solidFill>
              <a:miter lim="800000"/>
              <a:headEnd/>
              <a:tailEnd/>
            </a:ln>
          </p:spPr>
          <p:txBody>
            <a:bodyPr/>
            <a:lstStyle/>
            <a:p>
              <a:endParaRPr lang="en-US"/>
            </a:p>
          </p:txBody>
        </p:sp>
        <p:sp>
          <p:nvSpPr>
            <p:cNvPr id="38014" name="Rectangle 373"/>
            <p:cNvSpPr>
              <a:spLocks noChangeAspect="1" noChangeArrowheads="1"/>
            </p:cNvSpPr>
            <p:nvPr/>
          </p:nvSpPr>
          <p:spPr bwMode="auto">
            <a:xfrm>
              <a:off x="4748" y="1145"/>
              <a:ext cx="189" cy="657"/>
            </a:xfrm>
            <a:prstGeom prst="rect">
              <a:avLst/>
            </a:prstGeom>
            <a:solidFill>
              <a:srgbClr val="FF6600"/>
            </a:solidFill>
            <a:ln w="8890">
              <a:solidFill>
                <a:srgbClr val="000000"/>
              </a:solidFill>
              <a:miter lim="800000"/>
              <a:headEnd/>
              <a:tailEnd/>
            </a:ln>
          </p:spPr>
          <p:txBody>
            <a:bodyPr/>
            <a:lstStyle/>
            <a:p>
              <a:endParaRPr lang="en-US"/>
            </a:p>
          </p:txBody>
        </p:sp>
        <p:grpSp>
          <p:nvGrpSpPr>
            <p:cNvPr id="38015" name="Group 374"/>
            <p:cNvGrpSpPr>
              <a:grpSpLocks noChangeAspect="1"/>
            </p:cNvGrpSpPr>
            <p:nvPr/>
          </p:nvGrpSpPr>
          <p:grpSpPr bwMode="auto">
            <a:xfrm>
              <a:off x="2778" y="3484"/>
              <a:ext cx="2162" cy="7"/>
              <a:chOff x="6022" y="6368"/>
              <a:chExt cx="4068" cy="14"/>
            </a:xfrm>
          </p:grpSpPr>
          <p:sp>
            <p:nvSpPr>
              <p:cNvPr id="38149" name="Freeform 375"/>
              <p:cNvSpPr>
                <a:spLocks noChangeAspect="1"/>
              </p:cNvSpPr>
              <p:nvPr/>
            </p:nvSpPr>
            <p:spPr bwMode="auto">
              <a:xfrm>
                <a:off x="6022" y="6368"/>
                <a:ext cx="71" cy="14"/>
              </a:xfrm>
              <a:custGeom>
                <a:avLst/>
                <a:gdLst>
                  <a:gd name="T0" fmla="*/ 10 w 71"/>
                  <a:gd name="T1" fmla="*/ 0 h 14"/>
                  <a:gd name="T2" fmla="*/ 7 w 71"/>
                  <a:gd name="T3" fmla="*/ 0 h 14"/>
                  <a:gd name="T4" fmla="*/ 5 w 71"/>
                  <a:gd name="T5" fmla="*/ 2 h 14"/>
                  <a:gd name="T6" fmla="*/ 3 w 71"/>
                  <a:gd name="T7" fmla="*/ 5 h 14"/>
                  <a:gd name="T8" fmla="*/ 0 w 71"/>
                  <a:gd name="T9" fmla="*/ 7 h 14"/>
                  <a:gd name="T10" fmla="*/ 0 w 71"/>
                  <a:gd name="T11" fmla="*/ 7 h 14"/>
                  <a:gd name="T12" fmla="*/ 3 w 71"/>
                  <a:gd name="T13" fmla="*/ 9 h 14"/>
                  <a:gd name="T14" fmla="*/ 5 w 71"/>
                  <a:gd name="T15" fmla="*/ 12 h 14"/>
                  <a:gd name="T16" fmla="*/ 7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10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10" y="0"/>
                    </a:moveTo>
                    <a:lnTo>
                      <a:pt x="7" y="0"/>
                    </a:lnTo>
                    <a:lnTo>
                      <a:pt x="5" y="2"/>
                    </a:lnTo>
                    <a:lnTo>
                      <a:pt x="3" y="5"/>
                    </a:lnTo>
                    <a:lnTo>
                      <a:pt x="0" y="7"/>
                    </a:lnTo>
                    <a:lnTo>
                      <a:pt x="3" y="9"/>
                    </a:lnTo>
                    <a:lnTo>
                      <a:pt x="5" y="12"/>
                    </a:lnTo>
                    <a:lnTo>
                      <a:pt x="7" y="14"/>
                    </a:lnTo>
                    <a:lnTo>
                      <a:pt x="61" y="14"/>
                    </a:lnTo>
                    <a:lnTo>
                      <a:pt x="64" y="14"/>
                    </a:lnTo>
                    <a:lnTo>
                      <a:pt x="66" y="14"/>
                    </a:lnTo>
                    <a:lnTo>
                      <a:pt x="68" y="12"/>
                    </a:lnTo>
                    <a:lnTo>
                      <a:pt x="71" y="9"/>
                    </a:lnTo>
                    <a:lnTo>
                      <a:pt x="71" y="7"/>
                    </a:lnTo>
                    <a:lnTo>
                      <a:pt x="68" y="5"/>
                    </a:lnTo>
                    <a:lnTo>
                      <a:pt x="66" y="2"/>
                    </a:lnTo>
                    <a:lnTo>
                      <a:pt x="64" y="0"/>
                    </a:lnTo>
                    <a:lnTo>
                      <a:pt x="10" y="0"/>
                    </a:lnTo>
                    <a:close/>
                  </a:path>
                </a:pathLst>
              </a:custGeom>
              <a:solidFill>
                <a:srgbClr val="000000"/>
              </a:solidFill>
              <a:ln w="9525">
                <a:noFill/>
                <a:round/>
                <a:headEnd/>
                <a:tailEnd/>
              </a:ln>
            </p:spPr>
            <p:txBody>
              <a:bodyPr/>
              <a:lstStyle/>
              <a:p>
                <a:endParaRPr lang="en-US"/>
              </a:p>
            </p:txBody>
          </p:sp>
          <p:sp>
            <p:nvSpPr>
              <p:cNvPr id="38150" name="Freeform 376"/>
              <p:cNvSpPr>
                <a:spLocks noChangeAspect="1"/>
              </p:cNvSpPr>
              <p:nvPr/>
            </p:nvSpPr>
            <p:spPr bwMode="auto">
              <a:xfrm>
                <a:off x="6121" y="6368"/>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1" y="9"/>
                    </a:lnTo>
                    <a:lnTo>
                      <a:pt x="71"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51" name="Freeform 377"/>
              <p:cNvSpPr>
                <a:spLocks noChangeAspect="1"/>
              </p:cNvSpPr>
              <p:nvPr/>
            </p:nvSpPr>
            <p:spPr bwMode="auto">
              <a:xfrm>
                <a:off x="6220"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52" name="Freeform 378"/>
              <p:cNvSpPr>
                <a:spLocks noChangeAspect="1"/>
              </p:cNvSpPr>
              <p:nvPr/>
            </p:nvSpPr>
            <p:spPr bwMode="auto">
              <a:xfrm>
                <a:off x="6318"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9" y="12"/>
                    </a:lnTo>
                    <a:lnTo>
                      <a:pt x="71" y="9"/>
                    </a:lnTo>
                    <a:lnTo>
                      <a:pt x="71" y="7"/>
                    </a:lnTo>
                    <a:lnTo>
                      <a:pt x="69"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53" name="Freeform 379"/>
              <p:cNvSpPr>
                <a:spLocks noChangeAspect="1"/>
              </p:cNvSpPr>
              <p:nvPr/>
            </p:nvSpPr>
            <p:spPr bwMode="auto">
              <a:xfrm>
                <a:off x="6417" y="6368"/>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54" name="Freeform 380"/>
              <p:cNvSpPr>
                <a:spLocks noChangeAspect="1"/>
              </p:cNvSpPr>
              <p:nvPr/>
            </p:nvSpPr>
            <p:spPr bwMode="auto">
              <a:xfrm>
                <a:off x="6516"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55" name="Freeform 381"/>
              <p:cNvSpPr>
                <a:spLocks noChangeAspect="1"/>
              </p:cNvSpPr>
              <p:nvPr/>
            </p:nvSpPr>
            <p:spPr bwMode="auto">
              <a:xfrm>
                <a:off x="6614" y="6368"/>
                <a:ext cx="71" cy="14"/>
              </a:xfrm>
              <a:custGeom>
                <a:avLst/>
                <a:gdLst>
                  <a:gd name="T0" fmla="*/ 8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2"/>
                    </a:lnTo>
                    <a:lnTo>
                      <a:pt x="0" y="5"/>
                    </a:lnTo>
                    <a:lnTo>
                      <a:pt x="0" y="7"/>
                    </a:lnTo>
                    <a:lnTo>
                      <a:pt x="0" y="9"/>
                    </a:lnTo>
                    <a:lnTo>
                      <a:pt x="0" y="12"/>
                    </a:lnTo>
                    <a:lnTo>
                      <a:pt x="3" y="14"/>
                    </a:lnTo>
                    <a:lnTo>
                      <a:pt x="5" y="14"/>
                    </a:lnTo>
                    <a:lnTo>
                      <a:pt x="62" y="14"/>
                    </a:lnTo>
                    <a:lnTo>
                      <a:pt x="64" y="14"/>
                    </a:lnTo>
                    <a:lnTo>
                      <a:pt x="66" y="14"/>
                    </a:lnTo>
                    <a:lnTo>
                      <a:pt x="69" y="12"/>
                    </a:lnTo>
                    <a:lnTo>
                      <a:pt x="71" y="9"/>
                    </a:lnTo>
                    <a:lnTo>
                      <a:pt x="71" y="7"/>
                    </a:lnTo>
                    <a:lnTo>
                      <a:pt x="69" y="5"/>
                    </a:lnTo>
                    <a:lnTo>
                      <a:pt x="66" y="2"/>
                    </a:lnTo>
                    <a:lnTo>
                      <a:pt x="64" y="0"/>
                    </a:lnTo>
                    <a:lnTo>
                      <a:pt x="8" y="0"/>
                    </a:lnTo>
                    <a:close/>
                  </a:path>
                </a:pathLst>
              </a:custGeom>
              <a:solidFill>
                <a:srgbClr val="000000"/>
              </a:solidFill>
              <a:ln w="9525">
                <a:noFill/>
                <a:round/>
                <a:headEnd/>
                <a:tailEnd/>
              </a:ln>
            </p:spPr>
            <p:txBody>
              <a:bodyPr/>
              <a:lstStyle/>
              <a:p>
                <a:endParaRPr lang="en-US"/>
              </a:p>
            </p:txBody>
          </p:sp>
          <p:sp>
            <p:nvSpPr>
              <p:cNvPr id="38156" name="Freeform 382"/>
              <p:cNvSpPr>
                <a:spLocks noChangeAspect="1"/>
              </p:cNvSpPr>
              <p:nvPr/>
            </p:nvSpPr>
            <p:spPr bwMode="auto">
              <a:xfrm>
                <a:off x="6713" y="6368"/>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57" name="Freeform 383"/>
              <p:cNvSpPr>
                <a:spLocks noChangeAspect="1"/>
              </p:cNvSpPr>
              <p:nvPr/>
            </p:nvSpPr>
            <p:spPr bwMode="auto">
              <a:xfrm>
                <a:off x="6812" y="6368"/>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58" name="Freeform 384"/>
              <p:cNvSpPr>
                <a:spLocks noChangeAspect="1"/>
              </p:cNvSpPr>
              <p:nvPr/>
            </p:nvSpPr>
            <p:spPr bwMode="auto">
              <a:xfrm>
                <a:off x="6911"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59" name="Freeform 385"/>
              <p:cNvSpPr>
                <a:spLocks noChangeAspect="1"/>
              </p:cNvSpPr>
              <p:nvPr/>
            </p:nvSpPr>
            <p:spPr bwMode="auto">
              <a:xfrm>
                <a:off x="7009"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60" name="Freeform 386"/>
              <p:cNvSpPr>
                <a:spLocks noChangeAspect="1"/>
              </p:cNvSpPr>
              <p:nvPr/>
            </p:nvSpPr>
            <p:spPr bwMode="auto">
              <a:xfrm>
                <a:off x="7108" y="6368"/>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61" name="Freeform 387"/>
              <p:cNvSpPr>
                <a:spLocks noChangeAspect="1"/>
              </p:cNvSpPr>
              <p:nvPr/>
            </p:nvSpPr>
            <p:spPr bwMode="auto">
              <a:xfrm>
                <a:off x="7207"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62" name="Freeform 388"/>
              <p:cNvSpPr>
                <a:spLocks noChangeAspect="1"/>
              </p:cNvSpPr>
              <p:nvPr/>
            </p:nvSpPr>
            <p:spPr bwMode="auto">
              <a:xfrm>
                <a:off x="7305"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63" name="Freeform 389"/>
              <p:cNvSpPr>
                <a:spLocks noChangeAspect="1"/>
              </p:cNvSpPr>
              <p:nvPr/>
            </p:nvSpPr>
            <p:spPr bwMode="auto">
              <a:xfrm>
                <a:off x="7404" y="6368"/>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64" name="Freeform 390"/>
              <p:cNvSpPr>
                <a:spLocks noChangeAspect="1"/>
              </p:cNvSpPr>
              <p:nvPr/>
            </p:nvSpPr>
            <p:spPr bwMode="auto">
              <a:xfrm>
                <a:off x="7503"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65" name="Freeform 391"/>
              <p:cNvSpPr>
                <a:spLocks noChangeAspect="1"/>
              </p:cNvSpPr>
              <p:nvPr/>
            </p:nvSpPr>
            <p:spPr bwMode="auto">
              <a:xfrm>
                <a:off x="7601"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66" name="Freeform 392"/>
              <p:cNvSpPr>
                <a:spLocks noChangeAspect="1"/>
              </p:cNvSpPr>
              <p:nvPr/>
            </p:nvSpPr>
            <p:spPr bwMode="auto">
              <a:xfrm>
                <a:off x="7700" y="6368"/>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67" name="Freeform 393"/>
              <p:cNvSpPr>
                <a:spLocks noChangeAspect="1"/>
              </p:cNvSpPr>
              <p:nvPr/>
            </p:nvSpPr>
            <p:spPr bwMode="auto">
              <a:xfrm>
                <a:off x="7799"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68" name="Freeform 394"/>
              <p:cNvSpPr>
                <a:spLocks noChangeAspect="1"/>
              </p:cNvSpPr>
              <p:nvPr/>
            </p:nvSpPr>
            <p:spPr bwMode="auto">
              <a:xfrm>
                <a:off x="7897"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9" y="12"/>
                    </a:lnTo>
                    <a:lnTo>
                      <a:pt x="71" y="9"/>
                    </a:lnTo>
                    <a:lnTo>
                      <a:pt x="71" y="7"/>
                    </a:lnTo>
                    <a:lnTo>
                      <a:pt x="69"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69" name="Freeform 395"/>
              <p:cNvSpPr>
                <a:spLocks noChangeAspect="1"/>
              </p:cNvSpPr>
              <p:nvPr/>
            </p:nvSpPr>
            <p:spPr bwMode="auto">
              <a:xfrm>
                <a:off x="7996" y="6368"/>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1" y="9"/>
                    </a:lnTo>
                    <a:lnTo>
                      <a:pt x="71"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70" name="Freeform 396"/>
              <p:cNvSpPr>
                <a:spLocks noChangeAspect="1"/>
              </p:cNvSpPr>
              <p:nvPr/>
            </p:nvSpPr>
            <p:spPr bwMode="auto">
              <a:xfrm>
                <a:off x="8095"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71" name="Freeform 397"/>
              <p:cNvSpPr>
                <a:spLocks noChangeAspect="1"/>
              </p:cNvSpPr>
              <p:nvPr/>
            </p:nvSpPr>
            <p:spPr bwMode="auto">
              <a:xfrm>
                <a:off x="8193"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2" y="14"/>
                    </a:lnTo>
                    <a:lnTo>
                      <a:pt x="64" y="14"/>
                    </a:lnTo>
                    <a:lnTo>
                      <a:pt x="66" y="14"/>
                    </a:lnTo>
                    <a:lnTo>
                      <a:pt x="69" y="12"/>
                    </a:lnTo>
                    <a:lnTo>
                      <a:pt x="71" y="9"/>
                    </a:lnTo>
                    <a:lnTo>
                      <a:pt x="71" y="7"/>
                    </a:lnTo>
                    <a:lnTo>
                      <a:pt x="69"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72" name="Freeform 398"/>
              <p:cNvSpPr>
                <a:spLocks noChangeAspect="1"/>
              </p:cNvSpPr>
              <p:nvPr/>
            </p:nvSpPr>
            <p:spPr bwMode="auto">
              <a:xfrm>
                <a:off x="8292" y="6368"/>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73" name="Freeform 399"/>
              <p:cNvSpPr>
                <a:spLocks noChangeAspect="1"/>
              </p:cNvSpPr>
              <p:nvPr/>
            </p:nvSpPr>
            <p:spPr bwMode="auto">
              <a:xfrm>
                <a:off x="8391"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74" name="Freeform 400"/>
              <p:cNvSpPr>
                <a:spLocks noChangeAspect="1"/>
              </p:cNvSpPr>
              <p:nvPr/>
            </p:nvSpPr>
            <p:spPr bwMode="auto">
              <a:xfrm>
                <a:off x="8489" y="6368"/>
                <a:ext cx="71" cy="14"/>
              </a:xfrm>
              <a:custGeom>
                <a:avLst/>
                <a:gdLst>
                  <a:gd name="T0" fmla="*/ 8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2"/>
                    </a:lnTo>
                    <a:lnTo>
                      <a:pt x="0" y="5"/>
                    </a:lnTo>
                    <a:lnTo>
                      <a:pt x="0" y="7"/>
                    </a:lnTo>
                    <a:lnTo>
                      <a:pt x="0" y="9"/>
                    </a:lnTo>
                    <a:lnTo>
                      <a:pt x="0" y="12"/>
                    </a:lnTo>
                    <a:lnTo>
                      <a:pt x="3" y="14"/>
                    </a:lnTo>
                    <a:lnTo>
                      <a:pt x="5" y="14"/>
                    </a:lnTo>
                    <a:lnTo>
                      <a:pt x="62" y="14"/>
                    </a:lnTo>
                    <a:lnTo>
                      <a:pt x="64" y="14"/>
                    </a:lnTo>
                    <a:lnTo>
                      <a:pt x="66" y="14"/>
                    </a:lnTo>
                    <a:lnTo>
                      <a:pt x="69" y="12"/>
                    </a:lnTo>
                    <a:lnTo>
                      <a:pt x="71" y="9"/>
                    </a:lnTo>
                    <a:lnTo>
                      <a:pt x="71" y="7"/>
                    </a:lnTo>
                    <a:lnTo>
                      <a:pt x="69" y="5"/>
                    </a:lnTo>
                    <a:lnTo>
                      <a:pt x="66" y="2"/>
                    </a:lnTo>
                    <a:lnTo>
                      <a:pt x="64" y="0"/>
                    </a:lnTo>
                    <a:lnTo>
                      <a:pt x="8" y="0"/>
                    </a:lnTo>
                    <a:close/>
                  </a:path>
                </a:pathLst>
              </a:custGeom>
              <a:solidFill>
                <a:srgbClr val="000000"/>
              </a:solidFill>
              <a:ln w="9525">
                <a:noFill/>
                <a:round/>
                <a:headEnd/>
                <a:tailEnd/>
              </a:ln>
            </p:spPr>
            <p:txBody>
              <a:bodyPr/>
              <a:lstStyle/>
              <a:p>
                <a:endParaRPr lang="en-US"/>
              </a:p>
            </p:txBody>
          </p:sp>
          <p:sp>
            <p:nvSpPr>
              <p:cNvPr id="38175" name="Freeform 401"/>
              <p:cNvSpPr>
                <a:spLocks noChangeAspect="1"/>
              </p:cNvSpPr>
              <p:nvPr/>
            </p:nvSpPr>
            <p:spPr bwMode="auto">
              <a:xfrm>
                <a:off x="8588"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76" name="Freeform 402"/>
              <p:cNvSpPr>
                <a:spLocks noChangeAspect="1"/>
              </p:cNvSpPr>
              <p:nvPr/>
            </p:nvSpPr>
            <p:spPr bwMode="auto">
              <a:xfrm>
                <a:off x="8687" y="6368"/>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77" name="Freeform 403"/>
              <p:cNvSpPr>
                <a:spLocks noChangeAspect="1"/>
              </p:cNvSpPr>
              <p:nvPr/>
            </p:nvSpPr>
            <p:spPr bwMode="auto">
              <a:xfrm>
                <a:off x="8786"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78" name="Freeform 404"/>
              <p:cNvSpPr>
                <a:spLocks noChangeAspect="1"/>
              </p:cNvSpPr>
              <p:nvPr/>
            </p:nvSpPr>
            <p:spPr bwMode="auto">
              <a:xfrm>
                <a:off x="8884"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79" name="Freeform 405"/>
              <p:cNvSpPr>
                <a:spLocks noChangeAspect="1"/>
              </p:cNvSpPr>
              <p:nvPr/>
            </p:nvSpPr>
            <p:spPr bwMode="auto">
              <a:xfrm>
                <a:off x="8983" y="6368"/>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80" name="Freeform 406"/>
              <p:cNvSpPr>
                <a:spLocks noChangeAspect="1"/>
              </p:cNvSpPr>
              <p:nvPr/>
            </p:nvSpPr>
            <p:spPr bwMode="auto">
              <a:xfrm>
                <a:off x="9082"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81" name="Freeform 407"/>
              <p:cNvSpPr>
                <a:spLocks noChangeAspect="1"/>
              </p:cNvSpPr>
              <p:nvPr/>
            </p:nvSpPr>
            <p:spPr bwMode="auto">
              <a:xfrm>
                <a:off x="9180"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82" name="Freeform 408"/>
              <p:cNvSpPr>
                <a:spLocks noChangeAspect="1"/>
              </p:cNvSpPr>
              <p:nvPr/>
            </p:nvSpPr>
            <p:spPr bwMode="auto">
              <a:xfrm>
                <a:off x="9279" y="6368"/>
                <a:ext cx="70" cy="14"/>
              </a:xfrm>
              <a:custGeom>
                <a:avLst/>
                <a:gdLst>
                  <a:gd name="T0" fmla="*/ 7 w 70"/>
                  <a:gd name="T1" fmla="*/ 0 h 14"/>
                  <a:gd name="T2" fmla="*/ 5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83" name="Freeform 409"/>
              <p:cNvSpPr>
                <a:spLocks noChangeAspect="1"/>
              </p:cNvSpPr>
              <p:nvPr/>
            </p:nvSpPr>
            <p:spPr bwMode="auto">
              <a:xfrm>
                <a:off x="9378"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9 h 14"/>
                  <a:gd name="T28" fmla="*/ 70 w 70"/>
                  <a:gd name="T29" fmla="*/ 7 h 14"/>
                  <a:gd name="T30" fmla="*/ 68 w 70"/>
                  <a:gd name="T31" fmla="*/ 5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5" y="14"/>
                    </a:lnTo>
                    <a:lnTo>
                      <a:pt x="68" y="12"/>
                    </a:lnTo>
                    <a:lnTo>
                      <a:pt x="70" y="9"/>
                    </a:lnTo>
                    <a:lnTo>
                      <a:pt x="70" y="7"/>
                    </a:lnTo>
                    <a:lnTo>
                      <a:pt x="68" y="5"/>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84" name="Freeform 410"/>
              <p:cNvSpPr>
                <a:spLocks noChangeAspect="1"/>
              </p:cNvSpPr>
              <p:nvPr/>
            </p:nvSpPr>
            <p:spPr bwMode="auto">
              <a:xfrm>
                <a:off x="9476"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85" name="Freeform 411"/>
              <p:cNvSpPr>
                <a:spLocks noChangeAspect="1"/>
              </p:cNvSpPr>
              <p:nvPr/>
            </p:nvSpPr>
            <p:spPr bwMode="auto">
              <a:xfrm>
                <a:off x="9575" y="6368"/>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3" y="14"/>
                    </a:lnTo>
                    <a:lnTo>
                      <a:pt x="66" y="14"/>
                    </a:lnTo>
                    <a:lnTo>
                      <a:pt x="68" y="12"/>
                    </a:lnTo>
                    <a:lnTo>
                      <a:pt x="71" y="9"/>
                    </a:lnTo>
                    <a:lnTo>
                      <a:pt x="71"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86" name="Freeform 412"/>
              <p:cNvSpPr>
                <a:spLocks noChangeAspect="1"/>
              </p:cNvSpPr>
              <p:nvPr/>
            </p:nvSpPr>
            <p:spPr bwMode="auto">
              <a:xfrm>
                <a:off x="9674"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87" name="Freeform 413"/>
              <p:cNvSpPr>
                <a:spLocks noChangeAspect="1"/>
              </p:cNvSpPr>
              <p:nvPr/>
            </p:nvSpPr>
            <p:spPr bwMode="auto">
              <a:xfrm>
                <a:off x="9772" y="6368"/>
                <a:ext cx="71" cy="14"/>
              </a:xfrm>
              <a:custGeom>
                <a:avLst/>
                <a:gdLst>
                  <a:gd name="T0" fmla="*/ 7 w 71"/>
                  <a:gd name="T1" fmla="*/ 0 h 14"/>
                  <a:gd name="T2" fmla="*/ 5 w 71"/>
                  <a:gd name="T3" fmla="*/ 0 h 14"/>
                  <a:gd name="T4" fmla="*/ 3 w 71"/>
                  <a:gd name="T5" fmla="*/ 2 h 14"/>
                  <a:gd name="T6" fmla="*/ 0 w 71"/>
                  <a:gd name="T7" fmla="*/ 5 h 14"/>
                  <a:gd name="T8" fmla="*/ 0 w 71"/>
                  <a:gd name="T9" fmla="*/ 7 h 14"/>
                  <a:gd name="T10" fmla="*/ 0 w 71"/>
                  <a:gd name="T11" fmla="*/ 9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2 h 14"/>
                  <a:gd name="T26" fmla="*/ 71 w 71"/>
                  <a:gd name="T27" fmla="*/ 9 h 14"/>
                  <a:gd name="T28" fmla="*/ 71 w 71"/>
                  <a:gd name="T29" fmla="*/ 7 h 14"/>
                  <a:gd name="T30" fmla="*/ 69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5"/>
                    </a:lnTo>
                    <a:lnTo>
                      <a:pt x="0" y="7"/>
                    </a:lnTo>
                    <a:lnTo>
                      <a:pt x="0" y="9"/>
                    </a:lnTo>
                    <a:lnTo>
                      <a:pt x="0" y="12"/>
                    </a:lnTo>
                    <a:lnTo>
                      <a:pt x="3" y="14"/>
                    </a:lnTo>
                    <a:lnTo>
                      <a:pt x="5" y="14"/>
                    </a:lnTo>
                    <a:lnTo>
                      <a:pt x="61" y="14"/>
                    </a:lnTo>
                    <a:lnTo>
                      <a:pt x="64" y="14"/>
                    </a:lnTo>
                    <a:lnTo>
                      <a:pt x="66" y="14"/>
                    </a:lnTo>
                    <a:lnTo>
                      <a:pt x="69" y="12"/>
                    </a:lnTo>
                    <a:lnTo>
                      <a:pt x="71" y="9"/>
                    </a:lnTo>
                    <a:lnTo>
                      <a:pt x="71" y="7"/>
                    </a:lnTo>
                    <a:lnTo>
                      <a:pt x="69"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88" name="Freeform 414"/>
              <p:cNvSpPr>
                <a:spLocks noChangeAspect="1"/>
              </p:cNvSpPr>
              <p:nvPr/>
            </p:nvSpPr>
            <p:spPr bwMode="auto">
              <a:xfrm>
                <a:off x="9871" y="6368"/>
                <a:ext cx="71" cy="14"/>
              </a:xfrm>
              <a:custGeom>
                <a:avLst/>
                <a:gdLst>
                  <a:gd name="T0" fmla="*/ 7 w 71"/>
                  <a:gd name="T1" fmla="*/ 0 h 14"/>
                  <a:gd name="T2" fmla="*/ 5 w 71"/>
                  <a:gd name="T3" fmla="*/ 0 h 14"/>
                  <a:gd name="T4" fmla="*/ 2 w 71"/>
                  <a:gd name="T5" fmla="*/ 2 h 14"/>
                  <a:gd name="T6" fmla="*/ 0 w 71"/>
                  <a:gd name="T7" fmla="*/ 5 h 14"/>
                  <a:gd name="T8" fmla="*/ 0 w 71"/>
                  <a:gd name="T9" fmla="*/ 7 h 14"/>
                  <a:gd name="T10" fmla="*/ 0 w 71"/>
                  <a:gd name="T11" fmla="*/ 9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9 h 14"/>
                  <a:gd name="T28" fmla="*/ 71 w 71"/>
                  <a:gd name="T29" fmla="*/ 7 h 14"/>
                  <a:gd name="T30" fmla="*/ 68 w 71"/>
                  <a:gd name="T31" fmla="*/ 5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5"/>
                    </a:lnTo>
                    <a:lnTo>
                      <a:pt x="0" y="7"/>
                    </a:lnTo>
                    <a:lnTo>
                      <a:pt x="0" y="9"/>
                    </a:lnTo>
                    <a:lnTo>
                      <a:pt x="0" y="12"/>
                    </a:lnTo>
                    <a:lnTo>
                      <a:pt x="2" y="14"/>
                    </a:lnTo>
                    <a:lnTo>
                      <a:pt x="5" y="14"/>
                    </a:lnTo>
                    <a:lnTo>
                      <a:pt x="61" y="14"/>
                    </a:lnTo>
                    <a:lnTo>
                      <a:pt x="64" y="14"/>
                    </a:lnTo>
                    <a:lnTo>
                      <a:pt x="66" y="14"/>
                    </a:lnTo>
                    <a:lnTo>
                      <a:pt x="68" y="12"/>
                    </a:lnTo>
                    <a:lnTo>
                      <a:pt x="71" y="9"/>
                    </a:lnTo>
                    <a:lnTo>
                      <a:pt x="71" y="7"/>
                    </a:lnTo>
                    <a:lnTo>
                      <a:pt x="68" y="5"/>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89" name="Freeform 415"/>
              <p:cNvSpPr>
                <a:spLocks noChangeAspect="1"/>
              </p:cNvSpPr>
              <p:nvPr/>
            </p:nvSpPr>
            <p:spPr bwMode="auto">
              <a:xfrm>
                <a:off x="9970" y="6368"/>
                <a:ext cx="70" cy="14"/>
              </a:xfrm>
              <a:custGeom>
                <a:avLst/>
                <a:gdLst>
                  <a:gd name="T0" fmla="*/ 7 w 70"/>
                  <a:gd name="T1" fmla="*/ 0 h 14"/>
                  <a:gd name="T2" fmla="*/ 4 w 70"/>
                  <a:gd name="T3" fmla="*/ 0 h 14"/>
                  <a:gd name="T4" fmla="*/ 2 w 70"/>
                  <a:gd name="T5" fmla="*/ 2 h 14"/>
                  <a:gd name="T6" fmla="*/ 0 w 70"/>
                  <a:gd name="T7" fmla="*/ 5 h 14"/>
                  <a:gd name="T8" fmla="*/ 0 w 70"/>
                  <a:gd name="T9" fmla="*/ 7 h 14"/>
                  <a:gd name="T10" fmla="*/ 0 w 70"/>
                  <a:gd name="T11" fmla="*/ 9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9 h 14"/>
                  <a:gd name="T28" fmla="*/ 70 w 70"/>
                  <a:gd name="T29" fmla="*/ 7 h 14"/>
                  <a:gd name="T30" fmla="*/ 68 w 70"/>
                  <a:gd name="T31" fmla="*/ 5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5"/>
                    </a:lnTo>
                    <a:lnTo>
                      <a:pt x="0" y="7"/>
                    </a:lnTo>
                    <a:lnTo>
                      <a:pt x="0" y="9"/>
                    </a:lnTo>
                    <a:lnTo>
                      <a:pt x="0" y="12"/>
                    </a:lnTo>
                    <a:lnTo>
                      <a:pt x="2" y="14"/>
                    </a:lnTo>
                    <a:lnTo>
                      <a:pt x="4" y="14"/>
                    </a:lnTo>
                    <a:lnTo>
                      <a:pt x="61" y="14"/>
                    </a:lnTo>
                    <a:lnTo>
                      <a:pt x="63" y="14"/>
                    </a:lnTo>
                    <a:lnTo>
                      <a:pt x="66" y="14"/>
                    </a:lnTo>
                    <a:lnTo>
                      <a:pt x="68" y="12"/>
                    </a:lnTo>
                    <a:lnTo>
                      <a:pt x="70" y="9"/>
                    </a:lnTo>
                    <a:lnTo>
                      <a:pt x="70" y="7"/>
                    </a:lnTo>
                    <a:lnTo>
                      <a:pt x="68" y="5"/>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90" name="Freeform 416"/>
              <p:cNvSpPr>
                <a:spLocks noChangeAspect="1"/>
              </p:cNvSpPr>
              <p:nvPr/>
            </p:nvSpPr>
            <p:spPr bwMode="auto">
              <a:xfrm>
                <a:off x="10068" y="6368"/>
                <a:ext cx="22" cy="14"/>
              </a:xfrm>
              <a:custGeom>
                <a:avLst/>
                <a:gdLst>
                  <a:gd name="T0" fmla="*/ 8 w 22"/>
                  <a:gd name="T1" fmla="*/ 0 h 14"/>
                  <a:gd name="T2" fmla="*/ 5 w 22"/>
                  <a:gd name="T3" fmla="*/ 0 h 14"/>
                  <a:gd name="T4" fmla="*/ 3 w 22"/>
                  <a:gd name="T5" fmla="*/ 2 h 14"/>
                  <a:gd name="T6" fmla="*/ 0 w 22"/>
                  <a:gd name="T7" fmla="*/ 5 h 14"/>
                  <a:gd name="T8" fmla="*/ 0 w 22"/>
                  <a:gd name="T9" fmla="*/ 7 h 14"/>
                  <a:gd name="T10" fmla="*/ 0 w 22"/>
                  <a:gd name="T11" fmla="*/ 9 h 14"/>
                  <a:gd name="T12" fmla="*/ 0 w 22"/>
                  <a:gd name="T13" fmla="*/ 12 h 14"/>
                  <a:gd name="T14" fmla="*/ 3 w 22"/>
                  <a:gd name="T15" fmla="*/ 14 h 14"/>
                  <a:gd name="T16" fmla="*/ 5 w 22"/>
                  <a:gd name="T17" fmla="*/ 14 h 14"/>
                  <a:gd name="T18" fmla="*/ 15 w 22"/>
                  <a:gd name="T19" fmla="*/ 14 h 14"/>
                  <a:gd name="T20" fmla="*/ 15 w 22"/>
                  <a:gd name="T21" fmla="*/ 14 h 14"/>
                  <a:gd name="T22" fmla="*/ 17 w 22"/>
                  <a:gd name="T23" fmla="*/ 12 h 14"/>
                  <a:gd name="T24" fmla="*/ 19 w 22"/>
                  <a:gd name="T25" fmla="*/ 9 h 14"/>
                  <a:gd name="T26" fmla="*/ 22 w 22"/>
                  <a:gd name="T27" fmla="*/ 7 h 14"/>
                  <a:gd name="T28" fmla="*/ 22 w 22"/>
                  <a:gd name="T29" fmla="*/ 7 h 14"/>
                  <a:gd name="T30" fmla="*/ 19 w 22"/>
                  <a:gd name="T31" fmla="*/ 5 h 14"/>
                  <a:gd name="T32" fmla="*/ 17 w 22"/>
                  <a:gd name="T33" fmla="*/ 2 h 14"/>
                  <a:gd name="T34" fmla="*/ 17 w 22"/>
                  <a:gd name="T35" fmla="*/ 0 h 14"/>
                  <a:gd name="T36" fmla="*/ 8 w 22"/>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
                  <a:gd name="T58" fmla="*/ 0 h 14"/>
                  <a:gd name="T59" fmla="*/ 22 w 22"/>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 h="14">
                    <a:moveTo>
                      <a:pt x="8" y="0"/>
                    </a:moveTo>
                    <a:lnTo>
                      <a:pt x="5" y="0"/>
                    </a:lnTo>
                    <a:lnTo>
                      <a:pt x="3" y="2"/>
                    </a:lnTo>
                    <a:lnTo>
                      <a:pt x="0" y="5"/>
                    </a:lnTo>
                    <a:lnTo>
                      <a:pt x="0" y="7"/>
                    </a:lnTo>
                    <a:lnTo>
                      <a:pt x="0" y="9"/>
                    </a:lnTo>
                    <a:lnTo>
                      <a:pt x="0" y="12"/>
                    </a:lnTo>
                    <a:lnTo>
                      <a:pt x="3" y="14"/>
                    </a:lnTo>
                    <a:lnTo>
                      <a:pt x="5" y="14"/>
                    </a:lnTo>
                    <a:lnTo>
                      <a:pt x="15" y="14"/>
                    </a:lnTo>
                    <a:lnTo>
                      <a:pt x="17" y="12"/>
                    </a:lnTo>
                    <a:lnTo>
                      <a:pt x="19" y="9"/>
                    </a:lnTo>
                    <a:lnTo>
                      <a:pt x="22" y="7"/>
                    </a:lnTo>
                    <a:lnTo>
                      <a:pt x="19" y="5"/>
                    </a:lnTo>
                    <a:lnTo>
                      <a:pt x="17" y="2"/>
                    </a:lnTo>
                    <a:lnTo>
                      <a:pt x="17" y="0"/>
                    </a:lnTo>
                    <a:lnTo>
                      <a:pt x="8" y="0"/>
                    </a:lnTo>
                    <a:close/>
                  </a:path>
                </a:pathLst>
              </a:custGeom>
              <a:solidFill>
                <a:srgbClr val="000000"/>
              </a:solidFill>
              <a:ln w="9525">
                <a:noFill/>
                <a:round/>
                <a:headEnd/>
                <a:tailEnd/>
              </a:ln>
            </p:spPr>
            <p:txBody>
              <a:bodyPr/>
              <a:lstStyle/>
              <a:p>
                <a:endParaRPr lang="en-US"/>
              </a:p>
            </p:txBody>
          </p:sp>
        </p:grpSp>
        <p:sp>
          <p:nvSpPr>
            <p:cNvPr id="38016" name="Rectangle 417"/>
            <p:cNvSpPr>
              <a:spLocks noChangeAspect="1" noChangeArrowheads="1"/>
            </p:cNvSpPr>
            <p:nvPr/>
          </p:nvSpPr>
          <p:spPr bwMode="auto">
            <a:xfrm>
              <a:off x="2688" y="1332"/>
              <a:ext cx="843" cy="188"/>
            </a:xfrm>
            <a:prstGeom prst="rect">
              <a:avLst/>
            </a:prstGeom>
            <a:solidFill>
              <a:srgbClr val="FFFFFF"/>
            </a:solidFill>
            <a:ln w="9525">
              <a:noFill/>
              <a:miter lim="800000"/>
              <a:headEnd/>
              <a:tailEnd/>
            </a:ln>
          </p:spPr>
          <p:txBody>
            <a:bodyPr/>
            <a:lstStyle/>
            <a:p>
              <a:endParaRPr lang="en-US"/>
            </a:p>
          </p:txBody>
        </p:sp>
        <p:sp>
          <p:nvSpPr>
            <p:cNvPr id="38018" name="Rectangle 419"/>
            <p:cNvSpPr>
              <a:spLocks noChangeAspect="1" noChangeArrowheads="1"/>
            </p:cNvSpPr>
            <p:nvPr/>
          </p:nvSpPr>
          <p:spPr bwMode="auto">
            <a:xfrm>
              <a:off x="3378" y="1370"/>
              <a:ext cx="16" cy="86"/>
            </a:xfrm>
            <a:prstGeom prst="rect">
              <a:avLst/>
            </a:prstGeom>
            <a:noFill/>
            <a:ln w="9525">
              <a:noFill/>
              <a:miter lim="800000"/>
              <a:headEnd/>
              <a:tailEnd/>
            </a:ln>
          </p:spPr>
          <p:txBody>
            <a:bodyPr wrap="none" lIns="0" tIns="0" rIns="0" bIns="0">
              <a:spAutoFit/>
            </a:bodyPr>
            <a:lstStyle/>
            <a:p>
              <a:r>
                <a:rPr lang="en-US" sz="900">
                  <a:solidFill>
                    <a:srgbClr val="000000"/>
                  </a:solidFill>
                  <a:latin typeface="Arial Narrow" pitchFamily="34" charset="0"/>
                </a:rPr>
                <a:t> </a:t>
              </a:r>
              <a:endParaRPr lang="en-US" sz="1200">
                <a:latin typeface="Times New Roman" pitchFamily="18" charset="0"/>
              </a:endParaRPr>
            </a:p>
          </p:txBody>
        </p:sp>
        <p:grpSp>
          <p:nvGrpSpPr>
            <p:cNvPr id="38019" name="Group 420"/>
            <p:cNvGrpSpPr>
              <a:grpSpLocks noChangeAspect="1"/>
            </p:cNvGrpSpPr>
            <p:nvPr/>
          </p:nvGrpSpPr>
          <p:grpSpPr bwMode="auto">
            <a:xfrm>
              <a:off x="2872" y="1329"/>
              <a:ext cx="1225" cy="7"/>
              <a:chOff x="6199" y="2314"/>
              <a:chExt cx="2305" cy="14"/>
            </a:xfrm>
          </p:grpSpPr>
          <p:sp>
            <p:nvSpPr>
              <p:cNvPr id="38125" name="Freeform 421"/>
              <p:cNvSpPr>
                <a:spLocks noChangeAspect="1"/>
              </p:cNvSpPr>
              <p:nvPr/>
            </p:nvSpPr>
            <p:spPr bwMode="auto">
              <a:xfrm>
                <a:off x="6199" y="2314"/>
                <a:ext cx="70" cy="14"/>
              </a:xfrm>
              <a:custGeom>
                <a:avLst/>
                <a:gdLst>
                  <a:gd name="T0" fmla="*/ 9 w 70"/>
                  <a:gd name="T1" fmla="*/ 0 h 14"/>
                  <a:gd name="T2" fmla="*/ 7 w 70"/>
                  <a:gd name="T3" fmla="*/ 0 h 14"/>
                  <a:gd name="T4" fmla="*/ 4 w 70"/>
                  <a:gd name="T5" fmla="*/ 3 h 14"/>
                  <a:gd name="T6" fmla="*/ 2 w 70"/>
                  <a:gd name="T7" fmla="*/ 5 h 14"/>
                  <a:gd name="T8" fmla="*/ 0 w 70"/>
                  <a:gd name="T9" fmla="*/ 7 h 14"/>
                  <a:gd name="T10" fmla="*/ 0 w 70"/>
                  <a:gd name="T11" fmla="*/ 7 h 14"/>
                  <a:gd name="T12" fmla="*/ 2 w 70"/>
                  <a:gd name="T13" fmla="*/ 10 h 14"/>
                  <a:gd name="T14" fmla="*/ 4 w 70"/>
                  <a:gd name="T15" fmla="*/ 12 h 14"/>
                  <a:gd name="T16" fmla="*/ 7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9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9" y="0"/>
                    </a:moveTo>
                    <a:lnTo>
                      <a:pt x="7" y="0"/>
                    </a:lnTo>
                    <a:lnTo>
                      <a:pt x="4" y="3"/>
                    </a:lnTo>
                    <a:lnTo>
                      <a:pt x="2" y="5"/>
                    </a:lnTo>
                    <a:lnTo>
                      <a:pt x="0" y="7"/>
                    </a:lnTo>
                    <a:lnTo>
                      <a:pt x="2" y="10"/>
                    </a:lnTo>
                    <a:lnTo>
                      <a:pt x="4" y="12"/>
                    </a:lnTo>
                    <a:lnTo>
                      <a:pt x="7" y="14"/>
                    </a:lnTo>
                    <a:lnTo>
                      <a:pt x="61" y="14"/>
                    </a:lnTo>
                    <a:lnTo>
                      <a:pt x="63" y="14"/>
                    </a:lnTo>
                    <a:lnTo>
                      <a:pt x="65" y="14"/>
                    </a:lnTo>
                    <a:lnTo>
                      <a:pt x="68" y="12"/>
                    </a:lnTo>
                    <a:lnTo>
                      <a:pt x="70" y="10"/>
                    </a:lnTo>
                    <a:lnTo>
                      <a:pt x="70" y="7"/>
                    </a:lnTo>
                    <a:lnTo>
                      <a:pt x="68" y="5"/>
                    </a:lnTo>
                    <a:lnTo>
                      <a:pt x="65" y="3"/>
                    </a:lnTo>
                    <a:lnTo>
                      <a:pt x="63" y="0"/>
                    </a:lnTo>
                    <a:lnTo>
                      <a:pt x="9" y="0"/>
                    </a:lnTo>
                    <a:close/>
                  </a:path>
                </a:pathLst>
              </a:custGeom>
              <a:solidFill>
                <a:srgbClr val="000000"/>
              </a:solidFill>
              <a:ln w="9525">
                <a:noFill/>
                <a:round/>
                <a:headEnd/>
                <a:tailEnd/>
              </a:ln>
            </p:spPr>
            <p:txBody>
              <a:bodyPr/>
              <a:lstStyle/>
              <a:p>
                <a:endParaRPr lang="en-US"/>
              </a:p>
            </p:txBody>
          </p:sp>
          <p:sp>
            <p:nvSpPr>
              <p:cNvPr id="38126" name="Freeform 422"/>
              <p:cNvSpPr>
                <a:spLocks noChangeAspect="1"/>
              </p:cNvSpPr>
              <p:nvPr/>
            </p:nvSpPr>
            <p:spPr bwMode="auto">
              <a:xfrm>
                <a:off x="6297" y="231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127" name="Freeform 423"/>
              <p:cNvSpPr>
                <a:spLocks noChangeAspect="1"/>
              </p:cNvSpPr>
              <p:nvPr/>
            </p:nvSpPr>
            <p:spPr bwMode="auto">
              <a:xfrm>
                <a:off x="6396" y="231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128" name="Freeform 424"/>
              <p:cNvSpPr>
                <a:spLocks noChangeAspect="1"/>
              </p:cNvSpPr>
              <p:nvPr/>
            </p:nvSpPr>
            <p:spPr bwMode="auto">
              <a:xfrm>
                <a:off x="6495" y="231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129" name="Freeform 425"/>
              <p:cNvSpPr>
                <a:spLocks noChangeAspect="1"/>
              </p:cNvSpPr>
              <p:nvPr/>
            </p:nvSpPr>
            <p:spPr bwMode="auto">
              <a:xfrm>
                <a:off x="6593" y="231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130" name="Freeform 426"/>
              <p:cNvSpPr>
                <a:spLocks noChangeAspect="1"/>
              </p:cNvSpPr>
              <p:nvPr/>
            </p:nvSpPr>
            <p:spPr bwMode="auto">
              <a:xfrm>
                <a:off x="6692" y="231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131" name="Freeform 427"/>
              <p:cNvSpPr>
                <a:spLocks noChangeAspect="1"/>
              </p:cNvSpPr>
              <p:nvPr/>
            </p:nvSpPr>
            <p:spPr bwMode="auto">
              <a:xfrm>
                <a:off x="6791" y="231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132" name="Freeform 428"/>
              <p:cNvSpPr>
                <a:spLocks noChangeAspect="1"/>
              </p:cNvSpPr>
              <p:nvPr/>
            </p:nvSpPr>
            <p:spPr bwMode="auto">
              <a:xfrm>
                <a:off x="6889" y="231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2 h 14"/>
                  <a:gd name="T26" fmla="*/ 71 w 71"/>
                  <a:gd name="T27" fmla="*/ 10 h 14"/>
                  <a:gd name="T28" fmla="*/ 71 w 71"/>
                  <a:gd name="T29" fmla="*/ 7 h 14"/>
                  <a:gd name="T30" fmla="*/ 69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9" y="12"/>
                    </a:lnTo>
                    <a:lnTo>
                      <a:pt x="71" y="10"/>
                    </a:lnTo>
                    <a:lnTo>
                      <a:pt x="71" y="7"/>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133" name="Freeform 429"/>
              <p:cNvSpPr>
                <a:spLocks noChangeAspect="1"/>
              </p:cNvSpPr>
              <p:nvPr/>
            </p:nvSpPr>
            <p:spPr bwMode="auto">
              <a:xfrm>
                <a:off x="6988" y="2314"/>
                <a:ext cx="71" cy="14"/>
              </a:xfrm>
              <a:custGeom>
                <a:avLst/>
                <a:gdLst>
                  <a:gd name="T0" fmla="*/ 7 w 71"/>
                  <a:gd name="T1" fmla="*/ 0 h 14"/>
                  <a:gd name="T2" fmla="*/ 5 w 71"/>
                  <a:gd name="T3" fmla="*/ 0 h 14"/>
                  <a:gd name="T4" fmla="*/ 2 w 71"/>
                  <a:gd name="T5" fmla="*/ 3 h 14"/>
                  <a:gd name="T6" fmla="*/ 0 w 71"/>
                  <a:gd name="T7" fmla="*/ 5 h 14"/>
                  <a:gd name="T8" fmla="*/ 0 w 71"/>
                  <a:gd name="T9" fmla="*/ 7 h 14"/>
                  <a:gd name="T10" fmla="*/ 0 w 71"/>
                  <a:gd name="T11" fmla="*/ 10 h 14"/>
                  <a:gd name="T12" fmla="*/ 0 w 71"/>
                  <a:gd name="T13" fmla="*/ 12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1" y="10"/>
                    </a:lnTo>
                    <a:lnTo>
                      <a:pt x="71"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134" name="Freeform 430"/>
              <p:cNvSpPr>
                <a:spLocks noChangeAspect="1"/>
              </p:cNvSpPr>
              <p:nvPr/>
            </p:nvSpPr>
            <p:spPr bwMode="auto">
              <a:xfrm>
                <a:off x="7087" y="231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135" name="Freeform 431"/>
              <p:cNvSpPr>
                <a:spLocks noChangeAspect="1"/>
              </p:cNvSpPr>
              <p:nvPr/>
            </p:nvSpPr>
            <p:spPr bwMode="auto">
              <a:xfrm>
                <a:off x="7185" y="231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10 h 14"/>
                  <a:gd name="T28" fmla="*/ 71 w 71"/>
                  <a:gd name="T29" fmla="*/ 7 h 14"/>
                  <a:gd name="T30" fmla="*/ 69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2" y="14"/>
                    </a:lnTo>
                    <a:lnTo>
                      <a:pt x="64" y="14"/>
                    </a:lnTo>
                    <a:lnTo>
                      <a:pt x="66" y="14"/>
                    </a:lnTo>
                    <a:lnTo>
                      <a:pt x="69" y="12"/>
                    </a:lnTo>
                    <a:lnTo>
                      <a:pt x="71" y="10"/>
                    </a:lnTo>
                    <a:lnTo>
                      <a:pt x="71" y="7"/>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136" name="Freeform 432"/>
              <p:cNvSpPr>
                <a:spLocks noChangeAspect="1"/>
              </p:cNvSpPr>
              <p:nvPr/>
            </p:nvSpPr>
            <p:spPr bwMode="auto">
              <a:xfrm>
                <a:off x="7284" y="2314"/>
                <a:ext cx="71" cy="14"/>
              </a:xfrm>
              <a:custGeom>
                <a:avLst/>
                <a:gdLst>
                  <a:gd name="T0" fmla="*/ 7 w 71"/>
                  <a:gd name="T1" fmla="*/ 0 h 14"/>
                  <a:gd name="T2" fmla="*/ 5 w 71"/>
                  <a:gd name="T3" fmla="*/ 0 h 14"/>
                  <a:gd name="T4" fmla="*/ 2 w 71"/>
                  <a:gd name="T5" fmla="*/ 3 h 14"/>
                  <a:gd name="T6" fmla="*/ 0 w 71"/>
                  <a:gd name="T7" fmla="*/ 5 h 14"/>
                  <a:gd name="T8" fmla="*/ 0 w 71"/>
                  <a:gd name="T9" fmla="*/ 7 h 14"/>
                  <a:gd name="T10" fmla="*/ 0 w 71"/>
                  <a:gd name="T11" fmla="*/ 10 h 14"/>
                  <a:gd name="T12" fmla="*/ 0 w 71"/>
                  <a:gd name="T13" fmla="*/ 12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3"/>
                    </a:lnTo>
                    <a:lnTo>
                      <a:pt x="0" y="5"/>
                    </a:lnTo>
                    <a:lnTo>
                      <a:pt x="0" y="7"/>
                    </a:lnTo>
                    <a:lnTo>
                      <a:pt x="0" y="10"/>
                    </a:lnTo>
                    <a:lnTo>
                      <a:pt x="0" y="12"/>
                    </a:lnTo>
                    <a:lnTo>
                      <a:pt x="2"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137" name="Freeform 433"/>
              <p:cNvSpPr>
                <a:spLocks noChangeAspect="1"/>
              </p:cNvSpPr>
              <p:nvPr/>
            </p:nvSpPr>
            <p:spPr bwMode="auto">
              <a:xfrm>
                <a:off x="7383" y="231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138" name="Freeform 434"/>
              <p:cNvSpPr>
                <a:spLocks noChangeAspect="1"/>
              </p:cNvSpPr>
              <p:nvPr/>
            </p:nvSpPr>
            <p:spPr bwMode="auto">
              <a:xfrm>
                <a:off x="7481" y="2314"/>
                <a:ext cx="71" cy="14"/>
              </a:xfrm>
              <a:custGeom>
                <a:avLst/>
                <a:gdLst>
                  <a:gd name="T0" fmla="*/ 8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2 h 14"/>
                  <a:gd name="T26" fmla="*/ 71 w 71"/>
                  <a:gd name="T27" fmla="*/ 10 h 14"/>
                  <a:gd name="T28" fmla="*/ 71 w 71"/>
                  <a:gd name="T29" fmla="*/ 7 h 14"/>
                  <a:gd name="T30" fmla="*/ 69 w 71"/>
                  <a:gd name="T31" fmla="*/ 5 h 14"/>
                  <a:gd name="T32" fmla="*/ 66 w 71"/>
                  <a:gd name="T33" fmla="*/ 3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3"/>
                    </a:lnTo>
                    <a:lnTo>
                      <a:pt x="0" y="5"/>
                    </a:lnTo>
                    <a:lnTo>
                      <a:pt x="0" y="7"/>
                    </a:lnTo>
                    <a:lnTo>
                      <a:pt x="0" y="10"/>
                    </a:lnTo>
                    <a:lnTo>
                      <a:pt x="0" y="12"/>
                    </a:lnTo>
                    <a:lnTo>
                      <a:pt x="3" y="14"/>
                    </a:lnTo>
                    <a:lnTo>
                      <a:pt x="5" y="14"/>
                    </a:lnTo>
                    <a:lnTo>
                      <a:pt x="62" y="14"/>
                    </a:lnTo>
                    <a:lnTo>
                      <a:pt x="64" y="14"/>
                    </a:lnTo>
                    <a:lnTo>
                      <a:pt x="66" y="14"/>
                    </a:lnTo>
                    <a:lnTo>
                      <a:pt x="69" y="12"/>
                    </a:lnTo>
                    <a:lnTo>
                      <a:pt x="71" y="10"/>
                    </a:lnTo>
                    <a:lnTo>
                      <a:pt x="71" y="7"/>
                    </a:lnTo>
                    <a:lnTo>
                      <a:pt x="69" y="5"/>
                    </a:lnTo>
                    <a:lnTo>
                      <a:pt x="66" y="3"/>
                    </a:lnTo>
                    <a:lnTo>
                      <a:pt x="64" y="0"/>
                    </a:lnTo>
                    <a:lnTo>
                      <a:pt x="8" y="0"/>
                    </a:lnTo>
                    <a:close/>
                  </a:path>
                </a:pathLst>
              </a:custGeom>
              <a:solidFill>
                <a:srgbClr val="000000"/>
              </a:solidFill>
              <a:ln w="9525">
                <a:noFill/>
                <a:round/>
                <a:headEnd/>
                <a:tailEnd/>
              </a:ln>
            </p:spPr>
            <p:txBody>
              <a:bodyPr/>
              <a:lstStyle/>
              <a:p>
                <a:endParaRPr lang="en-US"/>
              </a:p>
            </p:txBody>
          </p:sp>
          <p:sp>
            <p:nvSpPr>
              <p:cNvPr id="38139" name="Freeform 435"/>
              <p:cNvSpPr>
                <a:spLocks noChangeAspect="1"/>
              </p:cNvSpPr>
              <p:nvPr/>
            </p:nvSpPr>
            <p:spPr bwMode="auto">
              <a:xfrm>
                <a:off x="7580" y="231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140" name="Freeform 436"/>
              <p:cNvSpPr>
                <a:spLocks noChangeAspect="1"/>
              </p:cNvSpPr>
              <p:nvPr/>
            </p:nvSpPr>
            <p:spPr bwMode="auto">
              <a:xfrm>
                <a:off x="7679" y="231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141" name="Freeform 437"/>
              <p:cNvSpPr>
                <a:spLocks noChangeAspect="1"/>
              </p:cNvSpPr>
              <p:nvPr/>
            </p:nvSpPr>
            <p:spPr bwMode="auto">
              <a:xfrm>
                <a:off x="7778" y="231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142" name="Freeform 438"/>
              <p:cNvSpPr>
                <a:spLocks noChangeAspect="1"/>
              </p:cNvSpPr>
              <p:nvPr/>
            </p:nvSpPr>
            <p:spPr bwMode="auto">
              <a:xfrm>
                <a:off x="7876" y="231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143" name="Freeform 439"/>
              <p:cNvSpPr>
                <a:spLocks noChangeAspect="1"/>
              </p:cNvSpPr>
              <p:nvPr/>
            </p:nvSpPr>
            <p:spPr bwMode="auto">
              <a:xfrm>
                <a:off x="7975" y="231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144" name="Freeform 440"/>
              <p:cNvSpPr>
                <a:spLocks noChangeAspect="1"/>
              </p:cNvSpPr>
              <p:nvPr/>
            </p:nvSpPr>
            <p:spPr bwMode="auto">
              <a:xfrm>
                <a:off x="8074" y="231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145" name="Freeform 441"/>
              <p:cNvSpPr>
                <a:spLocks noChangeAspect="1"/>
              </p:cNvSpPr>
              <p:nvPr/>
            </p:nvSpPr>
            <p:spPr bwMode="auto">
              <a:xfrm>
                <a:off x="8172" y="2314"/>
                <a:ext cx="71" cy="14"/>
              </a:xfrm>
              <a:custGeom>
                <a:avLst/>
                <a:gdLst>
                  <a:gd name="T0" fmla="*/ 7 w 71"/>
                  <a:gd name="T1" fmla="*/ 0 h 14"/>
                  <a:gd name="T2" fmla="*/ 5 w 71"/>
                  <a:gd name="T3" fmla="*/ 0 h 14"/>
                  <a:gd name="T4" fmla="*/ 3 w 71"/>
                  <a:gd name="T5" fmla="*/ 3 h 14"/>
                  <a:gd name="T6" fmla="*/ 0 w 71"/>
                  <a:gd name="T7" fmla="*/ 5 h 14"/>
                  <a:gd name="T8" fmla="*/ 0 w 71"/>
                  <a:gd name="T9" fmla="*/ 7 h 14"/>
                  <a:gd name="T10" fmla="*/ 0 w 71"/>
                  <a:gd name="T11" fmla="*/ 10 h 14"/>
                  <a:gd name="T12" fmla="*/ 0 w 71"/>
                  <a:gd name="T13" fmla="*/ 12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2 h 14"/>
                  <a:gd name="T26" fmla="*/ 71 w 71"/>
                  <a:gd name="T27" fmla="*/ 10 h 14"/>
                  <a:gd name="T28" fmla="*/ 71 w 71"/>
                  <a:gd name="T29" fmla="*/ 7 h 14"/>
                  <a:gd name="T30" fmla="*/ 68 w 71"/>
                  <a:gd name="T31" fmla="*/ 5 h 14"/>
                  <a:gd name="T32" fmla="*/ 66 w 71"/>
                  <a:gd name="T33" fmla="*/ 3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3"/>
                    </a:lnTo>
                    <a:lnTo>
                      <a:pt x="0" y="5"/>
                    </a:lnTo>
                    <a:lnTo>
                      <a:pt x="0" y="7"/>
                    </a:lnTo>
                    <a:lnTo>
                      <a:pt x="0" y="10"/>
                    </a:lnTo>
                    <a:lnTo>
                      <a:pt x="0" y="12"/>
                    </a:lnTo>
                    <a:lnTo>
                      <a:pt x="3" y="14"/>
                    </a:lnTo>
                    <a:lnTo>
                      <a:pt x="5" y="14"/>
                    </a:lnTo>
                    <a:lnTo>
                      <a:pt x="61" y="14"/>
                    </a:lnTo>
                    <a:lnTo>
                      <a:pt x="64" y="14"/>
                    </a:lnTo>
                    <a:lnTo>
                      <a:pt x="66" y="14"/>
                    </a:lnTo>
                    <a:lnTo>
                      <a:pt x="68" y="12"/>
                    </a:lnTo>
                    <a:lnTo>
                      <a:pt x="71" y="10"/>
                    </a:lnTo>
                    <a:lnTo>
                      <a:pt x="71" y="7"/>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146" name="Freeform 442"/>
              <p:cNvSpPr>
                <a:spLocks noChangeAspect="1"/>
              </p:cNvSpPr>
              <p:nvPr/>
            </p:nvSpPr>
            <p:spPr bwMode="auto">
              <a:xfrm>
                <a:off x="8271" y="2314"/>
                <a:ext cx="70" cy="14"/>
              </a:xfrm>
              <a:custGeom>
                <a:avLst/>
                <a:gdLst>
                  <a:gd name="T0" fmla="*/ 7 w 70"/>
                  <a:gd name="T1" fmla="*/ 0 h 14"/>
                  <a:gd name="T2" fmla="*/ 5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2 h 14"/>
                  <a:gd name="T26" fmla="*/ 70 w 70"/>
                  <a:gd name="T27" fmla="*/ 10 h 14"/>
                  <a:gd name="T28" fmla="*/ 70 w 70"/>
                  <a:gd name="T29" fmla="*/ 7 h 14"/>
                  <a:gd name="T30" fmla="*/ 68 w 70"/>
                  <a:gd name="T31" fmla="*/ 5 h 14"/>
                  <a:gd name="T32" fmla="*/ 66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3"/>
                    </a:lnTo>
                    <a:lnTo>
                      <a:pt x="0" y="5"/>
                    </a:lnTo>
                    <a:lnTo>
                      <a:pt x="0" y="7"/>
                    </a:lnTo>
                    <a:lnTo>
                      <a:pt x="0" y="10"/>
                    </a:lnTo>
                    <a:lnTo>
                      <a:pt x="0" y="12"/>
                    </a:lnTo>
                    <a:lnTo>
                      <a:pt x="2" y="14"/>
                    </a:lnTo>
                    <a:lnTo>
                      <a:pt x="5" y="14"/>
                    </a:lnTo>
                    <a:lnTo>
                      <a:pt x="61" y="14"/>
                    </a:lnTo>
                    <a:lnTo>
                      <a:pt x="63" y="14"/>
                    </a:lnTo>
                    <a:lnTo>
                      <a:pt x="66" y="14"/>
                    </a:lnTo>
                    <a:lnTo>
                      <a:pt x="68" y="12"/>
                    </a:lnTo>
                    <a:lnTo>
                      <a:pt x="70" y="10"/>
                    </a:lnTo>
                    <a:lnTo>
                      <a:pt x="70" y="7"/>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147" name="Freeform 443"/>
              <p:cNvSpPr>
                <a:spLocks noChangeAspect="1"/>
              </p:cNvSpPr>
              <p:nvPr/>
            </p:nvSpPr>
            <p:spPr bwMode="auto">
              <a:xfrm>
                <a:off x="8370" y="2314"/>
                <a:ext cx="70" cy="14"/>
              </a:xfrm>
              <a:custGeom>
                <a:avLst/>
                <a:gdLst>
                  <a:gd name="T0" fmla="*/ 7 w 70"/>
                  <a:gd name="T1" fmla="*/ 0 h 14"/>
                  <a:gd name="T2" fmla="*/ 4 w 70"/>
                  <a:gd name="T3" fmla="*/ 0 h 14"/>
                  <a:gd name="T4" fmla="*/ 2 w 70"/>
                  <a:gd name="T5" fmla="*/ 3 h 14"/>
                  <a:gd name="T6" fmla="*/ 0 w 70"/>
                  <a:gd name="T7" fmla="*/ 5 h 14"/>
                  <a:gd name="T8" fmla="*/ 0 w 70"/>
                  <a:gd name="T9" fmla="*/ 7 h 14"/>
                  <a:gd name="T10" fmla="*/ 0 w 70"/>
                  <a:gd name="T11" fmla="*/ 10 h 14"/>
                  <a:gd name="T12" fmla="*/ 0 w 70"/>
                  <a:gd name="T13" fmla="*/ 12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2 h 14"/>
                  <a:gd name="T26" fmla="*/ 70 w 70"/>
                  <a:gd name="T27" fmla="*/ 10 h 14"/>
                  <a:gd name="T28" fmla="*/ 70 w 70"/>
                  <a:gd name="T29" fmla="*/ 7 h 14"/>
                  <a:gd name="T30" fmla="*/ 68 w 70"/>
                  <a:gd name="T31" fmla="*/ 5 h 14"/>
                  <a:gd name="T32" fmla="*/ 65 w 70"/>
                  <a:gd name="T33" fmla="*/ 3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3"/>
                    </a:lnTo>
                    <a:lnTo>
                      <a:pt x="0" y="5"/>
                    </a:lnTo>
                    <a:lnTo>
                      <a:pt x="0" y="7"/>
                    </a:lnTo>
                    <a:lnTo>
                      <a:pt x="0" y="10"/>
                    </a:lnTo>
                    <a:lnTo>
                      <a:pt x="0" y="12"/>
                    </a:lnTo>
                    <a:lnTo>
                      <a:pt x="2" y="14"/>
                    </a:lnTo>
                    <a:lnTo>
                      <a:pt x="4" y="14"/>
                    </a:lnTo>
                    <a:lnTo>
                      <a:pt x="61" y="14"/>
                    </a:lnTo>
                    <a:lnTo>
                      <a:pt x="63" y="14"/>
                    </a:lnTo>
                    <a:lnTo>
                      <a:pt x="65" y="14"/>
                    </a:lnTo>
                    <a:lnTo>
                      <a:pt x="68" y="12"/>
                    </a:lnTo>
                    <a:lnTo>
                      <a:pt x="70" y="10"/>
                    </a:lnTo>
                    <a:lnTo>
                      <a:pt x="70" y="7"/>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148" name="Freeform 444"/>
              <p:cNvSpPr>
                <a:spLocks noChangeAspect="1"/>
              </p:cNvSpPr>
              <p:nvPr/>
            </p:nvSpPr>
            <p:spPr bwMode="auto">
              <a:xfrm>
                <a:off x="8468" y="2314"/>
                <a:ext cx="36" cy="14"/>
              </a:xfrm>
              <a:custGeom>
                <a:avLst/>
                <a:gdLst>
                  <a:gd name="T0" fmla="*/ 7 w 36"/>
                  <a:gd name="T1" fmla="*/ 0 h 14"/>
                  <a:gd name="T2" fmla="*/ 5 w 36"/>
                  <a:gd name="T3" fmla="*/ 0 h 14"/>
                  <a:gd name="T4" fmla="*/ 3 w 36"/>
                  <a:gd name="T5" fmla="*/ 3 h 14"/>
                  <a:gd name="T6" fmla="*/ 0 w 36"/>
                  <a:gd name="T7" fmla="*/ 5 h 14"/>
                  <a:gd name="T8" fmla="*/ 0 w 36"/>
                  <a:gd name="T9" fmla="*/ 7 h 14"/>
                  <a:gd name="T10" fmla="*/ 0 w 36"/>
                  <a:gd name="T11" fmla="*/ 10 h 14"/>
                  <a:gd name="T12" fmla="*/ 0 w 36"/>
                  <a:gd name="T13" fmla="*/ 12 h 14"/>
                  <a:gd name="T14" fmla="*/ 3 w 36"/>
                  <a:gd name="T15" fmla="*/ 14 h 14"/>
                  <a:gd name="T16" fmla="*/ 5 w 36"/>
                  <a:gd name="T17" fmla="*/ 14 h 14"/>
                  <a:gd name="T18" fmla="*/ 29 w 36"/>
                  <a:gd name="T19" fmla="*/ 14 h 14"/>
                  <a:gd name="T20" fmla="*/ 29 w 36"/>
                  <a:gd name="T21" fmla="*/ 14 h 14"/>
                  <a:gd name="T22" fmla="*/ 31 w 36"/>
                  <a:gd name="T23" fmla="*/ 12 h 14"/>
                  <a:gd name="T24" fmla="*/ 33 w 36"/>
                  <a:gd name="T25" fmla="*/ 10 h 14"/>
                  <a:gd name="T26" fmla="*/ 36 w 36"/>
                  <a:gd name="T27" fmla="*/ 7 h 14"/>
                  <a:gd name="T28" fmla="*/ 36 w 36"/>
                  <a:gd name="T29" fmla="*/ 7 h 14"/>
                  <a:gd name="T30" fmla="*/ 33 w 36"/>
                  <a:gd name="T31" fmla="*/ 5 h 14"/>
                  <a:gd name="T32" fmla="*/ 31 w 36"/>
                  <a:gd name="T33" fmla="*/ 3 h 14"/>
                  <a:gd name="T34" fmla="*/ 31 w 36"/>
                  <a:gd name="T35" fmla="*/ 0 h 14"/>
                  <a:gd name="T36" fmla="*/ 7 w 36"/>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6"/>
                  <a:gd name="T58" fmla="*/ 0 h 14"/>
                  <a:gd name="T59" fmla="*/ 36 w 36"/>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6" h="14">
                    <a:moveTo>
                      <a:pt x="7" y="0"/>
                    </a:moveTo>
                    <a:lnTo>
                      <a:pt x="5" y="0"/>
                    </a:lnTo>
                    <a:lnTo>
                      <a:pt x="3" y="3"/>
                    </a:lnTo>
                    <a:lnTo>
                      <a:pt x="0" y="5"/>
                    </a:lnTo>
                    <a:lnTo>
                      <a:pt x="0" y="7"/>
                    </a:lnTo>
                    <a:lnTo>
                      <a:pt x="0" y="10"/>
                    </a:lnTo>
                    <a:lnTo>
                      <a:pt x="0" y="12"/>
                    </a:lnTo>
                    <a:lnTo>
                      <a:pt x="3" y="14"/>
                    </a:lnTo>
                    <a:lnTo>
                      <a:pt x="5" y="14"/>
                    </a:lnTo>
                    <a:lnTo>
                      <a:pt x="29" y="14"/>
                    </a:lnTo>
                    <a:lnTo>
                      <a:pt x="31" y="12"/>
                    </a:lnTo>
                    <a:lnTo>
                      <a:pt x="33" y="10"/>
                    </a:lnTo>
                    <a:lnTo>
                      <a:pt x="36" y="7"/>
                    </a:lnTo>
                    <a:lnTo>
                      <a:pt x="33" y="5"/>
                    </a:lnTo>
                    <a:lnTo>
                      <a:pt x="31" y="3"/>
                    </a:lnTo>
                    <a:lnTo>
                      <a:pt x="31" y="0"/>
                    </a:lnTo>
                    <a:lnTo>
                      <a:pt x="7" y="0"/>
                    </a:lnTo>
                    <a:close/>
                  </a:path>
                </a:pathLst>
              </a:custGeom>
              <a:solidFill>
                <a:srgbClr val="000000"/>
              </a:solidFill>
              <a:ln w="9525">
                <a:noFill/>
                <a:round/>
                <a:headEnd/>
                <a:tailEnd/>
              </a:ln>
            </p:spPr>
            <p:txBody>
              <a:bodyPr/>
              <a:lstStyle/>
              <a:p>
                <a:endParaRPr lang="en-US"/>
              </a:p>
            </p:txBody>
          </p:sp>
        </p:grpSp>
        <p:grpSp>
          <p:nvGrpSpPr>
            <p:cNvPr id="38020" name="Group 445"/>
            <p:cNvGrpSpPr>
              <a:grpSpLocks noChangeAspect="1"/>
            </p:cNvGrpSpPr>
            <p:nvPr/>
          </p:nvGrpSpPr>
          <p:grpSpPr bwMode="auto">
            <a:xfrm>
              <a:off x="2778" y="1516"/>
              <a:ext cx="1974" cy="8"/>
              <a:chOff x="6022" y="2667"/>
              <a:chExt cx="3715" cy="14"/>
            </a:xfrm>
          </p:grpSpPr>
          <p:sp>
            <p:nvSpPr>
              <p:cNvPr id="38087" name="Freeform 446"/>
              <p:cNvSpPr>
                <a:spLocks noChangeAspect="1"/>
              </p:cNvSpPr>
              <p:nvPr/>
            </p:nvSpPr>
            <p:spPr bwMode="auto">
              <a:xfrm>
                <a:off x="6022" y="2667"/>
                <a:ext cx="71" cy="14"/>
              </a:xfrm>
              <a:custGeom>
                <a:avLst/>
                <a:gdLst>
                  <a:gd name="T0" fmla="*/ 10 w 71"/>
                  <a:gd name="T1" fmla="*/ 0 h 14"/>
                  <a:gd name="T2" fmla="*/ 7 w 71"/>
                  <a:gd name="T3" fmla="*/ 0 h 14"/>
                  <a:gd name="T4" fmla="*/ 5 w 71"/>
                  <a:gd name="T5" fmla="*/ 2 h 14"/>
                  <a:gd name="T6" fmla="*/ 3 w 71"/>
                  <a:gd name="T7" fmla="*/ 4 h 14"/>
                  <a:gd name="T8" fmla="*/ 0 w 71"/>
                  <a:gd name="T9" fmla="*/ 7 h 14"/>
                  <a:gd name="T10" fmla="*/ 0 w 71"/>
                  <a:gd name="T11" fmla="*/ 7 h 14"/>
                  <a:gd name="T12" fmla="*/ 3 w 71"/>
                  <a:gd name="T13" fmla="*/ 9 h 14"/>
                  <a:gd name="T14" fmla="*/ 5 w 71"/>
                  <a:gd name="T15" fmla="*/ 11 h 14"/>
                  <a:gd name="T16" fmla="*/ 7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10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10" y="0"/>
                    </a:moveTo>
                    <a:lnTo>
                      <a:pt x="7" y="0"/>
                    </a:lnTo>
                    <a:lnTo>
                      <a:pt x="5" y="2"/>
                    </a:lnTo>
                    <a:lnTo>
                      <a:pt x="3" y="4"/>
                    </a:lnTo>
                    <a:lnTo>
                      <a:pt x="0" y="7"/>
                    </a:lnTo>
                    <a:lnTo>
                      <a:pt x="3" y="9"/>
                    </a:lnTo>
                    <a:lnTo>
                      <a:pt x="5" y="11"/>
                    </a:lnTo>
                    <a:lnTo>
                      <a:pt x="7" y="14"/>
                    </a:lnTo>
                    <a:lnTo>
                      <a:pt x="61" y="14"/>
                    </a:lnTo>
                    <a:lnTo>
                      <a:pt x="64" y="14"/>
                    </a:lnTo>
                    <a:lnTo>
                      <a:pt x="66" y="14"/>
                    </a:lnTo>
                    <a:lnTo>
                      <a:pt x="68" y="11"/>
                    </a:lnTo>
                    <a:lnTo>
                      <a:pt x="71" y="9"/>
                    </a:lnTo>
                    <a:lnTo>
                      <a:pt x="71" y="7"/>
                    </a:lnTo>
                    <a:lnTo>
                      <a:pt x="68" y="4"/>
                    </a:lnTo>
                    <a:lnTo>
                      <a:pt x="66" y="2"/>
                    </a:lnTo>
                    <a:lnTo>
                      <a:pt x="64" y="0"/>
                    </a:lnTo>
                    <a:lnTo>
                      <a:pt x="10" y="0"/>
                    </a:lnTo>
                    <a:close/>
                  </a:path>
                </a:pathLst>
              </a:custGeom>
              <a:solidFill>
                <a:srgbClr val="000000"/>
              </a:solidFill>
              <a:ln w="9525">
                <a:noFill/>
                <a:round/>
                <a:headEnd/>
                <a:tailEnd/>
              </a:ln>
            </p:spPr>
            <p:txBody>
              <a:bodyPr/>
              <a:lstStyle/>
              <a:p>
                <a:endParaRPr lang="en-US"/>
              </a:p>
            </p:txBody>
          </p:sp>
          <p:sp>
            <p:nvSpPr>
              <p:cNvPr id="38088" name="Freeform 447"/>
              <p:cNvSpPr>
                <a:spLocks noChangeAspect="1"/>
              </p:cNvSpPr>
              <p:nvPr/>
            </p:nvSpPr>
            <p:spPr bwMode="auto">
              <a:xfrm>
                <a:off x="6121" y="2667"/>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1" y="9"/>
                    </a:lnTo>
                    <a:lnTo>
                      <a:pt x="71"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089" name="Freeform 448"/>
              <p:cNvSpPr>
                <a:spLocks noChangeAspect="1"/>
              </p:cNvSpPr>
              <p:nvPr/>
            </p:nvSpPr>
            <p:spPr bwMode="auto">
              <a:xfrm>
                <a:off x="6220"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090" name="Freeform 449"/>
              <p:cNvSpPr>
                <a:spLocks noChangeAspect="1"/>
              </p:cNvSpPr>
              <p:nvPr/>
            </p:nvSpPr>
            <p:spPr bwMode="auto">
              <a:xfrm>
                <a:off x="6318"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9" y="11"/>
                    </a:lnTo>
                    <a:lnTo>
                      <a:pt x="71" y="9"/>
                    </a:lnTo>
                    <a:lnTo>
                      <a:pt x="71" y="7"/>
                    </a:lnTo>
                    <a:lnTo>
                      <a:pt x="69"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091" name="Freeform 450"/>
              <p:cNvSpPr>
                <a:spLocks noChangeAspect="1"/>
              </p:cNvSpPr>
              <p:nvPr/>
            </p:nvSpPr>
            <p:spPr bwMode="auto">
              <a:xfrm>
                <a:off x="6417" y="2667"/>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092" name="Freeform 451"/>
              <p:cNvSpPr>
                <a:spLocks noChangeAspect="1"/>
              </p:cNvSpPr>
              <p:nvPr/>
            </p:nvSpPr>
            <p:spPr bwMode="auto">
              <a:xfrm>
                <a:off x="6516"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093" name="Freeform 452"/>
              <p:cNvSpPr>
                <a:spLocks noChangeAspect="1"/>
              </p:cNvSpPr>
              <p:nvPr/>
            </p:nvSpPr>
            <p:spPr bwMode="auto">
              <a:xfrm>
                <a:off x="6614" y="2667"/>
                <a:ext cx="71" cy="14"/>
              </a:xfrm>
              <a:custGeom>
                <a:avLst/>
                <a:gdLst>
                  <a:gd name="T0" fmla="*/ 8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2"/>
                    </a:lnTo>
                    <a:lnTo>
                      <a:pt x="0" y="4"/>
                    </a:lnTo>
                    <a:lnTo>
                      <a:pt x="0" y="7"/>
                    </a:lnTo>
                    <a:lnTo>
                      <a:pt x="0" y="9"/>
                    </a:lnTo>
                    <a:lnTo>
                      <a:pt x="0" y="11"/>
                    </a:lnTo>
                    <a:lnTo>
                      <a:pt x="3" y="14"/>
                    </a:lnTo>
                    <a:lnTo>
                      <a:pt x="5" y="14"/>
                    </a:lnTo>
                    <a:lnTo>
                      <a:pt x="62" y="14"/>
                    </a:lnTo>
                    <a:lnTo>
                      <a:pt x="64" y="14"/>
                    </a:lnTo>
                    <a:lnTo>
                      <a:pt x="66" y="14"/>
                    </a:lnTo>
                    <a:lnTo>
                      <a:pt x="69" y="11"/>
                    </a:lnTo>
                    <a:lnTo>
                      <a:pt x="71" y="9"/>
                    </a:lnTo>
                    <a:lnTo>
                      <a:pt x="71" y="7"/>
                    </a:lnTo>
                    <a:lnTo>
                      <a:pt x="69" y="4"/>
                    </a:lnTo>
                    <a:lnTo>
                      <a:pt x="66" y="2"/>
                    </a:lnTo>
                    <a:lnTo>
                      <a:pt x="64" y="0"/>
                    </a:lnTo>
                    <a:lnTo>
                      <a:pt x="8" y="0"/>
                    </a:lnTo>
                    <a:close/>
                  </a:path>
                </a:pathLst>
              </a:custGeom>
              <a:solidFill>
                <a:srgbClr val="000000"/>
              </a:solidFill>
              <a:ln w="9525">
                <a:noFill/>
                <a:round/>
                <a:headEnd/>
                <a:tailEnd/>
              </a:ln>
            </p:spPr>
            <p:txBody>
              <a:bodyPr/>
              <a:lstStyle/>
              <a:p>
                <a:endParaRPr lang="en-US"/>
              </a:p>
            </p:txBody>
          </p:sp>
          <p:sp>
            <p:nvSpPr>
              <p:cNvPr id="38094" name="Freeform 453"/>
              <p:cNvSpPr>
                <a:spLocks noChangeAspect="1"/>
              </p:cNvSpPr>
              <p:nvPr/>
            </p:nvSpPr>
            <p:spPr bwMode="auto">
              <a:xfrm>
                <a:off x="6713" y="2667"/>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095" name="Freeform 454"/>
              <p:cNvSpPr>
                <a:spLocks noChangeAspect="1"/>
              </p:cNvSpPr>
              <p:nvPr/>
            </p:nvSpPr>
            <p:spPr bwMode="auto">
              <a:xfrm>
                <a:off x="6812" y="2667"/>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096" name="Freeform 455"/>
              <p:cNvSpPr>
                <a:spLocks noChangeAspect="1"/>
              </p:cNvSpPr>
              <p:nvPr/>
            </p:nvSpPr>
            <p:spPr bwMode="auto">
              <a:xfrm>
                <a:off x="6911"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097" name="Freeform 456"/>
              <p:cNvSpPr>
                <a:spLocks noChangeAspect="1"/>
              </p:cNvSpPr>
              <p:nvPr/>
            </p:nvSpPr>
            <p:spPr bwMode="auto">
              <a:xfrm>
                <a:off x="7009"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098" name="Freeform 457"/>
              <p:cNvSpPr>
                <a:spLocks noChangeAspect="1"/>
              </p:cNvSpPr>
              <p:nvPr/>
            </p:nvSpPr>
            <p:spPr bwMode="auto">
              <a:xfrm>
                <a:off x="7108" y="2667"/>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099" name="Freeform 458"/>
              <p:cNvSpPr>
                <a:spLocks noChangeAspect="1"/>
              </p:cNvSpPr>
              <p:nvPr/>
            </p:nvSpPr>
            <p:spPr bwMode="auto">
              <a:xfrm>
                <a:off x="7207"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00" name="Freeform 459"/>
              <p:cNvSpPr>
                <a:spLocks noChangeAspect="1"/>
              </p:cNvSpPr>
              <p:nvPr/>
            </p:nvSpPr>
            <p:spPr bwMode="auto">
              <a:xfrm>
                <a:off x="7305"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01" name="Freeform 460"/>
              <p:cNvSpPr>
                <a:spLocks noChangeAspect="1"/>
              </p:cNvSpPr>
              <p:nvPr/>
            </p:nvSpPr>
            <p:spPr bwMode="auto">
              <a:xfrm>
                <a:off x="7404" y="2667"/>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02" name="Freeform 461"/>
              <p:cNvSpPr>
                <a:spLocks noChangeAspect="1"/>
              </p:cNvSpPr>
              <p:nvPr/>
            </p:nvSpPr>
            <p:spPr bwMode="auto">
              <a:xfrm>
                <a:off x="7503"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03" name="Freeform 462"/>
              <p:cNvSpPr>
                <a:spLocks noChangeAspect="1"/>
              </p:cNvSpPr>
              <p:nvPr/>
            </p:nvSpPr>
            <p:spPr bwMode="auto">
              <a:xfrm>
                <a:off x="7601"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04" name="Freeform 463"/>
              <p:cNvSpPr>
                <a:spLocks noChangeAspect="1"/>
              </p:cNvSpPr>
              <p:nvPr/>
            </p:nvSpPr>
            <p:spPr bwMode="auto">
              <a:xfrm>
                <a:off x="7700" y="2667"/>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05" name="Freeform 464"/>
              <p:cNvSpPr>
                <a:spLocks noChangeAspect="1"/>
              </p:cNvSpPr>
              <p:nvPr/>
            </p:nvSpPr>
            <p:spPr bwMode="auto">
              <a:xfrm>
                <a:off x="7799"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06" name="Freeform 465"/>
              <p:cNvSpPr>
                <a:spLocks noChangeAspect="1"/>
              </p:cNvSpPr>
              <p:nvPr/>
            </p:nvSpPr>
            <p:spPr bwMode="auto">
              <a:xfrm>
                <a:off x="7897"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9" y="11"/>
                    </a:lnTo>
                    <a:lnTo>
                      <a:pt x="71" y="9"/>
                    </a:lnTo>
                    <a:lnTo>
                      <a:pt x="71" y="7"/>
                    </a:lnTo>
                    <a:lnTo>
                      <a:pt x="69"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07" name="Freeform 466"/>
              <p:cNvSpPr>
                <a:spLocks noChangeAspect="1"/>
              </p:cNvSpPr>
              <p:nvPr/>
            </p:nvSpPr>
            <p:spPr bwMode="auto">
              <a:xfrm>
                <a:off x="7996" y="2667"/>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1" y="9"/>
                    </a:lnTo>
                    <a:lnTo>
                      <a:pt x="71"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08" name="Freeform 467"/>
              <p:cNvSpPr>
                <a:spLocks noChangeAspect="1"/>
              </p:cNvSpPr>
              <p:nvPr/>
            </p:nvSpPr>
            <p:spPr bwMode="auto">
              <a:xfrm>
                <a:off x="8095"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09" name="Freeform 468"/>
              <p:cNvSpPr>
                <a:spLocks noChangeAspect="1"/>
              </p:cNvSpPr>
              <p:nvPr/>
            </p:nvSpPr>
            <p:spPr bwMode="auto">
              <a:xfrm>
                <a:off x="8193"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2" y="14"/>
                    </a:lnTo>
                    <a:lnTo>
                      <a:pt x="64" y="14"/>
                    </a:lnTo>
                    <a:lnTo>
                      <a:pt x="66" y="14"/>
                    </a:lnTo>
                    <a:lnTo>
                      <a:pt x="69" y="11"/>
                    </a:lnTo>
                    <a:lnTo>
                      <a:pt x="71" y="9"/>
                    </a:lnTo>
                    <a:lnTo>
                      <a:pt x="71" y="7"/>
                    </a:lnTo>
                    <a:lnTo>
                      <a:pt x="69"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10" name="Freeform 469"/>
              <p:cNvSpPr>
                <a:spLocks noChangeAspect="1"/>
              </p:cNvSpPr>
              <p:nvPr/>
            </p:nvSpPr>
            <p:spPr bwMode="auto">
              <a:xfrm>
                <a:off x="8292" y="2667"/>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11" name="Freeform 470"/>
              <p:cNvSpPr>
                <a:spLocks noChangeAspect="1"/>
              </p:cNvSpPr>
              <p:nvPr/>
            </p:nvSpPr>
            <p:spPr bwMode="auto">
              <a:xfrm>
                <a:off x="8391"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12" name="Freeform 471"/>
              <p:cNvSpPr>
                <a:spLocks noChangeAspect="1"/>
              </p:cNvSpPr>
              <p:nvPr/>
            </p:nvSpPr>
            <p:spPr bwMode="auto">
              <a:xfrm>
                <a:off x="8489" y="2667"/>
                <a:ext cx="71" cy="14"/>
              </a:xfrm>
              <a:custGeom>
                <a:avLst/>
                <a:gdLst>
                  <a:gd name="T0" fmla="*/ 8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2 w 71"/>
                  <a:gd name="T19" fmla="*/ 14 h 14"/>
                  <a:gd name="T20" fmla="*/ 64 w 71"/>
                  <a:gd name="T21" fmla="*/ 14 h 14"/>
                  <a:gd name="T22" fmla="*/ 66 w 71"/>
                  <a:gd name="T23" fmla="*/ 14 h 14"/>
                  <a:gd name="T24" fmla="*/ 69 w 71"/>
                  <a:gd name="T25" fmla="*/ 11 h 14"/>
                  <a:gd name="T26" fmla="*/ 71 w 71"/>
                  <a:gd name="T27" fmla="*/ 9 h 14"/>
                  <a:gd name="T28" fmla="*/ 71 w 71"/>
                  <a:gd name="T29" fmla="*/ 7 h 14"/>
                  <a:gd name="T30" fmla="*/ 69 w 71"/>
                  <a:gd name="T31" fmla="*/ 4 h 14"/>
                  <a:gd name="T32" fmla="*/ 66 w 71"/>
                  <a:gd name="T33" fmla="*/ 2 h 14"/>
                  <a:gd name="T34" fmla="*/ 64 w 71"/>
                  <a:gd name="T35" fmla="*/ 0 h 14"/>
                  <a:gd name="T36" fmla="*/ 8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8" y="0"/>
                    </a:moveTo>
                    <a:lnTo>
                      <a:pt x="5" y="0"/>
                    </a:lnTo>
                    <a:lnTo>
                      <a:pt x="3" y="2"/>
                    </a:lnTo>
                    <a:lnTo>
                      <a:pt x="0" y="4"/>
                    </a:lnTo>
                    <a:lnTo>
                      <a:pt x="0" y="7"/>
                    </a:lnTo>
                    <a:lnTo>
                      <a:pt x="0" y="9"/>
                    </a:lnTo>
                    <a:lnTo>
                      <a:pt x="0" y="11"/>
                    </a:lnTo>
                    <a:lnTo>
                      <a:pt x="3" y="14"/>
                    </a:lnTo>
                    <a:lnTo>
                      <a:pt x="5" y="14"/>
                    </a:lnTo>
                    <a:lnTo>
                      <a:pt x="62" y="14"/>
                    </a:lnTo>
                    <a:lnTo>
                      <a:pt x="64" y="14"/>
                    </a:lnTo>
                    <a:lnTo>
                      <a:pt x="66" y="14"/>
                    </a:lnTo>
                    <a:lnTo>
                      <a:pt x="69" y="11"/>
                    </a:lnTo>
                    <a:lnTo>
                      <a:pt x="71" y="9"/>
                    </a:lnTo>
                    <a:lnTo>
                      <a:pt x="71" y="7"/>
                    </a:lnTo>
                    <a:lnTo>
                      <a:pt x="69" y="4"/>
                    </a:lnTo>
                    <a:lnTo>
                      <a:pt x="66" y="2"/>
                    </a:lnTo>
                    <a:lnTo>
                      <a:pt x="64" y="0"/>
                    </a:lnTo>
                    <a:lnTo>
                      <a:pt x="8" y="0"/>
                    </a:lnTo>
                    <a:close/>
                  </a:path>
                </a:pathLst>
              </a:custGeom>
              <a:solidFill>
                <a:srgbClr val="000000"/>
              </a:solidFill>
              <a:ln w="9525">
                <a:noFill/>
                <a:round/>
                <a:headEnd/>
                <a:tailEnd/>
              </a:ln>
            </p:spPr>
            <p:txBody>
              <a:bodyPr/>
              <a:lstStyle/>
              <a:p>
                <a:endParaRPr lang="en-US"/>
              </a:p>
            </p:txBody>
          </p:sp>
          <p:sp>
            <p:nvSpPr>
              <p:cNvPr id="38113" name="Freeform 472"/>
              <p:cNvSpPr>
                <a:spLocks noChangeAspect="1"/>
              </p:cNvSpPr>
              <p:nvPr/>
            </p:nvSpPr>
            <p:spPr bwMode="auto">
              <a:xfrm>
                <a:off x="8588"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14" name="Freeform 473"/>
              <p:cNvSpPr>
                <a:spLocks noChangeAspect="1"/>
              </p:cNvSpPr>
              <p:nvPr/>
            </p:nvSpPr>
            <p:spPr bwMode="auto">
              <a:xfrm>
                <a:off x="8687" y="2667"/>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15" name="Freeform 474"/>
              <p:cNvSpPr>
                <a:spLocks noChangeAspect="1"/>
              </p:cNvSpPr>
              <p:nvPr/>
            </p:nvSpPr>
            <p:spPr bwMode="auto">
              <a:xfrm>
                <a:off x="8786"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16" name="Freeform 475"/>
              <p:cNvSpPr>
                <a:spLocks noChangeAspect="1"/>
              </p:cNvSpPr>
              <p:nvPr/>
            </p:nvSpPr>
            <p:spPr bwMode="auto">
              <a:xfrm>
                <a:off x="8884"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17" name="Freeform 476"/>
              <p:cNvSpPr>
                <a:spLocks noChangeAspect="1"/>
              </p:cNvSpPr>
              <p:nvPr/>
            </p:nvSpPr>
            <p:spPr bwMode="auto">
              <a:xfrm>
                <a:off x="8983" y="2667"/>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18" name="Freeform 477"/>
              <p:cNvSpPr>
                <a:spLocks noChangeAspect="1"/>
              </p:cNvSpPr>
              <p:nvPr/>
            </p:nvSpPr>
            <p:spPr bwMode="auto">
              <a:xfrm>
                <a:off x="9082"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19" name="Freeform 478"/>
              <p:cNvSpPr>
                <a:spLocks noChangeAspect="1"/>
              </p:cNvSpPr>
              <p:nvPr/>
            </p:nvSpPr>
            <p:spPr bwMode="auto">
              <a:xfrm>
                <a:off x="9180"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20" name="Freeform 479"/>
              <p:cNvSpPr>
                <a:spLocks noChangeAspect="1"/>
              </p:cNvSpPr>
              <p:nvPr/>
            </p:nvSpPr>
            <p:spPr bwMode="auto">
              <a:xfrm>
                <a:off x="9279" y="2667"/>
                <a:ext cx="70" cy="14"/>
              </a:xfrm>
              <a:custGeom>
                <a:avLst/>
                <a:gdLst>
                  <a:gd name="T0" fmla="*/ 7 w 70"/>
                  <a:gd name="T1" fmla="*/ 0 h 14"/>
                  <a:gd name="T2" fmla="*/ 5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5 w 70"/>
                  <a:gd name="T17" fmla="*/ 14 h 14"/>
                  <a:gd name="T18" fmla="*/ 61 w 70"/>
                  <a:gd name="T19" fmla="*/ 14 h 14"/>
                  <a:gd name="T20" fmla="*/ 63 w 70"/>
                  <a:gd name="T21" fmla="*/ 14 h 14"/>
                  <a:gd name="T22" fmla="*/ 66 w 70"/>
                  <a:gd name="T23" fmla="*/ 14 h 14"/>
                  <a:gd name="T24" fmla="*/ 68 w 70"/>
                  <a:gd name="T25" fmla="*/ 11 h 14"/>
                  <a:gd name="T26" fmla="*/ 70 w 70"/>
                  <a:gd name="T27" fmla="*/ 9 h 14"/>
                  <a:gd name="T28" fmla="*/ 70 w 70"/>
                  <a:gd name="T29" fmla="*/ 7 h 14"/>
                  <a:gd name="T30" fmla="*/ 68 w 70"/>
                  <a:gd name="T31" fmla="*/ 4 h 14"/>
                  <a:gd name="T32" fmla="*/ 66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0" y="9"/>
                    </a:lnTo>
                    <a:lnTo>
                      <a:pt x="70"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21" name="Freeform 480"/>
              <p:cNvSpPr>
                <a:spLocks noChangeAspect="1"/>
              </p:cNvSpPr>
              <p:nvPr/>
            </p:nvSpPr>
            <p:spPr bwMode="auto">
              <a:xfrm>
                <a:off x="9378" y="2667"/>
                <a:ext cx="70" cy="14"/>
              </a:xfrm>
              <a:custGeom>
                <a:avLst/>
                <a:gdLst>
                  <a:gd name="T0" fmla="*/ 7 w 70"/>
                  <a:gd name="T1" fmla="*/ 0 h 14"/>
                  <a:gd name="T2" fmla="*/ 4 w 70"/>
                  <a:gd name="T3" fmla="*/ 0 h 14"/>
                  <a:gd name="T4" fmla="*/ 2 w 70"/>
                  <a:gd name="T5" fmla="*/ 2 h 14"/>
                  <a:gd name="T6" fmla="*/ 0 w 70"/>
                  <a:gd name="T7" fmla="*/ 4 h 14"/>
                  <a:gd name="T8" fmla="*/ 0 w 70"/>
                  <a:gd name="T9" fmla="*/ 7 h 14"/>
                  <a:gd name="T10" fmla="*/ 0 w 70"/>
                  <a:gd name="T11" fmla="*/ 9 h 14"/>
                  <a:gd name="T12" fmla="*/ 0 w 70"/>
                  <a:gd name="T13" fmla="*/ 11 h 14"/>
                  <a:gd name="T14" fmla="*/ 2 w 70"/>
                  <a:gd name="T15" fmla="*/ 14 h 14"/>
                  <a:gd name="T16" fmla="*/ 4 w 70"/>
                  <a:gd name="T17" fmla="*/ 14 h 14"/>
                  <a:gd name="T18" fmla="*/ 61 w 70"/>
                  <a:gd name="T19" fmla="*/ 14 h 14"/>
                  <a:gd name="T20" fmla="*/ 63 w 70"/>
                  <a:gd name="T21" fmla="*/ 14 h 14"/>
                  <a:gd name="T22" fmla="*/ 65 w 70"/>
                  <a:gd name="T23" fmla="*/ 14 h 14"/>
                  <a:gd name="T24" fmla="*/ 68 w 70"/>
                  <a:gd name="T25" fmla="*/ 11 h 14"/>
                  <a:gd name="T26" fmla="*/ 70 w 70"/>
                  <a:gd name="T27" fmla="*/ 9 h 14"/>
                  <a:gd name="T28" fmla="*/ 70 w 70"/>
                  <a:gd name="T29" fmla="*/ 7 h 14"/>
                  <a:gd name="T30" fmla="*/ 68 w 70"/>
                  <a:gd name="T31" fmla="*/ 4 h 14"/>
                  <a:gd name="T32" fmla="*/ 65 w 70"/>
                  <a:gd name="T33" fmla="*/ 2 h 14"/>
                  <a:gd name="T34" fmla="*/ 63 w 70"/>
                  <a:gd name="T35" fmla="*/ 0 h 14"/>
                  <a:gd name="T36" fmla="*/ 7 w 70"/>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4"/>
                  <a:gd name="T59" fmla="*/ 70 w 70"/>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4">
                    <a:moveTo>
                      <a:pt x="7" y="0"/>
                    </a:moveTo>
                    <a:lnTo>
                      <a:pt x="4" y="0"/>
                    </a:lnTo>
                    <a:lnTo>
                      <a:pt x="2" y="2"/>
                    </a:lnTo>
                    <a:lnTo>
                      <a:pt x="0" y="4"/>
                    </a:lnTo>
                    <a:lnTo>
                      <a:pt x="0" y="7"/>
                    </a:lnTo>
                    <a:lnTo>
                      <a:pt x="0" y="9"/>
                    </a:lnTo>
                    <a:lnTo>
                      <a:pt x="0" y="11"/>
                    </a:lnTo>
                    <a:lnTo>
                      <a:pt x="2" y="14"/>
                    </a:lnTo>
                    <a:lnTo>
                      <a:pt x="4" y="14"/>
                    </a:lnTo>
                    <a:lnTo>
                      <a:pt x="61" y="14"/>
                    </a:lnTo>
                    <a:lnTo>
                      <a:pt x="63" y="14"/>
                    </a:lnTo>
                    <a:lnTo>
                      <a:pt x="65" y="14"/>
                    </a:lnTo>
                    <a:lnTo>
                      <a:pt x="68" y="11"/>
                    </a:lnTo>
                    <a:lnTo>
                      <a:pt x="70" y="9"/>
                    </a:lnTo>
                    <a:lnTo>
                      <a:pt x="70" y="7"/>
                    </a:lnTo>
                    <a:lnTo>
                      <a:pt x="68" y="4"/>
                    </a:lnTo>
                    <a:lnTo>
                      <a:pt x="65" y="2"/>
                    </a:lnTo>
                    <a:lnTo>
                      <a:pt x="63" y="0"/>
                    </a:lnTo>
                    <a:lnTo>
                      <a:pt x="7" y="0"/>
                    </a:lnTo>
                    <a:close/>
                  </a:path>
                </a:pathLst>
              </a:custGeom>
              <a:solidFill>
                <a:srgbClr val="000000"/>
              </a:solidFill>
              <a:ln w="9525">
                <a:noFill/>
                <a:round/>
                <a:headEnd/>
                <a:tailEnd/>
              </a:ln>
            </p:spPr>
            <p:txBody>
              <a:bodyPr/>
              <a:lstStyle/>
              <a:p>
                <a:endParaRPr lang="en-US"/>
              </a:p>
            </p:txBody>
          </p:sp>
          <p:sp>
            <p:nvSpPr>
              <p:cNvPr id="38122" name="Freeform 481"/>
              <p:cNvSpPr>
                <a:spLocks noChangeAspect="1"/>
              </p:cNvSpPr>
              <p:nvPr/>
            </p:nvSpPr>
            <p:spPr bwMode="auto">
              <a:xfrm>
                <a:off x="9476" y="2667"/>
                <a:ext cx="71" cy="14"/>
              </a:xfrm>
              <a:custGeom>
                <a:avLst/>
                <a:gdLst>
                  <a:gd name="T0" fmla="*/ 7 w 71"/>
                  <a:gd name="T1" fmla="*/ 0 h 14"/>
                  <a:gd name="T2" fmla="*/ 5 w 71"/>
                  <a:gd name="T3" fmla="*/ 0 h 14"/>
                  <a:gd name="T4" fmla="*/ 3 w 71"/>
                  <a:gd name="T5" fmla="*/ 2 h 14"/>
                  <a:gd name="T6" fmla="*/ 0 w 71"/>
                  <a:gd name="T7" fmla="*/ 4 h 14"/>
                  <a:gd name="T8" fmla="*/ 0 w 71"/>
                  <a:gd name="T9" fmla="*/ 7 h 14"/>
                  <a:gd name="T10" fmla="*/ 0 w 71"/>
                  <a:gd name="T11" fmla="*/ 9 h 14"/>
                  <a:gd name="T12" fmla="*/ 0 w 71"/>
                  <a:gd name="T13" fmla="*/ 11 h 14"/>
                  <a:gd name="T14" fmla="*/ 3 w 71"/>
                  <a:gd name="T15" fmla="*/ 14 h 14"/>
                  <a:gd name="T16" fmla="*/ 5 w 71"/>
                  <a:gd name="T17" fmla="*/ 14 h 14"/>
                  <a:gd name="T18" fmla="*/ 61 w 71"/>
                  <a:gd name="T19" fmla="*/ 14 h 14"/>
                  <a:gd name="T20" fmla="*/ 64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4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3" y="2"/>
                    </a:lnTo>
                    <a:lnTo>
                      <a:pt x="0" y="4"/>
                    </a:lnTo>
                    <a:lnTo>
                      <a:pt x="0" y="7"/>
                    </a:lnTo>
                    <a:lnTo>
                      <a:pt x="0" y="9"/>
                    </a:lnTo>
                    <a:lnTo>
                      <a:pt x="0" y="11"/>
                    </a:lnTo>
                    <a:lnTo>
                      <a:pt x="3" y="14"/>
                    </a:lnTo>
                    <a:lnTo>
                      <a:pt x="5" y="14"/>
                    </a:lnTo>
                    <a:lnTo>
                      <a:pt x="61" y="14"/>
                    </a:lnTo>
                    <a:lnTo>
                      <a:pt x="64" y="14"/>
                    </a:lnTo>
                    <a:lnTo>
                      <a:pt x="66" y="14"/>
                    </a:lnTo>
                    <a:lnTo>
                      <a:pt x="68" y="11"/>
                    </a:lnTo>
                    <a:lnTo>
                      <a:pt x="71" y="9"/>
                    </a:lnTo>
                    <a:lnTo>
                      <a:pt x="71" y="7"/>
                    </a:lnTo>
                    <a:lnTo>
                      <a:pt x="68" y="4"/>
                    </a:lnTo>
                    <a:lnTo>
                      <a:pt x="66" y="2"/>
                    </a:lnTo>
                    <a:lnTo>
                      <a:pt x="64" y="0"/>
                    </a:lnTo>
                    <a:lnTo>
                      <a:pt x="7" y="0"/>
                    </a:lnTo>
                    <a:close/>
                  </a:path>
                </a:pathLst>
              </a:custGeom>
              <a:solidFill>
                <a:srgbClr val="000000"/>
              </a:solidFill>
              <a:ln w="9525">
                <a:noFill/>
                <a:round/>
                <a:headEnd/>
                <a:tailEnd/>
              </a:ln>
            </p:spPr>
            <p:txBody>
              <a:bodyPr/>
              <a:lstStyle/>
              <a:p>
                <a:endParaRPr lang="en-US"/>
              </a:p>
            </p:txBody>
          </p:sp>
          <p:sp>
            <p:nvSpPr>
              <p:cNvPr id="38123" name="Freeform 482"/>
              <p:cNvSpPr>
                <a:spLocks noChangeAspect="1"/>
              </p:cNvSpPr>
              <p:nvPr/>
            </p:nvSpPr>
            <p:spPr bwMode="auto">
              <a:xfrm>
                <a:off x="9575" y="2667"/>
                <a:ext cx="71" cy="14"/>
              </a:xfrm>
              <a:custGeom>
                <a:avLst/>
                <a:gdLst>
                  <a:gd name="T0" fmla="*/ 7 w 71"/>
                  <a:gd name="T1" fmla="*/ 0 h 14"/>
                  <a:gd name="T2" fmla="*/ 5 w 71"/>
                  <a:gd name="T3" fmla="*/ 0 h 14"/>
                  <a:gd name="T4" fmla="*/ 2 w 71"/>
                  <a:gd name="T5" fmla="*/ 2 h 14"/>
                  <a:gd name="T6" fmla="*/ 0 w 71"/>
                  <a:gd name="T7" fmla="*/ 4 h 14"/>
                  <a:gd name="T8" fmla="*/ 0 w 71"/>
                  <a:gd name="T9" fmla="*/ 7 h 14"/>
                  <a:gd name="T10" fmla="*/ 0 w 71"/>
                  <a:gd name="T11" fmla="*/ 9 h 14"/>
                  <a:gd name="T12" fmla="*/ 0 w 71"/>
                  <a:gd name="T13" fmla="*/ 11 h 14"/>
                  <a:gd name="T14" fmla="*/ 2 w 71"/>
                  <a:gd name="T15" fmla="*/ 14 h 14"/>
                  <a:gd name="T16" fmla="*/ 5 w 71"/>
                  <a:gd name="T17" fmla="*/ 14 h 14"/>
                  <a:gd name="T18" fmla="*/ 61 w 71"/>
                  <a:gd name="T19" fmla="*/ 14 h 14"/>
                  <a:gd name="T20" fmla="*/ 63 w 71"/>
                  <a:gd name="T21" fmla="*/ 14 h 14"/>
                  <a:gd name="T22" fmla="*/ 66 w 71"/>
                  <a:gd name="T23" fmla="*/ 14 h 14"/>
                  <a:gd name="T24" fmla="*/ 68 w 71"/>
                  <a:gd name="T25" fmla="*/ 11 h 14"/>
                  <a:gd name="T26" fmla="*/ 71 w 71"/>
                  <a:gd name="T27" fmla="*/ 9 h 14"/>
                  <a:gd name="T28" fmla="*/ 71 w 71"/>
                  <a:gd name="T29" fmla="*/ 7 h 14"/>
                  <a:gd name="T30" fmla="*/ 68 w 71"/>
                  <a:gd name="T31" fmla="*/ 4 h 14"/>
                  <a:gd name="T32" fmla="*/ 66 w 71"/>
                  <a:gd name="T33" fmla="*/ 2 h 14"/>
                  <a:gd name="T34" fmla="*/ 63 w 71"/>
                  <a:gd name="T35" fmla="*/ 0 h 14"/>
                  <a:gd name="T36" fmla="*/ 7 w 71"/>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4"/>
                  <a:gd name="T59" fmla="*/ 71 w 71"/>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4">
                    <a:moveTo>
                      <a:pt x="7" y="0"/>
                    </a:moveTo>
                    <a:lnTo>
                      <a:pt x="5" y="0"/>
                    </a:lnTo>
                    <a:lnTo>
                      <a:pt x="2" y="2"/>
                    </a:lnTo>
                    <a:lnTo>
                      <a:pt x="0" y="4"/>
                    </a:lnTo>
                    <a:lnTo>
                      <a:pt x="0" y="7"/>
                    </a:lnTo>
                    <a:lnTo>
                      <a:pt x="0" y="9"/>
                    </a:lnTo>
                    <a:lnTo>
                      <a:pt x="0" y="11"/>
                    </a:lnTo>
                    <a:lnTo>
                      <a:pt x="2" y="14"/>
                    </a:lnTo>
                    <a:lnTo>
                      <a:pt x="5" y="14"/>
                    </a:lnTo>
                    <a:lnTo>
                      <a:pt x="61" y="14"/>
                    </a:lnTo>
                    <a:lnTo>
                      <a:pt x="63" y="14"/>
                    </a:lnTo>
                    <a:lnTo>
                      <a:pt x="66" y="14"/>
                    </a:lnTo>
                    <a:lnTo>
                      <a:pt x="68" y="11"/>
                    </a:lnTo>
                    <a:lnTo>
                      <a:pt x="71" y="9"/>
                    </a:lnTo>
                    <a:lnTo>
                      <a:pt x="71" y="7"/>
                    </a:lnTo>
                    <a:lnTo>
                      <a:pt x="68" y="4"/>
                    </a:lnTo>
                    <a:lnTo>
                      <a:pt x="66" y="2"/>
                    </a:lnTo>
                    <a:lnTo>
                      <a:pt x="63" y="0"/>
                    </a:lnTo>
                    <a:lnTo>
                      <a:pt x="7" y="0"/>
                    </a:lnTo>
                    <a:close/>
                  </a:path>
                </a:pathLst>
              </a:custGeom>
              <a:solidFill>
                <a:srgbClr val="000000"/>
              </a:solidFill>
              <a:ln w="9525">
                <a:noFill/>
                <a:round/>
                <a:headEnd/>
                <a:tailEnd/>
              </a:ln>
            </p:spPr>
            <p:txBody>
              <a:bodyPr/>
              <a:lstStyle/>
              <a:p>
                <a:endParaRPr lang="en-US"/>
              </a:p>
            </p:txBody>
          </p:sp>
          <p:sp>
            <p:nvSpPr>
              <p:cNvPr id="38124" name="Freeform 483"/>
              <p:cNvSpPr>
                <a:spLocks noChangeAspect="1"/>
              </p:cNvSpPr>
              <p:nvPr/>
            </p:nvSpPr>
            <p:spPr bwMode="auto">
              <a:xfrm>
                <a:off x="9674" y="2667"/>
                <a:ext cx="63" cy="14"/>
              </a:xfrm>
              <a:custGeom>
                <a:avLst/>
                <a:gdLst>
                  <a:gd name="T0" fmla="*/ 7 w 63"/>
                  <a:gd name="T1" fmla="*/ 0 h 14"/>
                  <a:gd name="T2" fmla="*/ 4 w 63"/>
                  <a:gd name="T3" fmla="*/ 0 h 14"/>
                  <a:gd name="T4" fmla="*/ 2 w 63"/>
                  <a:gd name="T5" fmla="*/ 2 h 14"/>
                  <a:gd name="T6" fmla="*/ 0 w 63"/>
                  <a:gd name="T7" fmla="*/ 4 h 14"/>
                  <a:gd name="T8" fmla="*/ 0 w 63"/>
                  <a:gd name="T9" fmla="*/ 7 h 14"/>
                  <a:gd name="T10" fmla="*/ 0 w 63"/>
                  <a:gd name="T11" fmla="*/ 9 h 14"/>
                  <a:gd name="T12" fmla="*/ 0 w 63"/>
                  <a:gd name="T13" fmla="*/ 11 h 14"/>
                  <a:gd name="T14" fmla="*/ 2 w 63"/>
                  <a:gd name="T15" fmla="*/ 14 h 14"/>
                  <a:gd name="T16" fmla="*/ 4 w 63"/>
                  <a:gd name="T17" fmla="*/ 14 h 14"/>
                  <a:gd name="T18" fmla="*/ 56 w 63"/>
                  <a:gd name="T19" fmla="*/ 14 h 14"/>
                  <a:gd name="T20" fmla="*/ 56 w 63"/>
                  <a:gd name="T21" fmla="*/ 14 h 14"/>
                  <a:gd name="T22" fmla="*/ 58 w 63"/>
                  <a:gd name="T23" fmla="*/ 11 h 14"/>
                  <a:gd name="T24" fmla="*/ 61 w 63"/>
                  <a:gd name="T25" fmla="*/ 9 h 14"/>
                  <a:gd name="T26" fmla="*/ 63 w 63"/>
                  <a:gd name="T27" fmla="*/ 7 h 14"/>
                  <a:gd name="T28" fmla="*/ 63 w 63"/>
                  <a:gd name="T29" fmla="*/ 7 h 14"/>
                  <a:gd name="T30" fmla="*/ 61 w 63"/>
                  <a:gd name="T31" fmla="*/ 4 h 14"/>
                  <a:gd name="T32" fmla="*/ 58 w 63"/>
                  <a:gd name="T33" fmla="*/ 2 h 14"/>
                  <a:gd name="T34" fmla="*/ 58 w 63"/>
                  <a:gd name="T35" fmla="*/ 0 h 14"/>
                  <a:gd name="T36" fmla="*/ 7 w 63"/>
                  <a:gd name="T37" fmla="*/ 0 h 1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3"/>
                  <a:gd name="T58" fmla="*/ 0 h 14"/>
                  <a:gd name="T59" fmla="*/ 63 w 63"/>
                  <a:gd name="T60" fmla="*/ 14 h 1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3" h="14">
                    <a:moveTo>
                      <a:pt x="7" y="0"/>
                    </a:moveTo>
                    <a:lnTo>
                      <a:pt x="4" y="0"/>
                    </a:lnTo>
                    <a:lnTo>
                      <a:pt x="2" y="2"/>
                    </a:lnTo>
                    <a:lnTo>
                      <a:pt x="0" y="4"/>
                    </a:lnTo>
                    <a:lnTo>
                      <a:pt x="0" y="7"/>
                    </a:lnTo>
                    <a:lnTo>
                      <a:pt x="0" y="9"/>
                    </a:lnTo>
                    <a:lnTo>
                      <a:pt x="0" y="11"/>
                    </a:lnTo>
                    <a:lnTo>
                      <a:pt x="2" y="14"/>
                    </a:lnTo>
                    <a:lnTo>
                      <a:pt x="4" y="14"/>
                    </a:lnTo>
                    <a:lnTo>
                      <a:pt x="56" y="14"/>
                    </a:lnTo>
                    <a:lnTo>
                      <a:pt x="58" y="11"/>
                    </a:lnTo>
                    <a:lnTo>
                      <a:pt x="61" y="9"/>
                    </a:lnTo>
                    <a:lnTo>
                      <a:pt x="63" y="7"/>
                    </a:lnTo>
                    <a:lnTo>
                      <a:pt x="61" y="4"/>
                    </a:lnTo>
                    <a:lnTo>
                      <a:pt x="58" y="2"/>
                    </a:lnTo>
                    <a:lnTo>
                      <a:pt x="58" y="0"/>
                    </a:lnTo>
                    <a:lnTo>
                      <a:pt x="7" y="0"/>
                    </a:lnTo>
                    <a:close/>
                  </a:path>
                </a:pathLst>
              </a:custGeom>
              <a:solidFill>
                <a:srgbClr val="000000"/>
              </a:solidFill>
              <a:ln w="9525">
                <a:noFill/>
                <a:round/>
                <a:headEnd/>
                <a:tailEnd/>
              </a:ln>
            </p:spPr>
            <p:txBody>
              <a:bodyPr/>
              <a:lstStyle/>
              <a:p>
                <a:endParaRPr lang="en-US"/>
              </a:p>
            </p:txBody>
          </p:sp>
        </p:grpSp>
        <p:grpSp>
          <p:nvGrpSpPr>
            <p:cNvPr id="38021" name="Group 484"/>
            <p:cNvGrpSpPr>
              <a:grpSpLocks noChangeAspect="1"/>
            </p:cNvGrpSpPr>
            <p:nvPr/>
          </p:nvGrpSpPr>
          <p:grpSpPr bwMode="auto">
            <a:xfrm>
              <a:off x="2315" y="1025"/>
              <a:ext cx="561" cy="54"/>
              <a:chOff x="5151" y="1743"/>
              <a:chExt cx="1057" cy="101"/>
            </a:xfrm>
          </p:grpSpPr>
          <p:sp>
            <p:nvSpPr>
              <p:cNvPr id="38084" name="Line 485"/>
              <p:cNvSpPr>
                <a:spLocks noChangeAspect="1" noChangeShapeType="1"/>
              </p:cNvSpPr>
              <p:nvPr/>
            </p:nvSpPr>
            <p:spPr bwMode="auto">
              <a:xfrm>
                <a:off x="5296" y="1793"/>
                <a:ext cx="762" cy="1"/>
              </a:xfrm>
              <a:prstGeom prst="line">
                <a:avLst/>
              </a:prstGeom>
              <a:noFill/>
              <a:ln w="8890">
                <a:solidFill>
                  <a:srgbClr val="000000"/>
                </a:solidFill>
                <a:round/>
                <a:headEnd/>
                <a:tailEnd/>
              </a:ln>
            </p:spPr>
            <p:txBody>
              <a:bodyPr/>
              <a:lstStyle/>
              <a:p>
                <a:endParaRPr lang="en-US"/>
              </a:p>
            </p:txBody>
          </p:sp>
          <p:sp>
            <p:nvSpPr>
              <p:cNvPr id="38085" name="Freeform 486"/>
              <p:cNvSpPr>
                <a:spLocks noChangeAspect="1"/>
              </p:cNvSpPr>
              <p:nvPr/>
            </p:nvSpPr>
            <p:spPr bwMode="auto">
              <a:xfrm>
                <a:off x="5151" y="1743"/>
                <a:ext cx="152" cy="101"/>
              </a:xfrm>
              <a:custGeom>
                <a:avLst/>
                <a:gdLst>
                  <a:gd name="T0" fmla="*/ 152 w 152"/>
                  <a:gd name="T1" fmla="*/ 0 h 101"/>
                  <a:gd name="T2" fmla="*/ 0 w 152"/>
                  <a:gd name="T3" fmla="*/ 50 h 101"/>
                  <a:gd name="T4" fmla="*/ 152 w 152"/>
                  <a:gd name="T5" fmla="*/ 101 h 101"/>
                  <a:gd name="T6" fmla="*/ 152 w 152"/>
                  <a:gd name="T7" fmla="*/ 0 h 101"/>
                  <a:gd name="T8" fmla="*/ 0 60000 65536"/>
                  <a:gd name="T9" fmla="*/ 0 60000 65536"/>
                  <a:gd name="T10" fmla="*/ 0 60000 65536"/>
                  <a:gd name="T11" fmla="*/ 0 60000 65536"/>
                  <a:gd name="T12" fmla="*/ 0 w 152"/>
                  <a:gd name="T13" fmla="*/ 0 h 101"/>
                  <a:gd name="T14" fmla="*/ 152 w 152"/>
                  <a:gd name="T15" fmla="*/ 101 h 101"/>
                </a:gdLst>
                <a:ahLst/>
                <a:cxnLst>
                  <a:cxn ang="T8">
                    <a:pos x="T0" y="T1"/>
                  </a:cxn>
                  <a:cxn ang="T9">
                    <a:pos x="T2" y="T3"/>
                  </a:cxn>
                  <a:cxn ang="T10">
                    <a:pos x="T4" y="T5"/>
                  </a:cxn>
                  <a:cxn ang="T11">
                    <a:pos x="T6" y="T7"/>
                  </a:cxn>
                </a:cxnLst>
                <a:rect l="T12" t="T13" r="T14" b="T15"/>
                <a:pathLst>
                  <a:path w="152" h="101">
                    <a:moveTo>
                      <a:pt x="152" y="0"/>
                    </a:moveTo>
                    <a:lnTo>
                      <a:pt x="0" y="50"/>
                    </a:lnTo>
                    <a:lnTo>
                      <a:pt x="152" y="101"/>
                    </a:lnTo>
                    <a:lnTo>
                      <a:pt x="152" y="0"/>
                    </a:lnTo>
                    <a:close/>
                  </a:path>
                </a:pathLst>
              </a:custGeom>
              <a:solidFill>
                <a:srgbClr val="000000"/>
              </a:solidFill>
              <a:ln w="9525">
                <a:noFill/>
                <a:round/>
                <a:headEnd/>
                <a:tailEnd/>
              </a:ln>
            </p:spPr>
            <p:txBody>
              <a:bodyPr/>
              <a:lstStyle/>
              <a:p>
                <a:endParaRPr lang="en-US"/>
              </a:p>
            </p:txBody>
          </p:sp>
          <p:sp>
            <p:nvSpPr>
              <p:cNvPr id="38086" name="Freeform 487"/>
              <p:cNvSpPr>
                <a:spLocks noChangeAspect="1"/>
              </p:cNvSpPr>
              <p:nvPr/>
            </p:nvSpPr>
            <p:spPr bwMode="auto">
              <a:xfrm>
                <a:off x="6053" y="1743"/>
                <a:ext cx="155" cy="101"/>
              </a:xfrm>
              <a:custGeom>
                <a:avLst/>
                <a:gdLst>
                  <a:gd name="T0" fmla="*/ 0 w 155"/>
                  <a:gd name="T1" fmla="*/ 101 h 101"/>
                  <a:gd name="T2" fmla="*/ 155 w 155"/>
                  <a:gd name="T3" fmla="*/ 50 h 101"/>
                  <a:gd name="T4" fmla="*/ 0 w 155"/>
                  <a:gd name="T5" fmla="*/ 0 h 101"/>
                  <a:gd name="T6" fmla="*/ 0 w 155"/>
                  <a:gd name="T7" fmla="*/ 101 h 101"/>
                  <a:gd name="T8" fmla="*/ 0 60000 65536"/>
                  <a:gd name="T9" fmla="*/ 0 60000 65536"/>
                  <a:gd name="T10" fmla="*/ 0 60000 65536"/>
                  <a:gd name="T11" fmla="*/ 0 60000 65536"/>
                  <a:gd name="T12" fmla="*/ 0 w 155"/>
                  <a:gd name="T13" fmla="*/ 0 h 101"/>
                  <a:gd name="T14" fmla="*/ 155 w 155"/>
                  <a:gd name="T15" fmla="*/ 101 h 101"/>
                </a:gdLst>
                <a:ahLst/>
                <a:cxnLst>
                  <a:cxn ang="T8">
                    <a:pos x="T0" y="T1"/>
                  </a:cxn>
                  <a:cxn ang="T9">
                    <a:pos x="T2" y="T3"/>
                  </a:cxn>
                  <a:cxn ang="T10">
                    <a:pos x="T4" y="T5"/>
                  </a:cxn>
                  <a:cxn ang="T11">
                    <a:pos x="T6" y="T7"/>
                  </a:cxn>
                </a:cxnLst>
                <a:rect l="T12" t="T13" r="T14" b="T15"/>
                <a:pathLst>
                  <a:path w="155" h="101">
                    <a:moveTo>
                      <a:pt x="0" y="101"/>
                    </a:moveTo>
                    <a:lnTo>
                      <a:pt x="155" y="50"/>
                    </a:lnTo>
                    <a:lnTo>
                      <a:pt x="0" y="0"/>
                    </a:lnTo>
                    <a:lnTo>
                      <a:pt x="0" y="101"/>
                    </a:lnTo>
                    <a:close/>
                  </a:path>
                </a:pathLst>
              </a:custGeom>
              <a:solidFill>
                <a:srgbClr val="000000"/>
              </a:solidFill>
              <a:ln w="9525">
                <a:noFill/>
                <a:round/>
                <a:headEnd/>
                <a:tailEnd/>
              </a:ln>
            </p:spPr>
            <p:txBody>
              <a:bodyPr/>
              <a:lstStyle/>
              <a:p>
                <a:endParaRPr lang="en-US"/>
              </a:p>
            </p:txBody>
          </p:sp>
        </p:grpSp>
        <p:sp>
          <p:nvSpPr>
            <p:cNvPr id="38022" name="Line 488"/>
            <p:cNvSpPr>
              <a:spLocks noChangeAspect="1" noChangeShapeType="1"/>
            </p:cNvSpPr>
            <p:nvPr/>
          </p:nvSpPr>
          <p:spPr bwMode="auto">
            <a:xfrm>
              <a:off x="2594" y="958"/>
              <a:ext cx="1" cy="2810"/>
            </a:xfrm>
            <a:prstGeom prst="line">
              <a:avLst/>
            </a:prstGeom>
            <a:noFill/>
            <a:ln w="8890">
              <a:solidFill>
                <a:srgbClr val="000000"/>
              </a:solidFill>
              <a:round/>
              <a:headEnd/>
              <a:tailEnd/>
            </a:ln>
          </p:spPr>
          <p:txBody>
            <a:bodyPr/>
            <a:lstStyle/>
            <a:p>
              <a:endParaRPr lang="en-US"/>
            </a:p>
          </p:txBody>
        </p:sp>
        <p:sp>
          <p:nvSpPr>
            <p:cNvPr id="38023" name="Rectangle 489"/>
            <p:cNvSpPr>
              <a:spLocks noChangeAspect="1" noChangeArrowheads="1"/>
            </p:cNvSpPr>
            <p:nvPr/>
          </p:nvSpPr>
          <p:spPr bwMode="auto">
            <a:xfrm>
              <a:off x="3062" y="2831"/>
              <a:ext cx="189" cy="283"/>
            </a:xfrm>
            <a:prstGeom prst="rect">
              <a:avLst/>
            </a:prstGeom>
            <a:solidFill>
              <a:srgbClr val="339966"/>
            </a:solidFill>
            <a:ln w="8890">
              <a:solidFill>
                <a:srgbClr val="000000"/>
              </a:solidFill>
              <a:miter lim="800000"/>
              <a:headEnd/>
              <a:tailEnd/>
            </a:ln>
          </p:spPr>
          <p:txBody>
            <a:bodyPr/>
            <a:lstStyle/>
            <a:p>
              <a:endParaRPr lang="en-US"/>
            </a:p>
          </p:txBody>
        </p:sp>
        <p:sp>
          <p:nvSpPr>
            <p:cNvPr id="38024" name="Rectangle 490"/>
            <p:cNvSpPr>
              <a:spLocks noChangeAspect="1" noChangeArrowheads="1"/>
            </p:cNvSpPr>
            <p:nvPr/>
          </p:nvSpPr>
          <p:spPr bwMode="auto">
            <a:xfrm>
              <a:off x="3812" y="2831"/>
              <a:ext cx="189" cy="470"/>
            </a:xfrm>
            <a:prstGeom prst="rect">
              <a:avLst/>
            </a:prstGeom>
            <a:solidFill>
              <a:srgbClr val="FF6600"/>
            </a:solidFill>
            <a:ln w="8890">
              <a:solidFill>
                <a:srgbClr val="000000"/>
              </a:solidFill>
              <a:miter lim="800000"/>
              <a:headEnd/>
              <a:tailEnd/>
            </a:ln>
          </p:spPr>
          <p:txBody>
            <a:bodyPr/>
            <a:lstStyle/>
            <a:p>
              <a:endParaRPr lang="en-US"/>
            </a:p>
          </p:txBody>
        </p:sp>
        <p:grpSp>
          <p:nvGrpSpPr>
            <p:cNvPr id="38025" name="Group 491"/>
            <p:cNvGrpSpPr>
              <a:grpSpLocks noChangeAspect="1"/>
            </p:cNvGrpSpPr>
            <p:nvPr/>
          </p:nvGrpSpPr>
          <p:grpSpPr bwMode="auto">
            <a:xfrm>
              <a:off x="998" y="1797"/>
              <a:ext cx="1975" cy="8"/>
              <a:chOff x="2674" y="3195"/>
              <a:chExt cx="3715" cy="15"/>
            </a:xfrm>
          </p:grpSpPr>
          <p:sp>
            <p:nvSpPr>
              <p:cNvPr id="38046" name="Freeform 492"/>
              <p:cNvSpPr>
                <a:spLocks noChangeAspect="1"/>
              </p:cNvSpPr>
              <p:nvPr/>
            </p:nvSpPr>
            <p:spPr bwMode="auto">
              <a:xfrm>
                <a:off x="2674" y="3195"/>
                <a:ext cx="71" cy="15"/>
              </a:xfrm>
              <a:custGeom>
                <a:avLst/>
                <a:gdLst>
                  <a:gd name="T0" fmla="*/ 9 w 71"/>
                  <a:gd name="T1" fmla="*/ 0 h 15"/>
                  <a:gd name="T2" fmla="*/ 7 w 71"/>
                  <a:gd name="T3" fmla="*/ 0 h 15"/>
                  <a:gd name="T4" fmla="*/ 5 w 71"/>
                  <a:gd name="T5" fmla="*/ 3 h 15"/>
                  <a:gd name="T6" fmla="*/ 2 w 71"/>
                  <a:gd name="T7" fmla="*/ 5 h 15"/>
                  <a:gd name="T8" fmla="*/ 0 w 71"/>
                  <a:gd name="T9" fmla="*/ 8 h 15"/>
                  <a:gd name="T10" fmla="*/ 0 w 71"/>
                  <a:gd name="T11" fmla="*/ 8 h 15"/>
                  <a:gd name="T12" fmla="*/ 2 w 71"/>
                  <a:gd name="T13" fmla="*/ 10 h 15"/>
                  <a:gd name="T14" fmla="*/ 5 w 71"/>
                  <a:gd name="T15" fmla="*/ 12 h 15"/>
                  <a:gd name="T16" fmla="*/ 7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9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9" y="0"/>
                    </a:moveTo>
                    <a:lnTo>
                      <a:pt x="7" y="0"/>
                    </a:lnTo>
                    <a:lnTo>
                      <a:pt x="5" y="3"/>
                    </a:lnTo>
                    <a:lnTo>
                      <a:pt x="2" y="5"/>
                    </a:lnTo>
                    <a:lnTo>
                      <a:pt x="0" y="8"/>
                    </a:lnTo>
                    <a:lnTo>
                      <a:pt x="2" y="10"/>
                    </a:lnTo>
                    <a:lnTo>
                      <a:pt x="5" y="12"/>
                    </a:lnTo>
                    <a:lnTo>
                      <a:pt x="7" y="15"/>
                    </a:lnTo>
                    <a:lnTo>
                      <a:pt x="61" y="15"/>
                    </a:lnTo>
                    <a:lnTo>
                      <a:pt x="64" y="15"/>
                    </a:lnTo>
                    <a:lnTo>
                      <a:pt x="66" y="15"/>
                    </a:lnTo>
                    <a:lnTo>
                      <a:pt x="68" y="12"/>
                    </a:lnTo>
                    <a:lnTo>
                      <a:pt x="71" y="10"/>
                    </a:lnTo>
                    <a:lnTo>
                      <a:pt x="71" y="8"/>
                    </a:lnTo>
                    <a:lnTo>
                      <a:pt x="68" y="5"/>
                    </a:lnTo>
                    <a:lnTo>
                      <a:pt x="66" y="3"/>
                    </a:lnTo>
                    <a:lnTo>
                      <a:pt x="64" y="0"/>
                    </a:lnTo>
                    <a:lnTo>
                      <a:pt x="9" y="0"/>
                    </a:lnTo>
                    <a:close/>
                  </a:path>
                </a:pathLst>
              </a:custGeom>
              <a:solidFill>
                <a:srgbClr val="000000"/>
              </a:solidFill>
              <a:ln w="9525">
                <a:noFill/>
                <a:round/>
                <a:headEnd/>
                <a:tailEnd/>
              </a:ln>
            </p:spPr>
            <p:txBody>
              <a:bodyPr/>
              <a:lstStyle/>
              <a:p>
                <a:endParaRPr lang="en-US"/>
              </a:p>
            </p:txBody>
          </p:sp>
          <p:sp>
            <p:nvSpPr>
              <p:cNvPr id="38047" name="Freeform 493"/>
              <p:cNvSpPr>
                <a:spLocks noChangeAspect="1"/>
              </p:cNvSpPr>
              <p:nvPr/>
            </p:nvSpPr>
            <p:spPr bwMode="auto">
              <a:xfrm>
                <a:off x="2773"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48" name="Freeform 494"/>
              <p:cNvSpPr>
                <a:spLocks noChangeAspect="1"/>
              </p:cNvSpPr>
              <p:nvPr/>
            </p:nvSpPr>
            <p:spPr bwMode="auto">
              <a:xfrm>
                <a:off x="2871"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2 w 71"/>
                  <a:gd name="T19" fmla="*/ 15 h 15"/>
                  <a:gd name="T20" fmla="*/ 64 w 71"/>
                  <a:gd name="T21" fmla="*/ 15 h 15"/>
                  <a:gd name="T22" fmla="*/ 66 w 71"/>
                  <a:gd name="T23" fmla="*/ 15 h 15"/>
                  <a:gd name="T24" fmla="*/ 69 w 71"/>
                  <a:gd name="T25" fmla="*/ 12 h 15"/>
                  <a:gd name="T26" fmla="*/ 71 w 71"/>
                  <a:gd name="T27" fmla="*/ 10 h 15"/>
                  <a:gd name="T28" fmla="*/ 71 w 71"/>
                  <a:gd name="T29" fmla="*/ 8 h 15"/>
                  <a:gd name="T30" fmla="*/ 69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2" y="15"/>
                    </a:lnTo>
                    <a:lnTo>
                      <a:pt x="64" y="15"/>
                    </a:lnTo>
                    <a:lnTo>
                      <a:pt x="66" y="15"/>
                    </a:lnTo>
                    <a:lnTo>
                      <a:pt x="69" y="12"/>
                    </a:lnTo>
                    <a:lnTo>
                      <a:pt x="71" y="10"/>
                    </a:lnTo>
                    <a:lnTo>
                      <a:pt x="71" y="8"/>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49" name="Freeform 495"/>
              <p:cNvSpPr>
                <a:spLocks noChangeAspect="1"/>
              </p:cNvSpPr>
              <p:nvPr/>
            </p:nvSpPr>
            <p:spPr bwMode="auto">
              <a:xfrm>
                <a:off x="2970" y="319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50" name="Freeform 496"/>
              <p:cNvSpPr>
                <a:spLocks noChangeAspect="1"/>
              </p:cNvSpPr>
              <p:nvPr/>
            </p:nvSpPr>
            <p:spPr bwMode="auto">
              <a:xfrm>
                <a:off x="3069" y="319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51" name="Freeform 497"/>
              <p:cNvSpPr>
                <a:spLocks noChangeAspect="1"/>
              </p:cNvSpPr>
              <p:nvPr/>
            </p:nvSpPr>
            <p:spPr bwMode="auto">
              <a:xfrm>
                <a:off x="3168"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052" name="Freeform 498"/>
              <p:cNvSpPr>
                <a:spLocks noChangeAspect="1"/>
              </p:cNvSpPr>
              <p:nvPr/>
            </p:nvSpPr>
            <p:spPr bwMode="auto">
              <a:xfrm>
                <a:off x="3266"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53" name="Freeform 499"/>
              <p:cNvSpPr>
                <a:spLocks noChangeAspect="1"/>
              </p:cNvSpPr>
              <p:nvPr/>
            </p:nvSpPr>
            <p:spPr bwMode="auto">
              <a:xfrm>
                <a:off x="3365" y="319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54" name="Freeform 500"/>
              <p:cNvSpPr>
                <a:spLocks noChangeAspect="1"/>
              </p:cNvSpPr>
              <p:nvPr/>
            </p:nvSpPr>
            <p:spPr bwMode="auto">
              <a:xfrm>
                <a:off x="3464"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055" name="Freeform 501"/>
              <p:cNvSpPr>
                <a:spLocks noChangeAspect="1"/>
              </p:cNvSpPr>
              <p:nvPr/>
            </p:nvSpPr>
            <p:spPr bwMode="auto">
              <a:xfrm>
                <a:off x="3562"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56" name="Freeform 502"/>
              <p:cNvSpPr>
                <a:spLocks noChangeAspect="1"/>
              </p:cNvSpPr>
              <p:nvPr/>
            </p:nvSpPr>
            <p:spPr bwMode="auto">
              <a:xfrm>
                <a:off x="3661" y="319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57" name="Freeform 503"/>
              <p:cNvSpPr>
                <a:spLocks noChangeAspect="1"/>
              </p:cNvSpPr>
              <p:nvPr/>
            </p:nvSpPr>
            <p:spPr bwMode="auto">
              <a:xfrm>
                <a:off x="3760"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058" name="Freeform 504"/>
              <p:cNvSpPr>
                <a:spLocks noChangeAspect="1"/>
              </p:cNvSpPr>
              <p:nvPr/>
            </p:nvSpPr>
            <p:spPr bwMode="auto">
              <a:xfrm>
                <a:off x="3858"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59" name="Freeform 505"/>
              <p:cNvSpPr>
                <a:spLocks noChangeAspect="1"/>
              </p:cNvSpPr>
              <p:nvPr/>
            </p:nvSpPr>
            <p:spPr bwMode="auto">
              <a:xfrm>
                <a:off x="3957" y="319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60" name="Freeform 506"/>
              <p:cNvSpPr>
                <a:spLocks noChangeAspect="1"/>
              </p:cNvSpPr>
              <p:nvPr/>
            </p:nvSpPr>
            <p:spPr bwMode="auto">
              <a:xfrm>
                <a:off x="4056"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061" name="Freeform 507"/>
              <p:cNvSpPr>
                <a:spLocks noChangeAspect="1"/>
              </p:cNvSpPr>
              <p:nvPr/>
            </p:nvSpPr>
            <p:spPr bwMode="auto">
              <a:xfrm>
                <a:off x="4154"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62" name="Freeform 508"/>
              <p:cNvSpPr>
                <a:spLocks noChangeAspect="1"/>
              </p:cNvSpPr>
              <p:nvPr/>
            </p:nvSpPr>
            <p:spPr bwMode="auto">
              <a:xfrm>
                <a:off x="4253" y="319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3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3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1" y="10"/>
                    </a:lnTo>
                    <a:lnTo>
                      <a:pt x="71"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63" name="Freeform 509"/>
              <p:cNvSpPr>
                <a:spLocks noChangeAspect="1"/>
              </p:cNvSpPr>
              <p:nvPr/>
            </p:nvSpPr>
            <p:spPr bwMode="auto">
              <a:xfrm>
                <a:off x="4352"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64" name="Freeform 510"/>
              <p:cNvSpPr>
                <a:spLocks noChangeAspect="1"/>
              </p:cNvSpPr>
              <p:nvPr/>
            </p:nvSpPr>
            <p:spPr bwMode="auto">
              <a:xfrm>
                <a:off x="4450"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2 w 71"/>
                  <a:gd name="T19" fmla="*/ 15 h 15"/>
                  <a:gd name="T20" fmla="*/ 64 w 71"/>
                  <a:gd name="T21" fmla="*/ 15 h 15"/>
                  <a:gd name="T22" fmla="*/ 66 w 71"/>
                  <a:gd name="T23" fmla="*/ 15 h 15"/>
                  <a:gd name="T24" fmla="*/ 69 w 71"/>
                  <a:gd name="T25" fmla="*/ 12 h 15"/>
                  <a:gd name="T26" fmla="*/ 71 w 71"/>
                  <a:gd name="T27" fmla="*/ 10 h 15"/>
                  <a:gd name="T28" fmla="*/ 71 w 71"/>
                  <a:gd name="T29" fmla="*/ 8 h 15"/>
                  <a:gd name="T30" fmla="*/ 69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2" y="15"/>
                    </a:lnTo>
                    <a:lnTo>
                      <a:pt x="64" y="15"/>
                    </a:lnTo>
                    <a:lnTo>
                      <a:pt x="66" y="15"/>
                    </a:lnTo>
                    <a:lnTo>
                      <a:pt x="69" y="12"/>
                    </a:lnTo>
                    <a:lnTo>
                      <a:pt x="71" y="10"/>
                    </a:lnTo>
                    <a:lnTo>
                      <a:pt x="71" y="8"/>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65" name="Freeform 511"/>
              <p:cNvSpPr>
                <a:spLocks noChangeAspect="1"/>
              </p:cNvSpPr>
              <p:nvPr/>
            </p:nvSpPr>
            <p:spPr bwMode="auto">
              <a:xfrm>
                <a:off x="4549" y="319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66" name="Freeform 512"/>
              <p:cNvSpPr>
                <a:spLocks noChangeAspect="1"/>
              </p:cNvSpPr>
              <p:nvPr/>
            </p:nvSpPr>
            <p:spPr bwMode="auto">
              <a:xfrm>
                <a:off x="4648"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67" name="Freeform 513"/>
              <p:cNvSpPr>
                <a:spLocks noChangeAspect="1"/>
              </p:cNvSpPr>
              <p:nvPr/>
            </p:nvSpPr>
            <p:spPr bwMode="auto">
              <a:xfrm>
                <a:off x="4746" y="3195"/>
                <a:ext cx="71" cy="15"/>
              </a:xfrm>
              <a:custGeom>
                <a:avLst/>
                <a:gdLst>
                  <a:gd name="T0" fmla="*/ 8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2 w 71"/>
                  <a:gd name="T19" fmla="*/ 15 h 15"/>
                  <a:gd name="T20" fmla="*/ 64 w 71"/>
                  <a:gd name="T21" fmla="*/ 15 h 15"/>
                  <a:gd name="T22" fmla="*/ 66 w 71"/>
                  <a:gd name="T23" fmla="*/ 15 h 15"/>
                  <a:gd name="T24" fmla="*/ 69 w 71"/>
                  <a:gd name="T25" fmla="*/ 12 h 15"/>
                  <a:gd name="T26" fmla="*/ 71 w 71"/>
                  <a:gd name="T27" fmla="*/ 10 h 15"/>
                  <a:gd name="T28" fmla="*/ 71 w 71"/>
                  <a:gd name="T29" fmla="*/ 8 h 15"/>
                  <a:gd name="T30" fmla="*/ 69 w 71"/>
                  <a:gd name="T31" fmla="*/ 5 h 15"/>
                  <a:gd name="T32" fmla="*/ 66 w 71"/>
                  <a:gd name="T33" fmla="*/ 3 h 15"/>
                  <a:gd name="T34" fmla="*/ 64 w 71"/>
                  <a:gd name="T35" fmla="*/ 0 h 15"/>
                  <a:gd name="T36" fmla="*/ 8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8" y="0"/>
                    </a:moveTo>
                    <a:lnTo>
                      <a:pt x="5" y="0"/>
                    </a:lnTo>
                    <a:lnTo>
                      <a:pt x="3" y="3"/>
                    </a:lnTo>
                    <a:lnTo>
                      <a:pt x="0" y="5"/>
                    </a:lnTo>
                    <a:lnTo>
                      <a:pt x="0" y="8"/>
                    </a:lnTo>
                    <a:lnTo>
                      <a:pt x="0" y="10"/>
                    </a:lnTo>
                    <a:lnTo>
                      <a:pt x="0" y="12"/>
                    </a:lnTo>
                    <a:lnTo>
                      <a:pt x="3" y="15"/>
                    </a:lnTo>
                    <a:lnTo>
                      <a:pt x="5" y="15"/>
                    </a:lnTo>
                    <a:lnTo>
                      <a:pt x="62" y="15"/>
                    </a:lnTo>
                    <a:lnTo>
                      <a:pt x="64" y="15"/>
                    </a:lnTo>
                    <a:lnTo>
                      <a:pt x="66" y="15"/>
                    </a:lnTo>
                    <a:lnTo>
                      <a:pt x="69" y="12"/>
                    </a:lnTo>
                    <a:lnTo>
                      <a:pt x="71" y="10"/>
                    </a:lnTo>
                    <a:lnTo>
                      <a:pt x="71" y="8"/>
                    </a:lnTo>
                    <a:lnTo>
                      <a:pt x="69" y="5"/>
                    </a:lnTo>
                    <a:lnTo>
                      <a:pt x="66" y="3"/>
                    </a:lnTo>
                    <a:lnTo>
                      <a:pt x="64" y="0"/>
                    </a:lnTo>
                    <a:lnTo>
                      <a:pt x="8" y="0"/>
                    </a:lnTo>
                    <a:close/>
                  </a:path>
                </a:pathLst>
              </a:custGeom>
              <a:solidFill>
                <a:srgbClr val="000000"/>
              </a:solidFill>
              <a:ln w="9525">
                <a:noFill/>
                <a:round/>
                <a:headEnd/>
                <a:tailEnd/>
              </a:ln>
            </p:spPr>
            <p:txBody>
              <a:bodyPr/>
              <a:lstStyle/>
              <a:p>
                <a:endParaRPr lang="en-US"/>
              </a:p>
            </p:txBody>
          </p:sp>
          <p:sp>
            <p:nvSpPr>
              <p:cNvPr id="38068" name="Freeform 514"/>
              <p:cNvSpPr>
                <a:spLocks noChangeAspect="1"/>
              </p:cNvSpPr>
              <p:nvPr/>
            </p:nvSpPr>
            <p:spPr bwMode="auto">
              <a:xfrm>
                <a:off x="4845"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69" name="Freeform 515"/>
              <p:cNvSpPr>
                <a:spLocks noChangeAspect="1"/>
              </p:cNvSpPr>
              <p:nvPr/>
            </p:nvSpPr>
            <p:spPr bwMode="auto">
              <a:xfrm>
                <a:off x="4944" y="319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70" name="Freeform 516"/>
              <p:cNvSpPr>
                <a:spLocks noChangeAspect="1"/>
              </p:cNvSpPr>
              <p:nvPr/>
            </p:nvSpPr>
            <p:spPr bwMode="auto">
              <a:xfrm>
                <a:off x="5043"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071" name="Freeform 517"/>
              <p:cNvSpPr>
                <a:spLocks noChangeAspect="1"/>
              </p:cNvSpPr>
              <p:nvPr/>
            </p:nvSpPr>
            <p:spPr bwMode="auto">
              <a:xfrm>
                <a:off x="5141"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72" name="Freeform 518"/>
              <p:cNvSpPr>
                <a:spLocks noChangeAspect="1"/>
              </p:cNvSpPr>
              <p:nvPr/>
            </p:nvSpPr>
            <p:spPr bwMode="auto">
              <a:xfrm>
                <a:off x="5240" y="319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73" name="Freeform 519"/>
              <p:cNvSpPr>
                <a:spLocks noChangeAspect="1"/>
              </p:cNvSpPr>
              <p:nvPr/>
            </p:nvSpPr>
            <p:spPr bwMode="auto">
              <a:xfrm>
                <a:off x="5339"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074" name="Freeform 520"/>
              <p:cNvSpPr>
                <a:spLocks noChangeAspect="1"/>
              </p:cNvSpPr>
              <p:nvPr/>
            </p:nvSpPr>
            <p:spPr bwMode="auto">
              <a:xfrm>
                <a:off x="5437"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75" name="Freeform 521"/>
              <p:cNvSpPr>
                <a:spLocks noChangeAspect="1"/>
              </p:cNvSpPr>
              <p:nvPr/>
            </p:nvSpPr>
            <p:spPr bwMode="auto">
              <a:xfrm>
                <a:off x="5536" y="3195"/>
                <a:ext cx="70" cy="15"/>
              </a:xfrm>
              <a:custGeom>
                <a:avLst/>
                <a:gdLst>
                  <a:gd name="T0" fmla="*/ 7 w 70"/>
                  <a:gd name="T1" fmla="*/ 0 h 15"/>
                  <a:gd name="T2" fmla="*/ 5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5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76" name="Freeform 522"/>
              <p:cNvSpPr>
                <a:spLocks noChangeAspect="1"/>
              </p:cNvSpPr>
              <p:nvPr/>
            </p:nvSpPr>
            <p:spPr bwMode="auto">
              <a:xfrm>
                <a:off x="5635"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077" name="Freeform 523"/>
              <p:cNvSpPr>
                <a:spLocks noChangeAspect="1"/>
              </p:cNvSpPr>
              <p:nvPr/>
            </p:nvSpPr>
            <p:spPr bwMode="auto">
              <a:xfrm>
                <a:off x="5733"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78" name="Freeform 524"/>
              <p:cNvSpPr>
                <a:spLocks noChangeAspect="1"/>
              </p:cNvSpPr>
              <p:nvPr/>
            </p:nvSpPr>
            <p:spPr bwMode="auto">
              <a:xfrm>
                <a:off x="5832" y="319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3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3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3" y="15"/>
                    </a:lnTo>
                    <a:lnTo>
                      <a:pt x="66" y="15"/>
                    </a:lnTo>
                    <a:lnTo>
                      <a:pt x="68" y="12"/>
                    </a:lnTo>
                    <a:lnTo>
                      <a:pt x="71" y="10"/>
                    </a:lnTo>
                    <a:lnTo>
                      <a:pt x="71"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79" name="Freeform 525"/>
              <p:cNvSpPr>
                <a:spLocks noChangeAspect="1"/>
              </p:cNvSpPr>
              <p:nvPr/>
            </p:nvSpPr>
            <p:spPr bwMode="auto">
              <a:xfrm>
                <a:off x="5931"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5 w 70"/>
                  <a:gd name="T23" fmla="*/ 15 h 15"/>
                  <a:gd name="T24" fmla="*/ 68 w 70"/>
                  <a:gd name="T25" fmla="*/ 12 h 15"/>
                  <a:gd name="T26" fmla="*/ 70 w 70"/>
                  <a:gd name="T27" fmla="*/ 10 h 15"/>
                  <a:gd name="T28" fmla="*/ 70 w 70"/>
                  <a:gd name="T29" fmla="*/ 8 h 15"/>
                  <a:gd name="T30" fmla="*/ 68 w 70"/>
                  <a:gd name="T31" fmla="*/ 5 h 15"/>
                  <a:gd name="T32" fmla="*/ 65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5" y="15"/>
                    </a:lnTo>
                    <a:lnTo>
                      <a:pt x="68" y="12"/>
                    </a:lnTo>
                    <a:lnTo>
                      <a:pt x="70" y="10"/>
                    </a:lnTo>
                    <a:lnTo>
                      <a:pt x="70" y="8"/>
                    </a:lnTo>
                    <a:lnTo>
                      <a:pt x="68" y="5"/>
                    </a:lnTo>
                    <a:lnTo>
                      <a:pt x="65" y="3"/>
                    </a:lnTo>
                    <a:lnTo>
                      <a:pt x="63" y="0"/>
                    </a:lnTo>
                    <a:lnTo>
                      <a:pt x="7" y="0"/>
                    </a:lnTo>
                    <a:close/>
                  </a:path>
                </a:pathLst>
              </a:custGeom>
              <a:solidFill>
                <a:srgbClr val="000000"/>
              </a:solidFill>
              <a:ln w="9525">
                <a:noFill/>
                <a:round/>
                <a:headEnd/>
                <a:tailEnd/>
              </a:ln>
            </p:spPr>
            <p:txBody>
              <a:bodyPr/>
              <a:lstStyle/>
              <a:p>
                <a:endParaRPr lang="en-US"/>
              </a:p>
            </p:txBody>
          </p:sp>
          <p:sp>
            <p:nvSpPr>
              <p:cNvPr id="38080" name="Freeform 526"/>
              <p:cNvSpPr>
                <a:spLocks noChangeAspect="1"/>
              </p:cNvSpPr>
              <p:nvPr/>
            </p:nvSpPr>
            <p:spPr bwMode="auto">
              <a:xfrm>
                <a:off x="6029" y="3195"/>
                <a:ext cx="71" cy="15"/>
              </a:xfrm>
              <a:custGeom>
                <a:avLst/>
                <a:gdLst>
                  <a:gd name="T0" fmla="*/ 7 w 71"/>
                  <a:gd name="T1" fmla="*/ 0 h 15"/>
                  <a:gd name="T2" fmla="*/ 5 w 71"/>
                  <a:gd name="T3" fmla="*/ 0 h 15"/>
                  <a:gd name="T4" fmla="*/ 3 w 71"/>
                  <a:gd name="T5" fmla="*/ 3 h 15"/>
                  <a:gd name="T6" fmla="*/ 0 w 71"/>
                  <a:gd name="T7" fmla="*/ 5 h 15"/>
                  <a:gd name="T8" fmla="*/ 0 w 71"/>
                  <a:gd name="T9" fmla="*/ 8 h 15"/>
                  <a:gd name="T10" fmla="*/ 0 w 71"/>
                  <a:gd name="T11" fmla="*/ 10 h 15"/>
                  <a:gd name="T12" fmla="*/ 0 w 71"/>
                  <a:gd name="T13" fmla="*/ 12 h 15"/>
                  <a:gd name="T14" fmla="*/ 3 w 71"/>
                  <a:gd name="T15" fmla="*/ 15 h 15"/>
                  <a:gd name="T16" fmla="*/ 5 w 71"/>
                  <a:gd name="T17" fmla="*/ 15 h 15"/>
                  <a:gd name="T18" fmla="*/ 61 w 71"/>
                  <a:gd name="T19" fmla="*/ 15 h 15"/>
                  <a:gd name="T20" fmla="*/ 64 w 71"/>
                  <a:gd name="T21" fmla="*/ 15 h 15"/>
                  <a:gd name="T22" fmla="*/ 66 w 71"/>
                  <a:gd name="T23" fmla="*/ 15 h 15"/>
                  <a:gd name="T24" fmla="*/ 69 w 71"/>
                  <a:gd name="T25" fmla="*/ 12 h 15"/>
                  <a:gd name="T26" fmla="*/ 71 w 71"/>
                  <a:gd name="T27" fmla="*/ 10 h 15"/>
                  <a:gd name="T28" fmla="*/ 71 w 71"/>
                  <a:gd name="T29" fmla="*/ 8 h 15"/>
                  <a:gd name="T30" fmla="*/ 69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3" y="3"/>
                    </a:lnTo>
                    <a:lnTo>
                      <a:pt x="0" y="5"/>
                    </a:lnTo>
                    <a:lnTo>
                      <a:pt x="0" y="8"/>
                    </a:lnTo>
                    <a:lnTo>
                      <a:pt x="0" y="10"/>
                    </a:lnTo>
                    <a:lnTo>
                      <a:pt x="0" y="12"/>
                    </a:lnTo>
                    <a:lnTo>
                      <a:pt x="3" y="15"/>
                    </a:lnTo>
                    <a:lnTo>
                      <a:pt x="5" y="15"/>
                    </a:lnTo>
                    <a:lnTo>
                      <a:pt x="61" y="15"/>
                    </a:lnTo>
                    <a:lnTo>
                      <a:pt x="64" y="15"/>
                    </a:lnTo>
                    <a:lnTo>
                      <a:pt x="66" y="15"/>
                    </a:lnTo>
                    <a:lnTo>
                      <a:pt x="69" y="12"/>
                    </a:lnTo>
                    <a:lnTo>
                      <a:pt x="71" y="10"/>
                    </a:lnTo>
                    <a:lnTo>
                      <a:pt x="71" y="8"/>
                    </a:lnTo>
                    <a:lnTo>
                      <a:pt x="69"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81" name="Freeform 527"/>
              <p:cNvSpPr>
                <a:spLocks noChangeAspect="1"/>
              </p:cNvSpPr>
              <p:nvPr/>
            </p:nvSpPr>
            <p:spPr bwMode="auto">
              <a:xfrm>
                <a:off x="6128" y="3195"/>
                <a:ext cx="71" cy="15"/>
              </a:xfrm>
              <a:custGeom>
                <a:avLst/>
                <a:gdLst>
                  <a:gd name="T0" fmla="*/ 7 w 71"/>
                  <a:gd name="T1" fmla="*/ 0 h 15"/>
                  <a:gd name="T2" fmla="*/ 5 w 71"/>
                  <a:gd name="T3" fmla="*/ 0 h 15"/>
                  <a:gd name="T4" fmla="*/ 2 w 71"/>
                  <a:gd name="T5" fmla="*/ 3 h 15"/>
                  <a:gd name="T6" fmla="*/ 0 w 71"/>
                  <a:gd name="T7" fmla="*/ 5 h 15"/>
                  <a:gd name="T8" fmla="*/ 0 w 71"/>
                  <a:gd name="T9" fmla="*/ 8 h 15"/>
                  <a:gd name="T10" fmla="*/ 0 w 71"/>
                  <a:gd name="T11" fmla="*/ 10 h 15"/>
                  <a:gd name="T12" fmla="*/ 0 w 71"/>
                  <a:gd name="T13" fmla="*/ 12 h 15"/>
                  <a:gd name="T14" fmla="*/ 2 w 71"/>
                  <a:gd name="T15" fmla="*/ 15 h 15"/>
                  <a:gd name="T16" fmla="*/ 5 w 71"/>
                  <a:gd name="T17" fmla="*/ 15 h 15"/>
                  <a:gd name="T18" fmla="*/ 61 w 71"/>
                  <a:gd name="T19" fmla="*/ 15 h 15"/>
                  <a:gd name="T20" fmla="*/ 64 w 71"/>
                  <a:gd name="T21" fmla="*/ 15 h 15"/>
                  <a:gd name="T22" fmla="*/ 66 w 71"/>
                  <a:gd name="T23" fmla="*/ 15 h 15"/>
                  <a:gd name="T24" fmla="*/ 68 w 71"/>
                  <a:gd name="T25" fmla="*/ 12 h 15"/>
                  <a:gd name="T26" fmla="*/ 71 w 71"/>
                  <a:gd name="T27" fmla="*/ 10 h 15"/>
                  <a:gd name="T28" fmla="*/ 71 w 71"/>
                  <a:gd name="T29" fmla="*/ 8 h 15"/>
                  <a:gd name="T30" fmla="*/ 68 w 71"/>
                  <a:gd name="T31" fmla="*/ 5 h 15"/>
                  <a:gd name="T32" fmla="*/ 66 w 71"/>
                  <a:gd name="T33" fmla="*/ 3 h 15"/>
                  <a:gd name="T34" fmla="*/ 64 w 71"/>
                  <a:gd name="T35" fmla="*/ 0 h 15"/>
                  <a:gd name="T36" fmla="*/ 7 w 71"/>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
                  <a:gd name="T58" fmla="*/ 0 h 15"/>
                  <a:gd name="T59" fmla="*/ 71 w 71"/>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 h="15">
                    <a:moveTo>
                      <a:pt x="7" y="0"/>
                    </a:moveTo>
                    <a:lnTo>
                      <a:pt x="5" y="0"/>
                    </a:lnTo>
                    <a:lnTo>
                      <a:pt x="2" y="3"/>
                    </a:lnTo>
                    <a:lnTo>
                      <a:pt x="0" y="5"/>
                    </a:lnTo>
                    <a:lnTo>
                      <a:pt x="0" y="8"/>
                    </a:lnTo>
                    <a:lnTo>
                      <a:pt x="0" y="10"/>
                    </a:lnTo>
                    <a:lnTo>
                      <a:pt x="0" y="12"/>
                    </a:lnTo>
                    <a:lnTo>
                      <a:pt x="2" y="15"/>
                    </a:lnTo>
                    <a:lnTo>
                      <a:pt x="5" y="15"/>
                    </a:lnTo>
                    <a:lnTo>
                      <a:pt x="61" y="15"/>
                    </a:lnTo>
                    <a:lnTo>
                      <a:pt x="64" y="15"/>
                    </a:lnTo>
                    <a:lnTo>
                      <a:pt x="66" y="15"/>
                    </a:lnTo>
                    <a:lnTo>
                      <a:pt x="68" y="12"/>
                    </a:lnTo>
                    <a:lnTo>
                      <a:pt x="71" y="10"/>
                    </a:lnTo>
                    <a:lnTo>
                      <a:pt x="71" y="8"/>
                    </a:lnTo>
                    <a:lnTo>
                      <a:pt x="68" y="5"/>
                    </a:lnTo>
                    <a:lnTo>
                      <a:pt x="66" y="3"/>
                    </a:lnTo>
                    <a:lnTo>
                      <a:pt x="64" y="0"/>
                    </a:lnTo>
                    <a:lnTo>
                      <a:pt x="7" y="0"/>
                    </a:lnTo>
                    <a:close/>
                  </a:path>
                </a:pathLst>
              </a:custGeom>
              <a:solidFill>
                <a:srgbClr val="000000"/>
              </a:solidFill>
              <a:ln w="9525">
                <a:noFill/>
                <a:round/>
                <a:headEnd/>
                <a:tailEnd/>
              </a:ln>
            </p:spPr>
            <p:txBody>
              <a:bodyPr/>
              <a:lstStyle/>
              <a:p>
                <a:endParaRPr lang="en-US"/>
              </a:p>
            </p:txBody>
          </p:sp>
          <p:sp>
            <p:nvSpPr>
              <p:cNvPr id="38082" name="Freeform 528"/>
              <p:cNvSpPr>
                <a:spLocks noChangeAspect="1"/>
              </p:cNvSpPr>
              <p:nvPr/>
            </p:nvSpPr>
            <p:spPr bwMode="auto">
              <a:xfrm>
                <a:off x="6227" y="3195"/>
                <a:ext cx="70" cy="15"/>
              </a:xfrm>
              <a:custGeom>
                <a:avLst/>
                <a:gdLst>
                  <a:gd name="T0" fmla="*/ 7 w 70"/>
                  <a:gd name="T1" fmla="*/ 0 h 15"/>
                  <a:gd name="T2" fmla="*/ 4 w 70"/>
                  <a:gd name="T3" fmla="*/ 0 h 15"/>
                  <a:gd name="T4" fmla="*/ 2 w 70"/>
                  <a:gd name="T5" fmla="*/ 3 h 15"/>
                  <a:gd name="T6" fmla="*/ 0 w 70"/>
                  <a:gd name="T7" fmla="*/ 5 h 15"/>
                  <a:gd name="T8" fmla="*/ 0 w 70"/>
                  <a:gd name="T9" fmla="*/ 8 h 15"/>
                  <a:gd name="T10" fmla="*/ 0 w 70"/>
                  <a:gd name="T11" fmla="*/ 10 h 15"/>
                  <a:gd name="T12" fmla="*/ 0 w 70"/>
                  <a:gd name="T13" fmla="*/ 12 h 15"/>
                  <a:gd name="T14" fmla="*/ 2 w 70"/>
                  <a:gd name="T15" fmla="*/ 15 h 15"/>
                  <a:gd name="T16" fmla="*/ 4 w 70"/>
                  <a:gd name="T17" fmla="*/ 15 h 15"/>
                  <a:gd name="T18" fmla="*/ 61 w 70"/>
                  <a:gd name="T19" fmla="*/ 15 h 15"/>
                  <a:gd name="T20" fmla="*/ 63 w 70"/>
                  <a:gd name="T21" fmla="*/ 15 h 15"/>
                  <a:gd name="T22" fmla="*/ 66 w 70"/>
                  <a:gd name="T23" fmla="*/ 15 h 15"/>
                  <a:gd name="T24" fmla="*/ 68 w 70"/>
                  <a:gd name="T25" fmla="*/ 12 h 15"/>
                  <a:gd name="T26" fmla="*/ 70 w 70"/>
                  <a:gd name="T27" fmla="*/ 10 h 15"/>
                  <a:gd name="T28" fmla="*/ 70 w 70"/>
                  <a:gd name="T29" fmla="*/ 8 h 15"/>
                  <a:gd name="T30" fmla="*/ 68 w 70"/>
                  <a:gd name="T31" fmla="*/ 5 h 15"/>
                  <a:gd name="T32" fmla="*/ 66 w 70"/>
                  <a:gd name="T33" fmla="*/ 3 h 15"/>
                  <a:gd name="T34" fmla="*/ 63 w 70"/>
                  <a:gd name="T35" fmla="*/ 0 h 15"/>
                  <a:gd name="T36" fmla="*/ 7 w 70"/>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0"/>
                  <a:gd name="T58" fmla="*/ 0 h 15"/>
                  <a:gd name="T59" fmla="*/ 70 w 70"/>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0" h="15">
                    <a:moveTo>
                      <a:pt x="7" y="0"/>
                    </a:moveTo>
                    <a:lnTo>
                      <a:pt x="4" y="0"/>
                    </a:lnTo>
                    <a:lnTo>
                      <a:pt x="2" y="3"/>
                    </a:lnTo>
                    <a:lnTo>
                      <a:pt x="0" y="5"/>
                    </a:lnTo>
                    <a:lnTo>
                      <a:pt x="0" y="8"/>
                    </a:lnTo>
                    <a:lnTo>
                      <a:pt x="0" y="10"/>
                    </a:lnTo>
                    <a:lnTo>
                      <a:pt x="0" y="12"/>
                    </a:lnTo>
                    <a:lnTo>
                      <a:pt x="2" y="15"/>
                    </a:lnTo>
                    <a:lnTo>
                      <a:pt x="4" y="15"/>
                    </a:lnTo>
                    <a:lnTo>
                      <a:pt x="61" y="15"/>
                    </a:lnTo>
                    <a:lnTo>
                      <a:pt x="63" y="15"/>
                    </a:lnTo>
                    <a:lnTo>
                      <a:pt x="66" y="15"/>
                    </a:lnTo>
                    <a:lnTo>
                      <a:pt x="68" y="12"/>
                    </a:lnTo>
                    <a:lnTo>
                      <a:pt x="70" y="10"/>
                    </a:lnTo>
                    <a:lnTo>
                      <a:pt x="70" y="8"/>
                    </a:lnTo>
                    <a:lnTo>
                      <a:pt x="68" y="5"/>
                    </a:lnTo>
                    <a:lnTo>
                      <a:pt x="66" y="3"/>
                    </a:lnTo>
                    <a:lnTo>
                      <a:pt x="63" y="0"/>
                    </a:lnTo>
                    <a:lnTo>
                      <a:pt x="7" y="0"/>
                    </a:lnTo>
                    <a:close/>
                  </a:path>
                </a:pathLst>
              </a:custGeom>
              <a:solidFill>
                <a:srgbClr val="000000"/>
              </a:solidFill>
              <a:ln w="9525">
                <a:noFill/>
                <a:round/>
                <a:headEnd/>
                <a:tailEnd/>
              </a:ln>
            </p:spPr>
            <p:txBody>
              <a:bodyPr/>
              <a:lstStyle/>
              <a:p>
                <a:endParaRPr lang="en-US"/>
              </a:p>
            </p:txBody>
          </p:sp>
          <p:sp>
            <p:nvSpPr>
              <p:cNvPr id="38083" name="Freeform 529"/>
              <p:cNvSpPr>
                <a:spLocks noChangeAspect="1"/>
              </p:cNvSpPr>
              <p:nvPr/>
            </p:nvSpPr>
            <p:spPr bwMode="auto">
              <a:xfrm>
                <a:off x="6325" y="3195"/>
                <a:ext cx="64" cy="15"/>
              </a:xfrm>
              <a:custGeom>
                <a:avLst/>
                <a:gdLst>
                  <a:gd name="T0" fmla="*/ 7 w 64"/>
                  <a:gd name="T1" fmla="*/ 0 h 15"/>
                  <a:gd name="T2" fmla="*/ 5 w 64"/>
                  <a:gd name="T3" fmla="*/ 0 h 15"/>
                  <a:gd name="T4" fmla="*/ 3 w 64"/>
                  <a:gd name="T5" fmla="*/ 3 h 15"/>
                  <a:gd name="T6" fmla="*/ 0 w 64"/>
                  <a:gd name="T7" fmla="*/ 5 h 15"/>
                  <a:gd name="T8" fmla="*/ 0 w 64"/>
                  <a:gd name="T9" fmla="*/ 8 h 15"/>
                  <a:gd name="T10" fmla="*/ 0 w 64"/>
                  <a:gd name="T11" fmla="*/ 10 h 15"/>
                  <a:gd name="T12" fmla="*/ 0 w 64"/>
                  <a:gd name="T13" fmla="*/ 12 h 15"/>
                  <a:gd name="T14" fmla="*/ 3 w 64"/>
                  <a:gd name="T15" fmla="*/ 15 h 15"/>
                  <a:gd name="T16" fmla="*/ 5 w 64"/>
                  <a:gd name="T17" fmla="*/ 15 h 15"/>
                  <a:gd name="T18" fmla="*/ 57 w 64"/>
                  <a:gd name="T19" fmla="*/ 15 h 15"/>
                  <a:gd name="T20" fmla="*/ 57 w 64"/>
                  <a:gd name="T21" fmla="*/ 15 h 15"/>
                  <a:gd name="T22" fmla="*/ 59 w 64"/>
                  <a:gd name="T23" fmla="*/ 12 h 15"/>
                  <a:gd name="T24" fmla="*/ 62 w 64"/>
                  <a:gd name="T25" fmla="*/ 10 h 15"/>
                  <a:gd name="T26" fmla="*/ 64 w 64"/>
                  <a:gd name="T27" fmla="*/ 8 h 15"/>
                  <a:gd name="T28" fmla="*/ 64 w 64"/>
                  <a:gd name="T29" fmla="*/ 8 h 15"/>
                  <a:gd name="T30" fmla="*/ 62 w 64"/>
                  <a:gd name="T31" fmla="*/ 5 h 15"/>
                  <a:gd name="T32" fmla="*/ 59 w 64"/>
                  <a:gd name="T33" fmla="*/ 3 h 15"/>
                  <a:gd name="T34" fmla="*/ 59 w 64"/>
                  <a:gd name="T35" fmla="*/ 0 h 15"/>
                  <a:gd name="T36" fmla="*/ 7 w 64"/>
                  <a:gd name="T37" fmla="*/ 0 h 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
                  <a:gd name="T58" fmla="*/ 0 h 15"/>
                  <a:gd name="T59" fmla="*/ 64 w 64"/>
                  <a:gd name="T60" fmla="*/ 15 h 1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 h="15">
                    <a:moveTo>
                      <a:pt x="7" y="0"/>
                    </a:moveTo>
                    <a:lnTo>
                      <a:pt x="5" y="0"/>
                    </a:lnTo>
                    <a:lnTo>
                      <a:pt x="3" y="3"/>
                    </a:lnTo>
                    <a:lnTo>
                      <a:pt x="0" y="5"/>
                    </a:lnTo>
                    <a:lnTo>
                      <a:pt x="0" y="8"/>
                    </a:lnTo>
                    <a:lnTo>
                      <a:pt x="0" y="10"/>
                    </a:lnTo>
                    <a:lnTo>
                      <a:pt x="0" y="12"/>
                    </a:lnTo>
                    <a:lnTo>
                      <a:pt x="3" y="15"/>
                    </a:lnTo>
                    <a:lnTo>
                      <a:pt x="5" y="15"/>
                    </a:lnTo>
                    <a:lnTo>
                      <a:pt x="57" y="15"/>
                    </a:lnTo>
                    <a:lnTo>
                      <a:pt x="59" y="12"/>
                    </a:lnTo>
                    <a:lnTo>
                      <a:pt x="62" y="10"/>
                    </a:lnTo>
                    <a:lnTo>
                      <a:pt x="64" y="8"/>
                    </a:lnTo>
                    <a:lnTo>
                      <a:pt x="62" y="5"/>
                    </a:lnTo>
                    <a:lnTo>
                      <a:pt x="59" y="3"/>
                    </a:lnTo>
                    <a:lnTo>
                      <a:pt x="59" y="0"/>
                    </a:lnTo>
                    <a:lnTo>
                      <a:pt x="7" y="0"/>
                    </a:lnTo>
                    <a:close/>
                  </a:path>
                </a:pathLst>
              </a:custGeom>
              <a:solidFill>
                <a:srgbClr val="000000"/>
              </a:solidFill>
              <a:ln w="9525">
                <a:noFill/>
                <a:round/>
                <a:headEnd/>
                <a:tailEnd/>
              </a:ln>
            </p:spPr>
            <p:txBody>
              <a:bodyPr/>
              <a:lstStyle/>
              <a:p>
                <a:endParaRPr lang="en-US"/>
              </a:p>
            </p:txBody>
          </p:sp>
        </p:grpSp>
        <p:sp>
          <p:nvSpPr>
            <p:cNvPr id="38026" name="Rectangle 530"/>
            <p:cNvSpPr>
              <a:spLocks noChangeAspect="1" noChangeArrowheads="1"/>
            </p:cNvSpPr>
            <p:nvPr/>
          </p:nvSpPr>
          <p:spPr bwMode="auto">
            <a:xfrm>
              <a:off x="3062" y="1520"/>
              <a:ext cx="189" cy="282"/>
            </a:xfrm>
            <a:prstGeom prst="rect">
              <a:avLst/>
            </a:prstGeom>
            <a:solidFill>
              <a:srgbClr val="339966"/>
            </a:solidFill>
            <a:ln w="8890">
              <a:solidFill>
                <a:srgbClr val="000000"/>
              </a:solidFill>
              <a:miter lim="800000"/>
              <a:headEnd/>
              <a:tailEnd/>
            </a:ln>
          </p:spPr>
          <p:txBody>
            <a:bodyPr/>
            <a:lstStyle/>
            <a:p>
              <a:endParaRPr lang="en-US"/>
            </a:p>
          </p:txBody>
        </p:sp>
        <p:sp>
          <p:nvSpPr>
            <p:cNvPr id="38027" name="Rectangle 531"/>
            <p:cNvSpPr>
              <a:spLocks noChangeAspect="1" noChangeArrowheads="1"/>
            </p:cNvSpPr>
            <p:nvPr/>
          </p:nvSpPr>
          <p:spPr bwMode="auto">
            <a:xfrm>
              <a:off x="3812" y="1332"/>
              <a:ext cx="189" cy="564"/>
            </a:xfrm>
            <a:prstGeom prst="rect">
              <a:avLst/>
            </a:prstGeom>
            <a:solidFill>
              <a:srgbClr val="FF6600"/>
            </a:solidFill>
            <a:ln w="8890">
              <a:solidFill>
                <a:srgbClr val="000000"/>
              </a:solidFill>
              <a:miter lim="800000"/>
              <a:headEnd/>
              <a:tailEnd/>
            </a:ln>
          </p:spPr>
          <p:txBody>
            <a:bodyPr/>
            <a:lstStyle/>
            <a:p>
              <a:endParaRPr lang="en-US"/>
            </a:p>
          </p:txBody>
        </p:sp>
        <p:sp>
          <p:nvSpPr>
            <p:cNvPr id="38028" name="Rectangle 532"/>
            <p:cNvSpPr>
              <a:spLocks noChangeAspect="1" noChangeArrowheads="1"/>
            </p:cNvSpPr>
            <p:nvPr/>
          </p:nvSpPr>
          <p:spPr bwMode="auto">
            <a:xfrm>
              <a:off x="3812" y="1520"/>
              <a:ext cx="189" cy="376"/>
            </a:xfrm>
            <a:prstGeom prst="rect">
              <a:avLst/>
            </a:prstGeom>
            <a:solidFill>
              <a:srgbClr val="339966"/>
            </a:solidFill>
            <a:ln w="8890">
              <a:solidFill>
                <a:srgbClr val="000000"/>
              </a:solidFill>
              <a:miter lim="800000"/>
              <a:headEnd/>
              <a:tailEnd/>
            </a:ln>
          </p:spPr>
          <p:txBody>
            <a:bodyPr/>
            <a:lstStyle/>
            <a:p>
              <a:endParaRPr lang="en-US"/>
            </a:p>
          </p:txBody>
        </p:sp>
        <p:sp>
          <p:nvSpPr>
            <p:cNvPr id="38029" name="Rectangle 533"/>
            <p:cNvSpPr>
              <a:spLocks noChangeAspect="1" noChangeArrowheads="1"/>
            </p:cNvSpPr>
            <p:nvPr/>
          </p:nvSpPr>
          <p:spPr bwMode="auto">
            <a:xfrm>
              <a:off x="4748" y="1520"/>
              <a:ext cx="189" cy="282"/>
            </a:xfrm>
            <a:prstGeom prst="rect">
              <a:avLst/>
            </a:prstGeom>
            <a:solidFill>
              <a:srgbClr val="339966"/>
            </a:solidFill>
            <a:ln w="8890">
              <a:solidFill>
                <a:srgbClr val="000000"/>
              </a:solidFill>
              <a:miter lim="800000"/>
              <a:headEnd/>
              <a:tailEnd/>
            </a:ln>
          </p:spPr>
          <p:txBody>
            <a:bodyPr/>
            <a:lstStyle/>
            <a:p>
              <a:endParaRPr lang="en-US"/>
            </a:p>
          </p:txBody>
        </p:sp>
        <p:sp>
          <p:nvSpPr>
            <p:cNvPr id="38030" name="Rectangle 534"/>
            <p:cNvSpPr>
              <a:spLocks noChangeAspect="1" noChangeArrowheads="1"/>
            </p:cNvSpPr>
            <p:nvPr/>
          </p:nvSpPr>
          <p:spPr bwMode="auto">
            <a:xfrm>
              <a:off x="4748" y="2831"/>
              <a:ext cx="189" cy="283"/>
            </a:xfrm>
            <a:prstGeom prst="rect">
              <a:avLst/>
            </a:prstGeom>
            <a:solidFill>
              <a:srgbClr val="339966"/>
            </a:solidFill>
            <a:ln w="8890">
              <a:solidFill>
                <a:srgbClr val="000000"/>
              </a:solidFill>
              <a:miter lim="800000"/>
              <a:headEnd/>
              <a:tailEnd/>
            </a:ln>
          </p:spPr>
          <p:txBody>
            <a:bodyPr/>
            <a:lstStyle/>
            <a:p>
              <a:endParaRPr lang="en-US"/>
            </a:p>
          </p:txBody>
        </p:sp>
        <p:sp>
          <p:nvSpPr>
            <p:cNvPr id="38031" name="Rectangle 535"/>
            <p:cNvSpPr>
              <a:spLocks noChangeAspect="1" noChangeArrowheads="1"/>
            </p:cNvSpPr>
            <p:nvPr/>
          </p:nvSpPr>
          <p:spPr bwMode="auto">
            <a:xfrm>
              <a:off x="3812" y="2831"/>
              <a:ext cx="189" cy="283"/>
            </a:xfrm>
            <a:prstGeom prst="rect">
              <a:avLst/>
            </a:prstGeom>
            <a:solidFill>
              <a:srgbClr val="339966"/>
            </a:solidFill>
            <a:ln w="8890">
              <a:solidFill>
                <a:srgbClr val="000000"/>
              </a:solidFill>
              <a:miter lim="800000"/>
              <a:headEnd/>
              <a:tailEnd/>
            </a:ln>
          </p:spPr>
          <p:txBody>
            <a:bodyPr/>
            <a:lstStyle/>
            <a:p>
              <a:endParaRPr lang="en-US"/>
            </a:p>
          </p:txBody>
        </p:sp>
        <p:grpSp>
          <p:nvGrpSpPr>
            <p:cNvPr id="38032" name="Group 536"/>
            <p:cNvGrpSpPr>
              <a:grpSpLocks noChangeAspect="1"/>
            </p:cNvGrpSpPr>
            <p:nvPr/>
          </p:nvGrpSpPr>
          <p:grpSpPr bwMode="auto">
            <a:xfrm>
              <a:off x="3009" y="1614"/>
              <a:ext cx="170" cy="450"/>
              <a:chOff x="6434" y="2850"/>
              <a:chExt cx="319" cy="847"/>
            </a:xfrm>
          </p:grpSpPr>
          <p:sp>
            <p:nvSpPr>
              <p:cNvPr id="38044" name="Line 537"/>
              <p:cNvSpPr>
                <a:spLocks noChangeAspect="1" noChangeShapeType="1"/>
              </p:cNvSpPr>
              <p:nvPr/>
            </p:nvSpPr>
            <p:spPr bwMode="auto">
              <a:xfrm flipV="1">
                <a:off x="6434" y="2939"/>
                <a:ext cx="251" cy="758"/>
              </a:xfrm>
              <a:prstGeom prst="line">
                <a:avLst/>
              </a:prstGeom>
              <a:noFill/>
              <a:ln w="8890">
                <a:solidFill>
                  <a:srgbClr val="000000"/>
                </a:solidFill>
                <a:round/>
                <a:headEnd/>
                <a:tailEnd/>
              </a:ln>
            </p:spPr>
            <p:txBody>
              <a:bodyPr/>
              <a:lstStyle/>
              <a:p>
                <a:endParaRPr lang="en-US"/>
              </a:p>
            </p:txBody>
          </p:sp>
          <p:sp>
            <p:nvSpPr>
              <p:cNvPr id="38045" name="Freeform 538"/>
              <p:cNvSpPr>
                <a:spLocks noChangeAspect="1"/>
              </p:cNvSpPr>
              <p:nvPr/>
            </p:nvSpPr>
            <p:spPr bwMode="auto">
              <a:xfrm>
                <a:off x="6657" y="2850"/>
                <a:ext cx="96" cy="113"/>
              </a:xfrm>
              <a:custGeom>
                <a:avLst/>
                <a:gdLst>
                  <a:gd name="T0" fmla="*/ 96 w 96"/>
                  <a:gd name="T1" fmla="*/ 113 h 113"/>
                  <a:gd name="T2" fmla="*/ 77 w 96"/>
                  <a:gd name="T3" fmla="*/ 0 h 113"/>
                  <a:gd name="T4" fmla="*/ 0 w 96"/>
                  <a:gd name="T5" fmla="*/ 82 h 113"/>
                  <a:gd name="T6" fmla="*/ 96 w 96"/>
                  <a:gd name="T7" fmla="*/ 113 h 113"/>
                  <a:gd name="T8" fmla="*/ 0 60000 65536"/>
                  <a:gd name="T9" fmla="*/ 0 60000 65536"/>
                  <a:gd name="T10" fmla="*/ 0 60000 65536"/>
                  <a:gd name="T11" fmla="*/ 0 60000 65536"/>
                  <a:gd name="T12" fmla="*/ 0 w 96"/>
                  <a:gd name="T13" fmla="*/ 0 h 113"/>
                  <a:gd name="T14" fmla="*/ 96 w 96"/>
                  <a:gd name="T15" fmla="*/ 113 h 113"/>
                </a:gdLst>
                <a:ahLst/>
                <a:cxnLst>
                  <a:cxn ang="T8">
                    <a:pos x="T0" y="T1"/>
                  </a:cxn>
                  <a:cxn ang="T9">
                    <a:pos x="T2" y="T3"/>
                  </a:cxn>
                  <a:cxn ang="T10">
                    <a:pos x="T4" y="T5"/>
                  </a:cxn>
                  <a:cxn ang="T11">
                    <a:pos x="T6" y="T7"/>
                  </a:cxn>
                </a:cxnLst>
                <a:rect l="T12" t="T13" r="T14" b="T15"/>
                <a:pathLst>
                  <a:path w="96" h="113">
                    <a:moveTo>
                      <a:pt x="96" y="113"/>
                    </a:moveTo>
                    <a:lnTo>
                      <a:pt x="77" y="0"/>
                    </a:lnTo>
                    <a:lnTo>
                      <a:pt x="0" y="82"/>
                    </a:lnTo>
                    <a:lnTo>
                      <a:pt x="96" y="113"/>
                    </a:lnTo>
                    <a:close/>
                  </a:path>
                </a:pathLst>
              </a:custGeom>
              <a:solidFill>
                <a:srgbClr val="000000"/>
              </a:solidFill>
              <a:ln w="9525">
                <a:noFill/>
                <a:round/>
                <a:headEnd/>
                <a:tailEnd/>
              </a:ln>
            </p:spPr>
            <p:txBody>
              <a:bodyPr/>
              <a:lstStyle/>
              <a:p>
                <a:endParaRPr lang="en-US"/>
              </a:p>
            </p:txBody>
          </p:sp>
        </p:grpSp>
        <p:grpSp>
          <p:nvGrpSpPr>
            <p:cNvPr id="38033" name="Group 539"/>
            <p:cNvGrpSpPr>
              <a:grpSpLocks noChangeAspect="1"/>
            </p:cNvGrpSpPr>
            <p:nvPr/>
          </p:nvGrpSpPr>
          <p:grpSpPr bwMode="auto">
            <a:xfrm>
              <a:off x="2973" y="2401"/>
              <a:ext cx="187" cy="620"/>
              <a:chOff x="6402" y="4330"/>
              <a:chExt cx="353" cy="1166"/>
            </a:xfrm>
          </p:grpSpPr>
          <p:sp>
            <p:nvSpPr>
              <p:cNvPr id="38042" name="Line 540"/>
              <p:cNvSpPr>
                <a:spLocks noChangeAspect="1" noChangeShapeType="1"/>
              </p:cNvSpPr>
              <p:nvPr/>
            </p:nvSpPr>
            <p:spPr bwMode="auto">
              <a:xfrm>
                <a:off x="6402" y="4330"/>
                <a:ext cx="304" cy="1074"/>
              </a:xfrm>
              <a:prstGeom prst="line">
                <a:avLst/>
              </a:prstGeom>
              <a:noFill/>
              <a:ln w="8890">
                <a:solidFill>
                  <a:srgbClr val="000000"/>
                </a:solidFill>
                <a:round/>
                <a:headEnd/>
                <a:tailEnd/>
              </a:ln>
            </p:spPr>
            <p:txBody>
              <a:bodyPr/>
              <a:lstStyle/>
              <a:p>
                <a:endParaRPr lang="en-US"/>
              </a:p>
            </p:txBody>
          </p:sp>
          <p:sp>
            <p:nvSpPr>
              <p:cNvPr id="38043" name="Freeform 541"/>
              <p:cNvSpPr>
                <a:spLocks noChangeAspect="1"/>
              </p:cNvSpPr>
              <p:nvPr/>
            </p:nvSpPr>
            <p:spPr bwMode="auto">
              <a:xfrm>
                <a:off x="6659" y="5383"/>
                <a:ext cx="96" cy="113"/>
              </a:xfrm>
              <a:custGeom>
                <a:avLst/>
                <a:gdLst>
                  <a:gd name="T0" fmla="*/ 0 w 96"/>
                  <a:gd name="T1" fmla="*/ 31 h 113"/>
                  <a:gd name="T2" fmla="*/ 75 w 96"/>
                  <a:gd name="T3" fmla="*/ 113 h 113"/>
                  <a:gd name="T4" fmla="*/ 96 w 96"/>
                  <a:gd name="T5" fmla="*/ 0 h 113"/>
                  <a:gd name="T6" fmla="*/ 0 w 96"/>
                  <a:gd name="T7" fmla="*/ 31 h 113"/>
                  <a:gd name="T8" fmla="*/ 0 60000 65536"/>
                  <a:gd name="T9" fmla="*/ 0 60000 65536"/>
                  <a:gd name="T10" fmla="*/ 0 60000 65536"/>
                  <a:gd name="T11" fmla="*/ 0 60000 65536"/>
                  <a:gd name="T12" fmla="*/ 0 w 96"/>
                  <a:gd name="T13" fmla="*/ 0 h 113"/>
                  <a:gd name="T14" fmla="*/ 96 w 96"/>
                  <a:gd name="T15" fmla="*/ 113 h 113"/>
                </a:gdLst>
                <a:ahLst/>
                <a:cxnLst>
                  <a:cxn ang="T8">
                    <a:pos x="T0" y="T1"/>
                  </a:cxn>
                  <a:cxn ang="T9">
                    <a:pos x="T2" y="T3"/>
                  </a:cxn>
                  <a:cxn ang="T10">
                    <a:pos x="T4" y="T5"/>
                  </a:cxn>
                  <a:cxn ang="T11">
                    <a:pos x="T6" y="T7"/>
                  </a:cxn>
                </a:cxnLst>
                <a:rect l="T12" t="T13" r="T14" b="T15"/>
                <a:pathLst>
                  <a:path w="96" h="113">
                    <a:moveTo>
                      <a:pt x="0" y="31"/>
                    </a:moveTo>
                    <a:lnTo>
                      <a:pt x="75" y="113"/>
                    </a:lnTo>
                    <a:lnTo>
                      <a:pt x="96" y="0"/>
                    </a:lnTo>
                    <a:lnTo>
                      <a:pt x="0" y="31"/>
                    </a:lnTo>
                    <a:close/>
                  </a:path>
                </a:pathLst>
              </a:custGeom>
              <a:solidFill>
                <a:srgbClr val="000000"/>
              </a:solidFill>
              <a:ln w="9525">
                <a:noFill/>
                <a:round/>
                <a:headEnd/>
                <a:tailEnd/>
              </a:ln>
            </p:spPr>
            <p:txBody>
              <a:bodyPr/>
              <a:lstStyle/>
              <a:p>
                <a:endParaRPr lang="en-US"/>
              </a:p>
            </p:txBody>
          </p:sp>
        </p:grpSp>
        <p:grpSp>
          <p:nvGrpSpPr>
            <p:cNvPr id="38034" name="Group 542"/>
            <p:cNvGrpSpPr>
              <a:grpSpLocks noChangeAspect="1"/>
            </p:cNvGrpSpPr>
            <p:nvPr/>
          </p:nvGrpSpPr>
          <p:grpSpPr bwMode="auto">
            <a:xfrm>
              <a:off x="3604" y="2495"/>
              <a:ext cx="308" cy="711"/>
              <a:chOff x="7651" y="4692"/>
              <a:chExt cx="500" cy="1157"/>
            </a:xfrm>
          </p:grpSpPr>
          <p:sp>
            <p:nvSpPr>
              <p:cNvPr id="38040" name="Line 543"/>
              <p:cNvSpPr>
                <a:spLocks noChangeAspect="1" noChangeShapeType="1"/>
              </p:cNvSpPr>
              <p:nvPr/>
            </p:nvSpPr>
            <p:spPr bwMode="auto">
              <a:xfrm>
                <a:off x="7651" y="4692"/>
                <a:ext cx="456" cy="1068"/>
              </a:xfrm>
              <a:prstGeom prst="line">
                <a:avLst/>
              </a:prstGeom>
              <a:noFill/>
              <a:ln w="8890">
                <a:solidFill>
                  <a:srgbClr val="000000"/>
                </a:solidFill>
                <a:round/>
                <a:headEnd/>
                <a:tailEnd/>
              </a:ln>
            </p:spPr>
            <p:txBody>
              <a:bodyPr/>
              <a:lstStyle/>
              <a:p>
                <a:endParaRPr lang="en-US"/>
              </a:p>
            </p:txBody>
          </p:sp>
          <p:sp>
            <p:nvSpPr>
              <p:cNvPr id="38041" name="Freeform 544"/>
              <p:cNvSpPr>
                <a:spLocks noChangeAspect="1"/>
              </p:cNvSpPr>
              <p:nvPr/>
            </p:nvSpPr>
            <p:spPr bwMode="auto">
              <a:xfrm>
                <a:off x="8059" y="5736"/>
                <a:ext cx="92" cy="113"/>
              </a:xfrm>
              <a:custGeom>
                <a:avLst/>
                <a:gdLst>
                  <a:gd name="T0" fmla="*/ 0 w 92"/>
                  <a:gd name="T1" fmla="*/ 40 h 113"/>
                  <a:gd name="T2" fmla="*/ 85 w 92"/>
                  <a:gd name="T3" fmla="*/ 113 h 113"/>
                  <a:gd name="T4" fmla="*/ 92 w 92"/>
                  <a:gd name="T5" fmla="*/ 0 h 113"/>
                  <a:gd name="T6" fmla="*/ 0 w 92"/>
                  <a:gd name="T7" fmla="*/ 40 h 113"/>
                  <a:gd name="T8" fmla="*/ 0 60000 65536"/>
                  <a:gd name="T9" fmla="*/ 0 60000 65536"/>
                  <a:gd name="T10" fmla="*/ 0 60000 65536"/>
                  <a:gd name="T11" fmla="*/ 0 60000 65536"/>
                  <a:gd name="T12" fmla="*/ 0 w 92"/>
                  <a:gd name="T13" fmla="*/ 0 h 113"/>
                  <a:gd name="T14" fmla="*/ 92 w 92"/>
                  <a:gd name="T15" fmla="*/ 113 h 113"/>
                </a:gdLst>
                <a:ahLst/>
                <a:cxnLst>
                  <a:cxn ang="T8">
                    <a:pos x="T0" y="T1"/>
                  </a:cxn>
                  <a:cxn ang="T9">
                    <a:pos x="T2" y="T3"/>
                  </a:cxn>
                  <a:cxn ang="T10">
                    <a:pos x="T4" y="T5"/>
                  </a:cxn>
                  <a:cxn ang="T11">
                    <a:pos x="T6" y="T7"/>
                  </a:cxn>
                </a:cxnLst>
                <a:rect l="T12" t="T13" r="T14" b="T15"/>
                <a:pathLst>
                  <a:path w="92" h="113">
                    <a:moveTo>
                      <a:pt x="0" y="40"/>
                    </a:moveTo>
                    <a:lnTo>
                      <a:pt x="85" y="113"/>
                    </a:lnTo>
                    <a:lnTo>
                      <a:pt x="92" y="0"/>
                    </a:lnTo>
                    <a:lnTo>
                      <a:pt x="0" y="40"/>
                    </a:lnTo>
                    <a:close/>
                  </a:path>
                </a:pathLst>
              </a:custGeom>
              <a:solidFill>
                <a:srgbClr val="000000"/>
              </a:solidFill>
              <a:ln w="9525">
                <a:noFill/>
                <a:round/>
                <a:headEnd/>
                <a:tailEnd/>
              </a:ln>
            </p:spPr>
            <p:txBody>
              <a:bodyPr/>
              <a:lstStyle/>
              <a:p>
                <a:endParaRPr lang="en-US"/>
              </a:p>
            </p:txBody>
          </p:sp>
        </p:grpSp>
        <p:grpSp>
          <p:nvGrpSpPr>
            <p:cNvPr id="38035" name="Group 545"/>
            <p:cNvGrpSpPr>
              <a:grpSpLocks noChangeAspect="1"/>
            </p:cNvGrpSpPr>
            <p:nvPr/>
          </p:nvGrpSpPr>
          <p:grpSpPr bwMode="auto">
            <a:xfrm>
              <a:off x="3667" y="1426"/>
              <a:ext cx="246" cy="638"/>
              <a:chOff x="7694" y="2498"/>
              <a:chExt cx="462" cy="1199"/>
            </a:xfrm>
          </p:grpSpPr>
          <p:sp>
            <p:nvSpPr>
              <p:cNvPr id="38038" name="Line 546"/>
              <p:cNvSpPr>
                <a:spLocks noChangeAspect="1" noChangeShapeType="1"/>
              </p:cNvSpPr>
              <p:nvPr/>
            </p:nvSpPr>
            <p:spPr bwMode="auto">
              <a:xfrm flipV="1">
                <a:off x="7694" y="2584"/>
                <a:ext cx="415" cy="1113"/>
              </a:xfrm>
              <a:prstGeom prst="line">
                <a:avLst/>
              </a:prstGeom>
              <a:noFill/>
              <a:ln w="8890">
                <a:solidFill>
                  <a:srgbClr val="000000"/>
                </a:solidFill>
                <a:round/>
                <a:headEnd/>
                <a:tailEnd/>
              </a:ln>
            </p:spPr>
            <p:txBody>
              <a:bodyPr/>
              <a:lstStyle/>
              <a:p>
                <a:endParaRPr lang="en-US"/>
              </a:p>
            </p:txBody>
          </p:sp>
          <p:sp>
            <p:nvSpPr>
              <p:cNvPr id="38039" name="Freeform 547"/>
              <p:cNvSpPr>
                <a:spLocks noChangeAspect="1"/>
              </p:cNvSpPr>
              <p:nvPr/>
            </p:nvSpPr>
            <p:spPr bwMode="auto">
              <a:xfrm>
                <a:off x="8062" y="2498"/>
                <a:ext cx="94" cy="112"/>
              </a:xfrm>
              <a:custGeom>
                <a:avLst/>
                <a:gdLst>
                  <a:gd name="T0" fmla="*/ 94 w 94"/>
                  <a:gd name="T1" fmla="*/ 112 h 112"/>
                  <a:gd name="T2" fmla="*/ 82 w 94"/>
                  <a:gd name="T3" fmla="*/ 0 h 112"/>
                  <a:gd name="T4" fmla="*/ 0 w 94"/>
                  <a:gd name="T5" fmla="*/ 77 h 112"/>
                  <a:gd name="T6" fmla="*/ 94 w 94"/>
                  <a:gd name="T7" fmla="*/ 112 h 112"/>
                  <a:gd name="T8" fmla="*/ 0 60000 65536"/>
                  <a:gd name="T9" fmla="*/ 0 60000 65536"/>
                  <a:gd name="T10" fmla="*/ 0 60000 65536"/>
                  <a:gd name="T11" fmla="*/ 0 60000 65536"/>
                  <a:gd name="T12" fmla="*/ 0 w 94"/>
                  <a:gd name="T13" fmla="*/ 0 h 112"/>
                  <a:gd name="T14" fmla="*/ 94 w 94"/>
                  <a:gd name="T15" fmla="*/ 112 h 112"/>
                </a:gdLst>
                <a:ahLst/>
                <a:cxnLst>
                  <a:cxn ang="T8">
                    <a:pos x="T0" y="T1"/>
                  </a:cxn>
                  <a:cxn ang="T9">
                    <a:pos x="T2" y="T3"/>
                  </a:cxn>
                  <a:cxn ang="T10">
                    <a:pos x="T4" y="T5"/>
                  </a:cxn>
                  <a:cxn ang="T11">
                    <a:pos x="T6" y="T7"/>
                  </a:cxn>
                </a:cxnLst>
                <a:rect l="T12" t="T13" r="T14" b="T15"/>
                <a:pathLst>
                  <a:path w="94" h="112">
                    <a:moveTo>
                      <a:pt x="94" y="112"/>
                    </a:moveTo>
                    <a:lnTo>
                      <a:pt x="82" y="0"/>
                    </a:lnTo>
                    <a:lnTo>
                      <a:pt x="0" y="77"/>
                    </a:lnTo>
                    <a:lnTo>
                      <a:pt x="94" y="112"/>
                    </a:lnTo>
                    <a:close/>
                  </a:path>
                </a:pathLst>
              </a:custGeom>
              <a:solidFill>
                <a:srgbClr val="000000"/>
              </a:solidFill>
              <a:ln w="9525">
                <a:noFill/>
                <a:round/>
                <a:headEnd/>
                <a:tailEnd/>
              </a:ln>
            </p:spPr>
            <p:txBody>
              <a:bodyPr/>
              <a:lstStyle/>
              <a:p>
                <a:endParaRPr lang="en-US"/>
              </a:p>
            </p:txBody>
          </p:sp>
        </p:grpSp>
        <p:sp>
          <p:nvSpPr>
            <p:cNvPr id="38036" name="Rectangle 554"/>
            <p:cNvSpPr>
              <a:spLocks noChangeAspect="1" noChangeArrowheads="1"/>
            </p:cNvSpPr>
            <p:nvPr/>
          </p:nvSpPr>
          <p:spPr bwMode="auto">
            <a:xfrm>
              <a:off x="3812" y="1801"/>
              <a:ext cx="189" cy="1032"/>
            </a:xfrm>
            <a:prstGeom prst="rect">
              <a:avLst/>
            </a:prstGeom>
            <a:solidFill>
              <a:srgbClr val="FF0000"/>
            </a:solidFill>
            <a:ln w="8890">
              <a:solidFill>
                <a:srgbClr val="000000"/>
              </a:solidFill>
              <a:miter lim="800000"/>
              <a:headEnd/>
              <a:tailEnd/>
            </a:ln>
          </p:spPr>
          <p:txBody>
            <a:bodyPr/>
            <a:lstStyle/>
            <a:p>
              <a:endParaRPr lang="en-US"/>
            </a:p>
          </p:txBody>
        </p:sp>
        <p:sp>
          <p:nvSpPr>
            <p:cNvPr id="38037" name="Rectangle 555"/>
            <p:cNvSpPr>
              <a:spLocks noChangeAspect="1" noChangeArrowheads="1"/>
            </p:cNvSpPr>
            <p:nvPr/>
          </p:nvSpPr>
          <p:spPr bwMode="auto">
            <a:xfrm>
              <a:off x="528" y="2426"/>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sz="1200">
                <a:latin typeface="Times New Roman" pitchFamily="18" charset="0"/>
              </a:endParaRPr>
            </a:p>
          </p:txBody>
        </p:sp>
      </p:grpSp>
      <p:cxnSp>
        <p:nvCxnSpPr>
          <p:cNvPr id="37893" name="Straight Connector 507"/>
          <p:cNvCxnSpPr>
            <a:cxnSpLocks noChangeShapeType="1"/>
          </p:cNvCxnSpPr>
          <p:nvPr/>
        </p:nvCxnSpPr>
        <p:spPr bwMode="auto">
          <a:xfrm flipV="1">
            <a:off x="6934200" y="2286000"/>
            <a:ext cx="685800" cy="838200"/>
          </a:xfrm>
          <a:prstGeom prst="line">
            <a:avLst/>
          </a:prstGeom>
          <a:noFill/>
          <a:ln w="12700" algn="ctr">
            <a:solidFill>
              <a:schemeClr val="tx1"/>
            </a:solidFill>
            <a:round/>
            <a:headEnd type="none" w="sm" len="sm"/>
            <a:tailEnd type="none" w="sm" len="sm"/>
          </a:ln>
        </p:spPr>
      </p:cxnSp>
      <p:sp>
        <p:nvSpPr>
          <p:cNvPr id="37894" name="Freeform 547"/>
          <p:cNvSpPr>
            <a:spLocks noChangeAspect="1"/>
          </p:cNvSpPr>
          <p:nvPr/>
        </p:nvSpPr>
        <p:spPr bwMode="auto">
          <a:xfrm>
            <a:off x="7543800" y="2286000"/>
            <a:ext cx="79375" cy="95250"/>
          </a:xfrm>
          <a:custGeom>
            <a:avLst/>
            <a:gdLst>
              <a:gd name="T0" fmla="*/ 2147483647 w 94"/>
              <a:gd name="T1" fmla="*/ 2147483647 h 112"/>
              <a:gd name="T2" fmla="*/ 2147483647 w 94"/>
              <a:gd name="T3" fmla="*/ 0 h 112"/>
              <a:gd name="T4" fmla="*/ 0 w 94"/>
              <a:gd name="T5" fmla="*/ 2147483647 h 112"/>
              <a:gd name="T6" fmla="*/ 2147483647 w 94"/>
              <a:gd name="T7" fmla="*/ 2147483647 h 112"/>
              <a:gd name="T8" fmla="*/ 0 60000 65536"/>
              <a:gd name="T9" fmla="*/ 0 60000 65536"/>
              <a:gd name="T10" fmla="*/ 0 60000 65536"/>
              <a:gd name="T11" fmla="*/ 0 60000 65536"/>
              <a:gd name="T12" fmla="*/ 0 w 94"/>
              <a:gd name="T13" fmla="*/ 0 h 112"/>
              <a:gd name="T14" fmla="*/ 94 w 94"/>
              <a:gd name="T15" fmla="*/ 112 h 112"/>
            </a:gdLst>
            <a:ahLst/>
            <a:cxnLst>
              <a:cxn ang="T8">
                <a:pos x="T0" y="T1"/>
              </a:cxn>
              <a:cxn ang="T9">
                <a:pos x="T2" y="T3"/>
              </a:cxn>
              <a:cxn ang="T10">
                <a:pos x="T4" y="T5"/>
              </a:cxn>
              <a:cxn ang="T11">
                <a:pos x="T6" y="T7"/>
              </a:cxn>
            </a:cxnLst>
            <a:rect l="T12" t="T13" r="T14" b="T15"/>
            <a:pathLst>
              <a:path w="94" h="112">
                <a:moveTo>
                  <a:pt x="94" y="112"/>
                </a:moveTo>
                <a:lnTo>
                  <a:pt x="82" y="0"/>
                </a:lnTo>
                <a:lnTo>
                  <a:pt x="0" y="77"/>
                </a:lnTo>
                <a:lnTo>
                  <a:pt x="94" y="112"/>
                </a:lnTo>
                <a:close/>
              </a:path>
            </a:pathLst>
          </a:custGeom>
          <a:solidFill>
            <a:srgbClr val="000000"/>
          </a:solidFill>
          <a:ln w="9525">
            <a:noFill/>
            <a:round/>
            <a:headEnd/>
            <a:tailEnd/>
          </a:ln>
        </p:spPr>
        <p:txBody>
          <a:bodyPr/>
          <a:lstStyle/>
          <a:p>
            <a:endParaRPr lang="en-US"/>
          </a:p>
        </p:txBody>
      </p:sp>
      <p:cxnSp>
        <p:nvCxnSpPr>
          <p:cNvPr id="37895" name="Straight Connector 510"/>
          <p:cNvCxnSpPr>
            <a:cxnSpLocks noChangeShapeType="1"/>
          </p:cNvCxnSpPr>
          <p:nvPr/>
        </p:nvCxnSpPr>
        <p:spPr bwMode="auto">
          <a:xfrm>
            <a:off x="6858000" y="4038600"/>
            <a:ext cx="838200" cy="1066800"/>
          </a:xfrm>
          <a:prstGeom prst="line">
            <a:avLst/>
          </a:prstGeom>
          <a:noFill/>
          <a:ln w="12700" algn="ctr">
            <a:solidFill>
              <a:schemeClr val="tx1"/>
            </a:solidFill>
            <a:round/>
            <a:headEnd type="none" w="sm" len="sm"/>
            <a:tailEnd type="none" w="sm" len="sm"/>
          </a:ln>
        </p:spPr>
      </p:cxnSp>
      <p:sp>
        <p:nvSpPr>
          <p:cNvPr id="37896" name="Freeform 544"/>
          <p:cNvSpPr>
            <a:spLocks noChangeAspect="1"/>
          </p:cNvSpPr>
          <p:nvPr/>
        </p:nvSpPr>
        <p:spPr bwMode="auto">
          <a:xfrm>
            <a:off x="7620000" y="5029200"/>
            <a:ext cx="90488" cy="109538"/>
          </a:xfrm>
          <a:custGeom>
            <a:avLst/>
            <a:gdLst>
              <a:gd name="T0" fmla="*/ 0 w 92"/>
              <a:gd name="T1" fmla="*/ 2147483647 h 113"/>
              <a:gd name="T2" fmla="*/ 2147483647 w 92"/>
              <a:gd name="T3" fmla="*/ 2147483647 h 113"/>
              <a:gd name="T4" fmla="*/ 2147483647 w 92"/>
              <a:gd name="T5" fmla="*/ 0 h 113"/>
              <a:gd name="T6" fmla="*/ 0 w 92"/>
              <a:gd name="T7" fmla="*/ 2147483647 h 113"/>
              <a:gd name="T8" fmla="*/ 0 60000 65536"/>
              <a:gd name="T9" fmla="*/ 0 60000 65536"/>
              <a:gd name="T10" fmla="*/ 0 60000 65536"/>
              <a:gd name="T11" fmla="*/ 0 60000 65536"/>
              <a:gd name="T12" fmla="*/ 0 w 92"/>
              <a:gd name="T13" fmla="*/ 0 h 113"/>
              <a:gd name="T14" fmla="*/ 92 w 92"/>
              <a:gd name="T15" fmla="*/ 113 h 113"/>
            </a:gdLst>
            <a:ahLst/>
            <a:cxnLst>
              <a:cxn ang="T8">
                <a:pos x="T0" y="T1"/>
              </a:cxn>
              <a:cxn ang="T9">
                <a:pos x="T2" y="T3"/>
              </a:cxn>
              <a:cxn ang="T10">
                <a:pos x="T4" y="T5"/>
              </a:cxn>
              <a:cxn ang="T11">
                <a:pos x="T6" y="T7"/>
              </a:cxn>
            </a:cxnLst>
            <a:rect l="T12" t="T13" r="T14" b="T15"/>
            <a:pathLst>
              <a:path w="92" h="113">
                <a:moveTo>
                  <a:pt x="0" y="40"/>
                </a:moveTo>
                <a:lnTo>
                  <a:pt x="85" y="113"/>
                </a:lnTo>
                <a:lnTo>
                  <a:pt x="92" y="0"/>
                </a:lnTo>
                <a:lnTo>
                  <a:pt x="0" y="40"/>
                </a:lnTo>
                <a:close/>
              </a:path>
            </a:pathLst>
          </a:custGeom>
          <a:solidFill>
            <a:srgbClr val="000000"/>
          </a:solidFill>
          <a:ln w="9525">
            <a:noFill/>
            <a:round/>
            <a:headEnd/>
            <a:tailEnd/>
          </a:ln>
        </p:spPr>
        <p:txBody>
          <a:bodyPr/>
          <a:lstStyle/>
          <a:p>
            <a:endParaRPr lang="en-US"/>
          </a:p>
        </p:txBody>
      </p:sp>
      <p:sp>
        <p:nvSpPr>
          <p:cNvPr id="472" name="TextBox 471"/>
          <p:cNvSpPr txBox="1"/>
          <p:nvPr/>
        </p:nvSpPr>
        <p:spPr>
          <a:xfrm>
            <a:off x="2514600" y="2209800"/>
            <a:ext cx="1143000" cy="369332"/>
          </a:xfrm>
          <a:prstGeom prst="rect">
            <a:avLst/>
          </a:prstGeom>
          <a:noFill/>
        </p:spPr>
        <p:txBody>
          <a:bodyPr wrap="square" rtlCol="0">
            <a:spAutoFit/>
          </a:bodyPr>
          <a:lstStyle/>
          <a:p>
            <a:r>
              <a:rPr lang="en-US" dirty="0" smtClean="0"/>
              <a:t>------------</a:t>
            </a:r>
            <a:endParaRPr lang="en-US" dirty="0"/>
          </a:p>
        </p:txBody>
      </p:sp>
      <p:sp>
        <p:nvSpPr>
          <p:cNvPr id="474" name="TextBox 473"/>
          <p:cNvSpPr txBox="1"/>
          <p:nvPr/>
        </p:nvSpPr>
        <p:spPr>
          <a:xfrm>
            <a:off x="2590800" y="4724400"/>
            <a:ext cx="1066800" cy="369332"/>
          </a:xfrm>
          <a:prstGeom prst="rect">
            <a:avLst/>
          </a:prstGeom>
          <a:noFill/>
        </p:spPr>
        <p:txBody>
          <a:bodyPr wrap="square" rtlCol="0">
            <a:spAutoFit/>
          </a:bodyPr>
          <a:lstStyle/>
          <a:p>
            <a:r>
              <a:rPr lang="en-US" dirty="0" smtClean="0"/>
              <a:t>-----------</a:t>
            </a:r>
            <a:endParaRPr lang="en-US" dirty="0"/>
          </a:p>
        </p:txBody>
      </p:sp>
      <p:sp>
        <p:nvSpPr>
          <p:cNvPr id="448" name="TextBox 447"/>
          <p:cNvSpPr txBox="1"/>
          <p:nvPr/>
        </p:nvSpPr>
        <p:spPr>
          <a:xfrm>
            <a:off x="7086600" y="1219200"/>
            <a:ext cx="1295400" cy="523220"/>
          </a:xfrm>
          <a:prstGeom prst="rect">
            <a:avLst/>
          </a:prstGeom>
          <a:noFill/>
        </p:spPr>
        <p:txBody>
          <a:bodyPr wrap="square" rtlCol="0">
            <a:spAutoFit/>
          </a:bodyPr>
          <a:lstStyle/>
          <a:p>
            <a:pPr algn="ctr"/>
            <a:r>
              <a:rPr lang="en-US" sz="1400" dirty="0" smtClean="0"/>
              <a:t>Qualification</a:t>
            </a:r>
          </a:p>
          <a:p>
            <a:pPr algn="ctr"/>
            <a:r>
              <a:rPr lang="en-US" sz="1400" dirty="0" smtClean="0"/>
              <a:t>Hot</a:t>
            </a:r>
            <a:endParaRPr lang="en-US" sz="1400" dirty="0"/>
          </a:p>
        </p:txBody>
      </p:sp>
      <p:sp>
        <p:nvSpPr>
          <p:cNvPr id="449" name="TextBox 448"/>
          <p:cNvSpPr txBox="1"/>
          <p:nvPr/>
        </p:nvSpPr>
        <p:spPr>
          <a:xfrm>
            <a:off x="7162800" y="5638800"/>
            <a:ext cx="1295400" cy="523220"/>
          </a:xfrm>
          <a:prstGeom prst="rect">
            <a:avLst/>
          </a:prstGeom>
          <a:noFill/>
        </p:spPr>
        <p:txBody>
          <a:bodyPr wrap="square" rtlCol="0">
            <a:spAutoFit/>
          </a:bodyPr>
          <a:lstStyle/>
          <a:p>
            <a:pPr algn="ctr"/>
            <a:r>
              <a:rPr lang="en-US" sz="1400" dirty="0" smtClean="0"/>
              <a:t>Qualification</a:t>
            </a:r>
          </a:p>
          <a:p>
            <a:pPr algn="ctr"/>
            <a:r>
              <a:rPr lang="en-US" sz="1400" dirty="0" smtClean="0"/>
              <a:t>Cold</a:t>
            </a:r>
            <a:endParaRPr lang="en-US" sz="1400" dirty="0"/>
          </a:p>
        </p:txBody>
      </p:sp>
      <p:sp>
        <p:nvSpPr>
          <p:cNvPr id="450" name="TextBox 449"/>
          <p:cNvSpPr txBox="1"/>
          <p:nvPr/>
        </p:nvSpPr>
        <p:spPr>
          <a:xfrm>
            <a:off x="5562600" y="1828800"/>
            <a:ext cx="1295400" cy="307777"/>
          </a:xfrm>
          <a:prstGeom prst="rect">
            <a:avLst/>
          </a:prstGeom>
          <a:noFill/>
        </p:spPr>
        <p:txBody>
          <a:bodyPr wrap="square" rtlCol="0">
            <a:spAutoFit/>
          </a:bodyPr>
          <a:lstStyle/>
          <a:p>
            <a:pPr algn="ctr"/>
            <a:r>
              <a:rPr lang="en-US" sz="1400" dirty="0" err="1" smtClean="0"/>
              <a:t>Protoqual</a:t>
            </a:r>
            <a:r>
              <a:rPr lang="en-US" sz="1400" dirty="0" smtClean="0"/>
              <a:t> Hot</a:t>
            </a:r>
            <a:endParaRPr lang="en-US" sz="1400" dirty="0"/>
          </a:p>
        </p:txBody>
      </p:sp>
      <p:sp>
        <p:nvSpPr>
          <p:cNvPr id="451" name="TextBox 450"/>
          <p:cNvSpPr txBox="1"/>
          <p:nvPr/>
        </p:nvSpPr>
        <p:spPr>
          <a:xfrm>
            <a:off x="5562600" y="5257800"/>
            <a:ext cx="1524000" cy="307777"/>
          </a:xfrm>
          <a:prstGeom prst="rect">
            <a:avLst/>
          </a:prstGeom>
          <a:noFill/>
        </p:spPr>
        <p:txBody>
          <a:bodyPr wrap="square" rtlCol="0">
            <a:spAutoFit/>
          </a:bodyPr>
          <a:lstStyle/>
          <a:p>
            <a:pPr algn="ctr"/>
            <a:r>
              <a:rPr lang="en-US" sz="1400" dirty="0" err="1" smtClean="0"/>
              <a:t>Protoqual</a:t>
            </a:r>
            <a:r>
              <a:rPr lang="en-US" sz="1400" dirty="0" smtClean="0"/>
              <a:t> Cold</a:t>
            </a:r>
            <a:endParaRPr lang="en-US" sz="1400" dirty="0"/>
          </a:p>
        </p:txBody>
      </p:sp>
      <p:sp>
        <p:nvSpPr>
          <p:cNvPr id="452" name="TextBox 451"/>
          <p:cNvSpPr txBox="1"/>
          <p:nvPr/>
        </p:nvSpPr>
        <p:spPr>
          <a:xfrm>
            <a:off x="4191000" y="2133600"/>
            <a:ext cx="1524000" cy="307777"/>
          </a:xfrm>
          <a:prstGeom prst="rect">
            <a:avLst/>
          </a:prstGeom>
          <a:noFill/>
        </p:spPr>
        <p:txBody>
          <a:bodyPr wrap="square" rtlCol="0">
            <a:spAutoFit/>
          </a:bodyPr>
          <a:lstStyle/>
          <a:p>
            <a:pPr algn="ctr"/>
            <a:r>
              <a:rPr lang="en-US" sz="1400" dirty="0" smtClean="0"/>
              <a:t>Acceptance Hot</a:t>
            </a:r>
            <a:endParaRPr lang="en-US" sz="1400" dirty="0"/>
          </a:p>
        </p:txBody>
      </p:sp>
      <p:sp>
        <p:nvSpPr>
          <p:cNvPr id="453" name="TextBox 452"/>
          <p:cNvSpPr txBox="1"/>
          <p:nvPr/>
        </p:nvSpPr>
        <p:spPr>
          <a:xfrm>
            <a:off x="4191000" y="4953000"/>
            <a:ext cx="1676400" cy="307777"/>
          </a:xfrm>
          <a:prstGeom prst="rect">
            <a:avLst/>
          </a:prstGeom>
          <a:noFill/>
        </p:spPr>
        <p:txBody>
          <a:bodyPr wrap="square" rtlCol="0">
            <a:spAutoFit/>
          </a:bodyPr>
          <a:lstStyle/>
          <a:p>
            <a:pPr algn="ctr"/>
            <a:r>
              <a:rPr lang="en-US" sz="1400" dirty="0" smtClean="0"/>
              <a:t>Acceptance Cold</a:t>
            </a:r>
            <a:endParaRPr lang="en-US" sz="1400" dirty="0"/>
          </a:p>
        </p:txBody>
      </p:sp>
      <p:sp>
        <p:nvSpPr>
          <p:cNvPr id="454" name="TextBox 453"/>
          <p:cNvSpPr txBox="1"/>
          <p:nvPr/>
        </p:nvSpPr>
        <p:spPr>
          <a:xfrm>
            <a:off x="2514600" y="2514600"/>
            <a:ext cx="1295400" cy="307777"/>
          </a:xfrm>
          <a:prstGeom prst="rect">
            <a:avLst/>
          </a:prstGeom>
          <a:noFill/>
        </p:spPr>
        <p:txBody>
          <a:bodyPr wrap="square" rtlCol="0">
            <a:spAutoFit/>
          </a:bodyPr>
          <a:lstStyle/>
          <a:p>
            <a:pPr algn="ctr"/>
            <a:r>
              <a:rPr lang="en-US" sz="1400" dirty="0" smtClean="0">
                <a:solidFill>
                  <a:srgbClr val="000000"/>
                </a:solidFill>
                <a:latin typeface="Arial Narrow" pitchFamily="34" charset="0"/>
              </a:rPr>
              <a:t>5 to11°C</a:t>
            </a:r>
            <a:endParaRPr lang="en-US" sz="2400" dirty="0" smtClean="0">
              <a:latin typeface="Times New Roman" pitchFamily="18" charset="0"/>
            </a:endParaRPr>
          </a:p>
        </p:txBody>
      </p:sp>
      <p:sp>
        <p:nvSpPr>
          <p:cNvPr id="455" name="TextBox 454"/>
          <p:cNvSpPr txBox="1"/>
          <p:nvPr/>
        </p:nvSpPr>
        <p:spPr>
          <a:xfrm>
            <a:off x="1828800" y="5029200"/>
            <a:ext cx="2057400" cy="523220"/>
          </a:xfrm>
          <a:prstGeom prst="rect">
            <a:avLst/>
          </a:prstGeom>
          <a:noFill/>
        </p:spPr>
        <p:txBody>
          <a:bodyPr wrap="square" rtlCol="0">
            <a:spAutoFit/>
          </a:bodyPr>
          <a:lstStyle/>
          <a:p>
            <a:pPr algn="ctr"/>
            <a:r>
              <a:rPr lang="en-US" sz="1400" dirty="0" smtClean="0">
                <a:solidFill>
                  <a:srgbClr val="000000"/>
                </a:solidFill>
                <a:latin typeface="Arial Narrow" pitchFamily="34" charset="0"/>
              </a:rPr>
              <a:t>5  to 11°C OR 25 to 30% control authority</a:t>
            </a:r>
            <a:endParaRPr lang="en-US" sz="2400" dirty="0" smtClean="0">
              <a:latin typeface="Times New Roman" pitchFamily="18" charset="0"/>
            </a:endParaRPr>
          </a:p>
        </p:txBody>
      </p:sp>
      <p:sp>
        <p:nvSpPr>
          <p:cNvPr id="456" name="TextBox 455"/>
          <p:cNvSpPr txBox="1"/>
          <p:nvPr/>
        </p:nvSpPr>
        <p:spPr>
          <a:xfrm>
            <a:off x="533400" y="4572000"/>
            <a:ext cx="1295400" cy="954107"/>
          </a:xfrm>
          <a:prstGeom prst="rect">
            <a:avLst/>
          </a:prstGeom>
          <a:noFill/>
        </p:spPr>
        <p:txBody>
          <a:bodyPr wrap="square" rtlCol="0">
            <a:spAutoFit/>
          </a:bodyPr>
          <a:lstStyle/>
          <a:p>
            <a:pPr algn="ctr"/>
            <a:r>
              <a:rPr lang="en-US" sz="1400" dirty="0" smtClean="0"/>
              <a:t>Min/Max Model Temperature Predictions</a:t>
            </a:r>
          </a:p>
        </p:txBody>
      </p:sp>
      <p:sp>
        <p:nvSpPr>
          <p:cNvPr id="457" name="TextBox 456"/>
          <p:cNvSpPr txBox="1"/>
          <p:nvPr/>
        </p:nvSpPr>
        <p:spPr>
          <a:xfrm>
            <a:off x="2438400" y="3200400"/>
            <a:ext cx="1676400" cy="830997"/>
          </a:xfrm>
          <a:prstGeom prst="rect">
            <a:avLst/>
          </a:prstGeom>
          <a:noFill/>
        </p:spPr>
        <p:txBody>
          <a:bodyPr wrap="square" rtlCol="0">
            <a:spAutoFit/>
          </a:bodyPr>
          <a:lstStyle/>
          <a:p>
            <a:pPr algn="ctr"/>
            <a:r>
              <a:rPr lang="en-US" sz="1200" dirty="0" smtClean="0"/>
              <a:t>Thermal uncertainty and/or </a:t>
            </a:r>
          </a:p>
          <a:p>
            <a:pPr algn="ctr"/>
            <a:r>
              <a:rPr lang="en-US" sz="1200" dirty="0" smtClean="0"/>
              <a:t>Allowable Flight margin</a:t>
            </a:r>
          </a:p>
        </p:txBody>
      </p:sp>
      <p:sp>
        <p:nvSpPr>
          <p:cNvPr id="458" name="TextBox 457"/>
          <p:cNvSpPr txBox="1"/>
          <p:nvPr/>
        </p:nvSpPr>
        <p:spPr>
          <a:xfrm>
            <a:off x="3733800" y="3352800"/>
            <a:ext cx="1524000" cy="461665"/>
          </a:xfrm>
          <a:prstGeom prst="rect">
            <a:avLst/>
          </a:prstGeom>
          <a:noFill/>
        </p:spPr>
        <p:txBody>
          <a:bodyPr wrap="square" rtlCol="0">
            <a:spAutoFit/>
          </a:bodyPr>
          <a:lstStyle/>
          <a:p>
            <a:pPr algn="ctr"/>
            <a:r>
              <a:rPr lang="en-US" sz="1200" dirty="0" smtClean="0"/>
              <a:t>Acceptance</a:t>
            </a:r>
          </a:p>
          <a:p>
            <a:pPr algn="ctr"/>
            <a:r>
              <a:rPr lang="en-US" sz="1200" dirty="0" smtClean="0"/>
              <a:t>Margin</a:t>
            </a:r>
            <a:endParaRPr lang="en-US" sz="1200" dirty="0"/>
          </a:p>
        </p:txBody>
      </p:sp>
      <p:sp>
        <p:nvSpPr>
          <p:cNvPr id="459" name="TextBox 458"/>
          <p:cNvSpPr txBox="1"/>
          <p:nvPr/>
        </p:nvSpPr>
        <p:spPr>
          <a:xfrm>
            <a:off x="4953000" y="3276600"/>
            <a:ext cx="1295400" cy="738664"/>
          </a:xfrm>
          <a:prstGeom prst="rect">
            <a:avLst/>
          </a:prstGeom>
          <a:noFill/>
        </p:spPr>
        <p:txBody>
          <a:bodyPr wrap="square" rtlCol="0">
            <a:spAutoFit/>
          </a:bodyPr>
          <a:lstStyle/>
          <a:p>
            <a:pPr algn="ctr"/>
            <a:r>
              <a:rPr lang="en-US" sz="1400" dirty="0" err="1" smtClean="0"/>
              <a:t>Protoqual</a:t>
            </a:r>
            <a:r>
              <a:rPr lang="en-US" sz="1400" dirty="0" smtClean="0"/>
              <a:t> Margin</a:t>
            </a:r>
          </a:p>
          <a:p>
            <a:pPr algn="ctr"/>
            <a:r>
              <a:rPr lang="en-US" sz="1400" dirty="0" smtClean="0"/>
              <a:t> (5 to 10°C) </a:t>
            </a:r>
            <a:endParaRPr lang="en-US" sz="1400" dirty="0"/>
          </a:p>
        </p:txBody>
      </p:sp>
      <p:sp>
        <p:nvSpPr>
          <p:cNvPr id="460" name="TextBox 459"/>
          <p:cNvSpPr txBox="1"/>
          <p:nvPr/>
        </p:nvSpPr>
        <p:spPr>
          <a:xfrm>
            <a:off x="6324600" y="3200400"/>
            <a:ext cx="1295400" cy="738664"/>
          </a:xfrm>
          <a:prstGeom prst="rect">
            <a:avLst/>
          </a:prstGeom>
          <a:noFill/>
        </p:spPr>
        <p:txBody>
          <a:bodyPr wrap="square" rtlCol="0">
            <a:spAutoFit/>
          </a:bodyPr>
          <a:lstStyle/>
          <a:p>
            <a:pPr algn="ctr"/>
            <a:r>
              <a:rPr lang="en-US" sz="1400" dirty="0" smtClean="0"/>
              <a:t>Qualification Margin</a:t>
            </a:r>
          </a:p>
          <a:p>
            <a:pPr algn="ctr"/>
            <a:r>
              <a:rPr lang="en-US" sz="1400" dirty="0" smtClean="0"/>
              <a:t> (10 to 20°C) </a:t>
            </a:r>
            <a:endParaRPr 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Unit Thermal Cycling Test</a:t>
            </a:r>
            <a:endParaRPr lang="en-US" sz="3600" dirty="0"/>
          </a:p>
        </p:txBody>
      </p:sp>
      <p:sp>
        <p:nvSpPr>
          <p:cNvPr id="3" name="Slide Number Placeholder 2"/>
          <p:cNvSpPr>
            <a:spLocks noGrp="1"/>
          </p:cNvSpPr>
          <p:nvPr>
            <p:ph type="sldNum" sz="quarter" idx="12"/>
          </p:nvPr>
        </p:nvSpPr>
        <p:spPr/>
        <p:txBody>
          <a:bodyPr/>
          <a:lstStyle/>
          <a:p>
            <a:fld id="{373CFFB6-6556-4D63-9D3B-1BCD4C83530A}" type="slidenum">
              <a:rPr lang="en-US" smtClean="0"/>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noFill/>
        </p:spPr>
        <p:txBody>
          <a:bodyPr lIns="92075" tIns="46038" rIns="92075" bIns="46038"/>
          <a:lstStyle/>
          <a:p>
            <a:r>
              <a:rPr lang="en-US" dirty="0" smtClean="0"/>
              <a:t>Unit Thermal Cycling Overview</a:t>
            </a:r>
          </a:p>
        </p:txBody>
      </p:sp>
      <p:sp>
        <p:nvSpPr>
          <p:cNvPr id="39939" name="Rectangle 3"/>
          <p:cNvSpPr>
            <a:spLocks noGrp="1" noChangeArrowheads="1"/>
          </p:cNvSpPr>
          <p:nvPr>
            <p:ph idx="1"/>
          </p:nvPr>
        </p:nvSpPr>
        <p:spPr>
          <a:xfrm>
            <a:off x="304800" y="1066800"/>
            <a:ext cx="4572000" cy="4525963"/>
          </a:xfrm>
          <a:noFill/>
        </p:spPr>
        <p:txBody>
          <a:bodyPr lIns="92075" tIns="46038" rIns="92075" bIns="46038" anchor="ctr">
            <a:normAutofit/>
          </a:bodyPr>
          <a:lstStyle/>
          <a:p>
            <a:r>
              <a:rPr lang="en-US" dirty="0" smtClean="0"/>
              <a:t>Rapid temperature cycling in ambient air or gaseous nitrogen.</a:t>
            </a:r>
          </a:p>
          <a:p>
            <a:pPr lvl="1"/>
            <a:r>
              <a:rPr lang="en-US" dirty="0" smtClean="0"/>
              <a:t>Fans for circulation</a:t>
            </a:r>
          </a:p>
          <a:p>
            <a:pPr lvl="1">
              <a:spcAft>
                <a:spcPct val="45000"/>
              </a:spcAft>
            </a:pPr>
            <a:r>
              <a:rPr lang="en-US" dirty="0" smtClean="0"/>
              <a:t>Heating elements and cooling coils</a:t>
            </a:r>
          </a:p>
        </p:txBody>
      </p:sp>
      <p:sp>
        <p:nvSpPr>
          <p:cNvPr id="39940" name="Slide Number Placeholder 3"/>
          <p:cNvSpPr>
            <a:spLocks noGrp="1"/>
          </p:cNvSpPr>
          <p:nvPr>
            <p:ph type="sldNum" sz="quarter" idx="12"/>
          </p:nvPr>
        </p:nvSpPr>
        <p:spPr>
          <a:noFill/>
        </p:spPr>
        <p:txBody>
          <a:bodyPr/>
          <a:lstStyle/>
          <a:p>
            <a:fld id="{598BAFAC-2EDD-4EE4-89A0-AEFDA17AB07B}" type="slidenum">
              <a:rPr lang="en-US" altLang="en-US" smtClean="0">
                <a:latin typeface="Arial" pitchFamily="34" charset="0"/>
              </a:rPr>
              <a:pPr/>
              <a:t>10</a:t>
            </a:fld>
            <a:endParaRPr lang="en-US" altLang="en-US" smtClean="0">
              <a:latin typeface="Arial" pitchFamily="34" charset="0"/>
            </a:endParaRPr>
          </a:p>
        </p:txBody>
      </p:sp>
      <p:pic>
        <p:nvPicPr>
          <p:cNvPr id="10" name="Picture 4"/>
          <p:cNvPicPr>
            <a:picLocks noChangeArrowheads="1"/>
          </p:cNvPicPr>
          <p:nvPr/>
        </p:nvPicPr>
        <p:blipFill>
          <a:blip r:embed="rId3" cstate="print"/>
          <a:srcRect l="46489" b="5706"/>
          <a:stretch>
            <a:fillRect/>
          </a:stretch>
        </p:blipFill>
        <p:spPr bwMode="auto">
          <a:xfrm>
            <a:off x="4876800" y="1524000"/>
            <a:ext cx="4114800" cy="4038600"/>
          </a:xfrm>
          <a:prstGeom prst="rect">
            <a:avLst/>
          </a:prstGeom>
          <a:noFill/>
          <a:ln w="9525">
            <a:noFill/>
            <a:miter lim="800000"/>
            <a:headEnd/>
            <a:tailEnd/>
          </a:ln>
        </p:spPr>
      </p:pic>
      <p:sp>
        <p:nvSpPr>
          <p:cNvPr id="8" name="Rectangle 7"/>
          <p:cNvSpPr/>
          <p:nvPr/>
        </p:nvSpPr>
        <p:spPr>
          <a:xfrm>
            <a:off x="4800600" y="5334000"/>
            <a:ext cx="6096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639762"/>
          </a:xfrm>
        </p:spPr>
        <p:txBody>
          <a:bodyPr/>
          <a:lstStyle/>
          <a:p>
            <a:r>
              <a:rPr lang="en-US" dirty="0" smtClean="0"/>
              <a:t>Unit Thermal Cycling Overview (cont.)</a:t>
            </a:r>
            <a:endParaRPr lang="en-US" dirty="0"/>
          </a:p>
        </p:txBody>
      </p:sp>
      <p:sp>
        <p:nvSpPr>
          <p:cNvPr id="5" name="Content Placeholder 4"/>
          <p:cNvSpPr>
            <a:spLocks noGrp="1"/>
          </p:cNvSpPr>
          <p:nvPr>
            <p:ph idx="1"/>
          </p:nvPr>
        </p:nvSpPr>
        <p:spPr>
          <a:xfrm>
            <a:off x="457200" y="1066800"/>
            <a:ext cx="8229600" cy="5059363"/>
          </a:xfrm>
        </p:spPr>
        <p:txBody>
          <a:bodyPr>
            <a:normAutofit lnSpcReduction="10000"/>
          </a:bodyPr>
          <a:lstStyle/>
          <a:p>
            <a:r>
              <a:rPr lang="en-US" dirty="0" smtClean="0"/>
              <a:t>Functional tests are performed at hot and cold plateaus, but primary emphasis is environmental stress screening.</a:t>
            </a:r>
          </a:p>
          <a:p>
            <a:endParaRPr lang="en-US" dirty="0" smtClean="0"/>
          </a:p>
          <a:p>
            <a:r>
              <a:rPr lang="en-US" dirty="0" smtClean="0"/>
              <a:t>Types of failures found in thermal cycling of electronic equipment:</a:t>
            </a:r>
          </a:p>
          <a:p>
            <a:pPr lvl="1"/>
            <a:r>
              <a:rPr lang="en-US" dirty="0" smtClean="0"/>
              <a:t>Loose connectors</a:t>
            </a:r>
          </a:p>
          <a:p>
            <a:pPr lvl="1"/>
            <a:r>
              <a:rPr lang="en-US" dirty="0" smtClean="0"/>
              <a:t>Defective solder joints</a:t>
            </a:r>
          </a:p>
          <a:p>
            <a:pPr lvl="1"/>
            <a:r>
              <a:rPr lang="en-US" dirty="0" smtClean="0"/>
              <a:t>Inadequate stress relief</a:t>
            </a:r>
          </a:p>
          <a:p>
            <a:pPr lvl="1"/>
            <a:r>
              <a:rPr lang="en-US" dirty="0" smtClean="0"/>
              <a:t>Performance drift</a:t>
            </a:r>
          </a:p>
          <a:p>
            <a:pPr lvl="1"/>
            <a:r>
              <a:rPr lang="en-US" dirty="0" smtClean="0"/>
              <a:t>Material deficiencies </a:t>
            </a:r>
          </a:p>
          <a:p>
            <a:endParaRPr lang="en-US" dirty="0" smtClean="0"/>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rrowheads="1"/>
          </p:cNvPicPr>
          <p:nvPr/>
        </p:nvPicPr>
        <p:blipFill>
          <a:blip r:embed="rId3" cstate="print"/>
          <a:srcRect/>
          <a:stretch>
            <a:fillRect/>
          </a:stretch>
        </p:blipFill>
        <p:spPr bwMode="auto">
          <a:xfrm>
            <a:off x="723900" y="1066800"/>
            <a:ext cx="7683500" cy="5334000"/>
          </a:xfrm>
          <a:prstGeom prst="rect">
            <a:avLst/>
          </a:prstGeom>
          <a:noFill/>
          <a:ln w="9525">
            <a:noFill/>
            <a:miter lim="800000"/>
            <a:headEnd/>
            <a:tailEnd/>
          </a:ln>
        </p:spPr>
      </p:pic>
      <p:sp>
        <p:nvSpPr>
          <p:cNvPr id="45059" name="Rectangle 3"/>
          <p:cNvSpPr>
            <a:spLocks noChangeArrowheads="1"/>
          </p:cNvSpPr>
          <p:nvPr/>
        </p:nvSpPr>
        <p:spPr bwMode="auto">
          <a:xfrm>
            <a:off x="762000" y="381000"/>
            <a:ext cx="8018463" cy="574675"/>
          </a:xfrm>
          <a:prstGeom prst="rect">
            <a:avLst/>
          </a:prstGeom>
          <a:noFill/>
          <a:ln w="9525">
            <a:noFill/>
            <a:miter lim="800000"/>
            <a:headEnd/>
            <a:tailEnd/>
          </a:ln>
        </p:spPr>
        <p:txBody>
          <a:bodyPr lIns="92075" tIns="46038" rIns="92075" bIns="46038" anchor="ctr"/>
          <a:lstStyle/>
          <a:p>
            <a:pPr algn="ctr">
              <a:lnSpc>
                <a:spcPct val="90000"/>
              </a:lnSpc>
            </a:pPr>
            <a:r>
              <a:rPr lang="en-US" sz="2800" b="1" dirty="0" smtClean="0">
                <a:latin typeface="Times New Roman" pitchFamily="18" charset="0"/>
              </a:rPr>
              <a:t>Example - Unit </a:t>
            </a:r>
            <a:r>
              <a:rPr lang="en-US" sz="2800" b="1" dirty="0">
                <a:latin typeface="Times New Roman" pitchFamily="18" charset="0"/>
              </a:rPr>
              <a:t>Thermal Cycle </a:t>
            </a:r>
            <a:r>
              <a:rPr lang="en-US" sz="2800" b="1" dirty="0" smtClean="0">
                <a:latin typeface="Times New Roman" pitchFamily="18" charset="0"/>
              </a:rPr>
              <a:t>Profile</a:t>
            </a:r>
            <a:endParaRPr lang="en-US" sz="2800" b="1" dirty="0">
              <a:latin typeface="Times New Roman" pitchFamily="18" charset="0"/>
            </a:endParaRPr>
          </a:p>
        </p:txBody>
      </p:sp>
      <p:sp>
        <p:nvSpPr>
          <p:cNvPr id="45060" name="Slide Number Placeholder 4"/>
          <p:cNvSpPr>
            <a:spLocks noGrp="1"/>
          </p:cNvSpPr>
          <p:nvPr>
            <p:ph type="sldNum" sz="quarter" idx="12"/>
          </p:nvPr>
        </p:nvSpPr>
        <p:spPr>
          <a:noFill/>
        </p:spPr>
        <p:txBody>
          <a:bodyPr/>
          <a:lstStyle/>
          <a:p>
            <a:fld id="{EDCBA51D-9967-430B-8A50-C8537579FAE5}" type="slidenum">
              <a:rPr lang="en-US" altLang="en-US" smtClean="0">
                <a:latin typeface="Arial" pitchFamily="34" charset="0"/>
              </a:rPr>
              <a:pPr/>
              <a:t>12</a:t>
            </a:fld>
            <a:endParaRPr lang="en-US" altLang="en-US" smtClean="0">
              <a:latin typeface="Arial" pitchFamily="34"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57200" y="274638"/>
            <a:ext cx="8229600" cy="868362"/>
          </a:xfrm>
        </p:spPr>
        <p:txBody>
          <a:bodyPr/>
          <a:lstStyle/>
          <a:p>
            <a:r>
              <a:rPr lang="en-US" dirty="0" smtClean="0"/>
              <a:t>Hot and Cold Temperature Plateau</a:t>
            </a:r>
          </a:p>
        </p:txBody>
      </p:sp>
      <p:sp>
        <p:nvSpPr>
          <p:cNvPr id="181" name="Content Placeholder 180"/>
          <p:cNvSpPr>
            <a:spLocks noGrp="1"/>
          </p:cNvSpPr>
          <p:nvPr>
            <p:ph idx="1"/>
          </p:nvPr>
        </p:nvSpPr>
        <p:spPr>
          <a:xfrm>
            <a:off x="304800" y="1295400"/>
            <a:ext cx="8229600" cy="1524000"/>
          </a:xfrm>
        </p:spPr>
        <p:txBody>
          <a:bodyPr>
            <a:normAutofit fontScale="77500" lnSpcReduction="20000"/>
          </a:bodyPr>
          <a:lstStyle/>
          <a:p>
            <a:r>
              <a:rPr lang="en-US" b="0" dirty="0" smtClean="0"/>
              <a:t>Most organizations define “Dwell” as the total time at plateau temperature.   </a:t>
            </a:r>
          </a:p>
          <a:p>
            <a:r>
              <a:rPr lang="en-US" b="0" dirty="0" err="1" smtClean="0"/>
              <a:t>MilStd</a:t>
            </a:r>
            <a:r>
              <a:rPr lang="en-US" b="0" dirty="0" smtClean="0"/>
              <a:t> 1540 defines Dwell as time at plateau temperature to allow unit internal temperatures to equilibrate and Soak as the total time at plateau temperature. </a:t>
            </a:r>
            <a:r>
              <a:rPr lang="en-US" baseline="30000" dirty="0" smtClean="0"/>
              <a:t>(1)</a:t>
            </a:r>
            <a:r>
              <a:rPr lang="en-US" b="0" dirty="0" smtClean="0"/>
              <a:t>  </a:t>
            </a:r>
            <a:endParaRPr lang="en-US" b="0" dirty="0"/>
          </a:p>
        </p:txBody>
      </p:sp>
      <p:sp>
        <p:nvSpPr>
          <p:cNvPr id="46085" name="Slide Number Placeholder 180"/>
          <p:cNvSpPr>
            <a:spLocks noGrp="1"/>
          </p:cNvSpPr>
          <p:nvPr>
            <p:ph type="sldNum" sz="quarter" idx="12"/>
          </p:nvPr>
        </p:nvSpPr>
        <p:spPr>
          <a:noFill/>
        </p:spPr>
        <p:txBody>
          <a:bodyPr/>
          <a:lstStyle/>
          <a:p>
            <a:fld id="{9B005D1E-E509-4FB5-8E32-FA0A35FE7356}" type="slidenum">
              <a:rPr lang="en-US" altLang="en-US" smtClean="0">
                <a:latin typeface="Arial" pitchFamily="34" charset="0"/>
              </a:rPr>
              <a:pPr/>
              <a:t>13</a:t>
            </a:fld>
            <a:endParaRPr lang="en-US" altLang="en-US" smtClean="0">
              <a:latin typeface="Arial" pitchFamily="34" charset="0"/>
            </a:endParaRPr>
          </a:p>
        </p:txBody>
      </p:sp>
      <p:grpSp>
        <p:nvGrpSpPr>
          <p:cNvPr id="46084" name="Group 182"/>
          <p:cNvGrpSpPr>
            <a:grpSpLocks noChangeAspect="1"/>
          </p:cNvGrpSpPr>
          <p:nvPr/>
        </p:nvGrpSpPr>
        <p:grpSpPr bwMode="auto">
          <a:xfrm>
            <a:off x="152400" y="2971800"/>
            <a:ext cx="8712200" cy="3522663"/>
            <a:chOff x="1056" y="1008"/>
            <a:chExt cx="4946" cy="2000"/>
          </a:xfrm>
        </p:grpSpPr>
        <p:sp>
          <p:nvSpPr>
            <p:cNvPr id="46087" name="Rectangle 183"/>
            <p:cNvSpPr>
              <a:spLocks noChangeAspect="1" noChangeArrowheads="1"/>
            </p:cNvSpPr>
            <p:nvPr/>
          </p:nvSpPr>
          <p:spPr bwMode="auto">
            <a:xfrm>
              <a:off x="1056" y="1015"/>
              <a:ext cx="2421" cy="1993"/>
            </a:xfrm>
            <a:prstGeom prst="rect">
              <a:avLst/>
            </a:prstGeom>
            <a:solidFill>
              <a:srgbClr val="FFFFFF"/>
            </a:solidFill>
            <a:ln w="12065">
              <a:solidFill>
                <a:srgbClr val="000000"/>
              </a:solidFill>
              <a:miter lim="800000"/>
              <a:headEnd/>
              <a:tailEnd/>
            </a:ln>
          </p:spPr>
          <p:txBody>
            <a:bodyPr/>
            <a:lstStyle/>
            <a:p>
              <a:endParaRPr lang="en-US" sz="1000"/>
            </a:p>
          </p:txBody>
        </p:sp>
        <p:sp>
          <p:nvSpPr>
            <p:cNvPr id="46088" name="Rectangle 184"/>
            <p:cNvSpPr>
              <a:spLocks noChangeAspect="1" noChangeArrowheads="1"/>
            </p:cNvSpPr>
            <p:nvPr/>
          </p:nvSpPr>
          <p:spPr bwMode="auto">
            <a:xfrm>
              <a:off x="1078" y="1037"/>
              <a:ext cx="2377" cy="1949"/>
            </a:xfrm>
            <a:prstGeom prst="rect">
              <a:avLst/>
            </a:prstGeom>
            <a:noFill/>
            <a:ln w="12065">
              <a:solidFill>
                <a:srgbClr val="000000"/>
              </a:solidFill>
              <a:miter lim="800000"/>
              <a:headEnd/>
              <a:tailEnd/>
            </a:ln>
          </p:spPr>
          <p:txBody>
            <a:bodyPr/>
            <a:lstStyle/>
            <a:p>
              <a:endParaRPr lang="en-US" sz="1000"/>
            </a:p>
          </p:txBody>
        </p:sp>
        <p:grpSp>
          <p:nvGrpSpPr>
            <p:cNvPr id="46090" name="Group 186"/>
            <p:cNvGrpSpPr>
              <a:grpSpLocks noChangeAspect="1"/>
            </p:cNvGrpSpPr>
            <p:nvPr/>
          </p:nvGrpSpPr>
          <p:grpSpPr bwMode="auto">
            <a:xfrm>
              <a:off x="3581" y="1008"/>
              <a:ext cx="2421" cy="2000"/>
              <a:chOff x="6149" y="3953"/>
              <a:chExt cx="4142" cy="3422"/>
            </a:xfrm>
          </p:grpSpPr>
          <p:sp>
            <p:nvSpPr>
              <p:cNvPr id="46261" name="Rectangle 187"/>
              <p:cNvSpPr>
                <a:spLocks noChangeAspect="1" noChangeArrowheads="1"/>
              </p:cNvSpPr>
              <p:nvPr/>
            </p:nvSpPr>
            <p:spPr bwMode="auto">
              <a:xfrm>
                <a:off x="6149" y="3953"/>
                <a:ext cx="4142" cy="3422"/>
              </a:xfrm>
              <a:prstGeom prst="rect">
                <a:avLst/>
              </a:prstGeom>
              <a:solidFill>
                <a:srgbClr val="FFFFFF"/>
              </a:solidFill>
              <a:ln w="12065">
                <a:solidFill>
                  <a:srgbClr val="000000"/>
                </a:solidFill>
                <a:miter lim="800000"/>
                <a:headEnd/>
                <a:tailEnd/>
              </a:ln>
            </p:spPr>
            <p:txBody>
              <a:bodyPr/>
              <a:lstStyle/>
              <a:p>
                <a:endParaRPr lang="en-US" sz="1000"/>
              </a:p>
            </p:txBody>
          </p:sp>
          <p:sp>
            <p:nvSpPr>
              <p:cNvPr id="46262" name="Rectangle 188"/>
              <p:cNvSpPr>
                <a:spLocks noChangeAspect="1" noChangeArrowheads="1"/>
              </p:cNvSpPr>
              <p:nvPr/>
            </p:nvSpPr>
            <p:spPr bwMode="auto">
              <a:xfrm>
                <a:off x="6187" y="3991"/>
                <a:ext cx="4066" cy="3346"/>
              </a:xfrm>
              <a:prstGeom prst="rect">
                <a:avLst/>
              </a:prstGeom>
              <a:noFill/>
              <a:ln w="12065">
                <a:solidFill>
                  <a:srgbClr val="000000"/>
                </a:solidFill>
                <a:miter lim="800000"/>
                <a:headEnd/>
                <a:tailEnd/>
              </a:ln>
            </p:spPr>
            <p:txBody>
              <a:bodyPr/>
              <a:lstStyle/>
              <a:p>
                <a:endParaRPr lang="en-US" sz="1000"/>
              </a:p>
            </p:txBody>
          </p:sp>
        </p:grpSp>
        <p:sp>
          <p:nvSpPr>
            <p:cNvPr id="46091" name="Rectangle 189"/>
            <p:cNvSpPr>
              <a:spLocks noChangeAspect="1" noChangeArrowheads="1"/>
            </p:cNvSpPr>
            <p:nvPr/>
          </p:nvSpPr>
          <p:spPr bwMode="auto">
            <a:xfrm>
              <a:off x="4212" y="1113"/>
              <a:ext cx="947" cy="323"/>
            </a:xfrm>
            <a:prstGeom prst="rect">
              <a:avLst/>
            </a:prstGeom>
            <a:solidFill>
              <a:srgbClr val="FFFFFF"/>
            </a:solidFill>
            <a:ln w="9525">
              <a:noFill/>
              <a:miter lim="800000"/>
              <a:headEnd/>
              <a:tailEnd/>
            </a:ln>
          </p:spPr>
          <p:txBody>
            <a:bodyPr/>
            <a:lstStyle/>
            <a:p>
              <a:endParaRPr lang="en-US" sz="1000"/>
            </a:p>
          </p:txBody>
        </p:sp>
        <p:sp>
          <p:nvSpPr>
            <p:cNvPr id="46093" name="Rectangle 191"/>
            <p:cNvSpPr>
              <a:spLocks noChangeAspect="1" noChangeArrowheads="1"/>
            </p:cNvSpPr>
            <p:nvPr/>
          </p:nvSpPr>
          <p:spPr bwMode="auto">
            <a:xfrm>
              <a:off x="4484" y="1157"/>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095" name="Rectangle 193"/>
            <p:cNvSpPr>
              <a:spLocks noChangeAspect="1" noChangeArrowheads="1"/>
            </p:cNvSpPr>
            <p:nvPr/>
          </p:nvSpPr>
          <p:spPr bwMode="auto">
            <a:xfrm>
              <a:off x="4903" y="1287"/>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096" name="Rectangle 194"/>
            <p:cNvSpPr>
              <a:spLocks noChangeAspect="1" noChangeArrowheads="1"/>
            </p:cNvSpPr>
            <p:nvPr/>
          </p:nvSpPr>
          <p:spPr bwMode="auto">
            <a:xfrm>
              <a:off x="1266" y="1113"/>
              <a:ext cx="632" cy="211"/>
            </a:xfrm>
            <a:prstGeom prst="rect">
              <a:avLst/>
            </a:prstGeom>
            <a:solidFill>
              <a:srgbClr val="FFFFFF"/>
            </a:solidFill>
            <a:ln w="9525">
              <a:noFill/>
              <a:miter lim="800000"/>
              <a:headEnd/>
              <a:tailEnd/>
            </a:ln>
          </p:spPr>
          <p:txBody>
            <a:bodyPr/>
            <a:lstStyle/>
            <a:p>
              <a:endParaRPr lang="en-US" sz="1000"/>
            </a:p>
          </p:txBody>
        </p:sp>
        <p:sp>
          <p:nvSpPr>
            <p:cNvPr id="46098" name="Rectangle 196"/>
            <p:cNvSpPr>
              <a:spLocks noChangeAspect="1" noChangeArrowheads="1"/>
            </p:cNvSpPr>
            <p:nvPr/>
          </p:nvSpPr>
          <p:spPr bwMode="auto">
            <a:xfrm>
              <a:off x="1547" y="1158"/>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099" name="Rectangle 197"/>
            <p:cNvSpPr>
              <a:spLocks noChangeAspect="1" noChangeArrowheads="1"/>
            </p:cNvSpPr>
            <p:nvPr/>
          </p:nvSpPr>
          <p:spPr bwMode="auto">
            <a:xfrm>
              <a:off x="4738" y="1429"/>
              <a:ext cx="526" cy="315"/>
            </a:xfrm>
            <a:prstGeom prst="rect">
              <a:avLst/>
            </a:prstGeom>
            <a:solidFill>
              <a:srgbClr val="FFFFFF"/>
            </a:solidFill>
            <a:ln w="9525">
              <a:noFill/>
              <a:miter lim="800000"/>
              <a:headEnd/>
              <a:tailEnd/>
            </a:ln>
          </p:spPr>
          <p:txBody>
            <a:bodyPr/>
            <a:lstStyle/>
            <a:p>
              <a:endParaRPr lang="en-US" sz="1000"/>
            </a:p>
          </p:txBody>
        </p:sp>
        <p:sp>
          <p:nvSpPr>
            <p:cNvPr id="46102" name="Rectangle 200"/>
            <p:cNvSpPr>
              <a:spLocks noChangeAspect="1" noChangeArrowheads="1"/>
            </p:cNvSpPr>
            <p:nvPr/>
          </p:nvSpPr>
          <p:spPr bwMode="auto">
            <a:xfrm>
              <a:off x="5022" y="1599"/>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03" name="Line 201"/>
            <p:cNvSpPr>
              <a:spLocks noChangeAspect="1" noChangeShapeType="1"/>
            </p:cNvSpPr>
            <p:nvPr/>
          </p:nvSpPr>
          <p:spPr bwMode="auto">
            <a:xfrm>
              <a:off x="4517" y="1960"/>
              <a:ext cx="0" cy="315"/>
            </a:xfrm>
            <a:prstGeom prst="line">
              <a:avLst/>
            </a:prstGeom>
            <a:noFill/>
            <a:ln w="8890">
              <a:solidFill>
                <a:srgbClr val="000000"/>
              </a:solidFill>
              <a:round/>
              <a:headEnd/>
              <a:tailEnd/>
            </a:ln>
          </p:spPr>
          <p:txBody>
            <a:bodyPr/>
            <a:lstStyle/>
            <a:p>
              <a:endParaRPr lang="en-US" sz="1000"/>
            </a:p>
          </p:txBody>
        </p:sp>
        <p:sp>
          <p:nvSpPr>
            <p:cNvPr id="46104" name="Rectangle 202"/>
            <p:cNvSpPr>
              <a:spLocks noChangeAspect="1" noChangeArrowheads="1"/>
            </p:cNvSpPr>
            <p:nvPr/>
          </p:nvSpPr>
          <p:spPr bwMode="auto">
            <a:xfrm>
              <a:off x="4107" y="2067"/>
              <a:ext cx="631" cy="316"/>
            </a:xfrm>
            <a:prstGeom prst="rect">
              <a:avLst/>
            </a:prstGeom>
            <a:solidFill>
              <a:srgbClr val="FFFFFF"/>
            </a:solidFill>
            <a:ln w="9525">
              <a:noFill/>
              <a:miter lim="800000"/>
              <a:headEnd/>
              <a:tailEnd/>
            </a:ln>
          </p:spPr>
          <p:txBody>
            <a:bodyPr/>
            <a:lstStyle/>
            <a:p>
              <a:endParaRPr lang="en-US" sz="1000"/>
            </a:p>
          </p:txBody>
        </p:sp>
        <p:sp>
          <p:nvSpPr>
            <p:cNvPr id="46105" name="Rectangle 203"/>
            <p:cNvSpPr>
              <a:spLocks noChangeAspect="1" noChangeArrowheads="1"/>
            </p:cNvSpPr>
            <p:nvPr/>
          </p:nvSpPr>
          <p:spPr bwMode="auto">
            <a:xfrm>
              <a:off x="4192" y="2120"/>
              <a:ext cx="36" cy="87"/>
            </a:xfrm>
            <a:prstGeom prst="rect">
              <a:avLst/>
            </a:prstGeom>
            <a:noFill/>
            <a:ln w="9525">
              <a:noFill/>
              <a:miter lim="800000"/>
              <a:headEnd/>
              <a:tailEnd/>
            </a:ln>
          </p:spPr>
          <p:txBody>
            <a:bodyPr wrap="none" lIns="0" tIns="0" rIns="0" bIns="0">
              <a:spAutoFit/>
            </a:bodyPr>
            <a:lstStyle/>
            <a:p>
              <a:r>
                <a:rPr lang="en-US" sz="1000">
                  <a:solidFill>
                    <a:srgbClr val="993366"/>
                  </a:solidFill>
                  <a:latin typeface="Times New Roman" pitchFamily="18" charset="0"/>
                </a:rPr>
                <a:t>  </a:t>
              </a:r>
              <a:endParaRPr lang="en-US" sz="1000">
                <a:latin typeface="Times New Roman" pitchFamily="18" charset="0"/>
              </a:endParaRPr>
            </a:p>
          </p:txBody>
        </p:sp>
        <p:sp>
          <p:nvSpPr>
            <p:cNvPr id="46107" name="Rectangle 205"/>
            <p:cNvSpPr>
              <a:spLocks noChangeAspect="1" noChangeArrowheads="1"/>
            </p:cNvSpPr>
            <p:nvPr/>
          </p:nvSpPr>
          <p:spPr bwMode="auto">
            <a:xfrm>
              <a:off x="4593" y="2111"/>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09" name="Rectangle 207"/>
            <p:cNvSpPr>
              <a:spLocks noChangeAspect="1" noChangeArrowheads="1"/>
            </p:cNvSpPr>
            <p:nvPr/>
          </p:nvSpPr>
          <p:spPr bwMode="auto">
            <a:xfrm>
              <a:off x="4589" y="2199"/>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10" name="Rectangle 208"/>
            <p:cNvSpPr>
              <a:spLocks noChangeAspect="1" noChangeArrowheads="1"/>
            </p:cNvSpPr>
            <p:nvPr/>
          </p:nvSpPr>
          <p:spPr bwMode="auto">
            <a:xfrm>
              <a:off x="1161" y="1324"/>
              <a:ext cx="316" cy="631"/>
            </a:xfrm>
            <a:prstGeom prst="rect">
              <a:avLst/>
            </a:prstGeom>
            <a:solidFill>
              <a:srgbClr val="FFFFFF"/>
            </a:solidFill>
            <a:ln w="9525">
              <a:noFill/>
              <a:miter lim="800000"/>
              <a:headEnd/>
              <a:tailEnd/>
            </a:ln>
          </p:spPr>
          <p:txBody>
            <a:bodyPr/>
            <a:lstStyle/>
            <a:p>
              <a:endParaRPr lang="en-US" sz="1000"/>
            </a:p>
          </p:txBody>
        </p:sp>
        <p:sp>
          <p:nvSpPr>
            <p:cNvPr id="46112" name="Rectangle 210"/>
            <p:cNvSpPr>
              <a:spLocks noChangeAspect="1" noChangeArrowheads="1"/>
            </p:cNvSpPr>
            <p:nvPr/>
          </p:nvSpPr>
          <p:spPr bwMode="auto">
            <a:xfrm rot="16200000">
              <a:off x="1276" y="1317"/>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13" name="Rectangle 211"/>
            <p:cNvSpPr>
              <a:spLocks noChangeAspect="1" noChangeArrowheads="1"/>
            </p:cNvSpPr>
            <p:nvPr/>
          </p:nvSpPr>
          <p:spPr bwMode="auto">
            <a:xfrm>
              <a:off x="1582" y="2586"/>
              <a:ext cx="737" cy="316"/>
            </a:xfrm>
            <a:prstGeom prst="rect">
              <a:avLst/>
            </a:prstGeom>
            <a:solidFill>
              <a:srgbClr val="FFFFFF"/>
            </a:solidFill>
            <a:ln w="9525">
              <a:noFill/>
              <a:miter lim="800000"/>
              <a:headEnd/>
              <a:tailEnd/>
            </a:ln>
          </p:spPr>
          <p:txBody>
            <a:bodyPr/>
            <a:lstStyle/>
            <a:p>
              <a:endParaRPr lang="en-US" sz="1000"/>
            </a:p>
          </p:txBody>
        </p:sp>
        <p:sp>
          <p:nvSpPr>
            <p:cNvPr id="46116" name="Rectangle 214"/>
            <p:cNvSpPr>
              <a:spLocks noChangeAspect="1" noChangeArrowheads="1"/>
            </p:cNvSpPr>
            <p:nvPr/>
          </p:nvSpPr>
          <p:spPr bwMode="auto">
            <a:xfrm>
              <a:off x="2088" y="2751"/>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17" name="Rectangle 215"/>
            <p:cNvSpPr>
              <a:spLocks noChangeAspect="1" noChangeArrowheads="1"/>
            </p:cNvSpPr>
            <p:nvPr/>
          </p:nvSpPr>
          <p:spPr bwMode="auto">
            <a:xfrm>
              <a:off x="2213" y="2165"/>
              <a:ext cx="421" cy="421"/>
            </a:xfrm>
            <a:prstGeom prst="rect">
              <a:avLst/>
            </a:prstGeom>
            <a:solidFill>
              <a:srgbClr val="FFFFFF"/>
            </a:solidFill>
            <a:ln w="9525">
              <a:noFill/>
              <a:miter lim="800000"/>
              <a:headEnd/>
              <a:tailEnd/>
            </a:ln>
          </p:spPr>
          <p:txBody>
            <a:bodyPr/>
            <a:lstStyle/>
            <a:p>
              <a:endParaRPr lang="en-US" sz="1000"/>
            </a:p>
          </p:txBody>
        </p:sp>
        <p:sp>
          <p:nvSpPr>
            <p:cNvPr id="46118" name="Rectangle 216"/>
            <p:cNvSpPr>
              <a:spLocks noChangeAspect="1" noChangeArrowheads="1"/>
            </p:cNvSpPr>
            <p:nvPr/>
          </p:nvSpPr>
          <p:spPr bwMode="auto">
            <a:xfrm>
              <a:off x="2298" y="2289"/>
              <a:ext cx="36"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20" name="Rectangle 218"/>
            <p:cNvSpPr>
              <a:spLocks noChangeAspect="1" noChangeArrowheads="1"/>
            </p:cNvSpPr>
            <p:nvPr/>
          </p:nvSpPr>
          <p:spPr bwMode="auto">
            <a:xfrm>
              <a:off x="2504" y="2279"/>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22" name="Rectangle 220"/>
            <p:cNvSpPr>
              <a:spLocks noChangeAspect="1" noChangeArrowheads="1"/>
            </p:cNvSpPr>
            <p:nvPr/>
          </p:nvSpPr>
          <p:spPr bwMode="auto">
            <a:xfrm>
              <a:off x="2523" y="2411"/>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23" name="Rectangle 221"/>
            <p:cNvSpPr>
              <a:spLocks noChangeAspect="1" noChangeArrowheads="1"/>
            </p:cNvSpPr>
            <p:nvPr/>
          </p:nvSpPr>
          <p:spPr bwMode="auto">
            <a:xfrm>
              <a:off x="2494" y="1639"/>
              <a:ext cx="736" cy="316"/>
            </a:xfrm>
            <a:prstGeom prst="rect">
              <a:avLst/>
            </a:prstGeom>
            <a:solidFill>
              <a:srgbClr val="FFFFFF"/>
            </a:solidFill>
            <a:ln w="9525">
              <a:noFill/>
              <a:miter lim="800000"/>
              <a:headEnd/>
              <a:tailEnd/>
            </a:ln>
          </p:spPr>
          <p:txBody>
            <a:bodyPr/>
            <a:lstStyle/>
            <a:p>
              <a:endParaRPr lang="en-US" sz="1200" dirty="0"/>
            </a:p>
          </p:txBody>
        </p:sp>
        <p:sp>
          <p:nvSpPr>
            <p:cNvPr id="46126" name="Rectangle 224"/>
            <p:cNvSpPr>
              <a:spLocks noChangeAspect="1" noChangeArrowheads="1"/>
            </p:cNvSpPr>
            <p:nvPr/>
          </p:nvSpPr>
          <p:spPr bwMode="auto">
            <a:xfrm>
              <a:off x="2951" y="1803"/>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27" name="Rectangle 225"/>
            <p:cNvSpPr>
              <a:spLocks noChangeAspect="1" noChangeArrowheads="1"/>
            </p:cNvSpPr>
            <p:nvPr/>
          </p:nvSpPr>
          <p:spPr bwMode="auto">
            <a:xfrm>
              <a:off x="1134" y="2165"/>
              <a:ext cx="632" cy="316"/>
            </a:xfrm>
            <a:prstGeom prst="rect">
              <a:avLst/>
            </a:prstGeom>
            <a:solidFill>
              <a:srgbClr val="FFFFFF"/>
            </a:solidFill>
            <a:ln w="9525">
              <a:noFill/>
              <a:miter lim="800000"/>
              <a:headEnd/>
              <a:tailEnd/>
            </a:ln>
          </p:spPr>
          <p:txBody>
            <a:bodyPr/>
            <a:lstStyle/>
            <a:p>
              <a:endParaRPr lang="en-US" sz="1000"/>
            </a:p>
          </p:txBody>
        </p:sp>
        <p:sp>
          <p:nvSpPr>
            <p:cNvPr id="46129" name="Rectangle 227"/>
            <p:cNvSpPr>
              <a:spLocks noChangeAspect="1" noChangeArrowheads="1"/>
            </p:cNvSpPr>
            <p:nvPr/>
          </p:nvSpPr>
          <p:spPr bwMode="auto">
            <a:xfrm>
              <a:off x="1681" y="2209"/>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31" name="Rectangle 229"/>
            <p:cNvSpPr>
              <a:spLocks noChangeAspect="1" noChangeArrowheads="1"/>
            </p:cNvSpPr>
            <p:nvPr/>
          </p:nvSpPr>
          <p:spPr bwMode="auto">
            <a:xfrm>
              <a:off x="1681" y="2339"/>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32" name="Rectangle 230"/>
            <p:cNvSpPr>
              <a:spLocks noChangeAspect="1" noChangeArrowheads="1"/>
            </p:cNvSpPr>
            <p:nvPr/>
          </p:nvSpPr>
          <p:spPr bwMode="auto">
            <a:xfrm>
              <a:off x="1582" y="1657"/>
              <a:ext cx="842" cy="421"/>
            </a:xfrm>
            <a:prstGeom prst="rect">
              <a:avLst/>
            </a:prstGeom>
            <a:solidFill>
              <a:srgbClr val="FFFFFF"/>
            </a:solidFill>
            <a:ln w="9525">
              <a:noFill/>
              <a:miter lim="800000"/>
              <a:headEnd/>
              <a:tailEnd/>
            </a:ln>
          </p:spPr>
          <p:txBody>
            <a:bodyPr/>
            <a:lstStyle/>
            <a:p>
              <a:endParaRPr lang="en-US" sz="1000"/>
            </a:p>
          </p:txBody>
        </p:sp>
        <p:sp>
          <p:nvSpPr>
            <p:cNvPr id="46133" name="Rectangle 231"/>
            <p:cNvSpPr>
              <a:spLocks noChangeAspect="1" noChangeArrowheads="1"/>
            </p:cNvSpPr>
            <p:nvPr/>
          </p:nvSpPr>
          <p:spPr bwMode="auto">
            <a:xfrm>
              <a:off x="1667" y="1797"/>
              <a:ext cx="55"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35" name="Rectangle 233"/>
            <p:cNvSpPr>
              <a:spLocks noChangeAspect="1" noChangeArrowheads="1"/>
            </p:cNvSpPr>
            <p:nvPr/>
          </p:nvSpPr>
          <p:spPr bwMode="auto">
            <a:xfrm>
              <a:off x="2091" y="1788"/>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37" name="Rectangle 235"/>
            <p:cNvSpPr>
              <a:spLocks noChangeAspect="1" noChangeArrowheads="1"/>
            </p:cNvSpPr>
            <p:nvPr/>
          </p:nvSpPr>
          <p:spPr bwMode="auto">
            <a:xfrm>
              <a:off x="2093" y="1920"/>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38" name="Rectangle 236"/>
            <p:cNvSpPr>
              <a:spLocks noChangeAspect="1" noChangeArrowheads="1"/>
            </p:cNvSpPr>
            <p:nvPr/>
          </p:nvSpPr>
          <p:spPr bwMode="auto">
            <a:xfrm>
              <a:off x="1625" y="1447"/>
              <a:ext cx="799" cy="245"/>
            </a:xfrm>
            <a:prstGeom prst="rect">
              <a:avLst/>
            </a:prstGeom>
            <a:solidFill>
              <a:srgbClr val="FFFFFF"/>
            </a:solidFill>
            <a:ln w="9525">
              <a:noFill/>
              <a:miter lim="800000"/>
              <a:headEnd/>
              <a:tailEnd/>
            </a:ln>
          </p:spPr>
          <p:txBody>
            <a:bodyPr/>
            <a:lstStyle/>
            <a:p>
              <a:endParaRPr lang="en-US" sz="1000"/>
            </a:p>
          </p:txBody>
        </p:sp>
        <p:sp>
          <p:nvSpPr>
            <p:cNvPr id="46140" name="Rectangle 238"/>
            <p:cNvSpPr>
              <a:spLocks noChangeAspect="1" noChangeArrowheads="1"/>
            </p:cNvSpPr>
            <p:nvPr/>
          </p:nvSpPr>
          <p:spPr bwMode="auto">
            <a:xfrm>
              <a:off x="2064" y="1491"/>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42" name="Rectangle 240"/>
            <p:cNvSpPr>
              <a:spLocks noChangeAspect="1" noChangeArrowheads="1"/>
            </p:cNvSpPr>
            <p:nvPr/>
          </p:nvSpPr>
          <p:spPr bwMode="auto">
            <a:xfrm>
              <a:off x="2348" y="1491"/>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43" name="Line 241"/>
            <p:cNvSpPr>
              <a:spLocks noChangeAspect="1" noChangeShapeType="1"/>
            </p:cNvSpPr>
            <p:nvPr/>
          </p:nvSpPr>
          <p:spPr bwMode="auto">
            <a:xfrm flipV="1">
              <a:off x="1687" y="1324"/>
              <a:ext cx="1" cy="1157"/>
            </a:xfrm>
            <a:prstGeom prst="line">
              <a:avLst/>
            </a:prstGeom>
            <a:noFill/>
            <a:ln w="8890">
              <a:solidFill>
                <a:srgbClr val="000000"/>
              </a:solidFill>
              <a:round/>
              <a:headEnd/>
              <a:tailEnd/>
            </a:ln>
          </p:spPr>
          <p:txBody>
            <a:bodyPr/>
            <a:lstStyle/>
            <a:p>
              <a:endParaRPr lang="en-US" sz="1000"/>
            </a:p>
          </p:txBody>
        </p:sp>
        <p:sp>
          <p:nvSpPr>
            <p:cNvPr id="46144" name="Rectangle 242"/>
            <p:cNvSpPr>
              <a:spLocks noChangeAspect="1" noChangeArrowheads="1"/>
            </p:cNvSpPr>
            <p:nvPr/>
          </p:nvSpPr>
          <p:spPr bwMode="auto">
            <a:xfrm>
              <a:off x="2003" y="1120"/>
              <a:ext cx="1157" cy="211"/>
            </a:xfrm>
            <a:prstGeom prst="rect">
              <a:avLst/>
            </a:prstGeom>
            <a:solidFill>
              <a:srgbClr val="FFFFFF"/>
            </a:solidFill>
            <a:ln w="9525">
              <a:noFill/>
              <a:miter lim="800000"/>
              <a:headEnd/>
              <a:tailEnd/>
            </a:ln>
          </p:spPr>
          <p:txBody>
            <a:bodyPr/>
            <a:lstStyle/>
            <a:p>
              <a:endParaRPr lang="en-US" sz="1000"/>
            </a:p>
          </p:txBody>
        </p:sp>
        <p:sp>
          <p:nvSpPr>
            <p:cNvPr id="46146" name="Rectangle 244"/>
            <p:cNvSpPr>
              <a:spLocks noChangeAspect="1" noChangeArrowheads="1"/>
            </p:cNvSpPr>
            <p:nvPr/>
          </p:nvSpPr>
          <p:spPr bwMode="auto">
            <a:xfrm>
              <a:off x="2679" y="1166"/>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47" name="Line 245"/>
            <p:cNvSpPr>
              <a:spLocks noChangeAspect="1" noChangeShapeType="1"/>
            </p:cNvSpPr>
            <p:nvPr/>
          </p:nvSpPr>
          <p:spPr bwMode="auto">
            <a:xfrm>
              <a:off x="3160" y="1324"/>
              <a:ext cx="1" cy="736"/>
            </a:xfrm>
            <a:prstGeom prst="line">
              <a:avLst/>
            </a:prstGeom>
            <a:noFill/>
            <a:ln w="8890">
              <a:solidFill>
                <a:srgbClr val="000000"/>
              </a:solidFill>
              <a:round/>
              <a:headEnd/>
              <a:tailEnd/>
            </a:ln>
          </p:spPr>
          <p:txBody>
            <a:bodyPr/>
            <a:lstStyle/>
            <a:p>
              <a:endParaRPr lang="en-US" sz="1000"/>
            </a:p>
          </p:txBody>
        </p:sp>
        <p:sp>
          <p:nvSpPr>
            <p:cNvPr id="46148" name="Freeform 246"/>
            <p:cNvSpPr>
              <a:spLocks noChangeAspect="1"/>
            </p:cNvSpPr>
            <p:nvPr/>
          </p:nvSpPr>
          <p:spPr bwMode="auto">
            <a:xfrm>
              <a:off x="1262" y="2159"/>
              <a:ext cx="851" cy="750"/>
            </a:xfrm>
            <a:custGeom>
              <a:avLst/>
              <a:gdLst>
                <a:gd name="T0" fmla="*/ 0 w 1456"/>
                <a:gd name="T1" fmla="*/ 86 h 1282"/>
                <a:gd name="T2" fmla="*/ 1 w 1456"/>
                <a:gd name="T3" fmla="*/ 88 h 1282"/>
                <a:gd name="T4" fmla="*/ 99 w 1456"/>
                <a:gd name="T5" fmla="*/ 2 h 1282"/>
                <a:gd name="T6" fmla="*/ 98 w 1456"/>
                <a:gd name="T7" fmla="*/ 0 h 1282"/>
                <a:gd name="T8" fmla="*/ 0 w 1456"/>
                <a:gd name="T9" fmla="*/ 86 h 1282"/>
                <a:gd name="T10" fmla="*/ 0 60000 65536"/>
                <a:gd name="T11" fmla="*/ 0 60000 65536"/>
                <a:gd name="T12" fmla="*/ 0 60000 65536"/>
                <a:gd name="T13" fmla="*/ 0 60000 65536"/>
                <a:gd name="T14" fmla="*/ 0 60000 65536"/>
                <a:gd name="T15" fmla="*/ 0 w 1456"/>
                <a:gd name="T16" fmla="*/ 0 h 1282"/>
                <a:gd name="T17" fmla="*/ 1456 w 1456"/>
                <a:gd name="T18" fmla="*/ 1282 h 1282"/>
              </a:gdLst>
              <a:ahLst/>
              <a:cxnLst>
                <a:cxn ang="T10">
                  <a:pos x="T0" y="T1"/>
                </a:cxn>
                <a:cxn ang="T11">
                  <a:pos x="T2" y="T3"/>
                </a:cxn>
                <a:cxn ang="T12">
                  <a:pos x="T4" y="T5"/>
                </a:cxn>
                <a:cxn ang="T13">
                  <a:pos x="T6" y="T7"/>
                </a:cxn>
                <a:cxn ang="T14">
                  <a:pos x="T8" y="T9"/>
                </a:cxn>
              </a:cxnLst>
              <a:rect l="T15" t="T16" r="T17" b="T18"/>
              <a:pathLst>
                <a:path w="1456" h="1282">
                  <a:moveTo>
                    <a:pt x="0" y="1260"/>
                  </a:moveTo>
                  <a:lnTo>
                    <a:pt x="16" y="1282"/>
                  </a:lnTo>
                  <a:lnTo>
                    <a:pt x="1456" y="22"/>
                  </a:lnTo>
                  <a:lnTo>
                    <a:pt x="1440" y="0"/>
                  </a:lnTo>
                  <a:lnTo>
                    <a:pt x="0" y="1260"/>
                  </a:lnTo>
                  <a:close/>
                </a:path>
              </a:pathLst>
            </a:custGeom>
            <a:solidFill>
              <a:srgbClr val="FF0000"/>
            </a:solidFill>
            <a:ln w="9525">
              <a:noFill/>
              <a:round/>
              <a:headEnd/>
              <a:tailEnd/>
            </a:ln>
          </p:spPr>
          <p:txBody>
            <a:bodyPr/>
            <a:lstStyle/>
            <a:p>
              <a:endParaRPr lang="en-US" sz="1000"/>
            </a:p>
          </p:txBody>
        </p:sp>
        <p:sp>
          <p:nvSpPr>
            <p:cNvPr id="46149" name="Freeform 247"/>
            <p:cNvSpPr>
              <a:spLocks noChangeAspect="1"/>
            </p:cNvSpPr>
            <p:nvPr/>
          </p:nvSpPr>
          <p:spPr bwMode="auto">
            <a:xfrm>
              <a:off x="2314" y="2159"/>
              <a:ext cx="115" cy="118"/>
            </a:xfrm>
            <a:custGeom>
              <a:avLst/>
              <a:gdLst>
                <a:gd name="T0" fmla="*/ 1 w 196"/>
                <a:gd name="T1" fmla="*/ 0 h 202"/>
                <a:gd name="T2" fmla="*/ 0 w 196"/>
                <a:gd name="T3" fmla="*/ 2 h 202"/>
                <a:gd name="T4" fmla="*/ 12 w 196"/>
                <a:gd name="T5" fmla="*/ 13 h 202"/>
                <a:gd name="T6" fmla="*/ 13 w 196"/>
                <a:gd name="T7" fmla="*/ 12 h 202"/>
                <a:gd name="T8" fmla="*/ 1 w 196"/>
                <a:gd name="T9" fmla="*/ 0 h 202"/>
                <a:gd name="T10" fmla="*/ 0 60000 65536"/>
                <a:gd name="T11" fmla="*/ 0 60000 65536"/>
                <a:gd name="T12" fmla="*/ 0 60000 65536"/>
                <a:gd name="T13" fmla="*/ 0 60000 65536"/>
                <a:gd name="T14" fmla="*/ 0 60000 65536"/>
                <a:gd name="T15" fmla="*/ 0 w 196"/>
                <a:gd name="T16" fmla="*/ 0 h 202"/>
                <a:gd name="T17" fmla="*/ 196 w 196"/>
                <a:gd name="T18" fmla="*/ 202 h 202"/>
              </a:gdLst>
              <a:ahLst/>
              <a:cxnLst>
                <a:cxn ang="T10">
                  <a:pos x="T0" y="T1"/>
                </a:cxn>
                <a:cxn ang="T11">
                  <a:pos x="T2" y="T3"/>
                </a:cxn>
                <a:cxn ang="T12">
                  <a:pos x="T4" y="T5"/>
                </a:cxn>
                <a:cxn ang="T13">
                  <a:pos x="T6" y="T7"/>
                </a:cxn>
                <a:cxn ang="T14">
                  <a:pos x="T8" y="T9"/>
                </a:cxn>
              </a:cxnLst>
              <a:rect l="T15" t="T16" r="T17" b="T18"/>
              <a:pathLst>
                <a:path w="196" h="202">
                  <a:moveTo>
                    <a:pt x="16" y="0"/>
                  </a:moveTo>
                  <a:lnTo>
                    <a:pt x="0" y="22"/>
                  </a:lnTo>
                  <a:lnTo>
                    <a:pt x="180" y="202"/>
                  </a:lnTo>
                  <a:lnTo>
                    <a:pt x="196" y="180"/>
                  </a:lnTo>
                  <a:lnTo>
                    <a:pt x="16" y="0"/>
                  </a:lnTo>
                  <a:close/>
                </a:path>
              </a:pathLst>
            </a:custGeom>
            <a:solidFill>
              <a:srgbClr val="FF0000"/>
            </a:solidFill>
            <a:ln w="9525">
              <a:noFill/>
              <a:round/>
              <a:headEnd/>
              <a:tailEnd/>
            </a:ln>
          </p:spPr>
          <p:txBody>
            <a:bodyPr/>
            <a:lstStyle/>
            <a:p>
              <a:endParaRPr lang="en-US" sz="1000"/>
            </a:p>
          </p:txBody>
        </p:sp>
        <p:sp>
          <p:nvSpPr>
            <p:cNvPr id="46150" name="Freeform 248"/>
            <p:cNvSpPr>
              <a:spLocks noChangeAspect="1"/>
            </p:cNvSpPr>
            <p:nvPr/>
          </p:nvSpPr>
          <p:spPr bwMode="auto">
            <a:xfrm>
              <a:off x="2420" y="2159"/>
              <a:ext cx="114" cy="118"/>
            </a:xfrm>
            <a:custGeom>
              <a:avLst/>
              <a:gdLst>
                <a:gd name="T0" fmla="*/ 0 w 196"/>
                <a:gd name="T1" fmla="*/ 12 h 202"/>
                <a:gd name="T2" fmla="*/ 1 w 196"/>
                <a:gd name="T3" fmla="*/ 13 h 202"/>
                <a:gd name="T4" fmla="*/ 13 w 196"/>
                <a:gd name="T5" fmla="*/ 2 h 202"/>
                <a:gd name="T6" fmla="*/ 12 w 196"/>
                <a:gd name="T7" fmla="*/ 0 h 202"/>
                <a:gd name="T8" fmla="*/ 0 w 196"/>
                <a:gd name="T9" fmla="*/ 12 h 202"/>
                <a:gd name="T10" fmla="*/ 0 60000 65536"/>
                <a:gd name="T11" fmla="*/ 0 60000 65536"/>
                <a:gd name="T12" fmla="*/ 0 60000 65536"/>
                <a:gd name="T13" fmla="*/ 0 60000 65536"/>
                <a:gd name="T14" fmla="*/ 0 60000 65536"/>
                <a:gd name="T15" fmla="*/ 0 w 196"/>
                <a:gd name="T16" fmla="*/ 0 h 202"/>
                <a:gd name="T17" fmla="*/ 196 w 196"/>
                <a:gd name="T18" fmla="*/ 202 h 202"/>
              </a:gdLst>
              <a:ahLst/>
              <a:cxnLst>
                <a:cxn ang="T10">
                  <a:pos x="T0" y="T1"/>
                </a:cxn>
                <a:cxn ang="T11">
                  <a:pos x="T2" y="T3"/>
                </a:cxn>
                <a:cxn ang="T12">
                  <a:pos x="T4" y="T5"/>
                </a:cxn>
                <a:cxn ang="T13">
                  <a:pos x="T6" y="T7"/>
                </a:cxn>
                <a:cxn ang="T14">
                  <a:pos x="T8" y="T9"/>
                </a:cxn>
              </a:cxnLst>
              <a:rect l="T15" t="T16" r="T17" b="T18"/>
              <a:pathLst>
                <a:path w="196" h="202">
                  <a:moveTo>
                    <a:pt x="0" y="180"/>
                  </a:moveTo>
                  <a:lnTo>
                    <a:pt x="16" y="202"/>
                  </a:lnTo>
                  <a:lnTo>
                    <a:pt x="196" y="22"/>
                  </a:lnTo>
                  <a:lnTo>
                    <a:pt x="180" y="0"/>
                  </a:lnTo>
                  <a:lnTo>
                    <a:pt x="0" y="180"/>
                  </a:lnTo>
                  <a:close/>
                </a:path>
              </a:pathLst>
            </a:custGeom>
            <a:solidFill>
              <a:srgbClr val="FF0000"/>
            </a:solidFill>
            <a:ln w="9525">
              <a:noFill/>
              <a:round/>
              <a:headEnd/>
              <a:tailEnd/>
            </a:ln>
          </p:spPr>
          <p:txBody>
            <a:bodyPr/>
            <a:lstStyle/>
            <a:p>
              <a:endParaRPr lang="en-US" sz="1000"/>
            </a:p>
          </p:txBody>
        </p:sp>
        <p:sp>
          <p:nvSpPr>
            <p:cNvPr id="46151" name="Freeform 249"/>
            <p:cNvSpPr>
              <a:spLocks noChangeAspect="1"/>
            </p:cNvSpPr>
            <p:nvPr/>
          </p:nvSpPr>
          <p:spPr bwMode="auto">
            <a:xfrm>
              <a:off x="3153" y="2162"/>
              <a:ext cx="226" cy="637"/>
            </a:xfrm>
            <a:custGeom>
              <a:avLst/>
              <a:gdLst>
                <a:gd name="T0" fmla="*/ 2 w 386"/>
                <a:gd name="T1" fmla="*/ 0 h 1090"/>
                <a:gd name="T2" fmla="*/ 0 w 386"/>
                <a:gd name="T3" fmla="*/ 1 h 1090"/>
                <a:gd name="T4" fmla="*/ 25 w 386"/>
                <a:gd name="T5" fmla="*/ 74 h 1090"/>
                <a:gd name="T6" fmla="*/ 26 w 386"/>
                <a:gd name="T7" fmla="*/ 74 h 1090"/>
                <a:gd name="T8" fmla="*/ 2 w 386"/>
                <a:gd name="T9" fmla="*/ 0 h 1090"/>
                <a:gd name="T10" fmla="*/ 0 60000 65536"/>
                <a:gd name="T11" fmla="*/ 0 60000 65536"/>
                <a:gd name="T12" fmla="*/ 0 60000 65536"/>
                <a:gd name="T13" fmla="*/ 0 60000 65536"/>
                <a:gd name="T14" fmla="*/ 0 60000 65536"/>
                <a:gd name="T15" fmla="*/ 0 w 386"/>
                <a:gd name="T16" fmla="*/ 0 h 1090"/>
                <a:gd name="T17" fmla="*/ 386 w 386"/>
                <a:gd name="T18" fmla="*/ 1090 h 1090"/>
              </a:gdLst>
              <a:ahLst/>
              <a:cxnLst>
                <a:cxn ang="T10">
                  <a:pos x="T0" y="T1"/>
                </a:cxn>
                <a:cxn ang="T11">
                  <a:pos x="T2" y="T3"/>
                </a:cxn>
                <a:cxn ang="T12">
                  <a:pos x="T4" y="T5"/>
                </a:cxn>
                <a:cxn ang="T13">
                  <a:pos x="T6" y="T7"/>
                </a:cxn>
                <a:cxn ang="T14">
                  <a:pos x="T8" y="T9"/>
                </a:cxn>
              </a:cxnLst>
              <a:rect l="T15" t="T16" r="T17" b="T18"/>
              <a:pathLst>
                <a:path w="386" h="1090">
                  <a:moveTo>
                    <a:pt x="26" y="0"/>
                  </a:moveTo>
                  <a:lnTo>
                    <a:pt x="0" y="10"/>
                  </a:lnTo>
                  <a:lnTo>
                    <a:pt x="360" y="1090"/>
                  </a:lnTo>
                  <a:lnTo>
                    <a:pt x="386" y="1080"/>
                  </a:lnTo>
                  <a:lnTo>
                    <a:pt x="26" y="0"/>
                  </a:lnTo>
                  <a:close/>
                </a:path>
              </a:pathLst>
            </a:custGeom>
            <a:solidFill>
              <a:srgbClr val="FF0000"/>
            </a:solidFill>
            <a:ln w="9525">
              <a:noFill/>
              <a:round/>
              <a:headEnd/>
              <a:tailEnd/>
            </a:ln>
          </p:spPr>
          <p:txBody>
            <a:bodyPr/>
            <a:lstStyle/>
            <a:p>
              <a:endParaRPr lang="en-US" sz="1000"/>
            </a:p>
          </p:txBody>
        </p:sp>
        <p:sp>
          <p:nvSpPr>
            <p:cNvPr id="46152" name="Line 250"/>
            <p:cNvSpPr>
              <a:spLocks noChangeAspect="1" noChangeShapeType="1"/>
            </p:cNvSpPr>
            <p:nvPr/>
          </p:nvSpPr>
          <p:spPr bwMode="auto">
            <a:xfrm flipH="1">
              <a:off x="1372" y="2481"/>
              <a:ext cx="315" cy="0"/>
            </a:xfrm>
            <a:prstGeom prst="line">
              <a:avLst/>
            </a:prstGeom>
            <a:noFill/>
            <a:ln w="8890">
              <a:solidFill>
                <a:srgbClr val="000000"/>
              </a:solidFill>
              <a:round/>
              <a:headEnd/>
              <a:tailEnd/>
            </a:ln>
          </p:spPr>
          <p:txBody>
            <a:bodyPr/>
            <a:lstStyle/>
            <a:p>
              <a:endParaRPr lang="en-US" sz="1000"/>
            </a:p>
          </p:txBody>
        </p:sp>
        <p:grpSp>
          <p:nvGrpSpPr>
            <p:cNvPr id="46153" name="Group 251"/>
            <p:cNvGrpSpPr>
              <a:grpSpLocks noChangeAspect="1"/>
            </p:cNvGrpSpPr>
            <p:nvPr/>
          </p:nvGrpSpPr>
          <p:grpSpPr bwMode="auto">
            <a:xfrm>
              <a:off x="1657" y="2166"/>
              <a:ext cx="61" cy="315"/>
              <a:chOff x="2858" y="5935"/>
              <a:chExt cx="104" cy="538"/>
            </a:xfrm>
          </p:grpSpPr>
          <p:sp>
            <p:nvSpPr>
              <p:cNvPr id="46258" name="Line 252"/>
              <p:cNvSpPr>
                <a:spLocks noChangeAspect="1" noChangeShapeType="1"/>
              </p:cNvSpPr>
              <p:nvPr/>
            </p:nvSpPr>
            <p:spPr bwMode="auto">
              <a:xfrm>
                <a:off x="2909" y="6029"/>
                <a:ext cx="1" cy="348"/>
              </a:xfrm>
              <a:prstGeom prst="line">
                <a:avLst/>
              </a:prstGeom>
              <a:noFill/>
              <a:ln w="8890">
                <a:solidFill>
                  <a:srgbClr val="000000"/>
                </a:solidFill>
                <a:round/>
                <a:headEnd/>
                <a:tailEnd/>
              </a:ln>
            </p:spPr>
            <p:txBody>
              <a:bodyPr/>
              <a:lstStyle/>
              <a:p>
                <a:endParaRPr lang="en-US" sz="1000"/>
              </a:p>
            </p:txBody>
          </p:sp>
          <p:sp>
            <p:nvSpPr>
              <p:cNvPr id="46259" name="Freeform 253"/>
              <p:cNvSpPr>
                <a:spLocks noChangeAspect="1"/>
              </p:cNvSpPr>
              <p:nvPr/>
            </p:nvSpPr>
            <p:spPr bwMode="auto">
              <a:xfrm>
                <a:off x="2858" y="5935"/>
                <a:ext cx="104" cy="101"/>
              </a:xfrm>
              <a:custGeom>
                <a:avLst/>
                <a:gdLst>
                  <a:gd name="T0" fmla="*/ 104 w 104"/>
                  <a:gd name="T1" fmla="*/ 101 h 101"/>
                  <a:gd name="T2" fmla="*/ 53 w 104"/>
                  <a:gd name="T3" fmla="*/ 0 h 101"/>
                  <a:gd name="T4" fmla="*/ 0 w 104"/>
                  <a:gd name="T5" fmla="*/ 101 h 101"/>
                  <a:gd name="T6" fmla="*/ 104 w 104"/>
                  <a:gd name="T7" fmla="*/ 101 h 101"/>
                  <a:gd name="T8" fmla="*/ 0 60000 65536"/>
                  <a:gd name="T9" fmla="*/ 0 60000 65536"/>
                  <a:gd name="T10" fmla="*/ 0 60000 65536"/>
                  <a:gd name="T11" fmla="*/ 0 60000 65536"/>
                  <a:gd name="T12" fmla="*/ 0 w 104"/>
                  <a:gd name="T13" fmla="*/ 0 h 101"/>
                  <a:gd name="T14" fmla="*/ 104 w 104"/>
                  <a:gd name="T15" fmla="*/ 101 h 101"/>
                </a:gdLst>
                <a:ahLst/>
                <a:cxnLst>
                  <a:cxn ang="T8">
                    <a:pos x="T0" y="T1"/>
                  </a:cxn>
                  <a:cxn ang="T9">
                    <a:pos x="T2" y="T3"/>
                  </a:cxn>
                  <a:cxn ang="T10">
                    <a:pos x="T4" y="T5"/>
                  </a:cxn>
                  <a:cxn ang="T11">
                    <a:pos x="T6" y="T7"/>
                  </a:cxn>
                </a:cxnLst>
                <a:rect l="T12" t="T13" r="T14" b="T15"/>
                <a:pathLst>
                  <a:path w="104" h="101">
                    <a:moveTo>
                      <a:pt x="104" y="101"/>
                    </a:moveTo>
                    <a:lnTo>
                      <a:pt x="53" y="0"/>
                    </a:lnTo>
                    <a:lnTo>
                      <a:pt x="0" y="101"/>
                    </a:lnTo>
                    <a:lnTo>
                      <a:pt x="104" y="101"/>
                    </a:lnTo>
                    <a:close/>
                  </a:path>
                </a:pathLst>
              </a:custGeom>
              <a:solidFill>
                <a:srgbClr val="000000"/>
              </a:solidFill>
              <a:ln w="9525">
                <a:noFill/>
                <a:round/>
                <a:headEnd/>
                <a:tailEnd/>
              </a:ln>
            </p:spPr>
            <p:txBody>
              <a:bodyPr/>
              <a:lstStyle/>
              <a:p>
                <a:endParaRPr lang="en-US" sz="1000"/>
              </a:p>
            </p:txBody>
          </p:sp>
          <p:sp>
            <p:nvSpPr>
              <p:cNvPr id="46260" name="Freeform 254"/>
              <p:cNvSpPr>
                <a:spLocks noChangeAspect="1"/>
              </p:cNvSpPr>
              <p:nvPr/>
            </p:nvSpPr>
            <p:spPr bwMode="auto">
              <a:xfrm>
                <a:off x="2858" y="6372"/>
                <a:ext cx="104" cy="101"/>
              </a:xfrm>
              <a:custGeom>
                <a:avLst/>
                <a:gdLst>
                  <a:gd name="T0" fmla="*/ 0 w 104"/>
                  <a:gd name="T1" fmla="*/ 0 h 101"/>
                  <a:gd name="T2" fmla="*/ 53 w 104"/>
                  <a:gd name="T3" fmla="*/ 101 h 101"/>
                  <a:gd name="T4" fmla="*/ 104 w 104"/>
                  <a:gd name="T5" fmla="*/ 0 h 101"/>
                  <a:gd name="T6" fmla="*/ 0 w 104"/>
                  <a:gd name="T7" fmla="*/ 0 h 101"/>
                  <a:gd name="T8" fmla="*/ 0 60000 65536"/>
                  <a:gd name="T9" fmla="*/ 0 60000 65536"/>
                  <a:gd name="T10" fmla="*/ 0 60000 65536"/>
                  <a:gd name="T11" fmla="*/ 0 60000 65536"/>
                  <a:gd name="T12" fmla="*/ 0 w 104"/>
                  <a:gd name="T13" fmla="*/ 0 h 101"/>
                  <a:gd name="T14" fmla="*/ 104 w 104"/>
                  <a:gd name="T15" fmla="*/ 101 h 101"/>
                </a:gdLst>
                <a:ahLst/>
                <a:cxnLst>
                  <a:cxn ang="T8">
                    <a:pos x="T0" y="T1"/>
                  </a:cxn>
                  <a:cxn ang="T9">
                    <a:pos x="T2" y="T3"/>
                  </a:cxn>
                  <a:cxn ang="T10">
                    <a:pos x="T4" y="T5"/>
                  </a:cxn>
                  <a:cxn ang="T11">
                    <a:pos x="T6" y="T7"/>
                  </a:cxn>
                </a:cxnLst>
                <a:rect l="T12" t="T13" r="T14" b="T15"/>
                <a:pathLst>
                  <a:path w="104" h="101">
                    <a:moveTo>
                      <a:pt x="0" y="0"/>
                    </a:moveTo>
                    <a:lnTo>
                      <a:pt x="53" y="101"/>
                    </a:lnTo>
                    <a:lnTo>
                      <a:pt x="104" y="0"/>
                    </a:lnTo>
                    <a:lnTo>
                      <a:pt x="0" y="0"/>
                    </a:lnTo>
                    <a:close/>
                  </a:path>
                </a:pathLst>
              </a:custGeom>
              <a:solidFill>
                <a:srgbClr val="000000"/>
              </a:solidFill>
              <a:ln w="9525">
                <a:noFill/>
                <a:round/>
                <a:headEnd/>
                <a:tailEnd/>
              </a:ln>
            </p:spPr>
            <p:txBody>
              <a:bodyPr/>
              <a:lstStyle/>
              <a:p>
                <a:endParaRPr lang="en-US" sz="1000"/>
              </a:p>
            </p:txBody>
          </p:sp>
        </p:grpSp>
        <p:grpSp>
          <p:nvGrpSpPr>
            <p:cNvPr id="46154" name="Group 255"/>
            <p:cNvGrpSpPr>
              <a:grpSpLocks noChangeAspect="1"/>
            </p:cNvGrpSpPr>
            <p:nvPr/>
          </p:nvGrpSpPr>
          <p:grpSpPr bwMode="auto">
            <a:xfrm>
              <a:off x="1688" y="1953"/>
              <a:ext cx="421" cy="61"/>
              <a:chOff x="2911" y="5570"/>
              <a:chExt cx="720" cy="104"/>
            </a:xfrm>
          </p:grpSpPr>
          <p:sp>
            <p:nvSpPr>
              <p:cNvPr id="46255" name="Line 256"/>
              <p:cNvSpPr>
                <a:spLocks noChangeAspect="1" noChangeShapeType="1"/>
              </p:cNvSpPr>
              <p:nvPr/>
            </p:nvSpPr>
            <p:spPr bwMode="auto">
              <a:xfrm>
                <a:off x="3014" y="5582"/>
                <a:ext cx="528" cy="1"/>
              </a:xfrm>
              <a:prstGeom prst="line">
                <a:avLst/>
              </a:prstGeom>
              <a:noFill/>
              <a:ln w="8890">
                <a:solidFill>
                  <a:srgbClr val="000000"/>
                </a:solidFill>
                <a:round/>
                <a:headEnd/>
                <a:tailEnd/>
              </a:ln>
            </p:spPr>
            <p:txBody>
              <a:bodyPr/>
              <a:lstStyle/>
              <a:p>
                <a:endParaRPr lang="en-US" sz="1000"/>
              </a:p>
            </p:txBody>
          </p:sp>
          <p:sp>
            <p:nvSpPr>
              <p:cNvPr id="46256" name="Freeform 257"/>
              <p:cNvSpPr>
                <a:spLocks noChangeAspect="1"/>
              </p:cNvSpPr>
              <p:nvPr/>
            </p:nvSpPr>
            <p:spPr bwMode="auto">
              <a:xfrm>
                <a:off x="2911" y="5570"/>
                <a:ext cx="101" cy="104"/>
              </a:xfrm>
              <a:custGeom>
                <a:avLst/>
                <a:gdLst>
                  <a:gd name="T0" fmla="*/ 101 w 101"/>
                  <a:gd name="T1" fmla="*/ 0 h 104"/>
                  <a:gd name="T2" fmla="*/ 0 w 101"/>
                  <a:gd name="T3" fmla="*/ 51 h 104"/>
                  <a:gd name="T4" fmla="*/ 101 w 101"/>
                  <a:gd name="T5" fmla="*/ 104 h 104"/>
                  <a:gd name="T6" fmla="*/ 101 w 101"/>
                  <a:gd name="T7" fmla="*/ 0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101" y="0"/>
                    </a:moveTo>
                    <a:lnTo>
                      <a:pt x="0" y="51"/>
                    </a:lnTo>
                    <a:lnTo>
                      <a:pt x="101" y="104"/>
                    </a:lnTo>
                    <a:lnTo>
                      <a:pt x="101" y="0"/>
                    </a:lnTo>
                    <a:close/>
                  </a:path>
                </a:pathLst>
              </a:custGeom>
              <a:solidFill>
                <a:srgbClr val="000000"/>
              </a:solidFill>
              <a:ln w="9525">
                <a:noFill/>
                <a:round/>
                <a:headEnd/>
                <a:tailEnd/>
              </a:ln>
            </p:spPr>
            <p:txBody>
              <a:bodyPr/>
              <a:lstStyle/>
              <a:p>
                <a:endParaRPr lang="en-US" sz="1000"/>
              </a:p>
            </p:txBody>
          </p:sp>
          <p:sp>
            <p:nvSpPr>
              <p:cNvPr id="46257" name="Freeform 258"/>
              <p:cNvSpPr>
                <a:spLocks noChangeAspect="1"/>
              </p:cNvSpPr>
              <p:nvPr/>
            </p:nvSpPr>
            <p:spPr bwMode="auto">
              <a:xfrm>
                <a:off x="3528" y="5570"/>
                <a:ext cx="103" cy="104"/>
              </a:xfrm>
              <a:custGeom>
                <a:avLst/>
                <a:gdLst>
                  <a:gd name="T0" fmla="*/ 0 w 103"/>
                  <a:gd name="T1" fmla="*/ 104 h 104"/>
                  <a:gd name="T2" fmla="*/ 103 w 103"/>
                  <a:gd name="T3" fmla="*/ 51 h 104"/>
                  <a:gd name="T4" fmla="*/ 0 w 103"/>
                  <a:gd name="T5" fmla="*/ 0 h 104"/>
                  <a:gd name="T6" fmla="*/ 0 w 103"/>
                  <a:gd name="T7" fmla="*/ 104 h 104"/>
                  <a:gd name="T8" fmla="*/ 0 60000 65536"/>
                  <a:gd name="T9" fmla="*/ 0 60000 65536"/>
                  <a:gd name="T10" fmla="*/ 0 60000 65536"/>
                  <a:gd name="T11" fmla="*/ 0 60000 65536"/>
                  <a:gd name="T12" fmla="*/ 0 w 103"/>
                  <a:gd name="T13" fmla="*/ 0 h 104"/>
                  <a:gd name="T14" fmla="*/ 103 w 103"/>
                  <a:gd name="T15" fmla="*/ 104 h 104"/>
                </a:gdLst>
                <a:ahLst/>
                <a:cxnLst>
                  <a:cxn ang="T8">
                    <a:pos x="T0" y="T1"/>
                  </a:cxn>
                  <a:cxn ang="T9">
                    <a:pos x="T2" y="T3"/>
                  </a:cxn>
                  <a:cxn ang="T10">
                    <a:pos x="T4" y="T5"/>
                  </a:cxn>
                  <a:cxn ang="T11">
                    <a:pos x="T6" y="T7"/>
                  </a:cxn>
                </a:cxnLst>
                <a:rect l="T12" t="T13" r="T14" b="T15"/>
                <a:pathLst>
                  <a:path w="103" h="104">
                    <a:moveTo>
                      <a:pt x="0" y="104"/>
                    </a:moveTo>
                    <a:lnTo>
                      <a:pt x="103" y="51"/>
                    </a:lnTo>
                    <a:lnTo>
                      <a:pt x="0" y="0"/>
                    </a:lnTo>
                    <a:lnTo>
                      <a:pt x="0" y="104"/>
                    </a:lnTo>
                    <a:close/>
                  </a:path>
                </a:pathLst>
              </a:custGeom>
              <a:solidFill>
                <a:srgbClr val="000000"/>
              </a:solidFill>
              <a:ln w="9525">
                <a:noFill/>
                <a:round/>
                <a:headEnd/>
                <a:tailEnd/>
              </a:ln>
            </p:spPr>
            <p:txBody>
              <a:bodyPr/>
              <a:lstStyle/>
              <a:p>
                <a:endParaRPr lang="en-US" sz="1000"/>
              </a:p>
            </p:txBody>
          </p:sp>
        </p:grpSp>
        <p:grpSp>
          <p:nvGrpSpPr>
            <p:cNvPr id="46155" name="Group 259"/>
            <p:cNvGrpSpPr>
              <a:grpSpLocks noChangeAspect="1"/>
            </p:cNvGrpSpPr>
            <p:nvPr/>
          </p:nvGrpSpPr>
          <p:grpSpPr bwMode="auto">
            <a:xfrm>
              <a:off x="1688" y="1301"/>
              <a:ext cx="1473" cy="61"/>
              <a:chOff x="2911" y="4454"/>
              <a:chExt cx="2520" cy="104"/>
            </a:xfrm>
          </p:grpSpPr>
          <p:sp>
            <p:nvSpPr>
              <p:cNvPr id="46252" name="Line 260"/>
              <p:cNvSpPr>
                <a:spLocks noChangeAspect="1" noChangeShapeType="1"/>
              </p:cNvSpPr>
              <p:nvPr/>
            </p:nvSpPr>
            <p:spPr bwMode="auto">
              <a:xfrm>
                <a:off x="3005" y="4505"/>
                <a:ext cx="2328" cy="1"/>
              </a:xfrm>
              <a:prstGeom prst="line">
                <a:avLst/>
              </a:prstGeom>
              <a:noFill/>
              <a:ln w="8890">
                <a:solidFill>
                  <a:srgbClr val="000000"/>
                </a:solidFill>
                <a:round/>
                <a:headEnd/>
                <a:tailEnd/>
              </a:ln>
            </p:spPr>
            <p:txBody>
              <a:bodyPr/>
              <a:lstStyle/>
              <a:p>
                <a:endParaRPr lang="en-US" sz="1000"/>
              </a:p>
            </p:txBody>
          </p:sp>
          <p:sp>
            <p:nvSpPr>
              <p:cNvPr id="46253" name="Freeform 261"/>
              <p:cNvSpPr>
                <a:spLocks noChangeAspect="1"/>
              </p:cNvSpPr>
              <p:nvPr/>
            </p:nvSpPr>
            <p:spPr bwMode="auto">
              <a:xfrm>
                <a:off x="2911" y="4454"/>
                <a:ext cx="101" cy="104"/>
              </a:xfrm>
              <a:custGeom>
                <a:avLst/>
                <a:gdLst>
                  <a:gd name="T0" fmla="*/ 101 w 101"/>
                  <a:gd name="T1" fmla="*/ 0 h 104"/>
                  <a:gd name="T2" fmla="*/ 0 w 101"/>
                  <a:gd name="T3" fmla="*/ 51 h 104"/>
                  <a:gd name="T4" fmla="*/ 101 w 101"/>
                  <a:gd name="T5" fmla="*/ 104 h 104"/>
                  <a:gd name="T6" fmla="*/ 101 w 101"/>
                  <a:gd name="T7" fmla="*/ 0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101" y="0"/>
                    </a:moveTo>
                    <a:lnTo>
                      <a:pt x="0" y="51"/>
                    </a:lnTo>
                    <a:lnTo>
                      <a:pt x="101" y="104"/>
                    </a:lnTo>
                    <a:lnTo>
                      <a:pt x="101" y="0"/>
                    </a:lnTo>
                    <a:close/>
                  </a:path>
                </a:pathLst>
              </a:custGeom>
              <a:solidFill>
                <a:srgbClr val="000000"/>
              </a:solidFill>
              <a:ln w="9525">
                <a:noFill/>
                <a:round/>
                <a:headEnd/>
                <a:tailEnd/>
              </a:ln>
            </p:spPr>
            <p:txBody>
              <a:bodyPr/>
              <a:lstStyle/>
              <a:p>
                <a:endParaRPr lang="en-US" sz="1000"/>
              </a:p>
            </p:txBody>
          </p:sp>
          <p:sp>
            <p:nvSpPr>
              <p:cNvPr id="46254" name="Freeform 262"/>
              <p:cNvSpPr>
                <a:spLocks noChangeAspect="1"/>
              </p:cNvSpPr>
              <p:nvPr/>
            </p:nvSpPr>
            <p:spPr bwMode="auto">
              <a:xfrm>
                <a:off x="5328" y="4454"/>
                <a:ext cx="103" cy="104"/>
              </a:xfrm>
              <a:custGeom>
                <a:avLst/>
                <a:gdLst>
                  <a:gd name="T0" fmla="*/ 0 w 103"/>
                  <a:gd name="T1" fmla="*/ 104 h 104"/>
                  <a:gd name="T2" fmla="*/ 103 w 103"/>
                  <a:gd name="T3" fmla="*/ 51 h 104"/>
                  <a:gd name="T4" fmla="*/ 0 w 103"/>
                  <a:gd name="T5" fmla="*/ 0 h 104"/>
                  <a:gd name="T6" fmla="*/ 0 w 103"/>
                  <a:gd name="T7" fmla="*/ 104 h 104"/>
                  <a:gd name="T8" fmla="*/ 0 60000 65536"/>
                  <a:gd name="T9" fmla="*/ 0 60000 65536"/>
                  <a:gd name="T10" fmla="*/ 0 60000 65536"/>
                  <a:gd name="T11" fmla="*/ 0 60000 65536"/>
                  <a:gd name="T12" fmla="*/ 0 w 103"/>
                  <a:gd name="T13" fmla="*/ 0 h 104"/>
                  <a:gd name="T14" fmla="*/ 103 w 103"/>
                  <a:gd name="T15" fmla="*/ 104 h 104"/>
                </a:gdLst>
                <a:ahLst/>
                <a:cxnLst>
                  <a:cxn ang="T8">
                    <a:pos x="T0" y="T1"/>
                  </a:cxn>
                  <a:cxn ang="T9">
                    <a:pos x="T2" y="T3"/>
                  </a:cxn>
                  <a:cxn ang="T10">
                    <a:pos x="T4" y="T5"/>
                  </a:cxn>
                  <a:cxn ang="T11">
                    <a:pos x="T6" y="T7"/>
                  </a:cxn>
                </a:cxnLst>
                <a:rect l="T12" t="T13" r="T14" b="T15"/>
                <a:pathLst>
                  <a:path w="103" h="104">
                    <a:moveTo>
                      <a:pt x="0" y="104"/>
                    </a:moveTo>
                    <a:lnTo>
                      <a:pt x="103" y="51"/>
                    </a:lnTo>
                    <a:lnTo>
                      <a:pt x="0" y="0"/>
                    </a:lnTo>
                    <a:lnTo>
                      <a:pt x="0" y="104"/>
                    </a:lnTo>
                    <a:close/>
                  </a:path>
                </a:pathLst>
              </a:custGeom>
              <a:solidFill>
                <a:srgbClr val="000000"/>
              </a:solidFill>
              <a:ln w="9525">
                <a:noFill/>
                <a:round/>
                <a:headEnd/>
                <a:tailEnd/>
              </a:ln>
            </p:spPr>
            <p:txBody>
              <a:bodyPr/>
              <a:lstStyle/>
              <a:p>
                <a:endParaRPr lang="en-US" sz="1000"/>
              </a:p>
            </p:txBody>
          </p:sp>
        </p:grpSp>
        <p:sp>
          <p:nvSpPr>
            <p:cNvPr id="46156" name="Line 263"/>
            <p:cNvSpPr>
              <a:spLocks noChangeAspect="1" noChangeShapeType="1"/>
            </p:cNvSpPr>
            <p:nvPr/>
          </p:nvSpPr>
          <p:spPr bwMode="auto">
            <a:xfrm flipV="1">
              <a:off x="2108" y="1850"/>
              <a:ext cx="1" cy="210"/>
            </a:xfrm>
            <a:prstGeom prst="line">
              <a:avLst/>
            </a:prstGeom>
            <a:noFill/>
            <a:ln w="8890">
              <a:solidFill>
                <a:srgbClr val="000000"/>
              </a:solidFill>
              <a:round/>
              <a:headEnd/>
              <a:tailEnd/>
            </a:ln>
          </p:spPr>
          <p:txBody>
            <a:bodyPr/>
            <a:lstStyle/>
            <a:p>
              <a:endParaRPr lang="en-US" sz="1000"/>
            </a:p>
          </p:txBody>
        </p:sp>
        <p:grpSp>
          <p:nvGrpSpPr>
            <p:cNvPr id="46157" name="Group 264"/>
            <p:cNvGrpSpPr>
              <a:grpSpLocks noChangeAspect="1"/>
            </p:cNvGrpSpPr>
            <p:nvPr/>
          </p:nvGrpSpPr>
          <p:grpSpPr bwMode="auto">
            <a:xfrm>
              <a:off x="1688" y="1609"/>
              <a:ext cx="632" cy="61"/>
              <a:chOff x="2911" y="4982"/>
              <a:chExt cx="1080" cy="104"/>
            </a:xfrm>
          </p:grpSpPr>
          <p:sp>
            <p:nvSpPr>
              <p:cNvPr id="46249" name="Line 265"/>
              <p:cNvSpPr>
                <a:spLocks noChangeAspect="1" noChangeShapeType="1"/>
              </p:cNvSpPr>
              <p:nvPr/>
            </p:nvSpPr>
            <p:spPr bwMode="auto">
              <a:xfrm>
                <a:off x="3005" y="5033"/>
                <a:ext cx="888" cy="1"/>
              </a:xfrm>
              <a:prstGeom prst="line">
                <a:avLst/>
              </a:prstGeom>
              <a:noFill/>
              <a:ln w="8890">
                <a:solidFill>
                  <a:srgbClr val="000000"/>
                </a:solidFill>
                <a:round/>
                <a:headEnd/>
                <a:tailEnd/>
              </a:ln>
            </p:spPr>
            <p:txBody>
              <a:bodyPr/>
              <a:lstStyle/>
              <a:p>
                <a:endParaRPr lang="en-US" sz="1000"/>
              </a:p>
            </p:txBody>
          </p:sp>
          <p:sp>
            <p:nvSpPr>
              <p:cNvPr id="46250" name="Freeform 266"/>
              <p:cNvSpPr>
                <a:spLocks noChangeAspect="1"/>
              </p:cNvSpPr>
              <p:nvPr/>
            </p:nvSpPr>
            <p:spPr bwMode="auto">
              <a:xfrm>
                <a:off x="2911" y="4982"/>
                <a:ext cx="101" cy="104"/>
              </a:xfrm>
              <a:custGeom>
                <a:avLst/>
                <a:gdLst>
                  <a:gd name="T0" fmla="*/ 101 w 101"/>
                  <a:gd name="T1" fmla="*/ 0 h 104"/>
                  <a:gd name="T2" fmla="*/ 0 w 101"/>
                  <a:gd name="T3" fmla="*/ 51 h 104"/>
                  <a:gd name="T4" fmla="*/ 101 w 101"/>
                  <a:gd name="T5" fmla="*/ 104 h 104"/>
                  <a:gd name="T6" fmla="*/ 101 w 101"/>
                  <a:gd name="T7" fmla="*/ 0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101" y="0"/>
                    </a:moveTo>
                    <a:lnTo>
                      <a:pt x="0" y="51"/>
                    </a:lnTo>
                    <a:lnTo>
                      <a:pt x="101" y="104"/>
                    </a:lnTo>
                    <a:lnTo>
                      <a:pt x="101" y="0"/>
                    </a:lnTo>
                    <a:close/>
                  </a:path>
                </a:pathLst>
              </a:custGeom>
              <a:solidFill>
                <a:srgbClr val="000000"/>
              </a:solidFill>
              <a:ln w="9525">
                <a:noFill/>
                <a:round/>
                <a:headEnd/>
                <a:tailEnd/>
              </a:ln>
            </p:spPr>
            <p:txBody>
              <a:bodyPr/>
              <a:lstStyle/>
              <a:p>
                <a:endParaRPr lang="en-US" sz="1000"/>
              </a:p>
            </p:txBody>
          </p:sp>
          <p:sp>
            <p:nvSpPr>
              <p:cNvPr id="46251" name="Freeform 267"/>
              <p:cNvSpPr>
                <a:spLocks noChangeAspect="1"/>
              </p:cNvSpPr>
              <p:nvPr/>
            </p:nvSpPr>
            <p:spPr bwMode="auto">
              <a:xfrm>
                <a:off x="3888" y="4982"/>
                <a:ext cx="103" cy="104"/>
              </a:xfrm>
              <a:custGeom>
                <a:avLst/>
                <a:gdLst>
                  <a:gd name="T0" fmla="*/ 0 w 103"/>
                  <a:gd name="T1" fmla="*/ 104 h 104"/>
                  <a:gd name="T2" fmla="*/ 103 w 103"/>
                  <a:gd name="T3" fmla="*/ 51 h 104"/>
                  <a:gd name="T4" fmla="*/ 0 w 103"/>
                  <a:gd name="T5" fmla="*/ 0 h 104"/>
                  <a:gd name="T6" fmla="*/ 0 w 103"/>
                  <a:gd name="T7" fmla="*/ 104 h 104"/>
                  <a:gd name="T8" fmla="*/ 0 60000 65536"/>
                  <a:gd name="T9" fmla="*/ 0 60000 65536"/>
                  <a:gd name="T10" fmla="*/ 0 60000 65536"/>
                  <a:gd name="T11" fmla="*/ 0 60000 65536"/>
                  <a:gd name="T12" fmla="*/ 0 w 103"/>
                  <a:gd name="T13" fmla="*/ 0 h 104"/>
                  <a:gd name="T14" fmla="*/ 103 w 103"/>
                  <a:gd name="T15" fmla="*/ 104 h 104"/>
                </a:gdLst>
                <a:ahLst/>
                <a:cxnLst>
                  <a:cxn ang="T8">
                    <a:pos x="T0" y="T1"/>
                  </a:cxn>
                  <a:cxn ang="T9">
                    <a:pos x="T2" y="T3"/>
                  </a:cxn>
                  <a:cxn ang="T10">
                    <a:pos x="T4" y="T5"/>
                  </a:cxn>
                  <a:cxn ang="T11">
                    <a:pos x="T6" y="T7"/>
                  </a:cxn>
                </a:cxnLst>
                <a:rect l="T12" t="T13" r="T14" b="T15"/>
                <a:pathLst>
                  <a:path w="103" h="104">
                    <a:moveTo>
                      <a:pt x="0" y="104"/>
                    </a:moveTo>
                    <a:lnTo>
                      <a:pt x="103" y="51"/>
                    </a:lnTo>
                    <a:lnTo>
                      <a:pt x="0" y="0"/>
                    </a:lnTo>
                    <a:lnTo>
                      <a:pt x="0" y="104"/>
                    </a:lnTo>
                    <a:close/>
                  </a:path>
                </a:pathLst>
              </a:custGeom>
              <a:solidFill>
                <a:srgbClr val="000000"/>
              </a:solidFill>
              <a:ln w="9525">
                <a:noFill/>
                <a:round/>
                <a:headEnd/>
                <a:tailEnd/>
              </a:ln>
            </p:spPr>
            <p:txBody>
              <a:bodyPr/>
              <a:lstStyle/>
              <a:p>
                <a:endParaRPr lang="en-US" sz="1000"/>
              </a:p>
            </p:txBody>
          </p:sp>
        </p:grpSp>
        <p:sp>
          <p:nvSpPr>
            <p:cNvPr id="46158" name="Line 268"/>
            <p:cNvSpPr>
              <a:spLocks noChangeAspect="1" noChangeShapeType="1"/>
            </p:cNvSpPr>
            <p:nvPr/>
          </p:nvSpPr>
          <p:spPr bwMode="auto">
            <a:xfrm flipV="1">
              <a:off x="2319" y="1639"/>
              <a:ext cx="0" cy="421"/>
            </a:xfrm>
            <a:prstGeom prst="line">
              <a:avLst/>
            </a:prstGeom>
            <a:noFill/>
            <a:ln w="8890">
              <a:solidFill>
                <a:srgbClr val="000000"/>
              </a:solidFill>
              <a:round/>
              <a:headEnd/>
              <a:tailEnd/>
            </a:ln>
          </p:spPr>
          <p:txBody>
            <a:bodyPr/>
            <a:lstStyle/>
            <a:p>
              <a:endParaRPr lang="en-US" sz="1000"/>
            </a:p>
          </p:txBody>
        </p:sp>
        <p:sp>
          <p:nvSpPr>
            <p:cNvPr id="46159" name="Rectangle 269"/>
            <p:cNvSpPr>
              <a:spLocks noChangeAspect="1" noChangeArrowheads="1"/>
            </p:cNvSpPr>
            <p:nvPr/>
          </p:nvSpPr>
          <p:spPr bwMode="auto">
            <a:xfrm>
              <a:off x="2108" y="2156"/>
              <a:ext cx="211" cy="17"/>
            </a:xfrm>
            <a:prstGeom prst="rect">
              <a:avLst/>
            </a:prstGeom>
            <a:solidFill>
              <a:srgbClr val="FF0000"/>
            </a:solidFill>
            <a:ln w="9525">
              <a:noFill/>
              <a:miter lim="800000"/>
              <a:headEnd/>
              <a:tailEnd/>
            </a:ln>
          </p:spPr>
          <p:txBody>
            <a:bodyPr/>
            <a:lstStyle/>
            <a:p>
              <a:endParaRPr lang="en-US" sz="1000"/>
            </a:p>
          </p:txBody>
        </p:sp>
        <p:sp>
          <p:nvSpPr>
            <p:cNvPr id="46160" name="Rectangle 270"/>
            <p:cNvSpPr>
              <a:spLocks noChangeAspect="1" noChangeArrowheads="1"/>
            </p:cNvSpPr>
            <p:nvPr/>
          </p:nvSpPr>
          <p:spPr bwMode="auto">
            <a:xfrm>
              <a:off x="2529" y="2156"/>
              <a:ext cx="631" cy="17"/>
            </a:xfrm>
            <a:prstGeom prst="rect">
              <a:avLst/>
            </a:prstGeom>
            <a:solidFill>
              <a:srgbClr val="FF0000"/>
            </a:solidFill>
            <a:ln w="9525">
              <a:noFill/>
              <a:miter lim="800000"/>
              <a:headEnd/>
              <a:tailEnd/>
            </a:ln>
          </p:spPr>
          <p:txBody>
            <a:bodyPr/>
            <a:lstStyle/>
            <a:p>
              <a:endParaRPr lang="en-US" sz="1000"/>
            </a:p>
          </p:txBody>
        </p:sp>
        <p:grpSp>
          <p:nvGrpSpPr>
            <p:cNvPr id="46161" name="Group 271"/>
            <p:cNvGrpSpPr>
              <a:grpSpLocks noChangeAspect="1"/>
            </p:cNvGrpSpPr>
            <p:nvPr/>
          </p:nvGrpSpPr>
          <p:grpSpPr bwMode="auto">
            <a:xfrm>
              <a:off x="2530" y="1925"/>
              <a:ext cx="631" cy="61"/>
              <a:chOff x="4351" y="5522"/>
              <a:chExt cx="1080" cy="104"/>
            </a:xfrm>
          </p:grpSpPr>
          <p:sp>
            <p:nvSpPr>
              <p:cNvPr id="46246" name="Line 272"/>
              <p:cNvSpPr>
                <a:spLocks noChangeAspect="1" noChangeShapeType="1"/>
              </p:cNvSpPr>
              <p:nvPr/>
            </p:nvSpPr>
            <p:spPr bwMode="auto">
              <a:xfrm>
                <a:off x="4445" y="5573"/>
                <a:ext cx="888" cy="1"/>
              </a:xfrm>
              <a:prstGeom prst="line">
                <a:avLst/>
              </a:prstGeom>
              <a:noFill/>
              <a:ln w="8890">
                <a:solidFill>
                  <a:srgbClr val="000000"/>
                </a:solidFill>
                <a:round/>
                <a:headEnd/>
                <a:tailEnd/>
              </a:ln>
            </p:spPr>
            <p:txBody>
              <a:bodyPr/>
              <a:lstStyle/>
              <a:p>
                <a:endParaRPr lang="en-US" sz="1000"/>
              </a:p>
            </p:txBody>
          </p:sp>
          <p:sp>
            <p:nvSpPr>
              <p:cNvPr id="46247" name="Freeform 273"/>
              <p:cNvSpPr>
                <a:spLocks noChangeAspect="1"/>
              </p:cNvSpPr>
              <p:nvPr/>
            </p:nvSpPr>
            <p:spPr bwMode="auto">
              <a:xfrm>
                <a:off x="4351" y="5522"/>
                <a:ext cx="101" cy="104"/>
              </a:xfrm>
              <a:custGeom>
                <a:avLst/>
                <a:gdLst>
                  <a:gd name="T0" fmla="*/ 101 w 101"/>
                  <a:gd name="T1" fmla="*/ 0 h 104"/>
                  <a:gd name="T2" fmla="*/ 0 w 101"/>
                  <a:gd name="T3" fmla="*/ 53 h 104"/>
                  <a:gd name="T4" fmla="*/ 101 w 101"/>
                  <a:gd name="T5" fmla="*/ 104 h 104"/>
                  <a:gd name="T6" fmla="*/ 101 w 101"/>
                  <a:gd name="T7" fmla="*/ 0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101" y="0"/>
                    </a:moveTo>
                    <a:lnTo>
                      <a:pt x="0" y="53"/>
                    </a:lnTo>
                    <a:lnTo>
                      <a:pt x="101" y="104"/>
                    </a:lnTo>
                    <a:lnTo>
                      <a:pt x="101" y="0"/>
                    </a:lnTo>
                    <a:close/>
                  </a:path>
                </a:pathLst>
              </a:custGeom>
              <a:solidFill>
                <a:srgbClr val="000000"/>
              </a:solidFill>
              <a:ln w="9525">
                <a:noFill/>
                <a:round/>
                <a:headEnd/>
                <a:tailEnd/>
              </a:ln>
            </p:spPr>
            <p:txBody>
              <a:bodyPr/>
              <a:lstStyle/>
              <a:p>
                <a:endParaRPr lang="en-US" sz="1000"/>
              </a:p>
            </p:txBody>
          </p:sp>
          <p:sp>
            <p:nvSpPr>
              <p:cNvPr id="46248" name="Freeform 274"/>
              <p:cNvSpPr>
                <a:spLocks noChangeAspect="1"/>
              </p:cNvSpPr>
              <p:nvPr/>
            </p:nvSpPr>
            <p:spPr bwMode="auto">
              <a:xfrm>
                <a:off x="5328" y="5522"/>
                <a:ext cx="103" cy="104"/>
              </a:xfrm>
              <a:custGeom>
                <a:avLst/>
                <a:gdLst>
                  <a:gd name="T0" fmla="*/ 0 w 103"/>
                  <a:gd name="T1" fmla="*/ 104 h 104"/>
                  <a:gd name="T2" fmla="*/ 103 w 103"/>
                  <a:gd name="T3" fmla="*/ 53 h 104"/>
                  <a:gd name="T4" fmla="*/ 0 w 103"/>
                  <a:gd name="T5" fmla="*/ 0 h 104"/>
                  <a:gd name="T6" fmla="*/ 0 w 103"/>
                  <a:gd name="T7" fmla="*/ 104 h 104"/>
                  <a:gd name="T8" fmla="*/ 0 60000 65536"/>
                  <a:gd name="T9" fmla="*/ 0 60000 65536"/>
                  <a:gd name="T10" fmla="*/ 0 60000 65536"/>
                  <a:gd name="T11" fmla="*/ 0 60000 65536"/>
                  <a:gd name="T12" fmla="*/ 0 w 103"/>
                  <a:gd name="T13" fmla="*/ 0 h 104"/>
                  <a:gd name="T14" fmla="*/ 103 w 103"/>
                  <a:gd name="T15" fmla="*/ 104 h 104"/>
                </a:gdLst>
                <a:ahLst/>
                <a:cxnLst>
                  <a:cxn ang="T8">
                    <a:pos x="T0" y="T1"/>
                  </a:cxn>
                  <a:cxn ang="T9">
                    <a:pos x="T2" y="T3"/>
                  </a:cxn>
                  <a:cxn ang="T10">
                    <a:pos x="T4" y="T5"/>
                  </a:cxn>
                  <a:cxn ang="T11">
                    <a:pos x="T6" y="T7"/>
                  </a:cxn>
                </a:cxnLst>
                <a:rect l="T12" t="T13" r="T14" b="T15"/>
                <a:pathLst>
                  <a:path w="103" h="104">
                    <a:moveTo>
                      <a:pt x="0" y="104"/>
                    </a:moveTo>
                    <a:lnTo>
                      <a:pt x="103" y="53"/>
                    </a:lnTo>
                    <a:lnTo>
                      <a:pt x="0" y="0"/>
                    </a:lnTo>
                    <a:lnTo>
                      <a:pt x="0" y="104"/>
                    </a:lnTo>
                    <a:close/>
                  </a:path>
                </a:pathLst>
              </a:custGeom>
              <a:solidFill>
                <a:srgbClr val="000000"/>
              </a:solidFill>
              <a:ln w="9525">
                <a:noFill/>
                <a:round/>
                <a:headEnd/>
                <a:tailEnd/>
              </a:ln>
            </p:spPr>
            <p:txBody>
              <a:bodyPr/>
              <a:lstStyle/>
              <a:p>
                <a:endParaRPr lang="en-US" sz="1000"/>
              </a:p>
            </p:txBody>
          </p:sp>
        </p:grpSp>
        <p:grpSp>
          <p:nvGrpSpPr>
            <p:cNvPr id="46162" name="Group 275"/>
            <p:cNvGrpSpPr>
              <a:grpSpLocks noChangeAspect="1"/>
            </p:cNvGrpSpPr>
            <p:nvPr/>
          </p:nvGrpSpPr>
          <p:grpSpPr bwMode="auto">
            <a:xfrm>
              <a:off x="1237" y="1225"/>
              <a:ext cx="60" cy="343"/>
              <a:chOff x="2138" y="4327"/>
              <a:chExt cx="104" cy="588"/>
            </a:xfrm>
          </p:grpSpPr>
          <p:sp>
            <p:nvSpPr>
              <p:cNvPr id="46244" name="Line 276"/>
              <p:cNvSpPr>
                <a:spLocks noChangeAspect="1" noChangeShapeType="1"/>
              </p:cNvSpPr>
              <p:nvPr/>
            </p:nvSpPr>
            <p:spPr bwMode="auto">
              <a:xfrm flipV="1">
                <a:off x="2190" y="4421"/>
                <a:ext cx="0" cy="494"/>
              </a:xfrm>
              <a:prstGeom prst="line">
                <a:avLst/>
              </a:prstGeom>
              <a:noFill/>
              <a:ln w="8890">
                <a:solidFill>
                  <a:srgbClr val="000000"/>
                </a:solidFill>
                <a:round/>
                <a:headEnd/>
                <a:tailEnd/>
              </a:ln>
            </p:spPr>
            <p:txBody>
              <a:bodyPr/>
              <a:lstStyle/>
              <a:p>
                <a:endParaRPr lang="en-US" sz="1000"/>
              </a:p>
            </p:txBody>
          </p:sp>
          <p:sp>
            <p:nvSpPr>
              <p:cNvPr id="46245" name="Freeform 277"/>
              <p:cNvSpPr>
                <a:spLocks noChangeAspect="1"/>
              </p:cNvSpPr>
              <p:nvPr/>
            </p:nvSpPr>
            <p:spPr bwMode="auto">
              <a:xfrm>
                <a:off x="2138" y="4327"/>
                <a:ext cx="104" cy="101"/>
              </a:xfrm>
              <a:custGeom>
                <a:avLst/>
                <a:gdLst>
                  <a:gd name="T0" fmla="*/ 104 w 104"/>
                  <a:gd name="T1" fmla="*/ 101 h 101"/>
                  <a:gd name="T2" fmla="*/ 53 w 104"/>
                  <a:gd name="T3" fmla="*/ 0 h 101"/>
                  <a:gd name="T4" fmla="*/ 0 w 104"/>
                  <a:gd name="T5" fmla="*/ 101 h 101"/>
                  <a:gd name="T6" fmla="*/ 104 w 104"/>
                  <a:gd name="T7" fmla="*/ 101 h 101"/>
                  <a:gd name="T8" fmla="*/ 0 60000 65536"/>
                  <a:gd name="T9" fmla="*/ 0 60000 65536"/>
                  <a:gd name="T10" fmla="*/ 0 60000 65536"/>
                  <a:gd name="T11" fmla="*/ 0 60000 65536"/>
                  <a:gd name="T12" fmla="*/ 0 w 104"/>
                  <a:gd name="T13" fmla="*/ 0 h 101"/>
                  <a:gd name="T14" fmla="*/ 104 w 104"/>
                  <a:gd name="T15" fmla="*/ 101 h 101"/>
                </a:gdLst>
                <a:ahLst/>
                <a:cxnLst>
                  <a:cxn ang="T8">
                    <a:pos x="T0" y="T1"/>
                  </a:cxn>
                  <a:cxn ang="T9">
                    <a:pos x="T2" y="T3"/>
                  </a:cxn>
                  <a:cxn ang="T10">
                    <a:pos x="T4" y="T5"/>
                  </a:cxn>
                  <a:cxn ang="T11">
                    <a:pos x="T6" y="T7"/>
                  </a:cxn>
                </a:cxnLst>
                <a:rect l="T12" t="T13" r="T14" b="T15"/>
                <a:pathLst>
                  <a:path w="104" h="101">
                    <a:moveTo>
                      <a:pt x="104" y="101"/>
                    </a:moveTo>
                    <a:lnTo>
                      <a:pt x="53" y="0"/>
                    </a:lnTo>
                    <a:lnTo>
                      <a:pt x="0" y="101"/>
                    </a:lnTo>
                    <a:lnTo>
                      <a:pt x="104" y="101"/>
                    </a:lnTo>
                    <a:close/>
                  </a:path>
                </a:pathLst>
              </a:custGeom>
              <a:solidFill>
                <a:srgbClr val="000000"/>
              </a:solidFill>
              <a:ln w="9525">
                <a:noFill/>
                <a:round/>
                <a:headEnd/>
                <a:tailEnd/>
              </a:ln>
            </p:spPr>
            <p:txBody>
              <a:bodyPr/>
              <a:lstStyle/>
              <a:p>
                <a:endParaRPr lang="en-US" sz="1000"/>
              </a:p>
            </p:txBody>
          </p:sp>
        </p:grpSp>
        <p:grpSp>
          <p:nvGrpSpPr>
            <p:cNvPr id="46163" name="Group 278"/>
            <p:cNvGrpSpPr>
              <a:grpSpLocks noChangeAspect="1"/>
            </p:cNvGrpSpPr>
            <p:nvPr/>
          </p:nvGrpSpPr>
          <p:grpSpPr bwMode="auto">
            <a:xfrm>
              <a:off x="1274" y="1200"/>
              <a:ext cx="282" cy="60"/>
              <a:chOff x="2606" y="4262"/>
              <a:chExt cx="483" cy="104"/>
            </a:xfrm>
          </p:grpSpPr>
          <p:sp>
            <p:nvSpPr>
              <p:cNvPr id="46242" name="Line 279"/>
              <p:cNvSpPr>
                <a:spLocks noChangeAspect="1" noChangeShapeType="1"/>
              </p:cNvSpPr>
              <p:nvPr/>
            </p:nvSpPr>
            <p:spPr bwMode="auto">
              <a:xfrm>
                <a:off x="2606" y="4314"/>
                <a:ext cx="387" cy="0"/>
              </a:xfrm>
              <a:prstGeom prst="line">
                <a:avLst/>
              </a:prstGeom>
              <a:noFill/>
              <a:ln w="8890">
                <a:solidFill>
                  <a:srgbClr val="000000"/>
                </a:solidFill>
                <a:round/>
                <a:headEnd/>
                <a:tailEnd/>
              </a:ln>
            </p:spPr>
            <p:txBody>
              <a:bodyPr/>
              <a:lstStyle/>
              <a:p>
                <a:endParaRPr lang="en-US" sz="1000"/>
              </a:p>
            </p:txBody>
          </p:sp>
          <p:sp>
            <p:nvSpPr>
              <p:cNvPr id="46243" name="Freeform 280"/>
              <p:cNvSpPr>
                <a:spLocks noChangeAspect="1"/>
              </p:cNvSpPr>
              <p:nvPr/>
            </p:nvSpPr>
            <p:spPr bwMode="auto">
              <a:xfrm>
                <a:off x="2988" y="4262"/>
                <a:ext cx="101" cy="104"/>
              </a:xfrm>
              <a:custGeom>
                <a:avLst/>
                <a:gdLst>
                  <a:gd name="T0" fmla="*/ 0 w 101"/>
                  <a:gd name="T1" fmla="*/ 104 h 104"/>
                  <a:gd name="T2" fmla="*/ 101 w 101"/>
                  <a:gd name="T3" fmla="*/ 51 h 104"/>
                  <a:gd name="T4" fmla="*/ 0 w 101"/>
                  <a:gd name="T5" fmla="*/ 0 h 104"/>
                  <a:gd name="T6" fmla="*/ 0 w 101"/>
                  <a:gd name="T7" fmla="*/ 104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0" y="104"/>
                    </a:moveTo>
                    <a:lnTo>
                      <a:pt x="101" y="51"/>
                    </a:lnTo>
                    <a:lnTo>
                      <a:pt x="0" y="0"/>
                    </a:lnTo>
                    <a:lnTo>
                      <a:pt x="0" y="104"/>
                    </a:lnTo>
                    <a:close/>
                  </a:path>
                </a:pathLst>
              </a:custGeom>
              <a:solidFill>
                <a:srgbClr val="000000"/>
              </a:solidFill>
              <a:ln w="9525">
                <a:noFill/>
                <a:round/>
                <a:headEnd/>
                <a:tailEnd/>
              </a:ln>
            </p:spPr>
            <p:txBody>
              <a:bodyPr/>
              <a:lstStyle/>
              <a:p>
                <a:endParaRPr lang="en-US" sz="1000"/>
              </a:p>
            </p:txBody>
          </p:sp>
        </p:grpSp>
        <p:sp>
          <p:nvSpPr>
            <p:cNvPr id="46164" name="Rectangle 281"/>
            <p:cNvSpPr>
              <a:spLocks noChangeAspect="1" noChangeArrowheads="1"/>
            </p:cNvSpPr>
            <p:nvPr/>
          </p:nvSpPr>
          <p:spPr bwMode="auto">
            <a:xfrm>
              <a:off x="3656" y="1541"/>
              <a:ext cx="632" cy="316"/>
            </a:xfrm>
            <a:prstGeom prst="rect">
              <a:avLst/>
            </a:prstGeom>
            <a:solidFill>
              <a:srgbClr val="FFFFFF"/>
            </a:solidFill>
            <a:ln w="9525">
              <a:noFill/>
              <a:miter lim="800000"/>
              <a:headEnd/>
              <a:tailEnd/>
            </a:ln>
          </p:spPr>
          <p:txBody>
            <a:bodyPr/>
            <a:lstStyle/>
            <a:p>
              <a:endParaRPr lang="en-US" sz="1000"/>
            </a:p>
          </p:txBody>
        </p:sp>
        <p:sp>
          <p:nvSpPr>
            <p:cNvPr id="46166" name="Rectangle 283"/>
            <p:cNvSpPr>
              <a:spLocks noChangeAspect="1" noChangeArrowheads="1"/>
            </p:cNvSpPr>
            <p:nvPr/>
          </p:nvSpPr>
          <p:spPr bwMode="auto">
            <a:xfrm>
              <a:off x="4204" y="1584"/>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68" name="Rectangle 285"/>
            <p:cNvSpPr>
              <a:spLocks noChangeAspect="1" noChangeArrowheads="1"/>
            </p:cNvSpPr>
            <p:nvPr/>
          </p:nvSpPr>
          <p:spPr bwMode="auto">
            <a:xfrm>
              <a:off x="4204" y="1673"/>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69" name="Freeform 286"/>
            <p:cNvSpPr>
              <a:spLocks noChangeAspect="1"/>
            </p:cNvSpPr>
            <p:nvPr/>
          </p:nvSpPr>
          <p:spPr bwMode="auto">
            <a:xfrm>
              <a:off x="5678" y="1118"/>
              <a:ext cx="226" cy="742"/>
            </a:xfrm>
            <a:custGeom>
              <a:avLst/>
              <a:gdLst>
                <a:gd name="T0" fmla="*/ 0 w 386"/>
                <a:gd name="T1" fmla="*/ 86 h 1268"/>
                <a:gd name="T2" fmla="*/ 2 w 386"/>
                <a:gd name="T3" fmla="*/ 87 h 1268"/>
                <a:gd name="T4" fmla="*/ 26 w 386"/>
                <a:gd name="T5" fmla="*/ 1 h 1268"/>
                <a:gd name="T6" fmla="*/ 25 w 386"/>
                <a:gd name="T7" fmla="*/ 0 h 1268"/>
                <a:gd name="T8" fmla="*/ 0 w 386"/>
                <a:gd name="T9" fmla="*/ 86 h 1268"/>
                <a:gd name="T10" fmla="*/ 0 60000 65536"/>
                <a:gd name="T11" fmla="*/ 0 60000 65536"/>
                <a:gd name="T12" fmla="*/ 0 60000 65536"/>
                <a:gd name="T13" fmla="*/ 0 60000 65536"/>
                <a:gd name="T14" fmla="*/ 0 60000 65536"/>
                <a:gd name="T15" fmla="*/ 0 w 386"/>
                <a:gd name="T16" fmla="*/ 0 h 1268"/>
                <a:gd name="T17" fmla="*/ 386 w 386"/>
                <a:gd name="T18" fmla="*/ 1268 h 1268"/>
              </a:gdLst>
              <a:ahLst/>
              <a:cxnLst>
                <a:cxn ang="T10">
                  <a:pos x="T0" y="T1"/>
                </a:cxn>
                <a:cxn ang="T11">
                  <a:pos x="T2" y="T3"/>
                </a:cxn>
                <a:cxn ang="T12">
                  <a:pos x="T4" y="T5"/>
                </a:cxn>
                <a:cxn ang="T13">
                  <a:pos x="T6" y="T7"/>
                </a:cxn>
                <a:cxn ang="T14">
                  <a:pos x="T8" y="T9"/>
                </a:cxn>
              </a:cxnLst>
              <a:rect l="T15" t="T16" r="T17" b="T18"/>
              <a:pathLst>
                <a:path w="386" h="1268">
                  <a:moveTo>
                    <a:pt x="0" y="1260"/>
                  </a:moveTo>
                  <a:lnTo>
                    <a:pt x="26" y="1268"/>
                  </a:lnTo>
                  <a:lnTo>
                    <a:pt x="386" y="8"/>
                  </a:lnTo>
                  <a:lnTo>
                    <a:pt x="360" y="0"/>
                  </a:lnTo>
                  <a:lnTo>
                    <a:pt x="0" y="1260"/>
                  </a:lnTo>
                  <a:close/>
                </a:path>
              </a:pathLst>
            </a:custGeom>
            <a:solidFill>
              <a:srgbClr val="FF0000"/>
            </a:solidFill>
            <a:ln w="9525">
              <a:noFill/>
              <a:round/>
              <a:headEnd/>
              <a:tailEnd/>
            </a:ln>
          </p:spPr>
          <p:txBody>
            <a:bodyPr/>
            <a:lstStyle/>
            <a:p>
              <a:endParaRPr lang="en-US" sz="1000"/>
            </a:p>
          </p:txBody>
        </p:sp>
        <p:sp>
          <p:nvSpPr>
            <p:cNvPr id="46170" name="Rectangle 287"/>
            <p:cNvSpPr>
              <a:spLocks noChangeAspect="1" noChangeArrowheads="1"/>
            </p:cNvSpPr>
            <p:nvPr/>
          </p:nvSpPr>
          <p:spPr bwMode="auto">
            <a:xfrm>
              <a:off x="4107" y="2383"/>
              <a:ext cx="1004" cy="308"/>
            </a:xfrm>
            <a:prstGeom prst="rect">
              <a:avLst/>
            </a:prstGeom>
            <a:solidFill>
              <a:srgbClr val="FFFFFF"/>
            </a:solidFill>
            <a:ln w="9525">
              <a:noFill/>
              <a:miter lim="800000"/>
              <a:headEnd/>
              <a:tailEnd/>
            </a:ln>
          </p:spPr>
          <p:txBody>
            <a:bodyPr/>
            <a:lstStyle/>
            <a:p>
              <a:endParaRPr lang="en-US" sz="1000"/>
            </a:p>
          </p:txBody>
        </p:sp>
        <p:sp>
          <p:nvSpPr>
            <p:cNvPr id="46171" name="Rectangle 288"/>
            <p:cNvSpPr>
              <a:spLocks noChangeAspect="1" noChangeArrowheads="1"/>
            </p:cNvSpPr>
            <p:nvPr/>
          </p:nvSpPr>
          <p:spPr bwMode="auto">
            <a:xfrm>
              <a:off x="4192" y="2437"/>
              <a:ext cx="36" cy="87"/>
            </a:xfrm>
            <a:prstGeom prst="rect">
              <a:avLst/>
            </a:prstGeom>
            <a:noFill/>
            <a:ln w="9525">
              <a:noFill/>
              <a:miter lim="800000"/>
              <a:headEnd/>
              <a:tailEnd/>
            </a:ln>
          </p:spPr>
          <p:txBody>
            <a:bodyPr wrap="none" lIns="0" tIns="0" rIns="0" bIns="0">
              <a:spAutoFit/>
            </a:bodyPr>
            <a:lstStyle/>
            <a:p>
              <a:r>
                <a:rPr lang="en-US" sz="1000">
                  <a:solidFill>
                    <a:srgbClr val="008080"/>
                  </a:solidFill>
                  <a:latin typeface="Times New Roman" pitchFamily="18" charset="0"/>
                </a:rPr>
                <a:t>  </a:t>
              </a:r>
              <a:endParaRPr lang="en-US" sz="1000">
                <a:latin typeface="Times New Roman" pitchFamily="18" charset="0"/>
              </a:endParaRPr>
            </a:p>
          </p:txBody>
        </p:sp>
        <p:sp>
          <p:nvSpPr>
            <p:cNvPr id="46174" name="Rectangle 291"/>
            <p:cNvSpPr>
              <a:spLocks noChangeAspect="1" noChangeArrowheads="1"/>
            </p:cNvSpPr>
            <p:nvPr/>
          </p:nvSpPr>
          <p:spPr bwMode="auto">
            <a:xfrm>
              <a:off x="4877" y="2428"/>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75" name="Rectangle 292"/>
            <p:cNvSpPr>
              <a:spLocks noChangeAspect="1" noChangeArrowheads="1"/>
            </p:cNvSpPr>
            <p:nvPr/>
          </p:nvSpPr>
          <p:spPr bwMode="auto">
            <a:xfrm>
              <a:off x="4633" y="2691"/>
              <a:ext cx="947" cy="211"/>
            </a:xfrm>
            <a:prstGeom prst="rect">
              <a:avLst/>
            </a:prstGeom>
            <a:solidFill>
              <a:srgbClr val="FFFFFF"/>
            </a:solidFill>
            <a:ln w="9525">
              <a:noFill/>
              <a:miter lim="800000"/>
              <a:headEnd/>
              <a:tailEnd/>
            </a:ln>
          </p:spPr>
          <p:txBody>
            <a:bodyPr/>
            <a:lstStyle/>
            <a:p>
              <a:endParaRPr lang="en-US" sz="1000"/>
            </a:p>
          </p:txBody>
        </p:sp>
        <p:sp>
          <p:nvSpPr>
            <p:cNvPr id="46177" name="Rectangle 294"/>
            <p:cNvSpPr>
              <a:spLocks noChangeAspect="1" noChangeArrowheads="1"/>
            </p:cNvSpPr>
            <p:nvPr/>
          </p:nvSpPr>
          <p:spPr bwMode="auto">
            <a:xfrm>
              <a:off x="5309" y="2735"/>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78" name="Rectangle 295"/>
            <p:cNvSpPr>
              <a:spLocks noChangeAspect="1" noChangeArrowheads="1"/>
            </p:cNvSpPr>
            <p:nvPr/>
          </p:nvSpPr>
          <p:spPr bwMode="auto">
            <a:xfrm>
              <a:off x="4718" y="2855"/>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79" name="Rectangle 296"/>
            <p:cNvSpPr>
              <a:spLocks noChangeAspect="1" noChangeArrowheads="1"/>
            </p:cNvSpPr>
            <p:nvPr/>
          </p:nvSpPr>
          <p:spPr bwMode="auto">
            <a:xfrm>
              <a:off x="4914" y="2067"/>
              <a:ext cx="947" cy="526"/>
            </a:xfrm>
            <a:prstGeom prst="rect">
              <a:avLst/>
            </a:prstGeom>
            <a:solidFill>
              <a:srgbClr val="FFFFFF"/>
            </a:solidFill>
            <a:ln w="9525">
              <a:noFill/>
              <a:miter lim="800000"/>
              <a:headEnd/>
              <a:tailEnd/>
            </a:ln>
          </p:spPr>
          <p:txBody>
            <a:bodyPr/>
            <a:lstStyle/>
            <a:p>
              <a:endParaRPr lang="en-US" sz="1000"/>
            </a:p>
          </p:txBody>
        </p:sp>
        <p:sp>
          <p:nvSpPr>
            <p:cNvPr id="46181" name="Rectangle 298"/>
            <p:cNvSpPr>
              <a:spLocks noChangeAspect="1" noChangeArrowheads="1"/>
            </p:cNvSpPr>
            <p:nvPr/>
          </p:nvSpPr>
          <p:spPr bwMode="auto">
            <a:xfrm>
              <a:off x="5612" y="2111"/>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sp>
          <p:nvSpPr>
            <p:cNvPr id="46183" name="Rectangle 300"/>
            <p:cNvSpPr>
              <a:spLocks noChangeAspect="1" noChangeArrowheads="1"/>
            </p:cNvSpPr>
            <p:nvPr/>
          </p:nvSpPr>
          <p:spPr bwMode="auto">
            <a:xfrm>
              <a:off x="5476" y="2232"/>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grpSp>
          <p:nvGrpSpPr>
            <p:cNvPr id="46184" name="Group 301"/>
            <p:cNvGrpSpPr>
              <a:grpSpLocks noChangeAspect="1"/>
            </p:cNvGrpSpPr>
            <p:nvPr/>
          </p:nvGrpSpPr>
          <p:grpSpPr bwMode="auto">
            <a:xfrm>
              <a:off x="4097" y="1116"/>
              <a:ext cx="437" cy="746"/>
              <a:chOff x="7039" y="4138"/>
              <a:chExt cx="748" cy="1276"/>
            </a:xfrm>
          </p:grpSpPr>
          <p:sp>
            <p:nvSpPr>
              <p:cNvPr id="46234" name="Freeform 302"/>
              <p:cNvSpPr>
                <a:spLocks noChangeAspect="1"/>
              </p:cNvSpPr>
              <p:nvPr/>
            </p:nvSpPr>
            <p:spPr bwMode="auto">
              <a:xfrm>
                <a:off x="7039" y="4138"/>
                <a:ext cx="77" cy="115"/>
              </a:xfrm>
              <a:custGeom>
                <a:avLst/>
                <a:gdLst>
                  <a:gd name="T0" fmla="*/ 22 w 77"/>
                  <a:gd name="T1" fmla="*/ 0 h 115"/>
                  <a:gd name="T2" fmla="*/ 0 w 77"/>
                  <a:gd name="T3" fmla="*/ 16 h 115"/>
                  <a:gd name="T4" fmla="*/ 55 w 77"/>
                  <a:gd name="T5" fmla="*/ 115 h 115"/>
                  <a:gd name="T6" fmla="*/ 77 w 77"/>
                  <a:gd name="T7" fmla="*/ 98 h 115"/>
                  <a:gd name="T8" fmla="*/ 22 w 77"/>
                  <a:gd name="T9" fmla="*/ 0 h 115"/>
                  <a:gd name="T10" fmla="*/ 0 60000 65536"/>
                  <a:gd name="T11" fmla="*/ 0 60000 65536"/>
                  <a:gd name="T12" fmla="*/ 0 60000 65536"/>
                  <a:gd name="T13" fmla="*/ 0 60000 65536"/>
                  <a:gd name="T14" fmla="*/ 0 60000 65536"/>
                  <a:gd name="T15" fmla="*/ 0 w 77"/>
                  <a:gd name="T16" fmla="*/ 0 h 115"/>
                  <a:gd name="T17" fmla="*/ 77 w 77"/>
                  <a:gd name="T18" fmla="*/ 115 h 115"/>
                </a:gdLst>
                <a:ahLst/>
                <a:cxnLst>
                  <a:cxn ang="T10">
                    <a:pos x="T0" y="T1"/>
                  </a:cxn>
                  <a:cxn ang="T11">
                    <a:pos x="T2" y="T3"/>
                  </a:cxn>
                  <a:cxn ang="T12">
                    <a:pos x="T4" y="T5"/>
                  </a:cxn>
                  <a:cxn ang="T13">
                    <a:pos x="T6" y="T7"/>
                  </a:cxn>
                  <a:cxn ang="T14">
                    <a:pos x="T8" y="T9"/>
                  </a:cxn>
                </a:cxnLst>
                <a:rect l="T15" t="T16" r="T17" b="T18"/>
                <a:pathLst>
                  <a:path w="77" h="115">
                    <a:moveTo>
                      <a:pt x="22" y="0"/>
                    </a:moveTo>
                    <a:lnTo>
                      <a:pt x="0" y="16"/>
                    </a:lnTo>
                    <a:lnTo>
                      <a:pt x="55" y="115"/>
                    </a:lnTo>
                    <a:lnTo>
                      <a:pt x="77" y="98"/>
                    </a:lnTo>
                    <a:lnTo>
                      <a:pt x="22" y="0"/>
                    </a:lnTo>
                    <a:close/>
                  </a:path>
                </a:pathLst>
              </a:custGeom>
              <a:solidFill>
                <a:srgbClr val="FF0000"/>
              </a:solidFill>
              <a:ln w="9525">
                <a:noFill/>
                <a:round/>
                <a:headEnd/>
                <a:tailEnd/>
              </a:ln>
            </p:spPr>
            <p:txBody>
              <a:bodyPr/>
              <a:lstStyle/>
              <a:p>
                <a:endParaRPr lang="en-US" sz="1000"/>
              </a:p>
            </p:txBody>
          </p:sp>
          <p:sp>
            <p:nvSpPr>
              <p:cNvPr id="46235" name="Freeform 303"/>
              <p:cNvSpPr>
                <a:spLocks noChangeAspect="1"/>
              </p:cNvSpPr>
              <p:nvPr/>
            </p:nvSpPr>
            <p:spPr bwMode="auto">
              <a:xfrm>
                <a:off x="7138" y="4310"/>
                <a:ext cx="79" cy="118"/>
              </a:xfrm>
              <a:custGeom>
                <a:avLst/>
                <a:gdLst>
                  <a:gd name="T0" fmla="*/ 21 w 79"/>
                  <a:gd name="T1" fmla="*/ 0 h 118"/>
                  <a:gd name="T2" fmla="*/ 0 w 79"/>
                  <a:gd name="T3" fmla="*/ 17 h 118"/>
                  <a:gd name="T4" fmla="*/ 57 w 79"/>
                  <a:gd name="T5" fmla="*/ 118 h 118"/>
                  <a:gd name="T6" fmla="*/ 79 w 79"/>
                  <a:gd name="T7" fmla="*/ 101 h 118"/>
                  <a:gd name="T8" fmla="*/ 21 w 79"/>
                  <a:gd name="T9" fmla="*/ 0 h 118"/>
                  <a:gd name="T10" fmla="*/ 0 60000 65536"/>
                  <a:gd name="T11" fmla="*/ 0 60000 65536"/>
                  <a:gd name="T12" fmla="*/ 0 60000 65536"/>
                  <a:gd name="T13" fmla="*/ 0 60000 65536"/>
                  <a:gd name="T14" fmla="*/ 0 60000 65536"/>
                  <a:gd name="T15" fmla="*/ 0 w 79"/>
                  <a:gd name="T16" fmla="*/ 0 h 118"/>
                  <a:gd name="T17" fmla="*/ 79 w 79"/>
                  <a:gd name="T18" fmla="*/ 118 h 118"/>
                </a:gdLst>
                <a:ahLst/>
                <a:cxnLst>
                  <a:cxn ang="T10">
                    <a:pos x="T0" y="T1"/>
                  </a:cxn>
                  <a:cxn ang="T11">
                    <a:pos x="T2" y="T3"/>
                  </a:cxn>
                  <a:cxn ang="T12">
                    <a:pos x="T4" y="T5"/>
                  </a:cxn>
                  <a:cxn ang="T13">
                    <a:pos x="T6" y="T7"/>
                  </a:cxn>
                  <a:cxn ang="T14">
                    <a:pos x="T8" y="T9"/>
                  </a:cxn>
                </a:cxnLst>
                <a:rect l="T15" t="T16" r="T17" b="T18"/>
                <a:pathLst>
                  <a:path w="79" h="118">
                    <a:moveTo>
                      <a:pt x="21" y="0"/>
                    </a:moveTo>
                    <a:lnTo>
                      <a:pt x="0" y="17"/>
                    </a:lnTo>
                    <a:lnTo>
                      <a:pt x="57" y="118"/>
                    </a:lnTo>
                    <a:lnTo>
                      <a:pt x="79" y="101"/>
                    </a:lnTo>
                    <a:lnTo>
                      <a:pt x="21" y="0"/>
                    </a:lnTo>
                    <a:close/>
                  </a:path>
                </a:pathLst>
              </a:custGeom>
              <a:solidFill>
                <a:srgbClr val="FF0000"/>
              </a:solidFill>
              <a:ln w="9525">
                <a:noFill/>
                <a:round/>
                <a:headEnd/>
                <a:tailEnd/>
              </a:ln>
            </p:spPr>
            <p:txBody>
              <a:bodyPr/>
              <a:lstStyle/>
              <a:p>
                <a:endParaRPr lang="en-US" sz="1000"/>
              </a:p>
            </p:txBody>
          </p:sp>
          <p:sp>
            <p:nvSpPr>
              <p:cNvPr id="46236" name="Freeform 304"/>
              <p:cNvSpPr>
                <a:spLocks noChangeAspect="1"/>
              </p:cNvSpPr>
              <p:nvPr/>
            </p:nvSpPr>
            <p:spPr bwMode="auto">
              <a:xfrm>
                <a:off x="7238" y="4486"/>
                <a:ext cx="80" cy="117"/>
              </a:xfrm>
              <a:custGeom>
                <a:avLst/>
                <a:gdLst>
                  <a:gd name="T0" fmla="*/ 22 w 80"/>
                  <a:gd name="T1" fmla="*/ 0 h 117"/>
                  <a:gd name="T2" fmla="*/ 0 w 80"/>
                  <a:gd name="T3" fmla="*/ 16 h 117"/>
                  <a:gd name="T4" fmla="*/ 58 w 80"/>
                  <a:gd name="T5" fmla="*/ 117 h 117"/>
                  <a:gd name="T6" fmla="*/ 80 w 80"/>
                  <a:gd name="T7" fmla="*/ 100 h 117"/>
                  <a:gd name="T8" fmla="*/ 22 w 80"/>
                  <a:gd name="T9" fmla="*/ 0 h 117"/>
                  <a:gd name="T10" fmla="*/ 0 60000 65536"/>
                  <a:gd name="T11" fmla="*/ 0 60000 65536"/>
                  <a:gd name="T12" fmla="*/ 0 60000 65536"/>
                  <a:gd name="T13" fmla="*/ 0 60000 65536"/>
                  <a:gd name="T14" fmla="*/ 0 60000 65536"/>
                  <a:gd name="T15" fmla="*/ 0 w 80"/>
                  <a:gd name="T16" fmla="*/ 0 h 117"/>
                  <a:gd name="T17" fmla="*/ 80 w 80"/>
                  <a:gd name="T18" fmla="*/ 117 h 117"/>
                </a:gdLst>
                <a:ahLst/>
                <a:cxnLst>
                  <a:cxn ang="T10">
                    <a:pos x="T0" y="T1"/>
                  </a:cxn>
                  <a:cxn ang="T11">
                    <a:pos x="T2" y="T3"/>
                  </a:cxn>
                  <a:cxn ang="T12">
                    <a:pos x="T4" y="T5"/>
                  </a:cxn>
                  <a:cxn ang="T13">
                    <a:pos x="T6" y="T7"/>
                  </a:cxn>
                  <a:cxn ang="T14">
                    <a:pos x="T8" y="T9"/>
                  </a:cxn>
                </a:cxnLst>
                <a:rect l="T15" t="T16" r="T17" b="T18"/>
                <a:pathLst>
                  <a:path w="80" h="117">
                    <a:moveTo>
                      <a:pt x="22" y="0"/>
                    </a:moveTo>
                    <a:lnTo>
                      <a:pt x="0" y="16"/>
                    </a:lnTo>
                    <a:lnTo>
                      <a:pt x="58" y="117"/>
                    </a:lnTo>
                    <a:lnTo>
                      <a:pt x="80" y="100"/>
                    </a:lnTo>
                    <a:lnTo>
                      <a:pt x="22" y="0"/>
                    </a:lnTo>
                    <a:close/>
                  </a:path>
                </a:pathLst>
              </a:custGeom>
              <a:solidFill>
                <a:srgbClr val="FF0000"/>
              </a:solidFill>
              <a:ln w="9525">
                <a:noFill/>
                <a:round/>
                <a:headEnd/>
                <a:tailEnd/>
              </a:ln>
            </p:spPr>
            <p:txBody>
              <a:bodyPr/>
              <a:lstStyle/>
              <a:p>
                <a:endParaRPr lang="en-US" sz="1000"/>
              </a:p>
            </p:txBody>
          </p:sp>
          <p:sp>
            <p:nvSpPr>
              <p:cNvPr id="46237" name="Freeform 305"/>
              <p:cNvSpPr>
                <a:spLocks noChangeAspect="1"/>
              </p:cNvSpPr>
              <p:nvPr/>
            </p:nvSpPr>
            <p:spPr bwMode="auto">
              <a:xfrm>
                <a:off x="7339" y="4661"/>
                <a:ext cx="77" cy="117"/>
              </a:xfrm>
              <a:custGeom>
                <a:avLst/>
                <a:gdLst>
                  <a:gd name="T0" fmla="*/ 22 w 77"/>
                  <a:gd name="T1" fmla="*/ 0 h 117"/>
                  <a:gd name="T2" fmla="*/ 0 w 77"/>
                  <a:gd name="T3" fmla="*/ 17 h 117"/>
                  <a:gd name="T4" fmla="*/ 55 w 77"/>
                  <a:gd name="T5" fmla="*/ 117 h 117"/>
                  <a:gd name="T6" fmla="*/ 77 w 77"/>
                  <a:gd name="T7" fmla="*/ 101 h 117"/>
                  <a:gd name="T8" fmla="*/ 22 w 77"/>
                  <a:gd name="T9" fmla="*/ 0 h 117"/>
                  <a:gd name="T10" fmla="*/ 0 60000 65536"/>
                  <a:gd name="T11" fmla="*/ 0 60000 65536"/>
                  <a:gd name="T12" fmla="*/ 0 60000 65536"/>
                  <a:gd name="T13" fmla="*/ 0 60000 65536"/>
                  <a:gd name="T14" fmla="*/ 0 60000 65536"/>
                  <a:gd name="T15" fmla="*/ 0 w 77"/>
                  <a:gd name="T16" fmla="*/ 0 h 117"/>
                  <a:gd name="T17" fmla="*/ 77 w 77"/>
                  <a:gd name="T18" fmla="*/ 117 h 117"/>
                </a:gdLst>
                <a:ahLst/>
                <a:cxnLst>
                  <a:cxn ang="T10">
                    <a:pos x="T0" y="T1"/>
                  </a:cxn>
                  <a:cxn ang="T11">
                    <a:pos x="T2" y="T3"/>
                  </a:cxn>
                  <a:cxn ang="T12">
                    <a:pos x="T4" y="T5"/>
                  </a:cxn>
                  <a:cxn ang="T13">
                    <a:pos x="T6" y="T7"/>
                  </a:cxn>
                  <a:cxn ang="T14">
                    <a:pos x="T8" y="T9"/>
                  </a:cxn>
                </a:cxnLst>
                <a:rect l="T15" t="T16" r="T17" b="T18"/>
                <a:pathLst>
                  <a:path w="77" h="117">
                    <a:moveTo>
                      <a:pt x="22" y="0"/>
                    </a:moveTo>
                    <a:lnTo>
                      <a:pt x="0" y="17"/>
                    </a:lnTo>
                    <a:lnTo>
                      <a:pt x="55" y="117"/>
                    </a:lnTo>
                    <a:lnTo>
                      <a:pt x="77" y="101"/>
                    </a:lnTo>
                    <a:lnTo>
                      <a:pt x="22" y="0"/>
                    </a:lnTo>
                    <a:close/>
                  </a:path>
                </a:pathLst>
              </a:custGeom>
              <a:solidFill>
                <a:srgbClr val="FF0000"/>
              </a:solidFill>
              <a:ln w="9525">
                <a:noFill/>
                <a:round/>
                <a:headEnd/>
                <a:tailEnd/>
              </a:ln>
            </p:spPr>
            <p:txBody>
              <a:bodyPr/>
              <a:lstStyle/>
              <a:p>
                <a:endParaRPr lang="en-US" sz="1000"/>
              </a:p>
            </p:txBody>
          </p:sp>
          <p:sp>
            <p:nvSpPr>
              <p:cNvPr id="46238" name="Freeform 306"/>
              <p:cNvSpPr>
                <a:spLocks noChangeAspect="1"/>
              </p:cNvSpPr>
              <p:nvPr/>
            </p:nvSpPr>
            <p:spPr bwMode="auto">
              <a:xfrm>
                <a:off x="7438" y="4836"/>
                <a:ext cx="79" cy="118"/>
              </a:xfrm>
              <a:custGeom>
                <a:avLst/>
                <a:gdLst>
                  <a:gd name="T0" fmla="*/ 21 w 79"/>
                  <a:gd name="T1" fmla="*/ 0 h 118"/>
                  <a:gd name="T2" fmla="*/ 0 w 79"/>
                  <a:gd name="T3" fmla="*/ 17 h 118"/>
                  <a:gd name="T4" fmla="*/ 57 w 79"/>
                  <a:gd name="T5" fmla="*/ 118 h 118"/>
                  <a:gd name="T6" fmla="*/ 79 w 79"/>
                  <a:gd name="T7" fmla="*/ 101 h 118"/>
                  <a:gd name="T8" fmla="*/ 21 w 79"/>
                  <a:gd name="T9" fmla="*/ 0 h 118"/>
                  <a:gd name="T10" fmla="*/ 0 60000 65536"/>
                  <a:gd name="T11" fmla="*/ 0 60000 65536"/>
                  <a:gd name="T12" fmla="*/ 0 60000 65536"/>
                  <a:gd name="T13" fmla="*/ 0 60000 65536"/>
                  <a:gd name="T14" fmla="*/ 0 60000 65536"/>
                  <a:gd name="T15" fmla="*/ 0 w 79"/>
                  <a:gd name="T16" fmla="*/ 0 h 118"/>
                  <a:gd name="T17" fmla="*/ 79 w 79"/>
                  <a:gd name="T18" fmla="*/ 118 h 118"/>
                </a:gdLst>
                <a:ahLst/>
                <a:cxnLst>
                  <a:cxn ang="T10">
                    <a:pos x="T0" y="T1"/>
                  </a:cxn>
                  <a:cxn ang="T11">
                    <a:pos x="T2" y="T3"/>
                  </a:cxn>
                  <a:cxn ang="T12">
                    <a:pos x="T4" y="T5"/>
                  </a:cxn>
                  <a:cxn ang="T13">
                    <a:pos x="T6" y="T7"/>
                  </a:cxn>
                  <a:cxn ang="T14">
                    <a:pos x="T8" y="T9"/>
                  </a:cxn>
                </a:cxnLst>
                <a:rect l="T15" t="T16" r="T17" b="T18"/>
                <a:pathLst>
                  <a:path w="79" h="118">
                    <a:moveTo>
                      <a:pt x="21" y="0"/>
                    </a:moveTo>
                    <a:lnTo>
                      <a:pt x="0" y="17"/>
                    </a:lnTo>
                    <a:lnTo>
                      <a:pt x="57" y="118"/>
                    </a:lnTo>
                    <a:lnTo>
                      <a:pt x="79" y="101"/>
                    </a:lnTo>
                    <a:lnTo>
                      <a:pt x="21" y="0"/>
                    </a:lnTo>
                    <a:close/>
                  </a:path>
                </a:pathLst>
              </a:custGeom>
              <a:solidFill>
                <a:srgbClr val="FF0000"/>
              </a:solidFill>
              <a:ln w="9525">
                <a:noFill/>
                <a:round/>
                <a:headEnd/>
                <a:tailEnd/>
              </a:ln>
            </p:spPr>
            <p:txBody>
              <a:bodyPr/>
              <a:lstStyle/>
              <a:p>
                <a:endParaRPr lang="en-US" sz="1000"/>
              </a:p>
            </p:txBody>
          </p:sp>
          <p:sp>
            <p:nvSpPr>
              <p:cNvPr id="46239" name="Freeform 307"/>
              <p:cNvSpPr>
                <a:spLocks noChangeAspect="1"/>
              </p:cNvSpPr>
              <p:nvPr/>
            </p:nvSpPr>
            <p:spPr bwMode="auto">
              <a:xfrm>
                <a:off x="7538" y="5011"/>
                <a:ext cx="80" cy="118"/>
              </a:xfrm>
              <a:custGeom>
                <a:avLst/>
                <a:gdLst>
                  <a:gd name="T0" fmla="*/ 22 w 80"/>
                  <a:gd name="T1" fmla="*/ 0 h 118"/>
                  <a:gd name="T2" fmla="*/ 0 w 80"/>
                  <a:gd name="T3" fmla="*/ 17 h 118"/>
                  <a:gd name="T4" fmla="*/ 58 w 80"/>
                  <a:gd name="T5" fmla="*/ 118 h 118"/>
                  <a:gd name="T6" fmla="*/ 80 w 80"/>
                  <a:gd name="T7" fmla="*/ 101 h 118"/>
                  <a:gd name="T8" fmla="*/ 22 w 80"/>
                  <a:gd name="T9" fmla="*/ 0 h 118"/>
                  <a:gd name="T10" fmla="*/ 0 60000 65536"/>
                  <a:gd name="T11" fmla="*/ 0 60000 65536"/>
                  <a:gd name="T12" fmla="*/ 0 60000 65536"/>
                  <a:gd name="T13" fmla="*/ 0 60000 65536"/>
                  <a:gd name="T14" fmla="*/ 0 60000 65536"/>
                  <a:gd name="T15" fmla="*/ 0 w 80"/>
                  <a:gd name="T16" fmla="*/ 0 h 118"/>
                  <a:gd name="T17" fmla="*/ 80 w 80"/>
                  <a:gd name="T18" fmla="*/ 118 h 118"/>
                </a:gdLst>
                <a:ahLst/>
                <a:cxnLst>
                  <a:cxn ang="T10">
                    <a:pos x="T0" y="T1"/>
                  </a:cxn>
                  <a:cxn ang="T11">
                    <a:pos x="T2" y="T3"/>
                  </a:cxn>
                  <a:cxn ang="T12">
                    <a:pos x="T4" y="T5"/>
                  </a:cxn>
                  <a:cxn ang="T13">
                    <a:pos x="T6" y="T7"/>
                  </a:cxn>
                  <a:cxn ang="T14">
                    <a:pos x="T8" y="T9"/>
                  </a:cxn>
                </a:cxnLst>
                <a:rect l="T15" t="T16" r="T17" b="T18"/>
                <a:pathLst>
                  <a:path w="80" h="118">
                    <a:moveTo>
                      <a:pt x="22" y="0"/>
                    </a:moveTo>
                    <a:lnTo>
                      <a:pt x="0" y="17"/>
                    </a:lnTo>
                    <a:lnTo>
                      <a:pt x="58" y="118"/>
                    </a:lnTo>
                    <a:lnTo>
                      <a:pt x="80" y="101"/>
                    </a:lnTo>
                    <a:lnTo>
                      <a:pt x="22" y="0"/>
                    </a:lnTo>
                    <a:close/>
                  </a:path>
                </a:pathLst>
              </a:custGeom>
              <a:solidFill>
                <a:srgbClr val="FF0000"/>
              </a:solidFill>
              <a:ln w="9525">
                <a:noFill/>
                <a:round/>
                <a:headEnd/>
                <a:tailEnd/>
              </a:ln>
            </p:spPr>
            <p:txBody>
              <a:bodyPr/>
              <a:lstStyle/>
              <a:p>
                <a:endParaRPr lang="en-US" sz="1000"/>
              </a:p>
            </p:txBody>
          </p:sp>
          <p:sp>
            <p:nvSpPr>
              <p:cNvPr id="46240" name="Freeform 308"/>
              <p:cNvSpPr>
                <a:spLocks noChangeAspect="1"/>
              </p:cNvSpPr>
              <p:nvPr/>
            </p:nvSpPr>
            <p:spPr bwMode="auto">
              <a:xfrm>
                <a:off x="7639" y="5186"/>
                <a:ext cx="77" cy="118"/>
              </a:xfrm>
              <a:custGeom>
                <a:avLst/>
                <a:gdLst>
                  <a:gd name="T0" fmla="*/ 22 w 77"/>
                  <a:gd name="T1" fmla="*/ 0 h 118"/>
                  <a:gd name="T2" fmla="*/ 0 w 77"/>
                  <a:gd name="T3" fmla="*/ 17 h 118"/>
                  <a:gd name="T4" fmla="*/ 55 w 77"/>
                  <a:gd name="T5" fmla="*/ 118 h 118"/>
                  <a:gd name="T6" fmla="*/ 77 w 77"/>
                  <a:gd name="T7" fmla="*/ 101 h 118"/>
                  <a:gd name="T8" fmla="*/ 22 w 77"/>
                  <a:gd name="T9" fmla="*/ 0 h 118"/>
                  <a:gd name="T10" fmla="*/ 0 60000 65536"/>
                  <a:gd name="T11" fmla="*/ 0 60000 65536"/>
                  <a:gd name="T12" fmla="*/ 0 60000 65536"/>
                  <a:gd name="T13" fmla="*/ 0 60000 65536"/>
                  <a:gd name="T14" fmla="*/ 0 60000 65536"/>
                  <a:gd name="T15" fmla="*/ 0 w 77"/>
                  <a:gd name="T16" fmla="*/ 0 h 118"/>
                  <a:gd name="T17" fmla="*/ 77 w 77"/>
                  <a:gd name="T18" fmla="*/ 118 h 118"/>
                </a:gdLst>
                <a:ahLst/>
                <a:cxnLst>
                  <a:cxn ang="T10">
                    <a:pos x="T0" y="T1"/>
                  </a:cxn>
                  <a:cxn ang="T11">
                    <a:pos x="T2" y="T3"/>
                  </a:cxn>
                  <a:cxn ang="T12">
                    <a:pos x="T4" y="T5"/>
                  </a:cxn>
                  <a:cxn ang="T13">
                    <a:pos x="T6" y="T7"/>
                  </a:cxn>
                  <a:cxn ang="T14">
                    <a:pos x="T8" y="T9"/>
                  </a:cxn>
                </a:cxnLst>
                <a:rect l="T15" t="T16" r="T17" b="T18"/>
                <a:pathLst>
                  <a:path w="77" h="118">
                    <a:moveTo>
                      <a:pt x="22" y="0"/>
                    </a:moveTo>
                    <a:lnTo>
                      <a:pt x="0" y="17"/>
                    </a:lnTo>
                    <a:lnTo>
                      <a:pt x="55" y="118"/>
                    </a:lnTo>
                    <a:lnTo>
                      <a:pt x="77" y="101"/>
                    </a:lnTo>
                    <a:lnTo>
                      <a:pt x="22" y="0"/>
                    </a:lnTo>
                    <a:close/>
                  </a:path>
                </a:pathLst>
              </a:custGeom>
              <a:solidFill>
                <a:srgbClr val="FF0000"/>
              </a:solidFill>
              <a:ln w="9525">
                <a:noFill/>
                <a:round/>
                <a:headEnd/>
                <a:tailEnd/>
              </a:ln>
            </p:spPr>
            <p:txBody>
              <a:bodyPr/>
              <a:lstStyle/>
              <a:p>
                <a:endParaRPr lang="en-US" sz="1000"/>
              </a:p>
            </p:txBody>
          </p:sp>
          <p:sp>
            <p:nvSpPr>
              <p:cNvPr id="46241" name="Freeform 309"/>
              <p:cNvSpPr>
                <a:spLocks noChangeAspect="1"/>
              </p:cNvSpPr>
              <p:nvPr/>
            </p:nvSpPr>
            <p:spPr bwMode="auto">
              <a:xfrm>
                <a:off x="7744" y="5362"/>
                <a:ext cx="43" cy="52"/>
              </a:xfrm>
              <a:custGeom>
                <a:avLst/>
                <a:gdLst>
                  <a:gd name="T0" fmla="*/ 21 w 43"/>
                  <a:gd name="T1" fmla="*/ 0 h 52"/>
                  <a:gd name="T2" fmla="*/ 0 w 43"/>
                  <a:gd name="T3" fmla="*/ 16 h 52"/>
                  <a:gd name="T4" fmla="*/ 21 w 43"/>
                  <a:gd name="T5" fmla="*/ 52 h 52"/>
                  <a:gd name="T6" fmla="*/ 43 w 43"/>
                  <a:gd name="T7" fmla="*/ 36 h 52"/>
                  <a:gd name="T8" fmla="*/ 21 w 43"/>
                  <a:gd name="T9" fmla="*/ 0 h 52"/>
                  <a:gd name="T10" fmla="*/ 0 60000 65536"/>
                  <a:gd name="T11" fmla="*/ 0 60000 65536"/>
                  <a:gd name="T12" fmla="*/ 0 60000 65536"/>
                  <a:gd name="T13" fmla="*/ 0 60000 65536"/>
                  <a:gd name="T14" fmla="*/ 0 60000 65536"/>
                  <a:gd name="T15" fmla="*/ 0 w 43"/>
                  <a:gd name="T16" fmla="*/ 0 h 52"/>
                  <a:gd name="T17" fmla="*/ 43 w 43"/>
                  <a:gd name="T18" fmla="*/ 52 h 52"/>
                </a:gdLst>
                <a:ahLst/>
                <a:cxnLst>
                  <a:cxn ang="T10">
                    <a:pos x="T0" y="T1"/>
                  </a:cxn>
                  <a:cxn ang="T11">
                    <a:pos x="T2" y="T3"/>
                  </a:cxn>
                  <a:cxn ang="T12">
                    <a:pos x="T4" y="T5"/>
                  </a:cxn>
                  <a:cxn ang="T13">
                    <a:pos x="T6" y="T7"/>
                  </a:cxn>
                  <a:cxn ang="T14">
                    <a:pos x="T8" y="T9"/>
                  </a:cxn>
                </a:cxnLst>
                <a:rect l="T15" t="T16" r="T17" b="T18"/>
                <a:pathLst>
                  <a:path w="43" h="52">
                    <a:moveTo>
                      <a:pt x="21" y="0"/>
                    </a:moveTo>
                    <a:lnTo>
                      <a:pt x="0" y="16"/>
                    </a:lnTo>
                    <a:lnTo>
                      <a:pt x="21" y="52"/>
                    </a:lnTo>
                    <a:lnTo>
                      <a:pt x="43" y="36"/>
                    </a:lnTo>
                    <a:lnTo>
                      <a:pt x="21" y="0"/>
                    </a:lnTo>
                    <a:close/>
                  </a:path>
                </a:pathLst>
              </a:custGeom>
              <a:solidFill>
                <a:srgbClr val="FF0000"/>
              </a:solidFill>
              <a:ln w="9525">
                <a:noFill/>
                <a:round/>
                <a:headEnd/>
                <a:tailEnd/>
              </a:ln>
            </p:spPr>
            <p:txBody>
              <a:bodyPr/>
              <a:lstStyle/>
              <a:p>
                <a:endParaRPr lang="en-US" sz="1000"/>
              </a:p>
            </p:txBody>
          </p:sp>
        </p:grpSp>
        <p:grpSp>
          <p:nvGrpSpPr>
            <p:cNvPr id="46185" name="Group 310"/>
            <p:cNvGrpSpPr>
              <a:grpSpLocks noChangeAspect="1"/>
            </p:cNvGrpSpPr>
            <p:nvPr/>
          </p:nvGrpSpPr>
          <p:grpSpPr bwMode="auto">
            <a:xfrm>
              <a:off x="4513" y="1848"/>
              <a:ext cx="302" cy="17"/>
              <a:chOff x="7769" y="5390"/>
              <a:chExt cx="518" cy="29"/>
            </a:xfrm>
          </p:grpSpPr>
          <p:sp>
            <p:nvSpPr>
              <p:cNvPr id="46231" name="Rectangle 311"/>
              <p:cNvSpPr>
                <a:spLocks noChangeAspect="1" noChangeArrowheads="1"/>
              </p:cNvSpPr>
              <p:nvPr/>
            </p:nvSpPr>
            <p:spPr bwMode="auto">
              <a:xfrm>
                <a:off x="7769" y="5390"/>
                <a:ext cx="115" cy="29"/>
              </a:xfrm>
              <a:prstGeom prst="rect">
                <a:avLst/>
              </a:prstGeom>
              <a:solidFill>
                <a:srgbClr val="FF0000"/>
              </a:solidFill>
              <a:ln w="9525">
                <a:noFill/>
                <a:miter lim="800000"/>
                <a:headEnd/>
                <a:tailEnd/>
              </a:ln>
            </p:spPr>
            <p:txBody>
              <a:bodyPr/>
              <a:lstStyle/>
              <a:p>
                <a:endParaRPr lang="en-US" sz="1000"/>
              </a:p>
            </p:txBody>
          </p:sp>
          <p:sp>
            <p:nvSpPr>
              <p:cNvPr id="46232" name="Rectangle 312"/>
              <p:cNvSpPr>
                <a:spLocks noChangeAspect="1" noChangeArrowheads="1"/>
              </p:cNvSpPr>
              <p:nvPr/>
            </p:nvSpPr>
            <p:spPr bwMode="auto">
              <a:xfrm>
                <a:off x="7970" y="5390"/>
                <a:ext cx="116" cy="29"/>
              </a:xfrm>
              <a:prstGeom prst="rect">
                <a:avLst/>
              </a:prstGeom>
              <a:solidFill>
                <a:srgbClr val="FF0000"/>
              </a:solidFill>
              <a:ln w="9525">
                <a:noFill/>
                <a:miter lim="800000"/>
                <a:headEnd/>
                <a:tailEnd/>
              </a:ln>
            </p:spPr>
            <p:txBody>
              <a:bodyPr/>
              <a:lstStyle/>
              <a:p>
                <a:endParaRPr lang="en-US" sz="1000"/>
              </a:p>
            </p:txBody>
          </p:sp>
          <p:sp>
            <p:nvSpPr>
              <p:cNvPr id="46233" name="Rectangle 313"/>
              <p:cNvSpPr>
                <a:spLocks noChangeAspect="1" noChangeArrowheads="1"/>
              </p:cNvSpPr>
              <p:nvPr/>
            </p:nvSpPr>
            <p:spPr bwMode="auto">
              <a:xfrm>
                <a:off x="8172" y="5390"/>
                <a:ext cx="115" cy="29"/>
              </a:xfrm>
              <a:prstGeom prst="rect">
                <a:avLst/>
              </a:prstGeom>
              <a:solidFill>
                <a:srgbClr val="FF0000"/>
              </a:solidFill>
              <a:ln w="9525">
                <a:noFill/>
                <a:miter lim="800000"/>
                <a:headEnd/>
                <a:tailEnd/>
              </a:ln>
            </p:spPr>
            <p:txBody>
              <a:bodyPr/>
              <a:lstStyle/>
              <a:p>
                <a:endParaRPr lang="en-US" sz="1000"/>
              </a:p>
            </p:txBody>
          </p:sp>
        </p:grpSp>
        <p:sp>
          <p:nvSpPr>
            <p:cNvPr id="46186" name="Freeform 314"/>
            <p:cNvSpPr>
              <a:spLocks noChangeAspect="1"/>
            </p:cNvSpPr>
            <p:nvPr/>
          </p:nvSpPr>
          <p:spPr bwMode="auto">
            <a:xfrm>
              <a:off x="4839" y="1746"/>
              <a:ext cx="115" cy="118"/>
            </a:xfrm>
            <a:custGeom>
              <a:avLst/>
              <a:gdLst>
                <a:gd name="T0" fmla="*/ 0 w 196"/>
                <a:gd name="T1" fmla="*/ 12 h 202"/>
                <a:gd name="T2" fmla="*/ 1 w 196"/>
                <a:gd name="T3" fmla="*/ 13 h 202"/>
                <a:gd name="T4" fmla="*/ 13 w 196"/>
                <a:gd name="T5" fmla="*/ 2 h 202"/>
                <a:gd name="T6" fmla="*/ 12 w 196"/>
                <a:gd name="T7" fmla="*/ 0 h 202"/>
                <a:gd name="T8" fmla="*/ 0 w 196"/>
                <a:gd name="T9" fmla="*/ 12 h 202"/>
                <a:gd name="T10" fmla="*/ 0 60000 65536"/>
                <a:gd name="T11" fmla="*/ 0 60000 65536"/>
                <a:gd name="T12" fmla="*/ 0 60000 65536"/>
                <a:gd name="T13" fmla="*/ 0 60000 65536"/>
                <a:gd name="T14" fmla="*/ 0 60000 65536"/>
                <a:gd name="T15" fmla="*/ 0 w 196"/>
                <a:gd name="T16" fmla="*/ 0 h 202"/>
                <a:gd name="T17" fmla="*/ 196 w 196"/>
                <a:gd name="T18" fmla="*/ 202 h 202"/>
              </a:gdLst>
              <a:ahLst/>
              <a:cxnLst>
                <a:cxn ang="T10">
                  <a:pos x="T0" y="T1"/>
                </a:cxn>
                <a:cxn ang="T11">
                  <a:pos x="T2" y="T3"/>
                </a:cxn>
                <a:cxn ang="T12">
                  <a:pos x="T4" y="T5"/>
                </a:cxn>
                <a:cxn ang="T13">
                  <a:pos x="T6" y="T7"/>
                </a:cxn>
                <a:cxn ang="T14">
                  <a:pos x="T8" y="T9"/>
                </a:cxn>
              </a:cxnLst>
              <a:rect l="T15" t="T16" r="T17" b="T18"/>
              <a:pathLst>
                <a:path w="196" h="202">
                  <a:moveTo>
                    <a:pt x="0" y="180"/>
                  </a:moveTo>
                  <a:lnTo>
                    <a:pt x="16" y="202"/>
                  </a:lnTo>
                  <a:lnTo>
                    <a:pt x="196" y="22"/>
                  </a:lnTo>
                  <a:lnTo>
                    <a:pt x="180" y="0"/>
                  </a:lnTo>
                  <a:lnTo>
                    <a:pt x="0" y="180"/>
                  </a:lnTo>
                  <a:close/>
                </a:path>
              </a:pathLst>
            </a:custGeom>
            <a:solidFill>
              <a:srgbClr val="FF0000"/>
            </a:solidFill>
            <a:ln w="9525">
              <a:noFill/>
              <a:round/>
              <a:headEnd/>
              <a:tailEnd/>
            </a:ln>
          </p:spPr>
          <p:txBody>
            <a:bodyPr/>
            <a:lstStyle/>
            <a:p>
              <a:endParaRPr lang="en-US" sz="1000"/>
            </a:p>
          </p:txBody>
        </p:sp>
        <p:sp>
          <p:nvSpPr>
            <p:cNvPr id="46187" name="Freeform 315"/>
            <p:cNvSpPr>
              <a:spLocks noChangeAspect="1"/>
            </p:cNvSpPr>
            <p:nvPr/>
          </p:nvSpPr>
          <p:spPr bwMode="auto">
            <a:xfrm>
              <a:off x="4945" y="1746"/>
              <a:ext cx="114" cy="118"/>
            </a:xfrm>
            <a:custGeom>
              <a:avLst/>
              <a:gdLst>
                <a:gd name="T0" fmla="*/ 1 w 196"/>
                <a:gd name="T1" fmla="*/ 0 h 202"/>
                <a:gd name="T2" fmla="*/ 0 w 196"/>
                <a:gd name="T3" fmla="*/ 2 h 202"/>
                <a:gd name="T4" fmla="*/ 12 w 196"/>
                <a:gd name="T5" fmla="*/ 13 h 202"/>
                <a:gd name="T6" fmla="*/ 13 w 196"/>
                <a:gd name="T7" fmla="*/ 12 h 202"/>
                <a:gd name="T8" fmla="*/ 1 w 196"/>
                <a:gd name="T9" fmla="*/ 0 h 202"/>
                <a:gd name="T10" fmla="*/ 0 60000 65536"/>
                <a:gd name="T11" fmla="*/ 0 60000 65536"/>
                <a:gd name="T12" fmla="*/ 0 60000 65536"/>
                <a:gd name="T13" fmla="*/ 0 60000 65536"/>
                <a:gd name="T14" fmla="*/ 0 60000 65536"/>
                <a:gd name="T15" fmla="*/ 0 w 196"/>
                <a:gd name="T16" fmla="*/ 0 h 202"/>
                <a:gd name="T17" fmla="*/ 196 w 196"/>
                <a:gd name="T18" fmla="*/ 202 h 202"/>
              </a:gdLst>
              <a:ahLst/>
              <a:cxnLst>
                <a:cxn ang="T10">
                  <a:pos x="T0" y="T1"/>
                </a:cxn>
                <a:cxn ang="T11">
                  <a:pos x="T2" y="T3"/>
                </a:cxn>
                <a:cxn ang="T12">
                  <a:pos x="T4" y="T5"/>
                </a:cxn>
                <a:cxn ang="T13">
                  <a:pos x="T6" y="T7"/>
                </a:cxn>
                <a:cxn ang="T14">
                  <a:pos x="T8" y="T9"/>
                </a:cxn>
              </a:cxnLst>
              <a:rect l="T15" t="T16" r="T17" b="T18"/>
              <a:pathLst>
                <a:path w="196" h="202">
                  <a:moveTo>
                    <a:pt x="16" y="0"/>
                  </a:moveTo>
                  <a:lnTo>
                    <a:pt x="0" y="22"/>
                  </a:lnTo>
                  <a:lnTo>
                    <a:pt x="180" y="202"/>
                  </a:lnTo>
                  <a:lnTo>
                    <a:pt x="196" y="180"/>
                  </a:lnTo>
                  <a:lnTo>
                    <a:pt x="16" y="0"/>
                  </a:lnTo>
                  <a:close/>
                </a:path>
              </a:pathLst>
            </a:custGeom>
            <a:solidFill>
              <a:srgbClr val="FF0000"/>
            </a:solidFill>
            <a:ln w="9525">
              <a:noFill/>
              <a:round/>
              <a:headEnd/>
              <a:tailEnd/>
            </a:ln>
          </p:spPr>
          <p:txBody>
            <a:bodyPr/>
            <a:lstStyle/>
            <a:p>
              <a:endParaRPr lang="en-US" sz="1000"/>
            </a:p>
          </p:txBody>
        </p:sp>
        <p:sp>
          <p:nvSpPr>
            <p:cNvPr id="46188" name="Rectangle 316"/>
            <p:cNvSpPr>
              <a:spLocks noChangeAspect="1" noChangeArrowheads="1"/>
            </p:cNvSpPr>
            <p:nvPr/>
          </p:nvSpPr>
          <p:spPr bwMode="auto">
            <a:xfrm>
              <a:off x="5054" y="1848"/>
              <a:ext cx="631" cy="17"/>
            </a:xfrm>
            <a:prstGeom prst="rect">
              <a:avLst/>
            </a:prstGeom>
            <a:solidFill>
              <a:srgbClr val="FF0000"/>
            </a:solidFill>
            <a:ln w="9525">
              <a:noFill/>
              <a:miter lim="800000"/>
              <a:headEnd/>
              <a:tailEnd/>
            </a:ln>
          </p:spPr>
          <p:txBody>
            <a:bodyPr/>
            <a:lstStyle/>
            <a:p>
              <a:endParaRPr lang="en-US" sz="1000"/>
            </a:p>
          </p:txBody>
        </p:sp>
        <p:sp>
          <p:nvSpPr>
            <p:cNvPr id="46189" name="Line 317"/>
            <p:cNvSpPr>
              <a:spLocks noChangeAspect="1" noChangeShapeType="1"/>
            </p:cNvSpPr>
            <p:nvPr/>
          </p:nvSpPr>
          <p:spPr bwMode="auto">
            <a:xfrm>
              <a:off x="4844" y="1962"/>
              <a:ext cx="0" cy="421"/>
            </a:xfrm>
            <a:prstGeom prst="line">
              <a:avLst/>
            </a:prstGeom>
            <a:noFill/>
            <a:ln w="8890">
              <a:solidFill>
                <a:srgbClr val="000000"/>
              </a:solidFill>
              <a:round/>
              <a:headEnd/>
              <a:tailEnd/>
            </a:ln>
          </p:spPr>
          <p:txBody>
            <a:bodyPr/>
            <a:lstStyle/>
            <a:p>
              <a:endParaRPr lang="en-US" sz="1000"/>
            </a:p>
          </p:txBody>
        </p:sp>
        <p:sp>
          <p:nvSpPr>
            <p:cNvPr id="46190" name="Line 318"/>
            <p:cNvSpPr>
              <a:spLocks noChangeAspect="1" noChangeShapeType="1"/>
            </p:cNvSpPr>
            <p:nvPr/>
          </p:nvSpPr>
          <p:spPr bwMode="auto">
            <a:xfrm>
              <a:off x="5054" y="1962"/>
              <a:ext cx="1" cy="421"/>
            </a:xfrm>
            <a:prstGeom prst="line">
              <a:avLst/>
            </a:prstGeom>
            <a:noFill/>
            <a:ln w="8890">
              <a:solidFill>
                <a:srgbClr val="000000"/>
              </a:solidFill>
              <a:round/>
              <a:headEnd/>
              <a:tailEnd/>
            </a:ln>
          </p:spPr>
          <p:txBody>
            <a:bodyPr/>
            <a:lstStyle/>
            <a:p>
              <a:endParaRPr lang="en-US" sz="1000"/>
            </a:p>
          </p:txBody>
        </p:sp>
        <p:grpSp>
          <p:nvGrpSpPr>
            <p:cNvPr id="46191" name="Group 319"/>
            <p:cNvGrpSpPr>
              <a:grpSpLocks noChangeAspect="1"/>
            </p:cNvGrpSpPr>
            <p:nvPr/>
          </p:nvGrpSpPr>
          <p:grpSpPr bwMode="auto">
            <a:xfrm>
              <a:off x="4086" y="2343"/>
              <a:ext cx="761" cy="65"/>
              <a:chOff x="7011" y="6247"/>
              <a:chExt cx="1300" cy="111"/>
            </a:xfrm>
          </p:grpSpPr>
          <p:sp>
            <p:nvSpPr>
              <p:cNvPr id="46228" name="Line 320"/>
              <p:cNvSpPr>
                <a:spLocks noChangeAspect="1" noChangeShapeType="1"/>
              </p:cNvSpPr>
              <p:nvPr/>
            </p:nvSpPr>
            <p:spPr bwMode="auto">
              <a:xfrm>
                <a:off x="7082" y="6316"/>
                <a:ext cx="1128" cy="0"/>
              </a:xfrm>
              <a:prstGeom prst="line">
                <a:avLst/>
              </a:prstGeom>
              <a:noFill/>
              <a:ln w="8890">
                <a:solidFill>
                  <a:srgbClr val="000000"/>
                </a:solidFill>
                <a:round/>
                <a:headEnd/>
                <a:tailEnd/>
              </a:ln>
            </p:spPr>
            <p:txBody>
              <a:bodyPr/>
              <a:lstStyle/>
              <a:p>
                <a:endParaRPr lang="en-US" sz="1000"/>
              </a:p>
            </p:txBody>
          </p:sp>
          <p:sp>
            <p:nvSpPr>
              <p:cNvPr id="46229" name="Freeform 321"/>
              <p:cNvSpPr>
                <a:spLocks noChangeAspect="1"/>
              </p:cNvSpPr>
              <p:nvPr/>
            </p:nvSpPr>
            <p:spPr bwMode="auto">
              <a:xfrm>
                <a:off x="7011" y="6247"/>
                <a:ext cx="101" cy="104"/>
              </a:xfrm>
              <a:custGeom>
                <a:avLst/>
                <a:gdLst>
                  <a:gd name="T0" fmla="*/ 101 w 101"/>
                  <a:gd name="T1" fmla="*/ 0 h 104"/>
                  <a:gd name="T2" fmla="*/ 0 w 101"/>
                  <a:gd name="T3" fmla="*/ 51 h 104"/>
                  <a:gd name="T4" fmla="*/ 101 w 101"/>
                  <a:gd name="T5" fmla="*/ 104 h 104"/>
                  <a:gd name="T6" fmla="*/ 101 w 101"/>
                  <a:gd name="T7" fmla="*/ 0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101" y="0"/>
                    </a:moveTo>
                    <a:lnTo>
                      <a:pt x="0" y="51"/>
                    </a:lnTo>
                    <a:lnTo>
                      <a:pt x="101" y="104"/>
                    </a:lnTo>
                    <a:lnTo>
                      <a:pt x="101" y="0"/>
                    </a:lnTo>
                    <a:close/>
                  </a:path>
                </a:pathLst>
              </a:custGeom>
              <a:solidFill>
                <a:srgbClr val="000000"/>
              </a:solidFill>
              <a:ln w="9525">
                <a:noFill/>
                <a:round/>
                <a:headEnd/>
                <a:tailEnd/>
              </a:ln>
            </p:spPr>
            <p:txBody>
              <a:bodyPr/>
              <a:lstStyle/>
              <a:p>
                <a:endParaRPr lang="en-US" sz="1000"/>
              </a:p>
            </p:txBody>
          </p:sp>
          <p:sp>
            <p:nvSpPr>
              <p:cNvPr id="46230" name="Freeform 322"/>
              <p:cNvSpPr>
                <a:spLocks noChangeAspect="1"/>
              </p:cNvSpPr>
              <p:nvPr/>
            </p:nvSpPr>
            <p:spPr bwMode="auto">
              <a:xfrm>
                <a:off x="8208" y="6254"/>
                <a:ext cx="103" cy="104"/>
              </a:xfrm>
              <a:custGeom>
                <a:avLst/>
                <a:gdLst>
                  <a:gd name="T0" fmla="*/ 0 w 103"/>
                  <a:gd name="T1" fmla="*/ 104 h 104"/>
                  <a:gd name="T2" fmla="*/ 103 w 103"/>
                  <a:gd name="T3" fmla="*/ 51 h 104"/>
                  <a:gd name="T4" fmla="*/ 0 w 103"/>
                  <a:gd name="T5" fmla="*/ 0 h 104"/>
                  <a:gd name="T6" fmla="*/ 0 w 103"/>
                  <a:gd name="T7" fmla="*/ 104 h 104"/>
                  <a:gd name="T8" fmla="*/ 0 60000 65536"/>
                  <a:gd name="T9" fmla="*/ 0 60000 65536"/>
                  <a:gd name="T10" fmla="*/ 0 60000 65536"/>
                  <a:gd name="T11" fmla="*/ 0 60000 65536"/>
                  <a:gd name="T12" fmla="*/ 0 w 103"/>
                  <a:gd name="T13" fmla="*/ 0 h 104"/>
                  <a:gd name="T14" fmla="*/ 103 w 103"/>
                  <a:gd name="T15" fmla="*/ 104 h 104"/>
                </a:gdLst>
                <a:ahLst/>
                <a:cxnLst>
                  <a:cxn ang="T8">
                    <a:pos x="T0" y="T1"/>
                  </a:cxn>
                  <a:cxn ang="T9">
                    <a:pos x="T2" y="T3"/>
                  </a:cxn>
                  <a:cxn ang="T10">
                    <a:pos x="T4" y="T5"/>
                  </a:cxn>
                  <a:cxn ang="T11">
                    <a:pos x="T6" y="T7"/>
                  </a:cxn>
                </a:cxnLst>
                <a:rect l="T12" t="T13" r="T14" b="T15"/>
                <a:pathLst>
                  <a:path w="103" h="104">
                    <a:moveTo>
                      <a:pt x="0" y="104"/>
                    </a:moveTo>
                    <a:lnTo>
                      <a:pt x="103" y="51"/>
                    </a:lnTo>
                    <a:lnTo>
                      <a:pt x="0" y="0"/>
                    </a:lnTo>
                    <a:lnTo>
                      <a:pt x="0" y="104"/>
                    </a:lnTo>
                    <a:close/>
                  </a:path>
                </a:pathLst>
              </a:custGeom>
              <a:solidFill>
                <a:srgbClr val="000000"/>
              </a:solidFill>
              <a:ln w="9525">
                <a:noFill/>
                <a:round/>
                <a:headEnd/>
                <a:tailEnd/>
              </a:ln>
            </p:spPr>
            <p:txBody>
              <a:bodyPr/>
              <a:lstStyle/>
              <a:p>
                <a:endParaRPr lang="en-US" sz="1000"/>
              </a:p>
            </p:txBody>
          </p:sp>
        </p:grpSp>
        <p:grpSp>
          <p:nvGrpSpPr>
            <p:cNvPr id="46192" name="Group 323"/>
            <p:cNvGrpSpPr>
              <a:grpSpLocks noChangeAspect="1"/>
            </p:cNvGrpSpPr>
            <p:nvPr/>
          </p:nvGrpSpPr>
          <p:grpSpPr bwMode="auto">
            <a:xfrm>
              <a:off x="4082" y="2049"/>
              <a:ext cx="447" cy="87"/>
              <a:chOff x="7003" y="5689"/>
              <a:chExt cx="765" cy="147"/>
            </a:xfrm>
          </p:grpSpPr>
          <p:sp>
            <p:nvSpPr>
              <p:cNvPr id="46225" name="Line 324"/>
              <p:cNvSpPr>
                <a:spLocks noChangeAspect="1" noChangeShapeType="1"/>
              </p:cNvSpPr>
              <p:nvPr/>
            </p:nvSpPr>
            <p:spPr bwMode="auto">
              <a:xfrm>
                <a:off x="7076" y="5763"/>
                <a:ext cx="666" cy="0"/>
              </a:xfrm>
              <a:prstGeom prst="line">
                <a:avLst/>
              </a:prstGeom>
              <a:noFill/>
              <a:ln w="8890">
                <a:solidFill>
                  <a:srgbClr val="000000"/>
                </a:solidFill>
                <a:round/>
                <a:headEnd/>
                <a:tailEnd/>
              </a:ln>
            </p:spPr>
            <p:txBody>
              <a:bodyPr/>
              <a:lstStyle/>
              <a:p>
                <a:endParaRPr lang="en-US" sz="1000"/>
              </a:p>
            </p:txBody>
          </p:sp>
          <p:sp>
            <p:nvSpPr>
              <p:cNvPr id="46226" name="Freeform 325"/>
              <p:cNvSpPr>
                <a:spLocks noChangeAspect="1"/>
              </p:cNvSpPr>
              <p:nvPr/>
            </p:nvSpPr>
            <p:spPr bwMode="auto">
              <a:xfrm>
                <a:off x="7003" y="5732"/>
                <a:ext cx="101" cy="104"/>
              </a:xfrm>
              <a:custGeom>
                <a:avLst/>
                <a:gdLst>
                  <a:gd name="T0" fmla="*/ 101 w 101"/>
                  <a:gd name="T1" fmla="*/ 0 h 104"/>
                  <a:gd name="T2" fmla="*/ 0 w 101"/>
                  <a:gd name="T3" fmla="*/ 53 h 104"/>
                  <a:gd name="T4" fmla="*/ 101 w 101"/>
                  <a:gd name="T5" fmla="*/ 104 h 104"/>
                  <a:gd name="T6" fmla="*/ 101 w 101"/>
                  <a:gd name="T7" fmla="*/ 0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101" y="0"/>
                    </a:moveTo>
                    <a:lnTo>
                      <a:pt x="0" y="53"/>
                    </a:lnTo>
                    <a:lnTo>
                      <a:pt x="101" y="104"/>
                    </a:lnTo>
                    <a:lnTo>
                      <a:pt x="101" y="0"/>
                    </a:lnTo>
                    <a:close/>
                  </a:path>
                </a:pathLst>
              </a:custGeom>
              <a:solidFill>
                <a:srgbClr val="000000"/>
              </a:solidFill>
              <a:ln w="9525">
                <a:noFill/>
                <a:round/>
                <a:headEnd/>
                <a:tailEnd/>
              </a:ln>
            </p:spPr>
            <p:txBody>
              <a:bodyPr/>
              <a:lstStyle/>
              <a:p>
                <a:endParaRPr lang="en-US" sz="1000"/>
              </a:p>
            </p:txBody>
          </p:sp>
          <p:sp>
            <p:nvSpPr>
              <p:cNvPr id="46227" name="Freeform 326"/>
              <p:cNvSpPr>
                <a:spLocks noChangeAspect="1"/>
              </p:cNvSpPr>
              <p:nvPr/>
            </p:nvSpPr>
            <p:spPr bwMode="auto">
              <a:xfrm>
                <a:off x="7667" y="5689"/>
                <a:ext cx="101" cy="103"/>
              </a:xfrm>
              <a:custGeom>
                <a:avLst/>
                <a:gdLst>
                  <a:gd name="T0" fmla="*/ 0 w 101"/>
                  <a:gd name="T1" fmla="*/ 104 h 104"/>
                  <a:gd name="T2" fmla="*/ 101 w 101"/>
                  <a:gd name="T3" fmla="*/ 53 h 104"/>
                  <a:gd name="T4" fmla="*/ 0 w 101"/>
                  <a:gd name="T5" fmla="*/ 0 h 104"/>
                  <a:gd name="T6" fmla="*/ 0 w 101"/>
                  <a:gd name="T7" fmla="*/ 104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0" y="104"/>
                    </a:moveTo>
                    <a:lnTo>
                      <a:pt x="101" y="53"/>
                    </a:lnTo>
                    <a:lnTo>
                      <a:pt x="0" y="0"/>
                    </a:lnTo>
                    <a:lnTo>
                      <a:pt x="0" y="104"/>
                    </a:lnTo>
                    <a:close/>
                  </a:path>
                </a:pathLst>
              </a:custGeom>
              <a:solidFill>
                <a:srgbClr val="000000"/>
              </a:solidFill>
              <a:ln w="9525">
                <a:noFill/>
                <a:round/>
                <a:headEnd/>
                <a:tailEnd/>
              </a:ln>
            </p:spPr>
            <p:txBody>
              <a:bodyPr/>
              <a:lstStyle/>
              <a:p>
                <a:endParaRPr lang="en-US" sz="1000"/>
              </a:p>
            </p:txBody>
          </p:sp>
        </p:grpSp>
        <p:grpSp>
          <p:nvGrpSpPr>
            <p:cNvPr id="46193" name="Group 327"/>
            <p:cNvGrpSpPr>
              <a:grpSpLocks noChangeAspect="1"/>
            </p:cNvGrpSpPr>
            <p:nvPr/>
          </p:nvGrpSpPr>
          <p:grpSpPr bwMode="auto">
            <a:xfrm>
              <a:off x="4086" y="2661"/>
              <a:ext cx="1617" cy="79"/>
              <a:chOff x="6993" y="6784"/>
              <a:chExt cx="2766" cy="134"/>
            </a:xfrm>
          </p:grpSpPr>
          <p:sp>
            <p:nvSpPr>
              <p:cNvPr id="46222" name="Line 328"/>
              <p:cNvSpPr>
                <a:spLocks noChangeAspect="1" noChangeShapeType="1"/>
              </p:cNvSpPr>
              <p:nvPr/>
            </p:nvSpPr>
            <p:spPr bwMode="auto">
              <a:xfrm>
                <a:off x="7064" y="6842"/>
                <a:ext cx="2587" cy="0"/>
              </a:xfrm>
              <a:prstGeom prst="line">
                <a:avLst/>
              </a:prstGeom>
              <a:noFill/>
              <a:ln w="8890">
                <a:solidFill>
                  <a:srgbClr val="000000"/>
                </a:solidFill>
                <a:round/>
                <a:headEnd/>
                <a:tailEnd/>
              </a:ln>
            </p:spPr>
            <p:txBody>
              <a:bodyPr/>
              <a:lstStyle/>
              <a:p>
                <a:endParaRPr lang="en-US" sz="1000"/>
              </a:p>
            </p:txBody>
          </p:sp>
          <p:sp>
            <p:nvSpPr>
              <p:cNvPr id="46223" name="Freeform 329"/>
              <p:cNvSpPr>
                <a:spLocks noChangeAspect="1"/>
              </p:cNvSpPr>
              <p:nvPr/>
            </p:nvSpPr>
            <p:spPr bwMode="auto">
              <a:xfrm>
                <a:off x="6993" y="6814"/>
                <a:ext cx="101" cy="104"/>
              </a:xfrm>
              <a:custGeom>
                <a:avLst/>
                <a:gdLst>
                  <a:gd name="T0" fmla="*/ 101 w 101"/>
                  <a:gd name="T1" fmla="*/ 0 h 104"/>
                  <a:gd name="T2" fmla="*/ 0 w 101"/>
                  <a:gd name="T3" fmla="*/ 51 h 104"/>
                  <a:gd name="T4" fmla="*/ 101 w 101"/>
                  <a:gd name="T5" fmla="*/ 104 h 104"/>
                  <a:gd name="T6" fmla="*/ 101 w 101"/>
                  <a:gd name="T7" fmla="*/ 0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101" y="0"/>
                    </a:moveTo>
                    <a:lnTo>
                      <a:pt x="0" y="51"/>
                    </a:lnTo>
                    <a:lnTo>
                      <a:pt x="101" y="104"/>
                    </a:lnTo>
                    <a:lnTo>
                      <a:pt x="101" y="0"/>
                    </a:lnTo>
                    <a:close/>
                  </a:path>
                </a:pathLst>
              </a:custGeom>
              <a:solidFill>
                <a:srgbClr val="000000"/>
              </a:solidFill>
              <a:ln w="9525">
                <a:noFill/>
                <a:round/>
                <a:headEnd/>
                <a:tailEnd/>
              </a:ln>
            </p:spPr>
            <p:txBody>
              <a:bodyPr/>
              <a:lstStyle/>
              <a:p>
                <a:endParaRPr lang="en-US" sz="1000"/>
              </a:p>
            </p:txBody>
          </p:sp>
          <p:sp>
            <p:nvSpPr>
              <p:cNvPr id="46224" name="Freeform 330"/>
              <p:cNvSpPr>
                <a:spLocks noChangeAspect="1"/>
              </p:cNvSpPr>
              <p:nvPr/>
            </p:nvSpPr>
            <p:spPr bwMode="auto">
              <a:xfrm>
                <a:off x="9656" y="6784"/>
                <a:ext cx="103" cy="104"/>
              </a:xfrm>
              <a:custGeom>
                <a:avLst/>
                <a:gdLst>
                  <a:gd name="T0" fmla="*/ 0 w 103"/>
                  <a:gd name="T1" fmla="*/ 104 h 104"/>
                  <a:gd name="T2" fmla="*/ 103 w 103"/>
                  <a:gd name="T3" fmla="*/ 51 h 104"/>
                  <a:gd name="T4" fmla="*/ 0 w 103"/>
                  <a:gd name="T5" fmla="*/ 0 h 104"/>
                  <a:gd name="T6" fmla="*/ 0 w 103"/>
                  <a:gd name="T7" fmla="*/ 104 h 104"/>
                  <a:gd name="T8" fmla="*/ 0 60000 65536"/>
                  <a:gd name="T9" fmla="*/ 0 60000 65536"/>
                  <a:gd name="T10" fmla="*/ 0 60000 65536"/>
                  <a:gd name="T11" fmla="*/ 0 60000 65536"/>
                  <a:gd name="T12" fmla="*/ 0 w 103"/>
                  <a:gd name="T13" fmla="*/ 0 h 104"/>
                  <a:gd name="T14" fmla="*/ 103 w 103"/>
                  <a:gd name="T15" fmla="*/ 104 h 104"/>
                </a:gdLst>
                <a:ahLst/>
                <a:cxnLst>
                  <a:cxn ang="T8">
                    <a:pos x="T0" y="T1"/>
                  </a:cxn>
                  <a:cxn ang="T9">
                    <a:pos x="T2" y="T3"/>
                  </a:cxn>
                  <a:cxn ang="T10">
                    <a:pos x="T4" y="T5"/>
                  </a:cxn>
                  <a:cxn ang="T11">
                    <a:pos x="T6" y="T7"/>
                  </a:cxn>
                </a:cxnLst>
                <a:rect l="T12" t="T13" r="T14" b="T15"/>
                <a:pathLst>
                  <a:path w="103" h="104">
                    <a:moveTo>
                      <a:pt x="0" y="104"/>
                    </a:moveTo>
                    <a:lnTo>
                      <a:pt x="103" y="51"/>
                    </a:lnTo>
                    <a:lnTo>
                      <a:pt x="0" y="0"/>
                    </a:lnTo>
                    <a:lnTo>
                      <a:pt x="0" y="104"/>
                    </a:lnTo>
                    <a:close/>
                  </a:path>
                </a:pathLst>
              </a:custGeom>
              <a:solidFill>
                <a:srgbClr val="000000"/>
              </a:solidFill>
              <a:ln w="9525">
                <a:noFill/>
                <a:round/>
                <a:headEnd/>
                <a:tailEnd/>
              </a:ln>
            </p:spPr>
            <p:txBody>
              <a:bodyPr/>
              <a:lstStyle/>
              <a:p>
                <a:endParaRPr lang="en-US" sz="1000"/>
              </a:p>
            </p:txBody>
          </p:sp>
        </p:grpSp>
        <p:grpSp>
          <p:nvGrpSpPr>
            <p:cNvPr id="46194" name="Group 331"/>
            <p:cNvGrpSpPr>
              <a:grpSpLocks noChangeAspect="1"/>
            </p:cNvGrpSpPr>
            <p:nvPr/>
          </p:nvGrpSpPr>
          <p:grpSpPr bwMode="auto">
            <a:xfrm>
              <a:off x="5055" y="2037"/>
              <a:ext cx="631" cy="61"/>
              <a:chOff x="8671" y="5714"/>
              <a:chExt cx="1080" cy="104"/>
            </a:xfrm>
          </p:grpSpPr>
          <p:sp>
            <p:nvSpPr>
              <p:cNvPr id="46219" name="Line 332"/>
              <p:cNvSpPr>
                <a:spLocks noChangeAspect="1" noChangeShapeType="1"/>
              </p:cNvSpPr>
              <p:nvPr/>
            </p:nvSpPr>
            <p:spPr bwMode="auto">
              <a:xfrm>
                <a:off x="8765" y="5765"/>
                <a:ext cx="888" cy="1"/>
              </a:xfrm>
              <a:prstGeom prst="line">
                <a:avLst/>
              </a:prstGeom>
              <a:noFill/>
              <a:ln w="8890">
                <a:solidFill>
                  <a:srgbClr val="000000"/>
                </a:solidFill>
                <a:round/>
                <a:headEnd/>
                <a:tailEnd/>
              </a:ln>
            </p:spPr>
            <p:txBody>
              <a:bodyPr/>
              <a:lstStyle/>
              <a:p>
                <a:endParaRPr lang="en-US" sz="1000"/>
              </a:p>
            </p:txBody>
          </p:sp>
          <p:sp>
            <p:nvSpPr>
              <p:cNvPr id="46220" name="Freeform 333"/>
              <p:cNvSpPr>
                <a:spLocks noChangeAspect="1"/>
              </p:cNvSpPr>
              <p:nvPr/>
            </p:nvSpPr>
            <p:spPr bwMode="auto">
              <a:xfrm>
                <a:off x="8671" y="5714"/>
                <a:ext cx="101" cy="104"/>
              </a:xfrm>
              <a:custGeom>
                <a:avLst/>
                <a:gdLst>
                  <a:gd name="T0" fmla="*/ 101 w 101"/>
                  <a:gd name="T1" fmla="*/ 0 h 104"/>
                  <a:gd name="T2" fmla="*/ 0 w 101"/>
                  <a:gd name="T3" fmla="*/ 53 h 104"/>
                  <a:gd name="T4" fmla="*/ 101 w 101"/>
                  <a:gd name="T5" fmla="*/ 104 h 104"/>
                  <a:gd name="T6" fmla="*/ 101 w 101"/>
                  <a:gd name="T7" fmla="*/ 0 h 104"/>
                  <a:gd name="T8" fmla="*/ 0 60000 65536"/>
                  <a:gd name="T9" fmla="*/ 0 60000 65536"/>
                  <a:gd name="T10" fmla="*/ 0 60000 65536"/>
                  <a:gd name="T11" fmla="*/ 0 60000 65536"/>
                  <a:gd name="T12" fmla="*/ 0 w 101"/>
                  <a:gd name="T13" fmla="*/ 0 h 104"/>
                  <a:gd name="T14" fmla="*/ 101 w 101"/>
                  <a:gd name="T15" fmla="*/ 104 h 104"/>
                </a:gdLst>
                <a:ahLst/>
                <a:cxnLst>
                  <a:cxn ang="T8">
                    <a:pos x="T0" y="T1"/>
                  </a:cxn>
                  <a:cxn ang="T9">
                    <a:pos x="T2" y="T3"/>
                  </a:cxn>
                  <a:cxn ang="T10">
                    <a:pos x="T4" y="T5"/>
                  </a:cxn>
                  <a:cxn ang="T11">
                    <a:pos x="T6" y="T7"/>
                  </a:cxn>
                </a:cxnLst>
                <a:rect l="T12" t="T13" r="T14" b="T15"/>
                <a:pathLst>
                  <a:path w="101" h="104">
                    <a:moveTo>
                      <a:pt x="101" y="0"/>
                    </a:moveTo>
                    <a:lnTo>
                      <a:pt x="0" y="53"/>
                    </a:lnTo>
                    <a:lnTo>
                      <a:pt x="101" y="104"/>
                    </a:lnTo>
                    <a:lnTo>
                      <a:pt x="101" y="0"/>
                    </a:lnTo>
                    <a:close/>
                  </a:path>
                </a:pathLst>
              </a:custGeom>
              <a:solidFill>
                <a:srgbClr val="000000"/>
              </a:solidFill>
              <a:ln w="9525">
                <a:noFill/>
                <a:round/>
                <a:headEnd/>
                <a:tailEnd/>
              </a:ln>
            </p:spPr>
            <p:txBody>
              <a:bodyPr/>
              <a:lstStyle/>
              <a:p>
                <a:endParaRPr lang="en-US" sz="1000"/>
              </a:p>
            </p:txBody>
          </p:sp>
          <p:sp>
            <p:nvSpPr>
              <p:cNvPr id="46221" name="Freeform 334"/>
              <p:cNvSpPr>
                <a:spLocks noChangeAspect="1"/>
              </p:cNvSpPr>
              <p:nvPr/>
            </p:nvSpPr>
            <p:spPr bwMode="auto">
              <a:xfrm>
                <a:off x="9648" y="5714"/>
                <a:ext cx="103" cy="104"/>
              </a:xfrm>
              <a:custGeom>
                <a:avLst/>
                <a:gdLst>
                  <a:gd name="T0" fmla="*/ 0 w 103"/>
                  <a:gd name="T1" fmla="*/ 104 h 104"/>
                  <a:gd name="T2" fmla="*/ 103 w 103"/>
                  <a:gd name="T3" fmla="*/ 53 h 104"/>
                  <a:gd name="T4" fmla="*/ 0 w 103"/>
                  <a:gd name="T5" fmla="*/ 0 h 104"/>
                  <a:gd name="T6" fmla="*/ 0 w 103"/>
                  <a:gd name="T7" fmla="*/ 104 h 104"/>
                  <a:gd name="T8" fmla="*/ 0 60000 65536"/>
                  <a:gd name="T9" fmla="*/ 0 60000 65536"/>
                  <a:gd name="T10" fmla="*/ 0 60000 65536"/>
                  <a:gd name="T11" fmla="*/ 0 60000 65536"/>
                  <a:gd name="T12" fmla="*/ 0 w 103"/>
                  <a:gd name="T13" fmla="*/ 0 h 104"/>
                  <a:gd name="T14" fmla="*/ 103 w 103"/>
                  <a:gd name="T15" fmla="*/ 104 h 104"/>
                </a:gdLst>
                <a:ahLst/>
                <a:cxnLst>
                  <a:cxn ang="T8">
                    <a:pos x="T0" y="T1"/>
                  </a:cxn>
                  <a:cxn ang="T9">
                    <a:pos x="T2" y="T3"/>
                  </a:cxn>
                  <a:cxn ang="T10">
                    <a:pos x="T4" y="T5"/>
                  </a:cxn>
                  <a:cxn ang="T11">
                    <a:pos x="T6" y="T7"/>
                  </a:cxn>
                </a:cxnLst>
                <a:rect l="T12" t="T13" r="T14" b="T15"/>
                <a:pathLst>
                  <a:path w="103" h="104">
                    <a:moveTo>
                      <a:pt x="0" y="104"/>
                    </a:moveTo>
                    <a:lnTo>
                      <a:pt x="103" y="53"/>
                    </a:lnTo>
                    <a:lnTo>
                      <a:pt x="0" y="0"/>
                    </a:lnTo>
                    <a:lnTo>
                      <a:pt x="0" y="104"/>
                    </a:lnTo>
                    <a:close/>
                  </a:path>
                </a:pathLst>
              </a:custGeom>
              <a:solidFill>
                <a:srgbClr val="000000"/>
              </a:solidFill>
              <a:ln w="9525">
                <a:noFill/>
                <a:round/>
                <a:headEnd/>
                <a:tailEnd/>
              </a:ln>
            </p:spPr>
            <p:txBody>
              <a:bodyPr/>
              <a:lstStyle/>
              <a:p>
                <a:endParaRPr lang="en-US" sz="1000"/>
              </a:p>
            </p:txBody>
          </p:sp>
        </p:grpSp>
        <p:sp>
          <p:nvSpPr>
            <p:cNvPr id="46195" name="Rectangle 335"/>
            <p:cNvSpPr>
              <a:spLocks noChangeAspect="1" noChangeArrowheads="1"/>
            </p:cNvSpPr>
            <p:nvPr/>
          </p:nvSpPr>
          <p:spPr bwMode="auto">
            <a:xfrm>
              <a:off x="3686" y="1955"/>
              <a:ext cx="316" cy="743"/>
            </a:xfrm>
            <a:prstGeom prst="rect">
              <a:avLst/>
            </a:prstGeom>
            <a:solidFill>
              <a:srgbClr val="FFFFFF"/>
            </a:solidFill>
            <a:ln w="9525">
              <a:noFill/>
              <a:miter lim="800000"/>
              <a:headEnd/>
              <a:tailEnd/>
            </a:ln>
          </p:spPr>
          <p:txBody>
            <a:bodyPr/>
            <a:lstStyle/>
            <a:p>
              <a:endParaRPr lang="en-US" sz="1000"/>
            </a:p>
          </p:txBody>
        </p:sp>
        <p:sp>
          <p:nvSpPr>
            <p:cNvPr id="46197" name="Rectangle 337"/>
            <p:cNvSpPr>
              <a:spLocks noChangeAspect="1" noChangeArrowheads="1"/>
            </p:cNvSpPr>
            <p:nvPr/>
          </p:nvSpPr>
          <p:spPr bwMode="auto">
            <a:xfrm rot="16200000">
              <a:off x="3799" y="2060"/>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grpSp>
          <p:nvGrpSpPr>
            <p:cNvPr id="46198" name="Group 338"/>
            <p:cNvGrpSpPr>
              <a:grpSpLocks noChangeAspect="1"/>
            </p:cNvGrpSpPr>
            <p:nvPr/>
          </p:nvGrpSpPr>
          <p:grpSpPr bwMode="auto">
            <a:xfrm>
              <a:off x="3744" y="2257"/>
              <a:ext cx="61" cy="526"/>
              <a:chOff x="6458" y="5575"/>
              <a:chExt cx="104" cy="898"/>
            </a:xfrm>
          </p:grpSpPr>
          <p:sp>
            <p:nvSpPr>
              <p:cNvPr id="46217" name="Line 339"/>
              <p:cNvSpPr>
                <a:spLocks noChangeAspect="1" noChangeShapeType="1"/>
              </p:cNvSpPr>
              <p:nvPr/>
            </p:nvSpPr>
            <p:spPr bwMode="auto">
              <a:xfrm flipV="1">
                <a:off x="6510" y="5669"/>
                <a:ext cx="0" cy="804"/>
              </a:xfrm>
              <a:prstGeom prst="line">
                <a:avLst/>
              </a:prstGeom>
              <a:noFill/>
              <a:ln w="8890">
                <a:solidFill>
                  <a:srgbClr val="000000"/>
                </a:solidFill>
                <a:round/>
                <a:headEnd/>
                <a:tailEnd/>
              </a:ln>
            </p:spPr>
            <p:txBody>
              <a:bodyPr/>
              <a:lstStyle/>
              <a:p>
                <a:endParaRPr lang="en-US" sz="1000"/>
              </a:p>
            </p:txBody>
          </p:sp>
          <p:sp>
            <p:nvSpPr>
              <p:cNvPr id="46218" name="Freeform 340"/>
              <p:cNvSpPr>
                <a:spLocks noChangeAspect="1"/>
              </p:cNvSpPr>
              <p:nvPr/>
            </p:nvSpPr>
            <p:spPr bwMode="auto">
              <a:xfrm>
                <a:off x="6458" y="5575"/>
                <a:ext cx="104" cy="101"/>
              </a:xfrm>
              <a:custGeom>
                <a:avLst/>
                <a:gdLst>
                  <a:gd name="T0" fmla="*/ 104 w 104"/>
                  <a:gd name="T1" fmla="*/ 101 h 101"/>
                  <a:gd name="T2" fmla="*/ 53 w 104"/>
                  <a:gd name="T3" fmla="*/ 0 h 101"/>
                  <a:gd name="T4" fmla="*/ 0 w 104"/>
                  <a:gd name="T5" fmla="*/ 101 h 101"/>
                  <a:gd name="T6" fmla="*/ 104 w 104"/>
                  <a:gd name="T7" fmla="*/ 101 h 101"/>
                  <a:gd name="T8" fmla="*/ 0 60000 65536"/>
                  <a:gd name="T9" fmla="*/ 0 60000 65536"/>
                  <a:gd name="T10" fmla="*/ 0 60000 65536"/>
                  <a:gd name="T11" fmla="*/ 0 60000 65536"/>
                  <a:gd name="T12" fmla="*/ 0 w 104"/>
                  <a:gd name="T13" fmla="*/ 0 h 101"/>
                  <a:gd name="T14" fmla="*/ 104 w 104"/>
                  <a:gd name="T15" fmla="*/ 101 h 101"/>
                </a:gdLst>
                <a:ahLst/>
                <a:cxnLst>
                  <a:cxn ang="T8">
                    <a:pos x="T0" y="T1"/>
                  </a:cxn>
                  <a:cxn ang="T9">
                    <a:pos x="T2" y="T3"/>
                  </a:cxn>
                  <a:cxn ang="T10">
                    <a:pos x="T4" y="T5"/>
                  </a:cxn>
                  <a:cxn ang="T11">
                    <a:pos x="T6" y="T7"/>
                  </a:cxn>
                </a:cxnLst>
                <a:rect l="T12" t="T13" r="T14" b="T15"/>
                <a:pathLst>
                  <a:path w="104" h="101">
                    <a:moveTo>
                      <a:pt x="104" y="101"/>
                    </a:moveTo>
                    <a:lnTo>
                      <a:pt x="53" y="0"/>
                    </a:lnTo>
                    <a:lnTo>
                      <a:pt x="0" y="101"/>
                    </a:lnTo>
                    <a:lnTo>
                      <a:pt x="104" y="101"/>
                    </a:lnTo>
                    <a:close/>
                  </a:path>
                </a:pathLst>
              </a:custGeom>
              <a:solidFill>
                <a:srgbClr val="000000"/>
              </a:solidFill>
              <a:ln w="9525">
                <a:noFill/>
                <a:round/>
                <a:headEnd/>
                <a:tailEnd/>
              </a:ln>
            </p:spPr>
            <p:txBody>
              <a:bodyPr/>
              <a:lstStyle/>
              <a:p>
                <a:endParaRPr lang="en-US" sz="1000"/>
              </a:p>
            </p:txBody>
          </p:sp>
        </p:grpSp>
        <p:sp>
          <p:nvSpPr>
            <p:cNvPr id="46199" name="Rectangle 341"/>
            <p:cNvSpPr>
              <a:spLocks noChangeAspect="1" noChangeArrowheads="1"/>
            </p:cNvSpPr>
            <p:nvPr/>
          </p:nvSpPr>
          <p:spPr bwMode="auto">
            <a:xfrm>
              <a:off x="3686" y="2691"/>
              <a:ext cx="421" cy="211"/>
            </a:xfrm>
            <a:prstGeom prst="rect">
              <a:avLst/>
            </a:prstGeom>
            <a:solidFill>
              <a:srgbClr val="FFFFFF"/>
            </a:solidFill>
            <a:ln w="9525">
              <a:noFill/>
              <a:miter lim="800000"/>
              <a:headEnd/>
              <a:tailEnd/>
            </a:ln>
          </p:spPr>
          <p:txBody>
            <a:bodyPr/>
            <a:lstStyle/>
            <a:p>
              <a:endParaRPr lang="en-US" sz="1000"/>
            </a:p>
          </p:txBody>
        </p:sp>
        <p:sp>
          <p:nvSpPr>
            <p:cNvPr id="46201" name="Rectangle 343"/>
            <p:cNvSpPr>
              <a:spLocks noChangeAspect="1" noChangeArrowheads="1"/>
            </p:cNvSpPr>
            <p:nvPr/>
          </p:nvSpPr>
          <p:spPr bwMode="auto">
            <a:xfrm>
              <a:off x="3991" y="2737"/>
              <a:ext cx="18" cy="87"/>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New Roman" pitchFamily="18" charset="0"/>
                </a:rPr>
                <a:t> </a:t>
              </a:r>
              <a:endParaRPr lang="en-US" sz="1000">
                <a:latin typeface="Times New Roman" pitchFamily="18" charset="0"/>
              </a:endParaRPr>
            </a:p>
          </p:txBody>
        </p:sp>
        <p:grpSp>
          <p:nvGrpSpPr>
            <p:cNvPr id="46202" name="Group 344"/>
            <p:cNvGrpSpPr>
              <a:grpSpLocks noChangeAspect="1"/>
            </p:cNvGrpSpPr>
            <p:nvPr/>
          </p:nvGrpSpPr>
          <p:grpSpPr bwMode="auto">
            <a:xfrm>
              <a:off x="3777" y="2784"/>
              <a:ext cx="365" cy="60"/>
              <a:chOff x="6604" y="6962"/>
              <a:chExt cx="627" cy="104"/>
            </a:xfrm>
          </p:grpSpPr>
          <p:sp>
            <p:nvSpPr>
              <p:cNvPr id="46215" name="Line 345"/>
              <p:cNvSpPr>
                <a:spLocks noChangeAspect="1" noChangeShapeType="1"/>
              </p:cNvSpPr>
              <p:nvPr/>
            </p:nvSpPr>
            <p:spPr bwMode="auto">
              <a:xfrm>
                <a:off x="6604" y="7014"/>
                <a:ext cx="529" cy="0"/>
              </a:xfrm>
              <a:prstGeom prst="line">
                <a:avLst/>
              </a:prstGeom>
              <a:noFill/>
              <a:ln w="8890">
                <a:solidFill>
                  <a:srgbClr val="000000"/>
                </a:solidFill>
                <a:round/>
                <a:headEnd/>
                <a:tailEnd/>
              </a:ln>
            </p:spPr>
            <p:txBody>
              <a:bodyPr/>
              <a:lstStyle/>
              <a:p>
                <a:endParaRPr lang="en-US" sz="1000"/>
              </a:p>
            </p:txBody>
          </p:sp>
          <p:sp>
            <p:nvSpPr>
              <p:cNvPr id="46216" name="Freeform 346"/>
              <p:cNvSpPr>
                <a:spLocks noChangeAspect="1"/>
              </p:cNvSpPr>
              <p:nvPr/>
            </p:nvSpPr>
            <p:spPr bwMode="auto">
              <a:xfrm>
                <a:off x="7128" y="6962"/>
                <a:ext cx="103" cy="104"/>
              </a:xfrm>
              <a:custGeom>
                <a:avLst/>
                <a:gdLst>
                  <a:gd name="T0" fmla="*/ 0 w 103"/>
                  <a:gd name="T1" fmla="*/ 104 h 104"/>
                  <a:gd name="T2" fmla="*/ 103 w 103"/>
                  <a:gd name="T3" fmla="*/ 53 h 104"/>
                  <a:gd name="T4" fmla="*/ 0 w 103"/>
                  <a:gd name="T5" fmla="*/ 0 h 104"/>
                  <a:gd name="T6" fmla="*/ 0 w 103"/>
                  <a:gd name="T7" fmla="*/ 104 h 104"/>
                  <a:gd name="T8" fmla="*/ 0 60000 65536"/>
                  <a:gd name="T9" fmla="*/ 0 60000 65536"/>
                  <a:gd name="T10" fmla="*/ 0 60000 65536"/>
                  <a:gd name="T11" fmla="*/ 0 60000 65536"/>
                  <a:gd name="T12" fmla="*/ 0 w 103"/>
                  <a:gd name="T13" fmla="*/ 0 h 104"/>
                  <a:gd name="T14" fmla="*/ 103 w 103"/>
                  <a:gd name="T15" fmla="*/ 104 h 104"/>
                </a:gdLst>
                <a:ahLst/>
                <a:cxnLst>
                  <a:cxn ang="T8">
                    <a:pos x="T0" y="T1"/>
                  </a:cxn>
                  <a:cxn ang="T9">
                    <a:pos x="T2" y="T3"/>
                  </a:cxn>
                  <a:cxn ang="T10">
                    <a:pos x="T4" y="T5"/>
                  </a:cxn>
                  <a:cxn ang="T11">
                    <a:pos x="T6" y="T7"/>
                  </a:cxn>
                </a:cxnLst>
                <a:rect l="T12" t="T13" r="T14" b="T15"/>
                <a:pathLst>
                  <a:path w="103" h="104">
                    <a:moveTo>
                      <a:pt x="0" y="104"/>
                    </a:moveTo>
                    <a:lnTo>
                      <a:pt x="103" y="53"/>
                    </a:lnTo>
                    <a:lnTo>
                      <a:pt x="0" y="0"/>
                    </a:lnTo>
                    <a:lnTo>
                      <a:pt x="0" y="104"/>
                    </a:lnTo>
                    <a:close/>
                  </a:path>
                </a:pathLst>
              </a:custGeom>
              <a:solidFill>
                <a:srgbClr val="000000"/>
              </a:solidFill>
              <a:ln w="9525">
                <a:noFill/>
                <a:round/>
                <a:headEnd/>
                <a:tailEnd/>
              </a:ln>
            </p:spPr>
            <p:txBody>
              <a:bodyPr/>
              <a:lstStyle/>
              <a:p>
                <a:endParaRPr lang="en-US" sz="1000"/>
              </a:p>
            </p:txBody>
          </p:sp>
        </p:grpSp>
        <p:sp>
          <p:nvSpPr>
            <p:cNvPr id="46203" name="Line 347"/>
            <p:cNvSpPr>
              <a:spLocks noChangeAspect="1" noChangeShapeType="1"/>
            </p:cNvSpPr>
            <p:nvPr/>
          </p:nvSpPr>
          <p:spPr bwMode="auto">
            <a:xfrm flipH="1">
              <a:off x="3791" y="1857"/>
              <a:ext cx="632" cy="0"/>
            </a:xfrm>
            <a:prstGeom prst="line">
              <a:avLst/>
            </a:prstGeom>
            <a:noFill/>
            <a:ln w="8890">
              <a:solidFill>
                <a:srgbClr val="000000"/>
              </a:solidFill>
              <a:round/>
              <a:headEnd/>
              <a:tailEnd/>
            </a:ln>
          </p:spPr>
          <p:txBody>
            <a:bodyPr/>
            <a:lstStyle/>
            <a:p>
              <a:endParaRPr lang="en-US" sz="1000"/>
            </a:p>
          </p:txBody>
        </p:sp>
        <p:sp>
          <p:nvSpPr>
            <p:cNvPr id="46204" name="Line 348"/>
            <p:cNvSpPr>
              <a:spLocks noChangeAspect="1" noChangeShapeType="1"/>
            </p:cNvSpPr>
            <p:nvPr/>
          </p:nvSpPr>
          <p:spPr bwMode="auto">
            <a:xfrm flipH="1">
              <a:off x="3791" y="1436"/>
              <a:ext cx="421" cy="0"/>
            </a:xfrm>
            <a:prstGeom prst="line">
              <a:avLst/>
            </a:prstGeom>
            <a:noFill/>
            <a:ln w="8890">
              <a:solidFill>
                <a:srgbClr val="000000"/>
              </a:solidFill>
              <a:round/>
              <a:headEnd/>
              <a:tailEnd/>
            </a:ln>
          </p:spPr>
          <p:txBody>
            <a:bodyPr/>
            <a:lstStyle/>
            <a:p>
              <a:endParaRPr lang="en-US" sz="1000"/>
            </a:p>
          </p:txBody>
        </p:sp>
        <p:sp>
          <p:nvSpPr>
            <p:cNvPr id="46205" name="Line 349"/>
            <p:cNvSpPr>
              <a:spLocks noChangeAspect="1" noChangeShapeType="1"/>
            </p:cNvSpPr>
            <p:nvPr/>
          </p:nvSpPr>
          <p:spPr bwMode="auto">
            <a:xfrm flipH="1">
              <a:off x="1372" y="2165"/>
              <a:ext cx="631" cy="1"/>
            </a:xfrm>
            <a:prstGeom prst="line">
              <a:avLst/>
            </a:prstGeom>
            <a:noFill/>
            <a:ln w="8890">
              <a:solidFill>
                <a:srgbClr val="000000"/>
              </a:solidFill>
              <a:round/>
              <a:headEnd/>
              <a:tailEnd/>
            </a:ln>
          </p:spPr>
          <p:txBody>
            <a:bodyPr/>
            <a:lstStyle/>
            <a:p>
              <a:endParaRPr lang="en-US" sz="1000"/>
            </a:p>
          </p:txBody>
        </p:sp>
        <p:grpSp>
          <p:nvGrpSpPr>
            <p:cNvPr id="46206" name="Group 350"/>
            <p:cNvGrpSpPr>
              <a:grpSpLocks noChangeAspect="1"/>
            </p:cNvGrpSpPr>
            <p:nvPr/>
          </p:nvGrpSpPr>
          <p:grpSpPr bwMode="auto">
            <a:xfrm>
              <a:off x="4056" y="1437"/>
              <a:ext cx="64" cy="421"/>
              <a:chOff x="6955" y="4687"/>
              <a:chExt cx="109" cy="720"/>
            </a:xfrm>
          </p:grpSpPr>
          <p:sp>
            <p:nvSpPr>
              <p:cNvPr id="46212" name="Line 351"/>
              <p:cNvSpPr>
                <a:spLocks noChangeAspect="1" noChangeShapeType="1"/>
              </p:cNvSpPr>
              <p:nvPr/>
            </p:nvSpPr>
            <p:spPr bwMode="auto">
              <a:xfrm flipV="1">
                <a:off x="7024" y="4781"/>
                <a:ext cx="1" cy="528"/>
              </a:xfrm>
              <a:prstGeom prst="line">
                <a:avLst/>
              </a:prstGeom>
              <a:noFill/>
              <a:ln w="8890">
                <a:solidFill>
                  <a:srgbClr val="000000"/>
                </a:solidFill>
                <a:round/>
                <a:headEnd/>
                <a:tailEnd/>
              </a:ln>
            </p:spPr>
            <p:txBody>
              <a:bodyPr/>
              <a:lstStyle/>
              <a:p>
                <a:endParaRPr lang="en-US" sz="1000"/>
              </a:p>
            </p:txBody>
          </p:sp>
          <p:sp>
            <p:nvSpPr>
              <p:cNvPr id="46213" name="Freeform 352"/>
              <p:cNvSpPr>
                <a:spLocks noChangeAspect="1"/>
              </p:cNvSpPr>
              <p:nvPr/>
            </p:nvSpPr>
            <p:spPr bwMode="auto">
              <a:xfrm>
                <a:off x="6960" y="5304"/>
                <a:ext cx="104" cy="103"/>
              </a:xfrm>
              <a:custGeom>
                <a:avLst/>
                <a:gdLst>
                  <a:gd name="T0" fmla="*/ 0 w 104"/>
                  <a:gd name="T1" fmla="*/ 0 h 103"/>
                  <a:gd name="T2" fmla="*/ 53 w 104"/>
                  <a:gd name="T3" fmla="*/ 103 h 103"/>
                  <a:gd name="T4" fmla="*/ 104 w 104"/>
                  <a:gd name="T5" fmla="*/ 0 h 103"/>
                  <a:gd name="T6" fmla="*/ 0 w 104"/>
                  <a:gd name="T7" fmla="*/ 0 h 103"/>
                  <a:gd name="T8" fmla="*/ 0 60000 65536"/>
                  <a:gd name="T9" fmla="*/ 0 60000 65536"/>
                  <a:gd name="T10" fmla="*/ 0 60000 65536"/>
                  <a:gd name="T11" fmla="*/ 0 60000 65536"/>
                  <a:gd name="T12" fmla="*/ 0 w 104"/>
                  <a:gd name="T13" fmla="*/ 0 h 103"/>
                  <a:gd name="T14" fmla="*/ 104 w 104"/>
                  <a:gd name="T15" fmla="*/ 103 h 103"/>
                </a:gdLst>
                <a:ahLst/>
                <a:cxnLst>
                  <a:cxn ang="T8">
                    <a:pos x="T0" y="T1"/>
                  </a:cxn>
                  <a:cxn ang="T9">
                    <a:pos x="T2" y="T3"/>
                  </a:cxn>
                  <a:cxn ang="T10">
                    <a:pos x="T4" y="T5"/>
                  </a:cxn>
                  <a:cxn ang="T11">
                    <a:pos x="T6" y="T7"/>
                  </a:cxn>
                </a:cxnLst>
                <a:rect l="T12" t="T13" r="T14" b="T15"/>
                <a:pathLst>
                  <a:path w="104" h="103">
                    <a:moveTo>
                      <a:pt x="0" y="0"/>
                    </a:moveTo>
                    <a:lnTo>
                      <a:pt x="53" y="103"/>
                    </a:lnTo>
                    <a:lnTo>
                      <a:pt x="104" y="0"/>
                    </a:lnTo>
                    <a:lnTo>
                      <a:pt x="0" y="0"/>
                    </a:lnTo>
                    <a:close/>
                  </a:path>
                </a:pathLst>
              </a:custGeom>
              <a:solidFill>
                <a:srgbClr val="000000"/>
              </a:solidFill>
              <a:ln w="9525">
                <a:noFill/>
                <a:round/>
                <a:headEnd/>
                <a:tailEnd/>
              </a:ln>
            </p:spPr>
            <p:txBody>
              <a:bodyPr/>
              <a:lstStyle/>
              <a:p>
                <a:endParaRPr lang="en-US" sz="1000"/>
              </a:p>
            </p:txBody>
          </p:sp>
          <p:sp>
            <p:nvSpPr>
              <p:cNvPr id="46214" name="Freeform 353"/>
              <p:cNvSpPr>
                <a:spLocks noChangeAspect="1"/>
              </p:cNvSpPr>
              <p:nvPr/>
            </p:nvSpPr>
            <p:spPr bwMode="auto">
              <a:xfrm>
                <a:off x="6955" y="4687"/>
                <a:ext cx="104" cy="101"/>
              </a:xfrm>
              <a:custGeom>
                <a:avLst/>
                <a:gdLst>
                  <a:gd name="T0" fmla="*/ 104 w 104"/>
                  <a:gd name="T1" fmla="*/ 101 h 101"/>
                  <a:gd name="T2" fmla="*/ 53 w 104"/>
                  <a:gd name="T3" fmla="*/ 0 h 101"/>
                  <a:gd name="T4" fmla="*/ 0 w 104"/>
                  <a:gd name="T5" fmla="*/ 101 h 101"/>
                  <a:gd name="T6" fmla="*/ 104 w 104"/>
                  <a:gd name="T7" fmla="*/ 101 h 101"/>
                  <a:gd name="T8" fmla="*/ 0 60000 65536"/>
                  <a:gd name="T9" fmla="*/ 0 60000 65536"/>
                  <a:gd name="T10" fmla="*/ 0 60000 65536"/>
                  <a:gd name="T11" fmla="*/ 0 60000 65536"/>
                  <a:gd name="T12" fmla="*/ 0 w 104"/>
                  <a:gd name="T13" fmla="*/ 0 h 101"/>
                  <a:gd name="T14" fmla="*/ 104 w 104"/>
                  <a:gd name="T15" fmla="*/ 101 h 101"/>
                </a:gdLst>
                <a:ahLst/>
                <a:cxnLst>
                  <a:cxn ang="T8">
                    <a:pos x="T0" y="T1"/>
                  </a:cxn>
                  <a:cxn ang="T9">
                    <a:pos x="T2" y="T3"/>
                  </a:cxn>
                  <a:cxn ang="T10">
                    <a:pos x="T4" y="T5"/>
                  </a:cxn>
                  <a:cxn ang="T11">
                    <a:pos x="T6" y="T7"/>
                  </a:cxn>
                </a:cxnLst>
                <a:rect l="T12" t="T13" r="T14" b="T15"/>
                <a:pathLst>
                  <a:path w="104" h="101">
                    <a:moveTo>
                      <a:pt x="104" y="101"/>
                    </a:moveTo>
                    <a:lnTo>
                      <a:pt x="53" y="0"/>
                    </a:lnTo>
                    <a:lnTo>
                      <a:pt x="0" y="101"/>
                    </a:lnTo>
                    <a:lnTo>
                      <a:pt x="104" y="101"/>
                    </a:lnTo>
                    <a:close/>
                  </a:path>
                </a:pathLst>
              </a:custGeom>
              <a:solidFill>
                <a:srgbClr val="000000"/>
              </a:solidFill>
              <a:ln w="9525">
                <a:noFill/>
                <a:round/>
                <a:headEnd/>
                <a:tailEnd/>
              </a:ln>
            </p:spPr>
            <p:txBody>
              <a:bodyPr/>
              <a:lstStyle/>
              <a:p>
                <a:endParaRPr lang="en-US" sz="1000"/>
              </a:p>
            </p:txBody>
          </p:sp>
        </p:grpSp>
        <p:sp>
          <p:nvSpPr>
            <p:cNvPr id="46207" name="Line 354"/>
            <p:cNvSpPr>
              <a:spLocks noChangeAspect="1" noChangeShapeType="1"/>
            </p:cNvSpPr>
            <p:nvPr/>
          </p:nvSpPr>
          <p:spPr bwMode="auto">
            <a:xfrm>
              <a:off x="4084" y="1873"/>
              <a:ext cx="1" cy="841"/>
            </a:xfrm>
            <a:prstGeom prst="line">
              <a:avLst/>
            </a:prstGeom>
            <a:noFill/>
            <a:ln w="8890">
              <a:solidFill>
                <a:srgbClr val="000000"/>
              </a:solidFill>
              <a:round/>
              <a:headEnd/>
              <a:tailEnd/>
            </a:ln>
          </p:spPr>
          <p:txBody>
            <a:bodyPr/>
            <a:lstStyle/>
            <a:p>
              <a:endParaRPr lang="en-US" sz="1000"/>
            </a:p>
          </p:txBody>
        </p:sp>
        <p:sp>
          <p:nvSpPr>
            <p:cNvPr id="46208" name="Line 355"/>
            <p:cNvSpPr>
              <a:spLocks noChangeAspect="1" noChangeShapeType="1"/>
            </p:cNvSpPr>
            <p:nvPr/>
          </p:nvSpPr>
          <p:spPr bwMode="auto">
            <a:xfrm>
              <a:off x="5682" y="1968"/>
              <a:ext cx="1" cy="736"/>
            </a:xfrm>
            <a:prstGeom prst="line">
              <a:avLst/>
            </a:prstGeom>
            <a:noFill/>
            <a:ln w="8890">
              <a:solidFill>
                <a:srgbClr val="000000"/>
              </a:solidFill>
              <a:round/>
              <a:headEnd/>
              <a:tailEnd/>
            </a:ln>
          </p:spPr>
          <p:txBody>
            <a:bodyPr/>
            <a:lstStyle/>
            <a:p>
              <a:endParaRPr lang="en-US" sz="1000"/>
            </a:p>
          </p:txBody>
        </p:sp>
        <p:sp>
          <p:nvSpPr>
            <p:cNvPr id="46209" name="Line 356"/>
            <p:cNvSpPr>
              <a:spLocks noChangeAspect="1" noChangeShapeType="1"/>
            </p:cNvSpPr>
            <p:nvPr/>
          </p:nvSpPr>
          <p:spPr bwMode="auto">
            <a:xfrm>
              <a:off x="2424" y="1429"/>
              <a:ext cx="0" cy="210"/>
            </a:xfrm>
            <a:prstGeom prst="line">
              <a:avLst/>
            </a:prstGeom>
            <a:noFill/>
            <a:ln w="9525">
              <a:solidFill>
                <a:srgbClr val="000000"/>
              </a:solidFill>
              <a:round/>
              <a:headEnd/>
              <a:tailEnd/>
            </a:ln>
          </p:spPr>
          <p:txBody>
            <a:bodyPr/>
            <a:lstStyle/>
            <a:p>
              <a:endParaRPr lang="en-US" sz="1000"/>
            </a:p>
          </p:txBody>
        </p:sp>
        <p:sp>
          <p:nvSpPr>
            <p:cNvPr id="46210" name="Line 357"/>
            <p:cNvSpPr>
              <a:spLocks noChangeAspect="1" noChangeShapeType="1"/>
            </p:cNvSpPr>
            <p:nvPr/>
          </p:nvSpPr>
          <p:spPr bwMode="auto">
            <a:xfrm>
              <a:off x="2424" y="1534"/>
              <a:ext cx="736" cy="0"/>
            </a:xfrm>
            <a:prstGeom prst="line">
              <a:avLst/>
            </a:prstGeom>
            <a:noFill/>
            <a:ln w="9525">
              <a:solidFill>
                <a:srgbClr val="000000"/>
              </a:solidFill>
              <a:round/>
              <a:headEnd type="triangle" w="sm" len="sm"/>
              <a:tailEnd type="triangle" w="sm" len="sm"/>
            </a:ln>
          </p:spPr>
          <p:txBody>
            <a:bodyPr/>
            <a:lstStyle/>
            <a:p>
              <a:endParaRPr lang="en-US" sz="1000"/>
            </a:p>
          </p:txBody>
        </p:sp>
        <p:sp>
          <p:nvSpPr>
            <p:cNvPr id="46211" name="Line 358"/>
            <p:cNvSpPr>
              <a:spLocks noChangeAspect="1" noChangeShapeType="1"/>
            </p:cNvSpPr>
            <p:nvPr/>
          </p:nvSpPr>
          <p:spPr bwMode="auto">
            <a:xfrm>
              <a:off x="2532" y="1632"/>
              <a:ext cx="0" cy="432"/>
            </a:xfrm>
            <a:prstGeom prst="line">
              <a:avLst/>
            </a:prstGeom>
            <a:noFill/>
            <a:ln w="12700">
              <a:solidFill>
                <a:srgbClr val="000000"/>
              </a:solidFill>
              <a:round/>
              <a:headEnd type="none" w="sm" len="sm"/>
              <a:tailEnd type="none" w="sm" len="sm"/>
            </a:ln>
          </p:spPr>
          <p:txBody>
            <a:bodyPr/>
            <a:lstStyle/>
            <a:p>
              <a:endParaRPr lang="en-US" sz="1000"/>
            </a:p>
          </p:txBody>
        </p:sp>
      </p:grpSp>
      <p:sp>
        <p:nvSpPr>
          <p:cNvPr id="182" name="TextBox 181"/>
          <p:cNvSpPr txBox="1"/>
          <p:nvPr/>
        </p:nvSpPr>
        <p:spPr>
          <a:xfrm>
            <a:off x="2057400" y="3200400"/>
            <a:ext cx="1219200" cy="276999"/>
          </a:xfrm>
          <a:prstGeom prst="rect">
            <a:avLst/>
          </a:prstGeom>
          <a:noFill/>
        </p:spPr>
        <p:txBody>
          <a:bodyPr wrap="square" rtlCol="0">
            <a:spAutoFit/>
          </a:bodyPr>
          <a:lstStyle/>
          <a:p>
            <a:r>
              <a:rPr lang="en-US" sz="1200" dirty="0" smtClean="0"/>
              <a:t>Thermal Soak</a:t>
            </a:r>
            <a:endParaRPr lang="en-US" sz="1200" dirty="0"/>
          </a:p>
        </p:txBody>
      </p:sp>
      <p:sp>
        <p:nvSpPr>
          <p:cNvPr id="183" name="TextBox 182"/>
          <p:cNvSpPr txBox="1"/>
          <p:nvPr/>
        </p:nvSpPr>
        <p:spPr>
          <a:xfrm>
            <a:off x="1295400" y="3810000"/>
            <a:ext cx="1219200" cy="276999"/>
          </a:xfrm>
          <a:prstGeom prst="rect">
            <a:avLst/>
          </a:prstGeom>
          <a:noFill/>
        </p:spPr>
        <p:txBody>
          <a:bodyPr wrap="square" rtlCol="0">
            <a:spAutoFit/>
          </a:bodyPr>
          <a:lstStyle/>
          <a:p>
            <a:r>
              <a:rPr lang="en-US" sz="1200" dirty="0" smtClean="0"/>
              <a:t>Thermal Dwell</a:t>
            </a:r>
            <a:endParaRPr lang="en-US" sz="1200" dirty="0"/>
          </a:p>
        </p:txBody>
      </p:sp>
      <p:sp>
        <p:nvSpPr>
          <p:cNvPr id="185" name="TextBox 184"/>
          <p:cNvSpPr txBox="1"/>
          <p:nvPr/>
        </p:nvSpPr>
        <p:spPr>
          <a:xfrm>
            <a:off x="2514600" y="3657600"/>
            <a:ext cx="1447800" cy="461665"/>
          </a:xfrm>
          <a:prstGeom prst="rect">
            <a:avLst/>
          </a:prstGeom>
          <a:noFill/>
        </p:spPr>
        <p:txBody>
          <a:bodyPr wrap="square" rtlCol="0">
            <a:spAutoFit/>
          </a:bodyPr>
          <a:lstStyle/>
          <a:p>
            <a:pPr algn="ctr"/>
            <a:r>
              <a:rPr lang="en-US" sz="1200" dirty="0" smtClean="0"/>
              <a:t>Hot Operational Soak</a:t>
            </a:r>
            <a:endParaRPr lang="en-US" sz="1200" dirty="0"/>
          </a:p>
        </p:txBody>
      </p:sp>
      <p:sp>
        <p:nvSpPr>
          <p:cNvPr id="186" name="TextBox 185"/>
          <p:cNvSpPr txBox="1"/>
          <p:nvPr/>
        </p:nvSpPr>
        <p:spPr>
          <a:xfrm>
            <a:off x="2819400" y="4419600"/>
            <a:ext cx="914400" cy="461665"/>
          </a:xfrm>
          <a:prstGeom prst="rect">
            <a:avLst/>
          </a:prstGeom>
          <a:noFill/>
        </p:spPr>
        <p:txBody>
          <a:bodyPr wrap="square" rtlCol="0">
            <a:spAutoFit/>
          </a:bodyPr>
          <a:lstStyle/>
          <a:p>
            <a:pPr algn="ctr"/>
            <a:r>
              <a:rPr lang="en-US" sz="1200" dirty="0" smtClean="0"/>
              <a:t>Functional </a:t>
            </a:r>
          </a:p>
          <a:p>
            <a:pPr algn="ctr"/>
            <a:r>
              <a:rPr lang="en-US" sz="1200" dirty="0" smtClean="0"/>
              <a:t>Test</a:t>
            </a:r>
            <a:endParaRPr lang="en-US" sz="1200" dirty="0"/>
          </a:p>
        </p:txBody>
      </p:sp>
      <p:sp>
        <p:nvSpPr>
          <p:cNvPr id="187" name="TextBox 186"/>
          <p:cNvSpPr txBox="1"/>
          <p:nvPr/>
        </p:nvSpPr>
        <p:spPr>
          <a:xfrm>
            <a:off x="1143000" y="4343400"/>
            <a:ext cx="1066800" cy="547137"/>
          </a:xfrm>
          <a:prstGeom prst="rect">
            <a:avLst/>
          </a:prstGeom>
          <a:noFill/>
        </p:spPr>
        <p:txBody>
          <a:bodyPr wrap="square" rtlCol="0">
            <a:spAutoFit/>
          </a:bodyPr>
          <a:lstStyle/>
          <a:p>
            <a:pPr algn="ctr">
              <a:lnSpc>
                <a:spcPct val="150000"/>
              </a:lnSpc>
              <a:spcBef>
                <a:spcPts val="1800"/>
              </a:spcBef>
            </a:pPr>
            <a:r>
              <a:rPr lang="en-US" sz="1050" dirty="0" smtClean="0"/>
              <a:t>Thermal Stabilization</a:t>
            </a:r>
          </a:p>
        </p:txBody>
      </p:sp>
      <p:sp>
        <p:nvSpPr>
          <p:cNvPr id="188" name="TextBox 187"/>
          <p:cNvSpPr txBox="1"/>
          <p:nvPr/>
        </p:nvSpPr>
        <p:spPr>
          <a:xfrm>
            <a:off x="2133600" y="5181600"/>
            <a:ext cx="914400" cy="461665"/>
          </a:xfrm>
          <a:prstGeom prst="rect">
            <a:avLst/>
          </a:prstGeom>
          <a:noFill/>
        </p:spPr>
        <p:txBody>
          <a:bodyPr wrap="square" rtlCol="0">
            <a:spAutoFit/>
          </a:bodyPr>
          <a:lstStyle/>
          <a:p>
            <a:pPr algn="ctr"/>
            <a:r>
              <a:rPr lang="en-US" sz="1200" dirty="0" smtClean="0"/>
              <a:t>Hot </a:t>
            </a:r>
          </a:p>
          <a:p>
            <a:pPr algn="ctr"/>
            <a:r>
              <a:rPr lang="en-US" sz="1200" dirty="0" smtClean="0"/>
              <a:t>Start</a:t>
            </a:r>
          </a:p>
        </p:txBody>
      </p:sp>
      <p:sp>
        <p:nvSpPr>
          <p:cNvPr id="189" name="TextBox 188"/>
          <p:cNvSpPr txBox="1"/>
          <p:nvPr/>
        </p:nvSpPr>
        <p:spPr>
          <a:xfrm>
            <a:off x="304800" y="5029200"/>
            <a:ext cx="914400" cy="461665"/>
          </a:xfrm>
          <a:prstGeom prst="rect">
            <a:avLst/>
          </a:prstGeom>
          <a:noFill/>
        </p:spPr>
        <p:txBody>
          <a:bodyPr wrap="square" rtlCol="0">
            <a:spAutoFit/>
          </a:bodyPr>
          <a:lstStyle/>
          <a:p>
            <a:pPr algn="ctr"/>
            <a:r>
              <a:rPr lang="en-US" sz="1200" dirty="0" smtClean="0"/>
              <a:t> Test</a:t>
            </a:r>
          </a:p>
          <a:p>
            <a:pPr algn="ctr"/>
            <a:r>
              <a:rPr lang="en-US" sz="1200" dirty="0" smtClean="0"/>
              <a:t>Tolerance</a:t>
            </a:r>
            <a:endParaRPr lang="en-US" sz="1200" dirty="0"/>
          </a:p>
        </p:txBody>
      </p:sp>
      <p:sp>
        <p:nvSpPr>
          <p:cNvPr id="190" name="TextBox 189"/>
          <p:cNvSpPr txBox="1"/>
          <p:nvPr/>
        </p:nvSpPr>
        <p:spPr>
          <a:xfrm>
            <a:off x="990600" y="5791200"/>
            <a:ext cx="914400" cy="461665"/>
          </a:xfrm>
          <a:prstGeom prst="rect">
            <a:avLst/>
          </a:prstGeom>
          <a:noFill/>
        </p:spPr>
        <p:txBody>
          <a:bodyPr wrap="square" rtlCol="0">
            <a:spAutoFit/>
          </a:bodyPr>
          <a:lstStyle/>
          <a:p>
            <a:r>
              <a:rPr lang="en-US" sz="1200" dirty="0" smtClean="0"/>
              <a:t>Unit</a:t>
            </a:r>
          </a:p>
          <a:p>
            <a:r>
              <a:rPr lang="en-US" sz="1200" dirty="0" smtClean="0"/>
              <a:t>Operating</a:t>
            </a:r>
          </a:p>
        </p:txBody>
      </p:sp>
      <p:sp>
        <p:nvSpPr>
          <p:cNvPr id="191" name="TextBox 190"/>
          <p:cNvSpPr txBox="1"/>
          <p:nvPr/>
        </p:nvSpPr>
        <p:spPr>
          <a:xfrm>
            <a:off x="533400" y="3124200"/>
            <a:ext cx="1219200" cy="276999"/>
          </a:xfrm>
          <a:prstGeom prst="rect">
            <a:avLst/>
          </a:prstGeom>
          <a:noFill/>
        </p:spPr>
        <p:txBody>
          <a:bodyPr wrap="square" rtlCol="0">
            <a:spAutoFit/>
          </a:bodyPr>
          <a:lstStyle/>
          <a:p>
            <a:r>
              <a:rPr lang="en-US" sz="1200" dirty="0" smtClean="0"/>
              <a:t>Time</a:t>
            </a:r>
            <a:endParaRPr lang="en-US" sz="1200" dirty="0"/>
          </a:p>
        </p:txBody>
      </p:sp>
      <p:sp>
        <p:nvSpPr>
          <p:cNvPr id="192" name="TextBox 191"/>
          <p:cNvSpPr txBox="1"/>
          <p:nvPr/>
        </p:nvSpPr>
        <p:spPr>
          <a:xfrm rot="16200000">
            <a:off x="-204397" y="3633402"/>
            <a:ext cx="1143000" cy="276999"/>
          </a:xfrm>
          <a:prstGeom prst="rect">
            <a:avLst/>
          </a:prstGeom>
          <a:noFill/>
        </p:spPr>
        <p:txBody>
          <a:bodyPr wrap="square" rtlCol="0">
            <a:spAutoFit/>
          </a:bodyPr>
          <a:lstStyle/>
          <a:p>
            <a:r>
              <a:rPr lang="en-US" sz="1200" dirty="0" smtClean="0"/>
              <a:t>Temperature</a:t>
            </a:r>
            <a:endParaRPr lang="en-US" sz="1200" dirty="0"/>
          </a:p>
        </p:txBody>
      </p:sp>
      <p:sp>
        <p:nvSpPr>
          <p:cNvPr id="193" name="TextBox 192"/>
          <p:cNvSpPr txBox="1"/>
          <p:nvPr/>
        </p:nvSpPr>
        <p:spPr>
          <a:xfrm>
            <a:off x="6629400" y="3810000"/>
            <a:ext cx="914400" cy="461665"/>
          </a:xfrm>
          <a:prstGeom prst="rect">
            <a:avLst/>
          </a:prstGeom>
          <a:noFill/>
        </p:spPr>
        <p:txBody>
          <a:bodyPr wrap="square" rtlCol="0">
            <a:spAutoFit/>
          </a:bodyPr>
          <a:lstStyle/>
          <a:p>
            <a:pPr algn="ctr"/>
            <a:r>
              <a:rPr lang="en-US" sz="1200" dirty="0" smtClean="0"/>
              <a:t>Cold </a:t>
            </a:r>
          </a:p>
          <a:p>
            <a:pPr algn="ctr"/>
            <a:r>
              <a:rPr lang="en-US" sz="1200" dirty="0" smtClean="0"/>
              <a:t>Start</a:t>
            </a:r>
          </a:p>
        </p:txBody>
      </p:sp>
      <p:sp>
        <p:nvSpPr>
          <p:cNvPr id="194" name="TextBox 193"/>
          <p:cNvSpPr txBox="1"/>
          <p:nvPr/>
        </p:nvSpPr>
        <p:spPr>
          <a:xfrm>
            <a:off x="7315200" y="4648200"/>
            <a:ext cx="914400" cy="461665"/>
          </a:xfrm>
          <a:prstGeom prst="rect">
            <a:avLst/>
          </a:prstGeom>
          <a:noFill/>
        </p:spPr>
        <p:txBody>
          <a:bodyPr wrap="square" rtlCol="0">
            <a:spAutoFit/>
          </a:bodyPr>
          <a:lstStyle/>
          <a:p>
            <a:pPr algn="ctr"/>
            <a:r>
              <a:rPr lang="en-US" sz="1200" dirty="0" smtClean="0"/>
              <a:t>Functional </a:t>
            </a:r>
          </a:p>
          <a:p>
            <a:pPr algn="ctr"/>
            <a:r>
              <a:rPr lang="en-US" sz="1200" dirty="0" smtClean="0"/>
              <a:t>Test</a:t>
            </a:r>
            <a:endParaRPr lang="en-US" sz="1200" dirty="0"/>
          </a:p>
        </p:txBody>
      </p:sp>
      <p:sp>
        <p:nvSpPr>
          <p:cNvPr id="195" name="TextBox 194"/>
          <p:cNvSpPr txBox="1"/>
          <p:nvPr/>
        </p:nvSpPr>
        <p:spPr>
          <a:xfrm>
            <a:off x="5715000" y="3124200"/>
            <a:ext cx="914400" cy="461665"/>
          </a:xfrm>
          <a:prstGeom prst="rect">
            <a:avLst/>
          </a:prstGeom>
          <a:noFill/>
        </p:spPr>
        <p:txBody>
          <a:bodyPr wrap="square" rtlCol="0">
            <a:spAutoFit/>
          </a:bodyPr>
          <a:lstStyle/>
          <a:p>
            <a:r>
              <a:rPr lang="en-US" sz="1200" dirty="0" smtClean="0"/>
              <a:t>Unit Not</a:t>
            </a:r>
          </a:p>
          <a:p>
            <a:r>
              <a:rPr lang="en-US" sz="1200" dirty="0" smtClean="0"/>
              <a:t>Operating</a:t>
            </a:r>
          </a:p>
        </p:txBody>
      </p:sp>
      <p:sp>
        <p:nvSpPr>
          <p:cNvPr id="196" name="TextBox 195"/>
          <p:cNvSpPr txBox="1"/>
          <p:nvPr/>
        </p:nvSpPr>
        <p:spPr>
          <a:xfrm>
            <a:off x="4648200" y="3886200"/>
            <a:ext cx="914400" cy="461665"/>
          </a:xfrm>
          <a:prstGeom prst="rect">
            <a:avLst/>
          </a:prstGeom>
          <a:noFill/>
        </p:spPr>
        <p:txBody>
          <a:bodyPr wrap="square" rtlCol="0">
            <a:spAutoFit/>
          </a:bodyPr>
          <a:lstStyle/>
          <a:p>
            <a:pPr algn="ctr"/>
            <a:r>
              <a:rPr lang="en-US" sz="1200" dirty="0" smtClean="0"/>
              <a:t> Test</a:t>
            </a:r>
          </a:p>
          <a:p>
            <a:pPr algn="ctr"/>
            <a:r>
              <a:rPr lang="en-US" sz="1200" dirty="0" smtClean="0"/>
              <a:t>Tolerance</a:t>
            </a:r>
            <a:endParaRPr lang="en-US" sz="1200" dirty="0"/>
          </a:p>
        </p:txBody>
      </p:sp>
      <p:sp>
        <p:nvSpPr>
          <p:cNvPr id="197" name="TextBox 196"/>
          <p:cNvSpPr txBox="1"/>
          <p:nvPr/>
        </p:nvSpPr>
        <p:spPr>
          <a:xfrm rot="16200000">
            <a:off x="4215200" y="5462201"/>
            <a:ext cx="1143000" cy="276999"/>
          </a:xfrm>
          <a:prstGeom prst="rect">
            <a:avLst/>
          </a:prstGeom>
          <a:noFill/>
        </p:spPr>
        <p:txBody>
          <a:bodyPr wrap="square" rtlCol="0">
            <a:spAutoFit/>
          </a:bodyPr>
          <a:lstStyle/>
          <a:p>
            <a:r>
              <a:rPr lang="en-US" sz="1200" dirty="0" smtClean="0"/>
              <a:t>Temperature</a:t>
            </a:r>
            <a:endParaRPr lang="en-US" sz="1200" dirty="0"/>
          </a:p>
        </p:txBody>
      </p:sp>
      <p:sp>
        <p:nvSpPr>
          <p:cNvPr id="198" name="TextBox 197"/>
          <p:cNvSpPr txBox="1"/>
          <p:nvPr/>
        </p:nvSpPr>
        <p:spPr>
          <a:xfrm>
            <a:off x="4876800" y="6172200"/>
            <a:ext cx="1219200" cy="276999"/>
          </a:xfrm>
          <a:prstGeom prst="rect">
            <a:avLst/>
          </a:prstGeom>
          <a:noFill/>
        </p:spPr>
        <p:txBody>
          <a:bodyPr wrap="square" rtlCol="0">
            <a:spAutoFit/>
          </a:bodyPr>
          <a:lstStyle/>
          <a:p>
            <a:r>
              <a:rPr lang="en-US" sz="1200" dirty="0" smtClean="0"/>
              <a:t>Time</a:t>
            </a:r>
            <a:endParaRPr lang="en-US" sz="1200" dirty="0"/>
          </a:p>
        </p:txBody>
      </p:sp>
      <p:sp>
        <p:nvSpPr>
          <p:cNvPr id="199" name="TextBox 198"/>
          <p:cNvSpPr txBox="1"/>
          <p:nvPr/>
        </p:nvSpPr>
        <p:spPr>
          <a:xfrm>
            <a:off x="6400800" y="5943600"/>
            <a:ext cx="1219200" cy="276999"/>
          </a:xfrm>
          <a:prstGeom prst="rect">
            <a:avLst/>
          </a:prstGeom>
          <a:noFill/>
        </p:spPr>
        <p:txBody>
          <a:bodyPr wrap="square" rtlCol="0">
            <a:spAutoFit/>
          </a:bodyPr>
          <a:lstStyle/>
          <a:p>
            <a:r>
              <a:rPr lang="en-US" sz="1200" dirty="0" smtClean="0"/>
              <a:t>Thermal Soak</a:t>
            </a:r>
            <a:endParaRPr lang="en-US" sz="1200" dirty="0"/>
          </a:p>
        </p:txBody>
      </p:sp>
      <p:sp>
        <p:nvSpPr>
          <p:cNvPr id="200" name="TextBox 199"/>
          <p:cNvSpPr txBox="1"/>
          <p:nvPr/>
        </p:nvSpPr>
        <p:spPr>
          <a:xfrm>
            <a:off x="5715000" y="5486400"/>
            <a:ext cx="1219200" cy="276999"/>
          </a:xfrm>
          <a:prstGeom prst="rect">
            <a:avLst/>
          </a:prstGeom>
          <a:noFill/>
        </p:spPr>
        <p:txBody>
          <a:bodyPr wrap="square" rtlCol="0">
            <a:spAutoFit/>
          </a:bodyPr>
          <a:lstStyle/>
          <a:p>
            <a:r>
              <a:rPr lang="en-US" sz="1200" dirty="0" smtClean="0"/>
              <a:t>Thermal Dwell</a:t>
            </a:r>
            <a:endParaRPr lang="en-US" sz="1200" dirty="0"/>
          </a:p>
        </p:txBody>
      </p:sp>
      <p:sp>
        <p:nvSpPr>
          <p:cNvPr id="201" name="TextBox 200"/>
          <p:cNvSpPr txBox="1"/>
          <p:nvPr/>
        </p:nvSpPr>
        <p:spPr>
          <a:xfrm>
            <a:off x="5334000" y="4572000"/>
            <a:ext cx="1066800" cy="547137"/>
          </a:xfrm>
          <a:prstGeom prst="rect">
            <a:avLst/>
          </a:prstGeom>
          <a:noFill/>
        </p:spPr>
        <p:txBody>
          <a:bodyPr wrap="square" rtlCol="0">
            <a:spAutoFit/>
          </a:bodyPr>
          <a:lstStyle/>
          <a:p>
            <a:pPr algn="ctr">
              <a:lnSpc>
                <a:spcPct val="150000"/>
              </a:lnSpc>
              <a:spcBef>
                <a:spcPts val="1800"/>
              </a:spcBef>
            </a:pPr>
            <a:r>
              <a:rPr lang="en-US" sz="1050" dirty="0" smtClean="0"/>
              <a:t>Thermal Stabilization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Unit Thermal Vacuum Test</a:t>
            </a:r>
            <a:endParaRPr lang="en-US" sz="3600" dirty="0"/>
          </a:p>
        </p:txBody>
      </p:sp>
      <p:sp>
        <p:nvSpPr>
          <p:cNvPr id="3" name="Slide Number Placeholder 2"/>
          <p:cNvSpPr>
            <a:spLocks noGrp="1"/>
          </p:cNvSpPr>
          <p:nvPr>
            <p:ph type="sldNum" sz="quarter" idx="12"/>
          </p:nvPr>
        </p:nvSpPr>
        <p:spPr/>
        <p:txBody>
          <a:bodyPr/>
          <a:lstStyle/>
          <a:p>
            <a:fld id="{373CFFB6-6556-4D63-9D3B-1BCD4C83530A}" type="slidenum">
              <a:rPr lang="en-US" smtClean="0"/>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457200" y="274638"/>
            <a:ext cx="8229600" cy="868362"/>
          </a:xfrm>
          <a:noFill/>
        </p:spPr>
        <p:txBody>
          <a:bodyPr lIns="92075" tIns="46038" rIns="92075" bIns="46038"/>
          <a:lstStyle/>
          <a:p>
            <a:r>
              <a:rPr lang="en-US" dirty="0" smtClean="0"/>
              <a:t>Unit Thermal Vacuum Overview</a:t>
            </a:r>
          </a:p>
        </p:txBody>
      </p:sp>
      <p:sp>
        <p:nvSpPr>
          <p:cNvPr id="47107" name="Rectangle 3"/>
          <p:cNvSpPr>
            <a:spLocks noGrp="1" noChangeArrowheads="1"/>
          </p:cNvSpPr>
          <p:nvPr>
            <p:ph idx="1"/>
          </p:nvPr>
        </p:nvSpPr>
        <p:spPr>
          <a:xfrm>
            <a:off x="457200" y="1066800"/>
            <a:ext cx="8229600" cy="5181600"/>
          </a:xfrm>
          <a:noFill/>
        </p:spPr>
        <p:txBody>
          <a:bodyPr lIns="92075" tIns="46038" rIns="92075" bIns="46038" anchor="ctr">
            <a:normAutofit fontScale="92500"/>
          </a:bodyPr>
          <a:lstStyle/>
          <a:p>
            <a:r>
              <a:rPr lang="en-US" dirty="0" smtClean="0"/>
              <a:t>Demonstrates the ability of the unit to perform in an appropriate thermal environment (temperature and vacuum). </a:t>
            </a:r>
          </a:p>
          <a:p>
            <a:endParaRPr lang="en-US" dirty="0" smtClean="0"/>
          </a:p>
          <a:p>
            <a:r>
              <a:rPr lang="en-US" dirty="0" smtClean="0"/>
              <a:t>Basic difference between Thermal Cycle and Thermal Vacuum is the vacuum environment.</a:t>
            </a:r>
          </a:p>
          <a:p>
            <a:pPr lvl="1"/>
            <a:r>
              <a:rPr lang="en-US" dirty="0" smtClean="0"/>
              <a:t>The vacuum environment is realistic of flight conditions because convection is eliminated.</a:t>
            </a:r>
          </a:p>
          <a:p>
            <a:pPr lvl="1"/>
            <a:r>
              <a:rPr lang="en-US" dirty="0" smtClean="0"/>
              <a:t>Parts will reach hotter temperatures.</a:t>
            </a:r>
          </a:p>
          <a:p>
            <a:pPr lvl="1"/>
            <a:r>
              <a:rPr lang="en-US" dirty="0" smtClean="0"/>
              <a:t>Thermal gradients will be accurate.</a:t>
            </a:r>
          </a:p>
          <a:p>
            <a:pPr lvl="1"/>
            <a:r>
              <a:rPr lang="en-US" dirty="0" smtClean="0"/>
              <a:t>Vacuum-sensitive parts will be appropriately stressed.</a:t>
            </a:r>
          </a:p>
        </p:txBody>
      </p:sp>
      <p:sp>
        <p:nvSpPr>
          <p:cNvPr id="47108" name="Slide Number Placeholder 3"/>
          <p:cNvSpPr>
            <a:spLocks noGrp="1"/>
          </p:cNvSpPr>
          <p:nvPr>
            <p:ph type="sldNum" sz="quarter" idx="12"/>
          </p:nvPr>
        </p:nvSpPr>
        <p:spPr>
          <a:noFill/>
        </p:spPr>
        <p:txBody>
          <a:bodyPr/>
          <a:lstStyle/>
          <a:p>
            <a:fld id="{090D0DB2-D805-4E3F-9981-042990D448B1}" type="slidenum">
              <a:rPr lang="en-US" altLang="en-US" smtClean="0">
                <a:latin typeface="Arial" pitchFamily="34" charset="0"/>
              </a:rPr>
              <a:pPr/>
              <a:t>15</a:t>
            </a:fld>
            <a:endParaRPr lang="en-US" altLang="en-US" dirty="0" smtClean="0">
              <a:latin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Unit Thermal Vacuum Overview (cont.)</a:t>
            </a:r>
            <a:endParaRPr lang="en-US" dirty="0"/>
          </a:p>
        </p:txBody>
      </p:sp>
      <p:sp>
        <p:nvSpPr>
          <p:cNvPr id="5" name="Content Placeholder 4"/>
          <p:cNvSpPr>
            <a:spLocks noGrp="1"/>
          </p:cNvSpPr>
          <p:nvPr>
            <p:ph idx="1"/>
          </p:nvPr>
        </p:nvSpPr>
        <p:spPr>
          <a:xfrm>
            <a:off x="457200" y="1600200"/>
            <a:ext cx="8382000" cy="4525963"/>
          </a:xfrm>
        </p:spPr>
        <p:txBody>
          <a:bodyPr>
            <a:normAutofit/>
          </a:bodyPr>
          <a:lstStyle/>
          <a:p>
            <a:r>
              <a:rPr lang="en-US" dirty="0" smtClean="0"/>
              <a:t>Although temperature cycles are performed, the primary emphasis of thermal vacuum testing is performance verification.</a:t>
            </a:r>
          </a:p>
          <a:p>
            <a:pPr lvl="1"/>
            <a:r>
              <a:rPr lang="en-US" dirty="0" smtClean="0"/>
              <a:t>Demonstrates that unit performance is within specification in hot and cold thermal environments.</a:t>
            </a:r>
          </a:p>
          <a:p>
            <a:pPr lvl="1"/>
            <a:r>
              <a:rPr lang="en-US" dirty="0" smtClean="0"/>
              <a:t>Accomplished through extensive functional tests performed at hot and cold temperature plateaus.  </a:t>
            </a:r>
          </a:p>
          <a:p>
            <a:pPr lvl="1"/>
            <a:r>
              <a:rPr lang="en-US" dirty="0" smtClean="0"/>
              <a:t>Testing is also performed during temperature transitions.</a:t>
            </a:r>
          </a:p>
        </p:txBody>
      </p:sp>
      <p:sp>
        <p:nvSpPr>
          <p:cNvPr id="6" name="Slide Number Placeholder 5"/>
          <p:cNvSpPr>
            <a:spLocks noGrp="1"/>
          </p:cNvSpPr>
          <p:nvPr>
            <p:ph type="sldNum" sz="quarter" idx="12"/>
          </p:nvPr>
        </p:nvSpPr>
        <p:spPr/>
        <p:txBody>
          <a:bodyPr/>
          <a:lstStyle/>
          <a:p>
            <a:fld id="{373CFFB6-6556-4D63-9D3B-1BCD4C83530A}" type="slidenum">
              <a:rPr lang="en-US" smtClean="0"/>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spcAft>
                <a:spcPct val="20000"/>
              </a:spcAft>
            </a:pPr>
            <a:r>
              <a:rPr lang="en-US" dirty="0" smtClean="0"/>
              <a:t>Unit Thermal Vacuum Test Configuration</a:t>
            </a:r>
          </a:p>
        </p:txBody>
      </p:sp>
      <p:sp>
        <p:nvSpPr>
          <p:cNvPr id="40963" name="Rectangle 3"/>
          <p:cNvSpPr>
            <a:spLocks noGrp="1" noChangeArrowheads="1"/>
          </p:cNvSpPr>
          <p:nvPr>
            <p:ph idx="1"/>
          </p:nvPr>
        </p:nvSpPr>
        <p:spPr>
          <a:xfrm>
            <a:off x="457200" y="1371600"/>
            <a:ext cx="8229600" cy="4800600"/>
          </a:xfrm>
        </p:spPr>
        <p:txBody>
          <a:bodyPr>
            <a:normAutofit lnSpcReduction="10000"/>
          </a:bodyPr>
          <a:lstStyle/>
          <a:p>
            <a:r>
              <a:rPr lang="en-US" dirty="0" smtClean="0"/>
              <a:t>For conduction cooled equipment…</a:t>
            </a:r>
          </a:p>
          <a:p>
            <a:pPr lvl="1"/>
            <a:r>
              <a:rPr lang="en-US" dirty="0" smtClean="0"/>
              <a:t>Generally hard mounted to a thermally controlled heat sink.</a:t>
            </a:r>
          </a:p>
          <a:p>
            <a:pPr lvl="1"/>
            <a:r>
              <a:rPr lang="en-US" dirty="0" smtClean="0"/>
              <a:t>Component covered with a thermal blanket.</a:t>
            </a:r>
          </a:p>
          <a:p>
            <a:r>
              <a:rPr lang="en-US" dirty="0" smtClean="0"/>
              <a:t>For radiation-cooled or conduction/radiation-cooled equipment….</a:t>
            </a:r>
          </a:p>
          <a:p>
            <a:pPr lvl="1"/>
            <a:r>
              <a:rPr lang="en-US" dirty="0" smtClean="0"/>
              <a:t>Conduction heat transfer to thermally controlled heat sink and radiation heat transfer to surrounding environment should be controlled to the same proportion as calculated for the flight environment.</a:t>
            </a:r>
          </a:p>
          <a:p>
            <a:pPr>
              <a:buFontTx/>
              <a:buNone/>
            </a:pPr>
            <a:endParaRPr lang="en-US" dirty="0" smtClean="0"/>
          </a:p>
          <a:p>
            <a:pPr lvl="2"/>
            <a:endParaRPr lang="en-US" dirty="0" smtClean="0"/>
          </a:p>
        </p:txBody>
      </p:sp>
      <p:sp>
        <p:nvSpPr>
          <p:cNvPr id="40964" name="Slide Number Placeholder 3"/>
          <p:cNvSpPr>
            <a:spLocks noGrp="1"/>
          </p:cNvSpPr>
          <p:nvPr>
            <p:ph type="sldNum" sz="quarter" idx="12"/>
          </p:nvPr>
        </p:nvSpPr>
        <p:spPr>
          <a:noFill/>
        </p:spPr>
        <p:txBody>
          <a:bodyPr/>
          <a:lstStyle/>
          <a:p>
            <a:fld id="{15D5A010-F263-47D3-84C4-2BD066BB341F}" type="slidenum">
              <a:rPr lang="en-US" altLang="en-US" smtClean="0">
                <a:latin typeface="Arial" pitchFamily="34" charset="0"/>
              </a:rPr>
              <a:pPr/>
              <a:t>17</a:t>
            </a:fld>
            <a:endParaRPr lang="en-US" altLang="en-US" smtClean="0">
              <a:latin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Unit Thermal Vacuum Test Configuration (cont.)</a:t>
            </a:r>
            <a:endParaRPr lang="en-US" dirty="0"/>
          </a:p>
        </p:txBody>
      </p:sp>
      <p:sp>
        <p:nvSpPr>
          <p:cNvPr id="5" name="Content Placeholder 4"/>
          <p:cNvSpPr>
            <a:spLocks noGrp="1"/>
          </p:cNvSpPr>
          <p:nvPr>
            <p:ph idx="1"/>
          </p:nvPr>
        </p:nvSpPr>
        <p:spPr>
          <a:xfrm>
            <a:off x="381000" y="1828800"/>
            <a:ext cx="4419600" cy="4754563"/>
          </a:xfrm>
        </p:spPr>
        <p:txBody>
          <a:bodyPr/>
          <a:lstStyle/>
          <a:p>
            <a:r>
              <a:rPr lang="en-US" b="0" dirty="0" smtClean="0"/>
              <a:t>Chamber vacuum capability of 10</a:t>
            </a:r>
            <a:r>
              <a:rPr lang="en-US" b="0" baseline="30000" dirty="0" smtClean="0"/>
              <a:t>-5</a:t>
            </a:r>
            <a:r>
              <a:rPr lang="en-US" b="0" dirty="0" smtClean="0"/>
              <a:t> </a:t>
            </a:r>
            <a:r>
              <a:rPr lang="en-US" b="0" dirty="0" err="1" smtClean="0"/>
              <a:t>Torr</a:t>
            </a:r>
            <a:r>
              <a:rPr lang="en-US" b="0" dirty="0" smtClean="0"/>
              <a:t> or lower</a:t>
            </a:r>
          </a:p>
          <a:p>
            <a:endParaRPr lang="en-US" b="0" dirty="0" smtClean="0"/>
          </a:p>
          <a:p>
            <a:r>
              <a:rPr lang="en-US" b="0" dirty="0" smtClean="0"/>
              <a:t>Heating and cooling capability controlled on chamber walls and cold plates</a:t>
            </a:r>
          </a:p>
          <a:p>
            <a:endParaRPr lang="en-US" dirty="0"/>
          </a:p>
        </p:txBody>
      </p:sp>
      <p:pic>
        <p:nvPicPr>
          <p:cNvPr id="6" name="Picture 4"/>
          <p:cNvPicPr>
            <a:picLocks noChangeArrowheads="1"/>
          </p:cNvPicPr>
          <p:nvPr/>
        </p:nvPicPr>
        <p:blipFill>
          <a:blip r:embed="rId2" cstate="print"/>
          <a:srcRect r="52058" b="3461"/>
          <a:stretch>
            <a:fillRect/>
          </a:stretch>
        </p:blipFill>
        <p:spPr bwMode="auto">
          <a:xfrm>
            <a:off x="5105400" y="1600200"/>
            <a:ext cx="3352800" cy="3886200"/>
          </a:xfrm>
          <a:prstGeom prst="rect">
            <a:avLst/>
          </a:prstGeom>
          <a:noFill/>
          <a:ln w="9525">
            <a:noFill/>
            <a:miter lim="800000"/>
            <a:headEnd/>
            <a:tailEnd/>
          </a:ln>
        </p:spPr>
      </p:pic>
      <p:sp>
        <p:nvSpPr>
          <p:cNvPr id="7" name="Slide Number Placeholder 6"/>
          <p:cNvSpPr>
            <a:spLocks noGrp="1"/>
          </p:cNvSpPr>
          <p:nvPr>
            <p:ph type="sldNum" sz="quarter" idx="12"/>
          </p:nvPr>
        </p:nvSpPr>
        <p:spPr/>
        <p:txBody>
          <a:bodyPr/>
          <a:lstStyle/>
          <a:p>
            <a:fld id="{373CFFB6-6556-4D63-9D3B-1BCD4C83530A}" type="slidenum">
              <a:rPr lang="en-US" smtClean="0"/>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Unit Test Requirements</a:t>
            </a:r>
            <a:endParaRPr lang="en-US" sz="3600" dirty="0"/>
          </a:p>
        </p:txBody>
      </p:sp>
      <p:sp>
        <p:nvSpPr>
          <p:cNvPr id="3" name="Slide Number Placeholder 2"/>
          <p:cNvSpPr>
            <a:spLocks noGrp="1"/>
          </p:cNvSpPr>
          <p:nvPr>
            <p:ph type="sldNum" sz="quarter" idx="12"/>
          </p:nvPr>
        </p:nvSpPr>
        <p:spPr/>
        <p:txBody>
          <a:bodyPr/>
          <a:lstStyle/>
          <a:p>
            <a:fld id="{373CFFB6-6556-4D63-9D3B-1BCD4C83530A}" type="slidenum">
              <a:rPr lang="en-US" smtClean="0"/>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dirty="0" smtClean="0"/>
              <a:t>Test Requirements for Electronic Units</a:t>
            </a:r>
          </a:p>
        </p:txBody>
      </p:sp>
      <p:sp>
        <p:nvSpPr>
          <p:cNvPr id="43011" name="Rectangle 3"/>
          <p:cNvSpPr>
            <a:spLocks noGrp="1" noChangeArrowheads="1"/>
          </p:cNvSpPr>
          <p:nvPr>
            <p:ph idx="1"/>
          </p:nvPr>
        </p:nvSpPr>
        <p:spPr>
          <a:xfrm>
            <a:off x="457200" y="1371600"/>
            <a:ext cx="8229600" cy="5181600"/>
          </a:xfrm>
        </p:spPr>
        <p:txBody>
          <a:bodyPr>
            <a:noAutofit/>
          </a:bodyPr>
          <a:lstStyle/>
          <a:p>
            <a:r>
              <a:rPr lang="en-US" dirty="0" smtClean="0"/>
              <a:t>Temperature range:</a:t>
            </a:r>
            <a:r>
              <a:rPr lang="en-US" baseline="30000" dirty="0" smtClean="0"/>
              <a:t> (1,3,5)</a:t>
            </a:r>
            <a:endParaRPr lang="en-US" dirty="0" smtClean="0"/>
          </a:p>
          <a:p>
            <a:endParaRPr lang="en-US" dirty="0" smtClean="0">
              <a:solidFill>
                <a:srgbClr val="00B050"/>
              </a:solidFill>
            </a:endParaRPr>
          </a:p>
          <a:p>
            <a:endParaRPr lang="en-US" dirty="0" smtClean="0">
              <a:solidFill>
                <a:srgbClr val="00B050"/>
              </a:solidFill>
            </a:endParaRPr>
          </a:p>
          <a:p>
            <a:endParaRPr lang="en-US" dirty="0" smtClean="0">
              <a:solidFill>
                <a:srgbClr val="00B050"/>
              </a:solidFill>
            </a:endParaRPr>
          </a:p>
          <a:p>
            <a:endParaRPr lang="en-US" dirty="0" smtClean="0">
              <a:solidFill>
                <a:srgbClr val="00B050"/>
              </a:solidFill>
            </a:endParaRPr>
          </a:p>
          <a:p>
            <a:endParaRPr lang="en-US" dirty="0" smtClean="0">
              <a:solidFill>
                <a:srgbClr val="00B050"/>
              </a:solidFill>
            </a:endParaRPr>
          </a:p>
          <a:p>
            <a:endParaRPr lang="en-US" dirty="0" smtClean="0">
              <a:solidFill>
                <a:srgbClr val="00B050"/>
              </a:solidFill>
            </a:endParaRPr>
          </a:p>
          <a:p>
            <a:endParaRPr lang="en-US" dirty="0" smtClean="0">
              <a:solidFill>
                <a:srgbClr val="00B050"/>
              </a:solidFill>
            </a:endParaRPr>
          </a:p>
          <a:p>
            <a:endParaRPr lang="en-US" dirty="0" smtClean="0">
              <a:solidFill>
                <a:srgbClr val="00B050"/>
              </a:solidFill>
            </a:endParaRPr>
          </a:p>
          <a:p>
            <a:r>
              <a:rPr lang="en-US" dirty="0" smtClean="0">
                <a:solidFill>
                  <a:srgbClr val="00B050"/>
                </a:solidFill>
              </a:rPr>
              <a:t>       </a:t>
            </a:r>
            <a:r>
              <a:rPr lang="en-US" sz="1400" dirty="0" smtClean="0"/>
              <a:t>*Active design must have capacity margin of 30% for GSFC, 25% for </a:t>
            </a:r>
            <a:r>
              <a:rPr lang="en-US" sz="1400" dirty="0" err="1" smtClean="0"/>
              <a:t>DoD</a:t>
            </a:r>
            <a:endParaRPr lang="en-US" sz="1400" dirty="0" smtClean="0">
              <a:solidFill>
                <a:srgbClr val="00B050"/>
              </a:solidFill>
            </a:endParaRPr>
          </a:p>
        </p:txBody>
      </p:sp>
      <p:sp>
        <p:nvSpPr>
          <p:cNvPr id="43012" name="Slide Number Placeholder 3"/>
          <p:cNvSpPr>
            <a:spLocks noGrp="1"/>
          </p:cNvSpPr>
          <p:nvPr>
            <p:ph type="sldNum" sz="quarter" idx="12"/>
          </p:nvPr>
        </p:nvSpPr>
        <p:spPr>
          <a:noFill/>
        </p:spPr>
        <p:txBody>
          <a:bodyPr/>
          <a:lstStyle/>
          <a:p>
            <a:fld id="{BF6F28B4-7A21-490E-AC78-6F913EE94427}" type="slidenum">
              <a:rPr lang="en-US" altLang="en-US" smtClean="0">
                <a:latin typeface="Arial" pitchFamily="34" charset="0"/>
              </a:rPr>
              <a:pPr/>
              <a:t>20</a:t>
            </a:fld>
            <a:endParaRPr lang="en-US" altLang="en-US" smtClean="0">
              <a:latin typeface="Arial" pitchFamily="34" charset="0"/>
            </a:endParaRPr>
          </a:p>
        </p:txBody>
      </p:sp>
      <p:graphicFrame>
        <p:nvGraphicFramePr>
          <p:cNvPr id="5" name="Table 4"/>
          <p:cNvGraphicFramePr>
            <a:graphicFrameLocks noGrp="1"/>
          </p:cNvGraphicFramePr>
          <p:nvPr/>
        </p:nvGraphicFramePr>
        <p:xfrm>
          <a:off x="1066800" y="1905000"/>
          <a:ext cx="7238999" cy="4114802"/>
        </p:xfrm>
        <a:graphic>
          <a:graphicData uri="http://schemas.openxmlformats.org/drawingml/2006/table">
            <a:tbl>
              <a:tblPr/>
              <a:tblGrid>
                <a:gridCol w="1678544"/>
                <a:gridCol w="1633941"/>
                <a:gridCol w="1262996"/>
                <a:gridCol w="1181225"/>
                <a:gridCol w="1482293"/>
              </a:tblGrid>
              <a:tr h="548641">
                <a:tc rowSpan="2">
                  <a:txBody>
                    <a:bodyPr/>
                    <a:lstStyle/>
                    <a:p>
                      <a:pPr marL="0" marR="0" algn="ctr">
                        <a:lnSpc>
                          <a:spcPct val="115000"/>
                        </a:lnSpc>
                        <a:spcBef>
                          <a:spcPts val="0"/>
                        </a:spcBef>
                        <a:spcAft>
                          <a:spcPts val="0"/>
                        </a:spcAft>
                      </a:pPr>
                      <a:r>
                        <a:rPr lang="en-US" sz="1500" dirty="0">
                          <a:latin typeface="Arial"/>
                          <a:ea typeface="Calibri"/>
                          <a:cs typeface="Times New Roman"/>
                        </a:rPr>
                        <a:t>Organization</a:t>
                      </a:r>
                      <a:endParaRPr lang="en-US" sz="900" dirty="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ctr">
                        <a:lnSpc>
                          <a:spcPct val="115000"/>
                        </a:lnSpc>
                        <a:spcBef>
                          <a:spcPts val="0"/>
                        </a:spcBef>
                        <a:spcAft>
                          <a:spcPts val="0"/>
                        </a:spcAft>
                      </a:pPr>
                      <a:r>
                        <a:rPr lang="en-US" sz="1500">
                          <a:latin typeface="Arial"/>
                          <a:ea typeface="Calibri"/>
                          <a:cs typeface="Times New Roman"/>
                        </a:rPr>
                        <a:t>Test</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n-US" sz="1500" dirty="0" smtClean="0">
                          <a:latin typeface="Arial"/>
                          <a:ea typeface="Calibri"/>
                          <a:cs typeface="Times New Roman"/>
                        </a:rPr>
                        <a:t>Minimum margin </a:t>
                      </a:r>
                      <a:r>
                        <a:rPr lang="en-US" sz="1500" dirty="0">
                          <a:latin typeface="Arial"/>
                          <a:ea typeface="Calibri"/>
                          <a:cs typeface="Times New Roman"/>
                        </a:rPr>
                        <a:t>over flight predictions (°C)</a:t>
                      </a:r>
                      <a:endParaRPr lang="en-US" sz="900" dirty="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rowSpan="2">
                  <a:txBody>
                    <a:bodyPr/>
                    <a:lstStyle/>
                    <a:p>
                      <a:pPr marL="0" marR="0" algn="ctr">
                        <a:lnSpc>
                          <a:spcPct val="115000"/>
                        </a:lnSpc>
                        <a:spcBef>
                          <a:spcPts val="0"/>
                        </a:spcBef>
                        <a:spcAft>
                          <a:spcPts val="0"/>
                        </a:spcAft>
                      </a:pPr>
                      <a:r>
                        <a:rPr lang="en-US" sz="1500">
                          <a:latin typeface="Arial"/>
                          <a:ea typeface="Calibri"/>
                          <a:cs typeface="Times New Roman"/>
                        </a:rPr>
                        <a:t>Minimum</a:t>
                      </a:r>
                      <a:endParaRPr lang="en-US" sz="900">
                        <a:latin typeface="Calibri"/>
                        <a:ea typeface="Calibri"/>
                        <a:cs typeface="Times New Roman"/>
                      </a:endParaRPr>
                    </a:p>
                    <a:p>
                      <a:pPr marL="0" marR="0" algn="ctr">
                        <a:lnSpc>
                          <a:spcPct val="115000"/>
                        </a:lnSpc>
                        <a:spcBef>
                          <a:spcPts val="0"/>
                        </a:spcBef>
                        <a:spcAft>
                          <a:spcPts val="0"/>
                        </a:spcAft>
                      </a:pPr>
                      <a:r>
                        <a:rPr lang="en-US" sz="1500">
                          <a:latin typeface="Arial"/>
                          <a:ea typeface="Calibri"/>
                          <a:cs typeface="Times New Roman"/>
                        </a:rPr>
                        <a:t>Range</a:t>
                      </a:r>
                      <a:endParaRPr lang="en-US" sz="900">
                        <a:latin typeface="Calibri"/>
                        <a:ea typeface="Calibri"/>
                        <a:cs typeface="Times New Roman"/>
                      </a:endParaRPr>
                    </a:p>
                    <a:p>
                      <a:pPr marL="0" marR="0" algn="ctr">
                        <a:lnSpc>
                          <a:spcPct val="115000"/>
                        </a:lnSpc>
                        <a:spcBef>
                          <a:spcPts val="0"/>
                        </a:spcBef>
                        <a:spcAft>
                          <a:spcPts val="0"/>
                        </a:spcAft>
                      </a:pPr>
                      <a:r>
                        <a:rPr lang="en-US" sz="1500">
                          <a:latin typeface="Arial"/>
                          <a:ea typeface="Calibri"/>
                          <a:cs typeface="Times New Roman"/>
                        </a:rPr>
                        <a:t>(°C)</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8641">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US" sz="1500">
                          <a:latin typeface="Arial"/>
                          <a:ea typeface="Calibri"/>
                          <a:cs typeface="Times New Roman"/>
                        </a:rPr>
                        <a:t>Passive design</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Active design*</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274320">
                <a:tc>
                  <a:txBody>
                    <a:bodyPr/>
                    <a:lstStyle/>
                    <a:p>
                      <a:pPr marL="0" marR="0">
                        <a:lnSpc>
                          <a:spcPct val="115000"/>
                        </a:lnSpc>
                        <a:spcBef>
                          <a:spcPts val="0"/>
                        </a:spcBef>
                        <a:spcAft>
                          <a:spcPts val="0"/>
                        </a:spcAft>
                      </a:pPr>
                      <a:r>
                        <a:rPr lang="en-US" sz="1500">
                          <a:latin typeface="Arial"/>
                          <a:ea typeface="Calibri"/>
                          <a:cs typeface="Times New Roman"/>
                        </a:rPr>
                        <a:t>GSFC</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a:latin typeface="Arial"/>
                          <a:ea typeface="Calibri"/>
                          <a:cs typeface="Times New Roman"/>
                        </a:rPr>
                        <a:t>Acceptance</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10</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5</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None</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a:latin typeface="Arial"/>
                          <a:ea typeface="Calibri"/>
                          <a:cs typeface="Times New Roman"/>
                        </a:rPr>
                        <a:t>Protoflight</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15</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10</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None</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a:latin typeface="Arial"/>
                          <a:ea typeface="Calibri"/>
                          <a:cs typeface="Times New Roman"/>
                        </a:rPr>
                        <a:t>Qualification</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algn="ctr">
                        <a:lnSpc>
                          <a:spcPct val="115000"/>
                        </a:lnSpc>
                        <a:spcBef>
                          <a:spcPts val="0"/>
                        </a:spcBef>
                        <a:spcAft>
                          <a:spcPts val="0"/>
                        </a:spcAft>
                      </a:pPr>
                      <a:r>
                        <a:rPr lang="en-US" sz="1500">
                          <a:latin typeface="Arial"/>
                          <a:ea typeface="Calibri"/>
                          <a:cs typeface="Times New Roman"/>
                        </a:rPr>
                        <a:t>Same as Protoflight</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274320">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
                <a:tc>
                  <a:txBody>
                    <a:bodyPr/>
                    <a:lstStyle/>
                    <a:p>
                      <a:pPr marL="0" marR="0">
                        <a:lnSpc>
                          <a:spcPct val="115000"/>
                        </a:lnSpc>
                        <a:spcBef>
                          <a:spcPts val="0"/>
                        </a:spcBef>
                        <a:spcAft>
                          <a:spcPts val="0"/>
                        </a:spcAft>
                      </a:pPr>
                      <a:r>
                        <a:rPr lang="en-US" sz="1500">
                          <a:latin typeface="Arial"/>
                          <a:ea typeface="Calibri"/>
                          <a:cs typeface="Times New Roman"/>
                        </a:rPr>
                        <a:t>JPL</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a:latin typeface="Arial"/>
                          <a:ea typeface="Calibri"/>
                          <a:cs typeface="Times New Roman"/>
                        </a:rPr>
                        <a:t>Acceptance</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5</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5</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-25 to +55</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a:latin typeface="Arial"/>
                          <a:ea typeface="Calibri"/>
                          <a:cs typeface="Times New Roman"/>
                        </a:rPr>
                        <a:t>Protoflight</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+20/-15</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+20/-15</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-35 to +70</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a:latin typeface="Arial"/>
                          <a:ea typeface="Calibri"/>
                          <a:cs typeface="Times New Roman"/>
                        </a:rPr>
                        <a:t>Qualification</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algn="ctr">
                        <a:lnSpc>
                          <a:spcPct val="115000"/>
                        </a:lnSpc>
                        <a:spcBef>
                          <a:spcPts val="0"/>
                        </a:spcBef>
                        <a:spcAft>
                          <a:spcPts val="0"/>
                        </a:spcAft>
                      </a:pPr>
                      <a:r>
                        <a:rPr lang="en-US" sz="1500">
                          <a:latin typeface="Arial"/>
                          <a:ea typeface="Calibri"/>
                          <a:cs typeface="Times New Roman"/>
                        </a:rPr>
                        <a:t>Same as Protoflight</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r>
              <a:tr h="274320">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
                <a:tc>
                  <a:txBody>
                    <a:bodyPr/>
                    <a:lstStyle/>
                    <a:p>
                      <a:pPr marL="0" marR="0">
                        <a:lnSpc>
                          <a:spcPct val="115000"/>
                        </a:lnSpc>
                        <a:spcBef>
                          <a:spcPts val="0"/>
                        </a:spcBef>
                        <a:spcAft>
                          <a:spcPts val="0"/>
                        </a:spcAft>
                      </a:pPr>
                      <a:r>
                        <a:rPr lang="en-US" sz="1500">
                          <a:latin typeface="Arial"/>
                          <a:ea typeface="Calibri"/>
                          <a:cs typeface="Times New Roman"/>
                        </a:rPr>
                        <a:t>DoD</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a:latin typeface="Arial"/>
                          <a:ea typeface="Calibri"/>
                          <a:cs typeface="Times New Roman"/>
                        </a:rPr>
                        <a:t>Acceptance</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11</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0</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-24 to +61</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a:latin typeface="Arial"/>
                          <a:ea typeface="Calibri"/>
                          <a:cs typeface="Times New Roman"/>
                        </a:rPr>
                        <a:t>Protoflight</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16</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5</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-29 to +66</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
                <a:tc>
                  <a:txBody>
                    <a:bodyPr/>
                    <a:lstStyle/>
                    <a:p>
                      <a:pPr marL="0" marR="0">
                        <a:lnSpc>
                          <a:spcPct val="115000"/>
                        </a:lnSpc>
                        <a:spcBef>
                          <a:spcPts val="0"/>
                        </a:spcBef>
                        <a:spcAft>
                          <a:spcPts val="0"/>
                        </a:spcAft>
                      </a:pPr>
                      <a:endParaRPr lang="en-US" sz="1500">
                        <a:latin typeface="Arial"/>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500" dirty="0">
                          <a:latin typeface="Arial"/>
                          <a:ea typeface="Calibri"/>
                          <a:cs typeface="Times New Roman"/>
                        </a:rPr>
                        <a:t>Qualification</a:t>
                      </a:r>
                      <a:endParaRPr lang="en-US" sz="900" dirty="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21</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a:latin typeface="Arial"/>
                          <a:ea typeface="Calibri"/>
                          <a:cs typeface="Times New Roman"/>
                        </a:rPr>
                        <a:t>10</a:t>
                      </a:r>
                      <a:endParaRPr lang="en-US" sz="90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dirty="0">
                          <a:latin typeface="Arial"/>
                          <a:ea typeface="Calibri"/>
                          <a:cs typeface="Times New Roman"/>
                        </a:rPr>
                        <a:t>-34 to +71</a:t>
                      </a:r>
                      <a:endParaRPr lang="en-US" sz="900" dirty="0">
                        <a:latin typeface="Calibri"/>
                        <a:ea typeface="Calibri"/>
                        <a:cs typeface="Times New Roman"/>
                      </a:endParaRPr>
                    </a:p>
                  </a:txBody>
                  <a:tcPr marL="58899" marR="588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Test Requirements for Electronic Units (cont.)</a:t>
            </a:r>
            <a:endParaRPr lang="en-US" dirty="0"/>
          </a:p>
        </p:txBody>
      </p:sp>
      <p:sp>
        <p:nvSpPr>
          <p:cNvPr id="8" name="Content Placeholder 7"/>
          <p:cNvSpPr>
            <a:spLocks noGrp="1"/>
          </p:cNvSpPr>
          <p:nvPr>
            <p:ph idx="1"/>
          </p:nvPr>
        </p:nvSpPr>
        <p:spPr>
          <a:xfrm>
            <a:off x="457200" y="1295400"/>
            <a:ext cx="8229600" cy="5410200"/>
          </a:xfrm>
        </p:spPr>
        <p:txBody>
          <a:bodyPr>
            <a:normAutofit/>
          </a:bodyPr>
          <a:lstStyle/>
          <a:p>
            <a:r>
              <a:rPr lang="en-US" dirty="0" smtClean="0"/>
              <a:t>Number of cycles, transitions, and dwell duration:</a:t>
            </a:r>
            <a:r>
              <a:rPr lang="en-US" baseline="30000" dirty="0" smtClean="0"/>
              <a:t> (1,3,5)</a:t>
            </a:r>
            <a:endParaRPr lang="en-US" dirty="0" smtClean="0"/>
          </a:p>
          <a:p>
            <a:endParaRPr lang="en-US" sz="1400"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lvl="1"/>
            <a:endParaRPr lang="en-US" dirty="0" smtClean="0"/>
          </a:p>
          <a:p>
            <a:pPr lvl="1"/>
            <a:endParaRPr lang="en-US" sz="1000" dirty="0" smtClean="0"/>
          </a:p>
          <a:p>
            <a:r>
              <a:rPr lang="en-US" sz="1500" b="0" dirty="0" smtClean="0"/>
              <a:t>*GSFC allows ambient pressure testing with 50% cycle increase plus PF margin of 25C or acceptance margin of 20C and 6 hour soaks at plateaus</a:t>
            </a:r>
          </a:p>
          <a:p>
            <a:endParaRPr lang="en-US" dirty="0"/>
          </a:p>
        </p:txBody>
      </p:sp>
      <p:graphicFrame>
        <p:nvGraphicFramePr>
          <p:cNvPr id="5" name="Table 4"/>
          <p:cNvGraphicFramePr>
            <a:graphicFrameLocks noGrp="1"/>
          </p:cNvGraphicFramePr>
          <p:nvPr/>
        </p:nvGraphicFramePr>
        <p:xfrm>
          <a:off x="533400" y="1828800"/>
          <a:ext cx="8153399" cy="4032513"/>
        </p:xfrm>
        <a:graphic>
          <a:graphicData uri="http://schemas.openxmlformats.org/drawingml/2006/table">
            <a:tbl>
              <a:tblPr/>
              <a:tblGrid>
                <a:gridCol w="1630556"/>
                <a:gridCol w="1630556"/>
                <a:gridCol w="1630556"/>
                <a:gridCol w="1630556"/>
                <a:gridCol w="1631175"/>
              </a:tblGrid>
              <a:tr h="357543">
                <a:tc>
                  <a:txBody>
                    <a:bodyPr/>
                    <a:lstStyle/>
                    <a:p>
                      <a:pPr marL="0" marR="0" algn="ctr">
                        <a:lnSpc>
                          <a:spcPct val="115000"/>
                        </a:lnSpc>
                        <a:spcBef>
                          <a:spcPts val="0"/>
                        </a:spcBef>
                        <a:spcAft>
                          <a:spcPts val="0"/>
                        </a:spcAft>
                      </a:pPr>
                      <a:r>
                        <a:rPr lang="en-US" sz="1400" dirty="0">
                          <a:latin typeface="Calibri"/>
                          <a:ea typeface="Calibri"/>
                          <a:cs typeface="Times New Roman"/>
                        </a:rPr>
                        <a:t>Organization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Test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Number of cycles</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Dwell at plateaus</a:t>
                      </a:r>
                    </a:p>
                    <a:p>
                      <a:pPr marL="0" marR="0" algn="ctr">
                        <a:lnSpc>
                          <a:spcPct val="115000"/>
                        </a:lnSpc>
                        <a:spcBef>
                          <a:spcPts val="0"/>
                        </a:spcBef>
                        <a:spcAft>
                          <a:spcPts val="0"/>
                        </a:spcAft>
                      </a:pPr>
                      <a:r>
                        <a:rPr lang="en-US" sz="1400" dirty="0">
                          <a:latin typeface="Calibri"/>
                          <a:ea typeface="Calibri"/>
                          <a:cs typeface="Times New Roman"/>
                        </a:rPr>
                        <a:t>(hours)</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Transition rate</a:t>
                      </a:r>
                    </a:p>
                    <a:p>
                      <a:pPr marL="0" marR="0" algn="ctr">
                        <a:lnSpc>
                          <a:spcPct val="115000"/>
                        </a:lnSpc>
                        <a:spcBef>
                          <a:spcPts val="0"/>
                        </a:spcBef>
                        <a:spcAft>
                          <a:spcPts val="0"/>
                        </a:spcAft>
                      </a:pPr>
                      <a:r>
                        <a:rPr lang="en-US" sz="1400">
                          <a:latin typeface="Calibri"/>
                          <a:ea typeface="Calibri"/>
                          <a:cs typeface="Times New Roman"/>
                        </a:rPr>
                        <a:t>(°C/min)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543">
                <a:tc>
                  <a:txBody>
                    <a:bodyPr/>
                    <a:lstStyle/>
                    <a:p>
                      <a:pPr marL="0" marR="0">
                        <a:lnSpc>
                          <a:spcPct val="115000"/>
                        </a:lnSpc>
                        <a:spcBef>
                          <a:spcPts val="0"/>
                        </a:spcBef>
                        <a:spcAft>
                          <a:spcPts val="0"/>
                        </a:spcAft>
                      </a:pPr>
                      <a:r>
                        <a:rPr lang="en-US" sz="1400" dirty="0">
                          <a:latin typeface="Calibri"/>
                          <a:ea typeface="Calibri"/>
                          <a:cs typeface="Times New Roman"/>
                        </a:rPr>
                        <a:t>GSFC</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latin typeface="Calibri"/>
                          <a:ea typeface="Calibri"/>
                          <a:cs typeface="Times New Roman"/>
                        </a:rPr>
                        <a:t>Acceptance</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8 at unit  level or </a:t>
                      </a:r>
                    </a:p>
                    <a:p>
                      <a:pPr marL="0" marR="0" algn="ctr">
                        <a:lnSpc>
                          <a:spcPct val="115000"/>
                        </a:lnSpc>
                        <a:spcBef>
                          <a:spcPts val="0"/>
                        </a:spcBef>
                        <a:spcAft>
                          <a:spcPts val="0"/>
                        </a:spcAft>
                      </a:pPr>
                      <a:r>
                        <a:rPr lang="en-US" sz="1400" dirty="0">
                          <a:latin typeface="Calibri"/>
                          <a:ea typeface="Calibri"/>
                          <a:cs typeface="Times New Roman"/>
                        </a:rPr>
                        <a:t>4 unit+4 subsystem* </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4</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1 to 2 typical</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927">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err="1">
                          <a:latin typeface="Calibri"/>
                          <a:ea typeface="Calibri"/>
                          <a:cs typeface="Times New Roman"/>
                        </a:rPr>
                        <a:t>Protoflight</a:t>
                      </a: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927">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latin typeface="Calibri"/>
                          <a:ea typeface="Calibri"/>
                          <a:cs typeface="Times New Roman"/>
                        </a:rPr>
                        <a:t>Qualification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772">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772">
                <a:tc>
                  <a:txBody>
                    <a:bodyPr/>
                    <a:lstStyle/>
                    <a:p>
                      <a:pPr marL="0" marR="0">
                        <a:lnSpc>
                          <a:spcPct val="115000"/>
                        </a:lnSpc>
                        <a:spcBef>
                          <a:spcPts val="0"/>
                        </a:spcBef>
                        <a:spcAft>
                          <a:spcPts val="0"/>
                        </a:spcAft>
                      </a:pPr>
                      <a:r>
                        <a:rPr lang="en-US" sz="1400" dirty="0">
                          <a:latin typeface="Calibri"/>
                          <a:ea typeface="Calibri"/>
                          <a:cs typeface="Times New Roman"/>
                        </a:rPr>
                        <a:t>JPL</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latin typeface="Calibri"/>
                          <a:ea typeface="Calibri"/>
                          <a:cs typeface="Times New Roman"/>
                        </a:rPr>
                        <a:t>Acceptance</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smtClean="0">
                          <a:solidFill>
                            <a:schemeClr val="tx1"/>
                          </a:solidFill>
                          <a:latin typeface="Calibri"/>
                          <a:ea typeface="Calibri"/>
                          <a:cs typeface="Times New Roman"/>
                        </a:rPr>
                        <a:t>Min</a:t>
                      </a:r>
                      <a:r>
                        <a:rPr lang="en-US" sz="1400" baseline="0" dirty="0" smtClean="0">
                          <a:solidFill>
                            <a:schemeClr val="tx1"/>
                          </a:solidFill>
                          <a:latin typeface="Calibri"/>
                          <a:ea typeface="Calibri"/>
                          <a:cs typeface="Times New Roman"/>
                        </a:rPr>
                        <a:t> of 3, Max of 10</a:t>
                      </a:r>
                      <a:endParaRPr lang="en-US" sz="1400" dirty="0">
                        <a:solidFill>
                          <a:schemeClr val="tx1"/>
                        </a:solidFill>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smtClean="0">
                          <a:solidFill>
                            <a:schemeClr val="tx1"/>
                          </a:solidFill>
                          <a:latin typeface="Calibri"/>
                          <a:ea typeface="Calibri"/>
                          <a:cs typeface="Times New Roman"/>
                        </a:rPr>
                        <a:t>2</a:t>
                      </a:r>
                      <a:endParaRPr lang="en-US" sz="1400" dirty="0">
                        <a:solidFill>
                          <a:schemeClr val="tx1"/>
                        </a:solidFill>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baseline="0" dirty="0" smtClean="0">
                          <a:solidFill>
                            <a:schemeClr val="tx1"/>
                          </a:solidFill>
                          <a:latin typeface="Calibri"/>
                          <a:ea typeface="Calibri"/>
                          <a:cs typeface="Times New Roman"/>
                        </a:rPr>
                        <a:t>≤ 5</a:t>
                      </a:r>
                      <a:endParaRPr lang="en-US" sz="1400" dirty="0">
                        <a:solidFill>
                          <a:schemeClr val="tx1"/>
                        </a:solidFill>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772">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latin typeface="Calibri"/>
                          <a:ea typeface="Calibri"/>
                          <a:cs typeface="Times New Roman"/>
                        </a:rPr>
                        <a:t>Protoflight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772">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latin typeface="Calibri"/>
                          <a:ea typeface="Calibri"/>
                          <a:cs typeface="Times New Roman"/>
                        </a:rPr>
                        <a:t>Qualification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dirty="0" smtClean="0">
                          <a:solidFill>
                            <a:schemeClr val="tx1"/>
                          </a:solidFill>
                          <a:latin typeface="+mn-lt"/>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772">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4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543">
                <a:tc>
                  <a:txBody>
                    <a:bodyPr/>
                    <a:lstStyle/>
                    <a:p>
                      <a:pPr marL="0" marR="0">
                        <a:lnSpc>
                          <a:spcPct val="115000"/>
                        </a:lnSpc>
                        <a:spcBef>
                          <a:spcPts val="0"/>
                        </a:spcBef>
                        <a:spcAft>
                          <a:spcPts val="0"/>
                        </a:spcAft>
                      </a:pPr>
                      <a:r>
                        <a:rPr lang="en-US" sz="1400">
                          <a:latin typeface="Calibri"/>
                          <a:ea typeface="Calibri"/>
                          <a:cs typeface="Times New Roman"/>
                        </a:rPr>
                        <a:t>DoD</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latin typeface="Calibri"/>
                          <a:ea typeface="Calibri"/>
                          <a:cs typeface="Times New Roman"/>
                        </a:rPr>
                        <a:t>Acceptance</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10 TC and 4TV or </a:t>
                      </a:r>
                    </a:p>
                    <a:p>
                      <a:pPr marL="0" marR="0" algn="ctr">
                        <a:lnSpc>
                          <a:spcPct val="115000"/>
                        </a:lnSpc>
                        <a:spcBef>
                          <a:spcPts val="0"/>
                        </a:spcBef>
                        <a:spcAft>
                          <a:spcPts val="0"/>
                        </a:spcAft>
                      </a:pPr>
                      <a:r>
                        <a:rPr lang="en-US" sz="1400">
                          <a:latin typeface="Calibri"/>
                          <a:ea typeface="Calibri"/>
                          <a:cs typeface="Times New Roman"/>
                        </a:rPr>
                        <a:t>14 TC</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7 first and last cycle</a:t>
                      </a:r>
                    </a:p>
                    <a:p>
                      <a:pPr marL="0" marR="0" algn="ctr">
                        <a:lnSpc>
                          <a:spcPct val="115000"/>
                        </a:lnSpc>
                        <a:spcBef>
                          <a:spcPts val="0"/>
                        </a:spcBef>
                        <a:spcAft>
                          <a:spcPts val="0"/>
                        </a:spcAft>
                      </a:pPr>
                      <a:r>
                        <a:rPr lang="en-US" sz="1400" dirty="0">
                          <a:latin typeface="Calibri"/>
                          <a:ea typeface="Calibri"/>
                          <a:cs typeface="Times New Roman"/>
                        </a:rPr>
                        <a:t>1 on other cycles</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1 to 5</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543">
                <a:tc>
                  <a:txBody>
                    <a:bodyPr/>
                    <a:lstStyle/>
                    <a:p>
                      <a:pPr marL="0" marR="0">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latin typeface="Calibri"/>
                          <a:ea typeface="Calibri"/>
                          <a:cs typeface="Times New Roman"/>
                        </a:rPr>
                        <a:t>Protoflight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23 TC and 4 TV or</a:t>
                      </a:r>
                    </a:p>
                    <a:p>
                      <a:pPr marL="0" marR="0" algn="ctr">
                        <a:lnSpc>
                          <a:spcPct val="115000"/>
                        </a:lnSpc>
                        <a:spcBef>
                          <a:spcPts val="0"/>
                        </a:spcBef>
                        <a:spcAft>
                          <a:spcPts val="0"/>
                        </a:spcAft>
                      </a:pPr>
                      <a:r>
                        <a:rPr lang="en-US" sz="1400">
                          <a:latin typeface="Calibri"/>
                          <a:ea typeface="Calibri"/>
                          <a:cs typeface="Times New Roman"/>
                        </a:rPr>
                        <a:t>27 TC</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927">
                <a:tc>
                  <a:txBody>
                    <a:bodyPr/>
                    <a:lstStyle/>
                    <a:p>
                      <a:pPr marL="0" marR="0">
                        <a:lnSpc>
                          <a:spcPct val="115000"/>
                        </a:lnSpc>
                        <a:spcBef>
                          <a:spcPts val="0"/>
                        </a:spcBef>
                        <a:spcAft>
                          <a:spcPts val="0"/>
                        </a:spcAft>
                      </a:pPr>
                      <a:endParaRPr lang="en-US" sz="14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latin typeface="Calibri"/>
                          <a:ea typeface="Calibri"/>
                          <a:cs typeface="Times New Roman"/>
                        </a:rPr>
                        <a:t>Qualification</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400" dirty="0">
                          <a:latin typeface="Calibri"/>
                          <a:ea typeface="Calibri"/>
                          <a:cs typeface="Times New Roman"/>
                        </a:rPr>
                        <a:t>“</a:t>
                      </a: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Slide Number Placeholder 5"/>
          <p:cNvSpPr>
            <a:spLocks noGrp="1"/>
          </p:cNvSpPr>
          <p:nvPr>
            <p:ph type="sldNum" sz="quarter" idx="12"/>
          </p:nvPr>
        </p:nvSpPr>
        <p:spPr/>
        <p:txBody>
          <a:bodyPr/>
          <a:lstStyle/>
          <a:p>
            <a:fld id="{373CFFB6-6556-4D63-9D3B-1BCD4C83530A}" type="slidenum">
              <a:rPr lang="en-US" smtClean="0"/>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52400"/>
            <a:ext cx="8229600" cy="1143000"/>
          </a:xfrm>
        </p:spPr>
        <p:txBody>
          <a:bodyPr/>
          <a:lstStyle/>
          <a:p>
            <a:r>
              <a:rPr lang="en-US" dirty="0" smtClean="0"/>
              <a:t>Test Requirements for Electronic Units (cont.)</a:t>
            </a:r>
            <a:endParaRPr lang="en-US" dirty="0"/>
          </a:p>
        </p:txBody>
      </p:sp>
      <p:sp>
        <p:nvSpPr>
          <p:cNvPr id="5" name="Content Placeholder 4"/>
          <p:cNvSpPr>
            <a:spLocks noGrp="1"/>
          </p:cNvSpPr>
          <p:nvPr>
            <p:ph idx="1"/>
          </p:nvPr>
        </p:nvSpPr>
        <p:spPr>
          <a:xfrm>
            <a:off x="457200" y="1371600"/>
            <a:ext cx="8229600" cy="4953000"/>
          </a:xfrm>
        </p:spPr>
        <p:txBody>
          <a:bodyPr>
            <a:normAutofit/>
          </a:bodyPr>
          <a:lstStyle/>
          <a:p>
            <a:r>
              <a:rPr lang="en-US" dirty="0" smtClean="0"/>
              <a:t>Important for unit to be “on”.</a:t>
            </a:r>
          </a:p>
          <a:p>
            <a:pPr lvl="1"/>
            <a:r>
              <a:rPr lang="en-US" dirty="0" smtClean="0"/>
              <a:t>Effective screening only accomplished with unit operating.</a:t>
            </a:r>
          </a:p>
          <a:p>
            <a:pPr lvl="1"/>
            <a:r>
              <a:rPr lang="en-US" dirty="0" smtClean="0"/>
              <a:t>Functional tests at hot and cold plateaus for performance verification.</a:t>
            </a:r>
          </a:p>
          <a:p>
            <a:pPr lvl="1"/>
            <a:r>
              <a:rPr lang="en-US" dirty="0" smtClean="0"/>
              <a:t>Operation during transitions to plateaus to test workmanship over full temperature range.</a:t>
            </a:r>
          </a:p>
          <a:p>
            <a:pPr lvl="1"/>
            <a:r>
              <a:rPr lang="en-US" dirty="0" smtClean="0"/>
              <a:t>Hot and cold starts after non-operational soak period.</a:t>
            </a:r>
          </a:p>
          <a:p>
            <a:endParaRPr lang="en-US" dirty="0" smtClean="0"/>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noFill/>
        </p:spPr>
        <p:txBody>
          <a:bodyPr lIns="92075" tIns="46038" rIns="92075" bIns="46038"/>
          <a:lstStyle/>
          <a:p>
            <a:r>
              <a:rPr lang="en-US" dirty="0" smtClean="0"/>
              <a:t>Test Requirements for Electronic Units (cont.)</a:t>
            </a:r>
          </a:p>
        </p:txBody>
      </p:sp>
      <p:sp>
        <p:nvSpPr>
          <p:cNvPr id="44035" name="Rectangle 3"/>
          <p:cNvSpPr>
            <a:spLocks noGrp="1" noChangeArrowheads="1"/>
          </p:cNvSpPr>
          <p:nvPr>
            <p:ph idx="1"/>
          </p:nvPr>
        </p:nvSpPr>
        <p:spPr>
          <a:xfrm>
            <a:off x="457200" y="1524000"/>
            <a:ext cx="8229600" cy="3352800"/>
          </a:xfrm>
          <a:noFill/>
        </p:spPr>
        <p:txBody>
          <a:bodyPr lIns="92075" tIns="46038" rIns="92075" bIns="46038" anchor="ctr">
            <a:normAutofit/>
          </a:bodyPr>
          <a:lstStyle/>
          <a:p>
            <a:r>
              <a:rPr lang="en-US" dirty="0" smtClean="0"/>
              <a:t>Burn-in testing is a continuation of thermal cycling without functional testing.</a:t>
            </a:r>
          </a:p>
          <a:p>
            <a:pPr lvl="1"/>
            <a:r>
              <a:rPr lang="en-US" dirty="0" smtClean="0"/>
              <a:t>Often performed as part of thermal cycling.</a:t>
            </a:r>
          </a:p>
          <a:p>
            <a:pPr lvl="1"/>
            <a:r>
              <a:rPr lang="en-US" dirty="0" smtClean="0"/>
              <a:t>Objective is to accrue additional hours under thermal stress.</a:t>
            </a:r>
          </a:p>
          <a:p>
            <a:pPr lvl="1"/>
            <a:endParaRPr lang="en-US" dirty="0" smtClean="0"/>
          </a:p>
          <a:p>
            <a:pPr lvl="1"/>
            <a:endParaRPr lang="en-US" dirty="0" smtClean="0"/>
          </a:p>
          <a:p>
            <a:pPr lvl="1"/>
            <a:endParaRPr lang="en-US" dirty="0" smtClean="0"/>
          </a:p>
        </p:txBody>
      </p:sp>
      <p:sp>
        <p:nvSpPr>
          <p:cNvPr id="44036" name="Slide Number Placeholder 3"/>
          <p:cNvSpPr>
            <a:spLocks noGrp="1"/>
          </p:cNvSpPr>
          <p:nvPr>
            <p:ph type="sldNum" sz="quarter" idx="12"/>
          </p:nvPr>
        </p:nvSpPr>
        <p:spPr>
          <a:noFill/>
        </p:spPr>
        <p:txBody>
          <a:bodyPr/>
          <a:lstStyle/>
          <a:p>
            <a:fld id="{C827D7E9-579E-447D-B34C-856F91621E75}" type="slidenum">
              <a:rPr lang="en-US" altLang="en-US" smtClean="0">
                <a:latin typeface="Arial" pitchFamily="34" charset="0"/>
              </a:rPr>
              <a:pPr/>
              <a:t>23</a:t>
            </a:fld>
            <a:endParaRPr lang="en-US" altLang="en-US" smtClean="0">
              <a:latin typeface="Arial" pitchFamily="34" charset="0"/>
            </a:endParaRPr>
          </a:p>
        </p:txBody>
      </p:sp>
      <p:graphicFrame>
        <p:nvGraphicFramePr>
          <p:cNvPr id="8" name="Table 7"/>
          <p:cNvGraphicFramePr>
            <a:graphicFrameLocks noGrp="1"/>
          </p:cNvGraphicFramePr>
          <p:nvPr/>
        </p:nvGraphicFramePr>
        <p:xfrm>
          <a:off x="762000" y="3962400"/>
          <a:ext cx="7315200" cy="2528341"/>
        </p:xfrm>
        <a:graphic>
          <a:graphicData uri="http://schemas.openxmlformats.org/drawingml/2006/table">
            <a:tbl>
              <a:tblPr/>
              <a:tblGrid>
                <a:gridCol w="2438400"/>
                <a:gridCol w="2438400"/>
                <a:gridCol w="2438400"/>
              </a:tblGrid>
              <a:tr h="280927">
                <a:tc>
                  <a:txBody>
                    <a:bodyPr/>
                    <a:lstStyle/>
                    <a:p>
                      <a:pPr marL="0" marR="0" algn="ctr">
                        <a:lnSpc>
                          <a:spcPct val="115000"/>
                        </a:lnSpc>
                        <a:spcBef>
                          <a:spcPts val="0"/>
                        </a:spcBef>
                        <a:spcAft>
                          <a:spcPts val="0"/>
                        </a:spcAft>
                      </a:pPr>
                      <a:r>
                        <a:rPr lang="en-US" sz="1600" b="1" dirty="0" smtClean="0">
                          <a:solidFill>
                            <a:srgbClr val="000000"/>
                          </a:solidFill>
                          <a:latin typeface="Calibri"/>
                          <a:ea typeface="Calibri"/>
                          <a:cs typeface="Times New Roman"/>
                        </a:rPr>
                        <a:t>GSFC</a:t>
                      </a:r>
                      <a:r>
                        <a:rPr lang="en-US" sz="1600" baseline="30000" dirty="0" smtClean="0"/>
                        <a:t>(3)</a:t>
                      </a:r>
                      <a:endParaRPr lang="en-US" sz="16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b="1" dirty="0">
                          <a:solidFill>
                            <a:srgbClr val="000000"/>
                          </a:solidFill>
                          <a:latin typeface="Calibri"/>
                          <a:ea typeface="Calibri"/>
                          <a:cs typeface="Times New Roman"/>
                        </a:rPr>
                        <a:t>JPL</a:t>
                      </a:r>
                      <a:endParaRPr lang="en-US" sz="8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600" b="1" dirty="0" err="1" smtClean="0">
                          <a:solidFill>
                            <a:srgbClr val="000000"/>
                          </a:solidFill>
                          <a:latin typeface="Calibri"/>
                          <a:ea typeface="Calibri"/>
                          <a:cs typeface="Times New Roman"/>
                        </a:rPr>
                        <a:t>DoD</a:t>
                      </a:r>
                      <a:r>
                        <a:rPr lang="en-US" sz="1600" baseline="30000" dirty="0" smtClean="0"/>
                        <a:t>(1)</a:t>
                      </a:r>
                      <a:endParaRPr lang="en-US" sz="16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47414">
                <a:tc>
                  <a:txBody>
                    <a:bodyPr/>
                    <a:lstStyle/>
                    <a:p>
                      <a:pPr marL="0" marR="0">
                        <a:lnSpc>
                          <a:spcPct val="115000"/>
                        </a:lnSpc>
                        <a:spcBef>
                          <a:spcPts val="0"/>
                        </a:spcBef>
                        <a:spcAft>
                          <a:spcPts val="0"/>
                        </a:spcAft>
                      </a:pPr>
                      <a:r>
                        <a:rPr lang="en-US" sz="1600">
                          <a:solidFill>
                            <a:srgbClr val="000000"/>
                          </a:solidFill>
                          <a:latin typeface="Calibri"/>
                          <a:ea typeface="Calibri"/>
                          <a:cs typeface="Times New Roman"/>
                        </a:rPr>
                        <a:t>1000 hours total “on” time for </a:t>
                      </a:r>
                      <a:r>
                        <a:rPr lang="en-US" sz="1600" u="sng">
                          <a:solidFill>
                            <a:srgbClr val="000000"/>
                          </a:solidFill>
                          <a:latin typeface="Calibri"/>
                          <a:ea typeface="Calibri"/>
                          <a:cs typeface="Times New Roman"/>
                        </a:rPr>
                        <a:t>unit level and spacecraft level </a:t>
                      </a:r>
                      <a:r>
                        <a:rPr lang="en-US" sz="1600">
                          <a:solidFill>
                            <a:srgbClr val="000000"/>
                          </a:solidFill>
                          <a:latin typeface="Calibri"/>
                          <a:ea typeface="Calibri"/>
                          <a:cs typeface="Times New Roman"/>
                        </a:rPr>
                        <a:t>testing, including 200 hours at hot/cold plateaus in vacuum.  Last 350 hours must be failure free.</a:t>
                      </a:r>
                      <a:endParaRPr lang="en-US" sz="8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a:solidFill>
                            <a:srgbClr val="000000"/>
                          </a:solidFill>
                          <a:latin typeface="Calibri"/>
                          <a:ea typeface="Calibri"/>
                          <a:cs typeface="Times New Roman"/>
                        </a:rPr>
                        <a:t>1000 hours “on” time for </a:t>
                      </a:r>
                      <a:r>
                        <a:rPr lang="en-US" sz="1600" u="sng">
                          <a:solidFill>
                            <a:srgbClr val="000000"/>
                          </a:solidFill>
                          <a:latin typeface="Calibri"/>
                          <a:ea typeface="Calibri"/>
                          <a:cs typeface="Times New Roman"/>
                        </a:rPr>
                        <a:t>unit level and spacecraft level</a:t>
                      </a:r>
                      <a:r>
                        <a:rPr lang="en-US" sz="1600">
                          <a:solidFill>
                            <a:srgbClr val="000000"/>
                          </a:solidFill>
                          <a:latin typeface="Calibri"/>
                          <a:ea typeface="Calibri"/>
                          <a:cs typeface="Times New Roman"/>
                        </a:rPr>
                        <a:t> testing, including 72 hours at hot and 24 hours at cold plateaus in vacuum.</a:t>
                      </a:r>
                      <a:endParaRPr lang="en-US" sz="80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dirty="0">
                          <a:solidFill>
                            <a:srgbClr val="000000"/>
                          </a:solidFill>
                          <a:latin typeface="Calibri"/>
                          <a:ea typeface="Calibri"/>
                          <a:cs typeface="Times New Roman"/>
                        </a:rPr>
                        <a:t>200 hours under thermal vacuum or thermal cycle conditions at </a:t>
                      </a:r>
                      <a:r>
                        <a:rPr lang="en-US" sz="1600" u="sng" dirty="0">
                          <a:solidFill>
                            <a:srgbClr val="000000"/>
                          </a:solidFill>
                          <a:latin typeface="Calibri"/>
                          <a:ea typeface="Calibri"/>
                          <a:cs typeface="Times New Roman"/>
                        </a:rPr>
                        <a:t>unit level</a:t>
                      </a:r>
                      <a:r>
                        <a:rPr lang="en-US" sz="1600" dirty="0">
                          <a:solidFill>
                            <a:srgbClr val="000000"/>
                          </a:solidFill>
                          <a:latin typeface="Calibri"/>
                          <a:ea typeface="Calibri"/>
                          <a:cs typeface="Times New Roman"/>
                        </a:rPr>
                        <a:t> with last 100 hours failure free. </a:t>
                      </a:r>
                      <a:endParaRPr lang="en-US" sz="800" dirty="0">
                        <a:latin typeface="Calibri"/>
                        <a:ea typeface="Calibri"/>
                        <a:cs typeface="Times New Roman"/>
                      </a:endParaRPr>
                    </a:p>
                  </a:txBody>
                  <a:tcPr marL="49967" marR="499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274638"/>
            <a:ext cx="8229600" cy="792162"/>
          </a:xfrm>
        </p:spPr>
        <p:txBody>
          <a:bodyPr/>
          <a:lstStyle/>
          <a:p>
            <a:r>
              <a:rPr lang="en-US" sz="2800" dirty="0" smtClean="0"/>
              <a:t>Example of Tailored Temperature Requirements</a:t>
            </a:r>
          </a:p>
        </p:txBody>
      </p:sp>
      <p:sp>
        <p:nvSpPr>
          <p:cNvPr id="38916" name="Slide Number Placeholder 76"/>
          <p:cNvSpPr>
            <a:spLocks noGrp="1"/>
          </p:cNvSpPr>
          <p:nvPr>
            <p:ph type="sldNum" sz="quarter" idx="12"/>
          </p:nvPr>
        </p:nvSpPr>
        <p:spPr>
          <a:noFill/>
        </p:spPr>
        <p:txBody>
          <a:bodyPr/>
          <a:lstStyle/>
          <a:p>
            <a:fld id="{D3470BD5-8CEF-4FB2-9443-B7FF9FCEF11A}" type="slidenum">
              <a:rPr lang="en-US" altLang="en-US" smtClean="0">
                <a:latin typeface="Arial" pitchFamily="34" charset="0"/>
              </a:rPr>
              <a:pPr/>
              <a:t>24</a:t>
            </a:fld>
            <a:endParaRPr lang="en-US" altLang="en-US" smtClean="0">
              <a:latin typeface="Arial" pitchFamily="34" charset="0"/>
            </a:endParaRPr>
          </a:p>
        </p:txBody>
      </p:sp>
      <p:grpSp>
        <p:nvGrpSpPr>
          <p:cNvPr id="2" name="Group 7"/>
          <p:cNvGrpSpPr>
            <a:grpSpLocks/>
          </p:cNvGrpSpPr>
          <p:nvPr/>
        </p:nvGrpSpPr>
        <p:grpSpPr bwMode="auto">
          <a:xfrm>
            <a:off x="2676525" y="1371600"/>
            <a:ext cx="6467475" cy="4572000"/>
            <a:chOff x="4860" y="1440"/>
            <a:chExt cx="10185" cy="7020"/>
          </a:xfrm>
        </p:grpSpPr>
        <p:sp>
          <p:nvSpPr>
            <p:cNvPr id="38917" name="Rectangle 8"/>
            <p:cNvSpPr>
              <a:spLocks noChangeArrowheads="1"/>
            </p:cNvSpPr>
            <p:nvPr/>
          </p:nvSpPr>
          <p:spPr bwMode="auto">
            <a:xfrm>
              <a:off x="540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18" name="Rectangle 9"/>
            <p:cNvSpPr>
              <a:spLocks noChangeArrowheads="1"/>
            </p:cNvSpPr>
            <p:nvPr/>
          </p:nvSpPr>
          <p:spPr bwMode="auto">
            <a:xfrm>
              <a:off x="594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19" name="Rectangle 10"/>
            <p:cNvSpPr>
              <a:spLocks noChangeArrowheads="1"/>
            </p:cNvSpPr>
            <p:nvPr/>
          </p:nvSpPr>
          <p:spPr bwMode="auto">
            <a:xfrm>
              <a:off x="648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0" name="Rectangle 11"/>
            <p:cNvSpPr>
              <a:spLocks noChangeArrowheads="1"/>
            </p:cNvSpPr>
            <p:nvPr/>
          </p:nvSpPr>
          <p:spPr bwMode="auto">
            <a:xfrm>
              <a:off x="702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1" name="Rectangle 12"/>
            <p:cNvSpPr>
              <a:spLocks noChangeArrowheads="1"/>
            </p:cNvSpPr>
            <p:nvPr/>
          </p:nvSpPr>
          <p:spPr bwMode="auto">
            <a:xfrm>
              <a:off x="756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2" name="Rectangle 13"/>
            <p:cNvSpPr>
              <a:spLocks noChangeArrowheads="1"/>
            </p:cNvSpPr>
            <p:nvPr/>
          </p:nvSpPr>
          <p:spPr bwMode="auto">
            <a:xfrm>
              <a:off x="810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3" name="Rectangle 14"/>
            <p:cNvSpPr>
              <a:spLocks noChangeArrowheads="1"/>
            </p:cNvSpPr>
            <p:nvPr/>
          </p:nvSpPr>
          <p:spPr bwMode="auto">
            <a:xfrm>
              <a:off x="864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4" name="Rectangle 15"/>
            <p:cNvSpPr>
              <a:spLocks noChangeArrowheads="1"/>
            </p:cNvSpPr>
            <p:nvPr/>
          </p:nvSpPr>
          <p:spPr bwMode="auto">
            <a:xfrm>
              <a:off x="918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5" name="Rectangle 16"/>
            <p:cNvSpPr>
              <a:spLocks noChangeArrowheads="1"/>
            </p:cNvSpPr>
            <p:nvPr/>
          </p:nvSpPr>
          <p:spPr bwMode="auto">
            <a:xfrm>
              <a:off x="972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6" name="Rectangle 17"/>
            <p:cNvSpPr>
              <a:spLocks noChangeArrowheads="1"/>
            </p:cNvSpPr>
            <p:nvPr/>
          </p:nvSpPr>
          <p:spPr bwMode="auto">
            <a:xfrm>
              <a:off x="1026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7" name="Rectangle 18"/>
            <p:cNvSpPr>
              <a:spLocks noChangeArrowheads="1"/>
            </p:cNvSpPr>
            <p:nvPr/>
          </p:nvSpPr>
          <p:spPr bwMode="auto">
            <a:xfrm>
              <a:off x="1080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8" name="Rectangle 19"/>
            <p:cNvSpPr>
              <a:spLocks noChangeArrowheads="1"/>
            </p:cNvSpPr>
            <p:nvPr/>
          </p:nvSpPr>
          <p:spPr bwMode="auto">
            <a:xfrm>
              <a:off x="1134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29" name="Rectangle 20"/>
            <p:cNvSpPr>
              <a:spLocks noChangeArrowheads="1"/>
            </p:cNvSpPr>
            <p:nvPr/>
          </p:nvSpPr>
          <p:spPr bwMode="auto">
            <a:xfrm>
              <a:off x="1188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30" name="Rectangle 21"/>
            <p:cNvSpPr>
              <a:spLocks noChangeArrowheads="1"/>
            </p:cNvSpPr>
            <p:nvPr/>
          </p:nvSpPr>
          <p:spPr bwMode="auto">
            <a:xfrm>
              <a:off x="1242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31" name="Rectangle 22"/>
            <p:cNvSpPr>
              <a:spLocks noChangeArrowheads="1"/>
            </p:cNvSpPr>
            <p:nvPr/>
          </p:nvSpPr>
          <p:spPr bwMode="auto">
            <a:xfrm>
              <a:off x="1296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32" name="Rectangle 23"/>
            <p:cNvSpPr>
              <a:spLocks noChangeArrowheads="1"/>
            </p:cNvSpPr>
            <p:nvPr/>
          </p:nvSpPr>
          <p:spPr bwMode="auto">
            <a:xfrm>
              <a:off x="13500" y="1440"/>
              <a:ext cx="540" cy="6120"/>
            </a:xfrm>
            <a:prstGeom prst="rect">
              <a:avLst/>
            </a:prstGeom>
            <a:solidFill>
              <a:srgbClr val="FFFFFF"/>
            </a:solidFill>
            <a:ln w="9525">
              <a:solidFill>
                <a:srgbClr val="000000"/>
              </a:solidFill>
              <a:miter lim="800000"/>
              <a:headEnd/>
              <a:tailEnd/>
            </a:ln>
          </p:spPr>
          <p:txBody>
            <a:bodyPr/>
            <a:lstStyle/>
            <a:p>
              <a:endParaRPr lang="en-US"/>
            </a:p>
          </p:txBody>
        </p:sp>
        <p:sp>
          <p:nvSpPr>
            <p:cNvPr id="38933" name="Text Box 24"/>
            <p:cNvSpPr txBox="1">
              <a:spLocks noChangeArrowheads="1"/>
            </p:cNvSpPr>
            <p:nvPr/>
          </p:nvSpPr>
          <p:spPr bwMode="auto">
            <a:xfrm>
              <a:off x="4860" y="7740"/>
              <a:ext cx="9900" cy="720"/>
            </a:xfrm>
            <a:prstGeom prst="rect">
              <a:avLst/>
            </a:prstGeom>
            <a:solidFill>
              <a:srgbClr val="FFFFFF"/>
            </a:solidFill>
            <a:ln w="9525">
              <a:noFill/>
              <a:miter lim="800000"/>
              <a:headEnd/>
              <a:tailEnd/>
            </a:ln>
          </p:spPr>
          <p:txBody>
            <a:bodyPr/>
            <a:lstStyle/>
            <a:p>
              <a:r>
                <a:rPr lang="en-US" sz="1000"/>
                <a:t>   -200   -180  -160   -140  -120   -100    -80    -60     -40     -20     0       20     40      60      80     100    120</a:t>
              </a:r>
            </a:p>
            <a:p>
              <a:pPr algn="ctr"/>
              <a:r>
                <a:rPr lang="en-US" sz="1000"/>
                <a:t>Temperature (Degrees C)</a:t>
              </a:r>
            </a:p>
          </p:txBody>
        </p:sp>
        <p:sp>
          <p:nvSpPr>
            <p:cNvPr id="38934" name="Line 25"/>
            <p:cNvSpPr>
              <a:spLocks noChangeShapeType="1"/>
            </p:cNvSpPr>
            <p:nvPr/>
          </p:nvSpPr>
          <p:spPr bwMode="auto">
            <a:xfrm>
              <a:off x="5400" y="7560"/>
              <a:ext cx="0" cy="180"/>
            </a:xfrm>
            <a:prstGeom prst="line">
              <a:avLst/>
            </a:prstGeom>
            <a:noFill/>
            <a:ln w="9525">
              <a:solidFill>
                <a:srgbClr val="000000"/>
              </a:solidFill>
              <a:round/>
              <a:headEnd/>
              <a:tailEnd/>
            </a:ln>
          </p:spPr>
          <p:txBody>
            <a:bodyPr/>
            <a:lstStyle/>
            <a:p>
              <a:endParaRPr lang="en-US"/>
            </a:p>
          </p:txBody>
        </p:sp>
        <p:sp>
          <p:nvSpPr>
            <p:cNvPr id="38935" name="Line 26"/>
            <p:cNvSpPr>
              <a:spLocks noChangeShapeType="1"/>
            </p:cNvSpPr>
            <p:nvPr/>
          </p:nvSpPr>
          <p:spPr bwMode="auto">
            <a:xfrm>
              <a:off x="5940" y="7560"/>
              <a:ext cx="0" cy="180"/>
            </a:xfrm>
            <a:prstGeom prst="line">
              <a:avLst/>
            </a:prstGeom>
            <a:noFill/>
            <a:ln w="9525">
              <a:solidFill>
                <a:srgbClr val="000000"/>
              </a:solidFill>
              <a:round/>
              <a:headEnd/>
              <a:tailEnd/>
            </a:ln>
          </p:spPr>
          <p:txBody>
            <a:bodyPr/>
            <a:lstStyle/>
            <a:p>
              <a:endParaRPr lang="en-US"/>
            </a:p>
          </p:txBody>
        </p:sp>
        <p:sp>
          <p:nvSpPr>
            <p:cNvPr id="38936" name="Line 27"/>
            <p:cNvSpPr>
              <a:spLocks noChangeShapeType="1"/>
            </p:cNvSpPr>
            <p:nvPr/>
          </p:nvSpPr>
          <p:spPr bwMode="auto">
            <a:xfrm>
              <a:off x="6480" y="7560"/>
              <a:ext cx="0" cy="180"/>
            </a:xfrm>
            <a:prstGeom prst="line">
              <a:avLst/>
            </a:prstGeom>
            <a:noFill/>
            <a:ln w="9525">
              <a:solidFill>
                <a:srgbClr val="000000"/>
              </a:solidFill>
              <a:round/>
              <a:headEnd/>
              <a:tailEnd/>
            </a:ln>
          </p:spPr>
          <p:txBody>
            <a:bodyPr/>
            <a:lstStyle/>
            <a:p>
              <a:endParaRPr lang="en-US"/>
            </a:p>
          </p:txBody>
        </p:sp>
        <p:sp>
          <p:nvSpPr>
            <p:cNvPr id="38937" name="Line 28"/>
            <p:cNvSpPr>
              <a:spLocks noChangeShapeType="1"/>
            </p:cNvSpPr>
            <p:nvPr/>
          </p:nvSpPr>
          <p:spPr bwMode="auto">
            <a:xfrm>
              <a:off x="7020" y="7560"/>
              <a:ext cx="0" cy="180"/>
            </a:xfrm>
            <a:prstGeom prst="line">
              <a:avLst/>
            </a:prstGeom>
            <a:noFill/>
            <a:ln w="9525">
              <a:solidFill>
                <a:srgbClr val="000000"/>
              </a:solidFill>
              <a:round/>
              <a:headEnd/>
              <a:tailEnd/>
            </a:ln>
          </p:spPr>
          <p:txBody>
            <a:bodyPr/>
            <a:lstStyle/>
            <a:p>
              <a:endParaRPr lang="en-US"/>
            </a:p>
          </p:txBody>
        </p:sp>
        <p:sp>
          <p:nvSpPr>
            <p:cNvPr id="38938" name="Line 29"/>
            <p:cNvSpPr>
              <a:spLocks noChangeShapeType="1"/>
            </p:cNvSpPr>
            <p:nvPr/>
          </p:nvSpPr>
          <p:spPr bwMode="auto">
            <a:xfrm>
              <a:off x="7560" y="7560"/>
              <a:ext cx="0" cy="180"/>
            </a:xfrm>
            <a:prstGeom prst="line">
              <a:avLst/>
            </a:prstGeom>
            <a:noFill/>
            <a:ln w="9525">
              <a:solidFill>
                <a:srgbClr val="000000"/>
              </a:solidFill>
              <a:round/>
              <a:headEnd/>
              <a:tailEnd/>
            </a:ln>
          </p:spPr>
          <p:txBody>
            <a:bodyPr/>
            <a:lstStyle/>
            <a:p>
              <a:endParaRPr lang="en-US"/>
            </a:p>
          </p:txBody>
        </p:sp>
        <p:sp>
          <p:nvSpPr>
            <p:cNvPr id="38939" name="Line 30"/>
            <p:cNvSpPr>
              <a:spLocks noChangeShapeType="1"/>
            </p:cNvSpPr>
            <p:nvPr/>
          </p:nvSpPr>
          <p:spPr bwMode="auto">
            <a:xfrm>
              <a:off x="8100" y="7560"/>
              <a:ext cx="0" cy="180"/>
            </a:xfrm>
            <a:prstGeom prst="line">
              <a:avLst/>
            </a:prstGeom>
            <a:noFill/>
            <a:ln w="9525">
              <a:solidFill>
                <a:srgbClr val="000000"/>
              </a:solidFill>
              <a:round/>
              <a:headEnd/>
              <a:tailEnd/>
            </a:ln>
          </p:spPr>
          <p:txBody>
            <a:bodyPr/>
            <a:lstStyle/>
            <a:p>
              <a:endParaRPr lang="en-US"/>
            </a:p>
          </p:txBody>
        </p:sp>
        <p:sp>
          <p:nvSpPr>
            <p:cNvPr id="38940" name="Line 31"/>
            <p:cNvSpPr>
              <a:spLocks noChangeShapeType="1"/>
            </p:cNvSpPr>
            <p:nvPr/>
          </p:nvSpPr>
          <p:spPr bwMode="auto">
            <a:xfrm>
              <a:off x="8640" y="7560"/>
              <a:ext cx="0" cy="180"/>
            </a:xfrm>
            <a:prstGeom prst="line">
              <a:avLst/>
            </a:prstGeom>
            <a:noFill/>
            <a:ln w="9525">
              <a:solidFill>
                <a:srgbClr val="000000"/>
              </a:solidFill>
              <a:round/>
              <a:headEnd/>
              <a:tailEnd/>
            </a:ln>
          </p:spPr>
          <p:txBody>
            <a:bodyPr/>
            <a:lstStyle/>
            <a:p>
              <a:endParaRPr lang="en-US"/>
            </a:p>
          </p:txBody>
        </p:sp>
        <p:sp>
          <p:nvSpPr>
            <p:cNvPr id="38941" name="Line 32"/>
            <p:cNvSpPr>
              <a:spLocks noChangeShapeType="1"/>
            </p:cNvSpPr>
            <p:nvPr/>
          </p:nvSpPr>
          <p:spPr bwMode="auto">
            <a:xfrm>
              <a:off x="9180" y="7560"/>
              <a:ext cx="0" cy="180"/>
            </a:xfrm>
            <a:prstGeom prst="line">
              <a:avLst/>
            </a:prstGeom>
            <a:noFill/>
            <a:ln w="9525">
              <a:solidFill>
                <a:srgbClr val="000000"/>
              </a:solidFill>
              <a:round/>
              <a:headEnd/>
              <a:tailEnd/>
            </a:ln>
          </p:spPr>
          <p:txBody>
            <a:bodyPr/>
            <a:lstStyle/>
            <a:p>
              <a:endParaRPr lang="en-US"/>
            </a:p>
          </p:txBody>
        </p:sp>
        <p:sp>
          <p:nvSpPr>
            <p:cNvPr id="38942" name="Line 33"/>
            <p:cNvSpPr>
              <a:spLocks noChangeShapeType="1"/>
            </p:cNvSpPr>
            <p:nvPr/>
          </p:nvSpPr>
          <p:spPr bwMode="auto">
            <a:xfrm>
              <a:off x="9720" y="7560"/>
              <a:ext cx="0" cy="180"/>
            </a:xfrm>
            <a:prstGeom prst="line">
              <a:avLst/>
            </a:prstGeom>
            <a:noFill/>
            <a:ln w="9525">
              <a:solidFill>
                <a:srgbClr val="000000"/>
              </a:solidFill>
              <a:round/>
              <a:headEnd/>
              <a:tailEnd/>
            </a:ln>
          </p:spPr>
          <p:txBody>
            <a:bodyPr/>
            <a:lstStyle/>
            <a:p>
              <a:endParaRPr lang="en-US"/>
            </a:p>
          </p:txBody>
        </p:sp>
        <p:sp>
          <p:nvSpPr>
            <p:cNvPr id="38943" name="Line 34"/>
            <p:cNvSpPr>
              <a:spLocks noChangeShapeType="1"/>
            </p:cNvSpPr>
            <p:nvPr/>
          </p:nvSpPr>
          <p:spPr bwMode="auto">
            <a:xfrm>
              <a:off x="10260" y="7560"/>
              <a:ext cx="0" cy="180"/>
            </a:xfrm>
            <a:prstGeom prst="line">
              <a:avLst/>
            </a:prstGeom>
            <a:noFill/>
            <a:ln w="9525">
              <a:solidFill>
                <a:srgbClr val="000000"/>
              </a:solidFill>
              <a:round/>
              <a:headEnd/>
              <a:tailEnd/>
            </a:ln>
          </p:spPr>
          <p:txBody>
            <a:bodyPr/>
            <a:lstStyle/>
            <a:p>
              <a:endParaRPr lang="en-US"/>
            </a:p>
          </p:txBody>
        </p:sp>
        <p:sp>
          <p:nvSpPr>
            <p:cNvPr id="38944" name="Line 35"/>
            <p:cNvSpPr>
              <a:spLocks noChangeShapeType="1"/>
            </p:cNvSpPr>
            <p:nvPr/>
          </p:nvSpPr>
          <p:spPr bwMode="auto">
            <a:xfrm>
              <a:off x="10800" y="7560"/>
              <a:ext cx="0" cy="180"/>
            </a:xfrm>
            <a:prstGeom prst="line">
              <a:avLst/>
            </a:prstGeom>
            <a:noFill/>
            <a:ln w="9525">
              <a:solidFill>
                <a:srgbClr val="000000"/>
              </a:solidFill>
              <a:round/>
              <a:headEnd/>
              <a:tailEnd/>
            </a:ln>
          </p:spPr>
          <p:txBody>
            <a:bodyPr/>
            <a:lstStyle/>
            <a:p>
              <a:endParaRPr lang="en-US"/>
            </a:p>
          </p:txBody>
        </p:sp>
        <p:sp>
          <p:nvSpPr>
            <p:cNvPr id="38945" name="Line 36"/>
            <p:cNvSpPr>
              <a:spLocks noChangeShapeType="1"/>
            </p:cNvSpPr>
            <p:nvPr/>
          </p:nvSpPr>
          <p:spPr bwMode="auto">
            <a:xfrm>
              <a:off x="11340" y="7560"/>
              <a:ext cx="0" cy="180"/>
            </a:xfrm>
            <a:prstGeom prst="line">
              <a:avLst/>
            </a:prstGeom>
            <a:noFill/>
            <a:ln w="9525">
              <a:solidFill>
                <a:srgbClr val="000000"/>
              </a:solidFill>
              <a:round/>
              <a:headEnd/>
              <a:tailEnd/>
            </a:ln>
          </p:spPr>
          <p:txBody>
            <a:bodyPr/>
            <a:lstStyle/>
            <a:p>
              <a:endParaRPr lang="en-US"/>
            </a:p>
          </p:txBody>
        </p:sp>
        <p:sp>
          <p:nvSpPr>
            <p:cNvPr id="38946" name="Line 37"/>
            <p:cNvSpPr>
              <a:spLocks noChangeShapeType="1"/>
            </p:cNvSpPr>
            <p:nvPr/>
          </p:nvSpPr>
          <p:spPr bwMode="auto">
            <a:xfrm>
              <a:off x="11880" y="7560"/>
              <a:ext cx="0" cy="180"/>
            </a:xfrm>
            <a:prstGeom prst="line">
              <a:avLst/>
            </a:prstGeom>
            <a:noFill/>
            <a:ln w="9525">
              <a:solidFill>
                <a:srgbClr val="000000"/>
              </a:solidFill>
              <a:round/>
              <a:headEnd/>
              <a:tailEnd/>
            </a:ln>
          </p:spPr>
          <p:txBody>
            <a:bodyPr/>
            <a:lstStyle/>
            <a:p>
              <a:endParaRPr lang="en-US"/>
            </a:p>
          </p:txBody>
        </p:sp>
        <p:sp>
          <p:nvSpPr>
            <p:cNvPr id="38947" name="Line 38"/>
            <p:cNvSpPr>
              <a:spLocks noChangeShapeType="1"/>
            </p:cNvSpPr>
            <p:nvPr/>
          </p:nvSpPr>
          <p:spPr bwMode="auto">
            <a:xfrm>
              <a:off x="12420" y="7560"/>
              <a:ext cx="0" cy="180"/>
            </a:xfrm>
            <a:prstGeom prst="line">
              <a:avLst/>
            </a:prstGeom>
            <a:noFill/>
            <a:ln w="9525">
              <a:solidFill>
                <a:srgbClr val="000000"/>
              </a:solidFill>
              <a:round/>
              <a:headEnd/>
              <a:tailEnd/>
            </a:ln>
          </p:spPr>
          <p:txBody>
            <a:bodyPr/>
            <a:lstStyle/>
            <a:p>
              <a:endParaRPr lang="en-US"/>
            </a:p>
          </p:txBody>
        </p:sp>
        <p:sp>
          <p:nvSpPr>
            <p:cNvPr id="38948" name="Line 39"/>
            <p:cNvSpPr>
              <a:spLocks noChangeShapeType="1"/>
            </p:cNvSpPr>
            <p:nvPr/>
          </p:nvSpPr>
          <p:spPr bwMode="auto">
            <a:xfrm>
              <a:off x="12960" y="7560"/>
              <a:ext cx="0" cy="180"/>
            </a:xfrm>
            <a:prstGeom prst="line">
              <a:avLst/>
            </a:prstGeom>
            <a:noFill/>
            <a:ln w="9525">
              <a:solidFill>
                <a:srgbClr val="000000"/>
              </a:solidFill>
              <a:round/>
              <a:headEnd/>
              <a:tailEnd/>
            </a:ln>
          </p:spPr>
          <p:txBody>
            <a:bodyPr/>
            <a:lstStyle/>
            <a:p>
              <a:endParaRPr lang="en-US"/>
            </a:p>
          </p:txBody>
        </p:sp>
        <p:sp>
          <p:nvSpPr>
            <p:cNvPr id="38949" name="Line 40"/>
            <p:cNvSpPr>
              <a:spLocks noChangeShapeType="1"/>
            </p:cNvSpPr>
            <p:nvPr/>
          </p:nvSpPr>
          <p:spPr bwMode="auto">
            <a:xfrm>
              <a:off x="13500" y="7560"/>
              <a:ext cx="0" cy="180"/>
            </a:xfrm>
            <a:prstGeom prst="line">
              <a:avLst/>
            </a:prstGeom>
            <a:noFill/>
            <a:ln w="9525">
              <a:solidFill>
                <a:srgbClr val="000000"/>
              </a:solidFill>
              <a:round/>
              <a:headEnd/>
              <a:tailEnd/>
            </a:ln>
          </p:spPr>
          <p:txBody>
            <a:bodyPr/>
            <a:lstStyle/>
            <a:p>
              <a:endParaRPr lang="en-US"/>
            </a:p>
          </p:txBody>
        </p:sp>
        <p:sp>
          <p:nvSpPr>
            <p:cNvPr id="38950" name="Line 41"/>
            <p:cNvSpPr>
              <a:spLocks noChangeShapeType="1"/>
            </p:cNvSpPr>
            <p:nvPr/>
          </p:nvSpPr>
          <p:spPr bwMode="auto">
            <a:xfrm>
              <a:off x="14040" y="7560"/>
              <a:ext cx="0" cy="180"/>
            </a:xfrm>
            <a:prstGeom prst="line">
              <a:avLst/>
            </a:prstGeom>
            <a:noFill/>
            <a:ln w="9525">
              <a:solidFill>
                <a:srgbClr val="000000"/>
              </a:solidFill>
              <a:round/>
              <a:headEnd/>
              <a:tailEnd/>
            </a:ln>
          </p:spPr>
          <p:txBody>
            <a:bodyPr/>
            <a:lstStyle/>
            <a:p>
              <a:endParaRPr lang="en-US"/>
            </a:p>
          </p:txBody>
        </p:sp>
        <p:sp>
          <p:nvSpPr>
            <p:cNvPr id="38951" name="Rectangle 42"/>
            <p:cNvSpPr>
              <a:spLocks noChangeArrowheads="1"/>
            </p:cNvSpPr>
            <p:nvPr/>
          </p:nvSpPr>
          <p:spPr bwMode="auto">
            <a:xfrm>
              <a:off x="10080" y="1665"/>
              <a:ext cx="2340" cy="180"/>
            </a:xfrm>
            <a:prstGeom prst="rect">
              <a:avLst/>
            </a:prstGeom>
            <a:solidFill>
              <a:srgbClr val="FF0000"/>
            </a:solidFill>
            <a:ln w="9525">
              <a:solidFill>
                <a:srgbClr val="000000"/>
              </a:solidFill>
              <a:miter lim="800000"/>
              <a:headEnd/>
              <a:tailEnd/>
            </a:ln>
          </p:spPr>
          <p:txBody>
            <a:bodyPr/>
            <a:lstStyle/>
            <a:p>
              <a:endParaRPr lang="en-US"/>
            </a:p>
          </p:txBody>
        </p:sp>
        <p:sp>
          <p:nvSpPr>
            <p:cNvPr id="38952" name="Rectangle 43"/>
            <p:cNvSpPr>
              <a:spLocks noChangeArrowheads="1"/>
            </p:cNvSpPr>
            <p:nvPr/>
          </p:nvSpPr>
          <p:spPr bwMode="auto">
            <a:xfrm>
              <a:off x="9900" y="2910"/>
              <a:ext cx="2520" cy="180"/>
            </a:xfrm>
            <a:prstGeom prst="rect">
              <a:avLst/>
            </a:prstGeom>
            <a:solidFill>
              <a:srgbClr val="000080"/>
            </a:solidFill>
            <a:ln w="9525">
              <a:solidFill>
                <a:srgbClr val="000000"/>
              </a:solidFill>
              <a:miter lim="800000"/>
              <a:headEnd/>
              <a:tailEnd/>
            </a:ln>
          </p:spPr>
          <p:txBody>
            <a:bodyPr/>
            <a:lstStyle/>
            <a:p>
              <a:endParaRPr lang="en-US"/>
            </a:p>
          </p:txBody>
        </p:sp>
        <p:sp>
          <p:nvSpPr>
            <p:cNvPr id="38953" name="Rectangle 44"/>
            <p:cNvSpPr>
              <a:spLocks noChangeArrowheads="1"/>
            </p:cNvSpPr>
            <p:nvPr/>
          </p:nvSpPr>
          <p:spPr bwMode="auto">
            <a:xfrm>
              <a:off x="10080" y="2640"/>
              <a:ext cx="2340" cy="180"/>
            </a:xfrm>
            <a:prstGeom prst="rect">
              <a:avLst/>
            </a:prstGeom>
            <a:solidFill>
              <a:srgbClr val="FF0000"/>
            </a:solidFill>
            <a:ln w="9525">
              <a:solidFill>
                <a:srgbClr val="000000"/>
              </a:solidFill>
              <a:miter lim="800000"/>
              <a:headEnd/>
              <a:tailEnd/>
            </a:ln>
          </p:spPr>
          <p:txBody>
            <a:bodyPr/>
            <a:lstStyle/>
            <a:p>
              <a:endParaRPr lang="en-US"/>
            </a:p>
          </p:txBody>
        </p:sp>
        <p:sp>
          <p:nvSpPr>
            <p:cNvPr id="38954" name="Rectangle 45"/>
            <p:cNvSpPr>
              <a:spLocks noChangeArrowheads="1"/>
            </p:cNvSpPr>
            <p:nvPr/>
          </p:nvSpPr>
          <p:spPr bwMode="auto">
            <a:xfrm>
              <a:off x="10800" y="2910"/>
              <a:ext cx="1620" cy="195"/>
            </a:xfrm>
            <a:prstGeom prst="rect">
              <a:avLst/>
            </a:prstGeom>
            <a:solidFill>
              <a:srgbClr val="FF0000"/>
            </a:solidFill>
            <a:ln w="9525">
              <a:solidFill>
                <a:srgbClr val="000000"/>
              </a:solidFill>
              <a:miter lim="800000"/>
              <a:headEnd/>
              <a:tailEnd/>
            </a:ln>
          </p:spPr>
          <p:txBody>
            <a:bodyPr/>
            <a:lstStyle/>
            <a:p>
              <a:endParaRPr lang="en-US"/>
            </a:p>
          </p:txBody>
        </p:sp>
        <p:sp>
          <p:nvSpPr>
            <p:cNvPr id="38955" name="Rectangle 46"/>
            <p:cNvSpPr>
              <a:spLocks noChangeArrowheads="1"/>
            </p:cNvSpPr>
            <p:nvPr/>
          </p:nvSpPr>
          <p:spPr bwMode="auto">
            <a:xfrm>
              <a:off x="6660" y="3420"/>
              <a:ext cx="6840" cy="180"/>
            </a:xfrm>
            <a:prstGeom prst="rect">
              <a:avLst/>
            </a:prstGeom>
            <a:solidFill>
              <a:srgbClr val="FF0000"/>
            </a:solidFill>
            <a:ln w="9525">
              <a:solidFill>
                <a:srgbClr val="000000"/>
              </a:solidFill>
              <a:miter lim="800000"/>
              <a:headEnd/>
              <a:tailEnd/>
            </a:ln>
          </p:spPr>
          <p:txBody>
            <a:bodyPr/>
            <a:lstStyle/>
            <a:p>
              <a:endParaRPr lang="en-US"/>
            </a:p>
          </p:txBody>
        </p:sp>
        <p:sp>
          <p:nvSpPr>
            <p:cNvPr id="38956" name="Rectangle 47"/>
            <p:cNvSpPr>
              <a:spLocks noChangeArrowheads="1"/>
            </p:cNvSpPr>
            <p:nvPr/>
          </p:nvSpPr>
          <p:spPr bwMode="auto">
            <a:xfrm>
              <a:off x="6660" y="3690"/>
              <a:ext cx="7020" cy="180"/>
            </a:xfrm>
            <a:prstGeom prst="rect">
              <a:avLst/>
            </a:prstGeom>
            <a:solidFill>
              <a:srgbClr val="FF0000"/>
            </a:solidFill>
            <a:ln w="9525">
              <a:solidFill>
                <a:srgbClr val="000000"/>
              </a:solidFill>
              <a:miter lim="800000"/>
              <a:headEnd/>
              <a:tailEnd/>
            </a:ln>
          </p:spPr>
          <p:txBody>
            <a:bodyPr/>
            <a:lstStyle/>
            <a:p>
              <a:endParaRPr lang="en-US"/>
            </a:p>
          </p:txBody>
        </p:sp>
        <p:sp>
          <p:nvSpPr>
            <p:cNvPr id="38957" name="Rectangle 48"/>
            <p:cNvSpPr>
              <a:spLocks noChangeArrowheads="1"/>
            </p:cNvSpPr>
            <p:nvPr/>
          </p:nvSpPr>
          <p:spPr bwMode="auto">
            <a:xfrm>
              <a:off x="5940" y="3960"/>
              <a:ext cx="6480" cy="180"/>
            </a:xfrm>
            <a:prstGeom prst="rect">
              <a:avLst/>
            </a:prstGeom>
            <a:solidFill>
              <a:srgbClr val="FF0000"/>
            </a:solidFill>
            <a:ln w="9525">
              <a:solidFill>
                <a:srgbClr val="000000"/>
              </a:solidFill>
              <a:miter lim="800000"/>
              <a:headEnd/>
              <a:tailEnd/>
            </a:ln>
          </p:spPr>
          <p:txBody>
            <a:bodyPr/>
            <a:lstStyle/>
            <a:p>
              <a:endParaRPr lang="en-US"/>
            </a:p>
          </p:txBody>
        </p:sp>
        <p:sp>
          <p:nvSpPr>
            <p:cNvPr id="38958" name="Rectangle 49"/>
            <p:cNvSpPr>
              <a:spLocks noChangeArrowheads="1"/>
            </p:cNvSpPr>
            <p:nvPr/>
          </p:nvSpPr>
          <p:spPr bwMode="auto">
            <a:xfrm>
              <a:off x="9360" y="4215"/>
              <a:ext cx="2880" cy="180"/>
            </a:xfrm>
            <a:prstGeom prst="rect">
              <a:avLst/>
            </a:prstGeom>
            <a:solidFill>
              <a:srgbClr val="FF0000"/>
            </a:solidFill>
            <a:ln w="9525">
              <a:solidFill>
                <a:srgbClr val="000000"/>
              </a:solidFill>
              <a:miter lim="800000"/>
              <a:headEnd/>
              <a:tailEnd/>
            </a:ln>
          </p:spPr>
          <p:txBody>
            <a:bodyPr/>
            <a:lstStyle/>
            <a:p>
              <a:endParaRPr lang="en-US"/>
            </a:p>
          </p:txBody>
        </p:sp>
        <p:sp>
          <p:nvSpPr>
            <p:cNvPr id="38959" name="Rectangle 50"/>
            <p:cNvSpPr>
              <a:spLocks noChangeArrowheads="1"/>
            </p:cNvSpPr>
            <p:nvPr/>
          </p:nvSpPr>
          <p:spPr bwMode="auto">
            <a:xfrm>
              <a:off x="10260" y="2175"/>
              <a:ext cx="1800" cy="180"/>
            </a:xfrm>
            <a:prstGeom prst="rect">
              <a:avLst/>
            </a:prstGeom>
            <a:solidFill>
              <a:srgbClr val="FF0000"/>
            </a:solidFill>
            <a:ln w="9525">
              <a:solidFill>
                <a:srgbClr val="000000"/>
              </a:solidFill>
              <a:miter lim="800000"/>
              <a:headEnd/>
              <a:tailEnd/>
            </a:ln>
          </p:spPr>
          <p:txBody>
            <a:bodyPr/>
            <a:lstStyle/>
            <a:p>
              <a:endParaRPr lang="en-US"/>
            </a:p>
          </p:txBody>
        </p:sp>
        <p:sp>
          <p:nvSpPr>
            <p:cNvPr id="38960" name="Rectangle 51"/>
            <p:cNvSpPr>
              <a:spLocks noChangeArrowheads="1"/>
            </p:cNvSpPr>
            <p:nvPr/>
          </p:nvSpPr>
          <p:spPr bwMode="auto">
            <a:xfrm>
              <a:off x="9900" y="1905"/>
              <a:ext cx="2520" cy="180"/>
            </a:xfrm>
            <a:prstGeom prst="rect">
              <a:avLst/>
            </a:prstGeom>
            <a:solidFill>
              <a:srgbClr val="FF0000"/>
            </a:solidFill>
            <a:ln w="9525">
              <a:solidFill>
                <a:srgbClr val="000000"/>
              </a:solidFill>
              <a:miter lim="800000"/>
              <a:headEnd/>
              <a:tailEnd/>
            </a:ln>
          </p:spPr>
          <p:txBody>
            <a:bodyPr/>
            <a:lstStyle/>
            <a:p>
              <a:endParaRPr lang="en-US"/>
            </a:p>
          </p:txBody>
        </p:sp>
        <p:sp>
          <p:nvSpPr>
            <p:cNvPr id="38961" name="Rectangle 52"/>
            <p:cNvSpPr>
              <a:spLocks noChangeArrowheads="1"/>
            </p:cNvSpPr>
            <p:nvPr/>
          </p:nvSpPr>
          <p:spPr bwMode="auto">
            <a:xfrm>
              <a:off x="10260" y="2400"/>
              <a:ext cx="2160" cy="180"/>
            </a:xfrm>
            <a:prstGeom prst="rect">
              <a:avLst/>
            </a:prstGeom>
            <a:solidFill>
              <a:srgbClr val="000080"/>
            </a:solidFill>
            <a:ln w="9525">
              <a:solidFill>
                <a:srgbClr val="000000"/>
              </a:solidFill>
              <a:miter lim="800000"/>
              <a:headEnd/>
              <a:tailEnd/>
            </a:ln>
          </p:spPr>
          <p:txBody>
            <a:bodyPr/>
            <a:lstStyle/>
            <a:p>
              <a:endParaRPr lang="en-US"/>
            </a:p>
          </p:txBody>
        </p:sp>
        <p:sp>
          <p:nvSpPr>
            <p:cNvPr id="38962" name="Rectangle 53"/>
            <p:cNvSpPr>
              <a:spLocks noChangeArrowheads="1"/>
            </p:cNvSpPr>
            <p:nvPr/>
          </p:nvSpPr>
          <p:spPr bwMode="auto">
            <a:xfrm>
              <a:off x="10620" y="2400"/>
              <a:ext cx="1800" cy="180"/>
            </a:xfrm>
            <a:prstGeom prst="rect">
              <a:avLst/>
            </a:prstGeom>
            <a:solidFill>
              <a:srgbClr val="FF0000"/>
            </a:solidFill>
            <a:ln w="9525">
              <a:solidFill>
                <a:srgbClr val="000000"/>
              </a:solidFill>
              <a:miter lim="800000"/>
              <a:headEnd/>
              <a:tailEnd/>
            </a:ln>
          </p:spPr>
          <p:txBody>
            <a:bodyPr/>
            <a:lstStyle/>
            <a:p>
              <a:endParaRPr lang="en-US"/>
            </a:p>
          </p:txBody>
        </p:sp>
        <p:sp>
          <p:nvSpPr>
            <p:cNvPr id="38963" name="Rectangle 54"/>
            <p:cNvSpPr>
              <a:spLocks noChangeArrowheads="1"/>
            </p:cNvSpPr>
            <p:nvPr/>
          </p:nvSpPr>
          <p:spPr bwMode="auto">
            <a:xfrm>
              <a:off x="10080" y="4680"/>
              <a:ext cx="2340" cy="180"/>
            </a:xfrm>
            <a:prstGeom prst="rect">
              <a:avLst/>
            </a:prstGeom>
            <a:solidFill>
              <a:srgbClr val="000080"/>
            </a:solidFill>
            <a:ln w="9525">
              <a:solidFill>
                <a:srgbClr val="000000"/>
              </a:solidFill>
              <a:miter lim="800000"/>
              <a:headEnd/>
              <a:tailEnd/>
            </a:ln>
          </p:spPr>
          <p:txBody>
            <a:bodyPr/>
            <a:lstStyle/>
            <a:p>
              <a:endParaRPr lang="en-US"/>
            </a:p>
          </p:txBody>
        </p:sp>
        <p:sp>
          <p:nvSpPr>
            <p:cNvPr id="38964" name="Rectangle 55"/>
            <p:cNvSpPr>
              <a:spLocks noChangeArrowheads="1"/>
            </p:cNvSpPr>
            <p:nvPr/>
          </p:nvSpPr>
          <p:spPr bwMode="auto">
            <a:xfrm>
              <a:off x="9975" y="4935"/>
              <a:ext cx="2340" cy="180"/>
            </a:xfrm>
            <a:prstGeom prst="rect">
              <a:avLst/>
            </a:prstGeom>
            <a:solidFill>
              <a:srgbClr val="000080"/>
            </a:solidFill>
            <a:ln w="9525">
              <a:solidFill>
                <a:srgbClr val="000000"/>
              </a:solidFill>
              <a:miter lim="800000"/>
              <a:headEnd/>
              <a:tailEnd/>
            </a:ln>
          </p:spPr>
          <p:txBody>
            <a:bodyPr/>
            <a:lstStyle/>
            <a:p>
              <a:endParaRPr lang="en-US"/>
            </a:p>
          </p:txBody>
        </p:sp>
        <p:sp>
          <p:nvSpPr>
            <p:cNvPr id="38965" name="Rectangle 56"/>
            <p:cNvSpPr>
              <a:spLocks noChangeArrowheads="1"/>
            </p:cNvSpPr>
            <p:nvPr/>
          </p:nvSpPr>
          <p:spPr bwMode="auto">
            <a:xfrm>
              <a:off x="10620" y="5205"/>
              <a:ext cx="1260" cy="180"/>
            </a:xfrm>
            <a:prstGeom prst="rect">
              <a:avLst/>
            </a:prstGeom>
            <a:solidFill>
              <a:srgbClr val="000080"/>
            </a:solidFill>
            <a:ln w="9525">
              <a:solidFill>
                <a:srgbClr val="000000"/>
              </a:solidFill>
              <a:miter lim="800000"/>
              <a:headEnd/>
              <a:tailEnd/>
            </a:ln>
          </p:spPr>
          <p:txBody>
            <a:bodyPr/>
            <a:lstStyle/>
            <a:p>
              <a:endParaRPr lang="en-US"/>
            </a:p>
          </p:txBody>
        </p:sp>
        <p:sp>
          <p:nvSpPr>
            <p:cNvPr id="38966" name="Rectangle 57"/>
            <p:cNvSpPr>
              <a:spLocks noChangeArrowheads="1"/>
            </p:cNvSpPr>
            <p:nvPr/>
          </p:nvSpPr>
          <p:spPr bwMode="auto">
            <a:xfrm>
              <a:off x="10800" y="5955"/>
              <a:ext cx="720" cy="180"/>
            </a:xfrm>
            <a:prstGeom prst="rect">
              <a:avLst/>
            </a:prstGeom>
            <a:solidFill>
              <a:srgbClr val="000080"/>
            </a:solidFill>
            <a:ln w="9525">
              <a:solidFill>
                <a:srgbClr val="000000"/>
              </a:solidFill>
              <a:miter lim="800000"/>
              <a:headEnd/>
              <a:tailEnd/>
            </a:ln>
          </p:spPr>
          <p:txBody>
            <a:bodyPr/>
            <a:lstStyle/>
            <a:p>
              <a:endParaRPr lang="en-US"/>
            </a:p>
          </p:txBody>
        </p:sp>
        <p:sp>
          <p:nvSpPr>
            <p:cNvPr id="38967" name="Rectangle 58"/>
            <p:cNvSpPr>
              <a:spLocks noChangeArrowheads="1"/>
            </p:cNvSpPr>
            <p:nvPr/>
          </p:nvSpPr>
          <p:spPr bwMode="auto">
            <a:xfrm>
              <a:off x="10800" y="5715"/>
              <a:ext cx="720" cy="180"/>
            </a:xfrm>
            <a:prstGeom prst="rect">
              <a:avLst/>
            </a:prstGeom>
            <a:solidFill>
              <a:srgbClr val="000080"/>
            </a:solidFill>
            <a:ln w="9525">
              <a:solidFill>
                <a:srgbClr val="000000"/>
              </a:solidFill>
              <a:miter lim="800000"/>
              <a:headEnd/>
              <a:tailEnd/>
            </a:ln>
          </p:spPr>
          <p:txBody>
            <a:bodyPr/>
            <a:lstStyle/>
            <a:p>
              <a:endParaRPr lang="en-US"/>
            </a:p>
          </p:txBody>
        </p:sp>
        <p:sp>
          <p:nvSpPr>
            <p:cNvPr id="38968" name="Rectangle 59"/>
            <p:cNvSpPr>
              <a:spLocks noChangeArrowheads="1"/>
            </p:cNvSpPr>
            <p:nvPr/>
          </p:nvSpPr>
          <p:spPr bwMode="auto">
            <a:xfrm>
              <a:off x="10800" y="6210"/>
              <a:ext cx="1260" cy="180"/>
            </a:xfrm>
            <a:prstGeom prst="rect">
              <a:avLst/>
            </a:prstGeom>
            <a:solidFill>
              <a:srgbClr val="000080"/>
            </a:solidFill>
            <a:ln w="9525">
              <a:solidFill>
                <a:srgbClr val="000000"/>
              </a:solidFill>
              <a:miter lim="800000"/>
              <a:headEnd/>
              <a:tailEnd/>
            </a:ln>
          </p:spPr>
          <p:txBody>
            <a:bodyPr/>
            <a:lstStyle/>
            <a:p>
              <a:endParaRPr lang="en-US"/>
            </a:p>
          </p:txBody>
        </p:sp>
        <p:sp>
          <p:nvSpPr>
            <p:cNvPr id="38969" name="Rectangle 60"/>
            <p:cNvSpPr>
              <a:spLocks noChangeArrowheads="1"/>
            </p:cNvSpPr>
            <p:nvPr/>
          </p:nvSpPr>
          <p:spPr bwMode="auto">
            <a:xfrm>
              <a:off x="10260" y="6705"/>
              <a:ext cx="1800" cy="180"/>
            </a:xfrm>
            <a:prstGeom prst="rect">
              <a:avLst/>
            </a:prstGeom>
            <a:solidFill>
              <a:srgbClr val="000080"/>
            </a:solidFill>
            <a:ln w="9525">
              <a:solidFill>
                <a:srgbClr val="000000"/>
              </a:solidFill>
              <a:miter lim="800000"/>
              <a:headEnd/>
              <a:tailEnd/>
            </a:ln>
          </p:spPr>
          <p:txBody>
            <a:bodyPr/>
            <a:lstStyle/>
            <a:p>
              <a:endParaRPr lang="en-US"/>
            </a:p>
          </p:txBody>
        </p:sp>
        <p:sp>
          <p:nvSpPr>
            <p:cNvPr id="38970" name="Rectangle 61"/>
            <p:cNvSpPr>
              <a:spLocks noChangeArrowheads="1"/>
            </p:cNvSpPr>
            <p:nvPr/>
          </p:nvSpPr>
          <p:spPr bwMode="auto">
            <a:xfrm>
              <a:off x="10575" y="4680"/>
              <a:ext cx="1440" cy="180"/>
            </a:xfrm>
            <a:prstGeom prst="rect">
              <a:avLst/>
            </a:prstGeom>
            <a:solidFill>
              <a:srgbClr val="FF0000"/>
            </a:solidFill>
            <a:ln w="9525">
              <a:solidFill>
                <a:srgbClr val="000000"/>
              </a:solidFill>
              <a:miter lim="800000"/>
              <a:headEnd/>
              <a:tailEnd/>
            </a:ln>
          </p:spPr>
          <p:txBody>
            <a:bodyPr/>
            <a:lstStyle/>
            <a:p>
              <a:endParaRPr lang="en-US"/>
            </a:p>
          </p:txBody>
        </p:sp>
        <p:sp>
          <p:nvSpPr>
            <p:cNvPr id="38971" name="Rectangle 62"/>
            <p:cNvSpPr>
              <a:spLocks noChangeArrowheads="1"/>
            </p:cNvSpPr>
            <p:nvPr/>
          </p:nvSpPr>
          <p:spPr bwMode="auto">
            <a:xfrm>
              <a:off x="10620" y="4935"/>
              <a:ext cx="1620" cy="180"/>
            </a:xfrm>
            <a:prstGeom prst="rect">
              <a:avLst/>
            </a:prstGeom>
            <a:solidFill>
              <a:srgbClr val="FF0000"/>
            </a:solidFill>
            <a:ln w="9525">
              <a:solidFill>
                <a:srgbClr val="000000"/>
              </a:solidFill>
              <a:miter lim="800000"/>
              <a:headEnd/>
              <a:tailEnd/>
            </a:ln>
          </p:spPr>
          <p:txBody>
            <a:bodyPr/>
            <a:lstStyle/>
            <a:p>
              <a:endParaRPr lang="en-US"/>
            </a:p>
          </p:txBody>
        </p:sp>
        <p:sp>
          <p:nvSpPr>
            <p:cNvPr id="38972" name="Rectangle 63"/>
            <p:cNvSpPr>
              <a:spLocks noChangeArrowheads="1"/>
            </p:cNvSpPr>
            <p:nvPr/>
          </p:nvSpPr>
          <p:spPr bwMode="auto">
            <a:xfrm>
              <a:off x="10800" y="5205"/>
              <a:ext cx="900" cy="180"/>
            </a:xfrm>
            <a:prstGeom prst="rect">
              <a:avLst/>
            </a:prstGeom>
            <a:solidFill>
              <a:srgbClr val="FF0000"/>
            </a:solidFill>
            <a:ln w="9525">
              <a:solidFill>
                <a:srgbClr val="000000"/>
              </a:solidFill>
              <a:miter lim="800000"/>
              <a:headEnd/>
              <a:tailEnd/>
            </a:ln>
          </p:spPr>
          <p:txBody>
            <a:bodyPr/>
            <a:lstStyle/>
            <a:p>
              <a:endParaRPr lang="en-US"/>
            </a:p>
          </p:txBody>
        </p:sp>
        <p:sp>
          <p:nvSpPr>
            <p:cNvPr id="38973" name="Rectangle 64"/>
            <p:cNvSpPr>
              <a:spLocks noChangeArrowheads="1"/>
            </p:cNvSpPr>
            <p:nvPr/>
          </p:nvSpPr>
          <p:spPr bwMode="auto">
            <a:xfrm>
              <a:off x="10800" y="5715"/>
              <a:ext cx="360" cy="180"/>
            </a:xfrm>
            <a:prstGeom prst="rect">
              <a:avLst/>
            </a:prstGeom>
            <a:solidFill>
              <a:srgbClr val="FF0000"/>
            </a:solidFill>
            <a:ln w="9525">
              <a:solidFill>
                <a:srgbClr val="000000"/>
              </a:solidFill>
              <a:miter lim="800000"/>
              <a:headEnd/>
              <a:tailEnd/>
            </a:ln>
          </p:spPr>
          <p:txBody>
            <a:bodyPr/>
            <a:lstStyle/>
            <a:p>
              <a:endParaRPr lang="en-US"/>
            </a:p>
          </p:txBody>
        </p:sp>
        <p:sp>
          <p:nvSpPr>
            <p:cNvPr id="38974" name="Rectangle 65"/>
            <p:cNvSpPr>
              <a:spLocks noChangeArrowheads="1"/>
            </p:cNvSpPr>
            <p:nvPr/>
          </p:nvSpPr>
          <p:spPr bwMode="auto">
            <a:xfrm>
              <a:off x="10800" y="5955"/>
              <a:ext cx="540" cy="180"/>
            </a:xfrm>
            <a:prstGeom prst="rect">
              <a:avLst/>
            </a:prstGeom>
            <a:solidFill>
              <a:srgbClr val="FF0000"/>
            </a:solidFill>
            <a:ln w="9525">
              <a:solidFill>
                <a:srgbClr val="000000"/>
              </a:solidFill>
              <a:miter lim="800000"/>
              <a:headEnd/>
              <a:tailEnd/>
            </a:ln>
          </p:spPr>
          <p:txBody>
            <a:bodyPr/>
            <a:lstStyle/>
            <a:p>
              <a:endParaRPr lang="en-US"/>
            </a:p>
          </p:txBody>
        </p:sp>
        <p:sp>
          <p:nvSpPr>
            <p:cNvPr id="38975" name="Rectangle 66"/>
            <p:cNvSpPr>
              <a:spLocks noChangeArrowheads="1"/>
            </p:cNvSpPr>
            <p:nvPr/>
          </p:nvSpPr>
          <p:spPr bwMode="auto">
            <a:xfrm>
              <a:off x="10725" y="6210"/>
              <a:ext cx="1080" cy="180"/>
            </a:xfrm>
            <a:prstGeom prst="rect">
              <a:avLst/>
            </a:prstGeom>
            <a:solidFill>
              <a:srgbClr val="FF0000"/>
            </a:solidFill>
            <a:ln w="9525">
              <a:solidFill>
                <a:srgbClr val="000000"/>
              </a:solidFill>
              <a:miter lim="800000"/>
              <a:headEnd/>
              <a:tailEnd/>
            </a:ln>
          </p:spPr>
          <p:txBody>
            <a:bodyPr/>
            <a:lstStyle/>
            <a:p>
              <a:endParaRPr lang="en-US"/>
            </a:p>
          </p:txBody>
        </p:sp>
        <p:sp>
          <p:nvSpPr>
            <p:cNvPr id="38976" name="Rectangle 67"/>
            <p:cNvSpPr>
              <a:spLocks noChangeArrowheads="1"/>
            </p:cNvSpPr>
            <p:nvPr/>
          </p:nvSpPr>
          <p:spPr bwMode="auto">
            <a:xfrm>
              <a:off x="10080" y="6450"/>
              <a:ext cx="2340" cy="180"/>
            </a:xfrm>
            <a:prstGeom prst="rect">
              <a:avLst/>
            </a:prstGeom>
            <a:solidFill>
              <a:srgbClr val="000080"/>
            </a:solidFill>
            <a:ln w="9525">
              <a:solidFill>
                <a:srgbClr val="000000"/>
              </a:solidFill>
              <a:miter lim="800000"/>
              <a:headEnd/>
              <a:tailEnd/>
            </a:ln>
          </p:spPr>
          <p:txBody>
            <a:bodyPr/>
            <a:lstStyle/>
            <a:p>
              <a:endParaRPr lang="en-US"/>
            </a:p>
          </p:txBody>
        </p:sp>
        <p:sp>
          <p:nvSpPr>
            <p:cNvPr id="38977" name="Rectangle 68"/>
            <p:cNvSpPr>
              <a:spLocks noChangeArrowheads="1"/>
            </p:cNvSpPr>
            <p:nvPr/>
          </p:nvSpPr>
          <p:spPr bwMode="auto">
            <a:xfrm>
              <a:off x="10530" y="6451"/>
              <a:ext cx="1530" cy="179"/>
            </a:xfrm>
            <a:prstGeom prst="rect">
              <a:avLst/>
            </a:prstGeom>
            <a:solidFill>
              <a:srgbClr val="FF0000"/>
            </a:solidFill>
            <a:ln w="9525">
              <a:solidFill>
                <a:srgbClr val="000000"/>
              </a:solidFill>
              <a:miter lim="800000"/>
              <a:headEnd/>
              <a:tailEnd/>
            </a:ln>
          </p:spPr>
          <p:txBody>
            <a:bodyPr/>
            <a:lstStyle/>
            <a:p>
              <a:endParaRPr lang="en-US"/>
            </a:p>
          </p:txBody>
        </p:sp>
        <p:sp>
          <p:nvSpPr>
            <p:cNvPr id="38978" name="Rectangle 69"/>
            <p:cNvSpPr>
              <a:spLocks noChangeArrowheads="1"/>
            </p:cNvSpPr>
            <p:nvPr/>
          </p:nvSpPr>
          <p:spPr bwMode="auto">
            <a:xfrm>
              <a:off x="11340" y="6705"/>
              <a:ext cx="720" cy="180"/>
            </a:xfrm>
            <a:prstGeom prst="rect">
              <a:avLst/>
            </a:prstGeom>
            <a:solidFill>
              <a:srgbClr val="FF0000"/>
            </a:solidFill>
            <a:ln w="9525">
              <a:solidFill>
                <a:srgbClr val="000000"/>
              </a:solidFill>
              <a:miter lim="800000"/>
              <a:headEnd/>
              <a:tailEnd/>
            </a:ln>
          </p:spPr>
          <p:txBody>
            <a:bodyPr/>
            <a:lstStyle/>
            <a:p>
              <a:endParaRPr lang="en-US"/>
            </a:p>
          </p:txBody>
        </p:sp>
        <p:sp>
          <p:nvSpPr>
            <p:cNvPr id="38979" name="Line 70"/>
            <p:cNvSpPr>
              <a:spLocks noChangeShapeType="1"/>
            </p:cNvSpPr>
            <p:nvPr/>
          </p:nvSpPr>
          <p:spPr bwMode="auto">
            <a:xfrm flipV="1">
              <a:off x="10080" y="1440"/>
              <a:ext cx="0" cy="6120"/>
            </a:xfrm>
            <a:prstGeom prst="line">
              <a:avLst/>
            </a:prstGeom>
            <a:noFill/>
            <a:ln w="19050">
              <a:solidFill>
                <a:srgbClr val="000000"/>
              </a:solidFill>
              <a:prstDash val="sysDot"/>
              <a:round/>
              <a:headEnd/>
              <a:tailEnd/>
            </a:ln>
          </p:spPr>
          <p:txBody>
            <a:bodyPr/>
            <a:lstStyle/>
            <a:p>
              <a:endParaRPr lang="en-US"/>
            </a:p>
          </p:txBody>
        </p:sp>
        <p:sp>
          <p:nvSpPr>
            <p:cNvPr id="38980" name="Text Box 71"/>
            <p:cNvSpPr txBox="1">
              <a:spLocks noChangeArrowheads="1"/>
            </p:cNvSpPr>
            <p:nvPr/>
          </p:nvSpPr>
          <p:spPr bwMode="auto">
            <a:xfrm>
              <a:off x="12600" y="4500"/>
              <a:ext cx="1980" cy="360"/>
            </a:xfrm>
            <a:prstGeom prst="rect">
              <a:avLst/>
            </a:prstGeom>
            <a:solidFill>
              <a:srgbClr val="FFFFFF"/>
            </a:solidFill>
            <a:ln w="9525">
              <a:noFill/>
              <a:miter lim="800000"/>
              <a:headEnd/>
              <a:tailEnd/>
            </a:ln>
          </p:spPr>
          <p:txBody>
            <a:bodyPr/>
            <a:lstStyle/>
            <a:p>
              <a:r>
                <a:rPr lang="en-US" sz="800"/>
                <a:t>Cold turn-on at -18</a:t>
              </a:r>
              <a:r>
                <a:rPr lang="en-US" sz="800">
                  <a:sym typeface="Symbol" pitchFamily="18" charset="2"/>
                </a:rPr>
                <a:t></a:t>
              </a:r>
              <a:r>
                <a:rPr lang="en-US" sz="800"/>
                <a:t>C</a:t>
              </a:r>
            </a:p>
          </p:txBody>
        </p:sp>
        <p:sp>
          <p:nvSpPr>
            <p:cNvPr id="38981" name="Text Box 72"/>
            <p:cNvSpPr txBox="1">
              <a:spLocks noChangeArrowheads="1"/>
            </p:cNvSpPr>
            <p:nvPr/>
          </p:nvSpPr>
          <p:spPr bwMode="auto">
            <a:xfrm>
              <a:off x="12540" y="5130"/>
              <a:ext cx="1980" cy="360"/>
            </a:xfrm>
            <a:prstGeom prst="rect">
              <a:avLst/>
            </a:prstGeom>
            <a:solidFill>
              <a:srgbClr val="FFFFFF"/>
            </a:solidFill>
            <a:ln w="9525">
              <a:noFill/>
              <a:miter lim="800000"/>
              <a:headEnd/>
              <a:tailEnd/>
            </a:ln>
          </p:spPr>
          <p:txBody>
            <a:bodyPr/>
            <a:lstStyle/>
            <a:p>
              <a:r>
                <a:rPr lang="en-US" sz="800"/>
                <a:t>&lt;5</a:t>
              </a:r>
              <a:r>
                <a:rPr lang="en-US" sz="800">
                  <a:sym typeface="Symbol" pitchFamily="18" charset="2"/>
                </a:rPr>
                <a:t></a:t>
              </a:r>
              <a:r>
                <a:rPr lang="en-US" sz="800"/>
                <a:t>C cell-to-cell</a:t>
              </a:r>
            </a:p>
          </p:txBody>
        </p:sp>
        <p:sp>
          <p:nvSpPr>
            <p:cNvPr id="38982" name="Text Box 73"/>
            <p:cNvSpPr txBox="1">
              <a:spLocks noChangeArrowheads="1"/>
            </p:cNvSpPr>
            <p:nvPr/>
          </p:nvSpPr>
          <p:spPr bwMode="auto">
            <a:xfrm>
              <a:off x="12600" y="6300"/>
              <a:ext cx="1980" cy="360"/>
            </a:xfrm>
            <a:prstGeom prst="rect">
              <a:avLst/>
            </a:prstGeom>
            <a:solidFill>
              <a:srgbClr val="FFFFFF"/>
            </a:solidFill>
            <a:ln w="9525">
              <a:noFill/>
              <a:miter lim="800000"/>
              <a:headEnd/>
              <a:tailEnd/>
            </a:ln>
          </p:spPr>
          <p:txBody>
            <a:bodyPr/>
            <a:lstStyle/>
            <a:p>
              <a:r>
                <a:rPr lang="en-US" sz="800"/>
                <a:t>&lt;1</a:t>
              </a:r>
              <a:r>
                <a:rPr lang="en-US" sz="800">
                  <a:sym typeface="Symbol" pitchFamily="18" charset="2"/>
                </a:rPr>
                <a:t></a:t>
              </a:r>
              <a:r>
                <a:rPr lang="en-US" sz="800"/>
                <a:t>C slice-to-slice</a:t>
              </a:r>
            </a:p>
          </p:txBody>
        </p:sp>
        <p:sp>
          <p:nvSpPr>
            <p:cNvPr id="38983" name="Text Box 74"/>
            <p:cNvSpPr txBox="1">
              <a:spLocks noChangeArrowheads="1"/>
            </p:cNvSpPr>
            <p:nvPr/>
          </p:nvSpPr>
          <p:spPr bwMode="auto">
            <a:xfrm>
              <a:off x="12525" y="6660"/>
              <a:ext cx="2520" cy="360"/>
            </a:xfrm>
            <a:prstGeom prst="rect">
              <a:avLst/>
            </a:prstGeom>
            <a:solidFill>
              <a:srgbClr val="FFFFFF"/>
            </a:solidFill>
            <a:ln w="9525">
              <a:noFill/>
              <a:miter lim="800000"/>
              <a:headEnd/>
              <a:tailEnd/>
            </a:ln>
          </p:spPr>
          <p:txBody>
            <a:bodyPr/>
            <a:lstStyle/>
            <a:p>
              <a:r>
                <a:rPr lang="en-US" sz="800"/>
                <a:t>&lt;</a:t>
              </a:r>
              <a:r>
                <a:rPr lang="en-US" sz="800">
                  <a:sym typeface="Symbol" pitchFamily="18" charset="2"/>
                </a:rPr>
                <a:t></a:t>
              </a:r>
              <a:r>
                <a:rPr lang="en-US" sz="800"/>
                <a:t>0.1</a:t>
              </a:r>
              <a:r>
                <a:rPr lang="en-US" sz="800">
                  <a:sym typeface="Symbol" pitchFamily="18" charset="2"/>
                </a:rPr>
                <a:t></a:t>
              </a:r>
              <a:r>
                <a:rPr lang="en-US" sz="800"/>
                <a:t>C internal gradient</a:t>
              </a:r>
            </a:p>
          </p:txBody>
        </p:sp>
        <p:sp>
          <p:nvSpPr>
            <p:cNvPr id="38984" name="Line 75"/>
            <p:cNvSpPr>
              <a:spLocks noChangeShapeType="1"/>
            </p:cNvSpPr>
            <p:nvPr/>
          </p:nvSpPr>
          <p:spPr bwMode="auto">
            <a:xfrm flipV="1">
              <a:off x="12480" y="1440"/>
              <a:ext cx="0" cy="6120"/>
            </a:xfrm>
            <a:prstGeom prst="line">
              <a:avLst/>
            </a:prstGeom>
            <a:noFill/>
            <a:ln w="19050">
              <a:solidFill>
                <a:srgbClr val="000000"/>
              </a:solidFill>
              <a:prstDash val="sysDot"/>
              <a:round/>
              <a:headEnd/>
              <a:tailEnd/>
            </a:ln>
          </p:spPr>
          <p:txBody>
            <a:bodyPr/>
            <a:lstStyle/>
            <a:p>
              <a:endParaRPr lang="en-US"/>
            </a:p>
          </p:txBody>
        </p:sp>
        <p:sp>
          <p:nvSpPr>
            <p:cNvPr id="38985" name="Text Box 76"/>
            <p:cNvSpPr txBox="1">
              <a:spLocks noChangeArrowheads="1"/>
            </p:cNvSpPr>
            <p:nvPr/>
          </p:nvSpPr>
          <p:spPr bwMode="auto">
            <a:xfrm>
              <a:off x="12600" y="2880"/>
              <a:ext cx="2160" cy="360"/>
            </a:xfrm>
            <a:prstGeom prst="rect">
              <a:avLst/>
            </a:prstGeom>
            <a:solidFill>
              <a:srgbClr val="FFFFFF"/>
            </a:solidFill>
            <a:ln w="9525">
              <a:noFill/>
              <a:miter lim="800000"/>
              <a:headEnd/>
              <a:tailEnd/>
            </a:ln>
          </p:spPr>
          <p:txBody>
            <a:bodyPr/>
            <a:lstStyle/>
            <a:p>
              <a:r>
                <a:rPr lang="en-US" sz="800"/>
                <a:t>&lt;1.25</a:t>
              </a:r>
              <a:r>
                <a:rPr lang="en-US" sz="800">
                  <a:sym typeface="Symbol" pitchFamily="18" charset="2"/>
                </a:rPr>
                <a:t></a:t>
              </a:r>
              <a:r>
                <a:rPr lang="en-US" sz="800"/>
                <a:t>C/24-hr distortion</a:t>
              </a:r>
            </a:p>
          </p:txBody>
        </p:sp>
        <p:sp>
          <p:nvSpPr>
            <p:cNvPr id="38987" name="Rectangle 78"/>
            <p:cNvSpPr>
              <a:spLocks noChangeArrowheads="1"/>
            </p:cNvSpPr>
            <p:nvPr/>
          </p:nvSpPr>
          <p:spPr bwMode="auto">
            <a:xfrm>
              <a:off x="5400" y="6300"/>
              <a:ext cx="3420" cy="1260"/>
            </a:xfrm>
            <a:prstGeom prst="rect">
              <a:avLst/>
            </a:prstGeom>
            <a:solidFill>
              <a:srgbClr val="FFFFFF"/>
            </a:solidFill>
            <a:ln w="9525">
              <a:solidFill>
                <a:srgbClr val="000000"/>
              </a:solidFill>
              <a:miter lim="800000"/>
              <a:headEnd/>
              <a:tailEnd/>
            </a:ln>
          </p:spPr>
          <p:txBody>
            <a:bodyPr/>
            <a:lstStyle/>
            <a:p>
              <a:endParaRPr lang="en-US"/>
            </a:p>
          </p:txBody>
        </p:sp>
        <p:sp>
          <p:nvSpPr>
            <p:cNvPr id="38988" name="Text Box 79"/>
            <p:cNvSpPr txBox="1">
              <a:spLocks noChangeArrowheads="1"/>
            </p:cNvSpPr>
            <p:nvPr/>
          </p:nvSpPr>
          <p:spPr bwMode="auto">
            <a:xfrm>
              <a:off x="5580" y="6480"/>
              <a:ext cx="3060" cy="360"/>
            </a:xfrm>
            <a:prstGeom prst="rect">
              <a:avLst/>
            </a:prstGeom>
            <a:solidFill>
              <a:srgbClr val="000080"/>
            </a:solidFill>
            <a:ln w="9525">
              <a:solidFill>
                <a:srgbClr val="000000"/>
              </a:solidFill>
              <a:miter lim="800000"/>
              <a:headEnd/>
              <a:tailEnd/>
            </a:ln>
          </p:spPr>
          <p:txBody>
            <a:bodyPr/>
            <a:lstStyle/>
            <a:p>
              <a:r>
                <a:rPr lang="en-US" sz="900" b="1">
                  <a:solidFill>
                    <a:srgbClr val="FFFFFF"/>
                  </a:solidFill>
                </a:rPr>
                <a:t>Survival Temperature Range</a:t>
              </a:r>
            </a:p>
            <a:p>
              <a:endParaRPr lang="en-US" sz="1200"/>
            </a:p>
          </p:txBody>
        </p:sp>
        <p:sp>
          <p:nvSpPr>
            <p:cNvPr id="38989" name="Text Box 80"/>
            <p:cNvSpPr txBox="1">
              <a:spLocks noChangeArrowheads="1"/>
            </p:cNvSpPr>
            <p:nvPr/>
          </p:nvSpPr>
          <p:spPr bwMode="auto">
            <a:xfrm>
              <a:off x="5580" y="7020"/>
              <a:ext cx="3060" cy="360"/>
            </a:xfrm>
            <a:prstGeom prst="rect">
              <a:avLst/>
            </a:prstGeom>
            <a:solidFill>
              <a:srgbClr val="FF0000"/>
            </a:solidFill>
            <a:ln w="9525">
              <a:solidFill>
                <a:srgbClr val="000000"/>
              </a:solidFill>
              <a:miter lim="800000"/>
              <a:headEnd/>
              <a:tailEnd/>
            </a:ln>
          </p:spPr>
          <p:txBody>
            <a:bodyPr/>
            <a:lstStyle/>
            <a:p>
              <a:r>
                <a:rPr lang="en-US" sz="900" b="1">
                  <a:solidFill>
                    <a:srgbClr val="FFFFFF"/>
                  </a:solidFill>
                </a:rPr>
                <a:t>Operating Temperature Range</a:t>
              </a:r>
            </a:p>
          </p:txBody>
        </p:sp>
      </p:grpSp>
      <p:sp>
        <p:nvSpPr>
          <p:cNvPr id="78" name="Text Box 77"/>
          <p:cNvSpPr txBox="1">
            <a:spLocks noChangeArrowheads="1"/>
          </p:cNvSpPr>
          <p:nvPr/>
        </p:nvSpPr>
        <p:spPr bwMode="auto">
          <a:xfrm>
            <a:off x="276225" y="1371600"/>
            <a:ext cx="2628900" cy="3771900"/>
          </a:xfrm>
          <a:prstGeom prst="rect">
            <a:avLst/>
          </a:prstGeom>
          <a:solidFill>
            <a:srgbClr val="FFFFFF"/>
          </a:solidFill>
          <a:ln w="9525">
            <a:noFill/>
            <a:miter lim="800000"/>
            <a:headEnd/>
            <a:tailEnd/>
          </a:ln>
        </p:spPr>
        <p:txBody>
          <a:bodyPr/>
          <a:lstStyle/>
          <a:p>
            <a:pPr>
              <a:spcBef>
                <a:spcPts val="400"/>
              </a:spcBef>
              <a:defRPr/>
            </a:pPr>
            <a:r>
              <a:rPr lang="en-US" sz="1100" b="1" i="1" noProof="1">
                <a:solidFill>
                  <a:srgbClr val="FF6600"/>
                </a:solidFill>
                <a:latin typeface="Arial" charset="0"/>
              </a:rPr>
              <a:t>Data Handling &amp; TT&amp;C Subsystem</a:t>
            </a:r>
          </a:p>
          <a:p>
            <a:pPr>
              <a:defRPr/>
            </a:pPr>
            <a:r>
              <a:rPr lang="en-US" sz="1100" b="1" i="1" noProof="1">
                <a:solidFill>
                  <a:srgbClr val="FF6600"/>
                </a:solidFill>
                <a:latin typeface="Arial" charset="0"/>
              </a:rPr>
              <a:t>Electrical Power Distribution Unit</a:t>
            </a:r>
          </a:p>
          <a:p>
            <a:pPr>
              <a:defRPr/>
            </a:pPr>
            <a:r>
              <a:rPr lang="en-US" sz="1100" b="1" i="1" noProof="1">
                <a:solidFill>
                  <a:srgbClr val="FF6600"/>
                </a:solidFill>
                <a:latin typeface="Arial" charset="0"/>
              </a:rPr>
              <a:t>Main Computer</a:t>
            </a:r>
          </a:p>
          <a:p>
            <a:pPr>
              <a:defRPr/>
            </a:pPr>
            <a:r>
              <a:rPr lang="en-US" sz="1100" b="1" i="1" noProof="1">
                <a:solidFill>
                  <a:srgbClr val="FF6600"/>
                </a:solidFill>
                <a:latin typeface="Arial" charset="0"/>
              </a:rPr>
              <a:t>Mass Memory Unit</a:t>
            </a:r>
          </a:p>
          <a:p>
            <a:pPr>
              <a:defRPr/>
            </a:pPr>
            <a:r>
              <a:rPr lang="en-US" sz="1100" b="1" i="1" noProof="1">
                <a:solidFill>
                  <a:srgbClr val="FF6600"/>
                </a:solidFill>
                <a:latin typeface="Arial" charset="0"/>
              </a:rPr>
              <a:t>Stabilization &amp; Control Subsystem</a:t>
            </a:r>
          </a:p>
          <a:p>
            <a:pPr>
              <a:defRPr/>
            </a:pPr>
            <a:r>
              <a:rPr lang="en-US" sz="1100" b="1" i="1" noProof="1">
                <a:solidFill>
                  <a:srgbClr val="FF6600"/>
                </a:solidFill>
                <a:latin typeface="Arial" charset="0"/>
              </a:rPr>
              <a:t>Inertial Reference Unit</a:t>
            </a:r>
          </a:p>
          <a:p>
            <a:pPr>
              <a:defRPr/>
            </a:pPr>
            <a:endParaRPr lang="en-US" sz="1100" b="1" i="1" noProof="1">
              <a:latin typeface="Arial" charset="0"/>
            </a:endParaRPr>
          </a:p>
          <a:p>
            <a:pPr>
              <a:defRPr/>
            </a:pPr>
            <a:r>
              <a:rPr lang="en-US" sz="1100" b="1" i="1" noProof="1">
                <a:solidFill>
                  <a:srgbClr val="993366"/>
                </a:solidFill>
                <a:latin typeface="Arial" charset="0"/>
              </a:rPr>
              <a:t>Dipole Ring Array Antenna</a:t>
            </a:r>
          </a:p>
          <a:p>
            <a:pPr>
              <a:defRPr/>
            </a:pPr>
            <a:r>
              <a:rPr lang="en-US" sz="1100" b="1" i="1" noProof="1">
                <a:solidFill>
                  <a:srgbClr val="993366"/>
                </a:solidFill>
                <a:latin typeface="Arial" charset="0"/>
              </a:rPr>
              <a:t>Cone Antenna</a:t>
            </a:r>
          </a:p>
          <a:p>
            <a:pPr>
              <a:defRPr/>
            </a:pPr>
            <a:r>
              <a:rPr lang="en-US" sz="1100" b="1" i="1" noProof="1">
                <a:solidFill>
                  <a:srgbClr val="993366"/>
                </a:solidFill>
                <a:latin typeface="Arial" charset="0"/>
              </a:rPr>
              <a:t>Solar Array</a:t>
            </a:r>
          </a:p>
          <a:p>
            <a:pPr>
              <a:defRPr/>
            </a:pPr>
            <a:r>
              <a:rPr lang="en-US" sz="1100" b="1" i="1" noProof="1">
                <a:solidFill>
                  <a:srgbClr val="993366"/>
                </a:solidFill>
                <a:latin typeface="Arial" charset="0"/>
              </a:rPr>
              <a:t>Solar Array Dampers</a:t>
            </a:r>
          </a:p>
          <a:p>
            <a:pPr>
              <a:defRPr/>
            </a:pPr>
            <a:endParaRPr lang="en-US" sz="1100" b="1" i="1" noProof="1">
              <a:latin typeface="Arial" charset="0"/>
            </a:endParaRPr>
          </a:p>
          <a:p>
            <a:pPr>
              <a:defRPr/>
            </a:pPr>
            <a:r>
              <a:rPr lang="en-US" sz="1100" b="1" i="1" noProof="1">
                <a:solidFill>
                  <a:srgbClr val="008000"/>
                </a:solidFill>
                <a:latin typeface="Arial" charset="0"/>
              </a:rPr>
              <a:t>Payload 1</a:t>
            </a:r>
          </a:p>
          <a:p>
            <a:pPr>
              <a:defRPr/>
            </a:pPr>
            <a:r>
              <a:rPr lang="en-US" sz="1100" b="1" i="1" noProof="1">
                <a:solidFill>
                  <a:srgbClr val="008000"/>
                </a:solidFill>
                <a:latin typeface="Arial" charset="0"/>
              </a:rPr>
              <a:t>Payload 2</a:t>
            </a:r>
          </a:p>
          <a:p>
            <a:pPr>
              <a:defRPr/>
            </a:pPr>
            <a:r>
              <a:rPr lang="en-US" sz="1100" b="1" i="1" noProof="1">
                <a:solidFill>
                  <a:srgbClr val="008000"/>
                </a:solidFill>
                <a:latin typeface="Arial" charset="0"/>
              </a:rPr>
              <a:t>Batteries (Ni-Cd)</a:t>
            </a:r>
          </a:p>
          <a:p>
            <a:pPr>
              <a:defRPr/>
            </a:pPr>
            <a:r>
              <a:rPr lang="en-US" sz="1100" b="1" i="1" noProof="1">
                <a:solidFill>
                  <a:srgbClr val="008000"/>
                </a:solidFill>
                <a:latin typeface="Arial" charset="0"/>
              </a:rPr>
              <a:t>Batteries (Ni-H2)</a:t>
            </a:r>
          </a:p>
          <a:p>
            <a:pPr>
              <a:defRPr/>
            </a:pPr>
            <a:r>
              <a:rPr lang="en-US" sz="1100" b="1" i="1" noProof="1">
                <a:solidFill>
                  <a:srgbClr val="008000"/>
                </a:solidFill>
                <a:latin typeface="Arial" charset="0"/>
              </a:rPr>
              <a:t>     </a:t>
            </a:r>
            <a:r>
              <a:rPr lang="en-US" sz="1100" b="1" i="1" noProof="1" smtClean="0">
                <a:solidFill>
                  <a:srgbClr val="008000"/>
                </a:solidFill>
                <a:latin typeface="Arial" charset="0"/>
              </a:rPr>
              <a:t>Trickle </a:t>
            </a:r>
            <a:r>
              <a:rPr lang="en-US" sz="1100" b="1" i="1" noProof="1">
                <a:solidFill>
                  <a:srgbClr val="008000"/>
                </a:solidFill>
                <a:latin typeface="Arial" charset="0"/>
              </a:rPr>
              <a:t>Charge</a:t>
            </a:r>
          </a:p>
          <a:p>
            <a:pPr>
              <a:defRPr/>
            </a:pPr>
            <a:r>
              <a:rPr lang="en-US" sz="1100" b="1" i="1" noProof="1">
                <a:solidFill>
                  <a:srgbClr val="008000"/>
                </a:solidFill>
                <a:latin typeface="Arial" charset="0"/>
              </a:rPr>
              <a:t>     Maximum Discharge</a:t>
            </a:r>
          </a:p>
          <a:p>
            <a:pPr>
              <a:defRPr/>
            </a:pPr>
            <a:r>
              <a:rPr lang="en-US" sz="1100" b="1" i="1" noProof="1">
                <a:solidFill>
                  <a:srgbClr val="008000"/>
                </a:solidFill>
                <a:latin typeface="Arial" charset="0"/>
              </a:rPr>
              <a:t>Propulsion Subsystem</a:t>
            </a:r>
          </a:p>
          <a:p>
            <a:pPr>
              <a:defRPr/>
            </a:pPr>
            <a:r>
              <a:rPr lang="en-US" sz="1100" b="1" i="1" noProof="1">
                <a:solidFill>
                  <a:srgbClr val="008000"/>
                </a:solidFill>
                <a:latin typeface="Arial" charset="0"/>
              </a:rPr>
              <a:t>Demodulator Unit</a:t>
            </a:r>
          </a:p>
          <a:p>
            <a:pPr>
              <a:defRPr/>
            </a:pPr>
            <a:r>
              <a:rPr lang="en-US" sz="1100" b="1" i="1" noProof="1">
                <a:solidFill>
                  <a:srgbClr val="008000"/>
                </a:solidFill>
                <a:latin typeface="Arial" charset="0"/>
              </a:rPr>
              <a:t>Cesium Clock</a:t>
            </a:r>
          </a:p>
          <a:p>
            <a:pPr>
              <a:defRPr/>
            </a:pPr>
            <a:endParaRPr lang="en-US" sz="1200" dirty="0">
              <a:latin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noFill/>
        </p:spPr>
        <p:txBody>
          <a:bodyPr lIns="92075" tIns="46038" rIns="92075" bIns="46038"/>
          <a:lstStyle/>
          <a:p>
            <a:r>
              <a:rPr lang="en-US" dirty="0" smtClean="0"/>
              <a:t>Testing of Non-electronic Units</a:t>
            </a:r>
          </a:p>
        </p:txBody>
      </p:sp>
      <p:sp>
        <p:nvSpPr>
          <p:cNvPr id="50179" name="Rectangle 3"/>
          <p:cNvSpPr>
            <a:spLocks noGrp="1" noChangeArrowheads="1"/>
          </p:cNvSpPr>
          <p:nvPr>
            <p:ph idx="1"/>
          </p:nvPr>
        </p:nvSpPr>
        <p:spPr>
          <a:xfrm>
            <a:off x="457200" y="1447800"/>
            <a:ext cx="8229600" cy="4525963"/>
          </a:xfrm>
          <a:noFill/>
        </p:spPr>
        <p:txBody>
          <a:bodyPr lIns="92075" tIns="46038" rIns="92075" bIns="46038" anchor="t">
            <a:normAutofit/>
          </a:bodyPr>
          <a:lstStyle/>
          <a:p>
            <a:r>
              <a:rPr lang="en-US" dirty="0" smtClean="0"/>
              <a:t>With some modifications, the approach to thermal testing of electronic units applies to other units:</a:t>
            </a:r>
          </a:p>
          <a:p>
            <a:pPr lvl="1"/>
            <a:r>
              <a:rPr lang="en-US" dirty="0" smtClean="0"/>
              <a:t>Moving mechanical assemblies</a:t>
            </a:r>
          </a:p>
          <a:p>
            <a:pPr lvl="1"/>
            <a:r>
              <a:rPr lang="en-US" dirty="0" smtClean="0"/>
              <a:t>Antennas</a:t>
            </a:r>
          </a:p>
          <a:p>
            <a:pPr lvl="1"/>
            <a:r>
              <a:rPr lang="en-US" dirty="0" smtClean="0"/>
              <a:t>Solar arrays</a:t>
            </a:r>
          </a:p>
          <a:p>
            <a:pPr lvl="1"/>
            <a:r>
              <a:rPr lang="en-US" dirty="0" smtClean="0"/>
              <a:t>Batteries</a:t>
            </a:r>
          </a:p>
          <a:p>
            <a:r>
              <a:rPr lang="en-US" dirty="0" smtClean="0"/>
              <a:t>These items have special requirements that demand careful test planning.</a:t>
            </a:r>
          </a:p>
        </p:txBody>
      </p:sp>
      <p:sp>
        <p:nvSpPr>
          <p:cNvPr id="50180" name="Slide Number Placeholder 3"/>
          <p:cNvSpPr>
            <a:spLocks noGrp="1"/>
          </p:cNvSpPr>
          <p:nvPr>
            <p:ph type="sldNum" sz="quarter" idx="12"/>
          </p:nvPr>
        </p:nvSpPr>
        <p:spPr>
          <a:noFill/>
        </p:spPr>
        <p:txBody>
          <a:bodyPr/>
          <a:lstStyle/>
          <a:p>
            <a:fld id="{3E2EE22C-6B23-497B-82F9-E50B079889D7}" type="slidenum">
              <a:rPr lang="en-US" altLang="en-US" smtClean="0">
                <a:latin typeface="Arial" pitchFamily="34" charset="0"/>
              </a:rPr>
              <a:pPr/>
              <a:t>25</a:t>
            </a:fld>
            <a:endParaRPr lang="en-US" altLang="en-US" smtClean="0">
              <a:latin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err="1" smtClean="0"/>
              <a:t>MilStd</a:t>
            </a:r>
            <a:r>
              <a:rPr lang="en-US" dirty="0" smtClean="0"/>
              <a:t> 1540 Test Requirements for Various Units</a:t>
            </a:r>
            <a:r>
              <a:rPr lang="en-US" baseline="30000" dirty="0" smtClean="0"/>
              <a:t> (1)</a:t>
            </a:r>
            <a:endParaRPr lang="en-US" dirty="0"/>
          </a:p>
        </p:txBody>
      </p:sp>
      <p:graphicFrame>
        <p:nvGraphicFramePr>
          <p:cNvPr id="253954" name="Object 4"/>
          <p:cNvGraphicFramePr>
            <a:graphicFrameLocks noGrp="1" noChangeAspect="1"/>
          </p:cNvGraphicFramePr>
          <p:nvPr>
            <p:ph idx="1"/>
          </p:nvPr>
        </p:nvGraphicFramePr>
        <p:xfrm>
          <a:off x="990600" y="1905000"/>
          <a:ext cx="7160692" cy="4527296"/>
        </p:xfrm>
        <a:graphic>
          <a:graphicData uri="http://schemas.openxmlformats.org/presentationml/2006/ole">
            <mc:AlternateContent xmlns:mc="http://schemas.openxmlformats.org/markup-compatibility/2006">
              <mc:Choice xmlns:v="urn:schemas-microsoft-com:vml" Requires="v">
                <p:oleObj spid="_x0000_s260099" name="Document" r:id="rId4" imgW="8684783" imgH="5490809" progId="Word.Document.8">
                  <p:embed/>
                </p:oleObj>
              </mc:Choice>
              <mc:Fallback>
                <p:oleObj name="Document" r:id="rId4" imgW="8684783" imgH="5490809" progId="Word.Documen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1905000"/>
                        <a:ext cx="7160692" cy="4527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cxnSp>
        <p:nvCxnSpPr>
          <p:cNvPr id="7" name="Straight Connector 6"/>
          <p:cNvCxnSpPr/>
          <p:nvPr/>
        </p:nvCxnSpPr>
        <p:spPr bwMode="auto">
          <a:xfrm>
            <a:off x="990600" y="2819400"/>
            <a:ext cx="7162800" cy="0"/>
          </a:xfrm>
          <a:prstGeom prst="line">
            <a:avLst/>
          </a:prstGeom>
          <a:solidFill>
            <a:schemeClr val="accent1"/>
          </a:solidFill>
          <a:ln w="12700" cap="flat" cmpd="sng" algn="ctr">
            <a:solidFill>
              <a:schemeClr val="tx1"/>
            </a:solidFill>
            <a:prstDash val="solid"/>
            <a:round/>
            <a:headEnd type="none" w="sm" len="sm"/>
            <a:tailEnd type="none" w="sm" len="sm"/>
          </a:ln>
          <a:effectLst/>
        </p:spPr>
      </p:cxnSp>
      <p:sp>
        <p:nvSpPr>
          <p:cNvPr id="5" name="Slide Number Placeholder 4"/>
          <p:cNvSpPr>
            <a:spLocks noGrp="1"/>
          </p:cNvSpPr>
          <p:nvPr>
            <p:ph type="sldNum" sz="quarter" idx="12"/>
          </p:nvPr>
        </p:nvSpPr>
        <p:spPr/>
        <p:txBody>
          <a:bodyPr/>
          <a:lstStyle/>
          <a:p>
            <a:fld id="{373CFFB6-6556-4D63-9D3B-1BCD4C83530A}" type="slidenum">
              <a:rPr lang="en-US" smtClean="0"/>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274638"/>
            <a:ext cx="8229600" cy="639762"/>
          </a:xfrm>
          <a:noFill/>
        </p:spPr>
        <p:txBody>
          <a:bodyPr lIns="92075" tIns="46038" rIns="92075" bIns="46038"/>
          <a:lstStyle/>
          <a:p>
            <a:r>
              <a:rPr lang="en-US" dirty="0" smtClean="0"/>
              <a:t>Unit Testing of Moving Mechanical Assemblies</a:t>
            </a:r>
          </a:p>
        </p:txBody>
      </p:sp>
      <p:sp>
        <p:nvSpPr>
          <p:cNvPr id="51203" name="Rectangle 3"/>
          <p:cNvSpPr>
            <a:spLocks noGrp="1" noChangeArrowheads="1"/>
          </p:cNvSpPr>
          <p:nvPr>
            <p:ph idx="1"/>
          </p:nvPr>
        </p:nvSpPr>
        <p:spPr>
          <a:xfrm>
            <a:off x="457200" y="1295400"/>
            <a:ext cx="8229600" cy="5029200"/>
          </a:xfrm>
          <a:noFill/>
        </p:spPr>
        <p:txBody>
          <a:bodyPr lIns="92075" tIns="46038" rIns="92075" bIns="46038" anchor="ctr"/>
          <a:lstStyle/>
          <a:p>
            <a:r>
              <a:rPr lang="en-US" b="0" dirty="0" smtClean="0"/>
              <a:t>Moving mechanical assemblies can be extremely temperature sensitive and may be sensitive to temperature gradients.</a:t>
            </a:r>
          </a:p>
          <a:p>
            <a:endParaRPr lang="en-US" b="0" dirty="0" smtClean="0"/>
          </a:p>
          <a:p>
            <a:r>
              <a:rPr lang="en-US" b="0" dirty="0" smtClean="0"/>
              <a:t>JPL and </a:t>
            </a:r>
            <a:r>
              <a:rPr lang="en-US" b="0" dirty="0" err="1" smtClean="0"/>
              <a:t>DoD</a:t>
            </a:r>
            <a:r>
              <a:rPr lang="en-US" b="0" dirty="0" smtClean="0"/>
              <a:t> require thermal vacuum testing at the qualification and acceptance levels.</a:t>
            </a:r>
            <a:r>
              <a:rPr lang="en-US" baseline="30000" dirty="0" smtClean="0"/>
              <a:t> (1)</a:t>
            </a:r>
            <a:endParaRPr lang="en-US" b="0" dirty="0" smtClean="0"/>
          </a:p>
          <a:p>
            <a:endParaRPr lang="en-US" b="0" dirty="0"/>
          </a:p>
          <a:p>
            <a:pPr marL="0" lvl="1"/>
            <a:r>
              <a:rPr lang="en-US" dirty="0" smtClean="0"/>
              <a:t>Motion performance should be demonstrated at hot and cold temperature extremes.</a:t>
            </a:r>
          </a:p>
          <a:p>
            <a:endParaRPr lang="en-US" dirty="0" smtClean="0"/>
          </a:p>
        </p:txBody>
      </p:sp>
      <p:sp>
        <p:nvSpPr>
          <p:cNvPr id="51204" name="Slide Number Placeholder 3"/>
          <p:cNvSpPr>
            <a:spLocks noGrp="1"/>
          </p:cNvSpPr>
          <p:nvPr>
            <p:ph type="sldNum" sz="quarter" idx="12"/>
          </p:nvPr>
        </p:nvSpPr>
        <p:spPr>
          <a:noFill/>
        </p:spPr>
        <p:txBody>
          <a:bodyPr/>
          <a:lstStyle/>
          <a:p>
            <a:fld id="{A083BF41-2DA6-4553-BB3D-ADBAE72E40FE}" type="slidenum">
              <a:rPr lang="en-US" altLang="en-US" smtClean="0">
                <a:latin typeface="Arial" pitchFamily="34" charset="0"/>
              </a:rPr>
              <a:pPr/>
              <a:t>27</a:t>
            </a:fld>
            <a:endParaRPr lang="en-US" altLang="en-US" smtClean="0">
              <a:latin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92162"/>
          </a:xfrm>
        </p:spPr>
        <p:txBody>
          <a:bodyPr/>
          <a:lstStyle/>
          <a:p>
            <a:r>
              <a:rPr lang="en-US" dirty="0" smtClean="0"/>
              <a:t>Unit Testing of Moving Mechanical Assemblies (cont.)</a:t>
            </a:r>
            <a:endParaRPr lang="en-US" dirty="0"/>
          </a:p>
        </p:txBody>
      </p:sp>
      <p:sp>
        <p:nvSpPr>
          <p:cNvPr id="5" name="Content Placeholder 4"/>
          <p:cNvSpPr>
            <a:spLocks noGrp="1"/>
          </p:cNvSpPr>
          <p:nvPr>
            <p:ph idx="1"/>
          </p:nvPr>
        </p:nvSpPr>
        <p:spPr>
          <a:xfrm>
            <a:off x="381000" y="1524000"/>
            <a:ext cx="8229600" cy="5105400"/>
          </a:xfrm>
        </p:spPr>
        <p:txBody>
          <a:bodyPr>
            <a:normAutofit/>
          </a:bodyPr>
          <a:lstStyle/>
          <a:p>
            <a:r>
              <a:rPr lang="en-US" dirty="0" smtClean="0"/>
              <a:t>Motion performance should also be demonstrated during severe thermal gradients or transitions.</a:t>
            </a:r>
          </a:p>
          <a:p>
            <a:pPr lvl="1"/>
            <a:r>
              <a:rPr lang="en-US" dirty="0" smtClean="0"/>
              <a:t>Particularly deployment mechanisms and bearing assemblies.</a:t>
            </a:r>
          </a:p>
          <a:p>
            <a:pPr lvl="1"/>
            <a:r>
              <a:rPr lang="en-US" dirty="0" smtClean="0"/>
              <a:t>For deployment mechanisms, possible clearance/binding problems at temperature extremes and under temperature gradient conditions.</a:t>
            </a:r>
          </a:p>
          <a:p>
            <a:pPr lvl="1"/>
            <a:r>
              <a:rPr lang="en-US" dirty="0" smtClean="0"/>
              <a:t>For bearing assemblies, friction can be highly dependent on temperature gradients.</a:t>
            </a:r>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noFill/>
        </p:spPr>
        <p:txBody>
          <a:bodyPr lIns="92075" tIns="46038" rIns="92075" bIns="46038"/>
          <a:lstStyle/>
          <a:p>
            <a:r>
              <a:rPr lang="en-US" dirty="0" smtClean="0"/>
              <a:t>Unit Testing of Antennas</a:t>
            </a:r>
          </a:p>
        </p:txBody>
      </p:sp>
      <p:sp>
        <p:nvSpPr>
          <p:cNvPr id="52227" name="Rectangle 3"/>
          <p:cNvSpPr>
            <a:spLocks noGrp="1" noChangeArrowheads="1"/>
          </p:cNvSpPr>
          <p:nvPr>
            <p:ph idx="1"/>
          </p:nvPr>
        </p:nvSpPr>
        <p:spPr>
          <a:xfrm>
            <a:off x="457200" y="1447800"/>
            <a:ext cx="8686800" cy="4525963"/>
          </a:xfrm>
          <a:noFill/>
        </p:spPr>
        <p:txBody>
          <a:bodyPr lIns="92075" tIns="46038" rIns="92075" bIns="46038" anchor="ctr">
            <a:noAutofit/>
          </a:bodyPr>
          <a:lstStyle/>
          <a:p>
            <a:pPr>
              <a:lnSpc>
                <a:spcPct val="110000"/>
              </a:lnSpc>
              <a:spcBef>
                <a:spcPts val="600"/>
              </a:spcBef>
            </a:pPr>
            <a:r>
              <a:rPr lang="en-US" b="0" dirty="0" smtClean="0"/>
              <a:t>Antennas are externally mounted components that experience wide temperature excursions and rapid rates of temperature change.</a:t>
            </a:r>
          </a:p>
          <a:p>
            <a:pPr>
              <a:lnSpc>
                <a:spcPct val="110000"/>
              </a:lnSpc>
              <a:spcBef>
                <a:spcPts val="600"/>
              </a:spcBef>
            </a:pPr>
            <a:endParaRPr lang="en-US" sz="1000" b="0" dirty="0" smtClean="0"/>
          </a:p>
          <a:p>
            <a:pPr>
              <a:lnSpc>
                <a:spcPct val="110000"/>
              </a:lnSpc>
              <a:spcBef>
                <a:spcPts val="600"/>
              </a:spcBef>
            </a:pPr>
            <a:r>
              <a:rPr lang="en-US" b="0" dirty="0" smtClean="0"/>
              <a:t>JPL requires thermal vacuum testing at </a:t>
            </a:r>
            <a:r>
              <a:rPr lang="en-US" b="0" dirty="0" err="1" smtClean="0"/>
              <a:t>Qual</a:t>
            </a:r>
            <a:r>
              <a:rPr lang="en-US" b="0" dirty="0" smtClean="0"/>
              <a:t>/</a:t>
            </a:r>
            <a:r>
              <a:rPr lang="en-US" b="0" dirty="0" err="1" smtClean="0"/>
              <a:t>Protoflight</a:t>
            </a:r>
            <a:r>
              <a:rPr lang="en-US" b="0" dirty="0" smtClean="0"/>
              <a:t>, and Acceptance levels.  </a:t>
            </a:r>
          </a:p>
          <a:p>
            <a:pPr>
              <a:lnSpc>
                <a:spcPct val="110000"/>
              </a:lnSpc>
              <a:spcBef>
                <a:spcPts val="600"/>
              </a:spcBef>
            </a:pPr>
            <a:endParaRPr lang="en-US" sz="1000" b="0" dirty="0" smtClean="0"/>
          </a:p>
          <a:p>
            <a:pPr>
              <a:lnSpc>
                <a:spcPct val="110000"/>
              </a:lnSpc>
              <a:spcBef>
                <a:spcPts val="600"/>
              </a:spcBef>
            </a:pPr>
            <a:r>
              <a:rPr lang="en-US" b="0" dirty="0" err="1" smtClean="0"/>
              <a:t>DoD</a:t>
            </a:r>
            <a:r>
              <a:rPr lang="en-US" b="0" dirty="0" smtClean="0"/>
              <a:t> only requires thermal vacuum testing at </a:t>
            </a:r>
            <a:r>
              <a:rPr lang="en-US" b="0" dirty="0" err="1" smtClean="0"/>
              <a:t>qual</a:t>
            </a:r>
            <a:r>
              <a:rPr lang="en-US" b="0" dirty="0" smtClean="0"/>
              <a:t>/</a:t>
            </a:r>
            <a:r>
              <a:rPr lang="en-US" b="0" dirty="0" err="1" smtClean="0"/>
              <a:t>protoqual</a:t>
            </a:r>
            <a:r>
              <a:rPr lang="en-US" b="0" dirty="0" smtClean="0"/>
              <a:t> level for performance verification and demonstration of design.</a:t>
            </a:r>
          </a:p>
        </p:txBody>
      </p:sp>
      <p:sp>
        <p:nvSpPr>
          <p:cNvPr id="52228" name="Slide Number Placeholder 3"/>
          <p:cNvSpPr>
            <a:spLocks noGrp="1"/>
          </p:cNvSpPr>
          <p:nvPr>
            <p:ph type="sldNum" sz="quarter" idx="12"/>
          </p:nvPr>
        </p:nvSpPr>
        <p:spPr>
          <a:noFill/>
        </p:spPr>
        <p:txBody>
          <a:bodyPr/>
          <a:lstStyle/>
          <a:p>
            <a:fld id="{69A97553-C357-4AB3-906B-242654658771}" type="slidenum">
              <a:rPr lang="en-US" altLang="en-US" smtClean="0">
                <a:latin typeface="Arial" pitchFamily="34" charset="0"/>
              </a:rPr>
              <a:pPr/>
              <a:t>29</a:t>
            </a:fld>
            <a:endParaRPr lang="en-US" altLang="en-US" dirty="0" smtClean="0">
              <a:latin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563562"/>
          </a:xfrm>
        </p:spPr>
        <p:txBody>
          <a:bodyPr/>
          <a:lstStyle/>
          <a:p>
            <a:r>
              <a:rPr lang="en-US" dirty="0" smtClean="0"/>
              <a:t>Unit Testing of Antennas (cont.)</a:t>
            </a:r>
            <a:endParaRPr lang="en-US" dirty="0"/>
          </a:p>
        </p:txBody>
      </p:sp>
      <p:sp>
        <p:nvSpPr>
          <p:cNvPr id="5" name="Content Placeholder 4"/>
          <p:cNvSpPr>
            <a:spLocks noGrp="1"/>
          </p:cNvSpPr>
          <p:nvPr>
            <p:ph idx="1"/>
          </p:nvPr>
        </p:nvSpPr>
        <p:spPr>
          <a:xfrm>
            <a:off x="304800" y="990600"/>
            <a:ext cx="8610600" cy="5410200"/>
          </a:xfrm>
        </p:spPr>
        <p:txBody>
          <a:bodyPr>
            <a:normAutofit/>
          </a:bodyPr>
          <a:lstStyle/>
          <a:p>
            <a:pPr>
              <a:lnSpc>
                <a:spcPct val="110000"/>
              </a:lnSpc>
            </a:pPr>
            <a:r>
              <a:rPr lang="en-US" dirty="0"/>
              <a:t>A</a:t>
            </a:r>
            <a:r>
              <a:rPr lang="en-US" dirty="0" smtClean="0"/>
              <a:t>ntenna testing recommendations:</a:t>
            </a:r>
          </a:p>
          <a:p>
            <a:pPr lvl="1">
              <a:lnSpc>
                <a:spcPct val="110000"/>
              </a:lnSpc>
            </a:pPr>
            <a:r>
              <a:rPr lang="en-US" dirty="0" smtClean="0"/>
              <a:t>Test high power antennas with transmitter power on.</a:t>
            </a:r>
          </a:p>
          <a:p>
            <a:pPr lvl="1">
              <a:lnSpc>
                <a:spcPct val="110000"/>
              </a:lnSpc>
            </a:pPr>
            <a:r>
              <a:rPr lang="en-US" dirty="0" smtClean="0"/>
              <a:t>Subject all antenna components to vacuum and temperature-induced stresses.</a:t>
            </a:r>
          </a:p>
          <a:p>
            <a:pPr lvl="1">
              <a:lnSpc>
                <a:spcPct val="110000"/>
              </a:lnSpc>
            </a:pPr>
            <a:r>
              <a:rPr lang="en-US" dirty="0" smtClean="0"/>
              <a:t>Monitor perceptive RF performance parameters, if practical.</a:t>
            </a:r>
          </a:p>
          <a:p>
            <a:pPr lvl="1">
              <a:lnSpc>
                <a:spcPct val="110000"/>
              </a:lnSpc>
            </a:pPr>
            <a:r>
              <a:rPr lang="en-US" dirty="0" smtClean="0"/>
              <a:t>For some designs, shape of reflectors must be measured. </a:t>
            </a:r>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30</a:t>
            </a:fld>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p:spPr>
        <p:txBody>
          <a:bodyPr lIns="92075" tIns="46038" rIns="92075" bIns="46038"/>
          <a:lstStyle/>
          <a:p>
            <a:r>
              <a:rPr lang="en-US" dirty="0" smtClean="0"/>
              <a:t>Unit Testing of Solar Arrays</a:t>
            </a:r>
          </a:p>
        </p:txBody>
      </p:sp>
      <p:sp>
        <p:nvSpPr>
          <p:cNvPr id="53251" name="Rectangle 3"/>
          <p:cNvSpPr>
            <a:spLocks noGrp="1" noChangeArrowheads="1"/>
          </p:cNvSpPr>
          <p:nvPr>
            <p:ph idx="1"/>
          </p:nvPr>
        </p:nvSpPr>
        <p:spPr>
          <a:noFill/>
        </p:spPr>
        <p:txBody>
          <a:bodyPr lIns="92075" tIns="46038" rIns="92075" bIns="46038" anchor="ctr">
            <a:normAutofit/>
          </a:bodyPr>
          <a:lstStyle/>
          <a:p>
            <a:r>
              <a:rPr lang="en-US" dirty="0" smtClean="0"/>
              <a:t>Solar arrays also experience wide temperature extremes and rapid rates of temperature change on orbit.</a:t>
            </a:r>
          </a:p>
          <a:p>
            <a:r>
              <a:rPr lang="en-US" dirty="0" smtClean="0"/>
              <a:t> </a:t>
            </a:r>
          </a:p>
          <a:p>
            <a:r>
              <a:rPr lang="en-US" dirty="0" smtClean="0"/>
              <a:t>Typical life test for a geosynchronous 10-year satellite:</a:t>
            </a:r>
          </a:p>
          <a:p>
            <a:pPr lvl="1"/>
            <a:r>
              <a:rPr lang="en-US" dirty="0" smtClean="0"/>
              <a:t>Test conducted on coupon.</a:t>
            </a:r>
          </a:p>
          <a:p>
            <a:pPr lvl="1"/>
            <a:r>
              <a:rPr lang="en-US" dirty="0" smtClean="0"/>
              <a:t>1700 cycles.</a:t>
            </a:r>
            <a:endParaRPr lang="en-US" dirty="0"/>
          </a:p>
          <a:p>
            <a:pPr lvl="1"/>
            <a:r>
              <a:rPr lang="en-US" dirty="0" smtClean="0"/>
              <a:t>-175</a:t>
            </a:r>
            <a:r>
              <a:rPr lang="en-US" dirty="0" smtClean="0">
                <a:latin typeface="Symbol" pitchFamily="18" charset="2"/>
              </a:rPr>
              <a:t>°</a:t>
            </a:r>
            <a:r>
              <a:rPr lang="en-US" dirty="0" smtClean="0"/>
              <a:t>C to +55</a:t>
            </a:r>
            <a:r>
              <a:rPr lang="en-US" dirty="0" smtClean="0">
                <a:latin typeface="Symbol" pitchFamily="18" charset="2"/>
              </a:rPr>
              <a:t>°</a:t>
            </a:r>
            <a:r>
              <a:rPr lang="en-US" dirty="0" smtClean="0"/>
              <a:t>C.</a:t>
            </a:r>
          </a:p>
        </p:txBody>
      </p:sp>
      <p:sp>
        <p:nvSpPr>
          <p:cNvPr id="53252" name="Slide Number Placeholder 3"/>
          <p:cNvSpPr>
            <a:spLocks noGrp="1"/>
          </p:cNvSpPr>
          <p:nvPr>
            <p:ph type="sldNum" sz="quarter" idx="12"/>
          </p:nvPr>
        </p:nvSpPr>
        <p:spPr>
          <a:noFill/>
        </p:spPr>
        <p:txBody>
          <a:bodyPr/>
          <a:lstStyle/>
          <a:p>
            <a:fld id="{C898B7DB-B0E7-432C-BA1B-76F81207A2F2}" type="slidenum">
              <a:rPr lang="en-US" altLang="en-US" smtClean="0">
                <a:latin typeface="Arial" pitchFamily="34" charset="0"/>
              </a:rPr>
              <a:pPr/>
              <a:t>31</a:t>
            </a:fld>
            <a:endParaRPr lang="en-US" altLang="en-US" smtClean="0">
              <a:latin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Unit Testing of Solar Arrays (cont.)</a:t>
            </a:r>
            <a:endParaRPr lang="en-US" dirty="0"/>
          </a:p>
        </p:txBody>
      </p:sp>
      <p:sp>
        <p:nvSpPr>
          <p:cNvPr id="5" name="Content Placeholder 4"/>
          <p:cNvSpPr>
            <a:spLocks noGrp="1"/>
          </p:cNvSpPr>
          <p:nvPr>
            <p:ph idx="1"/>
          </p:nvPr>
        </p:nvSpPr>
        <p:spPr/>
        <p:txBody>
          <a:bodyPr>
            <a:normAutofit fontScale="92500"/>
          </a:bodyPr>
          <a:lstStyle/>
          <a:p>
            <a:r>
              <a:rPr lang="en-US" dirty="0" err="1" smtClean="0"/>
              <a:t>DoD</a:t>
            </a:r>
            <a:r>
              <a:rPr lang="en-US" dirty="0" smtClean="0"/>
              <a:t> requires thermal vacuum at </a:t>
            </a:r>
            <a:r>
              <a:rPr lang="en-US" dirty="0" err="1" smtClean="0"/>
              <a:t>qual</a:t>
            </a:r>
            <a:r>
              <a:rPr lang="en-US" dirty="0" smtClean="0"/>
              <a:t>/</a:t>
            </a:r>
            <a:r>
              <a:rPr lang="en-US" dirty="0" err="1" smtClean="0"/>
              <a:t>protoqual</a:t>
            </a:r>
            <a:r>
              <a:rPr lang="en-US" dirty="0" smtClean="0"/>
              <a:t> level.</a:t>
            </a:r>
            <a:r>
              <a:rPr lang="en-US" baseline="30000" dirty="0" smtClean="0"/>
              <a:t> (1)</a:t>
            </a:r>
            <a:endParaRPr lang="en-US" dirty="0" smtClean="0"/>
          </a:p>
          <a:p>
            <a:pPr lvl="1"/>
            <a:r>
              <a:rPr lang="en-US" dirty="0"/>
              <a:t>T</a:t>
            </a:r>
            <a:r>
              <a:rPr lang="en-US" dirty="0" smtClean="0"/>
              <a:t>hermal vacuum or thermal cycle optional at acceptance level.</a:t>
            </a:r>
          </a:p>
          <a:p>
            <a:pPr lvl="1"/>
            <a:endParaRPr lang="en-US" dirty="0" smtClean="0"/>
          </a:p>
          <a:p>
            <a:r>
              <a:rPr lang="en-US" dirty="0" smtClean="0"/>
              <a:t>DoD permits thermal vacuum only, but thermal cycle testing may be beneficial for workmanship screening.</a:t>
            </a:r>
            <a:r>
              <a:rPr lang="en-US" baseline="30000" dirty="0" smtClean="0"/>
              <a:t> (1)</a:t>
            </a:r>
            <a:endParaRPr lang="en-US" dirty="0" smtClean="0"/>
          </a:p>
          <a:p>
            <a:pPr lvl="1"/>
            <a:r>
              <a:rPr lang="en-US" dirty="0" smtClean="0"/>
              <a:t>Rapid rate of temperature change subjects the material, honeycomb, substrates, films, cells, wiring, backside paint to temperature induced stresses.</a:t>
            </a:r>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32</a:t>
            </a:fld>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noFill/>
        </p:spPr>
        <p:txBody>
          <a:bodyPr lIns="92075" tIns="46038" rIns="92075" bIns="46038"/>
          <a:lstStyle/>
          <a:p>
            <a:r>
              <a:rPr lang="en-US" dirty="0" smtClean="0"/>
              <a:t>Unit Testing of Batteries</a:t>
            </a:r>
          </a:p>
        </p:txBody>
      </p:sp>
      <p:sp>
        <p:nvSpPr>
          <p:cNvPr id="54275" name="Rectangle 3"/>
          <p:cNvSpPr>
            <a:spLocks noGrp="1" noChangeArrowheads="1"/>
          </p:cNvSpPr>
          <p:nvPr>
            <p:ph idx="1"/>
          </p:nvPr>
        </p:nvSpPr>
        <p:spPr>
          <a:xfrm>
            <a:off x="533400" y="1447801"/>
            <a:ext cx="8229600" cy="3124200"/>
          </a:xfrm>
          <a:noFill/>
        </p:spPr>
        <p:txBody>
          <a:bodyPr lIns="92075" tIns="46038" rIns="92075" bIns="46038" anchor="ctr">
            <a:noAutofit/>
          </a:bodyPr>
          <a:lstStyle/>
          <a:p>
            <a:r>
              <a:rPr lang="en-US" dirty="0" smtClean="0"/>
              <a:t>Batteries are extremely temperature sensitive.</a:t>
            </a:r>
          </a:p>
          <a:p>
            <a:pPr lvl="1"/>
            <a:r>
              <a:rPr lang="en-US" dirty="0" smtClean="0"/>
              <a:t>At hot temperatures, performance and life can degrade.</a:t>
            </a:r>
          </a:p>
          <a:p>
            <a:pPr lvl="1"/>
            <a:r>
              <a:rPr lang="en-US" dirty="0" smtClean="0"/>
              <a:t>At cold temperatures, electrolytes can freeze, batteries can explode.</a:t>
            </a:r>
          </a:p>
        </p:txBody>
      </p:sp>
      <p:sp>
        <p:nvSpPr>
          <p:cNvPr id="54276" name="Slide Number Placeholder 3"/>
          <p:cNvSpPr>
            <a:spLocks noGrp="1"/>
          </p:cNvSpPr>
          <p:nvPr>
            <p:ph type="sldNum" sz="quarter" idx="12"/>
          </p:nvPr>
        </p:nvSpPr>
        <p:spPr>
          <a:noFill/>
        </p:spPr>
        <p:txBody>
          <a:bodyPr/>
          <a:lstStyle/>
          <a:p>
            <a:fld id="{C490CF08-3FA1-4492-9410-D1A89F784C0E}" type="slidenum">
              <a:rPr lang="en-US" altLang="en-US" smtClean="0">
                <a:latin typeface="Arial" pitchFamily="34" charset="0"/>
              </a:rPr>
              <a:pPr/>
              <a:t>33</a:t>
            </a:fld>
            <a:endParaRPr lang="en-US" altLang="en-US" smtClean="0">
              <a:latin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Unit Testing of Batteries (cont.)</a:t>
            </a:r>
            <a:endParaRPr lang="en-US" dirty="0"/>
          </a:p>
        </p:txBody>
      </p:sp>
      <p:sp>
        <p:nvSpPr>
          <p:cNvPr id="5" name="Content Placeholder 4"/>
          <p:cNvSpPr>
            <a:spLocks noGrp="1"/>
          </p:cNvSpPr>
          <p:nvPr>
            <p:ph idx="1"/>
          </p:nvPr>
        </p:nvSpPr>
        <p:spPr>
          <a:xfrm>
            <a:off x="457200" y="1447800"/>
            <a:ext cx="8458200" cy="5029200"/>
          </a:xfrm>
        </p:spPr>
        <p:txBody>
          <a:bodyPr>
            <a:normAutofit/>
          </a:bodyPr>
          <a:lstStyle/>
          <a:p>
            <a:r>
              <a:rPr lang="en-US" dirty="0" smtClean="0"/>
              <a:t>Tight temperature control at low temperature often required.</a:t>
            </a:r>
          </a:p>
          <a:p>
            <a:pPr lvl="1"/>
            <a:r>
              <a:rPr lang="en-US" dirty="0" smtClean="0"/>
              <a:t>Typical design uses radiators with heaters or variable conductance heat pipes.</a:t>
            </a:r>
          </a:p>
          <a:p>
            <a:pPr lvl="1"/>
            <a:r>
              <a:rPr lang="en-US" dirty="0" smtClean="0"/>
              <a:t>Analysis uncertainty temperature margin may be large compared to allowable temperature range.</a:t>
            </a:r>
          </a:p>
          <a:p>
            <a:pPr lvl="2"/>
            <a:r>
              <a:rPr lang="en-US" dirty="0" smtClean="0"/>
              <a:t>Equivalent margin achieved with cold-biased design and oversized heaters or variable conductance heat pipes.</a:t>
            </a:r>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Unit Testing of Batteries (cont.)</a:t>
            </a:r>
            <a:endParaRPr lang="en-US" dirty="0"/>
          </a:p>
        </p:txBody>
      </p:sp>
      <p:sp>
        <p:nvSpPr>
          <p:cNvPr id="5" name="Content Placeholder 4"/>
          <p:cNvSpPr>
            <a:spLocks noGrp="1"/>
          </p:cNvSpPr>
          <p:nvPr>
            <p:ph idx="1"/>
          </p:nvPr>
        </p:nvSpPr>
        <p:spPr/>
        <p:txBody>
          <a:bodyPr>
            <a:normAutofit/>
          </a:bodyPr>
          <a:lstStyle/>
          <a:p>
            <a:r>
              <a:rPr lang="en-US" dirty="0" smtClean="0"/>
              <a:t>Cell-to-cell temperature gradients must be controlled.</a:t>
            </a:r>
          </a:p>
          <a:p>
            <a:pPr lvl="1"/>
            <a:r>
              <a:rPr lang="en-US" dirty="0" smtClean="0"/>
              <a:t>Battery packs often have complex designs with many thermal interfaces.</a:t>
            </a:r>
          </a:p>
          <a:p>
            <a:pPr lvl="1"/>
            <a:r>
              <a:rPr lang="en-US" dirty="0"/>
              <a:t>T</a:t>
            </a:r>
            <a:r>
              <a:rPr lang="en-US" dirty="0" smtClean="0"/>
              <a:t>hermal conductances across these interfaces should be verified during unit level tests.</a:t>
            </a:r>
          </a:p>
          <a:p>
            <a:r>
              <a:rPr lang="en-US" dirty="0" err="1" smtClean="0"/>
              <a:t>DoD</a:t>
            </a:r>
            <a:r>
              <a:rPr lang="en-US" dirty="0" smtClean="0"/>
              <a:t> requires thermal vacuum test at qualification and acceptance level.</a:t>
            </a:r>
            <a:r>
              <a:rPr lang="en-US" baseline="30000" dirty="0" smtClean="0"/>
              <a:t> (1)</a:t>
            </a:r>
            <a:endParaRPr lang="en-US" dirty="0" smtClean="0"/>
          </a:p>
          <a:p>
            <a:pPr lvl="1"/>
            <a:r>
              <a:rPr lang="en-US" dirty="0" smtClean="0"/>
              <a:t>Thermal cycling not required.</a:t>
            </a:r>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35</a:t>
            </a:fld>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57200" y="274638"/>
            <a:ext cx="8229600" cy="792162"/>
          </a:xfrm>
          <a:noFill/>
        </p:spPr>
        <p:txBody>
          <a:bodyPr lIns="92075" tIns="46038" rIns="92075" bIns="46038"/>
          <a:lstStyle/>
          <a:p>
            <a:r>
              <a:rPr lang="en-US" dirty="0" smtClean="0"/>
              <a:t>Unit Level Thermal Testing Summary</a:t>
            </a:r>
          </a:p>
        </p:txBody>
      </p:sp>
      <p:sp>
        <p:nvSpPr>
          <p:cNvPr id="55299" name="Rectangle 3"/>
          <p:cNvSpPr>
            <a:spLocks noGrp="1" noChangeArrowheads="1"/>
          </p:cNvSpPr>
          <p:nvPr>
            <p:ph idx="1"/>
          </p:nvPr>
        </p:nvSpPr>
        <p:spPr>
          <a:xfrm>
            <a:off x="457200" y="1219200"/>
            <a:ext cx="8229600" cy="5029200"/>
          </a:xfrm>
          <a:noFill/>
        </p:spPr>
        <p:txBody>
          <a:bodyPr lIns="92075" tIns="46038" rIns="92075" bIns="46038" anchor="ctr">
            <a:normAutofit fontScale="77500" lnSpcReduction="20000"/>
          </a:bodyPr>
          <a:lstStyle/>
          <a:p>
            <a:pPr>
              <a:lnSpc>
                <a:spcPct val="80000"/>
              </a:lnSpc>
              <a:spcBef>
                <a:spcPct val="25000"/>
              </a:spcBef>
              <a:spcAft>
                <a:spcPct val="5000"/>
              </a:spcAft>
            </a:pPr>
            <a:r>
              <a:rPr lang="en-US" dirty="0" smtClean="0"/>
              <a:t>Three tests:</a:t>
            </a:r>
          </a:p>
          <a:p>
            <a:pPr lvl="1">
              <a:lnSpc>
                <a:spcPct val="80000"/>
              </a:lnSpc>
              <a:spcBef>
                <a:spcPct val="25000"/>
              </a:spcBef>
              <a:spcAft>
                <a:spcPct val="5000"/>
              </a:spcAft>
            </a:pPr>
            <a:r>
              <a:rPr lang="en-US" dirty="0" smtClean="0"/>
              <a:t>Thermal vacuum</a:t>
            </a:r>
          </a:p>
          <a:p>
            <a:pPr lvl="1">
              <a:lnSpc>
                <a:spcPct val="80000"/>
              </a:lnSpc>
              <a:spcBef>
                <a:spcPct val="25000"/>
              </a:spcBef>
              <a:spcAft>
                <a:spcPct val="5000"/>
              </a:spcAft>
            </a:pPr>
            <a:r>
              <a:rPr lang="en-US" dirty="0" smtClean="0"/>
              <a:t>Thermal cycling</a:t>
            </a:r>
          </a:p>
          <a:p>
            <a:pPr lvl="1">
              <a:lnSpc>
                <a:spcPct val="80000"/>
              </a:lnSpc>
              <a:spcBef>
                <a:spcPct val="25000"/>
              </a:spcBef>
              <a:spcAft>
                <a:spcPct val="5000"/>
              </a:spcAft>
            </a:pPr>
            <a:r>
              <a:rPr lang="en-US" dirty="0" smtClean="0"/>
              <a:t>Burn-in</a:t>
            </a:r>
          </a:p>
          <a:p>
            <a:pPr>
              <a:lnSpc>
                <a:spcPct val="80000"/>
              </a:lnSpc>
              <a:spcBef>
                <a:spcPct val="90000"/>
              </a:spcBef>
              <a:spcAft>
                <a:spcPct val="5000"/>
              </a:spcAft>
            </a:pPr>
            <a:r>
              <a:rPr lang="en-US" dirty="0" smtClean="0"/>
              <a:t>Three functions:</a:t>
            </a:r>
          </a:p>
          <a:p>
            <a:pPr lvl="1">
              <a:lnSpc>
                <a:spcPct val="80000"/>
              </a:lnSpc>
              <a:spcBef>
                <a:spcPct val="25000"/>
              </a:spcBef>
              <a:spcAft>
                <a:spcPct val="5000"/>
              </a:spcAft>
            </a:pPr>
            <a:r>
              <a:rPr lang="en-US" dirty="0" smtClean="0"/>
              <a:t>Environmental stress screening</a:t>
            </a:r>
          </a:p>
          <a:p>
            <a:pPr lvl="1">
              <a:lnSpc>
                <a:spcPct val="80000"/>
              </a:lnSpc>
              <a:spcBef>
                <a:spcPct val="25000"/>
              </a:spcBef>
              <a:spcAft>
                <a:spcPct val="5000"/>
              </a:spcAft>
            </a:pPr>
            <a:r>
              <a:rPr lang="en-US" dirty="0" smtClean="0"/>
              <a:t>Performance verification</a:t>
            </a:r>
          </a:p>
          <a:p>
            <a:pPr lvl="1">
              <a:lnSpc>
                <a:spcPct val="80000"/>
              </a:lnSpc>
              <a:spcBef>
                <a:spcPct val="25000"/>
              </a:spcBef>
              <a:spcAft>
                <a:spcPct val="5000"/>
              </a:spcAft>
            </a:pPr>
            <a:r>
              <a:rPr lang="en-US" dirty="0" smtClean="0"/>
              <a:t>Survival and turn-on capability demonstration</a:t>
            </a:r>
          </a:p>
          <a:p>
            <a:pPr lvl="1">
              <a:lnSpc>
                <a:spcPct val="80000"/>
              </a:lnSpc>
              <a:spcBef>
                <a:spcPct val="25000"/>
              </a:spcBef>
              <a:spcAft>
                <a:spcPct val="5000"/>
              </a:spcAft>
            </a:pPr>
            <a:endParaRPr lang="en-US" dirty="0" smtClean="0"/>
          </a:p>
          <a:p>
            <a:pPr>
              <a:lnSpc>
                <a:spcPct val="80000"/>
              </a:lnSpc>
            </a:pPr>
            <a:r>
              <a:rPr lang="en-US" dirty="0" smtClean="0"/>
              <a:t>Two test levels:</a:t>
            </a:r>
          </a:p>
          <a:p>
            <a:pPr lvl="1">
              <a:lnSpc>
                <a:spcPct val="80000"/>
              </a:lnSpc>
            </a:pPr>
            <a:r>
              <a:rPr lang="en-US" dirty="0" smtClean="0"/>
              <a:t>Qualification verifies the design</a:t>
            </a:r>
          </a:p>
          <a:p>
            <a:pPr lvl="1">
              <a:lnSpc>
                <a:spcPct val="80000"/>
              </a:lnSpc>
            </a:pPr>
            <a:r>
              <a:rPr lang="en-US" dirty="0" smtClean="0"/>
              <a:t>Acceptance verifies the workmanship and flight-worthiness</a:t>
            </a:r>
          </a:p>
          <a:p>
            <a:pPr lvl="1">
              <a:lnSpc>
                <a:spcPct val="80000"/>
              </a:lnSpc>
            </a:pPr>
            <a:endParaRPr lang="en-US" dirty="0" smtClean="0"/>
          </a:p>
          <a:p>
            <a:pPr>
              <a:lnSpc>
                <a:spcPct val="80000"/>
              </a:lnSpc>
            </a:pPr>
            <a:r>
              <a:rPr lang="en-US" dirty="0" smtClean="0"/>
              <a:t>Thermal cycling is effective for environmental stress screening.</a:t>
            </a:r>
          </a:p>
          <a:p>
            <a:pPr>
              <a:lnSpc>
                <a:spcPct val="80000"/>
              </a:lnSpc>
            </a:pPr>
            <a:endParaRPr lang="en-US" dirty="0" smtClean="0"/>
          </a:p>
          <a:p>
            <a:pPr>
              <a:lnSpc>
                <a:spcPct val="80000"/>
              </a:lnSpc>
            </a:pPr>
            <a:r>
              <a:rPr lang="en-US" dirty="0" smtClean="0"/>
              <a:t>Thermal vacuum is effective for demonstrating performance and survival/turn-on capabilities.</a:t>
            </a:r>
          </a:p>
        </p:txBody>
      </p:sp>
      <p:sp>
        <p:nvSpPr>
          <p:cNvPr id="55300" name="Slide Number Placeholder 3"/>
          <p:cNvSpPr>
            <a:spLocks noGrp="1"/>
          </p:cNvSpPr>
          <p:nvPr>
            <p:ph type="sldNum" sz="quarter" idx="12"/>
          </p:nvPr>
        </p:nvSpPr>
        <p:spPr>
          <a:noFill/>
        </p:spPr>
        <p:txBody>
          <a:bodyPr/>
          <a:lstStyle/>
          <a:p>
            <a:fld id="{160FDD40-4A88-45CA-AF3C-8D0B89C1E420}" type="slidenum">
              <a:rPr lang="en-US" altLang="en-US" smtClean="0">
                <a:latin typeface="Arial" pitchFamily="34" charset="0"/>
              </a:rPr>
              <a:pPr/>
              <a:t>36</a:t>
            </a:fld>
            <a:endParaRPr lang="en-US" altLang="en-US" smtClean="0">
              <a:latin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Development Testing</a:t>
            </a:r>
            <a:endParaRPr lang="en-US" sz="360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p:spPr>
        <p:txBody>
          <a:bodyPr lIns="92075" tIns="46038" rIns="92075" bIns="46038"/>
          <a:lstStyle/>
          <a:p>
            <a:r>
              <a:rPr lang="en-US" dirty="0" smtClean="0"/>
              <a:t>Development Testing</a:t>
            </a:r>
          </a:p>
        </p:txBody>
      </p:sp>
      <p:sp>
        <p:nvSpPr>
          <p:cNvPr id="57347" name="Rectangle 3"/>
          <p:cNvSpPr>
            <a:spLocks noGrp="1" noChangeArrowheads="1"/>
          </p:cNvSpPr>
          <p:nvPr>
            <p:ph idx="1"/>
          </p:nvPr>
        </p:nvSpPr>
        <p:spPr>
          <a:noFill/>
        </p:spPr>
        <p:txBody>
          <a:bodyPr lIns="92075" tIns="46038" rIns="92075" bIns="46038" anchor="ctr">
            <a:normAutofit/>
          </a:bodyPr>
          <a:lstStyle/>
          <a:p>
            <a:pPr>
              <a:lnSpc>
                <a:spcPct val="80000"/>
              </a:lnSpc>
            </a:pPr>
            <a:r>
              <a:rPr lang="en-US" dirty="0" smtClean="0"/>
              <a:t>Also known as engineering tests.</a:t>
            </a:r>
          </a:p>
          <a:p>
            <a:pPr>
              <a:lnSpc>
                <a:spcPct val="80000"/>
              </a:lnSpc>
            </a:pPr>
            <a:endParaRPr lang="en-US" dirty="0" smtClean="0"/>
          </a:p>
          <a:p>
            <a:pPr>
              <a:lnSpc>
                <a:spcPct val="80000"/>
              </a:lnSpc>
            </a:pPr>
            <a:r>
              <a:rPr lang="en-US" dirty="0" smtClean="0"/>
              <a:t>Required to:</a:t>
            </a:r>
          </a:p>
          <a:p>
            <a:pPr lvl="1">
              <a:lnSpc>
                <a:spcPct val="80000"/>
              </a:lnSpc>
            </a:pPr>
            <a:r>
              <a:rPr lang="en-US" dirty="0" smtClean="0"/>
              <a:t>Validate new design concepts or the application of proven concepts to new configurations.</a:t>
            </a:r>
          </a:p>
          <a:p>
            <a:pPr lvl="1">
              <a:lnSpc>
                <a:spcPct val="80000"/>
              </a:lnSpc>
            </a:pPr>
            <a:r>
              <a:rPr lang="en-US" dirty="0" smtClean="0"/>
              <a:t>Assist in the evolution of designs from the conceptual to operational phase.</a:t>
            </a:r>
          </a:p>
          <a:p>
            <a:pPr lvl="1">
              <a:lnSpc>
                <a:spcPct val="80000"/>
              </a:lnSpc>
            </a:pPr>
            <a:r>
              <a:rPr lang="en-US" dirty="0" smtClean="0"/>
              <a:t>Reduce risks associated with new flight hardware.</a:t>
            </a:r>
          </a:p>
          <a:p>
            <a:pPr lvl="1">
              <a:lnSpc>
                <a:spcPct val="80000"/>
              </a:lnSpc>
            </a:pPr>
            <a:r>
              <a:rPr lang="en-US" dirty="0" smtClean="0"/>
              <a:t>Investigate problems or concerns that arise after successful qualification.</a:t>
            </a:r>
          </a:p>
        </p:txBody>
      </p:sp>
      <p:sp>
        <p:nvSpPr>
          <p:cNvPr id="57348" name="Slide Number Placeholder 3"/>
          <p:cNvSpPr>
            <a:spLocks noGrp="1"/>
          </p:cNvSpPr>
          <p:nvPr>
            <p:ph type="sldNum" sz="quarter" idx="12"/>
          </p:nvPr>
        </p:nvSpPr>
        <p:spPr>
          <a:noFill/>
        </p:spPr>
        <p:txBody>
          <a:bodyPr/>
          <a:lstStyle/>
          <a:p>
            <a:fld id="{FD35B51D-B819-445E-BB6A-691B2752FA24}" type="slidenum">
              <a:rPr lang="en-US" altLang="en-US" smtClean="0">
                <a:latin typeface="Arial" pitchFamily="34" charset="0"/>
              </a:rPr>
              <a:pPr/>
              <a:t>38</a:t>
            </a:fld>
            <a:endParaRPr lang="en-US" altLang="en-US" smtClean="0">
              <a:latin typeface="Arial"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Development Testing</a:t>
            </a:r>
            <a:endParaRPr lang="en-US" dirty="0"/>
          </a:p>
        </p:txBody>
      </p:sp>
      <p:sp>
        <p:nvSpPr>
          <p:cNvPr id="5" name="Content Placeholder 4"/>
          <p:cNvSpPr>
            <a:spLocks noGrp="1"/>
          </p:cNvSpPr>
          <p:nvPr>
            <p:ph idx="1"/>
          </p:nvPr>
        </p:nvSpPr>
        <p:spPr/>
        <p:txBody>
          <a:bodyPr/>
          <a:lstStyle/>
          <a:p>
            <a:pPr>
              <a:lnSpc>
                <a:spcPct val="80000"/>
              </a:lnSpc>
            </a:pPr>
            <a:r>
              <a:rPr lang="en-US" dirty="0" smtClean="0"/>
              <a:t>Objectives:</a:t>
            </a:r>
          </a:p>
          <a:p>
            <a:pPr>
              <a:lnSpc>
                <a:spcPct val="80000"/>
              </a:lnSpc>
            </a:pPr>
            <a:endParaRPr lang="en-US" dirty="0" smtClean="0"/>
          </a:p>
          <a:p>
            <a:pPr lvl="1">
              <a:lnSpc>
                <a:spcPct val="80000"/>
              </a:lnSpc>
            </a:pPr>
            <a:r>
              <a:rPr lang="en-US" dirty="0" smtClean="0"/>
              <a:t>Identify problems early in the design phase so that any required actions can be taken prior to starting formal qualification testing.</a:t>
            </a:r>
          </a:p>
          <a:p>
            <a:pPr lvl="1">
              <a:lnSpc>
                <a:spcPct val="80000"/>
              </a:lnSpc>
            </a:pPr>
            <a:endParaRPr lang="en-US" dirty="0" smtClean="0"/>
          </a:p>
          <a:p>
            <a:pPr lvl="1">
              <a:lnSpc>
                <a:spcPct val="80000"/>
              </a:lnSpc>
            </a:pPr>
            <a:r>
              <a:rPr lang="en-US" dirty="0" smtClean="0"/>
              <a:t>Confirm structural and performance margins, manufacturability, testability, maintainability, reliability, life expectancy, and compatibility with system safety.</a:t>
            </a:r>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026"/>
          <p:cNvSpPr>
            <a:spLocks noGrp="1" noChangeArrowheads="1"/>
          </p:cNvSpPr>
          <p:nvPr>
            <p:ph type="title"/>
          </p:nvPr>
        </p:nvSpPr>
        <p:spPr>
          <a:xfrm>
            <a:off x="457200" y="274638"/>
            <a:ext cx="8229600" cy="715962"/>
          </a:xfrm>
        </p:spPr>
        <p:txBody>
          <a:bodyPr/>
          <a:lstStyle/>
          <a:p>
            <a:r>
              <a:rPr lang="en-US" dirty="0" smtClean="0"/>
              <a:t>Development Testing (Cont’d)</a:t>
            </a:r>
          </a:p>
        </p:txBody>
      </p:sp>
      <p:sp>
        <p:nvSpPr>
          <p:cNvPr id="58371" name="Rectangle 1027"/>
          <p:cNvSpPr>
            <a:spLocks noGrp="1" noChangeArrowheads="1"/>
          </p:cNvSpPr>
          <p:nvPr>
            <p:ph idx="1"/>
          </p:nvPr>
        </p:nvSpPr>
        <p:spPr>
          <a:xfrm>
            <a:off x="457200" y="1295400"/>
            <a:ext cx="8229600" cy="5029200"/>
          </a:xfrm>
        </p:spPr>
        <p:txBody>
          <a:bodyPr>
            <a:normAutofit/>
          </a:bodyPr>
          <a:lstStyle/>
          <a:p>
            <a:r>
              <a:rPr lang="en-US" dirty="0" smtClean="0"/>
              <a:t>Test requirements depend upon subsystem maturity, operational requirements, and the intent of the test.</a:t>
            </a:r>
          </a:p>
          <a:p>
            <a:pPr lvl="1"/>
            <a:r>
              <a:rPr lang="en-US" dirty="0" smtClean="0"/>
              <a:t>Tests should be conducted over a range of conditions exceeding design limits to identify marginal capabilities and design “features”.</a:t>
            </a:r>
          </a:p>
          <a:p>
            <a:r>
              <a:rPr lang="en-US" dirty="0" smtClean="0"/>
              <a:t>Common Thermal Development Tests:</a:t>
            </a:r>
          </a:p>
          <a:p>
            <a:pPr lvl="1"/>
            <a:r>
              <a:rPr lang="en-US" dirty="0" smtClean="0"/>
              <a:t>Unit/subsystem thermal balance testing.</a:t>
            </a:r>
          </a:p>
          <a:p>
            <a:pPr lvl="1"/>
            <a:r>
              <a:rPr lang="en-US" dirty="0" smtClean="0"/>
              <a:t>Deployment mechanism testing.</a:t>
            </a:r>
          </a:p>
          <a:p>
            <a:pPr lvl="1"/>
            <a:r>
              <a:rPr lang="en-US" dirty="0" smtClean="0"/>
              <a:t>Heat pipe tests.</a:t>
            </a:r>
          </a:p>
        </p:txBody>
      </p:sp>
      <p:sp>
        <p:nvSpPr>
          <p:cNvPr id="58372" name="Slide Number Placeholder 3"/>
          <p:cNvSpPr>
            <a:spLocks noGrp="1"/>
          </p:cNvSpPr>
          <p:nvPr>
            <p:ph type="sldNum" sz="quarter" idx="12"/>
          </p:nvPr>
        </p:nvSpPr>
        <p:spPr>
          <a:noFill/>
        </p:spPr>
        <p:txBody>
          <a:bodyPr/>
          <a:lstStyle/>
          <a:p>
            <a:fld id="{3058235A-88CB-467D-AB38-FA24016F2592}" type="slidenum">
              <a:rPr lang="en-US" altLang="en-US" smtClean="0">
                <a:latin typeface="Arial" pitchFamily="34" charset="0"/>
              </a:rPr>
              <a:pPr/>
              <a:t>40</a:t>
            </a:fld>
            <a:endParaRPr lang="en-US" altLang="en-US" smtClean="0">
              <a:latin typeface="Arial"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p:spPr>
        <p:txBody>
          <a:bodyPr lIns="92075" tIns="46038" rIns="92075" bIns="46038"/>
          <a:lstStyle/>
          <a:p>
            <a:r>
              <a:rPr lang="en-US" dirty="0" smtClean="0"/>
              <a:t>Thermal Balance Development Test</a:t>
            </a:r>
          </a:p>
        </p:txBody>
      </p:sp>
      <p:sp>
        <p:nvSpPr>
          <p:cNvPr id="59395" name="Rectangle 3"/>
          <p:cNvSpPr>
            <a:spLocks noGrp="1" noChangeArrowheads="1"/>
          </p:cNvSpPr>
          <p:nvPr>
            <p:ph idx="1"/>
          </p:nvPr>
        </p:nvSpPr>
        <p:spPr>
          <a:xfrm>
            <a:off x="457200" y="1600201"/>
            <a:ext cx="8229600" cy="3429000"/>
          </a:xfrm>
          <a:noFill/>
        </p:spPr>
        <p:txBody>
          <a:bodyPr lIns="92075" tIns="46038" rIns="92075" bIns="46038" anchor="ctr">
            <a:normAutofit/>
          </a:bodyPr>
          <a:lstStyle/>
          <a:p>
            <a:r>
              <a:rPr lang="en-US" dirty="0" smtClean="0"/>
              <a:t>Two objectives:</a:t>
            </a:r>
          </a:p>
          <a:p>
            <a:pPr lvl="1"/>
            <a:r>
              <a:rPr lang="en-US" dirty="0" smtClean="0"/>
              <a:t>To obtain thermal data for the verification of analytical thermal models.</a:t>
            </a:r>
          </a:p>
          <a:p>
            <a:pPr lvl="1"/>
            <a:r>
              <a:rPr lang="en-US" dirty="0" smtClean="0"/>
              <a:t>To verify the thermal control subsystem and hardware.</a:t>
            </a:r>
          </a:p>
        </p:txBody>
      </p:sp>
      <p:sp>
        <p:nvSpPr>
          <p:cNvPr id="59396" name="Slide Number Placeholder 3"/>
          <p:cNvSpPr>
            <a:spLocks noGrp="1"/>
          </p:cNvSpPr>
          <p:nvPr>
            <p:ph type="sldNum" sz="quarter" idx="12"/>
          </p:nvPr>
        </p:nvSpPr>
        <p:spPr>
          <a:noFill/>
        </p:spPr>
        <p:txBody>
          <a:bodyPr/>
          <a:lstStyle/>
          <a:p>
            <a:fld id="{E3825AA1-2B27-4B6E-BD2B-19B957F7209F}" type="slidenum">
              <a:rPr lang="en-US" altLang="en-US" smtClean="0">
                <a:latin typeface="Arial" pitchFamily="34" charset="0"/>
              </a:rPr>
              <a:pPr/>
              <a:t>41</a:t>
            </a:fld>
            <a:endParaRPr lang="en-US" altLang="en-US" smtClean="0">
              <a:latin typeface="Arial"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Thermal Balance Development Test (cont.)</a:t>
            </a:r>
            <a:endParaRPr lang="en-US" dirty="0"/>
          </a:p>
        </p:txBody>
      </p:sp>
      <p:sp>
        <p:nvSpPr>
          <p:cNvPr id="5" name="Content Placeholder 4"/>
          <p:cNvSpPr>
            <a:spLocks noGrp="1"/>
          </p:cNvSpPr>
          <p:nvPr>
            <p:ph idx="1"/>
          </p:nvPr>
        </p:nvSpPr>
        <p:spPr/>
        <p:txBody>
          <a:bodyPr>
            <a:normAutofit/>
          </a:bodyPr>
          <a:lstStyle/>
          <a:p>
            <a:r>
              <a:rPr lang="en-US" dirty="0" smtClean="0"/>
              <a:t>Performed in a thermal vacuum chamber on flight or flight-like equipment.</a:t>
            </a:r>
          </a:p>
          <a:p>
            <a:pPr lvl="1"/>
            <a:r>
              <a:rPr lang="en-US" dirty="0" smtClean="0"/>
              <a:t>Individual units</a:t>
            </a:r>
          </a:p>
          <a:p>
            <a:pPr lvl="1"/>
            <a:r>
              <a:rPr lang="en-US" dirty="0" smtClean="0"/>
              <a:t>Full spacecraft</a:t>
            </a:r>
          </a:p>
          <a:p>
            <a:r>
              <a:rPr lang="en-US" dirty="0" smtClean="0"/>
              <a:t>Several conditions are simulated:</a:t>
            </a:r>
          </a:p>
          <a:p>
            <a:pPr lvl="1"/>
            <a:r>
              <a:rPr lang="en-US" dirty="0" smtClean="0"/>
              <a:t>Hot operational, cold operational, cold non-operational, and transitions.</a:t>
            </a:r>
          </a:p>
          <a:p>
            <a:r>
              <a:rPr lang="en-US" dirty="0" smtClean="0"/>
              <a:t>Equilibrium temperatures and repeatable heater cycling data are taken.</a:t>
            </a:r>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noFill/>
        </p:spPr>
        <p:txBody>
          <a:bodyPr lIns="92075" tIns="46038" rIns="92075" bIns="46038"/>
          <a:lstStyle/>
          <a:p>
            <a:r>
              <a:rPr lang="en-US" dirty="0" smtClean="0"/>
              <a:t>Deployment Mechanism Development Test</a:t>
            </a:r>
          </a:p>
        </p:txBody>
      </p:sp>
      <p:sp>
        <p:nvSpPr>
          <p:cNvPr id="60419" name="Rectangle 3"/>
          <p:cNvSpPr>
            <a:spLocks noGrp="1" noChangeArrowheads="1"/>
          </p:cNvSpPr>
          <p:nvPr>
            <p:ph idx="1"/>
          </p:nvPr>
        </p:nvSpPr>
        <p:spPr>
          <a:xfrm>
            <a:off x="457200" y="1219200"/>
            <a:ext cx="8229600" cy="3581400"/>
          </a:xfrm>
          <a:noFill/>
        </p:spPr>
        <p:txBody>
          <a:bodyPr lIns="92075" tIns="46038" rIns="92075" bIns="46038" anchor="ctr"/>
          <a:lstStyle/>
          <a:p>
            <a:pPr>
              <a:lnSpc>
                <a:spcPct val="80000"/>
              </a:lnSpc>
            </a:pPr>
            <a:r>
              <a:rPr lang="en-US" b="0" dirty="0" smtClean="0"/>
              <a:t>Deployment mechanisms are critical to mission success.</a:t>
            </a:r>
          </a:p>
          <a:p>
            <a:pPr>
              <a:lnSpc>
                <a:spcPct val="80000"/>
              </a:lnSpc>
            </a:pPr>
            <a:endParaRPr lang="en-US" b="0" dirty="0" smtClean="0"/>
          </a:p>
          <a:p>
            <a:pPr>
              <a:lnSpc>
                <a:spcPct val="80000"/>
              </a:lnSpc>
            </a:pPr>
            <a:r>
              <a:rPr lang="en-US" b="0" dirty="0" smtClean="0"/>
              <a:t>They are also mounted external to the vehicle where thermal environments are extreme.</a:t>
            </a:r>
          </a:p>
        </p:txBody>
      </p:sp>
      <p:sp>
        <p:nvSpPr>
          <p:cNvPr id="60420" name="Slide Number Placeholder 3"/>
          <p:cNvSpPr>
            <a:spLocks noGrp="1"/>
          </p:cNvSpPr>
          <p:nvPr>
            <p:ph type="sldNum" sz="quarter" idx="12"/>
          </p:nvPr>
        </p:nvSpPr>
        <p:spPr>
          <a:noFill/>
        </p:spPr>
        <p:txBody>
          <a:bodyPr/>
          <a:lstStyle/>
          <a:p>
            <a:fld id="{B46CE80F-58CF-41D2-BED1-B73BC00BF610}" type="slidenum">
              <a:rPr lang="en-US" altLang="en-US" smtClean="0">
                <a:latin typeface="Arial" pitchFamily="34" charset="0"/>
              </a:rPr>
              <a:pPr/>
              <a:t>43</a:t>
            </a:fld>
            <a:endParaRPr lang="en-US" altLang="en-US" smtClean="0">
              <a:latin typeface="Arial"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563562"/>
          </a:xfrm>
        </p:spPr>
        <p:txBody>
          <a:bodyPr/>
          <a:lstStyle/>
          <a:p>
            <a:r>
              <a:rPr lang="en-US" dirty="0" smtClean="0"/>
              <a:t>Deployment Mechanism Development Test (cont.)</a:t>
            </a:r>
            <a:endParaRPr lang="en-US" dirty="0"/>
          </a:p>
        </p:txBody>
      </p:sp>
      <p:sp>
        <p:nvSpPr>
          <p:cNvPr id="5" name="Content Placeholder 4"/>
          <p:cNvSpPr>
            <a:spLocks noGrp="1"/>
          </p:cNvSpPr>
          <p:nvPr>
            <p:ph idx="1"/>
          </p:nvPr>
        </p:nvSpPr>
        <p:spPr>
          <a:xfrm>
            <a:off x="457200" y="1066800"/>
            <a:ext cx="8229600" cy="5334000"/>
          </a:xfrm>
        </p:spPr>
        <p:txBody>
          <a:bodyPr>
            <a:normAutofit fontScale="92500" lnSpcReduction="10000"/>
          </a:bodyPr>
          <a:lstStyle/>
          <a:p>
            <a:pPr>
              <a:lnSpc>
                <a:spcPct val="80000"/>
              </a:lnSpc>
            </a:pPr>
            <a:r>
              <a:rPr lang="en-US" dirty="0" smtClean="0"/>
              <a:t>It is common for deployment tests to be specified for deployment mechanisms to show operation.</a:t>
            </a:r>
          </a:p>
          <a:p>
            <a:pPr lvl="1">
              <a:lnSpc>
                <a:spcPct val="80000"/>
              </a:lnSpc>
            </a:pPr>
            <a:r>
              <a:rPr lang="en-US" dirty="0" smtClean="0"/>
              <a:t>Vacuum conditions</a:t>
            </a:r>
          </a:p>
          <a:p>
            <a:pPr lvl="1">
              <a:lnSpc>
                <a:spcPct val="80000"/>
              </a:lnSpc>
            </a:pPr>
            <a:r>
              <a:rPr lang="en-US" dirty="0" smtClean="0"/>
              <a:t>Hot and cold environment</a:t>
            </a:r>
          </a:p>
          <a:p>
            <a:pPr lvl="1">
              <a:lnSpc>
                <a:spcPct val="80000"/>
              </a:lnSpc>
            </a:pPr>
            <a:r>
              <a:rPr lang="en-US" dirty="0" smtClean="0"/>
              <a:t>Changing temperature environment</a:t>
            </a:r>
          </a:p>
          <a:p>
            <a:pPr lvl="1">
              <a:lnSpc>
                <a:spcPct val="80000"/>
              </a:lnSpc>
            </a:pPr>
            <a:endParaRPr lang="en-US" dirty="0" smtClean="0"/>
          </a:p>
          <a:p>
            <a:pPr>
              <a:lnSpc>
                <a:spcPct val="80000"/>
              </a:lnSpc>
            </a:pPr>
            <a:r>
              <a:rPr lang="en-US" dirty="0" smtClean="0"/>
              <a:t>Special fixtures may be needed to support deployed mass during test in gravity environment.</a:t>
            </a:r>
          </a:p>
          <a:p>
            <a:pPr lvl="1">
              <a:lnSpc>
                <a:spcPct val="80000"/>
              </a:lnSpc>
            </a:pPr>
            <a:endParaRPr lang="en-US" dirty="0" smtClean="0"/>
          </a:p>
          <a:p>
            <a:pPr>
              <a:lnSpc>
                <a:spcPct val="80000"/>
              </a:lnSpc>
            </a:pPr>
            <a:r>
              <a:rPr lang="en-US" dirty="0" smtClean="0"/>
              <a:t>Concerns:</a:t>
            </a:r>
          </a:p>
          <a:p>
            <a:pPr lvl="1">
              <a:lnSpc>
                <a:spcPct val="80000"/>
              </a:lnSpc>
            </a:pPr>
            <a:r>
              <a:rPr lang="en-US" dirty="0" smtClean="0"/>
              <a:t>Differential expansion of materials causing failure to deploy.</a:t>
            </a:r>
          </a:p>
          <a:p>
            <a:pPr lvl="1">
              <a:lnSpc>
                <a:spcPct val="80000"/>
              </a:lnSpc>
            </a:pPr>
            <a:r>
              <a:rPr lang="en-US" dirty="0" smtClean="0"/>
              <a:t>Thermal gradients causing binding.</a:t>
            </a:r>
          </a:p>
          <a:p>
            <a:pPr lvl="1">
              <a:lnSpc>
                <a:spcPct val="80000"/>
              </a:lnSpc>
            </a:pPr>
            <a:r>
              <a:rPr lang="en-US" dirty="0" smtClean="0"/>
              <a:t>Material, adhesive or lubricant degradation at extreme temperatures.</a:t>
            </a:r>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274638"/>
            <a:ext cx="8229600" cy="792162"/>
          </a:xfrm>
          <a:noFill/>
        </p:spPr>
        <p:txBody>
          <a:bodyPr lIns="92075" tIns="46038" rIns="92075" bIns="46038"/>
          <a:lstStyle/>
          <a:p>
            <a:r>
              <a:rPr lang="en-US" dirty="0" smtClean="0"/>
              <a:t>Heat Pipe Development Tests</a:t>
            </a:r>
          </a:p>
        </p:txBody>
      </p:sp>
      <p:sp>
        <p:nvSpPr>
          <p:cNvPr id="61443" name="Rectangle 3"/>
          <p:cNvSpPr>
            <a:spLocks noGrp="1" noChangeArrowheads="1"/>
          </p:cNvSpPr>
          <p:nvPr>
            <p:ph idx="1"/>
          </p:nvPr>
        </p:nvSpPr>
        <p:spPr>
          <a:xfrm>
            <a:off x="304800" y="2133600"/>
            <a:ext cx="8153400" cy="4114800"/>
          </a:xfrm>
          <a:noFill/>
        </p:spPr>
        <p:txBody>
          <a:bodyPr lIns="92075" tIns="46038" rIns="92075" bIns="46038" anchor="ctr">
            <a:normAutofit lnSpcReduction="10000"/>
          </a:bodyPr>
          <a:lstStyle/>
          <a:p>
            <a:pPr>
              <a:spcBef>
                <a:spcPts val="0"/>
              </a:spcBef>
            </a:pPr>
            <a:r>
              <a:rPr lang="en-US" dirty="0" smtClean="0"/>
              <a:t>Development testing contributes to heat pipe reliability.</a:t>
            </a:r>
          </a:p>
          <a:p>
            <a:pPr lvl="1"/>
            <a:r>
              <a:rPr lang="en-US" dirty="0" smtClean="0"/>
              <a:t>Checks for leaks.</a:t>
            </a:r>
          </a:p>
          <a:p>
            <a:pPr lvl="1"/>
            <a:r>
              <a:rPr lang="en-US" dirty="0" smtClean="0"/>
              <a:t>Verifies weld integrity.</a:t>
            </a:r>
          </a:p>
          <a:p>
            <a:pPr lvl="1"/>
            <a:r>
              <a:rPr lang="en-US" dirty="0" smtClean="0"/>
              <a:t>Demonstrates functional performance.</a:t>
            </a:r>
          </a:p>
          <a:p>
            <a:pPr lvl="1"/>
            <a:endParaRPr lang="en-US" dirty="0" smtClean="0"/>
          </a:p>
          <a:p>
            <a:r>
              <a:rPr lang="en-US" dirty="0" smtClean="0"/>
              <a:t>A primary consideration is that heat pipes must be in a level orientation for performance verification.</a:t>
            </a:r>
          </a:p>
          <a:p>
            <a:pPr lvl="1"/>
            <a:r>
              <a:rPr lang="en-US" dirty="0" smtClean="0"/>
              <a:t>Not always possible at higher levels of assembly.</a:t>
            </a:r>
          </a:p>
          <a:p>
            <a:pPr lvl="1"/>
            <a:endParaRPr lang="en-US" dirty="0" smtClean="0"/>
          </a:p>
          <a:p>
            <a:pPr lvl="1"/>
            <a:endParaRPr lang="en-US" dirty="0" smtClean="0"/>
          </a:p>
        </p:txBody>
      </p:sp>
      <p:sp>
        <p:nvSpPr>
          <p:cNvPr id="61444" name="Slide Number Placeholder 3"/>
          <p:cNvSpPr>
            <a:spLocks noGrp="1"/>
          </p:cNvSpPr>
          <p:nvPr>
            <p:ph type="sldNum" sz="quarter" idx="12"/>
          </p:nvPr>
        </p:nvSpPr>
        <p:spPr>
          <a:noFill/>
        </p:spPr>
        <p:txBody>
          <a:bodyPr/>
          <a:lstStyle/>
          <a:p>
            <a:fld id="{34E3F02B-DADF-4DB9-BC42-0140165C406B}" type="slidenum">
              <a:rPr lang="en-US" altLang="en-US" smtClean="0">
                <a:latin typeface="Arial" pitchFamily="34" charset="0"/>
              </a:rPr>
              <a:pPr/>
              <a:t>45</a:t>
            </a:fld>
            <a:endParaRPr lang="en-US" altLang="en-US" smtClean="0">
              <a:latin typeface="Arial"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457200" y="274638"/>
            <a:ext cx="8229600" cy="639762"/>
          </a:xfrm>
        </p:spPr>
        <p:txBody>
          <a:bodyPr/>
          <a:lstStyle/>
          <a:p>
            <a:r>
              <a:rPr lang="en-US" dirty="0" smtClean="0"/>
              <a:t>Typical Heat Pipe Development Test Program</a:t>
            </a:r>
          </a:p>
        </p:txBody>
      </p:sp>
      <p:sp>
        <p:nvSpPr>
          <p:cNvPr id="62468" name="Slide Number Placeholder 11"/>
          <p:cNvSpPr>
            <a:spLocks noGrp="1"/>
          </p:cNvSpPr>
          <p:nvPr>
            <p:ph type="sldNum" sz="quarter" idx="12"/>
          </p:nvPr>
        </p:nvSpPr>
        <p:spPr>
          <a:noFill/>
        </p:spPr>
        <p:txBody>
          <a:bodyPr/>
          <a:lstStyle/>
          <a:p>
            <a:fld id="{E2E85D6B-7ABE-4644-BE5E-34428DEEF7C1}" type="slidenum">
              <a:rPr lang="en-US" altLang="en-US" smtClean="0">
                <a:latin typeface="Arial" pitchFamily="34" charset="0"/>
              </a:rPr>
              <a:pPr/>
              <a:t>46</a:t>
            </a:fld>
            <a:endParaRPr lang="en-US" altLang="en-US" smtClean="0">
              <a:latin typeface="Arial" pitchFamily="34" charset="0"/>
            </a:endParaRPr>
          </a:p>
        </p:txBody>
      </p:sp>
      <p:grpSp>
        <p:nvGrpSpPr>
          <p:cNvPr id="62467" name="Group 7"/>
          <p:cNvGrpSpPr>
            <a:grpSpLocks/>
          </p:cNvGrpSpPr>
          <p:nvPr/>
        </p:nvGrpSpPr>
        <p:grpSpPr bwMode="auto">
          <a:xfrm>
            <a:off x="914400" y="1143000"/>
            <a:ext cx="7315200" cy="4800600"/>
            <a:chOff x="1440" y="1080"/>
            <a:chExt cx="11520" cy="7560"/>
          </a:xfrm>
        </p:grpSpPr>
        <p:sp>
          <p:nvSpPr>
            <p:cNvPr id="62469" name="Text Box 8"/>
            <p:cNvSpPr txBox="1">
              <a:spLocks noChangeArrowheads="1"/>
            </p:cNvSpPr>
            <p:nvPr/>
          </p:nvSpPr>
          <p:spPr bwMode="auto">
            <a:xfrm>
              <a:off x="1440" y="1080"/>
              <a:ext cx="11520" cy="540"/>
            </a:xfrm>
            <a:prstGeom prst="rect">
              <a:avLst/>
            </a:prstGeom>
            <a:solidFill>
              <a:schemeClr val="bg1">
                <a:lumMod val="85000"/>
              </a:schemeClr>
            </a:solidFill>
            <a:ln w="9525">
              <a:solidFill>
                <a:srgbClr val="000000"/>
              </a:solidFill>
              <a:miter lim="800000"/>
              <a:headEnd/>
              <a:tailEnd/>
            </a:ln>
          </p:spPr>
          <p:txBody>
            <a:bodyPr/>
            <a:lstStyle/>
            <a:p>
              <a:r>
                <a:rPr lang="en-US" sz="1400" dirty="0"/>
                <a:t>Development Testing</a:t>
              </a:r>
            </a:p>
            <a:p>
              <a:r>
                <a:rPr lang="en-US" sz="1200" dirty="0"/>
                <a:t>     </a:t>
              </a:r>
              <a:endParaRPr lang="en-US" sz="1400" dirty="0"/>
            </a:p>
          </p:txBody>
        </p:sp>
        <p:sp>
          <p:nvSpPr>
            <p:cNvPr id="62470" name="Text Box 9"/>
            <p:cNvSpPr txBox="1">
              <a:spLocks noChangeArrowheads="1"/>
            </p:cNvSpPr>
            <p:nvPr/>
          </p:nvSpPr>
          <p:spPr bwMode="auto">
            <a:xfrm>
              <a:off x="1440" y="2520"/>
              <a:ext cx="11520" cy="540"/>
            </a:xfrm>
            <a:prstGeom prst="rect">
              <a:avLst/>
            </a:prstGeom>
            <a:solidFill>
              <a:schemeClr val="bg1">
                <a:lumMod val="85000"/>
              </a:schemeClr>
            </a:solidFill>
            <a:ln w="9525">
              <a:solidFill>
                <a:srgbClr val="000000"/>
              </a:solidFill>
              <a:miter lim="800000"/>
              <a:headEnd/>
              <a:tailEnd/>
            </a:ln>
          </p:spPr>
          <p:txBody>
            <a:bodyPr/>
            <a:lstStyle/>
            <a:p>
              <a:r>
                <a:rPr lang="en-US" sz="1400" dirty="0"/>
                <a:t>Heat Pipe Level Testing</a:t>
              </a:r>
            </a:p>
          </p:txBody>
        </p:sp>
        <p:sp>
          <p:nvSpPr>
            <p:cNvPr id="62471" name="Text Box 10"/>
            <p:cNvSpPr txBox="1">
              <a:spLocks noChangeArrowheads="1"/>
            </p:cNvSpPr>
            <p:nvPr/>
          </p:nvSpPr>
          <p:spPr bwMode="auto">
            <a:xfrm>
              <a:off x="1440" y="3060"/>
              <a:ext cx="5760" cy="2340"/>
            </a:xfrm>
            <a:prstGeom prst="rect">
              <a:avLst/>
            </a:prstGeom>
            <a:noFill/>
            <a:ln w="9525">
              <a:solidFill>
                <a:srgbClr val="000000"/>
              </a:solidFill>
              <a:miter lim="800000"/>
              <a:headEnd/>
              <a:tailEnd/>
            </a:ln>
          </p:spPr>
          <p:txBody>
            <a:bodyPr/>
            <a:lstStyle/>
            <a:p>
              <a:r>
                <a:rPr lang="en-US" sz="1400" i="1" dirty="0"/>
                <a:t>     </a:t>
              </a:r>
              <a:r>
                <a:rPr lang="en-US" sz="1400" dirty="0"/>
                <a:t>Qualification:</a:t>
              </a:r>
            </a:p>
            <a:p>
              <a:r>
                <a:rPr lang="en-US" sz="1400" dirty="0"/>
                <a:t>          Burst Pressure Test </a:t>
              </a:r>
            </a:p>
            <a:p>
              <a:r>
                <a:rPr lang="en-US" sz="1400" dirty="0"/>
                <a:t>               </a:t>
              </a:r>
              <a:r>
                <a:rPr lang="en-US" sz="1200" dirty="0"/>
                <a:t>(2270 psig, 70</a:t>
              </a:r>
              <a:r>
                <a:rPr lang="en-US" sz="1200" dirty="0">
                  <a:sym typeface="Symbol" pitchFamily="18" charset="2"/>
                </a:rPr>
                <a:t></a:t>
              </a:r>
              <a:r>
                <a:rPr lang="en-US" sz="1200" dirty="0"/>
                <a:t>C 100 psig increments)</a:t>
              </a:r>
              <a:endParaRPr lang="en-US" sz="1200" dirty="0">
                <a:latin typeface="Times New Roman" pitchFamily="18" charset="0"/>
              </a:endParaRPr>
            </a:p>
          </p:txBody>
        </p:sp>
        <p:sp>
          <p:nvSpPr>
            <p:cNvPr id="62472" name="Text Box 11"/>
            <p:cNvSpPr txBox="1">
              <a:spLocks noChangeArrowheads="1"/>
            </p:cNvSpPr>
            <p:nvPr/>
          </p:nvSpPr>
          <p:spPr bwMode="auto">
            <a:xfrm>
              <a:off x="7200" y="3060"/>
              <a:ext cx="5760" cy="2340"/>
            </a:xfrm>
            <a:prstGeom prst="rect">
              <a:avLst/>
            </a:prstGeom>
            <a:noFill/>
            <a:ln w="9525">
              <a:solidFill>
                <a:srgbClr val="000000"/>
              </a:solidFill>
              <a:miter lim="800000"/>
              <a:headEnd/>
              <a:tailEnd/>
            </a:ln>
          </p:spPr>
          <p:txBody>
            <a:bodyPr/>
            <a:lstStyle/>
            <a:p>
              <a:r>
                <a:rPr lang="en-US" sz="1400" dirty="0"/>
                <a:t>Acceptance:</a:t>
              </a:r>
            </a:p>
            <a:p>
              <a:r>
                <a:rPr lang="en-US" sz="1400" dirty="0"/>
                <a:t>     Radiographic Inspection of Welds</a:t>
              </a:r>
            </a:p>
            <a:p>
              <a:r>
                <a:rPr lang="en-US" sz="1400" dirty="0"/>
                <a:t>     Proof Pressure Test </a:t>
              </a:r>
              <a:r>
                <a:rPr lang="en-US" sz="1200" dirty="0"/>
                <a:t>(850 psig, 5 minutes)</a:t>
              </a:r>
              <a:endParaRPr lang="en-US" sz="1400" dirty="0"/>
            </a:p>
            <a:p>
              <a:r>
                <a:rPr lang="en-US" sz="1400" dirty="0"/>
                <a:t>     Helium Leak Test</a:t>
              </a:r>
            </a:p>
            <a:p>
              <a:r>
                <a:rPr lang="en-US" sz="1400" dirty="0"/>
                <a:t>     Functional Performance Test  </a:t>
              </a:r>
              <a:r>
                <a:rPr lang="en-US" sz="1200" dirty="0"/>
                <a:t>(100 Watts,</a:t>
              </a:r>
            </a:p>
            <a:p>
              <a:r>
                <a:rPr lang="en-US" sz="1400" dirty="0"/>
                <a:t>          </a:t>
              </a:r>
              <a:r>
                <a:rPr lang="en-US" sz="1200" dirty="0"/>
                <a:t> 60</a:t>
              </a:r>
              <a:r>
                <a:rPr lang="en-US" sz="1200" dirty="0">
                  <a:sym typeface="Symbol" pitchFamily="18" charset="2"/>
                </a:rPr>
                <a:t></a:t>
              </a:r>
              <a:r>
                <a:rPr lang="en-US" sz="1200" dirty="0"/>
                <a:t>C, 0.12” Tilt, reservoir wick at 7 watts)</a:t>
              </a:r>
            </a:p>
          </p:txBody>
        </p:sp>
        <p:sp>
          <p:nvSpPr>
            <p:cNvPr id="62473" name="Text Box 12"/>
            <p:cNvSpPr txBox="1">
              <a:spLocks noChangeArrowheads="1"/>
            </p:cNvSpPr>
            <p:nvPr/>
          </p:nvSpPr>
          <p:spPr bwMode="auto">
            <a:xfrm>
              <a:off x="1440" y="1620"/>
              <a:ext cx="11520" cy="900"/>
            </a:xfrm>
            <a:prstGeom prst="rect">
              <a:avLst/>
            </a:prstGeom>
            <a:noFill/>
            <a:ln w="9525">
              <a:solidFill>
                <a:srgbClr val="000000"/>
              </a:solidFill>
              <a:miter lim="800000"/>
              <a:headEnd/>
              <a:tailEnd/>
            </a:ln>
          </p:spPr>
          <p:txBody>
            <a:bodyPr/>
            <a:lstStyle/>
            <a:p>
              <a:r>
                <a:rPr lang="en-US" sz="1400" i="1" dirty="0"/>
                <a:t>     </a:t>
              </a:r>
              <a:r>
                <a:rPr lang="en-US" sz="1400" dirty="0"/>
                <a:t>Aliveness Test</a:t>
              </a:r>
            </a:p>
            <a:p>
              <a:r>
                <a:rPr lang="en-US" sz="1400" dirty="0"/>
                <a:t>     In Gravity Characterization Test</a:t>
              </a:r>
            </a:p>
          </p:txBody>
        </p:sp>
        <p:sp>
          <p:nvSpPr>
            <p:cNvPr id="62474" name="Text Box 13"/>
            <p:cNvSpPr txBox="1">
              <a:spLocks noChangeArrowheads="1"/>
            </p:cNvSpPr>
            <p:nvPr/>
          </p:nvSpPr>
          <p:spPr bwMode="auto">
            <a:xfrm>
              <a:off x="1440" y="5940"/>
              <a:ext cx="5760" cy="2700"/>
            </a:xfrm>
            <a:prstGeom prst="rect">
              <a:avLst/>
            </a:prstGeom>
            <a:noFill/>
            <a:ln w="9525">
              <a:solidFill>
                <a:srgbClr val="000000"/>
              </a:solidFill>
              <a:miter lim="800000"/>
              <a:headEnd/>
              <a:tailEnd/>
            </a:ln>
          </p:spPr>
          <p:txBody>
            <a:bodyPr/>
            <a:lstStyle/>
            <a:p>
              <a:r>
                <a:rPr lang="en-US" sz="1400" i="1" dirty="0"/>
                <a:t>     </a:t>
              </a:r>
              <a:r>
                <a:rPr lang="en-US" sz="1400" dirty="0"/>
                <a:t>Qualification:</a:t>
              </a:r>
            </a:p>
            <a:p>
              <a:r>
                <a:rPr lang="en-US" sz="1400" dirty="0"/>
                <a:t>          Functional Performance Test </a:t>
              </a:r>
            </a:p>
            <a:p>
              <a:r>
                <a:rPr lang="en-US" sz="1200" dirty="0"/>
                <a:t>               (Including heat pipe performance, heater</a:t>
              </a:r>
            </a:p>
            <a:p>
              <a:r>
                <a:rPr lang="en-US" sz="1200" dirty="0"/>
                <a:t>               resistance check, and temperature</a:t>
              </a:r>
            </a:p>
            <a:p>
              <a:r>
                <a:rPr lang="en-US" sz="1200" dirty="0"/>
                <a:t>               sensor check)</a:t>
              </a:r>
            </a:p>
            <a:p>
              <a:r>
                <a:rPr lang="en-US" sz="1400" dirty="0"/>
                <a:t>          Static Load Test</a:t>
              </a:r>
            </a:p>
            <a:p>
              <a:r>
                <a:rPr lang="en-US" sz="1400" dirty="0"/>
                <a:t>          Acoustic Test</a:t>
              </a:r>
            </a:p>
            <a:p>
              <a:r>
                <a:rPr lang="en-US" sz="1400" dirty="0"/>
                <a:t>          Thermal Vacuum Test</a:t>
              </a:r>
            </a:p>
            <a:p>
              <a:endParaRPr lang="en-US" sz="1200" dirty="0"/>
            </a:p>
          </p:txBody>
        </p:sp>
        <p:sp>
          <p:nvSpPr>
            <p:cNvPr id="62475" name="Text Box 14"/>
            <p:cNvSpPr txBox="1">
              <a:spLocks noChangeArrowheads="1"/>
            </p:cNvSpPr>
            <p:nvPr/>
          </p:nvSpPr>
          <p:spPr bwMode="auto">
            <a:xfrm>
              <a:off x="1440" y="5400"/>
              <a:ext cx="11520" cy="540"/>
            </a:xfrm>
            <a:prstGeom prst="rect">
              <a:avLst/>
            </a:prstGeom>
            <a:solidFill>
              <a:schemeClr val="bg1">
                <a:lumMod val="85000"/>
              </a:schemeClr>
            </a:solidFill>
            <a:ln w="9525">
              <a:solidFill>
                <a:srgbClr val="000000"/>
              </a:solidFill>
              <a:miter lim="800000"/>
              <a:headEnd/>
              <a:tailEnd/>
            </a:ln>
          </p:spPr>
          <p:txBody>
            <a:bodyPr/>
            <a:lstStyle/>
            <a:p>
              <a:r>
                <a:rPr lang="en-US" sz="1400" dirty="0"/>
                <a:t>Pallet Level Testing</a:t>
              </a:r>
            </a:p>
          </p:txBody>
        </p:sp>
        <p:sp>
          <p:nvSpPr>
            <p:cNvPr id="62476" name="Text Box 15"/>
            <p:cNvSpPr txBox="1">
              <a:spLocks noChangeArrowheads="1"/>
            </p:cNvSpPr>
            <p:nvPr/>
          </p:nvSpPr>
          <p:spPr bwMode="auto">
            <a:xfrm>
              <a:off x="7200" y="5940"/>
              <a:ext cx="5760" cy="2700"/>
            </a:xfrm>
            <a:prstGeom prst="rect">
              <a:avLst/>
            </a:prstGeom>
            <a:noFill/>
            <a:ln w="9525">
              <a:solidFill>
                <a:srgbClr val="000000"/>
              </a:solidFill>
              <a:miter lim="800000"/>
              <a:headEnd/>
              <a:tailEnd/>
            </a:ln>
          </p:spPr>
          <p:txBody>
            <a:bodyPr/>
            <a:lstStyle/>
            <a:p>
              <a:r>
                <a:rPr lang="en-US" sz="1400" dirty="0"/>
                <a:t>Acceptance:</a:t>
              </a:r>
            </a:p>
            <a:p>
              <a:r>
                <a:rPr lang="en-US" sz="1400" dirty="0"/>
                <a:t>     Gas </a:t>
              </a:r>
              <a:r>
                <a:rPr lang="en-US" sz="1400" dirty="0" smtClean="0"/>
                <a:t>Charge </a:t>
              </a:r>
              <a:r>
                <a:rPr lang="en-US" sz="1400" dirty="0"/>
                <a:t>Verification</a:t>
              </a:r>
            </a:p>
            <a:p>
              <a:r>
                <a:rPr lang="en-US" sz="1400" dirty="0"/>
                <a:t>     Full Tube Leak Test</a:t>
              </a:r>
            </a:p>
            <a:p>
              <a:r>
                <a:rPr lang="en-US" sz="1400" dirty="0"/>
                <a:t>     Functional Performance Test</a:t>
              </a:r>
            </a:p>
            <a:p>
              <a:r>
                <a:rPr lang="en-US" sz="1400" dirty="0"/>
                <a:t>     Acoustic Test</a:t>
              </a:r>
            </a:p>
            <a:p>
              <a:r>
                <a:rPr lang="en-US" sz="1400" dirty="0"/>
                <a:t>     Thermal Vacuum Test</a:t>
              </a:r>
              <a:endParaRPr lang="en-US" sz="1200" dirty="0"/>
            </a:p>
          </p:txBody>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Subsystem Testing</a:t>
            </a:r>
            <a:endParaRPr lang="en-US" sz="360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457200" y="274638"/>
            <a:ext cx="8229600" cy="944562"/>
          </a:xfrm>
          <a:noFill/>
        </p:spPr>
        <p:txBody>
          <a:bodyPr lIns="92075" tIns="46038" rIns="92075" bIns="46038"/>
          <a:lstStyle/>
          <a:p>
            <a:r>
              <a:rPr lang="en-US" dirty="0" smtClean="0"/>
              <a:t>Subsystem or Payload Testing</a:t>
            </a:r>
          </a:p>
        </p:txBody>
      </p:sp>
      <p:sp>
        <p:nvSpPr>
          <p:cNvPr id="63491" name="Rectangle 3"/>
          <p:cNvSpPr>
            <a:spLocks noGrp="1" noChangeArrowheads="1"/>
          </p:cNvSpPr>
          <p:nvPr>
            <p:ph idx="1"/>
          </p:nvPr>
        </p:nvSpPr>
        <p:spPr>
          <a:xfrm>
            <a:off x="457200" y="1066801"/>
            <a:ext cx="8229600" cy="3886200"/>
          </a:xfrm>
          <a:noFill/>
        </p:spPr>
        <p:txBody>
          <a:bodyPr lIns="92075" tIns="46038" rIns="92075" bIns="46038" anchor="ctr">
            <a:normAutofit/>
          </a:bodyPr>
          <a:lstStyle/>
          <a:p>
            <a:r>
              <a:rPr lang="en-US" b="0" dirty="0" smtClean="0"/>
              <a:t>Subsystem/payload level testing is performed after unit level testing but before spacecraft level testing.</a:t>
            </a:r>
          </a:p>
          <a:p>
            <a:endParaRPr lang="en-US" b="0" dirty="0" smtClean="0"/>
          </a:p>
          <a:p>
            <a:r>
              <a:rPr lang="en-US" b="0" dirty="0" smtClean="0"/>
              <a:t>The objective is to satisfy spacecraft level requirements in a configuration or environment dedicated to the subsystem under test.</a:t>
            </a:r>
          </a:p>
        </p:txBody>
      </p:sp>
      <p:sp>
        <p:nvSpPr>
          <p:cNvPr id="63492" name="Slide Number Placeholder 3"/>
          <p:cNvSpPr>
            <a:spLocks noGrp="1"/>
          </p:cNvSpPr>
          <p:nvPr>
            <p:ph type="sldNum" sz="quarter" idx="12"/>
          </p:nvPr>
        </p:nvSpPr>
        <p:spPr>
          <a:noFill/>
        </p:spPr>
        <p:txBody>
          <a:bodyPr/>
          <a:lstStyle/>
          <a:p>
            <a:fld id="{B867D728-B007-47D7-AE00-28C27B878963}" type="slidenum">
              <a:rPr lang="en-US" altLang="en-US" smtClean="0">
                <a:latin typeface="Arial" pitchFamily="34" charset="0"/>
              </a:rPr>
              <a:pPr/>
              <a:t>48</a:t>
            </a:fld>
            <a:endParaRPr lang="en-US" altLang="en-US" smtClean="0">
              <a:latin typeface="Arial"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Subsystem or Payload Testing (cont.)</a:t>
            </a:r>
            <a:endParaRPr lang="en-US" dirty="0"/>
          </a:p>
        </p:txBody>
      </p:sp>
      <p:sp>
        <p:nvSpPr>
          <p:cNvPr id="5" name="Content Placeholder 4"/>
          <p:cNvSpPr>
            <a:spLocks noGrp="1"/>
          </p:cNvSpPr>
          <p:nvPr>
            <p:ph idx="1"/>
          </p:nvPr>
        </p:nvSpPr>
        <p:spPr/>
        <p:txBody>
          <a:bodyPr>
            <a:normAutofit fontScale="85000" lnSpcReduction="10000"/>
          </a:bodyPr>
          <a:lstStyle/>
          <a:p>
            <a:r>
              <a:rPr lang="en-US" dirty="0" smtClean="0"/>
              <a:t>Advantages of testing at payload or subsystem level include:</a:t>
            </a:r>
          </a:p>
          <a:p>
            <a:pPr lvl="1"/>
            <a:r>
              <a:rPr lang="en-US" dirty="0" smtClean="0"/>
              <a:t>Test can be accomplished in a smaller chamber.</a:t>
            </a:r>
          </a:p>
          <a:p>
            <a:pPr lvl="1"/>
            <a:r>
              <a:rPr lang="en-US" dirty="0" smtClean="0"/>
              <a:t>Environment can be tailored to the subsystem only.</a:t>
            </a:r>
          </a:p>
          <a:p>
            <a:pPr lvl="1"/>
            <a:r>
              <a:rPr lang="en-US" dirty="0" smtClean="0"/>
              <a:t>No interference from adjacent subsystems.</a:t>
            </a:r>
          </a:p>
          <a:p>
            <a:pPr lvl="1"/>
            <a:r>
              <a:rPr lang="en-US" dirty="0" smtClean="0"/>
              <a:t>Boundary conditions are well understood.</a:t>
            </a:r>
          </a:p>
          <a:p>
            <a:pPr lvl="1"/>
            <a:r>
              <a:rPr lang="en-US" dirty="0" smtClean="0"/>
              <a:t>Easier to obtain data for model correlation.</a:t>
            </a:r>
          </a:p>
          <a:p>
            <a:pPr lvl="1"/>
            <a:r>
              <a:rPr lang="en-US" dirty="0" smtClean="0"/>
              <a:t>Easier to isolate problems.</a:t>
            </a:r>
          </a:p>
          <a:p>
            <a:pPr lvl="1"/>
            <a:r>
              <a:rPr lang="en-US" dirty="0" smtClean="0"/>
              <a:t>Instrumentation can be significantly more thorough than at spacecraft level.</a:t>
            </a:r>
          </a:p>
          <a:p>
            <a:pPr lvl="1"/>
            <a:r>
              <a:rPr lang="en-US" dirty="0" smtClean="0"/>
              <a:t>Can reduce overall program costs because problems are resolved without impacting the schedule critical path.</a:t>
            </a:r>
          </a:p>
          <a:p>
            <a:endParaRPr lang="en-US" dirty="0"/>
          </a:p>
        </p:txBody>
      </p:sp>
      <p:sp>
        <p:nvSpPr>
          <p:cNvPr id="6" name="Slide Number Placeholder 5"/>
          <p:cNvSpPr>
            <a:spLocks noGrp="1"/>
          </p:cNvSpPr>
          <p:nvPr>
            <p:ph type="sldNum" sz="quarter" idx="12"/>
          </p:nvPr>
        </p:nvSpPr>
        <p:spPr/>
        <p:txBody>
          <a:bodyPr/>
          <a:lstStyle/>
          <a:p>
            <a:fld id="{373CFFB6-6556-4D63-9D3B-1BCD4C83530A}" type="slidenum">
              <a:rPr lang="en-US" smtClean="0"/>
              <a:pPr/>
              <a:t>49</a:t>
            </a:fld>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dirty="0" smtClean="0"/>
              <a:t>Test Requirements for Electronic Subsystems</a:t>
            </a:r>
            <a:endParaRPr lang="en-US" dirty="0"/>
          </a:p>
        </p:txBody>
      </p:sp>
      <p:sp>
        <p:nvSpPr>
          <p:cNvPr id="3" name="Content Placeholder 2"/>
          <p:cNvSpPr>
            <a:spLocks noGrp="1"/>
          </p:cNvSpPr>
          <p:nvPr>
            <p:ph idx="1"/>
          </p:nvPr>
        </p:nvSpPr>
        <p:spPr/>
        <p:txBody>
          <a:bodyPr/>
          <a:lstStyle/>
          <a:p>
            <a:r>
              <a:rPr lang="en-US" dirty="0" smtClean="0"/>
              <a:t>Temperature range:</a:t>
            </a:r>
          </a:p>
          <a:p>
            <a:endParaRPr lang="en-US" dirty="0" smtClean="0"/>
          </a:p>
          <a:p>
            <a:r>
              <a:rPr lang="en-US" b="0" dirty="0" smtClean="0"/>
              <a:t>Acceptance, </a:t>
            </a:r>
            <a:r>
              <a:rPr lang="en-US" b="0" dirty="0" err="1" smtClean="0"/>
              <a:t>Protoflight</a:t>
            </a:r>
            <a:r>
              <a:rPr lang="en-US" b="0" dirty="0" smtClean="0"/>
              <a:t> and Qualification temperature ranges are the same as applied at unit level.</a:t>
            </a:r>
          </a:p>
          <a:p>
            <a:endParaRPr lang="en-US" b="0" dirty="0" smtClean="0"/>
          </a:p>
          <a:p>
            <a:r>
              <a:rPr lang="en-US" b="0" dirty="0" smtClean="0"/>
              <a:t>Actual subsystem temperature cycle range is limited by units within the subsystem that reach their allowable limits first.</a:t>
            </a:r>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50</a:t>
            </a:fld>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lstStyle/>
          <a:p>
            <a:r>
              <a:rPr lang="en-US" dirty="0" smtClean="0"/>
              <a:t>Test Requirements for Electronic Subsystems (cont.)</a:t>
            </a:r>
            <a:endParaRPr lang="en-US" dirty="0"/>
          </a:p>
        </p:txBody>
      </p:sp>
      <p:sp>
        <p:nvSpPr>
          <p:cNvPr id="3" name="Content Placeholder 2"/>
          <p:cNvSpPr>
            <a:spLocks noGrp="1"/>
          </p:cNvSpPr>
          <p:nvPr>
            <p:ph idx="1"/>
          </p:nvPr>
        </p:nvSpPr>
        <p:spPr>
          <a:xfrm>
            <a:off x="457200" y="1066800"/>
            <a:ext cx="8229600" cy="4830763"/>
          </a:xfrm>
        </p:spPr>
        <p:txBody>
          <a:bodyPr/>
          <a:lstStyle/>
          <a:p>
            <a:r>
              <a:rPr lang="en-US" dirty="0" smtClean="0"/>
              <a:t>Number of cycles, transitions, and dwell duration:</a:t>
            </a:r>
            <a:r>
              <a:rPr lang="en-US" baseline="30000" dirty="0" smtClean="0"/>
              <a:t> (1,3)</a:t>
            </a:r>
            <a:endParaRPr lang="en-US" dirty="0" smtClean="0"/>
          </a:p>
          <a:p>
            <a:endParaRPr lang="en-US" dirty="0"/>
          </a:p>
        </p:txBody>
      </p:sp>
      <p:graphicFrame>
        <p:nvGraphicFramePr>
          <p:cNvPr id="4" name="Table 3"/>
          <p:cNvGraphicFramePr>
            <a:graphicFrameLocks noGrp="1"/>
          </p:cNvGraphicFramePr>
          <p:nvPr/>
        </p:nvGraphicFramePr>
        <p:xfrm>
          <a:off x="457200" y="1676400"/>
          <a:ext cx="8153399" cy="4801917"/>
        </p:xfrm>
        <a:graphic>
          <a:graphicData uri="http://schemas.openxmlformats.org/drawingml/2006/table">
            <a:tbl>
              <a:tblPr/>
              <a:tblGrid>
                <a:gridCol w="1630556"/>
                <a:gridCol w="1630556"/>
                <a:gridCol w="1630556"/>
                <a:gridCol w="1630556"/>
                <a:gridCol w="1631175"/>
              </a:tblGrid>
              <a:tr h="376310">
                <a:tc>
                  <a:txBody>
                    <a:bodyPr/>
                    <a:lstStyle/>
                    <a:p>
                      <a:pPr marL="0" marR="0" algn="ctr">
                        <a:lnSpc>
                          <a:spcPct val="115000"/>
                        </a:lnSpc>
                        <a:spcBef>
                          <a:spcPts val="0"/>
                        </a:spcBef>
                        <a:spcAft>
                          <a:spcPts val="0"/>
                        </a:spcAft>
                      </a:pPr>
                      <a:r>
                        <a:rPr lang="en-US" sz="1200" dirty="0">
                          <a:latin typeface="Calibri"/>
                          <a:ea typeface="Calibri"/>
                          <a:cs typeface="Times New Roman"/>
                        </a:rPr>
                        <a:t>Organization</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gn="ctr">
                        <a:lnSpc>
                          <a:spcPct val="115000"/>
                        </a:lnSpc>
                        <a:spcBef>
                          <a:spcPts val="0"/>
                        </a:spcBef>
                        <a:spcAft>
                          <a:spcPts val="0"/>
                        </a:spcAft>
                      </a:pPr>
                      <a:r>
                        <a:rPr lang="en-US" sz="1200" dirty="0">
                          <a:latin typeface="Calibri"/>
                          <a:ea typeface="Calibri"/>
                          <a:cs typeface="Times New Roman"/>
                        </a:rPr>
                        <a:t>Test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gn="ctr">
                        <a:lnSpc>
                          <a:spcPct val="115000"/>
                        </a:lnSpc>
                        <a:spcBef>
                          <a:spcPts val="0"/>
                        </a:spcBef>
                        <a:spcAft>
                          <a:spcPts val="0"/>
                        </a:spcAft>
                      </a:pPr>
                      <a:r>
                        <a:rPr lang="en-US" sz="1200" dirty="0">
                          <a:latin typeface="Calibri"/>
                          <a:ea typeface="Calibri"/>
                          <a:cs typeface="Times New Roman"/>
                        </a:rPr>
                        <a:t>Number of cycles</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gn="ctr">
                        <a:lnSpc>
                          <a:spcPct val="115000"/>
                        </a:lnSpc>
                        <a:spcBef>
                          <a:spcPts val="0"/>
                        </a:spcBef>
                        <a:spcAft>
                          <a:spcPts val="0"/>
                        </a:spcAft>
                      </a:pPr>
                      <a:r>
                        <a:rPr lang="en-US" sz="1200" dirty="0">
                          <a:latin typeface="Calibri"/>
                          <a:ea typeface="Calibri"/>
                          <a:cs typeface="Times New Roman"/>
                        </a:rPr>
                        <a:t>Dwell at plateaus</a:t>
                      </a:r>
                    </a:p>
                    <a:p>
                      <a:pPr marL="0" marR="0" algn="ctr">
                        <a:lnSpc>
                          <a:spcPct val="115000"/>
                        </a:lnSpc>
                        <a:spcBef>
                          <a:spcPts val="0"/>
                        </a:spcBef>
                        <a:spcAft>
                          <a:spcPts val="0"/>
                        </a:spcAft>
                      </a:pPr>
                      <a:r>
                        <a:rPr lang="en-US" sz="1200" dirty="0">
                          <a:latin typeface="Calibri"/>
                          <a:ea typeface="Calibri"/>
                          <a:cs typeface="Times New Roman"/>
                        </a:rPr>
                        <a:t>(hours)</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gn="ctr">
                        <a:lnSpc>
                          <a:spcPct val="115000"/>
                        </a:lnSpc>
                        <a:spcBef>
                          <a:spcPts val="0"/>
                        </a:spcBef>
                        <a:spcAft>
                          <a:spcPts val="0"/>
                        </a:spcAft>
                      </a:pPr>
                      <a:r>
                        <a:rPr lang="en-US" sz="1200" dirty="0">
                          <a:latin typeface="Calibri"/>
                          <a:ea typeface="Calibri"/>
                          <a:cs typeface="Times New Roman"/>
                        </a:rPr>
                        <a:t>Transition rate</a:t>
                      </a:r>
                    </a:p>
                    <a:p>
                      <a:pPr marL="0" marR="0" algn="ctr">
                        <a:lnSpc>
                          <a:spcPct val="115000"/>
                        </a:lnSpc>
                        <a:spcBef>
                          <a:spcPts val="0"/>
                        </a:spcBef>
                        <a:spcAft>
                          <a:spcPts val="0"/>
                        </a:spcAft>
                      </a:pPr>
                      <a:r>
                        <a:rPr lang="en-US" sz="1200" dirty="0">
                          <a:latin typeface="Calibri"/>
                          <a:ea typeface="Calibri"/>
                          <a:cs typeface="Times New Roman"/>
                        </a:rPr>
                        <a:t>(°C/min)</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376310">
                <a:tc>
                  <a:txBody>
                    <a:bodyPr/>
                    <a:lstStyle/>
                    <a:p>
                      <a:pPr marL="0" marR="0">
                        <a:lnSpc>
                          <a:spcPct val="115000"/>
                        </a:lnSpc>
                        <a:spcBef>
                          <a:spcPts val="0"/>
                        </a:spcBef>
                        <a:spcAft>
                          <a:spcPts val="0"/>
                        </a:spcAft>
                      </a:pPr>
                      <a:r>
                        <a:rPr lang="en-US" sz="1200" dirty="0">
                          <a:latin typeface="Calibri"/>
                          <a:ea typeface="Calibri"/>
                          <a:cs typeface="Times New Roman"/>
                        </a:rPr>
                        <a:t>GSFC</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a:latin typeface="Calibri"/>
                          <a:ea typeface="Calibri"/>
                          <a:cs typeface="Times New Roman"/>
                        </a:rPr>
                        <a:t>Acceptance</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4</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12 with two hot and 2 cold starts</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7385">
                <a:tc>
                  <a:txBody>
                    <a:bodyPr/>
                    <a:lstStyle/>
                    <a:p>
                      <a:pPr marL="0" marR="0">
                        <a:lnSpc>
                          <a:spcPct val="115000"/>
                        </a:lnSpc>
                        <a:spcBef>
                          <a:spcPts val="0"/>
                        </a:spcBef>
                        <a:spcAft>
                          <a:spcPts val="0"/>
                        </a:spcAft>
                      </a:pPr>
                      <a:endParaRPr lang="en-US" sz="1200" dirty="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err="1">
                          <a:latin typeface="Calibri"/>
                          <a:ea typeface="Calibri"/>
                          <a:cs typeface="Times New Roman"/>
                        </a:rPr>
                        <a:t>Protoflight</a:t>
                      </a:r>
                      <a:endParaRPr lang="en-US" sz="1200" dirty="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7385">
                <a:tc>
                  <a:txBody>
                    <a:bodyPr/>
                    <a:lstStyle/>
                    <a:p>
                      <a:pPr marL="0" marR="0">
                        <a:lnSpc>
                          <a:spcPct val="115000"/>
                        </a:lnSpc>
                        <a:spcBef>
                          <a:spcPts val="0"/>
                        </a:spcBef>
                        <a:spcAft>
                          <a:spcPts val="0"/>
                        </a:spcAft>
                      </a:pPr>
                      <a:endParaRPr lang="en-US" sz="1200" dirty="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a:latin typeface="Calibri"/>
                          <a:ea typeface="Calibri"/>
                          <a:cs typeface="Times New Roman"/>
                        </a:rPr>
                        <a:t>Qualification</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8155">
                <a:tc>
                  <a:txBody>
                    <a:bodyPr/>
                    <a:lstStyle/>
                    <a:p>
                      <a:pPr marL="0" marR="0">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dirty="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2620">
                <a:tc>
                  <a:txBody>
                    <a:bodyPr/>
                    <a:lstStyle/>
                    <a:p>
                      <a:pPr marL="0" marR="0">
                        <a:lnSpc>
                          <a:spcPct val="115000"/>
                        </a:lnSpc>
                        <a:spcBef>
                          <a:spcPts val="0"/>
                        </a:spcBef>
                        <a:spcAft>
                          <a:spcPts val="0"/>
                        </a:spcAft>
                      </a:pPr>
                      <a:r>
                        <a:rPr lang="en-US" sz="1200">
                          <a:latin typeface="Calibri"/>
                          <a:ea typeface="Calibri"/>
                          <a:cs typeface="Times New Roman"/>
                        </a:rPr>
                        <a:t>JPL</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a:latin typeface="Calibri"/>
                          <a:ea typeface="Calibri"/>
                          <a:cs typeface="Times New Roman"/>
                        </a:rPr>
                        <a:t>Acceptance</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3 to 10</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Total of 60 hot and 8 cold operating,</a:t>
                      </a:r>
                    </a:p>
                    <a:p>
                      <a:pPr marL="0" marR="0" algn="ctr">
                        <a:lnSpc>
                          <a:spcPct val="115000"/>
                        </a:lnSpc>
                        <a:spcBef>
                          <a:spcPts val="0"/>
                        </a:spcBef>
                        <a:spcAft>
                          <a:spcPts val="0"/>
                        </a:spcAft>
                      </a:pPr>
                      <a:r>
                        <a:rPr lang="en-US" sz="1200">
                          <a:latin typeface="Calibri"/>
                          <a:ea typeface="Calibri"/>
                          <a:cs typeface="Times New Roman"/>
                        </a:rPr>
                        <a:t>6 hot and 6 cold non-operating</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≤5</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2620">
                <a:tc>
                  <a:txBody>
                    <a:bodyPr/>
                    <a:lstStyle/>
                    <a:p>
                      <a:pPr marL="0" marR="0">
                        <a:lnSpc>
                          <a:spcPct val="115000"/>
                        </a:lnSpc>
                        <a:spcBef>
                          <a:spcPts val="0"/>
                        </a:spcBef>
                        <a:spcAft>
                          <a:spcPts val="0"/>
                        </a:spcAft>
                      </a:pPr>
                      <a:endParaRPr lang="en-US" sz="1200" dirty="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dirty="0" err="1">
                          <a:latin typeface="Calibri"/>
                          <a:ea typeface="Calibri"/>
                          <a:cs typeface="Times New Roman"/>
                        </a:rPr>
                        <a:t>Protoflight</a:t>
                      </a:r>
                      <a:endParaRPr lang="en-US" sz="1200" dirty="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Total of 72 hot and 24 cold operating,</a:t>
                      </a:r>
                    </a:p>
                    <a:p>
                      <a:pPr marL="0" marR="0" algn="ctr">
                        <a:lnSpc>
                          <a:spcPct val="115000"/>
                        </a:lnSpc>
                        <a:spcBef>
                          <a:spcPts val="0"/>
                        </a:spcBef>
                        <a:spcAft>
                          <a:spcPts val="0"/>
                        </a:spcAft>
                      </a:pPr>
                      <a:r>
                        <a:rPr lang="en-US" sz="1200">
                          <a:latin typeface="Calibri"/>
                          <a:ea typeface="Calibri"/>
                          <a:cs typeface="Times New Roman"/>
                        </a:rPr>
                        <a:t>6 hot and 6 cold non-operating</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7385">
                <a:tc>
                  <a:txBody>
                    <a:bodyPr/>
                    <a:lstStyle/>
                    <a:p>
                      <a:pPr marL="0" marR="0">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a:latin typeface="Calibri"/>
                          <a:ea typeface="Calibri"/>
                          <a:cs typeface="Times New Roman"/>
                        </a:rPr>
                        <a:t>Qualification</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8155">
                <a:tc>
                  <a:txBody>
                    <a:bodyPr/>
                    <a:lstStyle/>
                    <a:p>
                      <a:pPr marL="0" marR="0">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dirty="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6310">
                <a:tc>
                  <a:txBody>
                    <a:bodyPr/>
                    <a:lstStyle/>
                    <a:p>
                      <a:pPr marL="0" marR="0">
                        <a:lnSpc>
                          <a:spcPct val="115000"/>
                        </a:lnSpc>
                        <a:spcBef>
                          <a:spcPts val="0"/>
                        </a:spcBef>
                        <a:spcAft>
                          <a:spcPts val="0"/>
                        </a:spcAft>
                      </a:pPr>
                      <a:r>
                        <a:rPr lang="en-US" sz="1200">
                          <a:latin typeface="Calibri"/>
                          <a:ea typeface="Calibri"/>
                          <a:cs typeface="Times New Roman"/>
                        </a:rPr>
                        <a:t>DoD</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a:latin typeface="Calibri"/>
                          <a:ea typeface="Calibri"/>
                          <a:cs typeface="Times New Roman"/>
                        </a:rPr>
                        <a:t>Acceptance</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4</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8 first and last cycle,</a:t>
                      </a:r>
                    </a:p>
                    <a:p>
                      <a:pPr marL="0" marR="0" algn="ctr">
                        <a:lnSpc>
                          <a:spcPct val="115000"/>
                        </a:lnSpc>
                        <a:spcBef>
                          <a:spcPts val="0"/>
                        </a:spcBef>
                        <a:spcAft>
                          <a:spcPts val="0"/>
                        </a:spcAft>
                      </a:pPr>
                      <a:r>
                        <a:rPr lang="en-US" sz="1200" dirty="0">
                          <a:latin typeface="Calibri"/>
                          <a:ea typeface="Calibri"/>
                          <a:cs typeface="Times New Roman"/>
                        </a:rPr>
                        <a:t>4 on other cycles</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Max expected flight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7385">
                <a:tc>
                  <a:txBody>
                    <a:bodyPr/>
                    <a:lstStyle/>
                    <a:p>
                      <a:pPr marL="0" marR="0">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a:latin typeface="Calibri"/>
                          <a:ea typeface="Calibri"/>
                          <a:cs typeface="Times New Roman"/>
                        </a:rPr>
                        <a:t>Protoflight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smtClean="0">
                          <a:latin typeface="+mn-lt"/>
                          <a:ea typeface="Calibri"/>
                          <a:cs typeface="Times New Roman"/>
                        </a:rPr>
                        <a:t>“</a:t>
                      </a:r>
                      <a:endParaRPr lang="en-US" sz="1200" dirty="0">
                        <a:latin typeface="+mn-lt"/>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7385">
                <a:tc>
                  <a:txBody>
                    <a:bodyPr/>
                    <a:lstStyle/>
                    <a:p>
                      <a:pPr marL="0" marR="0">
                        <a:lnSpc>
                          <a:spcPct val="115000"/>
                        </a:lnSpc>
                        <a:spcBef>
                          <a:spcPts val="0"/>
                        </a:spcBef>
                        <a:spcAft>
                          <a:spcPts val="0"/>
                        </a:spcAft>
                      </a:pPr>
                      <a:endParaRPr lang="en-US" sz="1200">
                        <a:latin typeface="Calibri"/>
                        <a:ea typeface="Calibri"/>
                        <a:cs typeface="Times New Roman"/>
                      </a:endParaRP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200">
                          <a:latin typeface="Calibri"/>
                          <a:ea typeface="Calibri"/>
                          <a:cs typeface="Times New Roman"/>
                        </a:rPr>
                        <a:t>Qualification</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a:latin typeface="Calibri"/>
                          <a:ea typeface="Calibri"/>
                          <a:cs typeface="Times New Roman"/>
                        </a:rPr>
                        <a:t>8</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200" dirty="0">
                          <a:latin typeface="Calibri"/>
                          <a:ea typeface="Calibri"/>
                          <a:cs typeface="Times New Roman"/>
                        </a:rPr>
                        <a:t>“</a:t>
                      </a:r>
                    </a:p>
                  </a:txBody>
                  <a:tcPr marL="47613" marR="476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Slide Number Placeholder 4"/>
          <p:cNvSpPr>
            <a:spLocks noGrp="1"/>
          </p:cNvSpPr>
          <p:nvPr>
            <p:ph type="sldNum" sz="quarter" idx="12"/>
          </p:nvPr>
        </p:nvSpPr>
        <p:spPr/>
        <p:txBody>
          <a:bodyPr/>
          <a:lstStyle/>
          <a:p>
            <a:fld id="{373CFFB6-6556-4D63-9D3B-1BCD4C83530A}" type="slidenum">
              <a:rPr lang="en-US" smtClean="0"/>
              <a:pPr/>
              <a:t>51</a:t>
            </a:fld>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normAutofit/>
          </a:bodyPr>
          <a:lstStyle/>
          <a:p>
            <a:r>
              <a:rPr lang="en-US" dirty="0" smtClean="0"/>
              <a:t>Subsystem Test Example – MILSTAR EHF Antenna </a:t>
            </a:r>
            <a:endParaRPr lang="en-US"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52</a:t>
            </a:fld>
            <a:endParaRPr lang="en-US" dirty="0"/>
          </a:p>
        </p:txBody>
      </p:sp>
      <p:grpSp>
        <p:nvGrpSpPr>
          <p:cNvPr id="5" name="Group 4"/>
          <p:cNvGrpSpPr/>
          <p:nvPr/>
        </p:nvGrpSpPr>
        <p:grpSpPr>
          <a:xfrm>
            <a:off x="0" y="821648"/>
            <a:ext cx="5426440" cy="4116203"/>
            <a:chOff x="207832" y="888323"/>
            <a:chExt cx="5426440" cy="4116203"/>
          </a:xfrm>
        </p:grpSpPr>
        <p:pic>
          <p:nvPicPr>
            <p:cNvPr id="6" name="Picture 2" descr="C:\Documents and Settings\jww18558\Desktop\milstar.jpg"/>
            <p:cNvPicPr>
              <a:picLocks noChangeAspect="1" noChangeArrowheads="1"/>
            </p:cNvPicPr>
            <p:nvPr/>
          </p:nvPicPr>
          <p:blipFill>
            <a:blip r:embed="rId2" cstate="print"/>
            <a:srcRect/>
            <a:stretch>
              <a:fillRect/>
            </a:stretch>
          </p:blipFill>
          <p:spPr bwMode="auto">
            <a:xfrm rot="10800000">
              <a:off x="327754" y="1212015"/>
              <a:ext cx="5186597" cy="3792511"/>
            </a:xfrm>
            <a:prstGeom prst="rect">
              <a:avLst/>
            </a:prstGeom>
            <a:noFill/>
          </p:spPr>
        </p:pic>
        <p:sp>
          <p:nvSpPr>
            <p:cNvPr id="7" name="Rectangle 6"/>
            <p:cNvSpPr/>
            <p:nvPr/>
          </p:nvSpPr>
          <p:spPr>
            <a:xfrm>
              <a:off x="207832" y="3610443"/>
              <a:ext cx="5426440" cy="1390181"/>
            </a:xfrm>
            <a:prstGeom prst="rect">
              <a:avLst/>
            </a:prstGeom>
            <a:solidFill>
              <a:schemeClr val="bg1"/>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8" name="TextBox 7"/>
            <p:cNvSpPr txBox="1"/>
            <p:nvPr/>
          </p:nvSpPr>
          <p:spPr>
            <a:xfrm>
              <a:off x="305268" y="3648387"/>
              <a:ext cx="2203554" cy="307777"/>
            </a:xfrm>
            <a:prstGeom prst="rect">
              <a:avLst/>
            </a:prstGeom>
            <a:noFill/>
          </p:spPr>
          <p:txBody>
            <a:bodyPr wrap="square" rtlCol="0">
              <a:spAutoFit/>
            </a:bodyPr>
            <a:lstStyle/>
            <a:p>
              <a:r>
                <a:rPr lang="en-US" sz="1400" b="1" dirty="0" smtClean="0">
                  <a:solidFill>
                    <a:srgbClr val="C00000"/>
                  </a:solidFill>
                </a:rPr>
                <a:t>EHF Antenna</a:t>
              </a:r>
              <a:endParaRPr lang="en-US" sz="1400" b="1" dirty="0">
                <a:solidFill>
                  <a:srgbClr val="C00000"/>
                </a:solidFill>
              </a:endParaRPr>
            </a:p>
          </p:txBody>
        </p:sp>
        <p:sp>
          <p:nvSpPr>
            <p:cNvPr id="9" name="TextBox 8"/>
            <p:cNvSpPr txBox="1"/>
            <p:nvPr/>
          </p:nvSpPr>
          <p:spPr>
            <a:xfrm>
              <a:off x="4052652" y="3821867"/>
              <a:ext cx="1405173" cy="307777"/>
            </a:xfrm>
            <a:prstGeom prst="rect">
              <a:avLst/>
            </a:prstGeom>
            <a:noFill/>
          </p:spPr>
          <p:txBody>
            <a:bodyPr wrap="square" rtlCol="0">
              <a:spAutoFit/>
            </a:bodyPr>
            <a:lstStyle/>
            <a:p>
              <a:r>
                <a:rPr lang="en-US" sz="1400" b="1" dirty="0" smtClean="0"/>
                <a:t>SHF Antenna</a:t>
              </a:r>
              <a:endParaRPr lang="en-US" sz="1400" b="1" dirty="0"/>
            </a:p>
          </p:txBody>
        </p:sp>
        <p:sp>
          <p:nvSpPr>
            <p:cNvPr id="10" name="TextBox 9"/>
            <p:cNvSpPr txBox="1"/>
            <p:nvPr/>
          </p:nvSpPr>
          <p:spPr>
            <a:xfrm>
              <a:off x="1036351" y="893007"/>
              <a:ext cx="2398425" cy="307777"/>
            </a:xfrm>
            <a:prstGeom prst="rect">
              <a:avLst/>
            </a:prstGeom>
            <a:noFill/>
          </p:spPr>
          <p:txBody>
            <a:bodyPr wrap="square" rtlCol="0">
              <a:spAutoFit/>
            </a:bodyPr>
            <a:lstStyle/>
            <a:p>
              <a:r>
                <a:rPr lang="en-US" sz="1400" b="1" dirty="0" smtClean="0"/>
                <a:t>Spot Beam Antennas (2)</a:t>
              </a:r>
              <a:endParaRPr lang="en-US" sz="1400" b="1" dirty="0"/>
            </a:p>
          </p:txBody>
        </p:sp>
        <p:cxnSp>
          <p:nvCxnSpPr>
            <p:cNvPr id="11" name="Straight Arrow Connector 10"/>
            <p:cNvCxnSpPr/>
            <p:nvPr/>
          </p:nvCxnSpPr>
          <p:spPr>
            <a:xfrm>
              <a:off x="3238500" y="1104900"/>
              <a:ext cx="776834" cy="1066488"/>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flipH="1" flipV="1">
              <a:off x="4030324" y="2486181"/>
              <a:ext cx="379751" cy="1371444"/>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4600575" y="1133475"/>
              <a:ext cx="239218" cy="678149"/>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3772527" y="888323"/>
              <a:ext cx="1828173" cy="314795"/>
            </a:xfrm>
            <a:prstGeom prst="rect">
              <a:avLst/>
            </a:prstGeom>
            <a:noFill/>
          </p:spPr>
          <p:txBody>
            <a:bodyPr wrap="square" rtlCol="0">
              <a:spAutoFit/>
            </a:bodyPr>
            <a:lstStyle/>
            <a:p>
              <a:r>
                <a:rPr lang="en-US" sz="1400" b="1" dirty="0" smtClean="0"/>
                <a:t>Crosslink Antenna</a:t>
              </a:r>
              <a:endParaRPr lang="en-US" sz="1400" b="1" dirty="0"/>
            </a:p>
          </p:txBody>
        </p:sp>
        <p:cxnSp>
          <p:nvCxnSpPr>
            <p:cNvPr id="15" name="Straight Arrow Connector 14"/>
            <p:cNvCxnSpPr/>
            <p:nvPr/>
          </p:nvCxnSpPr>
          <p:spPr>
            <a:xfrm>
              <a:off x="3228975" y="1095375"/>
              <a:ext cx="471566" cy="1076013"/>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flipV="1">
              <a:off x="1943100" y="3025827"/>
              <a:ext cx="1547578" cy="965148"/>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flipV="1">
              <a:off x="3457575" y="2741016"/>
              <a:ext cx="407857" cy="1192809"/>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657068" y="3898068"/>
              <a:ext cx="1454047" cy="307777"/>
            </a:xfrm>
            <a:prstGeom prst="rect">
              <a:avLst/>
            </a:prstGeom>
            <a:noFill/>
          </p:spPr>
          <p:txBody>
            <a:bodyPr wrap="square" rtlCol="0">
              <a:spAutoFit/>
            </a:bodyPr>
            <a:lstStyle/>
            <a:p>
              <a:r>
                <a:rPr lang="en-US" sz="1400" b="1" dirty="0" smtClean="0"/>
                <a:t>UHF Antenna</a:t>
              </a:r>
              <a:endParaRPr lang="en-US" sz="1400" b="1" dirty="0"/>
            </a:p>
          </p:txBody>
        </p:sp>
        <p:sp>
          <p:nvSpPr>
            <p:cNvPr id="19" name="TextBox 18"/>
            <p:cNvSpPr txBox="1"/>
            <p:nvPr/>
          </p:nvSpPr>
          <p:spPr>
            <a:xfrm>
              <a:off x="2229787" y="3947098"/>
              <a:ext cx="1942163" cy="307777"/>
            </a:xfrm>
            <a:prstGeom prst="rect">
              <a:avLst/>
            </a:prstGeom>
            <a:noFill/>
          </p:spPr>
          <p:txBody>
            <a:bodyPr wrap="square" rtlCol="0">
              <a:spAutoFit/>
            </a:bodyPr>
            <a:lstStyle/>
            <a:p>
              <a:r>
                <a:rPr lang="en-US" sz="1400" b="1" dirty="0" smtClean="0"/>
                <a:t>Spot Beam Antenna</a:t>
              </a:r>
              <a:endParaRPr lang="en-US" sz="1400" b="1" dirty="0"/>
            </a:p>
          </p:txBody>
        </p:sp>
        <p:sp>
          <p:nvSpPr>
            <p:cNvPr id="20" name="TextBox 19"/>
            <p:cNvSpPr txBox="1"/>
            <p:nvPr/>
          </p:nvSpPr>
          <p:spPr>
            <a:xfrm>
              <a:off x="3848100" y="3640893"/>
              <a:ext cx="1695450" cy="215444"/>
            </a:xfrm>
            <a:prstGeom prst="rect">
              <a:avLst/>
            </a:prstGeom>
            <a:noFill/>
          </p:spPr>
          <p:txBody>
            <a:bodyPr wrap="square" rtlCol="0">
              <a:spAutoFit/>
            </a:bodyPr>
            <a:lstStyle/>
            <a:p>
              <a:r>
                <a:rPr lang="en-US" sz="800" b="1" dirty="0" smtClean="0"/>
                <a:t>Photo courtesy of US Air Force</a:t>
              </a:r>
              <a:endParaRPr lang="en-US" sz="800" b="1" dirty="0"/>
            </a:p>
          </p:txBody>
        </p:sp>
        <p:cxnSp>
          <p:nvCxnSpPr>
            <p:cNvPr id="21" name="Straight Arrow Connector 20"/>
            <p:cNvCxnSpPr/>
            <p:nvPr/>
          </p:nvCxnSpPr>
          <p:spPr>
            <a:xfrm flipV="1">
              <a:off x="1609725" y="2644827"/>
              <a:ext cx="1814278" cy="1117548"/>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grpSp>
      <p:grpSp>
        <p:nvGrpSpPr>
          <p:cNvPr id="22" name="Group 21"/>
          <p:cNvGrpSpPr/>
          <p:nvPr/>
        </p:nvGrpSpPr>
        <p:grpSpPr>
          <a:xfrm>
            <a:off x="233363" y="4193343"/>
            <a:ext cx="5995987" cy="2399645"/>
            <a:chOff x="681038" y="3983793"/>
            <a:chExt cx="5995987" cy="2399645"/>
          </a:xfrm>
        </p:grpSpPr>
        <p:sp>
          <p:nvSpPr>
            <p:cNvPr id="23" name="TextBox 22"/>
            <p:cNvSpPr txBox="1"/>
            <p:nvPr/>
          </p:nvSpPr>
          <p:spPr>
            <a:xfrm>
              <a:off x="1542893" y="6041193"/>
              <a:ext cx="1454047" cy="307777"/>
            </a:xfrm>
            <a:prstGeom prst="rect">
              <a:avLst/>
            </a:prstGeom>
            <a:noFill/>
          </p:spPr>
          <p:txBody>
            <a:bodyPr wrap="square" rtlCol="0">
              <a:spAutoFit/>
            </a:bodyPr>
            <a:lstStyle/>
            <a:p>
              <a:r>
                <a:rPr lang="en-US" sz="1400" b="1" dirty="0" smtClean="0"/>
                <a:t>EHF Antenna</a:t>
              </a:r>
              <a:endParaRPr lang="en-US" sz="1400" b="1" dirty="0"/>
            </a:p>
          </p:txBody>
        </p:sp>
        <p:sp>
          <p:nvSpPr>
            <p:cNvPr id="24" name="TextBox 23"/>
            <p:cNvSpPr txBox="1"/>
            <p:nvPr/>
          </p:nvSpPr>
          <p:spPr>
            <a:xfrm>
              <a:off x="4405313" y="5231568"/>
              <a:ext cx="2271712" cy="523220"/>
            </a:xfrm>
            <a:prstGeom prst="rect">
              <a:avLst/>
            </a:prstGeom>
            <a:noFill/>
          </p:spPr>
          <p:txBody>
            <a:bodyPr wrap="square" rtlCol="0">
              <a:spAutoFit/>
            </a:bodyPr>
            <a:lstStyle/>
            <a:p>
              <a:r>
                <a:rPr lang="en-US" sz="1400" b="1" dirty="0" smtClean="0">
                  <a:solidFill>
                    <a:srgbClr val="C00000"/>
                  </a:solidFill>
                </a:rPr>
                <a:t>Constant Conductance Heat Pipe (X-Y Plane)</a:t>
              </a:r>
              <a:endParaRPr lang="en-US" sz="1400" b="1" dirty="0">
                <a:solidFill>
                  <a:srgbClr val="C00000"/>
                </a:solidFill>
              </a:endParaRPr>
            </a:p>
          </p:txBody>
        </p:sp>
        <p:sp>
          <p:nvSpPr>
            <p:cNvPr id="25" name="TextBox 24"/>
            <p:cNvSpPr txBox="1"/>
            <p:nvPr/>
          </p:nvSpPr>
          <p:spPr>
            <a:xfrm>
              <a:off x="4510088" y="4860093"/>
              <a:ext cx="1166812" cy="276999"/>
            </a:xfrm>
            <a:prstGeom prst="rect">
              <a:avLst/>
            </a:prstGeom>
            <a:noFill/>
          </p:spPr>
          <p:txBody>
            <a:bodyPr wrap="square" rtlCol="0">
              <a:spAutoFit/>
            </a:bodyPr>
            <a:lstStyle/>
            <a:p>
              <a:r>
                <a:rPr lang="en-US" sz="1200" b="1" dirty="0" smtClean="0"/>
                <a:t>MLI Blanket</a:t>
              </a:r>
              <a:endParaRPr lang="en-US" sz="1200" b="1" dirty="0"/>
            </a:p>
          </p:txBody>
        </p:sp>
        <p:cxnSp>
          <p:nvCxnSpPr>
            <p:cNvPr id="26" name="Straight Connector 25"/>
            <p:cNvCxnSpPr>
              <a:stCxn id="30" idx="0"/>
            </p:cNvCxnSpPr>
            <p:nvPr/>
          </p:nvCxnSpPr>
          <p:spPr>
            <a:xfrm flipH="1" flipV="1">
              <a:off x="1076325" y="4400551"/>
              <a:ext cx="2905125" cy="4762"/>
            </a:xfrm>
            <a:prstGeom prst="line">
              <a:avLst/>
            </a:prstGeom>
            <a:ln w="3175">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27" name="Freeform 26"/>
            <p:cNvSpPr/>
            <p:nvPr/>
          </p:nvSpPr>
          <p:spPr>
            <a:xfrm>
              <a:off x="683418" y="4410076"/>
              <a:ext cx="400050" cy="1581150"/>
            </a:xfrm>
            <a:custGeom>
              <a:avLst/>
              <a:gdLst>
                <a:gd name="connsiteX0" fmla="*/ 397669 w 400050"/>
                <a:gd name="connsiteY0" fmla="*/ 0 h 1581150"/>
                <a:gd name="connsiteX1" fmla="*/ 0 w 400050"/>
                <a:gd name="connsiteY1" fmla="*/ 395287 h 1581150"/>
                <a:gd name="connsiteX2" fmla="*/ 0 w 400050"/>
                <a:gd name="connsiteY2" fmla="*/ 1581150 h 1581150"/>
                <a:gd name="connsiteX3" fmla="*/ 400050 w 400050"/>
                <a:gd name="connsiteY3" fmla="*/ 1185862 h 1581150"/>
                <a:gd name="connsiteX4" fmla="*/ 397669 w 400050"/>
                <a:gd name="connsiteY4" fmla="*/ 0 h 1581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050" h="1581150">
                  <a:moveTo>
                    <a:pt x="397669" y="0"/>
                  </a:moveTo>
                  <a:lnTo>
                    <a:pt x="0" y="395287"/>
                  </a:lnTo>
                  <a:lnTo>
                    <a:pt x="0" y="1581150"/>
                  </a:lnTo>
                  <a:lnTo>
                    <a:pt x="400050" y="1185862"/>
                  </a:lnTo>
                  <a:cubicBezTo>
                    <a:pt x="399256" y="789781"/>
                    <a:pt x="398463" y="393699"/>
                    <a:pt x="397669" y="0"/>
                  </a:cubicBezTo>
                  <a:close/>
                </a:path>
              </a:pathLst>
            </a:custGeom>
            <a:blipFill>
              <a:blip r:embed="rId3" cstate="print">
                <a:lum bright="28000" contrast="-48000"/>
              </a:blip>
              <a:tile tx="0" ty="0" sx="100000" sy="100000" flip="none" algn="tl"/>
            </a:blip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8" name="Cube 27"/>
            <p:cNvSpPr/>
            <p:nvPr/>
          </p:nvSpPr>
          <p:spPr>
            <a:xfrm>
              <a:off x="682520" y="4400237"/>
              <a:ext cx="3297837" cy="1588957"/>
            </a:xfrm>
            <a:prstGeom prst="cube">
              <a:avLst/>
            </a:prstGeom>
            <a:solidFill>
              <a:schemeClr val="bg1"/>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9" name="Oval 28"/>
            <p:cNvSpPr/>
            <p:nvPr/>
          </p:nvSpPr>
          <p:spPr>
            <a:xfrm>
              <a:off x="685324" y="5915025"/>
              <a:ext cx="45719" cy="45719"/>
            </a:xfrm>
            <a:prstGeom prst="ellipse">
              <a:avLst/>
            </a:prstGeom>
            <a:solidFill>
              <a:srgbClr val="0070C0">
                <a:alpha val="99000"/>
              </a:srgbClr>
            </a:soli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0" name="Freeform 29"/>
            <p:cNvSpPr/>
            <p:nvPr/>
          </p:nvSpPr>
          <p:spPr>
            <a:xfrm>
              <a:off x="3583781" y="4405313"/>
              <a:ext cx="400050" cy="1581150"/>
            </a:xfrm>
            <a:custGeom>
              <a:avLst/>
              <a:gdLst>
                <a:gd name="connsiteX0" fmla="*/ 397669 w 400050"/>
                <a:gd name="connsiteY0" fmla="*/ 0 h 1581150"/>
                <a:gd name="connsiteX1" fmla="*/ 0 w 400050"/>
                <a:gd name="connsiteY1" fmla="*/ 395287 h 1581150"/>
                <a:gd name="connsiteX2" fmla="*/ 0 w 400050"/>
                <a:gd name="connsiteY2" fmla="*/ 1581150 h 1581150"/>
                <a:gd name="connsiteX3" fmla="*/ 400050 w 400050"/>
                <a:gd name="connsiteY3" fmla="*/ 1185862 h 1581150"/>
                <a:gd name="connsiteX4" fmla="*/ 397669 w 400050"/>
                <a:gd name="connsiteY4" fmla="*/ 0 h 1581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050" h="1581150">
                  <a:moveTo>
                    <a:pt x="397669" y="0"/>
                  </a:moveTo>
                  <a:lnTo>
                    <a:pt x="0" y="395287"/>
                  </a:lnTo>
                  <a:lnTo>
                    <a:pt x="0" y="1581150"/>
                  </a:lnTo>
                  <a:lnTo>
                    <a:pt x="400050" y="1185862"/>
                  </a:lnTo>
                  <a:cubicBezTo>
                    <a:pt x="399256" y="789781"/>
                    <a:pt x="398463" y="393699"/>
                    <a:pt x="397669" y="0"/>
                  </a:cubicBezTo>
                  <a:close/>
                </a:path>
              </a:pathLst>
            </a:custGeom>
            <a:blipFill>
              <a:blip r:embed="rId3" cstate="print"/>
              <a:tile tx="0" ty="0" sx="100000" sy="100000" flip="none" algn="tl"/>
            </a:blip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1" name="Rectangle 30"/>
            <p:cNvSpPr/>
            <p:nvPr/>
          </p:nvSpPr>
          <p:spPr>
            <a:xfrm>
              <a:off x="1109663" y="5512594"/>
              <a:ext cx="2850356" cy="45719"/>
            </a:xfrm>
            <a:prstGeom prst="rect">
              <a:avLst/>
            </a:prstGeom>
            <a:gradFill flip="none" rotWithShape="1">
              <a:gsLst>
                <a:gs pos="0">
                  <a:schemeClr val="accent1">
                    <a:lumMod val="40000"/>
                    <a:lumOff val="60000"/>
                  </a:schemeClr>
                </a:gs>
                <a:gs pos="50000">
                  <a:schemeClr val="accent1">
                    <a:lumMod val="60000"/>
                    <a:lumOff val="40000"/>
                  </a:schemeClr>
                </a:gs>
                <a:gs pos="100000">
                  <a:schemeClr val="accent1">
                    <a:tint val="23500"/>
                    <a:satMod val="160000"/>
                  </a:schemeClr>
                </a:gs>
              </a:gsLst>
              <a:lin ang="16200000" scaled="1"/>
              <a:tileRect/>
            </a:gradFill>
            <a:ln w="3175">
              <a:solidFill>
                <a:schemeClr val="tx1"/>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2" name="Freeform 31"/>
            <p:cNvSpPr/>
            <p:nvPr/>
          </p:nvSpPr>
          <p:spPr>
            <a:xfrm>
              <a:off x="3559972" y="5514973"/>
              <a:ext cx="397668" cy="454820"/>
            </a:xfrm>
            <a:custGeom>
              <a:avLst/>
              <a:gdLst>
                <a:gd name="connsiteX0" fmla="*/ 0 w 400050"/>
                <a:gd name="connsiteY0" fmla="*/ 450056 h 450056"/>
                <a:gd name="connsiteX1" fmla="*/ 400050 w 400050"/>
                <a:gd name="connsiteY1" fmla="*/ 54769 h 450056"/>
                <a:gd name="connsiteX2" fmla="*/ 400050 w 400050"/>
                <a:gd name="connsiteY2" fmla="*/ 0 h 450056"/>
                <a:gd name="connsiteX3" fmla="*/ 0 w 400050"/>
                <a:gd name="connsiteY3" fmla="*/ 397669 h 450056"/>
                <a:gd name="connsiteX4" fmla="*/ 0 w 400050"/>
                <a:gd name="connsiteY4" fmla="*/ 450056 h 450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0050" h="450056">
                  <a:moveTo>
                    <a:pt x="0" y="450056"/>
                  </a:moveTo>
                  <a:lnTo>
                    <a:pt x="400050" y="54769"/>
                  </a:lnTo>
                  <a:lnTo>
                    <a:pt x="400050" y="0"/>
                  </a:lnTo>
                  <a:lnTo>
                    <a:pt x="0" y="397669"/>
                  </a:lnTo>
                  <a:lnTo>
                    <a:pt x="0" y="450056"/>
                  </a:lnTo>
                  <a:close/>
                </a:path>
              </a:pathLst>
            </a:custGeom>
            <a:gradFill flip="none" rotWithShape="1">
              <a:gsLst>
                <a:gs pos="0">
                  <a:srgbClr val="00B0F0"/>
                </a:gs>
                <a:gs pos="50000">
                  <a:srgbClr val="0070C0"/>
                </a:gs>
                <a:gs pos="100000">
                  <a:schemeClr val="accent1">
                    <a:tint val="23500"/>
                    <a:satMod val="160000"/>
                  </a:schemeClr>
                </a:gs>
              </a:gsLst>
              <a:lin ang="2700000" scaled="1"/>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cxnSp>
          <p:nvCxnSpPr>
            <p:cNvPr id="33" name="Straight Connector 32"/>
            <p:cNvCxnSpPr/>
            <p:nvPr/>
          </p:nvCxnSpPr>
          <p:spPr>
            <a:xfrm>
              <a:off x="1081087" y="4400550"/>
              <a:ext cx="4763" cy="1190625"/>
            </a:xfrm>
            <a:prstGeom prst="line">
              <a:avLst/>
            </a:prstGeom>
            <a:ln w="3175">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p:nvCxnSpPr>
          <p:spPr>
            <a:xfrm flipH="1">
              <a:off x="681038" y="5591176"/>
              <a:ext cx="400050" cy="404812"/>
            </a:xfrm>
            <a:prstGeom prst="line">
              <a:avLst/>
            </a:prstGeom>
            <a:ln w="3175">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5" name="Rectangle 34"/>
            <p:cNvSpPr/>
            <p:nvPr/>
          </p:nvSpPr>
          <p:spPr>
            <a:xfrm>
              <a:off x="709613" y="5915025"/>
              <a:ext cx="2850356" cy="45719"/>
            </a:xfrm>
            <a:prstGeom prst="rect">
              <a:avLst/>
            </a:prstGeom>
            <a:gradFill flip="none" rotWithShape="1">
              <a:gsLst>
                <a:gs pos="0">
                  <a:srgbClr val="00B0F0"/>
                </a:gs>
                <a:gs pos="50000">
                  <a:srgbClr val="0070C0"/>
                </a:gs>
                <a:gs pos="100000">
                  <a:schemeClr val="accent1">
                    <a:tint val="23500"/>
                    <a:satMod val="160000"/>
                  </a:schemeClr>
                </a:gs>
              </a:gsLst>
              <a:lin ang="16200000" scaled="1"/>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cxnSp>
          <p:nvCxnSpPr>
            <p:cNvPr id="36" name="Straight Connector 35"/>
            <p:cNvCxnSpPr/>
            <p:nvPr/>
          </p:nvCxnSpPr>
          <p:spPr>
            <a:xfrm flipH="1" flipV="1">
              <a:off x="1076326" y="5581651"/>
              <a:ext cx="2505074" cy="4762"/>
            </a:xfrm>
            <a:prstGeom prst="line">
              <a:avLst/>
            </a:prstGeom>
            <a:ln w="3175">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grpSp>
          <p:nvGrpSpPr>
            <p:cNvPr id="37" name="Group 66"/>
            <p:cNvGrpSpPr/>
            <p:nvPr/>
          </p:nvGrpSpPr>
          <p:grpSpPr>
            <a:xfrm>
              <a:off x="1185863" y="4910138"/>
              <a:ext cx="138113" cy="1004888"/>
              <a:chOff x="1042988" y="4872038"/>
              <a:chExt cx="138113" cy="1004888"/>
            </a:xfrm>
          </p:grpSpPr>
          <p:sp>
            <p:nvSpPr>
              <p:cNvPr id="66" name="Can 65"/>
              <p:cNvSpPr/>
              <p:nvPr/>
            </p:nvSpPr>
            <p:spPr>
              <a:xfrm>
                <a:off x="1085852" y="5014913"/>
                <a:ext cx="45719" cy="862013"/>
              </a:xfrm>
              <a:prstGeom prst="can">
                <a:avLst/>
              </a:prstGeom>
              <a:gradFill>
                <a:gsLst>
                  <a:gs pos="0">
                    <a:srgbClr val="9999FF"/>
                  </a:gs>
                  <a:gs pos="50000">
                    <a:schemeClr val="bg1">
                      <a:lumMod val="85000"/>
                    </a:schemeClr>
                  </a:gs>
                  <a:gs pos="100000">
                    <a:schemeClr val="accent1">
                      <a:tint val="23500"/>
                      <a:satMod val="160000"/>
                    </a:schemeClr>
                  </a:gs>
                </a:gsLst>
                <a:lin ang="10800000" scaled="0"/>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67" name="Can 66"/>
              <p:cNvSpPr/>
              <p:nvPr/>
            </p:nvSpPr>
            <p:spPr>
              <a:xfrm>
                <a:off x="1042988" y="4872038"/>
                <a:ext cx="138113" cy="176213"/>
              </a:xfrm>
              <a:prstGeom prst="can">
                <a:avLst/>
              </a:prstGeom>
              <a:gradFill flip="none" rotWithShape="1">
                <a:gsLst>
                  <a:gs pos="0">
                    <a:srgbClr val="9999FF"/>
                  </a:gs>
                  <a:gs pos="50000">
                    <a:schemeClr val="accent1">
                      <a:lumMod val="60000"/>
                      <a:lumOff val="40000"/>
                    </a:schemeClr>
                  </a:gs>
                  <a:gs pos="100000">
                    <a:schemeClr val="accent1">
                      <a:tint val="23500"/>
                      <a:satMod val="160000"/>
                    </a:schemeClr>
                  </a:gs>
                </a:gsLst>
                <a:lin ang="10800000" scaled="0"/>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38" name="Group 67"/>
            <p:cNvGrpSpPr/>
            <p:nvPr/>
          </p:nvGrpSpPr>
          <p:grpSpPr>
            <a:xfrm>
              <a:off x="1481138" y="4910138"/>
              <a:ext cx="138113" cy="1004888"/>
              <a:chOff x="1042988" y="4872038"/>
              <a:chExt cx="138113" cy="1004888"/>
            </a:xfrm>
          </p:grpSpPr>
          <p:sp>
            <p:nvSpPr>
              <p:cNvPr id="64" name="Can 63"/>
              <p:cNvSpPr/>
              <p:nvPr/>
            </p:nvSpPr>
            <p:spPr>
              <a:xfrm>
                <a:off x="1085852" y="5014913"/>
                <a:ext cx="45719" cy="862013"/>
              </a:xfrm>
              <a:prstGeom prst="can">
                <a:avLst/>
              </a:prstGeom>
              <a:gradFill>
                <a:gsLst>
                  <a:gs pos="0">
                    <a:srgbClr val="9999FF"/>
                  </a:gs>
                  <a:gs pos="50000">
                    <a:schemeClr val="bg1">
                      <a:lumMod val="85000"/>
                    </a:schemeClr>
                  </a:gs>
                  <a:gs pos="100000">
                    <a:schemeClr val="accent1">
                      <a:tint val="23500"/>
                      <a:satMod val="160000"/>
                    </a:schemeClr>
                  </a:gs>
                </a:gsLst>
                <a:lin ang="10800000" scaled="0"/>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65" name="Can 64"/>
              <p:cNvSpPr/>
              <p:nvPr/>
            </p:nvSpPr>
            <p:spPr>
              <a:xfrm>
                <a:off x="1042988" y="4872038"/>
                <a:ext cx="138113" cy="176213"/>
              </a:xfrm>
              <a:prstGeom prst="can">
                <a:avLst/>
              </a:prstGeom>
              <a:gradFill flip="none" rotWithShape="1">
                <a:gsLst>
                  <a:gs pos="0">
                    <a:srgbClr val="9999FF"/>
                  </a:gs>
                  <a:gs pos="50000">
                    <a:schemeClr val="accent1">
                      <a:lumMod val="60000"/>
                      <a:lumOff val="40000"/>
                    </a:schemeClr>
                  </a:gs>
                  <a:gs pos="100000">
                    <a:schemeClr val="accent1">
                      <a:tint val="23500"/>
                      <a:satMod val="160000"/>
                    </a:schemeClr>
                  </a:gs>
                </a:gsLst>
                <a:lin ang="10800000" scaled="0"/>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39" name="Group 70"/>
            <p:cNvGrpSpPr/>
            <p:nvPr/>
          </p:nvGrpSpPr>
          <p:grpSpPr>
            <a:xfrm>
              <a:off x="1776417" y="4910138"/>
              <a:ext cx="138113" cy="1004888"/>
              <a:chOff x="1042988" y="4872038"/>
              <a:chExt cx="138113" cy="1004888"/>
            </a:xfrm>
          </p:grpSpPr>
          <p:sp>
            <p:nvSpPr>
              <p:cNvPr id="62" name="Can 61"/>
              <p:cNvSpPr/>
              <p:nvPr/>
            </p:nvSpPr>
            <p:spPr>
              <a:xfrm>
                <a:off x="1085852" y="5014913"/>
                <a:ext cx="45719" cy="862013"/>
              </a:xfrm>
              <a:prstGeom prst="can">
                <a:avLst/>
              </a:prstGeom>
              <a:gradFill>
                <a:gsLst>
                  <a:gs pos="0">
                    <a:srgbClr val="9999FF"/>
                  </a:gs>
                  <a:gs pos="50000">
                    <a:schemeClr val="bg1">
                      <a:lumMod val="85000"/>
                    </a:schemeClr>
                  </a:gs>
                  <a:gs pos="100000">
                    <a:schemeClr val="accent1">
                      <a:tint val="23500"/>
                      <a:satMod val="160000"/>
                    </a:schemeClr>
                  </a:gs>
                </a:gsLst>
                <a:lin ang="10800000" scaled="0"/>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63" name="Can 62"/>
              <p:cNvSpPr/>
              <p:nvPr/>
            </p:nvSpPr>
            <p:spPr>
              <a:xfrm>
                <a:off x="1042988" y="4872038"/>
                <a:ext cx="138113" cy="176213"/>
              </a:xfrm>
              <a:prstGeom prst="can">
                <a:avLst/>
              </a:prstGeom>
              <a:gradFill flip="none" rotWithShape="1">
                <a:gsLst>
                  <a:gs pos="0">
                    <a:srgbClr val="9999FF"/>
                  </a:gs>
                  <a:gs pos="50000">
                    <a:schemeClr val="accent1">
                      <a:lumMod val="60000"/>
                      <a:lumOff val="40000"/>
                    </a:schemeClr>
                  </a:gs>
                  <a:gs pos="100000">
                    <a:schemeClr val="accent1">
                      <a:tint val="23500"/>
                      <a:satMod val="160000"/>
                    </a:schemeClr>
                  </a:gs>
                </a:gsLst>
                <a:lin ang="10800000" scaled="0"/>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40" name="Group 73"/>
            <p:cNvGrpSpPr/>
            <p:nvPr/>
          </p:nvGrpSpPr>
          <p:grpSpPr>
            <a:xfrm>
              <a:off x="2071696" y="4910137"/>
              <a:ext cx="138113" cy="1004888"/>
              <a:chOff x="1042988" y="4872038"/>
              <a:chExt cx="138113" cy="1004888"/>
            </a:xfrm>
          </p:grpSpPr>
          <p:sp>
            <p:nvSpPr>
              <p:cNvPr id="60" name="Can 59"/>
              <p:cNvSpPr/>
              <p:nvPr/>
            </p:nvSpPr>
            <p:spPr>
              <a:xfrm>
                <a:off x="1085852" y="5014913"/>
                <a:ext cx="45719" cy="862013"/>
              </a:xfrm>
              <a:prstGeom prst="can">
                <a:avLst/>
              </a:prstGeom>
              <a:gradFill>
                <a:gsLst>
                  <a:gs pos="0">
                    <a:srgbClr val="9999FF"/>
                  </a:gs>
                  <a:gs pos="50000">
                    <a:schemeClr val="bg1">
                      <a:lumMod val="85000"/>
                    </a:schemeClr>
                  </a:gs>
                  <a:gs pos="100000">
                    <a:schemeClr val="accent1">
                      <a:tint val="23500"/>
                      <a:satMod val="160000"/>
                    </a:schemeClr>
                  </a:gs>
                </a:gsLst>
                <a:lin ang="10800000" scaled="0"/>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61" name="Can 60"/>
              <p:cNvSpPr/>
              <p:nvPr/>
            </p:nvSpPr>
            <p:spPr>
              <a:xfrm>
                <a:off x="1042988" y="4872038"/>
                <a:ext cx="138113" cy="176213"/>
              </a:xfrm>
              <a:prstGeom prst="can">
                <a:avLst/>
              </a:prstGeom>
              <a:gradFill flip="none" rotWithShape="1">
                <a:gsLst>
                  <a:gs pos="0">
                    <a:srgbClr val="9999FF"/>
                  </a:gs>
                  <a:gs pos="50000">
                    <a:schemeClr val="accent1">
                      <a:lumMod val="60000"/>
                      <a:lumOff val="40000"/>
                    </a:schemeClr>
                  </a:gs>
                  <a:gs pos="100000">
                    <a:schemeClr val="accent1">
                      <a:tint val="23500"/>
                      <a:satMod val="160000"/>
                    </a:schemeClr>
                  </a:gs>
                </a:gsLst>
                <a:lin ang="10800000" scaled="0"/>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41" name="Group 76"/>
            <p:cNvGrpSpPr/>
            <p:nvPr/>
          </p:nvGrpSpPr>
          <p:grpSpPr>
            <a:xfrm>
              <a:off x="2371737" y="4910137"/>
              <a:ext cx="138113" cy="1004888"/>
              <a:chOff x="1042988" y="4872038"/>
              <a:chExt cx="138113" cy="1004888"/>
            </a:xfrm>
          </p:grpSpPr>
          <p:sp>
            <p:nvSpPr>
              <p:cNvPr id="58" name="Can 57"/>
              <p:cNvSpPr/>
              <p:nvPr/>
            </p:nvSpPr>
            <p:spPr>
              <a:xfrm>
                <a:off x="1085852" y="5014913"/>
                <a:ext cx="45719" cy="862013"/>
              </a:xfrm>
              <a:prstGeom prst="can">
                <a:avLst/>
              </a:prstGeom>
              <a:gradFill>
                <a:gsLst>
                  <a:gs pos="0">
                    <a:srgbClr val="9999FF"/>
                  </a:gs>
                  <a:gs pos="50000">
                    <a:schemeClr val="bg1">
                      <a:lumMod val="85000"/>
                    </a:schemeClr>
                  </a:gs>
                  <a:gs pos="100000">
                    <a:schemeClr val="accent1">
                      <a:tint val="23500"/>
                      <a:satMod val="160000"/>
                    </a:schemeClr>
                  </a:gs>
                </a:gsLst>
                <a:lin ang="10800000" scaled="0"/>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59" name="Can 58"/>
              <p:cNvSpPr/>
              <p:nvPr/>
            </p:nvSpPr>
            <p:spPr>
              <a:xfrm>
                <a:off x="1042988" y="4872038"/>
                <a:ext cx="138113" cy="176213"/>
              </a:xfrm>
              <a:prstGeom prst="can">
                <a:avLst/>
              </a:prstGeom>
              <a:gradFill flip="none" rotWithShape="1">
                <a:gsLst>
                  <a:gs pos="0">
                    <a:srgbClr val="9999FF"/>
                  </a:gs>
                  <a:gs pos="50000">
                    <a:schemeClr val="accent1">
                      <a:lumMod val="60000"/>
                      <a:lumOff val="40000"/>
                    </a:schemeClr>
                  </a:gs>
                  <a:gs pos="100000">
                    <a:schemeClr val="accent1">
                      <a:tint val="23500"/>
                      <a:satMod val="160000"/>
                    </a:schemeClr>
                  </a:gs>
                </a:gsLst>
                <a:lin ang="10800000" scaled="0"/>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42" name="Group 82"/>
            <p:cNvGrpSpPr/>
            <p:nvPr/>
          </p:nvGrpSpPr>
          <p:grpSpPr>
            <a:xfrm>
              <a:off x="2671752" y="4910137"/>
              <a:ext cx="138113" cy="1004888"/>
              <a:chOff x="1042988" y="4872038"/>
              <a:chExt cx="138113" cy="1004888"/>
            </a:xfrm>
          </p:grpSpPr>
          <p:sp>
            <p:nvSpPr>
              <p:cNvPr id="56" name="Can 55"/>
              <p:cNvSpPr/>
              <p:nvPr/>
            </p:nvSpPr>
            <p:spPr>
              <a:xfrm>
                <a:off x="1085852" y="5014913"/>
                <a:ext cx="45719" cy="862013"/>
              </a:xfrm>
              <a:prstGeom prst="can">
                <a:avLst/>
              </a:prstGeom>
              <a:gradFill>
                <a:gsLst>
                  <a:gs pos="0">
                    <a:srgbClr val="9999FF"/>
                  </a:gs>
                  <a:gs pos="50000">
                    <a:schemeClr val="bg1">
                      <a:lumMod val="85000"/>
                    </a:schemeClr>
                  </a:gs>
                  <a:gs pos="100000">
                    <a:schemeClr val="accent1">
                      <a:tint val="23500"/>
                      <a:satMod val="160000"/>
                    </a:schemeClr>
                  </a:gs>
                </a:gsLst>
                <a:lin ang="10800000" scaled="0"/>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57" name="Can 56"/>
              <p:cNvSpPr/>
              <p:nvPr/>
            </p:nvSpPr>
            <p:spPr>
              <a:xfrm>
                <a:off x="1042988" y="4872038"/>
                <a:ext cx="138113" cy="176213"/>
              </a:xfrm>
              <a:prstGeom prst="can">
                <a:avLst/>
              </a:prstGeom>
              <a:gradFill flip="none" rotWithShape="1">
                <a:gsLst>
                  <a:gs pos="0">
                    <a:srgbClr val="9999FF"/>
                  </a:gs>
                  <a:gs pos="50000">
                    <a:schemeClr val="accent1">
                      <a:lumMod val="60000"/>
                      <a:lumOff val="40000"/>
                    </a:schemeClr>
                  </a:gs>
                  <a:gs pos="100000">
                    <a:schemeClr val="accent1">
                      <a:tint val="23500"/>
                      <a:satMod val="160000"/>
                    </a:schemeClr>
                  </a:gs>
                </a:gsLst>
                <a:lin ang="10800000" scaled="0"/>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43" name="Group 85"/>
            <p:cNvGrpSpPr/>
            <p:nvPr/>
          </p:nvGrpSpPr>
          <p:grpSpPr>
            <a:xfrm>
              <a:off x="2967027" y="4910137"/>
              <a:ext cx="138113" cy="1004888"/>
              <a:chOff x="1042988" y="4872038"/>
              <a:chExt cx="138113" cy="1004888"/>
            </a:xfrm>
          </p:grpSpPr>
          <p:sp>
            <p:nvSpPr>
              <p:cNvPr id="54" name="Can 53"/>
              <p:cNvSpPr/>
              <p:nvPr/>
            </p:nvSpPr>
            <p:spPr>
              <a:xfrm>
                <a:off x="1085852" y="5014913"/>
                <a:ext cx="45719" cy="862013"/>
              </a:xfrm>
              <a:prstGeom prst="can">
                <a:avLst/>
              </a:prstGeom>
              <a:gradFill>
                <a:gsLst>
                  <a:gs pos="0">
                    <a:srgbClr val="9999FF"/>
                  </a:gs>
                  <a:gs pos="50000">
                    <a:schemeClr val="bg1">
                      <a:lumMod val="85000"/>
                    </a:schemeClr>
                  </a:gs>
                  <a:gs pos="100000">
                    <a:schemeClr val="accent1">
                      <a:tint val="23500"/>
                      <a:satMod val="160000"/>
                    </a:schemeClr>
                  </a:gs>
                </a:gsLst>
                <a:lin ang="10800000" scaled="0"/>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55" name="Can 54"/>
              <p:cNvSpPr/>
              <p:nvPr/>
            </p:nvSpPr>
            <p:spPr>
              <a:xfrm>
                <a:off x="1042988" y="4872038"/>
                <a:ext cx="138113" cy="176213"/>
              </a:xfrm>
              <a:prstGeom prst="can">
                <a:avLst/>
              </a:prstGeom>
              <a:gradFill flip="none" rotWithShape="1">
                <a:gsLst>
                  <a:gs pos="0">
                    <a:srgbClr val="9999FF"/>
                  </a:gs>
                  <a:gs pos="50000">
                    <a:schemeClr val="accent1">
                      <a:lumMod val="60000"/>
                      <a:lumOff val="40000"/>
                    </a:schemeClr>
                  </a:gs>
                  <a:gs pos="100000">
                    <a:schemeClr val="accent1">
                      <a:tint val="23500"/>
                      <a:satMod val="160000"/>
                    </a:schemeClr>
                  </a:gs>
                </a:gsLst>
                <a:lin ang="10800000" scaled="0"/>
                <a:tileRect/>
              </a:gradFill>
              <a:ln w="3175">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cxnSp>
          <p:nvCxnSpPr>
            <p:cNvPr id="44" name="Straight Arrow Connector 43"/>
            <p:cNvCxnSpPr/>
            <p:nvPr/>
          </p:nvCxnSpPr>
          <p:spPr>
            <a:xfrm flipH="1">
              <a:off x="3771900" y="5562600"/>
              <a:ext cx="590550" cy="138113"/>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sp>
          <p:nvSpPr>
            <p:cNvPr id="45" name="TextBox 44"/>
            <p:cNvSpPr txBox="1"/>
            <p:nvPr/>
          </p:nvSpPr>
          <p:spPr>
            <a:xfrm>
              <a:off x="4233863" y="5860218"/>
              <a:ext cx="2271712" cy="523220"/>
            </a:xfrm>
            <a:prstGeom prst="rect">
              <a:avLst/>
            </a:prstGeom>
            <a:noFill/>
          </p:spPr>
          <p:txBody>
            <a:bodyPr wrap="square" rtlCol="0">
              <a:spAutoFit/>
            </a:bodyPr>
            <a:lstStyle/>
            <a:p>
              <a:r>
                <a:rPr lang="en-US" sz="1400" b="1" dirty="0" smtClean="0">
                  <a:solidFill>
                    <a:srgbClr val="C00000"/>
                  </a:solidFill>
                </a:rPr>
                <a:t>Variable Conductance Heat Pipes (Y-Z Plane)</a:t>
              </a:r>
              <a:endParaRPr lang="en-US" sz="1400" b="1" dirty="0">
                <a:solidFill>
                  <a:srgbClr val="C00000"/>
                </a:solidFill>
              </a:endParaRPr>
            </a:p>
          </p:txBody>
        </p:sp>
        <p:cxnSp>
          <p:nvCxnSpPr>
            <p:cNvPr id="46" name="Straight Arrow Connector 45"/>
            <p:cNvCxnSpPr>
              <a:endCxn id="56" idx="2"/>
            </p:cNvCxnSpPr>
            <p:nvPr/>
          </p:nvCxnSpPr>
          <p:spPr>
            <a:xfrm flipH="1" flipV="1">
              <a:off x="2714616" y="5484019"/>
              <a:ext cx="1419234" cy="640557"/>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47" name="Straight Arrow Connector 46"/>
            <p:cNvCxnSpPr/>
            <p:nvPr/>
          </p:nvCxnSpPr>
          <p:spPr>
            <a:xfrm flipH="1" flipV="1">
              <a:off x="3048000" y="5286375"/>
              <a:ext cx="1095375" cy="838200"/>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p:nvPr/>
          </p:nvCxnSpPr>
          <p:spPr>
            <a:xfrm flipH="1" flipV="1">
              <a:off x="2419350" y="5648325"/>
              <a:ext cx="1743075" cy="485776"/>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sp>
          <p:nvSpPr>
            <p:cNvPr id="49" name="TextBox 48"/>
            <p:cNvSpPr txBox="1"/>
            <p:nvPr/>
          </p:nvSpPr>
          <p:spPr>
            <a:xfrm>
              <a:off x="4471988" y="4679118"/>
              <a:ext cx="1166812" cy="276999"/>
            </a:xfrm>
            <a:prstGeom prst="rect">
              <a:avLst/>
            </a:prstGeom>
            <a:noFill/>
          </p:spPr>
          <p:txBody>
            <a:bodyPr wrap="square" rtlCol="0">
              <a:spAutoFit/>
            </a:bodyPr>
            <a:lstStyle/>
            <a:p>
              <a:r>
                <a:rPr lang="en-US" sz="1200" b="1" dirty="0" smtClean="0"/>
                <a:t>Radiator</a:t>
              </a:r>
              <a:endParaRPr lang="en-US" sz="1200" b="1" dirty="0"/>
            </a:p>
          </p:txBody>
        </p:sp>
        <p:sp>
          <p:nvSpPr>
            <p:cNvPr id="50" name="TextBox 49"/>
            <p:cNvSpPr txBox="1"/>
            <p:nvPr/>
          </p:nvSpPr>
          <p:spPr>
            <a:xfrm>
              <a:off x="4157662" y="3983793"/>
              <a:ext cx="1843087" cy="646331"/>
            </a:xfrm>
            <a:prstGeom prst="rect">
              <a:avLst/>
            </a:prstGeom>
            <a:noFill/>
          </p:spPr>
          <p:txBody>
            <a:bodyPr wrap="square" rtlCol="0">
              <a:spAutoFit/>
            </a:bodyPr>
            <a:lstStyle/>
            <a:p>
              <a:r>
                <a:rPr lang="en-US" sz="1200" b="1" dirty="0" smtClean="0"/>
                <a:t>Fibrous Refractory Composite Insulation Tile</a:t>
              </a:r>
              <a:endParaRPr lang="en-US" sz="1200" b="1" dirty="0"/>
            </a:p>
          </p:txBody>
        </p:sp>
        <p:cxnSp>
          <p:nvCxnSpPr>
            <p:cNvPr id="51" name="Straight Arrow Connector 50"/>
            <p:cNvCxnSpPr>
              <a:stCxn id="50" idx="1"/>
            </p:cNvCxnSpPr>
            <p:nvPr/>
          </p:nvCxnSpPr>
          <p:spPr>
            <a:xfrm flipH="1">
              <a:off x="2800350" y="4306959"/>
              <a:ext cx="1357312" cy="207891"/>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p:nvPr/>
          </p:nvCxnSpPr>
          <p:spPr>
            <a:xfrm flipH="1">
              <a:off x="3743325" y="5010150"/>
              <a:ext cx="757238" cy="57150"/>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53" name="Straight Arrow Connector 52"/>
            <p:cNvCxnSpPr>
              <a:stCxn id="49" idx="1"/>
            </p:cNvCxnSpPr>
            <p:nvPr/>
          </p:nvCxnSpPr>
          <p:spPr>
            <a:xfrm flipH="1">
              <a:off x="3362325" y="4817618"/>
              <a:ext cx="1109663" cy="125857"/>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grpSp>
      <p:sp>
        <p:nvSpPr>
          <p:cNvPr id="68" name="TextBox 67"/>
          <p:cNvSpPr txBox="1"/>
          <p:nvPr/>
        </p:nvSpPr>
        <p:spPr>
          <a:xfrm>
            <a:off x="5419726" y="895349"/>
            <a:ext cx="3524250" cy="4555093"/>
          </a:xfrm>
          <a:prstGeom prst="rect">
            <a:avLst/>
          </a:prstGeom>
          <a:solidFill>
            <a:schemeClr val="accent1">
              <a:lumMod val="20000"/>
              <a:lumOff val="80000"/>
            </a:schemeClr>
          </a:solidFill>
        </p:spPr>
        <p:txBody>
          <a:bodyPr wrap="square" rtlCol="0">
            <a:spAutoFit/>
          </a:bodyPr>
          <a:lstStyle/>
          <a:p>
            <a:r>
              <a:rPr lang="en-US" dirty="0" smtClean="0"/>
              <a:t>EHF Test Issues</a:t>
            </a:r>
          </a:p>
          <a:p>
            <a:endParaRPr lang="en-US" sz="1600" dirty="0" smtClean="0"/>
          </a:p>
          <a:p>
            <a:pPr marL="228600" indent="-228600">
              <a:buFont typeface="Arial" pitchFamily="34" charset="0"/>
              <a:buChar char="•"/>
            </a:pPr>
            <a:r>
              <a:rPr lang="en-US" sz="1600" dirty="0" smtClean="0"/>
              <a:t>Close proximity to other payloads</a:t>
            </a:r>
          </a:p>
          <a:p>
            <a:pPr marL="685800" lvl="1" indent="-228600">
              <a:buFont typeface="Arial" pitchFamily="34" charset="0"/>
              <a:buChar char="•"/>
            </a:pPr>
            <a:r>
              <a:rPr lang="en-US" sz="1600" i="1" dirty="0" smtClean="0"/>
              <a:t>Performance requirements could not be verified</a:t>
            </a:r>
          </a:p>
          <a:p>
            <a:pPr marL="685800" lvl="1" indent="-228600">
              <a:buFont typeface="Arial" pitchFamily="34" charset="0"/>
              <a:buChar char="•"/>
            </a:pPr>
            <a:r>
              <a:rPr lang="en-US" sz="1600" i="1" dirty="0" smtClean="0"/>
              <a:t>EHF heater lamps would interfere with other payloads</a:t>
            </a:r>
          </a:p>
          <a:p>
            <a:pPr marL="228600" indent="-228600">
              <a:buFont typeface="Arial" pitchFamily="34" charset="0"/>
              <a:buChar char="•"/>
            </a:pPr>
            <a:r>
              <a:rPr lang="en-US" sz="1600" dirty="0" smtClean="0"/>
              <a:t>Heat pipes are not level</a:t>
            </a:r>
          </a:p>
          <a:p>
            <a:pPr marL="685800" lvl="1" indent="-228600">
              <a:buFont typeface="Arial" pitchFamily="34" charset="0"/>
              <a:buChar char="•"/>
            </a:pPr>
            <a:r>
              <a:rPr lang="en-US" sz="1600" i="1" dirty="0" smtClean="0"/>
              <a:t>Variable conductance heat pipes are vertical</a:t>
            </a:r>
          </a:p>
          <a:p>
            <a:pPr marL="685800" lvl="1" indent="-228600">
              <a:buFont typeface="Arial" pitchFamily="34" charset="0"/>
              <a:buChar char="•"/>
            </a:pPr>
            <a:r>
              <a:rPr lang="en-US" sz="1600" i="1" dirty="0" smtClean="0"/>
              <a:t>No flight-like demonstration of heat pipe performance</a:t>
            </a:r>
          </a:p>
          <a:p>
            <a:pPr marL="228600" indent="-228600">
              <a:buFont typeface="Arial" pitchFamily="34" charset="0"/>
              <a:buChar char="•"/>
            </a:pPr>
            <a:r>
              <a:rPr lang="en-US" sz="1600" dirty="0" smtClean="0"/>
              <a:t>Limited instrumentation</a:t>
            </a:r>
          </a:p>
          <a:p>
            <a:pPr marL="685800" lvl="1" indent="-228600">
              <a:buFont typeface="Arial" pitchFamily="34" charset="0"/>
              <a:buChar char="•"/>
            </a:pPr>
            <a:r>
              <a:rPr lang="en-US" sz="1600" i="1" dirty="0" smtClean="0"/>
              <a:t>Thermal model correlation would be difficult</a:t>
            </a:r>
          </a:p>
          <a:p>
            <a:pPr marL="685800" lvl="1" indent="-228600">
              <a:buFont typeface="Arial" pitchFamily="34" charset="0"/>
              <a:buChar char="•"/>
            </a:pPr>
            <a:r>
              <a:rPr lang="en-US" sz="1600" i="1" dirty="0" smtClean="0"/>
              <a:t>Visibility to thermal behavior difficult </a:t>
            </a:r>
          </a:p>
          <a:p>
            <a:pPr marL="228600" indent="-228600">
              <a:buFont typeface="Arial" pitchFamily="34" charset="0"/>
              <a:buChar char="•"/>
            </a:pPr>
            <a:r>
              <a:rPr lang="en-US" sz="1600" dirty="0" smtClean="0"/>
              <a:t>Limited functional testing</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73CFFB6-6556-4D63-9D3B-1BCD4C83530A}" type="slidenum">
              <a:rPr lang="en-US" smtClean="0"/>
              <a:pPr/>
              <a:t>53</a:t>
            </a:fld>
            <a:endParaRPr lang="en-US" dirty="0"/>
          </a:p>
        </p:txBody>
      </p:sp>
      <p:sp>
        <p:nvSpPr>
          <p:cNvPr id="5" name="Cube 4"/>
          <p:cNvSpPr/>
          <p:nvPr/>
        </p:nvSpPr>
        <p:spPr>
          <a:xfrm>
            <a:off x="1952625" y="4352925"/>
            <a:ext cx="4400550" cy="190500"/>
          </a:xfrm>
          <a:prstGeom prst="cube">
            <a:avLst/>
          </a:prstGeom>
          <a:solidFill>
            <a:srgbClr val="FF9900"/>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6" name="Content Placeholder 2"/>
          <p:cNvSpPr txBox="1">
            <a:spLocks/>
          </p:cNvSpPr>
          <p:nvPr/>
        </p:nvSpPr>
        <p:spPr>
          <a:xfrm>
            <a:off x="228600" y="1371600"/>
            <a:ext cx="8077200" cy="4114800"/>
          </a:xfrm>
          <a:prstGeom prst="rect">
            <a:avLst/>
          </a:prstGeom>
        </p:spPr>
        <p:txBody>
          <a:bodyPr/>
          <a:lstStyle/>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1" i="0" u="none" strike="noStrike" kern="120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1" i="0" u="none" strike="noStrike" kern="120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1" i="0" u="none" strike="noStrike" kern="120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mn-lt"/>
              <a:ea typeface="+mn-ea"/>
              <a:cs typeface="+mn-cs"/>
            </a:endParaRPr>
          </a:p>
        </p:txBody>
      </p:sp>
      <p:sp>
        <p:nvSpPr>
          <p:cNvPr id="7" name="Title 7"/>
          <p:cNvSpPr txBox="1">
            <a:spLocks/>
          </p:cNvSpPr>
          <p:nvPr/>
        </p:nvSpPr>
        <p:spPr>
          <a:xfrm>
            <a:off x="228600" y="304800"/>
            <a:ext cx="8229600" cy="581597"/>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schemeClr val="tx1"/>
                </a:solidFill>
                <a:effectLst/>
                <a:uLnTx/>
                <a:uFillTx/>
                <a:latin typeface="+mj-lt"/>
                <a:ea typeface="+mj-ea"/>
                <a:cs typeface="+mj-cs"/>
              </a:rPr>
              <a:t>EHF Subsystem-Level Test Issue Solution</a:t>
            </a:r>
            <a:endParaRPr kumimoji="0" lang="en-US" sz="2800" b="1" i="0" u="none" strike="noStrike" kern="1200" cap="none" spc="0" normalizeH="0" baseline="0" noProof="0" dirty="0">
              <a:ln>
                <a:noFill/>
              </a:ln>
              <a:solidFill>
                <a:schemeClr val="tx1"/>
              </a:solidFill>
              <a:effectLst/>
              <a:uLnTx/>
              <a:uFillTx/>
              <a:latin typeface="+mj-lt"/>
              <a:ea typeface="+mj-ea"/>
              <a:cs typeface="+mj-cs"/>
            </a:endParaRPr>
          </a:p>
        </p:txBody>
      </p:sp>
      <p:sp>
        <p:nvSpPr>
          <p:cNvPr id="8" name="Rectangle 7"/>
          <p:cNvSpPr/>
          <p:nvPr/>
        </p:nvSpPr>
        <p:spPr>
          <a:xfrm>
            <a:off x="85725" y="6419850"/>
            <a:ext cx="2338388" cy="381000"/>
          </a:xfrm>
          <a:prstGeom prst="rect">
            <a:avLst/>
          </a:prstGeom>
          <a:solidFill>
            <a:schemeClr val="bg1"/>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9" name="Cube 8"/>
          <p:cNvSpPr/>
          <p:nvPr/>
        </p:nvSpPr>
        <p:spPr>
          <a:xfrm>
            <a:off x="2000250" y="1609725"/>
            <a:ext cx="5000625" cy="2762250"/>
          </a:xfrm>
          <a:prstGeom prst="cube">
            <a:avLst/>
          </a:prstGeom>
          <a:solidFill>
            <a:schemeClr val="bg1"/>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10" name="Freeform 9"/>
          <p:cNvSpPr/>
          <p:nvPr/>
        </p:nvSpPr>
        <p:spPr>
          <a:xfrm>
            <a:off x="2009775" y="1609725"/>
            <a:ext cx="4991100" cy="695325"/>
          </a:xfrm>
          <a:custGeom>
            <a:avLst/>
            <a:gdLst>
              <a:gd name="connsiteX0" fmla="*/ 0 w 4991100"/>
              <a:gd name="connsiteY0" fmla="*/ 685800 h 695325"/>
              <a:gd name="connsiteX1" fmla="*/ 676275 w 4991100"/>
              <a:gd name="connsiteY1" fmla="*/ 9525 h 695325"/>
              <a:gd name="connsiteX2" fmla="*/ 4991100 w 4991100"/>
              <a:gd name="connsiteY2" fmla="*/ 0 h 695325"/>
              <a:gd name="connsiteX3" fmla="*/ 4295775 w 4991100"/>
              <a:gd name="connsiteY3" fmla="*/ 695325 h 695325"/>
              <a:gd name="connsiteX4" fmla="*/ 0 w 4991100"/>
              <a:gd name="connsiteY4" fmla="*/ 685800 h 6953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1100" h="695325">
                <a:moveTo>
                  <a:pt x="0" y="685800"/>
                </a:moveTo>
                <a:lnTo>
                  <a:pt x="676275" y="9525"/>
                </a:lnTo>
                <a:lnTo>
                  <a:pt x="4991100" y="0"/>
                </a:lnTo>
                <a:lnTo>
                  <a:pt x="4295775" y="695325"/>
                </a:lnTo>
                <a:lnTo>
                  <a:pt x="0" y="685800"/>
                </a:lnTo>
                <a:close/>
              </a:path>
            </a:pathLst>
          </a:custGeom>
          <a:solidFill>
            <a:schemeClr val="bg1"/>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11" name="Freeform 10"/>
          <p:cNvSpPr/>
          <p:nvPr/>
        </p:nvSpPr>
        <p:spPr>
          <a:xfrm>
            <a:off x="628650" y="4552950"/>
            <a:ext cx="5619750" cy="1333500"/>
          </a:xfrm>
          <a:custGeom>
            <a:avLst/>
            <a:gdLst>
              <a:gd name="connsiteX0" fmla="*/ 1314450 w 5619750"/>
              <a:gd name="connsiteY0" fmla="*/ 0 h 1333500"/>
              <a:gd name="connsiteX1" fmla="*/ 0 w 5619750"/>
              <a:gd name="connsiteY1" fmla="*/ 1314450 h 1333500"/>
              <a:gd name="connsiteX2" fmla="*/ 4267200 w 5619750"/>
              <a:gd name="connsiteY2" fmla="*/ 1333500 h 1333500"/>
              <a:gd name="connsiteX3" fmla="*/ 5619750 w 5619750"/>
              <a:gd name="connsiteY3" fmla="*/ 0 h 1333500"/>
              <a:gd name="connsiteX4" fmla="*/ 1314450 w 5619750"/>
              <a:gd name="connsiteY4" fmla="*/ 0 h 133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9750" h="1333500">
                <a:moveTo>
                  <a:pt x="1314450" y="0"/>
                </a:moveTo>
                <a:lnTo>
                  <a:pt x="0" y="1314450"/>
                </a:lnTo>
                <a:lnTo>
                  <a:pt x="4267200" y="1333500"/>
                </a:lnTo>
                <a:lnTo>
                  <a:pt x="5619750" y="0"/>
                </a:lnTo>
                <a:lnTo>
                  <a:pt x="1314450" y="0"/>
                </a:lnTo>
                <a:close/>
              </a:path>
            </a:pathLst>
          </a:custGeom>
          <a:solidFill>
            <a:schemeClr val="bg1"/>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12" name="Freeform 11"/>
          <p:cNvSpPr/>
          <p:nvPr/>
        </p:nvSpPr>
        <p:spPr>
          <a:xfrm>
            <a:off x="628650" y="4457700"/>
            <a:ext cx="5619750" cy="1333500"/>
          </a:xfrm>
          <a:custGeom>
            <a:avLst/>
            <a:gdLst>
              <a:gd name="connsiteX0" fmla="*/ 1314450 w 5619750"/>
              <a:gd name="connsiteY0" fmla="*/ 0 h 1333500"/>
              <a:gd name="connsiteX1" fmla="*/ 0 w 5619750"/>
              <a:gd name="connsiteY1" fmla="*/ 1314450 h 1333500"/>
              <a:gd name="connsiteX2" fmla="*/ 4267200 w 5619750"/>
              <a:gd name="connsiteY2" fmla="*/ 1333500 h 1333500"/>
              <a:gd name="connsiteX3" fmla="*/ 5619750 w 5619750"/>
              <a:gd name="connsiteY3" fmla="*/ 0 h 1333500"/>
              <a:gd name="connsiteX4" fmla="*/ 1314450 w 5619750"/>
              <a:gd name="connsiteY4" fmla="*/ 0 h 133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9750" h="1333500">
                <a:moveTo>
                  <a:pt x="1314450" y="0"/>
                </a:moveTo>
                <a:lnTo>
                  <a:pt x="0" y="1314450"/>
                </a:lnTo>
                <a:lnTo>
                  <a:pt x="4267200" y="1333500"/>
                </a:lnTo>
                <a:lnTo>
                  <a:pt x="5619750" y="0"/>
                </a:lnTo>
                <a:lnTo>
                  <a:pt x="1314450" y="0"/>
                </a:lnTo>
                <a:close/>
              </a:path>
            </a:pathLst>
          </a:custGeom>
          <a:solidFill>
            <a:schemeClr val="bg1">
              <a:lumMod val="8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13" name="Freeform 12"/>
          <p:cNvSpPr/>
          <p:nvPr/>
        </p:nvSpPr>
        <p:spPr>
          <a:xfrm>
            <a:off x="619125" y="4448175"/>
            <a:ext cx="5619750" cy="1438275"/>
          </a:xfrm>
          <a:custGeom>
            <a:avLst/>
            <a:gdLst>
              <a:gd name="connsiteX0" fmla="*/ 5610225 w 5619750"/>
              <a:gd name="connsiteY0" fmla="*/ 0 h 1438275"/>
              <a:gd name="connsiteX1" fmla="*/ 5619750 w 5619750"/>
              <a:gd name="connsiteY1" fmla="*/ 95250 h 1438275"/>
              <a:gd name="connsiteX2" fmla="*/ 4295775 w 5619750"/>
              <a:gd name="connsiteY2" fmla="*/ 1438275 h 1438275"/>
              <a:gd name="connsiteX3" fmla="*/ 9525 w 5619750"/>
              <a:gd name="connsiteY3" fmla="*/ 1428750 h 1438275"/>
              <a:gd name="connsiteX4" fmla="*/ 0 w 5619750"/>
              <a:gd name="connsiteY4" fmla="*/ 1323975 h 1438275"/>
              <a:gd name="connsiteX5" fmla="*/ 4276725 w 5619750"/>
              <a:gd name="connsiteY5" fmla="*/ 1343025 h 1438275"/>
              <a:gd name="connsiteX6" fmla="*/ 5610225 w 5619750"/>
              <a:gd name="connsiteY6" fmla="*/ 0 h 143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9750" h="1438275">
                <a:moveTo>
                  <a:pt x="5610225" y="0"/>
                </a:moveTo>
                <a:lnTo>
                  <a:pt x="5619750" y="95250"/>
                </a:lnTo>
                <a:lnTo>
                  <a:pt x="4295775" y="1438275"/>
                </a:lnTo>
                <a:lnTo>
                  <a:pt x="9525" y="1428750"/>
                </a:lnTo>
                <a:lnTo>
                  <a:pt x="0" y="1323975"/>
                </a:lnTo>
                <a:lnTo>
                  <a:pt x="4276725" y="1343025"/>
                </a:lnTo>
                <a:lnTo>
                  <a:pt x="5610225" y="0"/>
                </a:lnTo>
                <a:close/>
              </a:path>
            </a:pathLst>
          </a:custGeom>
          <a:solidFill>
            <a:schemeClr val="bg1">
              <a:lumMod val="50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cxnSp>
        <p:nvCxnSpPr>
          <p:cNvPr id="14" name="Straight Connector 13"/>
          <p:cNvCxnSpPr/>
          <p:nvPr/>
        </p:nvCxnSpPr>
        <p:spPr>
          <a:xfrm flipV="1">
            <a:off x="2676525" y="3676650"/>
            <a:ext cx="4314825" cy="9525"/>
          </a:xfrm>
          <a:prstGeom prst="line">
            <a:avLst/>
          </a:prstGeom>
          <a:ln w="12700">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flipH="1">
            <a:off x="2695575" y="1600200"/>
            <a:ext cx="9525" cy="2057400"/>
          </a:xfrm>
          <a:prstGeom prst="line">
            <a:avLst/>
          </a:prstGeom>
          <a:ln w="12700">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flipH="1">
            <a:off x="2019300" y="3667125"/>
            <a:ext cx="666751" cy="676275"/>
          </a:xfrm>
          <a:prstGeom prst="line">
            <a:avLst/>
          </a:prstGeom>
          <a:ln w="12700">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17" name="Can 16"/>
          <p:cNvSpPr/>
          <p:nvPr/>
        </p:nvSpPr>
        <p:spPr>
          <a:xfrm rot="5400000">
            <a:off x="3986213" y="2343153"/>
            <a:ext cx="100012" cy="4291012"/>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nvGrpSpPr>
          <p:cNvPr id="18" name="Group 17"/>
          <p:cNvGrpSpPr/>
          <p:nvPr/>
        </p:nvGrpSpPr>
        <p:grpSpPr>
          <a:xfrm>
            <a:off x="4408999" y="4876662"/>
            <a:ext cx="1468731" cy="747646"/>
            <a:chOff x="4237549" y="4895712"/>
            <a:chExt cx="1468731" cy="747646"/>
          </a:xfrm>
        </p:grpSpPr>
        <p:sp>
          <p:nvSpPr>
            <p:cNvPr id="19" name="Can 18"/>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0" name="Can 19"/>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21" name="Group 20"/>
          <p:cNvGrpSpPr/>
          <p:nvPr/>
        </p:nvGrpSpPr>
        <p:grpSpPr>
          <a:xfrm>
            <a:off x="3875599" y="4886187"/>
            <a:ext cx="1468731" cy="747646"/>
            <a:chOff x="4237549" y="4895712"/>
            <a:chExt cx="1468731" cy="747646"/>
          </a:xfrm>
        </p:grpSpPr>
        <p:sp>
          <p:nvSpPr>
            <p:cNvPr id="22" name="Can 21"/>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3" name="Can 22"/>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24" name="Group 23"/>
          <p:cNvGrpSpPr/>
          <p:nvPr/>
        </p:nvGrpSpPr>
        <p:grpSpPr>
          <a:xfrm>
            <a:off x="3370774" y="4867137"/>
            <a:ext cx="1468731" cy="747646"/>
            <a:chOff x="4237549" y="4895712"/>
            <a:chExt cx="1468731" cy="747646"/>
          </a:xfrm>
        </p:grpSpPr>
        <p:sp>
          <p:nvSpPr>
            <p:cNvPr id="25" name="Can 24"/>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6" name="Can 25"/>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27" name="Group 26"/>
          <p:cNvGrpSpPr/>
          <p:nvPr/>
        </p:nvGrpSpPr>
        <p:grpSpPr>
          <a:xfrm>
            <a:off x="2837374" y="4867137"/>
            <a:ext cx="1468731" cy="747646"/>
            <a:chOff x="4237549" y="4895712"/>
            <a:chExt cx="1468731" cy="747646"/>
          </a:xfrm>
        </p:grpSpPr>
        <p:sp>
          <p:nvSpPr>
            <p:cNvPr id="28" name="Can 27"/>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9" name="Can 28"/>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30" name="Group 29"/>
          <p:cNvGrpSpPr/>
          <p:nvPr/>
        </p:nvGrpSpPr>
        <p:grpSpPr>
          <a:xfrm>
            <a:off x="2313499" y="4867137"/>
            <a:ext cx="1468731" cy="747646"/>
            <a:chOff x="4237549" y="4895712"/>
            <a:chExt cx="1468731" cy="747646"/>
          </a:xfrm>
        </p:grpSpPr>
        <p:sp>
          <p:nvSpPr>
            <p:cNvPr id="31" name="Can 30"/>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2" name="Can 31"/>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33" name="Group 32"/>
          <p:cNvGrpSpPr/>
          <p:nvPr/>
        </p:nvGrpSpPr>
        <p:grpSpPr>
          <a:xfrm>
            <a:off x="1808674" y="4867137"/>
            <a:ext cx="1468731" cy="747646"/>
            <a:chOff x="4237549" y="4895712"/>
            <a:chExt cx="1468731" cy="747646"/>
          </a:xfrm>
        </p:grpSpPr>
        <p:sp>
          <p:nvSpPr>
            <p:cNvPr id="34" name="Can 33"/>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5" name="Can 34"/>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36" name="Group 35"/>
          <p:cNvGrpSpPr/>
          <p:nvPr/>
        </p:nvGrpSpPr>
        <p:grpSpPr>
          <a:xfrm>
            <a:off x="1313374" y="4867137"/>
            <a:ext cx="1468731" cy="747646"/>
            <a:chOff x="4237549" y="4895712"/>
            <a:chExt cx="1468731" cy="747646"/>
          </a:xfrm>
        </p:grpSpPr>
        <p:sp>
          <p:nvSpPr>
            <p:cNvPr id="37" name="Can 36"/>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8" name="Can 37"/>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sp>
        <p:nvSpPr>
          <p:cNvPr id="39" name="Freeform 38"/>
          <p:cNvSpPr/>
          <p:nvPr/>
        </p:nvSpPr>
        <p:spPr>
          <a:xfrm>
            <a:off x="2000250" y="2295525"/>
            <a:ext cx="704850" cy="2057400"/>
          </a:xfrm>
          <a:custGeom>
            <a:avLst/>
            <a:gdLst>
              <a:gd name="connsiteX0" fmla="*/ 0 w 704850"/>
              <a:gd name="connsiteY0" fmla="*/ 0 h 2057400"/>
              <a:gd name="connsiteX1" fmla="*/ 704850 w 704850"/>
              <a:gd name="connsiteY1" fmla="*/ 19050 h 2057400"/>
              <a:gd name="connsiteX2" fmla="*/ 695325 w 704850"/>
              <a:gd name="connsiteY2" fmla="*/ 1390650 h 2057400"/>
              <a:gd name="connsiteX3" fmla="*/ 0 w 704850"/>
              <a:gd name="connsiteY3" fmla="*/ 2057400 h 2057400"/>
              <a:gd name="connsiteX4" fmla="*/ 0 w 704850"/>
              <a:gd name="connsiteY4" fmla="*/ 0 h 2057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4850" h="2057400">
                <a:moveTo>
                  <a:pt x="0" y="0"/>
                </a:moveTo>
                <a:lnTo>
                  <a:pt x="704850" y="19050"/>
                </a:lnTo>
                <a:lnTo>
                  <a:pt x="695325" y="1390650"/>
                </a:lnTo>
                <a:lnTo>
                  <a:pt x="0" y="2057400"/>
                </a:lnTo>
                <a:lnTo>
                  <a:pt x="0" y="0"/>
                </a:lnTo>
                <a:close/>
              </a:path>
            </a:pathLst>
          </a:custGeom>
          <a:solidFill>
            <a:schemeClr val="bg1">
              <a:lumMod val="6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0" name="Freeform 39"/>
          <p:cNvSpPr/>
          <p:nvPr/>
        </p:nvSpPr>
        <p:spPr>
          <a:xfrm>
            <a:off x="2695575" y="2305050"/>
            <a:ext cx="3619500" cy="1381125"/>
          </a:xfrm>
          <a:custGeom>
            <a:avLst/>
            <a:gdLst>
              <a:gd name="connsiteX0" fmla="*/ 19050 w 3619500"/>
              <a:gd name="connsiteY0" fmla="*/ 0 h 1381125"/>
              <a:gd name="connsiteX1" fmla="*/ 3600450 w 3619500"/>
              <a:gd name="connsiteY1" fmla="*/ 9525 h 1381125"/>
              <a:gd name="connsiteX2" fmla="*/ 3619500 w 3619500"/>
              <a:gd name="connsiteY2" fmla="*/ 1371600 h 1381125"/>
              <a:gd name="connsiteX3" fmla="*/ 0 w 3619500"/>
              <a:gd name="connsiteY3" fmla="*/ 1381125 h 1381125"/>
              <a:gd name="connsiteX4" fmla="*/ 19050 w 3619500"/>
              <a:gd name="connsiteY4" fmla="*/ 0 h 1381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0" h="1381125">
                <a:moveTo>
                  <a:pt x="19050" y="0"/>
                </a:moveTo>
                <a:lnTo>
                  <a:pt x="3600450" y="9525"/>
                </a:lnTo>
                <a:lnTo>
                  <a:pt x="3619500" y="1371600"/>
                </a:lnTo>
                <a:lnTo>
                  <a:pt x="0" y="1381125"/>
                </a:lnTo>
                <a:lnTo>
                  <a:pt x="19050" y="0"/>
                </a:lnTo>
                <a:close/>
              </a:path>
            </a:pathLst>
          </a:custGeom>
          <a:solidFill>
            <a:schemeClr val="tx2">
              <a:lumMod val="50000"/>
              <a:lumOff val="50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1" name="Freeform 40"/>
          <p:cNvSpPr/>
          <p:nvPr/>
        </p:nvSpPr>
        <p:spPr>
          <a:xfrm>
            <a:off x="2000250" y="3676650"/>
            <a:ext cx="4314825" cy="695325"/>
          </a:xfrm>
          <a:custGeom>
            <a:avLst/>
            <a:gdLst>
              <a:gd name="connsiteX0" fmla="*/ 704850 w 4314825"/>
              <a:gd name="connsiteY0" fmla="*/ 19050 h 695325"/>
              <a:gd name="connsiteX1" fmla="*/ 4305300 w 4314825"/>
              <a:gd name="connsiteY1" fmla="*/ 0 h 695325"/>
              <a:gd name="connsiteX2" fmla="*/ 4314825 w 4314825"/>
              <a:gd name="connsiteY2" fmla="*/ 695325 h 695325"/>
              <a:gd name="connsiteX3" fmla="*/ 0 w 4314825"/>
              <a:gd name="connsiteY3" fmla="*/ 695325 h 695325"/>
              <a:gd name="connsiteX4" fmla="*/ 704850 w 4314825"/>
              <a:gd name="connsiteY4" fmla="*/ 19050 h 6953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4825" h="695325">
                <a:moveTo>
                  <a:pt x="704850" y="19050"/>
                </a:moveTo>
                <a:lnTo>
                  <a:pt x="4305300" y="0"/>
                </a:lnTo>
                <a:lnTo>
                  <a:pt x="4314825" y="695325"/>
                </a:lnTo>
                <a:lnTo>
                  <a:pt x="0" y="695325"/>
                </a:lnTo>
                <a:lnTo>
                  <a:pt x="704850" y="19050"/>
                </a:lnTo>
                <a:close/>
              </a:path>
            </a:pathLst>
          </a:custGeom>
          <a:solidFill>
            <a:schemeClr val="bg2">
              <a:lumMod val="7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2" name="Freeform 41"/>
          <p:cNvSpPr/>
          <p:nvPr/>
        </p:nvSpPr>
        <p:spPr>
          <a:xfrm>
            <a:off x="6315075" y="1600200"/>
            <a:ext cx="695325" cy="2762250"/>
          </a:xfrm>
          <a:custGeom>
            <a:avLst/>
            <a:gdLst>
              <a:gd name="connsiteX0" fmla="*/ 0 w 695325"/>
              <a:gd name="connsiteY0" fmla="*/ 685800 h 2762250"/>
              <a:gd name="connsiteX1" fmla="*/ 695325 w 695325"/>
              <a:gd name="connsiteY1" fmla="*/ 0 h 2762250"/>
              <a:gd name="connsiteX2" fmla="*/ 695325 w 695325"/>
              <a:gd name="connsiteY2" fmla="*/ 2076450 h 2762250"/>
              <a:gd name="connsiteX3" fmla="*/ 19050 w 695325"/>
              <a:gd name="connsiteY3" fmla="*/ 2762250 h 2762250"/>
              <a:gd name="connsiteX4" fmla="*/ 0 w 695325"/>
              <a:gd name="connsiteY4" fmla="*/ 685800 h 2762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325" h="2762250">
                <a:moveTo>
                  <a:pt x="0" y="685800"/>
                </a:moveTo>
                <a:lnTo>
                  <a:pt x="695325" y="0"/>
                </a:lnTo>
                <a:lnTo>
                  <a:pt x="695325" y="2076450"/>
                </a:lnTo>
                <a:lnTo>
                  <a:pt x="19050" y="2762250"/>
                </a:lnTo>
                <a:lnTo>
                  <a:pt x="0" y="685800"/>
                </a:lnTo>
                <a:close/>
              </a:path>
            </a:pathLst>
          </a:custGeom>
          <a:blipFill>
            <a:blip r:embed="rId2" cstate="print"/>
            <a:tile tx="0" ty="0" sx="100000" sy="100000" flip="none" algn="tl"/>
          </a:blip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3" name="Can 42"/>
          <p:cNvSpPr/>
          <p:nvPr/>
        </p:nvSpPr>
        <p:spPr>
          <a:xfrm rot="5400000">
            <a:off x="4767263" y="1447803"/>
            <a:ext cx="100012" cy="4291012"/>
          </a:xfrm>
          <a:prstGeom prst="can">
            <a:avLst/>
          </a:prstGeom>
          <a:gradFill>
            <a:gsLst>
              <a:gs pos="0">
                <a:schemeClr val="accent1">
                  <a:lumMod val="20000"/>
                  <a:lumOff val="80000"/>
                </a:schemeClr>
              </a:gs>
              <a:gs pos="50000">
                <a:schemeClr val="accent1">
                  <a:lumMod val="60000"/>
                  <a:lumOff val="40000"/>
                </a:schemeClr>
              </a:gs>
              <a:gs pos="100000">
                <a:schemeClr val="accent1">
                  <a:tint val="23500"/>
                  <a:satMod val="160000"/>
                </a:schemeClr>
              </a:gs>
            </a:gsLst>
            <a:lin ang="10800000" scaled="0"/>
          </a:gra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4" name="Can 43"/>
          <p:cNvSpPr/>
          <p:nvPr/>
        </p:nvSpPr>
        <p:spPr>
          <a:xfrm rot="2732103">
            <a:off x="6574615" y="3414814"/>
            <a:ext cx="103012" cy="1037805"/>
          </a:xfrm>
          <a:prstGeom prst="can">
            <a:avLst/>
          </a:prstGeom>
          <a:gradFill>
            <a:gsLst>
              <a:gs pos="0">
                <a:srgbClr val="00B0F0"/>
              </a:gs>
              <a:gs pos="50000">
                <a:srgbClr val="0070C0"/>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5" name="Can 44"/>
          <p:cNvSpPr/>
          <p:nvPr/>
        </p:nvSpPr>
        <p:spPr>
          <a:xfrm rot="5400000">
            <a:off x="4129088" y="2124078"/>
            <a:ext cx="100012" cy="4291012"/>
          </a:xfrm>
          <a:prstGeom prst="can">
            <a:avLst/>
          </a:prstGeom>
          <a:gradFill>
            <a:gsLst>
              <a:gs pos="0">
                <a:srgbClr val="00B0F0"/>
              </a:gs>
              <a:gs pos="50000">
                <a:srgbClr val="0070C0"/>
              </a:gs>
              <a:gs pos="100000">
                <a:schemeClr val="accent1">
                  <a:tint val="23500"/>
                  <a:satMod val="160000"/>
                </a:schemeClr>
              </a:gs>
            </a:gsLst>
            <a:lin ang="10800000" scaled="0"/>
          </a:gra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6" name="TextBox 45"/>
          <p:cNvSpPr txBox="1"/>
          <p:nvPr/>
        </p:nvSpPr>
        <p:spPr>
          <a:xfrm>
            <a:off x="7200900" y="3152775"/>
            <a:ext cx="1800225" cy="461665"/>
          </a:xfrm>
          <a:prstGeom prst="rect">
            <a:avLst/>
          </a:prstGeom>
          <a:noFill/>
        </p:spPr>
        <p:txBody>
          <a:bodyPr wrap="square" rtlCol="0">
            <a:spAutoFit/>
          </a:bodyPr>
          <a:lstStyle/>
          <a:p>
            <a:r>
              <a:rPr lang="en-US" sz="1200" dirty="0" smtClean="0">
                <a:solidFill>
                  <a:srgbClr val="C00000"/>
                </a:solidFill>
              </a:rPr>
              <a:t>Constant  Conductance Heat Pipe</a:t>
            </a:r>
            <a:endParaRPr lang="en-US" sz="1200" dirty="0">
              <a:solidFill>
                <a:srgbClr val="C00000"/>
              </a:solidFill>
            </a:endParaRPr>
          </a:p>
        </p:txBody>
      </p:sp>
      <p:sp>
        <p:nvSpPr>
          <p:cNvPr id="47" name="TextBox 46"/>
          <p:cNvSpPr txBox="1"/>
          <p:nvPr/>
        </p:nvSpPr>
        <p:spPr>
          <a:xfrm>
            <a:off x="552450" y="5943600"/>
            <a:ext cx="1800225" cy="461665"/>
          </a:xfrm>
          <a:prstGeom prst="rect">
            <a:avLst/>
          </a:prstGeom>
          <a:noFill/>
        </p:spPr>
        <p:txBody>
          <a:bodyPr wrap="square" rtlCol="0">
            <a:spAutoFit/>
          </a:bodyPr>
          <a:lstStyle/>
          <a:p>
            <a:r>
              <a:rPr lang="en-US" sz="1200" dirty="0" smtClean="0">
                <a:solidFill>
                  <a:srgbClr val="C00000"/>
                </a:solidFill>
              </a:rPr>
              <a:t>Variable  Conductance Heat Pipes</a:t>
            </a:r>
            <a:endParaRPr lang="en-US" sz="1200" dirty="0">
              <a:solidFill>
                <a:srgbClr val="C00000"/>
              </a:solidFill>
            </a:endParaRPr>
          </a:p>
        </p:txBody>
      </p:sp>
      <p:sp>
        <p:nvSpPr>
          <p:cNvPr id="48" name="TextBox 47"/>
          <p:cNvSpPr txBox="1"/>
          <p:nvPr/>
        </p:nvSpPr>
        <p:spPr>
          <a:xfrm>
            <a:off x="133350" y="4610100"/>
            <a:ext cx="1800225" cy="276999"/>
          </a:xfrm>
          <a:prstGeom prst="rect">
            <a:avLst/>
          </a:prstGeom>
          <a:noFill/>
        </p:spPr>
        <p:txBody>
          <a:bodyPr wrap="square" rtlCol="0">
            <a:spAutoFit/>
          </a:bodyPr>
          <a:lstStyle/>
          <a:p>
            <a:r>
              <a:rPr lang="en-US" sz="1200" dirty="0" smtClean="0"/>
              <a:t>Radiator Panel</a:t>
            </a:r>
            <a:endParaRPr lang="en-US" sz="1200" dirty="0"/>
          </a:p>
        </p:txBody>
      </p:sp>
      <p:sp>
        <p:nvSpPr>
          <p:cNvPr id="49" name="TextBox 48"/>
          <p:cNvSpPr txBox="1"/>
          <p:nvPr/>
        </p:nvSpPr>
        <p:spPr>
          <a:xfrm>
            <a:off x="6972300" y="4019550"/>
            <a:ext cx="1800225" cy="646331"/>
          </a:xfrm>
          <a:prstGeom prst="rect">
            <a:avLst/>
          </a:prstGeom>
          <a:noFill/>
        </p:spPr>
        <p:txBody>
          <a:bodyPr wrap="square" rtlCol="0">
            <a:spAutoFit/>
          </a:bodyPr>
          <a:lstStyle/>
          <a:p>
            <a:r>
              <a:rPr lang="en-US" sz="1200" dirty="0" smtClean="0"/>
              <a:t>High Thermal Conductance Bracket (Test Only)</a:t>
            </a:r>
            <a:endParaRPr lang="en-US" sz="1200" dirty="0"/>
          </a:p>
        </p:txBody>
      </p:sp>
      <p:cxnSp>
        <p:nvCxnSpPr>
          <p:cNvPr id="50" name="Straight Arrow Connector 49"/>
          <p:cNvCxnSpPr/>
          <p:nvPr/>
        </p:nvCxnSpPr>
        <p:spPr>
          <a:xfrm flipH="1">
            <a:off x="6791326" y="3590925"/>
            <a:ext cx="647699" cy="161925"/>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51" name="Straight Arrow Connector 50"/>
          <p:cNvCxnSpPr/>
          <p:nvPr/>
        </p:nvCxnSpPr>
        <p:spPr>
          <a:xfrm flipH="1">
            <a:off x="6372226" y="4267200"/>
            <a:ext cx="647699" cy="161925"/>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p:nvPr/>
        </p:nvCxnSpPr>
        <p:spPr>
          <a:xfrm flipV="1">
            <a:off x="2266950" y="5562600"/>
            <a:ext cx="752475" cy="504825"/>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53" name="Straight Arrow Connector 52"/>
          <p:cNvCxnSpPr/>
          <p:nvPr/>
        </p:nvCxnSpPr>
        <p:spPr>
          <a:xfrm flipV="1">
            <a:off x="2276475" y="5619751"/>
            <a:ext cx="1257300" cy="438149"/>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cxnSp>
        <p:nvCxnSpPr>
          <p:cNvPr id="54" name="Straight Arrow Connector 53"/>
          <p:cNvCxnSpPr/>
          <p:nvPr/>
        </p:nvCxnSpPr>
        <p:spPr>
          <a:xfrm>
            <a:off x="1304925" y="4733926"/>
            <a:ext cx="466725" cy="142874"/>
          </a:xfrm>
          <a:prstGeom prst="straightConnector1">
            <a:avLst/>
          </a:prstGeom>
          <a:ln w="12700">
            <a:solidFill>
              <a:srgbClr val="FF0000"/>
            </a:solidFill>
            <a:tailEnd type="triangle" w="sm" len="med"/>
          </a:ln>
          <a:effectLst/>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373CFFB6-6556-4D63-9D3B-1BCD4C83530A}" type="slidenum">
              <a:rPr lang="en-US" smtClean="0"/>
              <a:pPr/>
              <a:t>54</a:t>
            </a:fld>
            <a:endParaRPr lang="en-US" dirty="0"/>
          </a:p>
        </p:txBody>
      </p:sp>
      <p:sp>
        <p:nvSpPr>
          <p:cNvPr id="5" name="Freeform 4"/>
          <p:cNvSpPr/>
          <p:nvPr/>
        </p:nvSpPr>
        <p:spPr>
          <a:xfrm>
            <a:off x="3438525" y="1028700"/>
            <a:ext cx="4438650" cy="2152650"/>
          </a:xfrm>
          <a:custGeom>
            <a:avLst/>
            <a:gdLst>
              <a:gd name="connsiteX0" fmla="*/ 104775 w 4438650"/>
              <a:gd name="connsiteY0" fmla="*/ 0 h 2152650"/>
              <a:gd name="connsiteX1" fmla="*/ 0 w 4438650"/>
              <a:gd name="connsiteY1" fmla="*/ 85725 h 2152650"/>
              <a:gd name="connsiteX2" fmla="*/ 4333875 w 4438650"/>
              <a:gd name="connsiteY2" fmla="*/ 85725 h 2152650"/>
              <a:gd name="connsiteX3" fmla="*/ 4333875 w 4438650"/>
              <a:gd name="connsiteY3" fmla="*/ 2152650 h 2152650"/>
              <a:gd name="connsiteX4" fmla="*/ 4429125 w 4438650"/>
              <a:gd name="connsiteY4" fmla="*/ 2085975 h 2152650"/>
              <a:gd name="connsiteX5" fmla="*/ 4438650 w 4438650"/>
              <a:gd name="connsiteY5" fmla="*/ 0 h 2152650"/>
              <a:gd name="connsiteX6" fmla="*/ 104775 w 4438650"/>
              <a:gd name="connsiteY6" fmla="*/ 0 h 215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38650" h="2152650">
                <a:moveTo>
                  <a:pt x="104775" y="0"/>
                </a:moveTo>
                <a:lnTo>
                  <a:pt x="0" y="85725"/>
                </a:lnTo>
                <a:lnTo>
                  <a:pt x="4333875" y="85725"/>
                </a:lnTo>
                <a:lnTo>
                  <a:pt x="4333875" y="2152650"/>
                </a:lnTo>
                <a:lnTo>
                  <a:pt x="4429125" y="2085975"/>
                </a:lnTo>
                <a:lnTo>
                  <a:pt x="4438650" y="0"/>
                </a:lnTo>
                <a:lnTo>
                  <a:pt x="104775" y="0"/>
                </a:lnTo>
                <a:close/>
              </a:path>
            </a:pathLst>
          </a:custGeom>
          <a:solidFill>
            <a:schemeClr val="tx1">
              <a:lumMod val="50000"/>
              <a:lumOff val="50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6" name="Rectangle 5"/>
          <p:cNvSpPr/>
          <p:nvPr/>
        </p:nvSpPr>
        <p:spPr>
          <a:xfrm>
            <a:off x="3457575" y="1114425"/>
            <a:ext cx="4324350" cy="2076450"/>
          </a:xfrm>
          <a:prstGeom prst="rect">
            <a:avLst/>
          </a:prstGeom>
          <a:solidFill>
            <a:schemeClr val="tx1">
              <a:lumMod val="75000"/>
              <a:lumOff val="2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7" name="Freeform 6"/>
          <p:cNvSpPr/>
          <p:nvPr/>
        </p:nvSpPr>
        <p:spPr>
          <a:xfrm>
            <a:off x="666750" y="5172075"/>
            <a:ext cx="5619750" cy="1333500"/>
          </a:xfrm>
          <a:custGeom>
            <a:avLst/>
            <a:gdLst>
              <a:gd name="connsiteX0" fmla="*/ 1314450 w 5619750"/>
              <a:gd name="connsiteY0" fmla="*/ 0 h 1333500"/>
              <a:gd name="connsiteX1" fmla="*/ 0 w 5619750"/>
              <a:gd name="connsiteY1" fmla="*/ 1314450 h 1333500"/>
              <a:gd name="connsiteX2" fmla="*/ 4267200 w 5619750"/>
              <a:gd name="connsiteY2" fmla="*/ 1333500 h 1333500"/>
              <a:gd name="connsiteX3" fmla="*/ 5619750 w 5619750"/>
              <a:gd name="connsiteY3" fmla="*/ 0 h 1333500"/>
              <a:gd name="connsiteX4" fmla="*/ 1314450 w 5619750"/>
              <a:gd name="connsiteY4" fmla="*/ 0 h 133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9750" h="1333500">
                <a:moveTo>
                  <a:pt x="1314450" y="0"/>
                </a:moveTo>
                <a:lnTo>
                  <a:pt x="0" y="1314450"/>
                </a:lnTo>
                <a:lnTo>
                  <a:pt x="4267200" y="1333500"/>
                </a:lnTo>
                <a:lnTo>
                  <a:pt x="5619750" y="0"/>
                </a:lnTo>
                <a:lnTo>
                  <a:pt x="1314450" y="0"/>
                </a:lnTo>
                <a:close/>
              </a:path>
            </a:pathLst>
          </a:custGeom>
          <a:solidFill>
            <a:schemeClr val="tx1">
              <a:lumMod val="75000"/>
              <a:lumOff val="2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8" name="Cube 7"/>
          <p:cNvSpPr/>
          <p:nvPr/>
        </p:nvSpPr>
        <p:spPr>
          <a:xfrm>
            <a:off x="1952625" y="4410075"/>
            <a:ext cx="4400550" cy="190500"/>
          </a:xfrm>
          <a:prstGeom prst="cube">
            <a:avLst/>
          </a:prstGeom>
          <a:solidFill>
            <a:srgbClr val="FF9900"/>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9" name="Content Placeholder 2"/>
          <p:cNvSpPr>
            <a:spLocks noGrp="1"/>
          </p:cNvSpPr>
          <p:nvPr>
            <p:ph sz="quarter" idx="4294967295"/>
          </p:nvPr>
        </p:nvSpPr>
        <p:spPr>
          <a:xfrm>
            <a:off x="228600" y="1428750"/>
            <a:ext cx="8077200" cy="4114800"/>
          </a:xfrm>
          <a:prstGeom prst="rect">
            <a:avLst/>
          </a:prstGeom>
        </p:spPr>
        <p:txBody>
          <a:bodyPr/>
          <a:lstStyle/>
          <a:p>
            <a:endParaRPr lang="en-US" dirty="0" smtClean="0"/>
          </a:p>
          <a:p>
            <a:endParaRPr lang="en-US" dirty="0" smtClean="0"/>
          </a:p>
          <a:p>
            <a:endParaRPr lang="en-US" dirty="0" smtClean="0"/>
          </a:p>
          <a:p>
            <a:endParaRPr lang="en-US" dirty="0"/>
          </a:p>
        </p:txBody>
      </p:sp>
      <p:sp>
        <p:nvSpPr>
          <p:cNvPr id="10" name="Title 7"/>
          <p:cNvSpPr>
            <a:spLocks noGrp="1"/>
          </p:cNvSpPr>
          <p:nvPr>
            <p:ph type="title"/>
          </p:nvPr>
        </p:nvSpPr>
        <p:spPr>
          <a:xfrm>
            <a:off x="228600" y="152400"/>
            <a:ext cx="8229600" cy="791147"/>
          </a:xfrm>
        </p:spPr>
        <p:txBody>
          <a:bodyPr/>
          <a:lstStyle/>
          <a:p>
            <a:r>
              <a:rPr lang="en-US" dirty="0" smtClean="0"/>
              <a:t>EHF Subsystem-Level Thermal Test Hardware</a:t>
            </a:r>
            <a:endParaRPr lang="en-US" dirty="0"/>
          </a:p>
        </p:txBody>
      </p:sp>
      <p:sp>
        <p:nvSpPr>
          <p:cNvPr id="11" name="Rectangle 10"/>
          <p:cNvSpPr/>
          <p:nvPr/>
        </p:nvSpPr>
        <p:spPr>
          <a:xfrm>
            <a:off x="85725" y="6477000"/>
            <a:ext cx="2338388" cy="381000"/>
          </a:xfrm>
          <a:prstGeom prst="rect">
            <a:avLst/>
          </a:prstGeom>
          <a:solidFill>
            <a:schemeClr val="bg1"/>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12" name="Cube 11"/>
          <p:cNvSpPr/>
          <p:nvPr/>
        </p:nvSpPr>
        <p:spPr>
          <a:xfrm>
            <a:off x="2000250" y="1666875"/>
            <a:ext cx="5000625" cy="2762250"/>
          </a:xfrm>
          <a:prstGeom prst="cube">
            <a:avLst/>
          </a:prstGeom>
          <a:solidFill>
            <a:schemeClr val="bg1"/>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13" name="Freeform 12"/>
          <p:cNvSpPr/>
          <p:nvPr/>
        </p:nvSpPr>
        <p:spPr>
          <a:xfrm>
            <a:off x="2009775" y="1666875"/>
            <a:ext cx="4991100" cy="695325"/>
          </a:xfrm>
          <a:custGeom>
            <a:avLst/>
            <a:gdLst>
              <a:gd name="connsiteX0" fmla="*/ 0 w 4991100"/>
              <a:gd name="connsiteY0" fmla="*/ 685800 h 695325"/>
              <a:gd name="connsiteX1" fmla="*/ 676275 w 4991100"/>
              <a:gd name="connsiteY1" fmla="*/ 9525 h 695325"/>
              <a:gd name="connsiteX2" fmla="*/ 4991100 w 4991100"/>
              <a:gd name="connsiteY2" fmla="*/ 0 h 695325"/>
              <a:gd name="connsiteX3" fmla="*/ 4295775 w 4991100"/>
              <a:gd name="connsiteY3" fmla="*/ 695325 h 695325"/>
              <a:gd name="connsiteX4" fmla="*/ 0 w 4991100"/>
              <a:gd name="connsiteY4" fmla="*/ 685800 h 6953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1100" h="695325">
                <a:moveTo>
                  <a:pt x="0" y="685800"/>
                </a:moveTo>
                <a:lnTo>
                  <a:pt x="676275" y="9525"/>
                </a:lnTo>
                <a:lnTo>
                  <a:pt x="4991100" y="0"/>
                </a:lnTo>
                <a:lnTo>
                  <a:pt x="4295775" y="695325"/>
                </a:lnTo>
                <a:lnTo>
                  <a:pt x="0" y="685800"/>
                </a:lnTo>
                <a:close/>
              </a:path>
            </a:pathLst>
          </a:custGeom>
          <a:solidFill>
            <a:schemeClr val="bg1"/>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14" name="Freeform 13"/>
          <p:cNvSpPr/>
          <p:nvPr/>
        </p:nvSpPr>
        <p:spPr>
          <a:xfrm>
            <a:off x="628650" y="4514850"/>
            <a:ext cx="5619750" cy="1333500"/>
          </a:xfrm>
          <a:custGeom>
            <a:avLst/>
            <a:gdLst>
              <a:gd name="connsiteX0" fmla="*/ 1314450 w 5619750"/>
              <a:gd name="connsiteY0" fmla="*/ 0 h 1333500"/>
              <a:gd name="connsiteX1" fmla="*/ 0 w 5619750"/>
              <a:gd name="connsiteY1" fmla="*/ 1314450 h 1333500"/>
              <a:gd name="connsiteX2" fmla="*/ 4267200 w 5619750"/>
              <a:gd name="connsiteY2" fmla="*/ 1333500 h 1333500"/>
              <a:gd name="connsiteX3" fmla="*/ 5619750 w 5619750"/>
              <a:gd name="connsiteY3" fmla="*/ 0 h 1333500"/>
              <a:gd name="connsiteX4" fmla="*/ 1314450 w 5619750"/>
              <a:gd name="connsiteY4" fmla="*/ 0 h 133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9750" h="1333500">
                <a:moveTo>
                  <a:pt x="1314450" y="0"/>
                </a:moveTo>
                <a:lnTo>
                  <a:pt x="0" y="1314450"/>
                </a:lnTo>
                <a:lnTo>
                  <a:pt x="4267200" y="1333500"/>
                </a:lnTo>
                <a:lnTo>
                  <a:pt x="5619750" y="0"/>
                </a:lnTo>
                <a:lnTo>
                  <a:pt x="1314450" y="0"/>
                </a:lnTo>
                <a:close/>
              </a:path>
            </a:pathLst>
          </a:custGeom>
          <a:solidFill>
            <a:schemeClr val="bg1">
              <a:lumMod val="8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15" name="Freeform 14"/>
          <p:cNvSpPr/>
          <p:nvPr/>
        </p:nvSpPr>
        <p:spPr>
          <a:xfrm>
            <a:off x="676275" y="5153025"/>
            <a:ext cx="5619750" cy="1438275"/>
          </a:xfrm>
          <a:custGeom>
            <a:avLst/>
            <a:gdLst>
              <a:gd name="connsiteX0" fmla="*/ 5610225 w 5619750"/>
              <a:gd name="connsiteY0" fmla="*/ 0 h 1438275"/>
              <a:gd name="connsiteX1" fmla="*/ 5619750 w 5619750"/>
              <a:gd name="connsiteY1" fmla="*/ 95250 h 1438275"/>
              <a:gd name="connsiteX2" fmla="*/ 4295775 w 5619750"/>
              <a:gd name="connsiteY2" fmla="*/ 1438275 h 1438275"/>
              <a:gd name="connsiteX3" fmla="*/ 9525 w 5619750"/>
              <a:gd name="connsiteY3" fmla="*/ 1428750 h 1438275"/>
              <a:gd name="connsiteX4" fmla="*/ 0 w 5619750"/>
              <a:gd name="connsiteY4" fmla="*/ 1323975 h 1438275"/>
              <a:gd name="connsiteX5" fmla="*/ 4276725 w 5619750"/>
              <a:gd name="connsiteY5" fmla="*/ 1343025 h 1438275"/>
              <a:gd name="connsiteX6" fmla="*/ 5610225 w 5619750"/>
              <a:gd name="connsiteY6" fmla="*/ 0 h 143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9750" h="1438275">
                <a:moveTo>
                  <a:pt x="5610225" y="0"/>
                </a:moveTo>
                <a:lnTo>
                  <a:pt x="5619750" y="95250"/>
                </a:lnTo>
                <a:lnTo>
                  <a:pt x="4295775" y="1438275"/>
                </a:lnTo>
                <a:lnTo>
                  <a:pt x="9525" y="1428750"/>
                </a:lnTo>
                <a:lnTo>
                  <a:pt x="0" y="1323975"/>
                </a:lnTo>
                <a:lnTo>
                  <a:pt x="4276725" y="1343025"/>
                </a:lnTo>
                <a:lnTo>
                  <a:pt x="5610225" y="0"/>
                </a:lnTo>
                <a:close/>
              </a:path>
            </a:pathLst>
          </a:custGeom>
          <a:solidFill>
            <a:schemeClr val="bg1">
              <a:lumMod val="50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cxnSp>
        <p:nvCxnSpPr>
          <p:cNvPr id="16" name="Straight Connector 15"/>
          <p:cNvCxnSpPr/>
          <p:nvPr/>
        </p:nvCxnSpPr>
        <p:spPr>
          <a:xfrm flipV="1">
            <a:off x="2676525" y="3733800"/>
            <a:ext cx="4314825" cy="9525"/>
          </a:xfrm>
          <a:prstGeom prst="line">
            <a:avLst/>
          </a:prstGeom>
          <a:ln w="12700">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2695575" y="1657350"/>
            <a:ext cx="9525" cy="2057400"/>
          </a:xfrm>
          <a:prstGeom prst="line">
            <a:avLst/>
          </a:prstGeom>
          <a:ln w="12700">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H="1">
            <a:off x="2019300" y="3724275"/>
            <a:ext cx="666751" cy="676275"/>
          </a:xfrm>
          <a:prstGeom prst="line">
            <a:avLst/>
          </a:prstGeom>
          <a:ln w="12700">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19" name="Can 18"/>
          <p:cNvSpPr/>
          <p:nvPr/>
        </p:nvSpPr>
        <p:spPr>
          <a:xfrm rot="5400000">
            <a:off x="3986213" y="2400303"/>
            <a:ext cx="100012" cy="4291012"/>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nvGrpSpPr>
          <p:cNvPr id="20" name="Group 92"/>
          <p:cNvGrpSpPr/>
          <p:nvPr/>
        </p:nvGrpSpPr>
        <p:grpSpPr>
          <a:xfrm>
            <a:off x="4408999" y="4933812"/>
            <a:ext cx="1468731" cy="747646"/>
            <a:chOff x="4237549" y="4895712"/>
            <a:chExt cx="1468731" cy="747646"/>
          </a:xfrm>
        </p:grpSpPr>
        <p:sp>
          <p:nvSpPr>
            <p:cNvPr id="21" name="Can 20"/>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2" name="Can 21"/>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23" name="Group 93"/>
          <p:cNvGrpSpPr/>
          <p:nvPr/>
        </p:nvGrpSpPr>
        <p:grpSpPr>
          <a:xfrm>
            <a:off x="3875599" y="4943337"/>
            <a:ext cx="1468731" cy="747646"/>
            <a:chOff x="4237549" y="4895712"/>
            <a:chExt cx="1468731" cy="747646"/>
          </a:xfrm>
        </p:grpSpPr>
        <p:sp>
          <p:nvSpPr>
            <p:cNvPr id="24" name="Can 23"/>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5" name="Can 24"/>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26" name="Group 96"/>
          <p:cNvGrpSpPr/>
          <p:nvPr/>
        </p:nvGrpSpPr>
        <p:grpSpPr>
          <a:xfrm>
            <a:off x="3370774" y="4924287"/>
            <a:ext cx="1468731" cy="747646"/>
            <a:chOff x="4237549" y="4895712"/>
            <a:chExt cx="1468731" cy="747646"/>
          </a:xfrm>
        </p:grpSpPr>
        <p:sp>
          <p:nvSpPr>
            <p:cNvPr id="27" name="Can 26"/>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28" name="Can 27"/>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29" name="Group 99"/>
          <p:cNvGrpSpPr/>
          <p:nvPr/>
        </p:nvGrpSpPr>
        <p:grpSpPr>
          <a:xfrm>
            <a:off x="2837374" y="4924287"/>
            <a:ext cx="1468731" cy="747646"/>
            <a:chOff x="4237549" y="4895712"/>
            <a:chExt cx="1468731" cy="747646"/>
          </a:xfrm>
        </p:grpSpPr>
        <p:sp>
          <p:nvSpPr>
            <p:cNvPr id="30" name="Can 29"/>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1" name="Can 30"/>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32" name="Group 102"/>
          <p:cNvGrpSpPr/>
          <p:nvPr/>
        </p:nvGrpSpPr>
        <p:grpSpPr>
          <a:xfrm>
            <a:off x="2313499" y="4924287"/>
            <a:ext cx="1468731" cy="747646"/>
            <a:chOff x="4237549" y="4895712"/>
            <a:chExt cx="1468731" cy="747646"/>
          </a:xfrm>
        </p:grpSpPr>
        <p:sp>
          <p:nvSpPr>
            <p:cNvPr id="33" name="Can 32"/>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4" name="Can 33"/>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35" name="Group 106"/>
          <p:cNvGrpSpPr/>
          <p:nvPr/>
        </p:nvGrpSpPr>
        <p:grpSpPr>
          <a:xfrm>
            <a:off x="1808674" y="4924287"/>
            <a:ext cx="1468731" cy="747646"/>
            <a:chOff x="4237549" y="4895712"/>
            <a:chExt cx="1468731" cy="747646"/>
          </a:xfrm>
        </p:grpSpPr>
        <p:sp>
          <p:nvSpPr>
            <p:cNvPr id="36" name="Can 35"/>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37" name="Can 36"/>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grpSp>
        <p:nvGrpSpPr>
          <p:cNvPr id="38" name="Group 109"/>
          <p:cNvGrpSpPr/>
          <p:nvPr/>
        </p:nvGrpSpPr>
        <p:grpSpPr>
          <a:xfrm>
            <a:off x="1313374" y="4924287"/>
            <a:ext cx="1468731" cy="747646"/>
            <a:chOff x="4237549" y="4895712"/>
            <a:chExt cx="1468731" cy="747646"/>
          </a:xfrm>
        </p:grpSpPr>
        <p:sp>
          <p:nvSpPr>
            <p:cNvPr id="39" name="Can 38"/>
            <p:cNvSpPr/>
            <p:nvPr/>
          </p:nvSpPr>
          <p:spPr>
            <a:xfrm rot="2708083">
              <a:off x="4368053" y="5309689"/>
              <a:ext cx="203165" cy="464173"/>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0" name="Can 39"/>
            <p:cNvSpPr/>
            <p:nvPr/>
          </p:nvSpPr>
          <p:spPr>
            <a:xfrm rot="2708083">
              <a:off x="5011366" y="4295111"/>
              <a:ext cx="94313" cy="1295515"/>
            </a:xfrm>
            <a:prstGeom prst="can">
              <a:avLst/>
            </a:prstGeom>
            <a:gradFill>
              <a:gsLst>
                <a:gs pos="0">
                  <a:srgbClr val="9999FF"/>
                </a:gs>
                <a:gs pos="50000">
                  <a:schemeClr val="bg2">
                    <a:lumMod val="50000"/>
                  </a:schemeClr>
                </a:gs>
                <a:gs pos="100000">
                  <a:schemeClr val="accent1">
                    <a:tint val="23500"/>
                    <a:satMod val="160000"/>
                  </a:schemeClr>
                </a:gs>
              </a:gsLst>
              <a:lin ang="10800000" scaled="0"/>
            </a:gra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grpSp>
      <p:sp>
        <p:nvSpPr>
          <p:cNvPr id="41" name="Freeform 40"/>
          <p:cNvSpPr/>
          <p:nvPr/>
        </p:nvSpPr>
        <p:spPr>
          <a:xfrm>
            <a:off x="2000250" y="2352675"/>
            <a:ext cx="704850" cy="2057400"/>
          </a:xfrm>
          <a:custGeom>
            <a:avLst/>
            <a:gdLst>
              <a:gd name="connsiteX0" fmla="*/ 0 w 704850"/>
              <a:gd name="connsiteY0" fmla="*/ 0 h 2057400"/>
              <a:gd name="connsiteX1" fmla="*/ 704850 w 704850"/>
              <a:gd name="connsiteY1" fmla="*/ 19050 h 2057400"/>
              <a:gd name="connsiteX2" fmla="*/ 695325 w 704850"/>
              <a:gd name="connsiteY2" fmla="*/ 1390650 h 2057400"/>
              <a:gd name="connsiteX3" fmla="*/ 0 w 704850"/>
              <a:gd name="connsiteY3" fmla="*/ 2057400 h 2057400"/>
              <a:gd name="connsiteX4" fmla="*/ 0 w 704850"/>
              <a:gd name="connsiteY4" fmla="*/ 0 h 2057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4850" h="2057400">
                <a:moveTo>
                  <a:pt x="0" y="0"/>
                </a:moveTo>
                <a:lnTo>
                  <a:pt x="704850" y="19050"/>
                </a:lnTo>
                <a:lnTo>
                  <a:pt x="695325" y="1390650"/>
                </a:lnTo>
                <a:lnTo>
                  <a:pt x="0" y="2057400"/>
                </a:lnTo>
                <a:lnTo>
                  <a:pt x="0" y="0"/>
                </a:lnTo>
                <a:close/>
              </a:path>
            </a:pathLst>
          </a:custGeom>
          <a:solidFill>
            <a:schemeClr val="bg1">
              <a:lumMod val="6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2" name="Freeform 41"/>
          <p:cNvSpPr/>
          <p:nvPr/>
        </p:nvSpPr>
        <p:spPr>
          <a:xfrm>
            <a:off x="2695575" y="2362200"/>
            <a:ext cx="3619500" cy="1381125"/>
          </a:xfrm>
          <a:custGeom>
            <a:avLst/>
            <a:gdLst>
              <a:gd name="connsiteX0" fmla="*/ 19050 w 3619500"/>
              <a:gd name="connsiteY0" fmla="*/ 0 h 1381125"/>
              <a:gd name="connsiteX1" fmla="*/ 3600450 w 3619500"/>
              <a:gd name="connsiteY1" fmla="*/ 9525 h 1381125"/>
              <a:gd name="connsiteX2" fmla="*/ 3619500 w 3619500"/>
              <a:gd name="connsiteY2" fmla="*/ 1371600 h 1381125"/>
              <a:gd name="connsiteX3" fmla="*/ 0 w 3619500"/>
              <a:gd name="connsiteY3" fmla="*/ 1381125 h 1381125"/>
              <a:gd name="connsiteX4" fmla="*/ 19050 w 3619500"/>
              <a:gd name="connsiteY4" fmla="*/ 0 h 1381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9500" h="1381125">
                <a:moveTo>
                  <a:pt x="19050" y="0"/>
                </a:moveTo>
                <a:lnTo>
                  <a:pt x="3600450" y="9525"/>
                </a:lnTo>
                <a:lnTo>
                  <a:pt x="3619500" y="1371600"/>
                </a:lnTo>
                <a:lnTo>
                  <a:pt x="0" y="1381125"/>
                </a:lnTo>
                <a:lnTo>
                  <a:pt x="19050" y="0"/>
                </a:lnTo>
                <a:close/>
              </a:path>
            </a:pathLst>
          </a:custGeom>
          <a:solidFill>
            <a:schemeClr val="tx2">
              <a:lumMod val="50000"/>
              <a:lumOff val="50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3" name="Freeform 42"/>
          <p:cNvSpPr/>
          <p:nvPr/>
        </p:nvSpPr>
        <p:spPr>
          <a:xfrm>
            <a:off x="2000250" y="3733800"/>
            <a:ext cx="4314825" cy="695325"/>
          </a:xfrm>
          <a:custGeom>
            <a:avLst/>
            <a:gdLst>
              <a:gd name="connsiteX0" fmla="*/ 704850 w 4314825"/>
              <a:gd name="connsiteY0" fmla="*/ 19050 h 695325"/>
              <a:gd name="connsiteX1" fmla="*/ 4305300 w 4314825"/>
              <a:gd name="connsiteY1" fmla="*/ 0 h 695325"/>
              <a:gd name="connsiteX2" fmla="*/ 4314825 w 4314825"/>
              <a:gd name="connsiteY2" fmla="*/ 695325 h 695325"/>
              <a:gd name="connsiteX3" fmla="*/ 0 w 4314825"/>
              <a:gd name="connsiteY3" fmla="*/ 695325 h 695325"/>
              <a:gd name="connsiteX4" fmla="*/ 704850 w 4314825"/>
              <a:gd name="connsiteY4" fmla="*/ 19050 h 6953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4825" h="695325">
                <a:moveTo>
                  <a:pt x="704850" y="19050"/>
                </a:moveTo>
                <a:lnTo>
                  <a:pt x="4305300" y="0"/>
                </a:lnTo>
                <a:lnTo>
                  <a:pt x="4314825" y="695325"/>
                </a:lnTo>
                <a:lnTo>
                  <a:pt x="0" y="695325"/>
                </a:lnTo>
                <a:lnTo>
                  <a:pt x="704850" y="19050"/>
                </a:lnTo>
                <a:close/>
              </a:path>
            </a:pathLst>
          </a:custGeom>
          <a:solidFill>
            <a:schemeClr val="bg2">
              <a:lumMod val="7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4" name="Freeform 43"/>
          <p:cNvSpPr/>
          <p:nvPr/>
        </p:nvSpPr>
        <p:spPr>
          <a:xfrm>
            <a:off x="6315075" y="1657350"/>
            <a:ext cx="695325" cy="2762250"/>
          </a:xfrm>
          <a:custGeom>
            <a:avLst/>
            <a:gdLst>
              <a:gd name="connsiteX0" fmla="*/ 0 w 695325"/>
              <a:gd name="connsiteY0" fmla="*/ 685800 h 2762250"/>
              <a:gd name="connsiteX1" fmla="*/ 695325 w 695325"/>
              <a:gd name="connsiteY1" fmla="*/ 0 h 2762250"/>
              <a:gd name="connsiteX2" fmla="*/ 695325 w 695325"/>
              <a:gd name="connsiteY2" fmla="*/ 2076450 h 2762250"/>
              <a:gd name="connsiteX3" fmla="*/ 19050 w 695325"/>
              <a:gd name="connsiteY3" fmla="*/ 2762250 h 2762250"/>
              <a:gd name="connsiteX4" fmla="*/ 0 w 695325"/>
              <a:gd name="connsiteY4" fmla="*/ 685800 h 2762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325" h="2762250">
                <a:moveTo>
                  <a:pt x="0" y="685800"/>
                </a:moveTo>
                <a:lnTo>
                  <a:pt x="695325" y="0"/>
                </a:lnTo>
                <a:lnTo>
                  <a:pt x="695325" y="2076450"/>
                </a:lnTo>
                <a:lnTo>
                  <a:pt x="19050" y="2762250"/>
                </a:lnTo>
                <a:lnTo>
                  <a:pt x="0" y="685800"/>
                </a:lnTo>
                <a:close/>
              </a:path>
            </a:pathLst>
          </a:custGeom>
          <a:blipFill>
            <a:blip r:embed="rId2" cstate="print"/>
            <a:tile tx="0" ty="0" sx="100000" sy="100000" flip="none" algn="tl"/>
          </a:blip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5" name="Can 44"/>
          <p:cNvSpPr/>
          <p:nvPr/>
        </p:nvSpPr>
        <p:spPr>
          <a:xfrm rot="5400000">
            <a:off x="4129088" y="2181228"/>
            <a:ext cx="100012" cy="4291012"/>
          </a:xfrm>
          <a:prstGeom prst="can">
            <a:avLst/>
          </a:prstGeom>
          <a:gradFill>
            <a:gsLst>
              <a:gs pos="0">
                <a:srgbClr val="00B0F0"/>
              </a:gs>
              <a:gs pos="50000">
                <a:srgbClr val="0070C0"/>
              </a:gs>
              <a:gs pos="100000">
                <a:schemeClr val="accent1">
                  <a:tint val="23500"/>
                  <a:satMod val="160000"/>
                </a:schemeClr>
              </a:gs>
            </a:gsLst>
            <a:lin ang="10800000" scaled="0"/>
          </a:gra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6" name="Rectangle 45"/>
          <p:cNvSpPr/>
          <p:nvPr/>
        </p:nvSpPr>
        <p:spPr>
          <a:xfrm>
            <a:off x="2000250" y="2362200"/>
            <a:ext cx="4324350" cy="2076450"/>
          </a:xfrm>
          <a:prstGeom prst="rect">
            <a:avLst/>
          </a:prstGeom>
          <a:blipFill>
            <a:blip r:embed="rId2" cstate="print"/>
            <a:tile tx="0" ty="0" sx="100000" sy="100000" flip="none" algn="tl"/>
          </a:blip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7" name="Freeform 46"/>
          <p:cNvSpPr/>
          <p:nvPr/>
        </p:nvSpPr>
        <p:spPr>
          <a:xfrm>
            <a:off x="685800" y="4400550"/>
            <a:ext cx="5619750" cy="1333500"/>
          </a:xfrm>
          <a:custGeom>
            <a:avLst/>
            <a:gdLst>
              <a:gd name="connsiteX0" fmla="*/ 1314450 w 5619750"/>
              <a:gd name="connsiteY0" fmla="*/ 0 h 1333500"/>
              <a:gd name="connsiteX1" fmla="*/ 0 w 5619750"/>
              <a:gd name="connsiteY1" fmla="*/ 1314450 h 1333500"/>
              <a:gd name="connsiteX2" fmla="*/ 4267200 w 5619750"/>
              <a:gd name="connsiteY2" fmla="*/ 1333500 h 1333500"/>
              <a:gd name="connsiteX3" fmla="*/ 5619750 w 5619750"/>
              <a:gd name="connsiteY3" fmla="*/ 0 h 1333500"/>
              <a:gd name="connsiteX4" fmla="*/ 1314450 w 5619750"/>
              <a:gd name="connsiteY4" fmla="*/ 0 h 133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19750" h="1333500">
                <a:moveTo>
                  <a:pt x="1314450" y="0"/>
                </a:moveTo>
                <a:lnTo>
                  <a:pt x="0" y="1314450"/>
                </a:lnTo>
                <a:lnTo>
                  <a:pt x="4267200" y="1333500"/>
                </a:lnTo>
                <a:lnTo>
                  <a:pt x="5619750" y="0"/>
                </a:lnTo>
                <a:lnTo>
                  <a:pt x="1314450" y="0"/>
                </a:lnTo>
                <a:close/>
              </a:path>
            </a:pathLst>
          </a:custGeom>
          <a:blipFill>
            <a:blip r:embed="rId2" cstate="print"/>
            <a:tile tx="0" ty="0" sx="100000" sy="100000" flip="none" algn="tl"/>
          </a:blip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8" name="Freeform 47"/>
          <p:cNvSpPr/>
          <p:nvPr/>
        </p:nvSpPr>
        <p:spPr>
          <a:xfrm>
            <a:off x="647700" y="4505325"/>
            <a:ext cx="5619750" cy="1438275"/>
          </a:xfrm>
          <a:custGeom>
            <a:avLst/>
            <a:gdLst>
              <a:gd name="connsiteX0" fmla="*/ 5610225 w 5619750"/>
              <a:gd name="connsiteY0" fmla="*/ 0 h 1438275"/>
              <a:gd name="connsiteX1" fmla="*/ 5619750 w 5619750"/>
              <a:gd name="connsiteY1" fmla="*/ 95250 h 1438275"/>
              <a:gd name="connsiteX2" fmla="*/ 4295775 w 5619750"/>
              <a:gd name="connsiteY2" fmla="*/ 1438275 h 1438275"/>
              <a:gd name="connsiteX3" fmla="*/ 9525 w 5619750"/>
              <a:gd name="connsiteY3" fmla="*/ 1428750 h 1438275"/>
              <a:gd name="connsiteX4" fmla="*/ 0 w 5619750"/>
              <a:gd name="connsiteY4" fmla="*/ 1323975 h 1438275"/>
              <a:gd name="connsiteX5" fmla="*/ 4276725 w 5619750"/>
              <a:gd name="connsiteY5" fmla="*/ 1343025 h 1438275"/>
              <a:gd name="connsiteX6" fmla="*/ 5610225 w 5619750"/>
              <a:gd name="connsiteY6" fmla="*/ 0 h 1438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9750" h="1438275">
                <a:moveTo>
                  <a:pt x="5610225" y="0"/>
                </a:moveTo>
                <a:lnTo>
                  <a:pt x="5619750" y="95250"/>
                </a:lnTo>
                <a:lnTo>
                  <a:pt x="4295775" y="1438275"/>
                </a:lnTo>
                <a:lnTo>
                  <a:pt x="9525" y="1428750"/>
                </a:lnTo>
                <a:lnTo>
                  <a:pt x="0" y="1323975"/>
                </a:lnTo>
                <a:lnTo>
                  <a:pt x="4276725" y="1343025"/>
                </a:lnTo>
                <a:lnTo>
                  <a:pt x="5610225" y="0"/>
                </a:lnTo>
                <a:close/>
              </a:path>
            </a:pathLst>
          </a:custGeom>
          <a:solidFill>
            <a:schemeClr val="bg1">
              <a:lumMod val="50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49" name="TextBox 48"/>
          <p:cNvSpPr txBox="1"/>
          <p:nvPr/>
        </p:nvSpPr>
        <p:spPr>
          <a:xfrm>
            <a:off x="6610350" y="4343400"/>
            <a:ext cx="1543050" cy="461665"/>
          </a:xfrm>
          <a:prstGeom prst="rect">
            <a:avLst/>
          </a:prstGeom>
          <a:noFill/>
        </p:spPr>
        <p:txBody>
          <a:bodyPr wrap="square" rtlCol="0">
            <a:spAutoFit/>
          </a:bodyPr>
          <a:lstStyle/>
          <a:p>
            <a:r>
              <a:rPr lang="en-US" sz="1200" dirty="0" smtClean="0"/>
              <a:t>Test-only MLI over Panel Opening</a:t>
            </a:r>
            <a:endParaRPr lang="en-US" sz="1200" dirty="0"/>
          </a:p>
        </p:txBody>
      </p:sp>
      <p:sp>
        <p:nvSpPr>
          <p:cNvPr id="50" name="TextBox 49"/>
          <p:cNvSpPr txBox="1"/>
          <p:nvPr/>
        </p:nvSpPr>
        <p:spPr>
          <a:xfrm>
            <a:off x="6781800" y="4829175"/>
            <a:ext cx="1800225" cy="646331"/>
          </a:xfrm>
          <a:prstGeom prst="rect">
            <a:avLst/>
          </a:prstGeom>
          <a:noFill/>
        </p:spPr>
        <p:txBody>
          <a:bodyPr wrap="square" rtlCol="0">
            <a:spAutoFit/>
          </a:bodyPr>
          <a:lstStyle/>
          <a:p>
            <a:r>
              <a:rPr lang="en-US" sz="1200" dirty="0" smtClean="0"/>
              <a:t>Test-only MLI over Variable Conductance Heat Pipes</a:t>
            </a:r>
            <a:endParaRPr lang="en-US" sz="1200" dirty="0"/>
          </a:p>
        </p:txBody>
      </p:sp>
      <p:cxnSp>
        <p:nvCxnSpPr>
          <p:cNvPr id="51" name="Straight Arrow Connector 50"/>
          <p:cNvCxnSpPr>
            <a:stCxn id="49" idx="1"/>
          </p:cNvCxnSpPr>
          <p:nvPr/>
        </p:nvCxnSpPr>
        <p:spPr>
          <a:xfrm flipH="1" flipV="1">
            <a:off x="5495926" y="3686176"/>
            <a:ext cx="1114424" cy="888057"/>
          </a:xfrm>
          <a:prstGeom prst="straightConnector1">
            <a:avLst/>
          </a:prstGeom>
          <a:ln w="190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p:nvPr/>
        </p:nvCxnSpPr>
        <p:spPr>
          <a:xfrm flipH="1" flipV="1">
            <a:off x="5038725" y="4848225"/>
            <a:ext cx="1809751" cy="228601"/>
          </a:xfrm>
          <a:prstGeom prst="straightConnector1">
            <a:avLst/>
          </a:prstGeom>
          <a:ln w="190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54" name="Straight Arrow Connector 53"/>
          <p:cNvCxnSpPr/>
          <p:nvPr/>
        </p:nvCxnSpPr>
        <p:spPr>
          <a:xfrm flipH="1">
            <a:off x="4552950" y="5810252"/>
            <a:ext cx="1847852" cy="352423"/>
          </a:xfrm>
          <a:prstGeom prst="straightConnector1">
            <a:avLst/>
          </a:prstGeom>
          <a:ln w="190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sp>
        <p:nvSpPr>
          <p:cNvPr id="55" name="Freeform 54"/>
          <p:cNvSpPr/>
          <p:nvPr/>
        </p:nvSpPr>
        <p:spPr>
          <a:xfrm>
            <a:off x="8162925" y="1571625"/>
            <a:ext cx="695325" cy="2762250"/>
          </a:xfrm>
          <a:custGeom>
            <a:avLst/>
            <a:gdLst>
              <a:gd name="connsiteX0" fmla="*/ 0 w 695325"/>
              <a:gd name="connsiteY0" fmla="*/ 685800 h 2762250"/>
              <a:gd name="connsiteX1" fmla="*/ 695325 w 695325"/>
              <a:gd name="connsiteY1" fmla="*/ 0 h 2762250"/>
              <a:gd name="connsiteX2" fmla="*/ 695325 w 695325"/>
              <a:gd name="connsiteY2" fmla="*/ 2076450 h 2762250"/>
              <a:gd name="connsiteX3" fmla="*/ 19050 w 695325"/>
              <a:gd name="connsiteY3" fmla="*/ 2762250 h 2762250"/>
              <a:gd name="connsiteX4" fmla="*/ 0 w 695325"/>
              <a:gd name="connsiteY4" fmla="*/ 685800 h 2762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325" h="2762250">
                <a:moveTo>
                  <a:pt x="0" y="685800"/>
                </a:moveTo>
                <a:lnTo>
                  <a:pt x="695325" y="0"/>
                </a:lnTo>
                <a:lnTo>
                  <a:pt x="695325" y="2076450"/>
                </a:lnTo>
                <a:lnTo>
                  <a:pt x="19050" y="2762250"/>
                </a:lnTo>
                <a:lnTo>
                  <a:pt x="0" y="685800"/>
                </a:lnTo>
                <a:close/>
              </a:path>
            </a:pathLst>
          </a:custGeom>
          <a:solidFill>
            <a:schemeClr val="tx1">
              <a:lumMod val="75000"/>
              <a:lumOff val="2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56" name="Freeform 55"/>
          <p:cNvSpPr/>
          <p:nvPr/>
        </p:nvSpPr>
        <p:spPr>
          <a:xfrm>
            <a:off x="2181225" y="895350"/>
            <a:ext cx="4972050" cy="685800"/>
          </a:xfrm>
          <a:custGeom>
            <a:avLst/>
            <a:gdLst>
              <a:gd name="connsiteX0" fmla="*/ 0 w 4972050"/>
              <a:gd name="connsiteY0" fmla="*/ 685800 h 685800"/>
              <a:gd name="connsiteX1" fmla="*/ 685800 w 4972050"/>
              <a:gd name="connsiteY1" fmla="*/ 9525 h 685800"/>
              <a:gd name="connsiteX2" fmla="*/ 4972050 w 4972050"/>
              <a:gd name="connsiteY2" fmla="*/ 0 h 685800"/>
              <a:gd name="connsiteX3" fmla="*/ 4314825 w 4972050"/>
              <a:gd name="connsiteY3" fmla="*/ 685800 h 685800"/>
              <a:gd name="connsiteX4" fmla="*/ 0 w 4972050"/>
              <a:gd name="connsiteY4" fmla="*/ 685800 h 685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2050" h="685800">
                <a:moveTo>
                  <a:pt x="0" y="685800"/>
                </a:moveTo>
                <a:lnTo>
                  <a:pt x="685800" y="9525"/>
                </a:lnTo>
                <a:lnTo>
                  <a:pt x="4972050" y="0"/>
                </a:lnTo>
                <a:lnTo>
                  <a:pt x="4314825" y="685800"/>
                </a:lnTo>
                <a:lnTo>
                  <a:pt x="0" y="685800"/>
                </a:lnTo>
                <a:close/>
              </a:path>
            </a:pathLst>
          </a:custGeom>
          <a:solidFill>
            <a:schemeClr val="tx1">
              <a:lumMod val="75000"/>
              <a:lumOff val="2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57" name="Freeform 56"/>
          <p:cNvSpPr/>
          <p:nvPr/>
        </p:nvSpPr>
        <p:spPr>
          <a:xfrm>
            <a:off x="1162050" y="1571625"/>
            <a:ext cx="695325" cy="2762250"/>
          </a:xfrm>
          <a:custGeom>
            <a:avLst/>
            <a:gdLst>
              <a:gd name="connsiteX0" fmla="*/ 0 w 695325"/>
              <a:gd name="connsiteY0" fmla="*/ 685800 h 2762250"/>
              <a:gd name="connsiteX1" fmla="*/ 695325 w 695325"/>
              <a:gd name="connsiteY1" fmla="*/ 0 h 2762250"/>
              <a:gd name="connsiteX2" fmla="*/ 695325 w 695325"/>
              <a:gd name="connsiteY2" fmla="*/ 2076450 h 2762250"/>
              <a:gd name="connsiteX3" fmla="*/ 19050 w 695325"/>
              <a:gd name="connsiteY3" fmla="*/ 2762250 h 2762250"/>
              <a:gd name="connsiteX4" fmla="*/ 0 w 695325"/>
              <a:gd name="connsiteY4" fmla="*/ 685800 h 2762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325" h="2762250">
                <a:moveTo>
                  <a:pt x="0" y="685800"/>
                </a:moveTo>
                <a:lnTo>
                  <a:pt x="695325" y="0"/>
                </a:lnTo>
                <a:lnTo>
                  <a:pt x="695325" y="2076450"/>
                </a:lnTo>
                <a:lnTo>
                  <a:pt x="19050" y="2762250"/>
                </a:lnTo>
                <a:lnTo>
                  <a:pt x="0" y="685800"/>
                </a:lnTo>
                <a:close/>
              </a:path>
            </a:pathLst>
          </a:custGeom>
          <a:solidFill>
            <a:schemeClr val="tx1">
              <a:lumMod val="75000"/>
              <a:lumOff val="2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58" name="Freeform 57"/>
          <p:cNvSpPr/>
          <p:nvPr/>
        </p:nvSpPr>
        <p:spPr>
          <a:xfrm>
            <a:off x="1057275" y="1581150"/>
            <a:ext cx="809625" cy="2752725"/>
          </a:xfrm>
          <a:custGeom>
            <a:avLst/>
            <a:gdLst>
              <a:gd name="connsiteX0" fmla="*/ 123825 w 809625"/>
              <a:gd name="connsiteY0" fmla="*/ 2752725 h 2752725"/>
              <a:gd name="connsiteX1" fmla="*/ 28575 w 809625"/>
              <a:gd name="connsiteY1" fmla="*/ 2752725 h 2752725"/>
              <a:gd name="connsiteX2" fmla="*/ 0 w 809625"/>
              <a:gd name="connsiteY2" fmla="*/ 676275 h 2752725"/>
              <a:gd name="connsiteX3" fmla="*/ 695325 w 809625"/>
              <a:gd name="connsiteY3" fmla="*/ 0 h 2752725"/>
              <a:gd name="connsiteX4" fmla="*/ 809625 w 809625"/>
              <a:gd name="connsiteY4" fmla="*/ 0 h 2752725"/>
              <a:gd name="connsiteX5" fmla="*/ 104775 w 809625"/>
              <a:gd name="connsiteY5" fmla="*/ 695325 h 2752725"/>
              <a:gd name="connsiteX6" fmla="*/ 123825 w 809625"/>
              <a:gd name="connsiteY6" fmla="*/ 2752725 h 2752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9625" h="2752725">
                <a:moveTo>
                  <a:pt x="123825" y="2752725"/>
                </a:moveTo>
                <a:lnTo>
                  <a:pt x="28575" y="2752725"/>
                </a:lnTo>
                <a:lnTo>
                  <a:pt x="0" y="676275"/>
                </a:lnTo>
                <a:lnTo>
                  <a:pt x="695325" y="0"/>
                </a:lnTo>
                <a:lnTo>
                  <a:pt x="809625" y="0"/>
                </a:lnTo>
                <a:lnTo>
                  <a:pt x="104775" y="695325"/>
                </a:lnTo>
                <a:lnTo>
                  <a:pt x="123825" y="2752725"/>
                </a:lnTo>
                <a:close/>
              </a:path>
            </a:pathLst>
          </a:custGeom>
          <a:solidFill>
            <a:schemeClr val="tx1">
              <a:lumMod val="50000"/>
              <a:lumOff val="50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59" name="Freeform 58"/>
          <p:cNvSpPr/>
          <p:nvPr/>
        </p:nvSpPr>
        <p:spPr>
          <a:xfrm>
            <a:off x="8048625" y="1590675"/>
            <a:ext cx="809625" cy="2752725"/>
          </a:xfrm>
          <a:custGeom>
            <a:avLst/>
            <a:gdLst>
              <a:gd name="connsiteX0" fmla="*/ 123825 w 809625"/>
              <a:gd name="connsiteY0" fmla="*/ 2752725 h 2752725"/>
              <a:gd name="connsiteX1" fmla="*/ 28575 w 809625"/>
              <a:gd name="connsiteY1" fmla="*/ 2752725 h 2752725"/>
              <a:gd name="connsiteX2" fmla="*/ 0 w 809625"/>
              <a:gd name="connsiteY2" fmla="*/ 676275 h 2752725"/>
              <a:gd name="connsiteX3" fmla="*/ 695325 w 809625"/>
              <a:gd name="connsiteY3" fmla="*/ 0 h 2752725"/>
              <a:gd name="connsiteX4" fmla="*/ 809625 w 809625"/>
              <a:gd name="connsiteY4" fmla="*/ 0 h 2752725"/>
              <a:gd name="connsiteX5" fmla="*/ 104775 w 809625"/>
              <a:gd name="connsiteY5" fmla="*/ 695325 h 2752725"/>
              <a:gd name="connsiteX6" fmla="*/ 123825 w 809625"/>
              <a:gd name="connsiteY6" fmla="*/ 2752725 h 2752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9625" h="2752725">
                <a:moveTo>
                  <a:pt x="123825" y="2752725"/>
                </a:moveTo>
                <a:lnTo>
                  <a:pt x="28575" y="2752725"/>
                </a:lnTo>
                <a:lnTo>
                  <a:pt x="0" y="676275"/>
                </a:lnTo>
                <a:lnTo>
                  <a:pt x="695325" y="0"/>
                </a:lnTo>
                <a:lnTo>
                  <a:pt x="809625" y="0"/>
                </a:lnTo>
                <a:lnTo>
                  <a:pt x="104775" y="695325"/>
                </a:lnTo>
                <a:lnTo>
                  <a:pt x="123825" y="2752725"/>
                </a:lnTo>
                <a:close/>
              </a:path>
            </a:pathLst>
          </a:custGeom>
          <a:solidFill>
            <a:schemeClr val="tx1">
              <a:lumMod val="50000"/>
              <a:lumOff val="50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60" name="Freeform 59"/>
          <p:cNvSpPr/>
          <p:nvPr/>
        </p:nvSpPr>
        <p:spPr>
          <a:xfrm>
            <a:off x="2190750" y="895350"/>
            <a:ext cx="4962525" cy="800100"/>
          </a:xfrm>
          <a:custGeom>
            <a:avLst/>
            <a:gdLst>
              <a:gd name="connsiteX0" fmla="*/ 0 w 4962525"/>
              <a:gd name="connsiteY0" fmla="*/ 695325 h 800100"/>
              <a:gd name="connsiteX1" fmla="*/ 0 w 4962525"/>
              <a:gd name="connsiteY1" fmla="*/ 800100 h 800100"/>
              <a:gd name="connsiteX2" fmla="*/ 4324350 w 4962525"/>
              <a:gd name="connsiteY2" fmla="*/ 790575 h 800100"/>
              <a:gd name="connsiteX3" fmla="*/ 4962525 w 4962525"/>
              <a:gd name="connsiteY3" fmla="*/ 123825 h 800100"/>
              <a:gd name="connsiteX4" fmla="*/ 4962525 w 4962525"/>
              <a:gd name="connsiteY4" fmla="*/ 0 h 800100"/>
              <a:gd name="connsiteX5" fmla="*/ 4333875 w 4962525"/>
              <a:gd name="connsiteY5" fmla="*/ 704850 h 800100"/>
              <a:gd name="connsiteX6" fmla="*/ 0 w 4962525"/>
              <a:gd name="connsiteY6" fmla="*/ 695325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62525" h="800100">
                <a:moveTo>
                  <a:pt x="0" y="695325"/>
                </a:moveTo>
                <a:lnTo>
                  <a:pt x="0" y="800100"/>
                </a:lnTo>
                <a:lnTo>
                  <a:pt x="4324350" y="790575"/>
                </a:lnTo>
                <a:lnTo>
                  <a:pt x="4962525" y="123825"/>
                </a:lnTo>
                <a:lnTo>
                  <a:pt x="4962525" y="0"/>
                </a:lnTo>
                <a:lnTo>
                  <a:pt x="4333875" y="704850"/>
                </a:lnTo>
                <a:lnTo>
                  <a:pt x="0" y="695325"/>
                </a:lnTo>
                <a:close/>
              </a:path>
            </a:pathLst>
          </a:custGeom>
          <a:solidFill>
            <a:schemeClr val="tx1">
              <a:lumMod val="65000"/>
              <a:lumOff val="35000"/>
            </a:schemeClr>
          </a:solidFill>
          <a:ln w="127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err="1" smtClean="0">
              <a:solidFill>
                <a:schemeClr val="tx1"/>
              </a:solidFill>
            </a:endParaRPr>
          </a:p>
        </p:txBody>
      </p:sp>
      <p:sp>
        <p:nvSpPr>
          <p:cNvPr id="61" name="TextBox 60"/>
          <p:cNvSpPr txBox="1"/>
          <p:nvPr/>
        </p:nvSpPr>
        <p:spPr>
          <a:xfrm>
            <a:off x="228600" y="990600"/>
            <a:ext cx="1895475" cy="461665"/>
          </a:xfrm>
          <a:prstGeom prst="rect">
            <a:avLst/>
          </a:prstGeom>
          <a:noFill/>
        </p:spPr>
        <p:txBody>
          <a:bodyPr wrap="square" rtlCol="0">
            <a:spAutoFit/>
          </a:bodyPr>
          <a:lstStyle/>
          <a:p>
            <a:r>
              <a:rPr lang="en-US" sz="1200" dirty="0" smtClean="0"/>
              <a:t>Liquid Nitrogen Cold / Heater Plates</a:t>
            </a:r>
            <a:endParaRPr lang="en-US" sz="1200" dirty="0"/>
          </a:p>
        </p:txBody>
      </p:sp>
      <p:cxnSp>
        <p:nvCxnSpPr>
          <p:cNvPr id="62" name="Straight Arrow Connector 61"/>
          <p:cNvCxnSpPr/>
          <p:nvPr/>
        </p:nvCxnSpPr>
        <p:spPr>
          <a:xfrm flipV="1">
            <a:off x="2143127" y="1247775"/>
            <a:ext cx="1257298" cy="38102"/>
          </a:xfrm>
          <a:prstGeom prst="straightConnector1">
            <a:avLst/>
          </a:prstGeom>
          <a:ln w="190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63" name="Straight Arrow Connector 62"/>
          <p:cNvCxnSpPr/>
          <p:nvPr/>
        </p:nvCxnSpPr>
        <p:spPr>
          <a:xfrm>
            <a:off x="1200152" y="1428752"/>
            <a:ext cx="447673" cy="847723"/>
          </a:xfrm>
          <a:prstGeom prst="straightConnector1">
            <a:avLst/>
          </a:prstGeom>
          <a:ln w="190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sp>
        <p:nvSpPr>
          <p:cNvPr id="64" name="TextBox 63"/>
          <p:cNvSpPr txBox="1"/>
          <p:nvPr/>
        </p:nvSpPr>
        <p:spPr>
          <a:xfrm>
            <a:off x="6477000" y="5638800"/>
            <a:ext cx="1895475" cy="461665"/>
          </a:xfrm>
          <a:prstGeom prst="rect">
            <a:avLst/>
          </a:prstGeom>
          <a:noFill/>
        </p:spPr>
        <p:txBody>
          <a:bodyPr wrap="square" rtlCol="0">
            <a:spAutoFit/>
          </a:bodyPr>
          <a:lstStyle/>
          <a:p>
            <a:r>
              <a:rPr lang="en-US" sz="1200" dirty="0" smtClean="0"/>
              <a:t>Liquid Nitrogen Cold / Heater Plates</a:t>
            </a:r>
            <a:endParaRPr lang="en-US" sz="12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Concluding Remarks for Part 2</a:t>
            </a:r>
            <a:endParaRPr lang="en-US" dirty="0"/>
          </a:p>
        </p:txBody>
      </p:sp>
      <p:sp>
        <p:nvSpPr>
          <p:cNvPr id="3" name="Content Placeholder 2"/>
          <p:cNvSpPr>
            <a:spLocks noGrp="1"/>
          </p:cNvSpPr>
          <p:nvPr>
            <p:ph idx="1"/>
          </p:nvPr>
        </p:nvSpPr>
        <p:spPr>
          <a:xfrm>
            <a:off x="457200" y="1447800"/>
            <a:ext cx="8458200" cy="4525963"/>
          </a:xfrm>
        </p:spPr>
        <p:txBody>
          <a:bodyPr>
            <a:normAutofit/>
          </a:bodyPr>
          <a:lstStyle/>
          <a:p>
            <a:r>
              <a:rPr lang="en-US" b="0" dirty="0" smtClean="0"/>
              <a:t>Principal test at unit level is temperature cycling in air or vacuum. </a:t>
            </a:r>
          </a:p>
          <a:p>
            <a:pPr>
              <a:spcBef>
                <a:spcPts val="1800"/>
              </a:spcBef>
            </a:pPr>
            <a:r>
              <a:rPr lang="en-US" b="0" dirty="0" smtClean="0"/>
              <a:t>Margins are applied to expected flight temperatures to establish acceptance and qualification test ranges.</a:t>
            </a:r>
          </a:p>
          <a:p>
            <a:pPr>
              <a:spcBef>
                <a:spcPts val="1800"/>
              </a:spcBef>
            </a:pPr>
            <a:r>
              <a:rPr lang="en-US" b="0" dirty="0" smtClean="0"/>
              <a:t>Development and subsystem tests reduce program risk by identifying problems earlier. </a:t>
            </a:r>
          </a:p>
          <a:p>
            <a:pPr>
              <a:spcBef>
                <a:spcPts val="1800"/>
              </a:spcBef>
            </a:pPr>
            <a:r>
              <a:rPr lang="en-US" b="0" dirty="0" smtClean="0"/>
              <a:t>Government agencies have minimum temperature range, number of cycles, and total test time requirements.</a:t>
            </a:r>
          </a:p>
          <a:p>
            <a:endParaRPr lang="en-US" b="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55</a:t>
            </a:fld>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dirty="0" smtClean="0"/>
              <a:t>Conclusion of Part 2</a:t>
            </a:r>
            <a:endParaRPr lang="en-US" sz="3600" dirty="0"/>
          </a:p>
        </p:txBody>
      </p:sp>
      <p:sp>
        <p:nvSpPr>
          <p:cNvPr id="4" name="Slide Number Placeholder 3"/>
          <p:cNvSpPr>
            <a:spLocks noGrp="1"/>
          </p:cNvSpPr>
          <p:nvPr>
            <p:ph type="sldNum" sz="quarter" idx="12"/>
          </p:nvPr>
        </p:nvSpPr>
        <p:spPr/>
        <p:txBody>
          <a:bodyPr/>
          <a:lstStyle/>
          <a:p>
            <a:fld id="{373CFFB6-6556-4D63-9D3B-1BCD4C83530A}" type="slidenum">
              <a:rPr lang="en-US" smtClean="0"/>
              <a:pPr/>
              <a:t>56</a:t>
            </a:fld>
            <a:endParaRPr lang="en-US"/>
          </a:p>
        </p:txBody>
      </p:sp>
    </p:spTree>
  </p:cSld>
  <p:clrMapOvr>
    <a:masterClrMapping/>
  </p:clrMapOvr>
</p:sld>
</file>

<file path=ppt/theme/theme1.xml><?xml version="1.0" encoding="utf-8"?>
<a:theme xmlns:a="http://schemas.openxmlformats.org/drawingml/2006/main" name="NESC Academy testing class 9 Oct 2012 draf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NESC Academy testing class 9 Oct 2012 draft</Template>
  <TotalTime>20927</TotalTime>
  <Pages>1</Pages>
  <Words>3336</Words>
  <Application>Microsoft Office PowerPoint</Application>
  <PresentationFormat>On-screen Show (4:3)</PresentationFormat>
  <Paragraphs>734</Paragraphs>
  <Slides>56</Slides>
  <Notes>6</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56</vt:i4>
      </vt:variant>
    </vt:vector>
  </HeadingPairs>
  <TitlesOfParts>
    <vt:vector size="59" baseType="lpstr">
      <vt:lpstr>NESC Academy testing class 9 Oct 2012 draft</vt:lpstr>
      <vt:lpstr>1_Custom Design</vt:lpstr>
      <vt:lpstr>Document</vt:lpstr>
      <vt:lpstr>PowerPoint Presentation</vt:lpstr>
      <vt:lpstr>Part 2 Roadmap</vt:lpstr>
      <vt:lpstr>Introduction</vt:lpstr>
      <vt:lpstr>Overview</vt:lpstr>
      <vt:lpstr>Unit Level Testing</vt:lpstr>
      <vt:lpstr>What is considered a “unit”?</vt:lpstr>
      <vt:lpstr>Approaches to Unit Test Temperatures</vt:lpstr>
      <vt:lpstr>Establishing Unit Level Test Temperatures </vt:lpstr>
      <vt:lpstr>Unit Thermal Cycling Test</vt:lpstr>
      <vt:lpstr>Unit Thermal Cycling Overview</vt:lpstr>
      <vt:lpstr>Unit Thermal Cycling Overview (cont.)</vt:lpstr>
      <vt:lpstr>PowerPoint Presentation</vt:lpstr>
      <vt:lpstr>Hot and Cold Temperature Plateau</vt:lpstr>
      <vt:lpstr>Unit Thermal Vacuum Test</vt:lpstr>
      <vt:lpstr>Unit Thermal Vacuum Overview</vt:lpstr>
      <vt:lpstr>Unit Thermal Vacuum Overview (cont.)</vt:lpstr>
      <vt:lpstr>Unit Thermal Vacuum Test Configuration</vt:lpstr>
      <vt:lpstr>Unit Thermal Vacuum Test Configuration (cont.)</vt:lpstr>
      <vt:lpstr>Unit Test Requirements</vt:lpstr>
      <vt:lpstr>Test Requirements for Electronic Units</vt:lpstr>
      <vt:lpstr>Test Requirements for Electronic Units (cont.)</vt:lpstr>
      <vt:lpstr>Test Requirements for Electronic Units (cont.)</vt:lpstr>
      <vt:lpstr>Test Requirements for Electronic Units (cont.)</vt:lpstr>
      <vt:lpstr>Example of Tailored Temperature Requirements</vt:lpstr>
      <vt:lpstr>Testing of Non-electronic Units</vt:lpstr>
      <vt:lpstr>MilStd 1540 Test Requirements for Various Units (1)</vt:lpstr>
      <vt:lpstr>Unit Testing of Moving Mechanical Assemblies</vt:lpstr>
      <vt:lpstr>Unit Testing of Moving Mechanical Assemblies (cont.)</vt:lpstr>
      <vt:lpstr>Unit Testing of Antennas</vt:lpstr>
      <vt:lpstr>Unit Testing of Antennas (cont.)</vt:lpstr>
      <vt:lpstr>Unit Testing of Solar Arrays</vt:lpstr>
      <vt:lpstr>Unit Testing of Solar Arrays (cont.)</vt:lpstr>
      <vt:lpstr>Unit Testing of Batteries</vt:lpstr>
      <vt:lpstr>Unit Testing of Batteries (cont.)</vt:lpstr>
      <vt:lpstr>Unit Testing of Batteries (cont.)</vt:lpstr>
      <vt:lpstr>Unit Level Thermal Testing Summary</vt:lpstr>
      <vt:lpstr>Development Testing</vt:lpstr>
      <vt:lpstr>Development Testing</vt:lpstr>
      <vt:lpstr>Development Testing</vt:lpstr>
      <vt:lpstr>Development Testing (Cont’d)</vt:lpstr>
      <vt:lpstr>Thermal Balance Development Test</vt:lpstr>
      <vt:lpstr>Thermal Balance Development Test (cont.)</vt:lpstr>
      <vt:lpstr>Deployment Mechanism Development Test</vt:lpstr>
      <vt:lpstr>Deployment Mechanism Development Test (cont.)</vt:lpstr>
      <vt:lpstr>Heat Pipe Development Tests</vt:lpstr>
      <vt:lpstr>Typical Heat Pipe Development Test Program</vt:lpstr>
      <vt:lpstr>Subsystem Testing</vt:lpstr>
      <vt:lpstr>Subsystem or Payload Testing</vt:lpstr>
      <vt:lpstr>Subsystem or Payload Testing (cont.)</vt:lpstr>
      <vt:lpstr>Test Requirements for Electronic Subsystems</vt:lpstr>
      <vt:lpstr>Test Requirements for Electronic Subsystems (cont.)</vt:lpstr>
      <vt:lpstr>Subsystem Test Example – MILSTAR EHF Antenna </vt:lpstr>
      <vt:lpstr>PowerPoint Presentation</vt:lpstr>
      <vt:lpstr>EHF Subsystem-Level Thermal Test Hardware</vt:lpstr>
      <vt:lpstr>Concluding Remarks for Part 2</vt:lpstr>
      <vt:lpstr>Conclusion of Part 2</vt:lpstr>
    </vt:vector>
  </TitlesOfParts>
  <Company>The Aerospace Corporation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THERMAL TESTING  and  VERIFICATION</dc:title>
  <dc:creator>The Aerospace Corporation</dc:creator>
  <cp:lastModifiedBy>Gottschall, Janet S. (LARC-B703)[LITES]</cp:lastModifiedBy>
  <cp:revision>107</cp:revision>
  <cp:lastPrinted>2000-09-14T19:17:06Z</cp:lastPrinted>
  <dcterms:created xsi:type="dcterms:W3CDTF">2012-10-12T16:00:04Z</dcterms:created>
  <dcterms:modified xsi:type="dcterms:W3CDTF">2013-09-18T14:31:08Z</dcterms:modified>
</cp:coreProperties>
</file>