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405" r:id="rId3"/>
    <p:sldId id="455" r:id="rId4"/>
    <p:sldId id="424" r:id="rId5"/>
    <p:sldId id="408" r:id="rId6"/>
    <p:sldId id="446" r:id="rId7"/>
    <p:sldId id="411" r:id="rId8"/>
    <p:sldId id="414" r:id="rId9"/>
    <p:sldId id="415" r:id="rId10"/>
    <p:sldId id="413" r:id="rId11"/>
    <p:sldId id="407" r:id="rId12"/>
    <p:sldId id="447" r:id="rId13"/>
    <p:sldId id="450" r:id="rId14"/>
    <p:sldId id="449" r:id="rId15"/>
    <p:sldId id="429" r:id="rId16"/>
    <p:sldId id="442" r:id="rId17"/>
    <p:sldId id="451" r:id="rId18"/>
    <p:sldId id="443" r:id="rId19"/>
    <p:sldId id="445" r:id="rId20"/>
    <p:sldId id="453" r:id="rId21"/>
    <p:sldId id="452" r:id="rId22"/>
  </p:sldIdLst>
  <p:sldSz cx="9144000" cy="6858000" type="screen4x3"/>
  <p:notesSz cx="6858000" cy="9144000"/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33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0" autoAdjust="0"/>
    <p:restoredTop sz="94069" autoAdjust="0"/>
  </p:normalViewPr>
  <p:slideViewPr>
    <p:cSldViewPr>
      <p:cViewPr>
        <p:scale>
          <a:sx n="66" d="100"/>
          <a:sy n="66" d="100"/>
        </p:scale>
        <p:origin x="-324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96904-FC42-43DB-9C11-54F786655AD2}" type="datetimeFigureOut">
              <a:rPr lang="en-US" smtClean="0"/>
              <a:pPr/>
              <a:t>4/22/2014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E60C6-2A61-4562-BD48-2D6AD5E3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0050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AC8975FB-0E3C-4D99-9DE1-E215FED760CF}" type="slidenum">
              <a:rPr kumimoji="0" lang="en-US" sz="1200" smtClean="0">
                <a:solidFill>
                  <a:schemeClr val="tx1"/>
                </a:solidFill>
              </a:rPr>
              <a:pPr/>
              <a:t>10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6248400" y="618309"/>
            <a:ext cx="21443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sz="2400" b="1" dirty="0" smtClean="0">
                <a:solidFill>
                  <a:srgbClr val="006699"/>
                </a:solidFill>
                <a:latin typeface="Arial" pitchFamily="34" charset="0"/>
                <a:cs typeface="Arial" pitchFamily="34" charset="0"/>
              </a:rPr>
              <a:t>Vibrationdata</a:t>
            </a:r>
            <a:endParaRPr kumimoji="0" lang="en-US" sz="2400" b="1" dirty="0">
              <a:solidFill>
                <a:srgbClr val="006699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143000"/>
            <a:ext cx="815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E49D2-C179-4688-B02D-EE9FE277B48F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18573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2163A-A3DF-4CBC-9383-CF8C0E855BF5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32050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2D799-0BD4-4E0C-80C0-D59838949AD4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8826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0D27F-0822-4D64-A72A-20231B3D9C88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47655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CDA01-DEBD-4C2C-80C6-B98341B23EB1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590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9664B-0E27-477F-99C4-D48885EC6D56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07577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1FFCD-64BE-4D8A-B7E1-CA47FF071C1A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57505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BF23A-16E2-497C-AF50-1236FC07F1F9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72575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6FD89-7E4F-434A-B813-D32FEABA3B76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06395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D2D6-A55B-4813-AD89-2E73413FD3B1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6570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8F496-1280-4CEC-B816-A99C5C021782}" type="datetime1">
              <a:rPr lang="en-US" smtClean="0"/>
              <a:pPr/>
              <a:t>4/22/2014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4842E-5D5F-47DB-8A50-E3874C6A648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oleObject" Target="../embeddings/oleObject1.bin"/><Relationship Id="rId2" Type="http://schemas.openxmlformats.org/officeDocument/2006/relationships/tags" Target="../tags/tag1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143000" y="1676400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2600" b="1" dirty="0">
                <a:solidFill>
                  <a:schemeClr val="tx2"/>
                </a:solidFill>
              </a:rPr>
              <a:t>Synthesizing a Time History to Satisfy a Power Spectral Density using Random Vibration</a:t>
            </a: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1700" b="1" dirty="0" smtClean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1800" b="1" dirty="0">
              <a:solidFill>
                <a:srgbClr val="003366"/>
              </a:solidFill>
              <a:latin typeface="Helvetica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81012" y="588962"/>
            <a:ext cx="10390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2000" b="1" smtClean="0">
                <a:solidFill>
                  <a:srgbClr val="009999"/>
                </a:solidFill>
                <a:latin typeface="Arial" pitchFamily="34" charset="0"/>
                <a:cs typeface="Arial" pitchFamily="34" charset="0"/>
              </a:rPr>
              <a:t>Unit 14</a:t>
            </a:r>
            <a:endParaRPr lang="en-US" sz="2000" b="1" dirty="0">
              <a:solidFill>
                <a:srgbClr val="0099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84441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Synthesis Purposes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 smtClean="0"/>
              <a:t>A </a:t>
            </a:r>
            <a:r>
              <a:rPr lang="en-US" sz="1900" dirty="0"/>
              <a:t>time history can be synthesized to satisfy a </a:t>
            </a:r>
            <a:r>
              <a:rPr lang="en-US" sz="1900" dirty="0" smtClean="0"/>
              <a:t>PSD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/>
              <a:t>A PSD does not have a unique time history because the PSD discards phase </a:t>
            </a:r>
            <a:r>
              <a:rPr lang="en-US" sz="1900" dirty="0" smtClean="0"/>
              <a:t>angle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/>
              <a:t>Vibration control computers do this for the purpose of shaker table </a:t>
            </a:r>
            <a:r>
              <a:rPr lang="en-US" sz="1900" dirty="0" smtClean="0"/>
              <a:t>tests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 smtClean="0"/>
              <a:t>The </a:t>
            </a:r>
            <a:r>
              <a:rPr lang="en-US" sz="1900" dirty="0"/>
              <a:t>synthesized time history can also be used for a modal transient analysis in a finite element </a:t>
            </a:r>
            <a:r>
              <a:rPr lang="en-US" sz="1900" dirty="0" smtClean="0"/>
              <a:t>model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900" dirty="0" smtClean="0"/>
              <a:t>This is useful for stress and fatigue calculations</a:t>
            </a:r>
          </a:p>
          <a:p>
            <a:endParaRPr lang="en-US" dirty="0" smtClean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Random Vibration Test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</a:pPr>
            <a:endParaRPr lang="en-US" sz="1900" dirty="0" smtClean="0"/>
          </a:p>
          <a:p>
            <a:endParaRPr lang="en-US" dirty="0" smtClean="0"/>
          </a:p>
        </p:txBody>
      </p:sp>
      <p:pic>
        <p:nvPicPr>
          <p:cNvPr id="7" name="Picture 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838200" y="1447800"/>
            <a:ext cx="7421247" cy="3810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838200" y="57912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Control Computer synthesizes a time history to satisfy a PSD specification.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Synthesis Steps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="" xmlns:p14="http://schemas.microsoft.com/office/powerpoint/2010/main" val="3172767251"/>
              </p:ext>
            </p:extLst>
          </p:nvPr>
        </p:nvGraphicFramePr>
        <p:xfrm>
          <a:off x="533400" y="1371600"/>
          <a:ext cx="8001000" cy="4648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176"/>
                <a:gridCol w="6902824"/>
              </a:tblGrid>
              <a:tr h="492605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</a:tr>
              <a:tr h="406396">
                <a:tc>
                  <a:txBody>
                    <a:bodyPr/>
                    <a:lstStyle/>
                    <a:p>
                      <a:pPr algn="ctr"/>
                      <a:r>
                        <a:rPr lang="en-US" sz="1850" dirty="0" smtClean="0"/>
                        <a:t>1</a:t>
                      </a:r>
                      <a:endParaRPr lang="en-US" sz="18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Generate a</a:t>
                      </a:r>
                      <a:r>
                        <a:rPr lang="en-US" sz="1800" baseline="0" dirty="0" smtClean="0"/>
                        <a:t> white noise time history</a:t>
                      </a:r>
                      <a:endParaRPr lang="en-US" sz="1800" dirty="0"/>
                    </a:p>
                  </a:txBody>
                  <a:tcPr/>
                </a:tc>
              </a:tr>
              <a:tr h="492605">
                <a:tc>
                  <a:txBody>
                    <a:bodyPr/>
                    <a:lstStyle/>
                    <a:p>
                      <a:pPr algn="ctr"/>
                      <a:r>
                        <a:rPr lang="en-US" sz="1850" dirty="0" smtClean="0"/>
                        <a:t>2</a:t>
                      </a:r>
                      <a:endParaRPr lang="en-US" sz="18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Take</a:t>
                      </a:r>
                      <a:r>
                        <a:rPr lang="en-US" sz="1800" baseline="0" dirty="0" smtClean="0"/>
                        <a:t> the FFT</a:t>
                      </a:r>
                      <a:endParaRPr lang="en-US" sz="1800" dirty="0"/>
                    </a:p>
                  </a:txBody>
                  <a:tcPr/>
                </a:tc>
              </a:tr>
              <a:tr h="492605">
                <a:tc>
                  <a:txBody>
                    <a:bodyPr/>
                    <a:lstStyle/>
                    <a:p>
                      <a:pPr algn="ctr"/>
                      <a:r>
                        <a:rPr lang="en-US" sz="1850" dirty="0" smtClean="0"/>
                        <a:t>3</a:t>
                      </a:r>
                      <a:endParaRPr lang="en-US" sz="18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Scale the FFT amplitude per the PSD for</a:t>
                      </a:r>
                      <a:r>
                        <a:rPr lang="en-US" sz="1800" baseline="0" dirty="0" smtClean="0"/>
                        <a:t> each frequency</a:t>
                      </a:r>
                      <a:endParaRPr lang="en-US" sz="1800" dirty="0"/>
                    </a:p>
                  </a:txBody>
                  <a:tcPr/>
                </a:tc>
              </a:tr>
              <a:tr h="426915">
                <a:tc>
                  <a:txBody>
                    <a:bodyPr/>
                    <a:lstStyle/>
                    <a:p>
                      <a:pPr algn="ctr"/>
                      <a:r>
                        <a:rPr lang="en-US" sz="1850" dirty="0" smtClean="0"/>
                        <a:t>4</a:t>
                      </a:r>
                      <a:endParaRPr lang="en-US" sz="18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The time history is the inverse</a:t>
                      </a:r>
                      <a:r>
                        <a:rPr lang="en-US" sz="1800" baseline="0" dirty="0" smtClean="0"/>
                        <a:t> FFT</a:t>
                      </a:r>
                      <a:endParaRPr lang="en-US" sz="1800" dirty="0"/>
                    </a:p>
                  </a:txBody>
                  <a:tcPr/>
                </a:tc>
              </a:tr>
              <a:tr h="758395">
                <a:tc>
                  <a:txBody>
                    <a:bodyPr/>
                    <a:lstStyle/>
                    <a:p>
                      <a:pPr algn="ctr"/>
                      <a:r>
                        <a:rPr lang="en-US" sz="1850" dirty="0" smtClean="0"/>
                        <a:t>5</a:t>
                      </a:r>
                      <a:endParaRPr lang="en-US" sz="18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Use</a:t>
                      </a:r>
                      <a:r>
                        <a:rPr lang="en-US" sz="1800" baseline="0" dirty="0" smtClean="0"/>
                        <a:t> integration, polynomial trend removal, and differentiation so that corresponding mean velocity and mean displacement are both zero</a:t>
                      </a:r>
                      <a:endParaRPr lang="en-US" sz="1800" dirty="0"/>
                    </a:p>
                  </a:txBody>
                  <a:tcPr/>
                </a:tc>
              </a:tr>
              <a:tr h="728428">
                <a:tc>
                  <a:txBody>
                    <a:bodyPr/>
                    <a:lstStyle/>
                    <a:p>
                      <a:pPr algn="ctr"/>
                      <a:r>
                        <a:rPr lang="en-US" sz="1850" dirty="0" smtClean="0"/>
                        <a:t>6</a:t>
                      </a:r>
                      <a:endParaRPr lang="en-US" sz="18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Scale</a:t>
                      </a:r>
                      <a:r>
                        <a:rPr lang="en-US" sz="1800" baseline="0" dirty="0" smtClean="0"/>
                        <a:t> the time history so that its GRMS value matches the specification’s overall GRMS value</a:t>
                      </a:r>
                      <a:endParaRPr lang="en-US" sz="1800" dirty="0"/>
                    </a:p>
                  </a:txBody>
                  <a:tcPr/>
                </a:tc>
              </a:tr>
              <a:tr h="850250">
                <a:tc>
                  <a:txBody>
                    <a:bodyPr/>
                    <a:lstStyle/>
                    <a:p>
                      <a:pPr algn="ctr"/>
                      <a:r>
                        <a:rPr lang="en-US" sz="1850" dirty="0" smtClean="0"/>
                        <a:t>7</a:t>
                      </a:r>
                      <a:endParaRPr lang="en-US" sz="18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Take a PSD of the synthesized</a:t>
                      </a:r>
                      <a:r>
                        <a:rPr lang="en-US" sz="1800" baseline="0" dirty="0" smtClean="0"/>
                        <a:t> time history to verify that it matches the PSD specification</a:t>
                      </a:r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="" xmlns:p14="http://schemas.microsoft.com/office/powerpoint/2010/main" val="21762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78971" y="57351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NAVMAT   P-9492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="" xmlns:p14="http://schemas.microsoft.com/office/powerpoint/2010/main" val="3558534694"/>
              </p:ext>
            </p:extLst>
          </p:nvPr>
        </p:nvGraphicFramePr>
        <p:xfrm>
          <a:off x="6172200" y="3048000"/>
          <a:ext cx="23622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1100"/>
                <a:gridCol w="1181100"/>
              </a:tblGrid>
              <a:tr h="137160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Frequency (Hz)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 Accel </a:t>
                      </a:r>
                      <a:r>
                        <a:rPr lang="en-US" sz="1500" baseline="0" dirty="0" smtClean="0"/>
                        <a:t> </a:t>
                      </a:r>
                      <a:r>
                        <a:rPr lang="en-US" sz="1500" dirty="0" smtClean="0"/>
                        <a:t>(G^2/Hz)</a:t>
                      </a:r>
                      <a:endParaRPr lang="en-US" sz="1500" dirty="0"/>
                    </a:p>
                  </a:txBody>
                  <a:tcPr/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20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0.01</a:t>
                      </a:r>
                      <a:endParaRPr lang="en-US" sz="1500" dirty="0"/>
                    </a:p>
                  </a:txBody>
                  <a:tcPr/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80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0.04</a:t>
                      </a:r>
                      <a:endParaRPr lang="en-US" sz="1500" dirty="0"/>
                    </a:p>
                  </a:txBody>
                  <a:tcPr/>
                </a:tc>
              </a:tr>
              <a:tr h="30563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350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0.04</a:t>
                      </a:r>
                      <a:endParaRPr lang="en-US" sz="1500" dirty="0"/>
                    </a:p>
                  </a:txBody>
                  <a:tcPr/>
                </a:tc>
              </a:tr>
              <a:tr h="301451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2000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0.007</a:t>
                      </a:r>
                      <a:endParaRPr lang="en-US" sz="15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447800"/>
            <a:ext cx="5027613" cy="383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71600" y="1371600"/>
            <a:ext cx="4800601" cy="3231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/>
              <a:t>PSD   Overall Level = 6.06 GRMS</a:t>
            </a:r>
            <a:endParaRPr lang="en-US" sz="1500" dirty="0"/>
          </a:p>
        </p:txBody>
      </p:sp>
      <p:sp>
        <p:nvSpPr>
          <p:cNvPr id="7" name="TextBox 6"/>
          <p:cNvSpPr txBox="1"/>
          <p:nvPr/>
        </p:nvSpPr>
        <p:spPr>
          <a:xfrm>
            <a:off x="3124200" y="5029200"/>
            <a:ext cx="1813491" cy="3231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500" dirty="0" smtClean="0"/>
              <a:t>Frequency (Hz)</a:t>
            </a:r>
            <a:endParaRPr lang="en-US" sz="1500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2819400"/>
            <a:ext cx="914399" cy="10464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Accel </a:t>
            </a:r>
          </a:p>
          <a:p>
            <a:pPr algn="ctr"/>
            <a:r>
              <a:rPr lang="en-US" sz="1400" dirty="0" smtClean="0"/>
              <a:t>(G^2/Hz)</a:t>
            </a:r>
          </a:p>
          <a:p>
            <a:pPr algn="ctr"/>
            <a:endParaRPr lang="en-US" sz="1600" dirty="0"/>
          </a:p>
          <a:p>
            <a:pPr algn="ctr"/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20303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Time History Synthesis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</a:pPr>
            <a:endParaRPr lang="en-US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2000" dirty="0" err="1" smtClean="0"/>
              <a:t>vibrationdata</a:t>
            </a:r>
            <a:r>
              <a:rPr lang="en-US" sz="2000" dirty="0" smtClean="0"/>
              <a:t> &gt; Power Spectral Density &gt; Time History Synthesis from White Noise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2000" dirty="0" smtClean="0"/>
              <a:t>Input file:  navmat_spec.psd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2000" dirty="0" smtClean="0"/>
              <a:t>Duration = 60 sec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2000" dirty="0" smtClean="0"/>
              <a:t>Row 8,  </a:t>
            </a:r>
            <a:r>
              <a:rPr lang="en-US" sz="2000" dirty="0" err="1" smtClean="0"/>
              <a:t>df</a:t>
            </a:r>
            <a:r>
              <a:rPr lang="en-US" sz="2000" dirty="0" smtClean="0"/>
              <a:t> = 2.13 Hz, </a:t>
            </a:r>
            <a:r>
              <a:rPr lang="en-US" sz="2000" dirty="0" err="1" smtClean="0"/>
              <a:t>dof</a:t>
            </a:r>
            <a:r>
              <a:rPr lang="en-US" sz="2000" dirty="0" smtClean="0"/>
              <a:t> = 256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2000" dirty="0" smtClean="0"/>
              <a:t>Save Acceleration time history as:   </a:t>
            </a:r>
            <a:r>
              <a:rPr lang="en-US" sz="2000" dirty="0" err="1" smtClean="0"/>
              <a:t>input_th</a:t>
            </a:r>
            <a:r>
              <a:rPr lang="en-US" sz="2000" dirty="0" smtClean="0"/>
              <a:t>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  <a:buFont typeface="Arial" pitchFamily="34" charset="0"/>
              <a:buChar char="♦"/>
            </a:pPr>
            <a:r>
              <a:rPr lang="en-US" sz="2000" dirty="0" smtClean="0"/>
              <a:t>Save Acceleration PSD as:   </a:t>
            </a:r>
            <a:r>
              <a:rPr lang="en-US" sz="2000" dirty="0" err="1" smtClean="0"/>
              <a:t>input_psd</a:t>
            </a:r>
            <a:r>
              <a:rPr lang="en-US" sz="2000" dirty="0" smtClean="0"/>
              <a:t>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006699"/>
              </a:buClr>
            </a:pPr>
            <a:endParaRPr lang="en-US" sz="1900" dirty="0" smtClean="0"/>
          </a:p>
          <a:p>
            <a:endParaRPr lang="en-US" dirty="0" smtClean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914400"/>
            <a:ext cx="6400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3429000" y="3810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Base Input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3048000" y="6096000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Matlab array:  </a:t>
            </a:r>
            <a:r>
              <a:rPr lang="en-US" dirty="0" err="1" smtClean="0"/>
              <a:t>input_th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20303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219200"/>
            <a:ext cx="62484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3733800" y="6858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Base Input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65131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57200" y="1295401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914400"/>
            <a:ext cx="6400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3429000" y="533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Base Input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819400" y="6019800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Matlab array:  </a:t>
            </a:r>
            <a:r>
              <a:rPr lang="en-US" dirty="0" err="1" smtClean="0"/>
              <a:t>input_psd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65131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08EC2AE-FC42-4F4B-8283-1E040DC8AAF7}" type="slidenum">
              <a:rPr lang="en-US" sz="1400" smtClean="0"/>
              <a:pPr/>
              <a:t>10</a:t>
            </a:fld>
            <a:endParaRPr lang="en-US" sz="1400" dirty="0" smtClean="0"/>
          </a:p>
        </p:txBody>
      </p:sp>
      <p:sp>
        <p:nvSpPr>
          <p:cNvPr id="26627" name="Line 5"/>
          <p:cNvSpPr>
            <a:spLocks noChangeShapeType="1"/>
          </p:cNvSpPr>
          <p:nvPr/>
        </p:nvSpPr>
        <p:spPr bwMode="auto">
          <a:xfrm>
            <a:off x="684213" y="144938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" name="Rectangle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011863" y="905542"/>
            <a:ext cx="2881312" cy="54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70000"/>
              </a:lnSpc>
              <a:defRPr/>
            </a:pPr>
            <a:r>
              <a:rPr kumimoji="0" lang="en-US" sz="2400" b="1" kern="0" dirty="0">
                <a:solidFill>
                  <a:srgbClr val="003399"/>
                </a:solidFill>
                <a:latin typeface="Arial" pitchFamily="34" charset="0"/>
                <a:ea typeface="+mj-ea"/>
                <a:cs typeface="Arial" pitchFamily="34" charset="0"/>
              </a:rPr>
              <a:t>NESC Academy</a:t>
            </a:r>
          </a:p>
          <a:p>
            <a:pPr>
              <a:lnSpc>
                <a:spcPct val="70000"/>
              </a:lnSpc>
              <a:defRPr/>
            </a:pPr>
            <a:endParaRPr kumimoji="0" lang="en-US" b="1" kern="0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6629" name="Text Box 2"/>
          <p:cNvSpPr>
            <a:spLocks noGrp="1" noChangeArrowheads="1"/>
          </p:cNvSpPr>
          <p:nvPr>
            <p:ph type="title"/>
          </p:nvPr>
        </p:nvSpPr>
        <p:spPr>
          <a:xfrm>
            <a:off x="653733" y="427704"/>
            <a:ext cx="4824412" cy="955675"/>
          </a:xfrm>
          <a:solidFill>
            <a:srgbClr val="FFFFFF"/>
          </a:solidFill>
        </p:spPr>
        <p:txBody>
          <a:bodyPr lIns="92075" tIns="46038" rIns="92075" bIns="46038">
            <a:normAutofit/>
          </a:bodyPr>
          <a:lstStyle/>
          <a:p>
            <a:pPr algn="l">
              <a:lnSpc>
                <a:spcPts val="2400"/>
              </a:lnSpc>
              <a:tabLst>
                <a:tab pos="1428750" algn="l"/>
              </a:tabLst>
            </a:pPr>
            <a:r>
              <a:rPr lang="en-US" sz="2000" b="1" dirty="0" smtClean="0">
                <a:solidFill>
                  <a:srgbClr val="008080"/>
                </a:solidFill>
                <a:latin typeface="Arial" pitchFamily="34" charset="0"/>
                <a:cs typeface="Arial" pitchFamily="34" charset="0"/>
              </a:rPr>
              <a:t>SDOF System Subject to Base Excitation</a:t>
            </a:r>
          </a:p>
        </p:txBody>
      </p:sp>
      <p:pic>
        <p:nvPicPr>
          <p:cNvPr id="26630" name="Picture 63" descr="sdd2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024063"/>
            <a:ext cx="6391275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graphicFrame>
        <p:nvGraphicFramePr>
          <p:cNvPr id="26632" name="Object 30"/>
          <p:cNvGraphicFramePr>
            <a:graphicFrameLocks noChangeAspect="1"/>
          </p:cNvGraphicFramePr>
          <p:nvPr/>
        </p:nvGraphicFramePr>
        <p:xfrm>
          <a:off x="1295400" y="5300663"/>
          <a:ext cx="1944688" cy="773112"/>
        </p:xfrm>
        <a:graphic>
          <a:graphicData uri="http://schemas.openxmlformats.org/presentationml/2006/ole">
            <p:oleObj spid="_x0000_s2067" r:id="rId7" imgW="875920" imgH="444307" progId="">
              <p:embed/>
            </p:oleObj>
          </a:graphicData>
        </a:graphic>
      </p:graphicFrame>
      <p:sp>
        <p:nvSpPr>
          <p:cNvPr id="26633" name="TextBox 39"/>
          <p:cNvSpPr txBox="1">
            <a:spLocks noChangeArrowheads="1"/>
          </p:cNvSpPr>
          <p:nvPr/>
        </p:nvSpPr>
        <p:spPr bwMode="auto">
          <a:xfrm>
            <a:off x="1042988" y="4545013"/>
            <a:ext cx="29194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sz="1600" dirty="0">
                <a:solidFill>
                  <a:schemeClr val="tx1"/>
                </a:solidFill>
              </a:rPr>
              <a:t>The natural frequency is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105400" y="5167086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Example: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          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= 200 Hz,  Q=10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="" xmlns:p14="http://schemas.microsoft.com/office/powerpoint/2010/main" val="210913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943600" y="5486400"/>
            <a:ext cx="2667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The theoretical crest factor from the Rayleigh distribution =  4.58</a:t>
            </a:r>
            <a:endParaRPr lang="en-US" sz="1600" dirty="0"/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457200"/>
            <a:ext cx="632460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6781800" y="990600"/>
            <a:ext cx="2057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Acceleration </a:t>
            </a:r>
            <a:br>
              <a:rPr lang="en-US" sz="1600" dirty="0" smtClean="0"/>
            </a:br>
            <a:r>
              <a:rPr lang="en-US" sz="1600" dirty="0" smtClean="0"/>
              <a:t>Response (G)</a:t>
            </a:r>
            <a:br>
              <a:rPr lang="en-US" sz="1600" dirty="0" smtClean="0"/>
            </a:br>
            <a:endParaRPr lang="en-US" sz="1600" dirty="0" smtClean="0"/>
          </a:p>
          <a:p>
            <a:r>
              <a:rPr lang="en-US" sz="1600" dirty="0" smtClean="0"/>
              <a:t> max=   52.69</a:t>
            </a:r>
          </a:p>
          <a:p>
            <a:r>
              <a:rPr lang="en-US" sz="1600" dirty="0" smtClean="0"/>
              <a:t> min=  -52.56</a:t>
            </a:r>
          </a:p>
          <a:p>
            <a:r>
              <a:rPr lang="en-US" sz="1600" dirty="0" smtClean="0"/>
              <a:t> RMS=   11.24</a:t>
            </a:r>
          </a:p>
          <a:p>
            <a:r>
              <a:rPr lang="en-US" sz="1600" dirty="0" smtClean="0"/>
              <a:t> crest factor=   4.69</a:t>
            </a:r>
          </a:p>
          <a:p>
            <a:endParaRPr lang="en-US" sz="1600" dirty="0" smtClean="0"/>
          </a:p>
          <a:p>
            <a:r>
              <a:rPr lang="en-US" sz="1600" dirty="0" smtClean="0"/>
              <a:t>Relative </a:t>
            </a:r>
            <a:br>
              <a:rPr lang="en-US" sz="1600" dirty="0" smtClean="0"/>
            </a:br>
            <a:r>
              <a:rPr lang="en-US" sz="1600" dirty="0" smtClean="0"/>
              <a:t>Displacement (in)</a:t>
            </a:r>
          </a:p>
          <a:p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max= 0.01279</a:t>
            </a:r>
          </a:p>
          <a:p>
            <a:r>
              <a:rPr lang="en-US" sz="1600" dirty="0" smtClean="0"/>
              <a:t> min=-0.01282</a:t>
            </a:r>
          </a:p>
          <a:p>
            <a:r>
              <a:rPr lang="en-US" sz="1600" dirty="0" smtClean="0"/>
              <a:t> RMS=0.002735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838200" y="5638800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Matlab array:  </a:t>
            </a:r>
            <a:r>
              <a:rPr lang="en-US" dirty="0" err="1" smtClean="0"/>
              <a:t>response_th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99"/>
              </a:buClr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457200"/>
            <a:ext cx="6172200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62000" y="5334000"/>
            <a:ext cx="76962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response is narrowband random.</a:t>
            </a:r>
          </a:p>
          <a:p>
            <a:endParaRPr lang="en-US" sz="800" dirty="0" smtClean="0"/>
          </a:p>
          <a:p>
            <a:r>
              <a:rPr lang="en-US" dirty="0" smtClean="0"/>
              <a:t>There are approximately 50 positive peaks over the 0.25 second duration, corresponding to 200 Hz.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010400" y="9144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Response</a:t>
            </a:r>
          </a:p>
          <a:p>
            <a:r>
              <a:rPr lang="en-US" dirty="0" smtClean="0"/>
              <a:t>fn=200, Q=10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3995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295400"/>
            <a:ext cx="632460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819400" y="685800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Response fn=200, Q=10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667000" y="609600"/>
            <a:ext cx="387429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PSD  SDOF Response   fn=200 Hz  Q=10</a:t>
            </a: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295400"/>
            <a:ext cx="6400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724400" y="1905000"/>
            <a:ext cx="2286000" cy="3539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700" i="1" dirty="0" smtClean="0"/>
              <a:t>Rayleigh Distribution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04800" y="5715000"/>
            <a:ext cx="335280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600" i="1" dirty="0" smtClean="0"/>
              <a:t>Peak is ~ 100 x Input   at 200 Hz.     </a:t>
            </a:r>
          </a:p>
          <a:p>
            <a:pPr>
              <a:spcBef>
                <a:spcPts val="300"/>
              </a:spcBef>
            </a:pPr>
            <a:r>
              <a:rPr lang="en-US" sz="1600" i="1" dirty="0" smtClean="0"/>
              <a:t>Q^2 =100.     </a:t>
            </a:r>
          </a:p>
          <a:p>
            <a:pPr>
              <a:spcBef>
                <a:spcPts val="300"/>
              </a:spcBef>
            </a:pPr>
            <a:r>
              <a:rPr lang="en-US" sz="1600" i="1" dirty="0" smtClean="0"/>
              <a:t>Only works for SDOF system response.      </a:t>
            </a:r>
            <a:endParaRPr lang="en-US" sz="1600" i="1" dirty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762000"/>
            <a:ext cx="6197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267200" y="56388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Row 8,  </a:t>
            </a:r>
            <a:r>
              <a:rPr lang="en-US" dirty="0" err="1" smtClean="0"/>
              <a:t>df</a:t>
            </a:r>
            <a:r>
              <a:rPr lang="en-US" dirty="0" smtClean="0"/>
              <a:t> = 2.13 Hz, </a:t>
            </a:r>
            <a:r>
              <a:rPr lang="en-US" dirty="0" err="1" smtClean="0"/>
              <a:t>dof</a:t>
            </a:r>
            <a:r>
              <a:rPr lang="en-US" dirty="0" smtClean="0"/>
              <a:t> = 254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86000" y="228600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Response fn=200, Q=10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7010400" y="35052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Matlab array:  </a:t>
            </a:r>
            <a:r>
              <a:rPr lang="en-US" dirty="0" err="1" smtClean="0"/>
              <a:t>response_psd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066800"/>
            <a:ext cx="6400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3124200" y="533400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Response fn=200, Q=10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762000"/>
            <a:ext cx="6299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124200" y="58674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Matlab array:  </a:t>
            </a:r>
            <a:r>
              <a:rPr lang="en-US" dirty="0" smtClean="0"/>
              <a:t>trans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2000" y="1295401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609600"/>
            <a:ext cx="647589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3352800" y="57150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 dB Bandwidth </a:t>
            </a:r>
            <a:r>
              <a:rPr lang="en-US" dirty="0" smtClean="0">
                <a:sym typeface="Symbol"/>
              </a:rPr>
              <a:t>  20 Hz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569786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Half Power Bandwidth &amp; Curve-fit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000" y="1295401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838200" y="1752600"/>
            <a:ext cx="7086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dirty="0" smtClean="0"/>
              <a:t>Q =  fn / </a:t>
            </a:r>
            <a:r>
              <a:rPr lang="el-GR" dirty="0" smtClean="0"/>
              <a:t>Δ</a:t>
            </a:r>
            <a:r>
              <a:rPr lang="en" dirty="0" smtClean="0"/>
              <a:t>f</a:t>
            </a:r>
          </a:p>
          <a:p>
            <a:endParaRPr lang="en" dirty="0" smtClean="0"/>
          </a:p>
          <a:p>
            <a:endParaRPr lang="en" dirty="0" smtClean="0"/>
          </a:p>
          <a:p>
            <a:r>
              <a:rPr lang="en-US" dirty="0" smtClean="0"/>
              <a:t>f</a:t>
            </a:r>
            <a:r>
              <a:rPr lang="en" dirty="0" smtClean="0"/>
              <a:t>n = natural frequency </a:t>
            </a:r>
          </a:p>
          <a:p>
            <a:endParaRPr lang="en" dirty="0" smtClean="0"/>
          </a:p>
          <a:p>
            <a:r>
              <a:rPr lang="el-GR" dirty="0" smtClean="0"/>
              <a:t>Δ</a:t>
            </a:r>
            <a:r>
              <a:rPr lang="en" dirty="0" smtClean="0"/>
              <a:t>f = frequency bandwidth for -3 dB points</a:t>
            </a:r>
          </a:p>
          <a:p>
            <a:endParaRPr lang="en" dirty="0" smtClean="0"/>
          </a:p>
          <a:p>
            <a:endParaRPr lang="en" dirty="0" smtClean="0"/>
          </a:p>
          <a:p>
            <a:r>
              <a:rPr lang="en" dirty="0" smtClean="0"/>
              <a:t>Q = 200 Hz / 20 Hz  = </a:t>
            </a:r>
            <a:r>
              <a:rPr lang="en" dirty="0" smtClean="0"/>
              <a:t>10</a:t>
            </a:r>
          </a:p>
          <a:p>
            <a:endParaRPr lang="en" dirty="0" smtClean="0"/>
          </a:p>
          <a:p>
            <a:endParaRPr lang="en" dirty="0" smtClean="0"/>
          </a:p>
          <a:p>
            <a:r>
              <a:rPr lang="en" dirty="0" smtClean="0"/>
              <a:t>Now perform a curve-fit using the parameters shown on the next slide.</a:t>
            </a:r>
            <a:endParaRPr lang="en" dirty="0" smtClean="0"/>
          </a:p>
        </p:txBody>
      </p:sp>
    </p:spTree>
    <p:custDataLst>
      <p:tags r:id="rId1"/>
    </p:custDataLst>
    <p:extLst>
      <p:ext uri="{BB962C8B-B14F-4D97-AF65-F5344CB8AC3E}">
        <p14:creationId xmlns="" xmlns:p14="http://schemas.microsoft.com/office/powerpoint/2010/main" val="2154113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4" name="Picture 3" descr="cff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09600"/>
            <a:ext cx="9144000" cy="536435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4842E-5D5F-47DB-8A50-E3874C6A648E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762000"/>
            <a:ext cx="6197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VIDEO_FILES_RECORD" val="&lt;Videos&gt;&lt;Video Name=&quot;tq3_394_1_78748.flv&quot; Position=&quot;1&quot; SlideID=&quot;394&quot;/&gt;&lt;/Videos&gt;&#10;"/>
  <p:tag name="MMPROD_THEME_BG_IMAGE" val=""/>
  <p:tag name="MMPROD_TAG_VCONFIG" val="PD94bWwgdmVyc2lvbj0iMS4wIiBlbmNvZGluZz0iVVRG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+DQoJCTx1aXNob3cgbmFtZT0iYWx3YXlzU2NydW5jaCIgdmFsdWU9ImZhbHNlIi8+DQoJCTx1aXNob3cgbmFtZT0iaW5pdGlhbGRpc3BsYXltb2RlaXNub3JtYWwiIHZhbHVlPSJ0cnVlIi8+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+DQoJCTx1aXRleHQgbmFtZT0iU0NSVUJCQVJTVEFUVVNfUkVWSUVXUVVJWiIgdmFsdWU9IlJldmlld2luZyBRdWl6Ii8+DQoJCTwhLS0gc3Vic3RpdHV0aW9uOiAlbSA9PSBtaW51dGVzIHJlbWFpbmluZyAtLT4NCgkJPCEtLSBzdWJzdGl0dXRpb246ICVzID09IHNlY29uZHMgcmVtYWluaW5nIC0tPg0KCQk8dWl0ZXh0IG5hbWU9IkVMQVBTRUQiIHZhbHVlPSIlbSBNaW51dGVzICVzIFNlY29uZHMgUmVtYWluaW5nIi8+DQoJCTx1aXRleHQgbmFtZT0iTk9URk9VTkQiIHZhbHVlPSJOb3RoaW5nIEZvdW5kIi8+DQoJCTx1aXRleHQgbmFtZT0iQVRUQUNITUVOVFMiIHZhbHVlPSJBdHRhY2htZW50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+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+DQoJCTwhLS1xdWl6IHBvZCBhbmQgbWVzc2FnZSBib3ggdGV4dHMtLT4NCgkJPHVpdGV4dCBuYW1lPSJRVUlaUE9EX1FVSVpfQVRURU1QVCIgdmFsdWU9IlF1aXogQXR0ZW1wdDoiLz4NCgkJPHVpdGV4dCBuYW1lPSJRVUlaUE9EX1FVSVpfQVRURU1QVF9WQUxVRSIgdmFsdWU9IiVuIG9mICV0Ii8+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+DQoJCTx1aXRleHQgbmFtZT0iUVVJWlBPRF9RVUlaQVRNUFRfSU5GIiB2YWx1ZT0iSW5maW5pdGUiLz4NCgkJPHVpdGV4dCBuYW1lPSJRVUlaUE9EX1FVRVNBVE1QVF9JTkYiIHZhbHVlPSJJbmZpbml0ZSIvPg0KCQk8dWl0ZXh0IG5hbWU9IldBUk5JTkdNU0dfWUVTU1RSSU5HIiB2YWx1ZT0iWWVzIi8+DQoJCTx1aXRleHQgbmFtZT0iV0FSTklOR01TR19OT1NUUklORyIgdmFsdWU9Ik5vIi8+DQoJCTx1aXRleHQgbmFtZT0iV0FSTklOR01TR19USVRMRVNUUklORyIgdmFsdWU9IlF1aXogTmF2aWdhdGlvbiBXYXJuaW5nIi8+DQoJCTx1aXRleHQgbmFtZT0iV0FSTklOR01TR19NU0dTVFJJTkciIHZhbHVlPSJUaGVyZSBhcmUgdW4tYXR0ZW1wdGVkIHF1ZXN0aW9ucyBpbiB0aGlzIFF1aXouJiN4QTsmI3hBO0NsaWNraW5nIFllcyB3aWxsIHRha2UgeW91IG91dCBvZiB0aGUgUXVpei4gQ2xpY2sgTm8gdG8gY29udGludWUgdGhlIFF1aXouIi8+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+DQoJCTx1aXRleHQgbmFtZT0iRE9DV1JBUF9USVRMRSIgdmFsdWU9IlByZXNlbnRlciBGaWxlIEF0dGFjaG1lbnQiLz4NCgkJPHVpdGV4dCBuYW1lPSJET0NXUkFQX01TRyIgdmFsdWU9IlNhdmUgdG8gTXkgQ29tcHV0ZXIiLz4NCgkJPHVpdGV4dCBuYW1lPSJET0NXUkFQX1BST01QVCIgdmFsdWU9IkNsaWNrIHRvIERvd25sb2FkIi8+DQoJPC9sYW5ndWFnZT4NCgk8bGFuZ3VhZ2UgaWQ9ImRl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ZvbGllICVuIi8+DQoJCTwhLS0gc3Vic3RpdHV0aW9uOiAlbiA9PSBzbGlkZSBudW1iZXIgLS0+DQoJCTwhLS0gc3Vic3RpdHV0aW9uOiAldCA9PSB0b3RhbCBzbGlkZSBjb3VudCAtLT4NCgkJPHVpdGV4dCBuYW1lPSJTQ1JVQkJBUlNUQVRVU19TTElERUlORk8iIHZhbHVlPSJGb2xpZSAlbiAvICV0IHwgIi8+DQoJCTx1aXRleHQgbmFtZT0iU0NSVUJCQVJTVEFUVVNfU1RPUFBFRCIgdmFsdWU9IkJlZW5kZXQiLz4NCgkJPHVpdGV4dCBuYW1lPSJTQ1JVQkJBUlNUQVRVU19QTEFZSU5HIiB2YWx1ZT0iV2llZGVyZ2FiZSIvPg0KCQk8dWl0ZXh0IG5hbWU9IlNDUlVCQkFSU1RBVFVTX05PQVVESU8iIHZhbHVlPSJLZWluIEF1ZGlvIi8+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UVVJWiIgdmFsdWU9IlF1aXo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cXVpeiBwb2QgYW5kIG1lc3NhZ2UgYm94IHRleHRzLS0+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+DQoJCTx1aXRleHQgbmFtZT0iUVVJWlBPRF9RVUVTVFlQRV9TVlkiIHZhbHVlPSJVbWZyYWdlIi8+DQoJCTx1aXRleHQgbmFtZT0iUVVJWlBPRF9RVUlaQVRNUFRfSU5GIiB2YWx1ZT0iVW5lbmRsaWNoIi8+DQoJCTx1aXRleHQgbmFtZT0iUVVJWlBPRF9RVUVTQVRNUFRfSU5GIiB2YWx1ZT0iVW5lbmRsaWNoIi8+DQoJCTx1aXRleHQgbmFtZT0iV0FSTklOR01TR19ZRVNTVFJJTkciIHZhbHVlPSJKYSIvPg0KCQk8dWl0ZXh0IG5hbWU9IldBUk5JTkdNU0dfTk9TVFJJTkciIHZhbHVlPSJOZWluIi8+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ZSAlbiIvPg0KCQk8IS0tIHN1YnN0aXR1dGlvbjogJW4gPT0gc2xpZGUgbnVtYmVyIC0tPg0KCQk8IS0tIHN1YnN0aXR1dGlvbjogJXQgPT0gdG90YWwgc2xpZGUgY291bnQgLS0+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+DQoJCTx1aXRleHQgbmFtZT0iU0NSVUJCQVJTVEFUVVNfVklEUExBWUlORyIgdmFsdWU9IkxlY3R1cmUgdmlkw6lvIGVuIGNvdXJzIi8+DQoJCTx1aXRleHQgbmFtZT0iU0NSVUJCQVJTVEFUVVNfTE9BRElORyIgdmFsdWU9IkNoYXJnZW1lbnQgZW4gY291cnMiLz4NCgkJPHVpdGV4dCBuYW1lPSJTQ1JVQkJBUlNUQVRVU19CVUZGRVJJTkciIHZhbHVlPSJNaXNlIGVuIG3DqW1vaXJlIi8+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+DQoJCTx1aXRleHQgbmFtZT0iRUxBUFNFRCIgdmFsdWU9IiVtIG1pbnV0ZXMgJXMgc2Vjb25kZXMgcmVzdGFudGVzIi8+DQoJCTx1aXRleHQgbmFtZT0iTk9URk9VTkQiIHZhbHVlPSJSaWVuIHRyb3V2w6kiLz4NCgkJPHVpdGV4dCBuYW1lPSJBVFRBQ0hNRU5UUyIgdmFsdWU9IlBpw6hjZXMgam9pbnRlcyIvPg0KCQk8IS0tIHN1YnN0aXR1dGlvbjogJXAgPT0gY3VycmVudCBzcGVha2VyJ3MgdGl0bGUgLS0+DQoJCTx1aXRleHQgbmFtZT0iQklPV0lOX1RJVExFIiB2YWx1ZT0iQmlvIDogJXAiLz4NCgkJPHVpdGV4dCBuYW1lPSJCSU9CVE5fVElUTEUiIHZhbHVlPSJCaW8gOiIvPg0KCQk8dWl0ZXh0IG5hbWU9IkRJVklERVJCVE5fVElUTEUiIHZhbHVlPSJ8Ii8+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+DQoJCTx1aXRleHQgbmFtZT0iUVVJWlBPRF9RVUlaX1NDT1JFIiB2YWx1ZT0iTm90ZSBvYnRlbnVlIDoiLz4NCgkJPHVpdGV4dCBuYW1lPSJRVUlaUE9EX1FVSVpfUEFTU1NDT1JFIiB2YWx1ZT0iTm90ZSBkJ2FkbWlzc2liaWxpdMOpwqA6Ii8+DQoJCTx1aXRleHQgbmFtZT0iUVVJWlBPRF9RVUlaX01BWFNDT1JFIiB2YWx1ZT0iTm90ZSBtYXhpbWFsZSA6Ii8+DQoJCTx1aXRleHQgbmFtZT0iUVVJWlBPRF9RVUVTQVRNUFRfU1RSIiB2YWx1ZT0iVGVudGF0aXZlIDogJW4gc3VyICV0Ii8+DQoJCTx1aXRleHQgbmFtZT0iUVVJWlBPRF9RVUVTVFlQRV9TVFIiIHZhbHVlPSJUeXBlOiAlcyIvPg0KCQk8dWl0ZXh0IG5hbWU9IlFVSVpQT0RfUVVFU1RZUEVfR1JEIiB2YWx1ZT0iTm90w6kiLz4NCgkJPHVpdGV4dCBuYW1lPSJRVUlaUE9EX1FVRVNUWVBFX1NWWSIgdmFsdWU9IkVucXXDqnRlIi8+DQoJCTx1aXRleHQgbmFtZT0iUVVJWlBPRF9RVUlaQVRNUFRfSU5GIiB2YWx1ZT0iSWxsaW1pdMOpIi8+DQoJCTx1aXRleHQgbmFtZT0iUVVJWlBPRF9RVUVTQVRNUFRfSU5GIiB2YWx1ZT0iSWxsaW1pdMOpIi8+DQoJCTx1aXRleHQgbmFtZT0iV0FSTklOR01TR19ZRVNTVFJJTkciIHZhbHVlPSJPdWkiLz4NCgkJPHVpdGV4dCBuYW1lPSJXQVJOSU5HTVNHX05PU1RSSU5HIiB2YWx1ZT0iTm9uIi8+DQoJCTx1aXRleHQgbmFtZT0iV0FSTklOR01TR19USVRMRVNUUklORyIgdmFsdWU9IkF2ZXJ0aXNzZW1lbnQgZGUgbmF2aWdhdGlvbiBkdSBxdWVzdGlvbm5haXJlIi8+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+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+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+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+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+DQoJCTx1aWZvbnQgbmFtZT0iRk9OVF9QUkVTRU5URVJUSVRMRSIgdmFsdWU9IlZlcmRhbmEsMTE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VklEUExBWUlORyIgdmFsdWU9IuODk+ODh+OCquWGjeeUn+S4rSIvPg0KCQk8dWl0ZXh0IG5hbWU9IlNDUlVCQkFSU1RBVFVTX0xPQURJTkciIHZhbHVlPSLjg63jg7zjg4nkuK0iLz4NCgkJPHVpdGV4dCBuYW1lPSJTQ1JVQkJBUlNUQVRVU19CVUZGRVJJTkciIHZhbHVlPSLjg5Djg4Pjg5XjgqHkuK0iLz4NCgkJPHVpdGV4dCBuYW1lPSJTQ1JVQkJBUlNUQVRVU19RVUVTVElPTiIgdmFsdWU9IuizquWVj+OBq+etlOOBiOOBpuS4i+OBleOBhCIvPg0KCQk8dWl0ZXh0IG5hbWU9IlNDUlVCQkFSU1RBVFVTX1JFVklFV1FVSVoiIHZhbHVlPSLjgq/jgqTjgrrjgpLjg6zjg5Pjg6Xjg7zjgZfjgabjgYTjgb7jgZkiLz4NCgkJPCEtLSBzdWJzdGl0dXRpb246ICVtID09IG1pbnV0ZXMgcmVtYWluaW5nIC0tPg0KCQk8IS0tIHN1YnN0aXR1dGlvbjogJXMgPT0gc2Vjb25kcyByZW1haW5pbmcgLS0+DQoJCTx1aXRleHQgbmFtZT0iRUxBUFNFRCIgdmFsdWU9Iuaui+OCiiA6ICVtIOWIhiAlcyDnp5IiLz4NCgkJPHVpdGV4dCBuYW1lPSJOT1RGT1VORCIgdmFsdWU9IuS9leOCguimi+OBpOOBi+OCiuOBvuOBm+OCkyIvPg0KCQk8dWl0ZXh0IG5hbWU9IkFUVEFDSE1FTlRTIiB2YWx1ZT0i5re75LuYIi8+DQoJCTwhLS0gc3Vic3RpdHV0aW9uOiAlcCA9PSBjdXJyZW50IHNwZWFrZXIncyB0aXRsZSAtLT4NCgkJPHVpdGV4dCBuYW1lPSJCSU9XSU5fVElUTEUiIHZhbHVlPSLntYzmrbQgOiAlcCIvPg0KCQk8dWl0ZXh0IG5hbWU9IkJJT0JUTl9USVRMRSIgdmFsdWU9Iue1jOattCIvPg0KCQk8dWl0ZXh0IG5hbWU9IkRJVklERVJCVE5fVElUTEUiIHZhbHVlPSJ8Ii8+DQoJCTx1aXRleHQgbmFtZT0iQ09OVEFDVEJUTl9USVRMRSIgdmFsdWU9IuOBiuWVj+OBhOWQiOOCj+OBmyIvPg0KCQk8dWl0ZXh0IG5hbWU9IlRBQl9RVUlaIiB2YWx1ZT0i44Kv44Kk44K6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XF1aXogcG9kIGFuZCBtZXNzYWdlIGJveCB0ZXh0cy0tPg0KCQk8dWl0ZXh0IG5hbWU9IlFVSVpQT0RfUVVJWl9BVFRFTVBUIiB2YWx1ZT0i44Kv44Kk44K66Kmm6KGM5Zue5pWwIDogIi8+DQoJCTx1aXRleHQgbmFtZT0iUVVJWlBPRF9RVUlaX0FUVEVNUFRfVkFMVUUiIHZhbHVlPSIlbiAvICV0Ii8+DQoJCTx1aXRleHQgbmFtZT0iUVVJWlBPRF9RVUlaX1NDT1JFIiB2YWx1ZT0i44K544Kz44KiIDogIi8+DQoJCTx1aXRleHQgbmFtZT0iUVVJWlBPRF9RVUlaX1BBU1NTQ09SRSIgdmFsdWU9IuWQiOagvOeCuSA6Ii8+DQoJCTx1aXRleHQgbmFtZT0iUVVJWlBPRF9RVUlaX01BWFNDT1JFIiB2YWx1ZT0i5pyA6auY5b6X54K5IDogIi8+DQoJCTx1aXRleHQgbmFtZT0iUVVJWlBPRF9RVUVTQVRNUFRfU1RSIiB2YWx1ZT0i6Kmm6KGM5Zue5pWwIDogJW4gLyAldCIvPg0KCQk8dWl0ZXh0IG5hbWU9IlFVSVpQT0RfUVVFU1RZUEVfU1RSIiB2YWx1ZT0i44K/44Kk44OXIDogJXMiLz4NCgkJPHVpdGV4dCBuYW1lPSJRVUlaUE9EX1FVRVNUWVBFX0dSRCIgdmFsdWU9IuipleS+oSIvPg0KCQk8dWl0ZXh0IG5hbWU9IlFVSVpQT0RfUVVFU1RZUEVfU1ZZIiB2YWx1ZT0i44Ki44Oz44Kx44O844OIIi8+DQoJCTx1aXRleHQgbmFtZT0iUVVJWlBPRF9RVUlaQVRNUFRfSU5GIiB2YWx1ZT0i54Sh5Yi26ZmQIi8+DQoJCTx1aXRleHQgbmFtZT0iUVVJWlBPRF9RVUVTQVRNUFRfSU5GIiB2YWx1ZT0i54Sh5Yi26ZmQIi8+DQoJCTx1aXRleHQgbmFtZT0iV0FSTklOR01TR19ZRVNTVFJJTkciIHZhbHVlPSLjga/jgYQiLz4NCgkJPHVpdGV4dCBuYW1lPSJXQVJOSU5HTVNHX05PU1RSSU5HIiB2YWx1ZT0i44GE44GE44GIIi8+DQoJCTx1aXRleHQgbmFtZT0iV0FSTklOR01TR19USVRMRVNUUklORyIgdmFsdWU9IuOCr+OCpOOCuuOBruODiuODk+OCsuODvOOCt+ODp+ODs+OBq+mWouOBmeOCi+itpuWRiiIvPg0KCQk8dWl0ZXh0IG5hbWU9IldBUk5JTkdNU0dfTVNHU1RSSU5HIiB2YWx1ZT0i44GT44Gu44Kv44Kk44K644Gr44Gv44CB44G+44Gg6Kej562U44GX44Gm44GE44Gq44GE6LOq5ZWP44GM44GC44KK44G+44GZ44CCJiN4QTsmI3hBOyDjgq/jgqTjgrrjgpLntYLkuobjgZnjgovjgavjga/jgIHjgIzjga/jgYTjgI3jgpLjgq/jg6rjg4Pjgq/jgZfjgb7jgZnjgILjgq/jgqTjgrrjgpLntprooYzjgZnjgovjgavjga/jgIHjgIzjgYTjgYTjgYjjgI3jgpLjgq/jg6rjg4Pjgq/jgZfjgb7jgZnjgIIiLz4NCgkJPHVpdGV4dCBuYW1lPSJJTkZPUk1BVElPTl9IMjY0X0ZMQVNIUExBWUVSIiB2YWx1ZT0i44GK5L2/44GE44Gu44Kz44Oz44OU44Ol44O844K/44Gr54++5Zyo44Kk44Oz44K544OI44O844Or44GV44KM44Gm44GE44KLIEZsYXNoIFBsYXllciDjga7jg5Djg7zjgrjjg6fjg7Pjga/jgIHjgZPjga7jg5Pjg4fjgqrjgpLjgrXjg53jg7zjg4jjgZfjgabjgYTjgb7jgZvjgpPjgILmnIDmlrDjga4gRmxhc2ggUGxheWVyIOOCkuODgOOCpuODs+ODreODvOODieOBmeOCi+OBq+OBr+OAgeODk+ODh+OCqumgmOWfn+OCkuOCr+ODquODg+OCr+OBl+OBpuOBj+OBoOOBleOBhOOAg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LjgrXjgqTjg4njg5Djg7zjgpLlj4LliqDogIXjgavopovjgZvjgosiLz4NCgkJPHVpdGV4dCBuYW1lPSJNVVRFIiB2YWx1ZT0i44Of44Ol44O844OIIi8+DQoJCTx1aXRleHQgbmFtZT0iRE9DV1JBUF9USVRMRSIgdmFsdWU9IlByZXNlbnRlciDmt7vku5jjg5XjgqHjgqTjg6siLz4NCgkJPHVpdGV4dCBuYW1lPSJET0NXUkFQX01TRyIgdmFsdWU9IuODnuOCpOOCs+ODs+ODlOODpeODvOOCv+OBq+S/neWtmCIvPg0KCQk8dWl0ZXh0IG5hbWU9IkRPQ1dSQVBfUFJPTVBUIiB2YWx1ZT0i44Kv44Oq44OD44Kv44GX44Gm44OA44Km44Oz44Ot44O844OJIi8+DQoJPC9sYW5ndWFnZT4NCgk8bGFuZ3VhZ2UgaWQ9Imtv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RVUlaIiB2YWx1ZT0i7YC07KaIIi8+DQoJCTx1aXRleHQgbmFtZT0iVEFCX09VVExJTkUiIHZhbHVlPSLqsJzsmpQiLz4NCgkJPHVpdGV4dCBuYW1lPSJUQUJfVEhVTUIiIHZhbHVlPSLstpXshoztjJAiLz4NCgkJPHVpdGV4dCBuYW1lPSJUQUJfTk9URVMiIHZhbHVlPSLrhbjtirgiLz4NCgkJPHVpdGV4dCBuYW1lPSJUQUJfU0VBUkNIIiB2YWx1ZT0i6rKA7IOJIi8+DQoJCTx1aXRleHQgbmFtZT0iU0xJREVfSEVBRElORyIgdmFsdWU9IuyKrOudvOydtOuTnCDsoJzrqqkiLz4NCgkJPHVpdGV4dCBuYW1lPSJEVVJBVElPTl9IRUFESU5HIiB2YWx1ZT0i7J6s7IOd7Iuc6rCEIi8+DQoJCTx1aXRleHQgbmFtZT0iU0VBUkNIX0hFQURJTkciIHZhbHVlPSLthY3siqTtirgg6rKA7IOJOiIvPg0KCQk8dWl0ZXh0IG5hbWU9IlRIVU1CX0hFQURJTkciIHZhbHVlPSLsiqzrnbzsnbTrk5wiLz4NCgkJPHVpdGV4dCBuYW1lPSJUSFVNQl9JTkZPIiB2YWx1ZT0i7KCc66qpL+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/siJg6Ii8+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/siJg6ICVuLyV0Ii8+DQoJCTx1aXRleHQgbmFtZT0iUVVJWlBPRF9RVUVTVFlQRV9TVFIiIHZhbHVlPSLsnKDtmJU6ICVzIi8+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+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+2AtOymiOulvCDsooXro4ztlZjroKTrqbQgW+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+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+DQoJCTx1aXRleHQgbmFtZT0iU0NSVUJCQVJTVEFUVVNfVklEUExBWUlORyIgdmFsdWU9IlbDrWRlbyBlbiByZXByb2QuIi8+DQoJCTx1aXRleHQgbmFtZT0iU0NSVUJCQVJTVEFUVVNfTE9BRElORyIgdmFsdWU9IkNhcmdhbmRvIi8+DQoJCTx1aXRleHQgbmFtZT0iU0NSVUJCQVJTVEFUVVNfQlVGRkVSSU5HIiB2YWx1ZT0iQWxtYWNlbmFuZG8gZW4gYsO6ZmVyIi8+DQoJCTx1aXRleHQgbmFtZT0iU0NSVUJCQVJTVEFUVVNfUVVFU1RJT04iIHZhbHVlPSJDb250ZXN0YXIgcHJlZ3VudGEiLz4NCgkJPHVpdGV4dCBuYW1lPSJTQ1JVQkJBUlNUQVRVU19SRVZJRVdRVUlaIiB2YWx1ZT0iUmV2aXNhbmRvIHBydWViYSIvPg0KCQk8IS0tIHN1YnN0aXR1dGlvbjogJW0gPT0gbWludXRlcyByZW1haW5pbmcgLS0+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+DQoJCTx1aXRleHQgbmFtZT0iQklPQlROX1RJVExFIiB2YWx1ZT0iQmlvZ3JhZsOtYSIvPg0KCQk8dWl0ZXh0IG5hbWU9IkRJVklERVJCVE5fVElUTEUiIHZhbHVlPSJ8Ii8+DQoJCTx1aXRleHQgbmFtZT0iQ09OVEFDVEJUTl9USVRMRSIgdmFsdWU9IkNvbnRhY3RvIi8+DQoJCTx1aXRleHQgbmFtZT0iVEFCX1FVSVoiIHZhbHVlPSJQcnVlYmEiLz4NCgkJPHVpdGV4dCBuYW1lPSJUQUJfT1VUTElORSIgdmFsdWU9IkNvbnRvcm5vIi8+DQoJCTx1aXRleHQgbmFtZT0iVEFCX1RIVU1CIiB2YWx1ZT0iTWluaWF0LiIvPg0KCQk8dWl0ZXh0IG5hbWU9IlRBQl9OT1RFUyIgdmFsdWU9Ik5vdGFzIi8+DQoJCTx1aXRleHQgbmFtZT0iVEFCX1NFQVJDSCIgdmFsdWU9IkJ1c2NhciIvPg0KCQk8dWl0ZXh0IG5hbWU9IlNMSURFX0hFQURJTkciIHZhbHVlPSJUw610dWxvIGRlIGRpYXBvc2l0aXZhIi8+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+DQoJCTx1aXRleHQgbmFtZT0iQVRUQUNITkFNRV9IRUFESU5HIiB2YWx1ZT0iTm9tYnJlIGRlIGFyY2hpdm8iLz4NCgkJPHVpdGV4dCBuYW1lPSJBVFRBQ0hTSVpFX0hFQURJTkciIHZhbHVlPSJUYW1hw7FvIi8+DQoJCTx1aXRleHQgbmFtZT0iU0xJREVfTk9URVMiIHZhbHVlPSJOb3RhcyBkZSBkaWFwb3NpdGl2YSIvPg0KCQk8IS0tcXVpeiBwb2QgYW5kIG1lc3NhZ2UgYm94IHRleHRzLS0+DQoJCTx1aXRleHQgbmFtZT0iUVVJWlBPRF9RVUlaX0FUVEVNUFQiIHZhbHVlPSJJbnRlbnRvIGRlIHBydWViYToiLz4NCgkJPHVpdGV4dCBuYW1lPSJRVUlaUE9EX1FVSVpfQVRURU1QVF9WQUxVRSIgdmFsdWU9IiVuIGRlICV0Ii8+DQoJCTx1aXRleHQgbmFtZT0iUVVJWlBPRF9RVUlaX1NDT1JFIiB2YWx1ZT0iUHVudHVhY2nDs246Ii8+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+DQoJCTx1aXRleHQgbmFtZT0iV0FSTklOR01TR19ZRVNTVFJJTkciIHZhbHVlPSJTw60iLz4NCgkJPHVpdGV4dCBuYW1lPSJXQVJOSU5HTVNHX05PU1RSSU5HIiB2YWx1ZT0iTm8iLz4NCgkJPHVpdGV4dCBuYW1lPSJXQVJOSU5HTVNHX1RJVExFU1RSSU5HIiB2YWx1ZT0iQXZpc28gZGUgbmF2ZWdhY2nDs24gZGUgcHJ1ZWJhIi8+DQoJCTx1aXRleHQgbmFtZT0iV0FSTklOR01TR19NU0dTVFJJTkciIHZhbHVlPSJIYXkgcHJlZ3VudGFzIHNpbiBpbnRlbnRvcyBlbiBlc3RhIHBydWViYS4mI3hBOyYjeEE7UGFyYSBzYWxpciBkZSBsYSBwcnVlYmEsIGhhZ2EgY2xpYyBlbiBTw60uIFBhcmEgY29udGludWFyLCBoYWdhIGNsaWMgZW4gTm8uIi8+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+DQoJCTwhLS0gc3Vic3RpdHV0aW9uOiAlbiA9PSBzbGlkZSBudW1iZXIgLS0+DQoJCTx1aXRleHQgbmFtZT0iQk9PS01BUktTTElERSIgdmFsdWU9IkFkb2JlIFByZXNlbnRlcjogJXAgJXMiLz4NCgkJPHVpdGV4dCBuYW1lPSJTSE9XU0lERUJBUiIgdmFsdWU9Ik1vc3RyYXIgYmFycmEgbGF0ZXJhbCBhIGxvcyBwYXJ0aWNpcGFudGVzIi8+DQoJCTx1aXRleHQgbmFtZT0iTVVURSIgdmFsdWU9IlNpbGVuY2lhciIvPg0KCQk8dWl0ZXh0IG5hbWU9IkRPQ1dSQVBfVElUTEUiIHZhbHVlPSJBcmNoaXZvIGFkanVudG8gZGUgUHJlc2VudGVyIi8+DQoJCTx1aXRleHQgbmFtZT0iRE9DV1JBUF9NU0ciIHZhbHVlPSJHdWFyZGFyIGVuIE1pIFBDIi8+DQoJCTx1aXRleHQgbmFtZT0iRE9DV1JBUF9QUk9NUFQiIHZhbHVlPSJIYWdhIGNsaWMgZW4gRGVzY2FyZ2FyIi8+DQoJPC9sYW5ndWFnZT4NCgk8bGFuZ3VhZ2UgaWQ9InB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+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+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GF0byIvPg0KCQk8dWl0ZXh0IG5hbWU9IlRBQl9RVUlaIiB2YWx1ZT0iUXVlc3QuIi8+DQoJCTx1aXRleHQgbmFtZT0iVEFCX09VVExJTkUiIHZhbHVlPSJFc3F1ZW1hIi8+DQoJCTx1aXRleHQgbmFtZT0iVEFCX1RIVU1CIiB2YWx1ZT0iTWluaSIvPg0KCQk8dWl0ZXh0IG5hbWU9IlRBQl9OT1RFUyIgdmFsdWU9Ik5vdGFzIi8+DQoJCTx1aXRleHQgbmFtZT0iVEFCX1NFQVJDSCIgdmFsdWU9IkJ1c2NhIi8+DQoJCTx1aXRleHQgbmFtZT0iU0xJREVfSEVBRElORyIgdmFsdWU9IlTDrXR1bG8gZG8gc2xpZGUiLz4NCgkJPHVpdGV4dCBuYW1lPSJEVVJBVElPTl9IRUFESU5HIiB2YWx1ZT0iRHVyYcOnw6NvIi8+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+DQoJCTx1aXRleHQgbmFtZT0iU0xJREVfTk9URVMiIHZhbHVlPSJBbm90YcOnw7VlcyBkbyBzbGlkZSIvPg0KCQk8IS0tcXVpeiBwb2QgYW5kIG1lc3NhZ2UgYm94IHRleHRzLS0+DQoJCTx1aXRleHQgbmFtZT0iUVVJWlBPRF9RVUlaX0FUVEVNUFQiIHZhbHVlPSJUZW50YXRpdmEgbm8gcXVlc3Rpb27DoXJpbzoiLz4NCgkJPHVpdGV4dCBuYW1lPSJRVUlaUE9EX1FVSVpfQVRURU1QVF9WQUxVRSIgdmFsdWU9IiVuIGRlICV0Ii8+DQoJCTx1aXRleHQgbmFtZT0iUVVJWlBPRF9RVUlaX1NDT1JFIiB2YWx1ZT0iUG9udHVhw6fDo286Ii8+DQoJCTx1aXRleHQgbmFtZT0iUVVJWlBPRF9RVUlaX1BBU1NTQ09SRSIgdmFsdWU9IlBvbnR1YcOnw6NvIGRlIGFwcm92YcOnw6NvOiIvPg0KCQk8dWl0ZXh0IG5hbWU9IlFVSVpQT0RfUVVJWl9NQVhTQ09SRSIgdmFsdWU9IlBvbnR1YcOnw6NvIG3DoXhpbWE6Ii8+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+DQoJCTx1aXRleHQgbmFtZT0iUVVJWlBPRF9RVUlaQVRNUFRfSU5GIiB2YWx1ZT0iSW5maW5pdG8iLz4NCgkJPHVpdGV4dCBuYW1lPSJRVUlaUE9EX1FVRVNBVE1QVF9JTkYiIHZhbHVlPSJJbmZpbml0byIvPg0KCQk8dWl0ZXh0IG5hbWU9IldBUk5JTkdNU0dfWUVTU1RSSU5HIiB2YWx1ZT0iU2ltIi8+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+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+DQoJPC9sYW5ndWFnZT4NCgk8bGFuZ3VhZ2UgaWQ9Iml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ludGVycm90dG8iLz4NCgkJPHVpdGV4dCBuYW1lPSJTQ1JVQkJBUlNUQVRVU19QTEFZSU5HIiB2YWx1ZT0iUmlwcm9kdXppb25lIi8+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+DQoJCTx1aXRleHQgbmFtZT0iRUxBUFNFRCIgdmFsdWU9IiVtIE1pbnV0aSAlcyBTZWNvbmRpIHJpbWFuZW50aSIvPg0KCQk8dWl0ZXh0IG5hbWU9Ik5PVEZPVU5EIiB2YWx1ZT0iTmVzc3VuIGVsZW1lbnRvIHRyb3ZhdG8iLz4NCgkJPHVpdGV4dCBuYW1lPSJBVFRBQ0hNRU5UUyIgdmFsdWU9IkFsbGVnYXRp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+DQoJCTx1aXRleHQgbmFtZT0iRFVSQVRJT05fSEVBRElORyIgdmFsdWU9IkR1cmF0YSIvPg0KCQk8dWl0ZXh0IG5hbWU9IlNFQVJDSF9IRUFESU5HIiB2YWx1ZT0iQ2VyY2EgdGVzdG86Ii8+DQoJCTx1aXRleHQgbmFtZT0iVEhVTUJfSEVBRElORyIgdmFsdWU9IkRpYXBvc2l0aXZhIi8+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+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+DQoJCTx1aXRleHQgbmFtZT0iUVVJWlBPRF9RVUVTVFlQRV9TVFIiIHZhbHVlPSJUaXBvOiAlcyIvPg0KCQk8dWl0ZXh0IG5hbWU9IlFVSVpQT0RfUVVFU1RZUEVfR1JEIiB2YWx1ZT0iQ29uIHZhbHV0YXppb25lIi8+DQoJCTx1aXRleHQgbmFtZT0iUVVJWlBPRF9RVUVTVFlQRV9TVlkiIHZhbHVlPSJJbmRhZ2luZSIvPg0KCQk8dWl0ZXh0IG5hbWU9IlFVSVpQT0RfUVVJWkFUTVBUX0lORiIgdmFsdWU9IkluZmluaXRpIi8+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+DQoJCTx1aXRleHQgbmFtZT0iRE9DV1JBUF9USVRMRSIgdmFsdWU9IkFsbGVnYXRvIGZpbGUgUHJlc2VudGVyIi8+DQoJCTx1aXRleHQgbmFtZT0iRE9DV1JBUF9NU0ciIHZhbHVlPSJTYWx2YSBpbiBSaXNvcnNlIGRlbCBjb21wdXRlciIvPg0KCQk8dWl0ZXh0IG5hbWU9IkRPQ1dSQVBfUFJPTVBUIiB2YWx1ZT0iQ2xpYyBwZXIgc2NhcmljYXJlIi8+DQoJPC9sYW5ndWFnZT4NCgk8bGFuZ3VhZ2UgaWQ9Im5s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+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+DQoJCTx1aXRleHQgbmFtZT0iU0NSVUJCQVJTVEFUVVNfVklEUExBWUlORyIgdmFsdWU9IlZpZGVvIGFmc3BlbGVuIi8+DQoJCTx1aXRleHQgbmFtZT0iU0NSVUJCQVJTVEFUVVNfTE9BRElORyIgdmFsdWU9IkxhZGVuIi8+DQoJCTx1aXRleHQgbmFtZT0iU0NSVUJCQVJTVEFUVVNfQlVGRkVSSU5HIiB2YWx1ZT0iQnVmZmVyZW4iLz4NCgkJPHVpdGV4dCBuYW1lPSJTQ1JVQkJBUlNUQVRVU19RVUVTVElPTiIgdmFsdWU9IlZyYWFnIG1ldCBhbnR3b29yZCIvPg0KCQk8dWl0ZXh0IG5hbWU9IlNDUlVCQkFSU1RBVFVTX1JFVklFV1FVSVoiIHZhbHVlPSJRdWl6IGNvbnRyb2xlcmVuIi8+DQoJCTwhLS0gc3Vic3RpdHV0aW9uOiAlbSA9PSBtaW51dGVzIHJlbWFpbmluZyAtLT4NCgkJPCEtLSBzdWJzdGl0dXRpb246ICVzID09IHNlY29uZHMgcmVtYWluaW5nIC0tPg0KCQk8dWl0ZXh0IG5hbWU9IkVMQVBTRUQiIHZhbHVlPSJFciByZXN0ZXJlbiAlbSBtaW51dGVuICVzIHNlY29uZGVuIi8+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+DQoJCTx1aXRleHQgbmFtZT0iVEFCX1FVSVoiIHZhbHVlPSJRdWl6Ii8+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+DQoJCTx1aXRleHQgbmFtZT0iU0VBUkNIX0hFQURJTkciIHZhbHVlPSJab2VrZW4gbmFhciB0ZWtzdDoiLz4NCgkJPHVpdGV4dCBuYW1lPSJUSFVNQl9IRUFESU5HIiB2YWx1ZT0iRGlhIi8+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+DQoJCTwhLS1xdWl6IHBvZCBhbmQgbWVzc2FnZSBib3ggdGV4dHMtLT4NCgkJPHVpdGV4dCBuYW1lPSJRVUlaUE9EX1FVSVpfQVRURU1QVCIgdmFsdWU9IlF1aXpwb2dpbmc6Ii8+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+DQoJCTx1aXRleHQgbmFtZT0iUVVJWlBPRF9RVUVTVFlQRV9TVFIiIHZhbHVlPSJUeXBlOiAlcyIvPg0KCQk8dWl0ZXh0IG5hbWU9IlFVSVpQT0RfUVVFU1RZUEVfR1JEIiB2YWx1ZT0iVGVsdCB2b29yIHNjb3JlIi8+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+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+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+DQoJCTx1aWZvbnQgbmFtZT0iRk9OVF9QUkVTRU5UQVRJT05OQU1FIiB2YWx1ZT0i5a6L5L2TLTE4MDMwLDE0LGZhbHNlLGZhbHNlLHRydWUiLz4NCgkJPHVpZm9udCBuYW1lPSJGT05UX1BSRVNFTlRFUk5BTUUiIHZhbHVlPSLlrovkvZMtMTgwMzAsMTQsdHJ1ZSxmYWxzZSx0cnVlIi8+DQoJCTx1aWZvbnQgbmFtZT0iRk9OVF9QUkVTRU5URVJUSVRMRSIgdmFsdWU9IuWui+S9ky0xODAzMCwxMyxmYWxzZSxmYWxzZSx0cnVlIi8+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+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+DQoJCTx1aWZvbnQgbmFtZT0iRk9OVF9NU0dCT1hfV0lOVElUTEUiIHZhbHVlPSLlrovkvZMtMTgwMzAsMTIsdHJ1ZSxmYWxzZSx0cnVlIi8+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+DQoJCTx1aWZvbnQgbmFtZT0iRk9OVF9RVUlaUE9EX1FVRVNUSU9OX1NDT1JFIiB2YWx1ZT0i5a6L5L2TLTE4MDMwLDEwLGZhbHNlLGZhbHNlLHRydWUiLz4NCgkJPHVpZm9udCBuYW1lPSJGT05UX1FVSVpQT0RfUVVFU1RJT05fU0NPUkVfVkFMVUUiIHZhbHVlPSLlrovkvZMtMTgwMzAsMTAsdHJ1ZSxmYWxzZSx0cnVlIi8+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+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+S9ky0xODAzMCwxMCxmYWxzZSxmYWxzZSx0cnVlIi8+DQoJCTx1aWZvbnQgbmFtZT0iRk9OVF9RVUlaUE9EX1FVSVpfUVVFU1RJT05fQVRURU1QVEVEX1ZBTFVFIiB2YWx1ZT0i5a6L5L2TLTE4MDMwLDEwLHRydWUsZmFsc2UsdHJ1ZSIvPg0KCQk8dWlmb250IG5hbWU9IkZPTlRfUVVJWlBPRF9RVUlaX1NDT1JFX1RBRyIgdmFsdWU9IuWui+S9ky0xODAzMCwxMix0cnVlLGZhbHNlLHRydWUiLz4NCgkJPHVpZm9udCBuYW1lPSJGT05UX1FVSVpQT0RfUVVJWl9TQ09SRSIgdmFsdWU9IuWui+S9ky0xODAzMCwxMCxmYWxzZSxmYWxzZSx0cnVlIi8+DQoJCTx1aWZvbnQgbmFtZT0iRk9OVF9RVUlaUE9EX1FVSVpfU0NPUkVfVkFMVUUiIHZhbHVlPSLlrovkvZMtMTgwMzAsMTAsdHJ1ZSxmYWxzZSx0cnVlIi8+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+S9ky0xODAzMCwxMCxmYWxzZSxmYWxzZSx0cnVlIi8+DQoJCTx1aWZvbnQgbmFtZT0iRk9OVF9RVUlaUE9EX1FVSVpfUEFTU1NDT1JFX1ZBTFVFIiB2YWx1ZT0i5a6L5L2TLTE4MDMwLDEwLHRydWUsZmFsc2UsdHJ1ZSIvPg0KCQk8IS0tIHVpdGV4dCAtLT4NCgkJPCEtLSBzdWJzdGl0dXRpb246ICVuID09IHNsaWRlIG51bWJlciAtLT4NCgkJPHVpdGV4dCBuYW1lPSJVTk5BTUVEU0xJREVUSVRMRSIgdmFsdWU9IuW5u+eBr+eJhyAlbiIvPg0KCQk8IS0tIHN1YnN0aXR1dGlvbjogJW4gPT0gc2xpZGUgbnVtYmVyIC0tPg0KCQk8IS0tIHN1YnN0aXR1dGlvbjogJXQgPT0gdG90YWwgc2xpZGUgY291bnQgLS0+DQoJCTx1aXRleHQgbmFtZT0iU0NSVUJCQVJTVEFUVVNfU0xJREVJTkZPIiB2YWx1ZT0i5bm754Gv54mHICVuIC8gJXQgfCAiLz4NCgkJPHVpdGV4dCBuYW1lPSJTQ1JVQkJBUlNUQVRVU19TVE9QUEVEIiB2YWx1ZT0i5bey5YGc5q2iIi8+DQoJCTx1aXRleHQgbmFtZT0iU0NSVUJCQVJTVEFUVVNfUExBWUlORyIgdmFsdWU9Iuato+WcqOaSreaUviIvPg0KCQk8dWl0ZXh0IG5hbWU9IlNDUlVCQkFSU1RBVFVTX05PQVVESU8iIHZhbHVlPSLml6Dpn7PpopEiLz4NCgkJPHVpdGV4dCBuYW1lPSJTQ1JVQkJBUlNUQVRVU19WSURQTEFZSU5HIiB2YWx1ZT0i6KeG6aKR5pKt5pS+Ii8+DQoJCTx1aXRleHQgbmFtZT0iU0NSVUJCQVJTVEFUVVNfTE9BRElORyIgdmFsdWU9Iuato+WcqOi9veWFpSIvPg0KCQk8dWl0ZXh0IG5hbWU9IlNDUlVCQkFSU1RBVFVTX0JVRkZFUklORyIgdmFsdWU9Iuato+WcqOi/m+ihjOe8k+WGsuWkhOeQhiIvPg0KCQk8dWl0ZXh0IG5hbWU9IlNDUlVCQkFSU1RBVFVTX1FVRVNUSU9OIiB2YWx1ZT0i5Zue562U6Zeu6aKYIi8+DQoJCTx1aXRleHQgbmFtZT0iU0NSVUJCQVJTVEFUVVNfUkVWSUVXUVVJWiIgdmFsdWU9Iuato+WcqOWuoemYhea1i+mqjCIvPg0KCQk8IS0tIHN1YnN0aXR1dGlvbjogJW0gPT0gbWludXRlcyByZW1haW5pbmcgLS0+DQoJCTwhLS0gc3Vic3RpdHV0aW9uOiAlcyA9PSBzZWNvbmRzIHJlbWFpbmluZyAtLT4NCgkJPHVpdGV4dCBuYW1lPSJFTEFQU0VEIiB2YWx1ZT0i5Ymp5L2ZICVtIOWIhumSnyAlcyDnp5IiLz4NCgkJPHVpdGV4dCBuYW1lPSJOT1RGT1VORCIgdmFsdWU9IuacquaJvuWIsOS7u+S9leWGheWuuSIvPg0KCQk8dWl0ZXh0IG5hbWU9IkFUVEFDSE1FTlRTIiB2YWx1ZT0i6ZmE5Lu2Ii8+DQoJCTwhLS0gc3Vic3RpdHV0aW9uOiAlcCA9PSBjdXJyZW50IHNwZWFrZXIncyB0aXRsZSAtLT4NCgkJPHVpdGV4dCBuYW1lPSJCSU9XSU5fVElUTEUiIHZhbHVlPSLkuKrkurrnroDku4s6ICVwIi8+DQoJCTx1aXRleHQgbmFtZT0iQklPQlROX1RJVExFIiB2YWx1ZT0i5Liq5Lq6566A5LuLIi8+DQoJCTx1aXRleHQgbmFtZT0iRElWSURFUkJUTl9USVRMRSIgdmFsdWU9InwiLz4NCgkJPHVpdGV4dCBuYW1lPSJDT05UQUNUQlROX1RJVExFIiB2YWx1ZT0i6IGU57O75pa55byPIi8+DQoJCTx1aXRleHQgbmFtZT0iVEFCX1FVSVoiIHZhbHVlPSLmtYvpqowiLz4NCgkJPHVpdGV4dCBuYW1lPSJUQUJfT1VUTElORSIgdmFsdWU9IuWkp+e6siIvPg0KCQk8dWl0ZXh0IG5hbWU9IlRBQl9USFVNQiIgdmFsdWU9Iue8qeeVpeWbviIvPg0KCQk8dWl0ZXh0IG5hbWU9IlRBQl9OT1RFUyIgdmFsdWU9IuWkh+azqCIvPg0KCQk8dWl0ZXh0IG5hbWU9IlRBQl9TRUFSQ0giIHZhbHVlPSLmkJzntKIiLz4NCgkJPHVpdGV4dCBuYW1lPSJTTElERV9IRUFESU5HIiB2YWx1ZT0i5bm754Gv54mH5qCH6aKYIi8+DQoJCTx1aXRleHQgbmFtZT0iRFVSQVRJT05fSEVBRElORyIgdmFsdWU9IuaMgee7reaXtumXtCIvPg0KCQk8dWl0ZXh0IG5hbWU9IlNFQVJDSF9IRUFESU5HIiB2YWx1ZT0i5pCc57Si5paH5pysOiIvPg0KCQk8dWl0ZXh0IG5hbWU9IlRIVU1CX0hFQURJTkciIHZhbHVlPSLlubvnga/niYciLz4NCgkJPHVpdGV4dCBuYW1lPSJUSFVNQl9JTkZPIiB2YWx1ZT0i5bm754Gv54mH5qCH6aKYL+aMgee7reaXtumXtCIvPg0KCQk8dWl0ZXh0IG5hbWU9IkFUVEFDSE5BTUVfSEVBRElORyIgdmFsdWU9IuaWh+S7tuWQjSIvPg0KCQk8dWl0ZXh0IG5hbWU9IkFUVEFDSFNJWkVfSEVBRElORyIgdmFsdWU9IuWkp+WwjyIvPg0KCQk8dWl0ZXh0IG5hbWU9IlNMSURFX05PVEVTIiB2YWx1ZT0i5bm754Gv54mH5aSH5rOoIi8+DQoJCTwhLS1xdWl6IHBvZCBhbmQgbWVzc2FnZSBib3ggdGV4dHMtLT4NCgkJPHVpdGV4dCBuYW1lPSJRVUlaUE9EX1FVSVpfQVRURU1QVCIgdmFsdWU9Iua1i+mqjOWwneivleasoeaVsDoiLz4NCgkJPHVpdGV4dCBuYW1lPSJRVUlaUE9EX1FVSVpfQVRURU1QVF9WQUxVRSIgdmFsdWU9IuesrCAlbiDmrKHvvIzlhbEgJXQg5qyhIi8+DQoJCTx1aXRleHQgbmFtZT0iUVVJWlBPRF9RVUlaX1NDT1JFIiB2YWx1ZT0i5b6X5YiGOiIvPg0KCQk8dWl0ZXh0IG5hbWU9IlFVSVpQT0RfUVVJWl9QQVNTU0NPUkUiIHZhbHVlPSLlj4rmoLzliIbmlbA6Ii8+DQoJCTx1aXRleHQgbmFtZT0iUVVJWlBPRF9RVUlaX01BWFNDT1JFIiB2YWx1ZT0i5pyA6auY5YiG5pWwOiIvPg0KCQk8dWl0ZXh0IG5hbWU9IlFVSVpQT0RfUVVFU0FUTVBUX1NUUiIgdmFsdWU9IuWwneivleasoeaVsDog56ysICVuIOasoe+8jOWFsSAldCDmrKEiLz4NCgkJPHVpdGV4dCBuYW1lPSJRVUlaUE9EX1FVRVNUWVBFX1NUUiIgdmFsdWU9Iuexu+WeizogJXMiLz4NCgkJPHVpdGV4dCBuYW1lPSJRVUlaUE9EX1FVRVNUWVBFX0dSRCIgdmFsdWU9IuivhOe6pyIvPg0KCQk8dWl0ZXh0IG5hbWU9IlFVSVpQT0RfUVVFU1RZUEVfU1ZZIiB2YWx1ZT0i6LCD5p+lIi8+DQoJCTx1aXRleHQgbmFtZT0iUVVJWlBPRF9RVUlaQVRNUFRfSU5GIiB2YWx1ZT0i5peg6ZmQIi8+DQoJCTx1aXRleHQgbmFtZT0iUVVJWlBPRF9RVUVTQVRNUFRfSU5GIiB2YWx1ZT0i5peg6ZmQIi8+DQoJCTx1aXRleHQgbmFtZT0iV0FSTklOR01TR19ZRVNTVFJJTkciIHZhbHVlPSLmmK8iLz4NCgkJPHVpdGV4dCBuYW1lPSJXQVJOSU5HTVNHX05PU1RSSU5HIiB2YWx1ZT0i5ZCmIi8+DQoJCTx1aXRleHQgbmFtZT0iV0FSTklOR01TR19USVRMRVNUUklORyIgdmFsdWU9Iua1i+mqjOWvvOiIquitpuWRiiIvPg0KCQk8dWl0ZXh0IG5hbWU9IldBUk5JTkdNU0dfTVNHU1RSSU5HIiB2YWx1ZT0i5q2k5rWL6aqM5Lit5pyJ5pyq5bCd6K+V5L2c562U55qE6Zeu6aKY44CCJiN4QTsmI3hBO+WNleWHu+KAnOaYr+KAnemAgOWHuuatpOa1i+mqjOOAguWNleWHu+KAnOWQpuKAnee7p+e7rea1i+mqjOOAgiIvPg0KCQk8dWl0ZXh0IG5hbWU9IklORk9STUFUSU9OX0gyNjRfRkxBU0hQTEFZRVIiIHZhbHVlPSLlvZPliY3lronoo4XlnKjmgqjnmoTorqHnrpfmnLrkuIrnmoQgRmxhc2ggUGxheWVyIOeJiOacrOS4jeaUr+aMgeivpeinhumikeOAguWNleWHu+inhumikeWMuuWfn+S4i+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+C5Yqg6ICF5pi+56S65o+Q6KaB5qCPIi8+DQoJCTx1aXRleHQgbmFtZT0iTVVURSIgdmFsdWU9IumdmemfsyIvPg0KCQk8dWl0ZXh0IG5hbWU9IkRPQ1dSQVBfVElUTEUiIHZhbHVlPSJQcmVzZW50ZXIg5paH5Lu26ZmE5Lu2Ii8+DQoJCTx1aXRleHQgbmFtZT0iRE9DV1JBUF9NU0ciIHZhbHVlPSLkv53lrZjliLDmiJHnmoTorqHnrpfmnLoiLz4NCgkJPHVpdGV4dCBuYW1lPSJET0NXUkFQX1BST01QVCIgdmFsdWU9IuWNleWHu+S7peS4i+i9vSIvPg0KCTwvbGFuZ3VhZ2U+DQo8L2NvbmZpZ3VyYXRpb24+DQo="/>
  <p:tag name="MMPROD_UIDATA" val="&lt;database version=&quot;7.0&quot;&gt;&lt;object type=&quot;1&quot; unique_id=&quot;10001&quot;&gt;&lt;property id=&quot;20141&quot; value=&quot;Unit 13 Synthesizing a Time History for a PSD&quot;/&gt;&lt;property id=&quot;20144&quot; value=&quot;1&quot;/&gt;&lt;property id=&quot;20146&quot; value=&quot;0&quot;/&gt;&lt;property id=&quot;20147&quot; value=&quot;0&quot;/&gt;&lt;property id=&quot;20148&quot; value=&quot;5&quot;/&gt;&lt;property id=&quot;20184&quot; value=&quot;7&quot;/&gt;&lt;property id=&quot;20224&quot; value=&quot;C:\Users\Tom Irvine\Documents\My Adobe Presentations\u3&quot;/&gt;&lt;property id=&quot;20226&quot; value=&quot;C:\unit_13\NA_Unit_13_PP.pptx&quot;/&gt;&lt;property id=&quot;20250&quot; value=&quot;7&quot;/&gt;&lt;property id=&quot;20251&quot; value=&quot;0&quot;/&gt;&lt;property id=&quot;20259&quot; value=&quot;0&quot;/&gt;&lt;property id=&quot;20501&quot; value=&quot;C:\Unit_13\&quot;/&gt;&lt;object type=&quot;8&quot; unique_id=&quot;10122&quot;&gt;&lt;/object&gt;&lt;object type=&quot;2&quot; unique_id=&quot;10123&quot;&gt;&lt;object type=&quot;3&quot; unique_id=&quot;10124&quot;&gt;&lt;property id=&quot;20148&quot; value=&quot;5&quot;/&gt;&lt;property id=&quot;20300&quot; value=&quot;Slide 1&quot;/&gt;&lt;property id=&quot;20301&quot; value=&quot;Title&quot;/&gt;&lt;property id=&quot;20303&quot; value=&quot;-1&quot;/&gt;&lt;property id=&quot;20307&quot; value=&quot;256&quot;/&gt;&lt;property id=&quot;20309&quot; value=&quot;-1&quot;/&gt;&lt;/object&gt;&lt;object type=&quot;3&quot; unique_id=&quot;10357&quot;&gt;&lt;property id=&quot;20148&quot; value=&quot;5&quot;/&gt;&lt;property id=&quot;20300&quot; value=&quot;Slide 2 - &amp;quot;This presentation is sponsored by&amp;quot;&quot;/&gt;&lt;property id=&quot;20301&quot; value=&quot;Sponsor&quot;/&gt;&lt;property id=&quot;20303&quot; value=&quot;-1&quot;/&gt;&lt;property id=&quot;20307&quot; value=&quot;275&quot;/&gt;&lt;property id=&quot;20309&quot; value=&quot;-1&quot;/&gt;&lt;/object&gt;&lt;object type=&quot;3&quot; unique_id=&quot;10358&quot;&gt;&lt;property id=&quot;20148&quot; value=&quot;5&quot;/&gt;&lt;property id=&quot;20300&quot; value=&quot;Slide 3 - &amp;quot;      Contact Information&amp;quot;&quot;/&gt;&lt;property id=&quot;20301&quot; value=&quot;Contact&quot;/&gt;&lt;property id=&quot;20303&quot; value=&quot;-1&quot;/&gt;&lt;property id=&quot;20307&quot; value=&quot;276&quot;/&gt;&lt;property id=&quot;20309&quot; value=&quot;-1&quot;/&gt;&lt;/object&gt;&lt;object type=&quot;3&quot; unique_id=&quot;41683&quot;&gt;&lt;property id=&quot;20148&quot; value=&quot;5&quot;/&gt;&lt;property id=&quot;20300&quot; value=&quot;Slide 6&quot;/&gt;&lt;property id=&quot;20301&quot; value=&quot;NAVMAT   P-9492&quot;/&gt;&lt;property id=&quot;20303&quot; value=&quot;-1&quot;/&gt;&lt;property id=&quot;20307&quot; value=&quot;408&quot;/&gt;&lt;property id=&quot;20309&quot; value=&quot;-1&quot;/&gt;&lt;/object&gt;&lt;object type=&quot;3&quot; unique_id=&quot;41685&quot;&gt;&lt;property id=&quot;20148&quot; value=&quot;5&quot;/&gt;&lt;property id=&quot;20300&quot; value=&quot;Slide 4&quot;/&gt;&lt;property id=&quot;20301&quot; value=&quot;Synthesis Purposes&quot;/&gt;&lt;property id=&quot;20303&quot; value=&quot;-1&quot;/&gt;&lt;property id=&quot;20307&quot; value=&quot;405&quot;/&gt;&lt;property id=&quot;20309&quot; value=&quot;-1&quot;/&gt;&lt;/object&gt;&lt;object type=&quot;3&quot; unique_id=&quot;41687&quot;&gt;&lt;property id=&quot;20148&quot; value=&quot;5&quot;/&gt;&lt;property id=&quot;20300&quot; value=&quot;Slide 21&quot;/&gt;&lt;property id=&quot;20301&quot; value=&quot;arbit.m - time history&quot;/&gt;&lt;property id=&quot;20303&quot; value=&quot;-1&quot;/&gt;&lt;property id=&quot;20307&quot; value=&quot;407&quot;/&gt;&lt;property id=&quot;20309&quot; value=&quot;-1&quot;/&gt;&lt;/object&gt;&lt;object type=&quot;3&quot; unique_id=&quot;41693&quot;&gt;&lt;property id=&quot;20148&quot; value=&quot;5&quot;/&gt;&lt;property id=&quot;20300&quot; value=&quot;Slide 37&quot;/&gt;&lt;property id=&quot;20301&quot; value=&quot;Program Summary&quot;/&gt;&lt;property id=&quot;20303&quot; value=&quot;-1&quot;/&gt;&lt;property id=&quot;20307&quot; value=&quot;403&quot;/&gt;&lt;property id=&quot;20309&quot; value=&quot;-1&quot;/&gt;&lt;/object&gt;&lt;object type=&quot;3&quot; unique_id=&quot;42158&quot;&gt;&lt;property id=&quot;20148&quot; value=&quot;5&quot;/&gt;&lt;property id=&quot;20300&quot; value=&quot;Slide 15&quot;/&gt;&lt;property id=&quot;20301&quot; value=&quot;psd_syn.m (cont.)&quot;/&gt;&lt;property id=&quot;20303&quot; value=&quot;-1&quot;/&gt;&lt;property id=&quot;20307&quot; value=&quot;410&quot;/&gt;&lt;property id=&quot;20309&quot; value=&quot;-1&quot;/&gt;&lt;/object&gt;&lt;object type=&quot;3&quot; unique_id=&quot;42159&quot;&gt;&lt;property id=&quot;20148&quot; value=&quot;5&quot;/&gt;&lt;property id=&quot;20300&quot; value=&quot;Slide 11&quot;/&gt;&lt;property id=&quot;20301&quot; value=&quot;psd_syn.m - time history&quot;/&gt;&lt;property id=&quot;20303&quot; value=&quot;-1&quot;/&gt;&lt;property id=&quot;20307&quot; value=&quot;411&quot;/&gt;&lt;property id=&quot;20309&quot; value=&quot;-1&quot;/&gt;&lt;/object&gt;&lt;object type=&quot;3&quot; unique_id=&quot;42165&quot;&gt;&lt;property id=&quot;20148&quot; value=&quot;5&quot;/&gt;&lt;property id=&quot;20300&quot; value=&quot;Slide 5&quot;/&gt;&lt;property id=&quot;20301&quot; value=&quot;Synthesis Steps&quot;/&gt;&lt;property id=&quot;20303&quot; value=&quot;-1&quot;/&gt;&lt;property id=&quot;20307&quot; value=&quot;424&quot;/&gt;&lt;property id=&quot;20309&quot; value=&quot;-1&quot;/&gt;&lt;/object&gt;&lt;object type=&quot;3&quot; unique_id=&quot;42166&quot;&gt;&lt;property id=&quot;20148&quot; value=&quot;5&quot;/&gt;&lt;property id=&quot;20300&quot; value=&quot;Slide 7&quot;/&gt;&lt;property id=&quot;20301&quot; value=&quot;psd_syn.m&quot;/&gt;&lt;property id=&quot;20303&quot; value=&quot;-1&quot;/&gt;&lt;property id=&quot;20307&quot; value=&quot;409&quot;/&gt;&lt;property id=&quot;20309&quot; value=&quot;-1&quot;/&gt;&lt;/object&gt;&lt;object type=&quot;3&quot; unique_id=&quot;42167&quot;&gt;&lt;property id=&quot;20148&quot; value=&quot;5&quot;/&gt;&lt;property id=&quot;20300&quot; value=&quot;Slide 8&quot;/&gt;&lt;property id=&quot;20301&quot; value=&quot;psd_syn.m (cont.)&quot;/&gt;&lt;property id=&quot;20303&quot; value=&quot;-1&quot;/&gt;&lt;property id=&quot;20307&quot; value=&quot;412&quot;/&gt;&lt;property id=&quot;20309&quot; value=&quot;-1&quot;/&gt;&lt;/object&gt;&lt;object type=&quot;3&quot; unique_id=&quot;42168&quot;&gt;&lt;property id=&quot;20148&quot; value=&quot;5&quot;/&gt;&lt;property id=&quot;20300&quot; value=&quot;Slide 9&quot;/&gt;&lt;property id=&quot;20301&quot; value=&quot;psd_syn.m (cont.)&quot;/&gt;&lt;property id=&quot;20303&quot; value=&quot;-1&quot;/&gt;&lt;property id=&quot;20307&quot; value=&quot;416&quot;/&gt;&lt;property id=&quot;20309&quot; value=&quot;-1&quot;/&gt;&lt;/object&gt;&lt;object type=&quot;3&quot; unique_id=&quot;42169&quot;&gt;&lt;property id=&quot;20148&quot; value=&quot;5&quot;/&gt;&lt;property id=&quot;20300&quot; value=&quot;Slide 10&quot;/&gt;&lt;property id=&quot;20301&quot; value=&quot;psd_syn.m (cont.)&quot;/&gt;&lt;property id=&quot;20303&quot; value=&quot;-1&quot;/&gt;&lt;property id=&quot;20307&quot; value=&quot;417&quot;/&gt;&lt;property id=&quot;20309&quot; value=&quot;-1&quot;/&gt;&lt;/object&gt;&lt;object type=&quot;3&quot; unique_id=&quot;42170&quot;&gt;&lt;property id=&quot;20148&quot; value=&quot;5&quot;/&gt;&lt;property id=&quot;20300&quot; value=&quot;Slide 12&quot;/&gt;&lt;property id=&quot;20301&quot; value=&quot;psd_syn.m (cont.)&quot;/&gt;&lt;property id=&quot;20303&quot; value=&quot;-1&quot;/&gt;&lt;property id=&quot;20307&quot; value=&quot;420&quot;/&gt;&lt;property id=&quot;20309&quot; value=&quot;-1&quot;/&gt;&lt;/object&gt;&lt;object type=&quot;3&quot; unique_id=&quot;42171&quot;&gt;&lt;property id=&quot;20148&quot; value=&quot;5&quot;/&gt;&lt;property id=&quot;20300&quot; value=&quot;Slide 13&quot;/&gt;&lt;property id=&quot;20301&quot; value=&quot;psd_syn.m (cont.)&quot;/&gt;&lt;property id=&quot;20303&quot; value=&quot;-1&quot;/&gt;&lt;property id=&quot;20307&quot; value=&quot;414&quot;/&gt;&lt;property id=&quot;20309&quot; value=&quot;-1&quot;/&gt;&lt;/object&gt;&lt;object type=&quot;3&quot; unique_id=&quot;42172&quot;&gt;&lt;property id=&quot;20148&quot; value=&quot;5&quot;/&gt;&lt;property id=&quot;20300&quot; value=&quot;Slide 14&quot;/&gt;&lt;property id=&quot;20301&quot; value=&quot;psd_syn.m (cont.)&quot;/&gt;&lt;property id=&quot;20303&quot; value=&quot;-1&quot;/&gt;&lt;property id=&quot;20307&quot; value=&quot;423&quot;/&gt;&lt;property id=&quot;20309&quot; value=&quot;-1&quot;/&gt;&lt;/object&gt;&lt;object type=&quot;3&quot; unique_id=&quot;42173&quot;&gt;&lt;property id=&quot;20148&quot; value=&quot;5&quot;/&gt;&lt;property id=&quot;20300&quot; value=&quot;Slide 16&quot;/&gt;&lt;property id=&quot;20301&quot; value=&quot;psd_syn.m (cont.)&quot;/&gt;&lt;property id=&quot;20303&quot; value=&quot;-1&quot;/&gt;&lt;property id=&quot;20307&quot; value=&quot;422&quot;/&gt;&lt;property id=&quot;20309&quot; value=&quot;-1&quot;/&gt;&lt;/object&gt;&lt;object type=&quot;3&quot; unique_id=&quot;42174&quot;&gt;&lt;property id=&quot;20148&quot; value=&quot;5&quot;/&gt;&lt;property id=&quot;20300&quot; value=&quot;Slide 17&quot;/&gt;&lt;property id=&quot;20301&quot; value=&quot;psd_syn.m  - PSD&quot;/&gt;&lt;property id=&quot;20303&quot; value=&quot;-1&quot;/&gt;&lt;property id=&quot;20307&quot; value=&quot;415&quot;/&gt;&lt;property id=&quot;20309&quot; value=&quot;-1&quot;/&gt;&lt;/object&gt;&lt;object type=&quot;3&quot; unique_id=&quot;42175&quot;&gt;&lt;property id=&quot;20148&quot; value=&quot;5&quot;/&gt;&lt;property id=&quot;20300&quot; value=&quot;Slide 18 - &amp;quot;SDOF System Subject to Base Excitation&amp;quot;&quot;/&gt;&lt;property id=&quot;20301&quot; value=&quot;SDOF System Subject to Base Excitation&quot;/&gt;&lt;property id=&quot;20303&quot; value=&quot;-1&quot;/&gt;&lt;property id=&quot;20307&quot; value=&quot;413&quot;/&gt;&lt;property id=&quot;20309&quot; value=&quot;-1&quot;/&gt;&lt;/object&gt;&lt;object type=&quot;3&quot; unique_id=&quot;42176&quot;&gt;&lt;property id=&quot;20148&quot; value=&quot;5&quot;/&gt;&lt;property id=&quot;20300&quot; value=&quot;Slide 19&quot;/&gt;&lt;property id=&quot;20301&quot; value=&quot;arbit.m&quot;/&gt;&lt;property id=&quot;20303&quot; value=&quot;-1&quot;/&gt;&lt;property id=&quot;20307&quot; value=&quot;430&quot;/&gt;&lt;property id=&quot;20309&quot; value=&quot;-1&quot;/&gt;&lt;/object&gt;&lt;object type=&quot;3&quot; unique_id=&quot;42177&quot;&gt;&lt;property id=&quot;20148&quot; value=&quot;5&quot;/&gt;&lt;property id=&quot;20300&quot; value=&quot;Slide 20&quot;/&gt;&lt;property id=&quot;20301&quot; value=&quot;arbit.m (cont.)&quot;/&gt;&lt;property id=&quot;20303&quot; value=&quot;-1&quot;/&gt;&lt;property id=&quot;20307&quot; value=&quot;431&quot;/&gt;&lt;property id=&quot;20309&quot; value=&quot;-1&quot;/&gt;&lt;/object&gt;&lt;object type=&quot;3&quot; unique_id=&quot;42178&quot;&gt;&lt;property id=&quot;20148&quot; value=&quot;5&quot;/&gt;&lt;property id=&quot;20300&quot; value=&quot;Slide 22&quot;/&gt;&lt;property id=&quot;20301&quot; value=&quot;arbit.m (cont.)&quot;/&gt;&lt;property id=&quot;20303&quot; value=&quot;-1&quot;/&gt;&lt;property id=&quot;20307&quot; value=&quot;435&quot;/&gt;&lt;property id=&quot;20309&quot; value=&quot;-1&quot;/&gt;&lt;/object&gt;&lt;object type=&quot;3&quot; unique_id=&quot;42179&quot;&gt;&lt;property id=&quot;20148&quot; value=&quot;5&quot;/&gt;&lt;property id=&quot;20300&quot; value=&quot;Slide 23&quot;/&gt;&lt;property id=&quot;20301&quot; value=&quot;arbit.m - histogram&quot;/&gt;&lt;property id=&quot;20303&quot; value=&quot;-1&quot;/&gt;&lt;property id=&quot;20307&quot; value=&quot;418&quot;/&gt;&lt;property id=&quot;20309&quot; value=&quot;-1&quot;/&gt;&lt;/object&gt;&lt;object type=&quot;3&quot; unique_id=&quot;42180&quot;&gt;&lt;property id=&quot;20148&quot; value=&quot;5&quot;/&gt;&lt;property id=&quot;20300&quot; value=&quot;Slide 24&quot;/&gt;&lt;property id=&quot;20301&quot; value=&quot;arbit.m (cont.)&quot;/&gt;&lt;property id=&quot;20303&quot; value=&quot;-1&quot;/&gt;&lt;property id=&quot;20307&quot; value=&quot;433&quot;/&gt;&lt;property id=&quot;20309&quot; value=&quot;-1&quot;/&gt;&lt;/object&gt;&lt;object type=&quot;3&quot; unique_id=&quot;42181&quot;&gt;&lt;property id=&quot;20148&quot; value=&quot;5&quot;/&gt;&lt;property id=&quot;20300&quot; value=&quot;Slide 25&quot;/&gt;&lt;property id=&quot;20301&quot; value=&quot;arbit.m - histogram&quot;/&gt;&lt;property id=&quot;20303&quot; value=&quot;-1&quot;/&gt;&lt;property id=&quot;20307&quot; value=&quot;419&quot;/&gt;&lt;property id=&quot;20309&quot; value=&quot;-1&quot;/&gt;&lt;/object&gt;&lt;object type=&quot;3&quot; unique_id=&quot;42184&quot;&gt;&lt;property id=&quot;20148&quot; value=&quot;5&quot;/&gt;&lt;property id=&quot;20300&quot; value=&quot;Slide 28&quot;/&gt;&lt;property id=&quot;20301&quot; value=&quot;PSD Plot&quot;/&gt;&lt;property id=&quot;20303&quot; value=&quot;-1&quot;/&gt;&lt;property id=&quot;20307&quot; value=&quot;429&quot;/&gt;&lt;property id=&quot;20309&quot; value=&quot;-1&quot;/&gt;&lt;/object&gt;&lt;object type=&quot;3&quot; unique_id=&quot;42185&quot;&gt;&lt;property id=&quot;20148&quot; value=&quot;5&quot;/&gt;&lt;property id=&quot;20300&quot; value=&quot;Slide 26&quot;/&gt;&lt;property id=&quot;20301&quot; value=&quot;PSD.m&quot;/&gt;&lt;property id=&quot;20303&quot; value=&quot;-1&quot;/&gt;&lt;property id=&quot;20307&quot; value=&quot;427&quot;/&gt;&lt;property id=&quot;20309&quot; value=&quot;-1&quot;/&gt;&lt;/object&gt;&lt;object type=&quot;3&quot; unique_id=&quot;42732&quot;&gt;&lt;property id=&quot;20148&quot; value=&quot;5&quot;/&gt;&lt;property id=&quot;20300&quot; value=&quot;Slide 27&quot;/&gt;&lt;property id=&quot;20301&quot; value=&quot;PSD.m (cont.)&quot;/&gt;&lt;property id=&quot;20303&quot; value=&quot;-1&quot;/&gt;&lt;property id=&quot;20307&quot; value=&quot;436&quot;/&gt;&lt;property id=&quot;20309&quot; value=&quot;-1&quot;/&gt;&lt;/object&gt;&lt;object type=&quot;3&quot; unique_id=&quot;42734&quot;&gt;&lt;property id=&quot;20148&quot; value=&quot;5&quot;/&gt;&lt;property id=&quot;20300&quot; value=&quot;Slide 29&quot;/&gt;&lt;property id=&quot;20301&quot; value=&quot;sdof_ran.m&quot;/&gt;&lt;property id=&quot;20303&quot; value=&quot;-1&quot;/&gt;&lt;property id=&quot;20307&quot; value=&quot;437&quot;/&gt;&lt;property id=&quot;20309&quot; value=&quot;-1&quot;/&gt;&lt;/object&gt;&lt;object type=&quot;3&quot; unique_id=&quot;42939&quot;&gt;&lt;property id=&quot;20148&quot; value=&quot;5&quot;/&gt;&lt;property id=&quot;20300&quot; value=&quot;Slide 30&quot;/&gt;&lt;property id=&quot;20301&quot; value=&quot;sdof_ran.m  (cont.)&quot;/&gt;&lt;property id=&quot;20303&quot; value=&quot;-1&quot;/&gt;&lt;property id=&quot;20307&quot; value=&quot;438&quot;/&gt;&lt;property id=&quot;20309&quot; value=&quot;-1&quot;/&gt;&lt;/object&gt;&lt;object type=&quot;3&quot; unique_id=&quot;42940&quot;&gt;&lt;property id=&quot;20148&quot; value=&quot;5&quot;/&gt;&lt;property id=&quot;20300&quot; value=&quot;Slide 32&quot;/&gt;&lt;property id=&quot;20301&quot; value=&quot;real_div.m&quot;/&gt;&lt;property id=&quot;20303&quot; value=&quot;-1&quot;/&gt;&lt;property id=&quot;20307&quot; value=&quot;439&quot;/&gt;&lt;property id=&quot;20309&quot; value=&quot;-1&quot;/&gt;&lt;/object&gt;&lt;object type=&quot;3&quot; unique_id=&quot;43304&quot;&gt;&lt;property id=&quot;20148&quot; value=&quot;5&quot;/&gt;&lt;property id=&quot;20300&quot; value=&quot;Slide 31&quot;/&gt;&lt;property id=&quot;20301&quot; value=&quot;Rerun PSD&quot;/&gt;&lt;property id=&quot;20303&quot; value=&quot;-1&quot;/&gt;&lt;property id=&quot;20307&quot; value=&quot;441&quot;/&gt;&lt;property id=&quot;20309&quot; value=&quot;-1&quot;/&gt;&lt;/object&gt;&lt;object type=&quot;3&quot; unique_id=&quot;43305&quot;&gt;&lt;property id=&quot;20148&quot; value=&quot;5&quot;/&gt;&lt;property id=&quot;20300&quot; value=&quot;Slide 33&quot;/&gt;&lt;property id=&quot;20301&quot; value=&quot;Power Transmissibility&quot;/&gt;&lt;property id=&quot;20303&quot; value=&quot;-1&quot;/&gt;&lt;property id=&quot;20307&quot; value=&quot;442&quot;/&gt;&lt;property id=&quot;20309&quot; value=&quot;-1&quot;/&gt;&lt;/object&gt;&lt;object type=&quot;3&quot; unique_id=&quot;43306&quot;&gt;&lt;property id=&quot;20148&quot; value=&quot;5&quot;/&gt;&lt;property id=&quot;20300&quot; value=&quot;Slide 34&quot;/&gt;&lt;property id=&quot;20301&quot; value=&quot;Power Transmissibility (cont.)&quot;/&gt;&lt;property id=&quot;20303&quot; value=&quot;-1&quot;/&gt;&lt;property id=&quot;20307&quot; value=&quot;443&quot;/&gt;&lt;property id=&quot;20309&quot; value=&quot;-1&quot;/&gt;&lt;/object&gt;&lt;object type=&quot;3&quot; unique_id=&quot;44081&quot;&gt;&lt;property id=&quot;20148&quot; value=&quot;5&quot;/&gt;&lt;property id=&quot;20300&quot; value=&quot;Slide 35&quot;/&gt;&lt;property id=&quot;20301&quot; value=&quot;Half-Power Bandwidth&quot;/&gt;&lt;property id=&quot;20303&quot; value=&quot;-1&quot;/&gt;&lt;property id=&quot;20307&quot; value=&quot;445&quot;/&gt;&lt;property id=&quot;20309&quot; value=&quot;-1&quot;/&gt;&lt;/object&gt;&lt;object type=&quot;3&quot; unique_id=&quot;44082&quot;&gt;&lt;property id=&quot;20148&quot; value=&quot;5&quot;/&gt;&lt;property id=&quot;20300&quot; value=&quot;Slide 36&quot;/&gt;&lt;property id=&quot;20301&quot; value=&quot;damping.exe&quot;/&gt;&lt;property id=&quot;20303&quot; value=&quot;-1&quot;/&gt;&lt;property id=&quot;20307&quot; value=&quot;444&quot;/&gt;&lt;property id=&quot;20309&quot; value=&quot;-1&quot;/&gt;&lt;/object&gt;&lt;/object&gt;&lt;object type=&quot;10&quot; unique_id=&quot;10469&quot;&gt;&lt;object type=&quot;11&quot; unique_id=&quot;10470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3&quot; unique_id=&quot;10840&quot;&gt;&lt;/object&gt;&lt;object type=&quot;12&quot; unique_id=&quot;15016&quot;&gt;&lt;/object&gt;&lt;/object&gt;&lt;object type=&quot;4&quot; unique_id=&quot;10471&quot;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b.mp3"/>
  <p:tag name="PPSNARRATION" val="100,1126764742,C:\unit_13\NA_Unit_13_PP_pptx\Media.ppc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DEA26ACE-646B-4F2C-8069-C5E35E87AE2F}&quot;/&gt;&lt;filename val=&quot;C:\Users\TOMIRV~1\AppData\Local\Temp\PR\data\asimages\{DEA26ACE-646B-4F2C-8069-C5E35E87AE2F}.png&quot;/&gt;&lt;hasEffects val=&quot;1&quot;/&gt;&lt;left val=&quot;89.28&quot;/&gt;&lt;top val=&quot;131.28&quot;/&gt;&lt;width val=&quot;502.8&quot;/&gt;&lt;height val=&quot;220.8&quot;/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4b.mp3"/>
  <p:tag name="PPSNARRATION" val="103,1126764742,C:\unit_13\NA_Unit_13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4b.mp3"/>
  <p:tag name="PPSNARRATION" val="103,1126764742,C:\unit_13\NA_Unit_13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5b.mp3"/>
  <p:tag name="PPSNARRATION" val="104,1126764742,C:\unit_13\NA_Unit_13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3F5386A9-858C-4494-B602-1452E36AE2C1}&quot;/&gt;&lt;filename val=&quot;C:\Users\TOMIRV~1\AppData\Local\Temp\PR\data\asimages\{3F5386A9-858C-4494-B602-1452E36AE2C1}.png&quot;/&gt;&lt;hasEffects val=&quot;0&quot;/&gt;&lt;left val=&quot;63&quot;/&gt;&lt;top val=&quot;117&quot;/&gt;&lt;width val=&quot;595.08&quot;/&gt;&lt;height val=&quot;352.92&quot;/&gt;&lt;/ThreeDShapeInfo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6b.mp3"/>
  <p:tag name="PPSNARRATION" val="105,1126764742,C:\unit_13\NA_Unit_13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AA4BCCF5-4081-49D6-8505-63057CCB2385}&quot;/&gt;&lt;filename val=&quot;C:\Users\TOMIRV~1\AppData\Local\Temp\PR\data\asimages\{AA4BCCF5-4081-49D6-8505-63057CCB2385}.png&quot;/&gt;&lt;hasEffects val=&quot;0&quot;/&gt;&lt;left val=&quot;477&quot;/&gt;&lt;top val=&quot;231&quot;/&gt;&lt;width val=&quot;205.08&quot;/&gt;&lt;height val=&quot;163.08&quot;/&gt;&lt;/ThreeDShapeInfo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4b.mp3"/>
  <p:tag name="PPSNARRATION" val="103,1126764742,C:\unit_13\NA_Unit_13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1b.mp3"/>
  <p:tag name="PPSNARRATION" val="110,1126764742,C:\unit_13\NA_Unit_13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3b.mp3"/>
  <p:tag name="PPSNARRATION" val="112,1126764742,C:\unit_13\NA_Unit_13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7b.mp3"/>
  <p:tag name="PPSNARRATION" val="116,1126764742,C:\unit_13\NA_Unit_13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18b.mp3"/>
  <p:tag name="PPSNARRATION" val="55,1126764742,C:\unit_13\NA_Unit_13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DC52B28D-FDD2-4C83-866F-8DDE39EB74F5}&quot;/&gt;&lt;filename val=&quot;C:\Users\TOMIRV~1\AppData\Local\Temp\PR\data\asimages\{DC52B28D-FDD2-4C83-866F-8DDE39EB74F5}.png&quot;/&gt;&lt;hasEffects val=&quot;1&quot;/&gt;&lt;left val=&quot;465.72&quot;/&gt;&lt;top val=&quot;59.28&quot;/&gt;&lt;width val=&quot;236.64&quot;/&gt;&lt;height val=&quot;56.64&quot;/&gt;&lt;/ThreeDShape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1b.mp3"/>
  <p:tag name="PPSNARRATION" val="119,1126764742,C:\unit_13\NA_Unit_13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1b.mp3"/>
  <p:tag name="PPSNARRATION" val="119,1126764742,C:\unit_13\NA_Unit_13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28b.mp3"/>
  <p:tag name="PPSNARRATION" val="126,1126764742,C:\unit_13\NA_Unit_13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3b.mp3"/>
  <p:tag name="PPSNARRATION" val="131,1126764742,C:\unit_13\NA_Unit_13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4b.mp3"/>
  <p:tag name="PPSNARRATION" val="132,1126764742,C:\unit_13\NA_Unit_13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3\u13_35c.mp3"/>
  <p:tag name="PPSNARRATION" val="133,1126764742,C:\unit_13\NA_Unit_13_PP_pptx\Media.ppcx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16722</TotalTime>
  <Words>477</Words>
  <Application>Microsoft Office PowerPoint</Application>
  <PresentationFormat>On-screen Show (4:3)</PresentationFormat>
  <Paragraphs>138</Paragraphs>
  <Slides>21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SDOF System Subject to Base Excitation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Irvine</dc:creator>
  <cp:lastModifiedBy>tirvine</cp:lastModifiedBy>
  <cp:revision>633</cp:revision>
  <dcterms:created xsi:type="dcterms:W3CDTF">2010-11-01T13:18:21Z</dcterms:created>
  <dcterms:modified xsi:type="dcterms:W3CDTF">2014-04-22T15:59:35Z</dcterms:modified>
</cp:coreProperties>
</file>