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267" r:id="rId2"/>
    <p:sldId id="283" r:id="rId3"/>
    <p:sldId id="284" r:id="rId4"/>
    <p:sldId id="285" r:id="rId5"/>
    <p:sldId id="286" r:id="rId6"/>
    <p:sldId id="287" r:id="rId7"/>
    <p:sldId id="271" r:id="rId8"/>
    <p:sldId id="315" r:id="rId9"/>
    <p:sldId id="290" r:id="rId10"/>
    <p:sldId id="274" r:id="rId11"/>
    <p:sldId id="289" r:id="rId12"/>
    <p:sldId id="257" r:id="rId13"/>
    <p:sldId id="258" r:id="rId14"/>
    <p:sldId id="291" r:id="rId15"/>
    <p:sldId id="259" r:id="rId16"/>
    <p:sldId id="260" r:id="rId17"/>
    <p:sldId id="261" r:id="rId18"/>
    <p:sldId id="276" r:id="rId19"/>
    <p:sldId id="263" r:id="rId20"/>
    <p:sldId id="292" r:id="rId21"/>
    <p:sldId id="264" r:id="rId22"/>
    <p:sldId id="265" r:id="rId23"/>
    <p:sldId id="266" r:id="rId24"/>
    <p:sldId id="275" r:id="rId25"/>
    <p:sldId id="316" r:id="rId26"/>
    <p:sldId id="277" r:id="rId27"/>
    <p:sldId id="293" r:id="rId28"/>
    <p:sldId id="294" r:id="rId29"/>
    <p:sldId id="278" r:id="rId30"/>
    <p:sldId id="296" r:id="rId31"/>
    <p:sldId id="297" r:id="rId32"/>
    <p:sldId id="281" r:id="rId33"/>
    <p:sldId id="298" r:id="rId34"/>
    <p:sldId id="304" r:id="rId35"/>
    <p:sldId id="317" r:id="rId36"/>
    <p:sldId id="313" r:id="rId37"/>
    <p:sldId id="303" r:id="rId38"/>
    <p:sldId id="306" r:id="rId39"/>
    <p:sldId id="307" r:id="rId40"/>
    <p:sldId id="308" r:id="rId41"/>
    <p:sldId id="314" r:id="rId42"/>
    <p:sldId id="299" r:id="rId43"/>
    <p:sldId id="272" r:id="rId44"/>
    <p:sldId id="305" r:id="rId45"/>
    <p:sldId id="300" r:id="rId46"/>
  </p:sldIdLst>
  <p:sldSz cx="9144000" cy="6858000" type="screen4x3"/>
  <p:notesSz cx="7099300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2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02B55-55ED-42FA-9E61-C340580D6A4C}" type="datetimeFigureOut">
              <a:rPr lang="en-US" smtClean="0"/>
              <a:pPr/>
              <a:t>1/3/2013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613" y="4860925"/>
            <a:ext cx="5680075" cy="4605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E39D67-C5D7-48B8-A0C4-3C30F9765F6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79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6A7F6-05A6-4584-9B33-8D01855EBAF7}" type="datetime1">
              <a:rPr lang="en-US" smtClean="0"/>
              <a:pPr/>
              <a:t>1/3/2013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0"/>
            <a:ext cx="8229600" cy="868362"/>
          </a:xfrm>
        </p:spPr>
        <p:txBody>
          <a:bodyPr>
            <a:no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61811-F83C-4569-AEB3-0DA0B077D71A}" type="datetime1">
              <a:rPr lang="en-US" smtClean="0"/>
              <a:pPr/>
              <a:t>1/3/2013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0176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6BCCF-9266-44AA-BE75-26EDFFC81291}" type="datetime1">
              <a:rPr lang="en-US" smtClean="0"/>
              <a:pPr/>
              <a:t>1/3/2013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 sz="1600"/>
            </a:lvl1pPr>
          </a:lstStyle>
          <a:p>
            <a:fld id="{639632C2-D7B8-44BB-8246-764A38FC84B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1C9F9-FE59-49B2-B397-5AC798ADA604}" type="datetime1">
              <a:rPr lang="en-US" smtClean="0"/>
              <a:pPr/>
              <a:t>1/3/2013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0871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95400"/>
            <a:ext cx="8229600" cy="4830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C61811-F83C-4569-AEB3-0DA0B077D71A}" type="datetime1">
              <a:rPr lang="en-US" smtClean="0"/>
              <a:pPr/>
              <a:t>1/3/2013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 sz="1600"/>
            </a:lvl1pPr>
          </a:lstStyle>
          <a:p>
            <a:fld id="{639632C2-D7B8-44BB-8246-764A38FC84B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0" r:id="rId3"/>
    <p:sldLayoutId id="2147483651" r:id="rId4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4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6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7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0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11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3.w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14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7.w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oleObject" Target="../embeddings/oleObject15.bin"/><Relationship Id="rId7" Type="http://schemas.openxmlformats.org/officeDocument/2006/relationships/oleObject" Target="../embeddings/oleObject17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18.w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21.wmf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590800"/>
            <a:ext cx="7772400" cy="1143000"/>
          </a:xfrm>
        </p:spPr>
        <p:txBody>
          <a:bodyPr>
            <a:noAutofit/>
          </a:bodyPr>
          <a:lstStyle/>
          <a:p>
            <a:r>
              <a:rPr lang="en-US" sz="3600" b="1" dirty="0" smtClean="0"/>
              <a:t>Gas Bottle Blow-Down </a:t>
            </a:r>
            <a:br>
              <a:rPr lang="en-US" sz="3600" b="1" dirty="0" smtClean="0"/>
            </a:br>
            <a:r>
              <a:rPr lang="en-US" sz="3600" b="1" dirty="0" smtClean="0"/>
              <a:t>Analysis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This lesson provides the means to estimate the gas state in a pressure vessel during or after depressurization (blow-down) from a known state, a uniform-flow thermodynamic process.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51" name="Picture 2" descr="J:\Backup\NESC\NESC Academy\UHP_GN_Bottles_s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3427214"/>
            <a:ext cx="7061596" cy="26687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For the given thermodynamic problem of depressurization of a pressure vessel, the governing thermodynamic equations are derived.</a:t>
            </a:r>
          </a:p>
          <a:p>
            <a:endParaRPr lang="en-US" dirty="0"/>
          </a:p>
          <a:p>
            <a:r>
              <a:rPr lang="en-US" dirty="0" smtClean="0"/>
              <a:t>Solutions are described for 3 methods: two using the simplifying process assumptions, isentropic and isothermal, and a third using more a generalized approach.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/>
          </a:bodyPr>
          <a:lstStyle/>
          <a:p>
            <a:r>
              <a:rPr lang="en-US" dirty="0" smtClean="0"/>
              <a:t>Scope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562600"/>
          </a:xfrm>
        </p:spPr>
        <p:txBody>
          <a:bodyPr>
            <a:normAutofit/>
          </a:bodyPr>
          <a:lstStyle/>
          <a:p>
            <a:r>
              <a:rPr lang="en-US" dirty="0" smtClean="0"/>
              <a:t>In a propulsion testing system, pressure vessels </a:t>
            </a:r>
            <a:r>
              <a:rPr lang="en-US" dirty="0"/>
              <a:t>(or </a:t>
            </a:r>
            <a:r>
              <a:rPr lang="en-US" dirty="0" smtClean="0"/>
              <a:t>bottles) supply propellants or pressurize liquid </a:t>
            </a:r>
            <a:r>
              <a:rPr lang="en-US" dirty="0"/>
              <a:t>propellant </a:t>
            </a:r>
            <a:r>
              <a:rPr lang="en-US" dirty="0" smtClean="0"/>
              <a:t>tanks for </a:t>
            </a:r>
            <a:r>
              <a:rPr lang="en-US" dirty="0"/>
              <a:t>a rocket engine </a:t>
            </a:r>
            <a:r>
              <a:rPr lang="en-US" dirty="0" smtClean="0"/>
              <a:t>test.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During the preliminary design, it may be important to estimate the capability of the bottles.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4</a:t>
            </a:fld>
            <a:endParaRPr lang="en-US" dirty="0"/>
          </a:p>
        </p:txBody>
      </p:sp>
      <p:grpSp>
        <p:nvGrpSpPr>
          <p:cNvPr id="101" name="Group 100"/>
          <p:cNvGrpSpPr/>
          <p:nvPr/>
        </p:nvGrpSpPr>
        <p:grpSpPr>
          <a:xfrm>
            <a:off x="5093970" y="2803460"/>
            <a:ext cx="3669030" cy="2312427"/>
            <a:chOff x="5398770" y="2803460"/>
            <a:chExt cx="3669030" cy="2312427"/>
          </a:xfrm>
        </p:grpSpPr>
        <p:grpSp>
          <p:nvGrpSpPr>
            <p:cNvPr id="52" name="Group 51"/>
            <p:cNvGrpSpPr/>
            <p:nvPr/>
          </p:nvGrpSpPr>
          <p:grpSpPr>
            <a:xfrm>
              <a:off x="5398770" y="2803460"/>
              <a:ext cx="1686456" cy="263062"/>
              <a:chOff x="1134175" y="3352800"/>
              <a:chExt cx="1933075" cy="304800"/>
            </a:xfrm>
          </p:grpSpPr>
          <p:sp>
            <p:nvSpPr>
              <p:cNvPr id="73" name="Oval 72"/>
              <p:cNvSpPr/>
              <p:nvPr/>
            </p:nvSpPr>
            <p:spPr>
              <a:xfrm>
                <a:off x="2743200" y="3352800"/>
                <a:ext cx="324050" cy="304800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>
                  <a:solidFill>
                    <a:schemeClr val="tx1"/>
                  </a:solidFill>
                </a:endParaRPr>
              </a:p>
            </p:txBody>
          </p:sp>
          <p:sp>
            <p:nvSpPr>
              <p:cNvPr id="74" name="Oval 73"/>
              <p:cNvSpPr/>
              <p:nvPr/>
            </p:nvSpPr>
            <p:spPr>
              <a:xfrm>
                <a:off x="1134175" y="3352800"/>
                <a:ext cx="333675" cy="304800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>
                  <a:solidFill>
                    <a:schemeClr val="tx1"/>
                  </a:solidFill>
                </a:endParaRPr>
              </a:p>
            </p:txBody>
          </p:sp>
          <p:sp>
            <p:nvSpPr>
              <p:cNvPr id="75" name="Rectangle 74"/>
              <p:cNvSpPr/>
              <p:nvPr/>
            </p:nvSpPr>
            <p:spPr>
              <a:xfrm>
                <a:off x="1295400" y="3352800"/>
                <a:ext cx="1600200" cy="304800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5531727" y="2934991"/>
              <a:ext cx="1686456" cy="263062"/>
              <a:chOff x="1134175" y="3352800"/>
              <a:chExt cx="1933075" cy="304800"/>
            </a:xfrm>
          </p:grpSpPr>
          <p:sp>
            <p:nvSpPr>
              <p:cNvPr id="70" name="Oval 69"/>
              <p:cNvSpPr/>
              <p:nvPr/>
            </p:nvSpPr>
            <p:spPr>
              <a:xfrm>
                <a:off x="2743200" y="3352800"/>
                <a:ext cx="324050" cy="304800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>
                  <a:solidFill>
                    <a:schemeClr val="tx1"/>
                  </a:solidFill>
                </a:endParaRPr>
              </a:p>
            </p:txBody>
          </p:sp>
          <p:sp>
            <p:nvSpPr>
              <p:cNvPr id="71" name="Oval 70"/>
              <p:cNvSpPr/>
              <p:nvPr/>
            </p:nvSpPr>
            <p:spPr>
              <a:xfrm>
                <a:off x="1134175" y="3352800"/>
                <a:ext cx="333675" cy="304800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>
                  <a:solidFill>
                    <a:schemeClr val="tx1"/>
                  </a:solidFill>
                </a:endParaRPr>
              </a:p>
            </p:txBody>
          </p:sp>
          <p:sp>
            <p:nvSpPr>
              <p:cNvPr id="72" name="Rectangle 71"/>
              <p:cNvSpPr/>
              <p:nvPr/>
            </p:nvSpPr>
            <p:spPr>
              <a:xfrm>
                <a:off x="1295400" y="3352800"/>
                <a:ext cx="1600200" cy="304800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54" name="Group 53"/>
            <p:cNvGrpSpPr/>
            <p:nvPr/>
          </p:nvGrpSpPr>
          <p:grpSpPr>
            <a:xfrm>
              <a:off x="5664684" y="3066522"/>
              <a:ext cx="1686456" cy="263062"/>
              <a:chOff x="1134175" y="3352800"/>
              <a:chExt cx="1933075" cy="304800"/>
            </a:xfrm>
          </p:grpSpPr>
          <p:sp>
            <p:nvSpPr>
              <p:cNvPr id="67" name="Oval 66"/>
              <p:cNvSpPr/>
              <p:nvPr/>
            </p:nvSpPr>
            <p:spPr>
              <a:xfrm>
                <a:off x="2743200" y="3352800"/>
                <a:ext cx="324050" cy="304800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>
                  <a:solidFill>
                    <a:schemeClr val="tx1"/>
                  </a:solidFill>
                </a:endParaRPr>
              </a:p>
            </p:txBody>
          </p:sp>
          <p:sp>
            <p:nvSpPr>
              <p:cNvPr id="68" name="Oval 67"/>
              <p:cNvSpPr/>
              <p:nvPr/>
            </p:nvSpPr>
            <p:spPr>
              <a:xfrm>
                <a:off x="1134175" y="3352800"/>
                <a:ext cx="333675" cy="304800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>
                  <a:solidFill>
                    <a:schemeClr val="tx1"/>
                  </a:solidFill>
                </a:endParaRPr>
              </a:p>
            </p:txBody>
          </p:sp>
          <p:sp>
            <p:nvSpPr>
              <p:cNvPr id="69" name="Rectangle 68"/>
              <p:cNvSpPr/>
              <p:nvPr/>
            </p:nvSpPr>
            <p:spPr>
              <a:xfrm>
                <a:off x="1295400" y="3352800"/>
                <a:ext cx="1600200" cy="304800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smtClean="0">
                    <a:solidFill>
                      <a:schemeClr val="tx1"/>
                    </a:solidFill>
                  </a:rPr>
                  <a:t>Gas Bottles</a:t>
                </a:r>
              </a:p>
            </p:txBody>
          </p:sp>
        </p:grpSp>
        <p:cxnSp>
          <p:nvCxnSpPr>
            <p:cNvPr id="55" name="Straight Connector 54"/>
            <p:cNvCxnSpPr>
              <a:stCxn id="67" idx="6"/>
            </p:cNvCxnSpPr>
            <p:nvPr/>
          </p:nvCxnSpPr>
          <p:spPr>
            <a:xfrm>
              <a:off x="7351140" y="3198053"/>
              <a:ext cx="507335" cy="0"/>
            </a:xfrm>
            <a:prstGeom prst="line">
              <a:avLst/>
            </a:prstGeom>
            <a:ln w="38100"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>
              <a:stCxn id="70" idx="6"/>
            </p:cNvCxnSpPr>
            <p:nvPr/>
          </p:nvCxnSpPr>
          <p:spPr>
            <a:xfrm>
              <a:off x="7218183" y="3066522"/>
              <a:ext cx="640292" cy="0"/>
            </a:xfrm>
            <a:prstGeom prst="line">
              <a:avLst/>
            </a:prstGeom>
            <a:ln w="38100"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>
              <a:stCxn id="73" idx="6"/>
            </p:cNvCxnSpPr>
            <p:nvPr/>
          </p:nvCxnSpPr>
          <p:spPr>
            <a:xfrm>
              <a:off x="7085226" y="2934991"/>
              <a:ext cx="773249" cy="0"/>
            </a:xfrm>
            <a:prstGeom prst="line">
              <a:avLst/>
            </a:prstGeom>
            <a:ln w="38100"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>
              <a:endCxn id="64" idx="3"/>
            </p:cNvCxnSpPr>
            <p:nvPr/>
          </p:nvCxnSpPr>
          <p:spPr>
            <a:xfrm>
              <a:off x="7858475" y="2934991"/>
              <a:ext cx="0" cy="723420"/>
            </a:xfrm>
            <a:prstGeom prst="line">
              <a:avLst/>
            </a:prstGeom>
            <a:ln w="38100"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9" name="Group 58"/>
            <p:cNvGrpSpPr/>
            <p:nvPr/>
          </p:nvGrpSpPr>
          <p:grpSpPr>
            <a:xfrm>
              <a:off x="7791996" y="3658411"/>
              <a:ext cx="332393" cy="263062"/>
              <a:chOff x="1600199" y="5791200"/>
              <a:chExt cx="381001" cy="304800"/>
            </a:xfrm>
            <a:solidFill>
              <a:schemeClr val="tx2"/>
            </a:solidFill>
          </p:grpSpPr>
          <p:sp>
            <p:nvSpPr>
              <p:cNvPr id="63" name="Isosceles Triangle 62"/>
              <p:cNvSpPr/>
              <p:nvPr/>
            </p:nvSpPr>
            <p:spPr>
              <a:xfrm>
                <a:off x="1600200" y="5943600"/>
                <a:ext cx="152400" cy="152400"/>
              </a:xfrm>
              <a:prstGeom prst="triangle">
                <a:avLst/>
              </a:prstGeom>
              <a:grpFill/>
              <a:ln w="6350"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>
                  <a:solidFill>
                    <a:schemeClr val="tx1"/>
                  </a:solidFill>
                </a:endParaRPr>
              </a:p>
            </p:txBody>
          </p:sp>
          <p:sp>
            <p:nvSpPr>
              <p:cNvPr id="64" name="Isosceles Triangle 63"/>
              <p:cNvSpPr/>
              <p:nvPr/>
            </p:nvSpPr>
            <p:spPr>
              <a:xfrm rot="10800000">
                <a:off x="1600199" y="5791200"/>
                <a:ext cx="152401" cy="152400"/>
              </a:xfrm>
              <a:prstGeom prst="triangle">
                <a:avLst/>
              </a:prstGeom>
              <a:grpFill/>
              <a:ln w="6350"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5" name="Straight Connector 64"/>
              <p:cNvCxnSpPr/>
              <p:nvPr/>
            </p:nvCxnSpPr>
            <p:spPr>
              <a:xfrm>
                <a:off x="1676400" y="5943600"/>
                <a:ext cx="152400" cy="0"/>
              </a:xfrm>
              <a:prstGeom prst="line">
                <a:avLst/>
              </a:prstGeom>
              <a:grpFill/>
              <a:ln w="6350">
                <a:solidFill>
                  <a:schemeClr val="tx2">
                    <a:lumMod val="20000"/>
                    <a:lumOff val="80000"/>
                  </a:schemeClr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6" name="Rectangle 65"/>
              <p:cNvSpPr/>
              <p:nvPr/>
            </p:nvSpPr>
            <p:spPr>
              <a:xfrm>
                <a:off x="1828800" y="5867400"/>
                <a:ext cx="152400" cy="152400"/>
              </a:xfrm>
              <a:prstGeom prst="rect">
                <a:avLst/>
              </a:prstGeom>
              <a:grpFill/>
              <a:ln w="6350"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60" name="TextBox 59"/>
            <p:cNvSpPr txBox="1"/>
            <p:nvPr/>
          </p:nvSpPr>
          <p:spPr>
            <a:xfrm>
              <a:off x="8124389" y="3466776"/>
              <a:ext cx="94341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Control Valve</a:t>
              </a:r>
              <a:endParaRPr lang="en-US" dirty="0"/>
            </a:p>
          </p:txBody>
        </p:sp>
        <p:cxnSp>
          <p:nvCxnSpPr>
            <p:cNvPr id="61" name="Straight Connector 60"/>
            <p:cNvCxnSpPr/>
            <p:nvPr/>
          </p:nvCxnSpPr>
          <p:spPr>
            <a:xfrm>
              <a:off x="7858475" y="3921473"/>
              <a:ext cx="0" cy="526124"/>
            </a:xfrm>
            <a:prstGeom prst="line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Box 61"/>
            <p:cNvSpPr txBox="1"/>
            <p:nvPr/>
          </p:nvSpPr>
          <p:spPr>
            <a:xfrm>
              <a:off x="7387555" y="4469556"/>
              <a:ext cx="9418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To Test Article</a:t>
              </a:r>
              <a:endParaRPr lang="en-US" dirty="0"/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581569" y="2590800"/>
            <a:ext cx="3838031" cy="2703731"/>
            <a:chOff x="886369" y="2590800"/>
            <a:chExt cx="3838031" cy="2703731"/>
          </a:xfrm>
        </p:grpSpPr>
        <p:grpSp>
          <p:nvGrpSpPr>
            <p:cNvPr id="77" name="Group 76"/>
            <p:cNvGrpSpPr/>
            <p:nvPr/>
          </p:nvGrpSpPr>
          <p:grpSpPr>
            <a:xfrm>
              <a:off x="2924772" y="3432683"/>
              <a:ext cx="679468" cy="1262622"/>
              <a:chOff x="2743200" y="4191000"/>
              <a:chExt cx="762000" cy="1410100"/>
            </a:xfrm>
          </p:grpSpPr>
          <p:sp>
            <p:nvSpPr>
              <p:cNvPr id="94" name="Oval 93"/>
              <p:cNvSpPr/>
              <p:nvPr/>
            </p:nvSpPr>
            <p:spPr>
              <a:xfrm rot="5400000">
                <a:off x="2933700" y="5029600"/>
                <a:ext cx="381000" cy="762000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>
                  <a:solidFill>
                    <a:schemeClr val="tx1"/>
                  </a:solidFill>
                </a:endParaRPr>
              </a:p>
            </p:txBody>
          </p:sp>
          <p:sp>
            <p:nvSpPr>
              <p:cNvPr id="95" name="Oval 94"/>
              <p:cNvSpPr/>
              <p:nvPr/>
            </p:nvSpPr>
            <p:spPr>
              <a:xfrm rot="5400000">
                <a:off x="2933700" y="4000500"/>
                <a:ext cx="381000" cy="762000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>
                  <a:solidFill>
                    <a:schemeClr val="tx1"/>
                  </a:solidFill>
                </a:endParaRPr>
              </a:p>
            </p:txBody>
          </p:sp>
          <p:sp>
            <p:nvSpPr>
              <p:cNvPr id="96" name="Rectangle 95"/>
              <p:cNvSpPr/>
              <p:nvPr/>
            </p:nvSpPr>
            <p:spPr>
              <a:xfrm rot="5400000">
                <a:off x="2609249" y="4514252"/>
                <a:ext cx="1029902" cy="762000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270" rtlCol="0" anchor="ctr"/>
              <a:lstStyle/>
              <a:p>
                <a:pPr algn="ctr"/>
                <a:r>
                  <a:rPr lang="en-US" dirty="0" smtClean="0">
                    <a:solidFill>
                      <a:schemeClr val="tx1"/>
                    </a:solidFill>
                  </a:rPr>
                  <a:t>Run Tank</a:t>
                </a:r>
              </a:p>
            </p:txBody>
          </p:sp>
        </p:grpSp>
        <p:grpSp>
          <p:nvGrpSpPr>
            <p:cNvPr id="78" name="Group 77"/>
            <p:cNvGrpSpPr/>
            <p:nvPr/>
          </p:nvGrpSpPr>
          <p:grpSpPr>
            <a:xfrm>
              <a:off x="886369" y="2590800"/>
              <a:ext cx="1723703" cy="272922"/>
              <a:chOff x="1134175" y="3352800"/>
              <a:chExt cx="1933075" cy="304800"/>
            </a:xfrm>
          </p:grpSpPr>
          <p:sp>
            <p:nvSpPr>
              <p:cNvPr id="91" name="Oval 90"/>
              <p:cNvSpPr/>
              <p:nvPr/>
            </p:nvSpPr>
            <p:spPr>
              <a:xfrm>
                <a:off x="2743200" y="3352800"/>
                <a:ext cx="324050" cy="304800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>
                  <a:solidFill>
                    <a:schemeClr val="tx1"/>
                  </a:solidFill>
                </a:endParaRPr>
              </a:p>
            </p:txBody>
          </p:sp>
          <p:sp>
            <p:nvSpPr>
              <p:cNvPr id="92" name="Oval 91"/>
              <p:cNvSpPr/>
              <p:nvPr/>
            </p:nvSpPr>
            <p:spPr>
              <a:xfrm>
                <a:off x="1134175" y="3352800"/>
                <a:ext cx="333675" cy="304800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>
                  <a:solidFill>
                    <a:schemeClr val="tx1"/>
                  </a:solidFill>
                </a:endParaRPr>
              </a:p>
            </p:txBody>
          </p:sp>
          <p:sp>
            <p:nvSpPr>
              <p:cNvPr id="93" name="Rectangle 92"/>
              <p:cNvSpPr/>
              <p:nvPr/>
            </p:nvSpPr>
            <p:spPr>
              <a:xfrm>
                <a:off x="1295400" y="3352800"/>
                <a:ext cx="1600200" cy="304800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smtClean="0">
                    <a:solidFill>
                      <a:schemeClr val="tx1"/>
                    </a:solidFill>
                  </a:rPr>
                  <a:t>Gas Bottle</a:t>
                </a:r>
              </a:p>
            </p:txBody>
          </p:sp>
        </p:grpSp>
        <p:cxnSp>
          <p:nvCxnSpPr>
            <p:cNvPr id="79" name="Straight Connector 78"/>
            <p:cNvCxnSpPr>
              <a:stCxn id="91" idx="6"/>
            </p:cNvCxnSpPr>
            <p:nvPr/>
          </p:nvCxnSpPr>
          <p:spPr>
            <a:xfrm>
              <a:off x="2610072" y="2727261"/>
              <a:ext cx="654433" cy="0"/>
            </a:xfrm>
            <a:prstGeom prst="line">
              <a:avLst/>
            </a:prstGeom>
            <a:ln w="38100"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>
              <a:endCxn id="95" idx="2"/>
            </p:cNvCxnSpPr>
            <p:nvPr/>
          </p:nvCxnSpPr>
          <p:spPr>
            <a:xfrm flipH="1">
              <a:off x="3264506" y="3207957"/>
              <a:ext cx="1" cy="224726"/>
            </a:xfrm>
            <a:prstGeom prst="line">
              <a:avLst/>
            </a:prstGeom>
            <a:ln w="38100"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>
              <a:off x="3264505" y="2727261"/>
              <a:ext cx="2" cy="207730"/>
            </a:xfrm>
            <a:prstGeom prst="line">
              <a:avLst/>
            </a:prstGeom>
            <a:ln w="38100"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>
              <a:off x="3264505" y="4971162"/>
              <a:ext cx="611521" cy="0"/>
            </a:xfrm>
            <a:prstGeom prst="line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>
              <a:stCxn id="94" idx="6"/>
            </p:cNvCxnSpPr>
            <p:nvPr/>
          </p:nvCxnSpPr>
          <p:spPr>
            <a:xfrm>
              <a:off x="3264506" y="4695305"/>
              <a:ext cx="1" cy="257695"/>
            </a:xfrm>
            <a:prstGeom prst="line">
              <a:avLst/>
            </a:prstGeom>
            <a:ln w="38100"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4" name="Group 83"/>
            <p:cNvGrpSpPr/>
            <p:nvPr/>
          </p:nvGrpSpPr>
          <p:grpSpPr>
            <a:xfrm>
              <a:off x="3196559" y="2929905"/>
              <a:ext cx="339735" cy="272922"/>
              <a:chOff x="1600199" y="5791200"/>
              <a:chExt cx="381001" cy="304800"/>
            </a:xfrm>
            <a:solidFill>
              <a:schemeClr val="tx2"/>
            </a:solidFill>
          </p:grpSpPr>
          <p:sp>
            <p:nvSpPr>
              <p:cNvPr id="87" name="Isosceles Triangle 86"/>
              <p:cNvSpPr/>
              <p:nvPr/>
            </p:nvSpPr>
            <p:spPr>
              <a:xfrm>
                <a:off x="1600200" y="5943600"/>
                <a:ext cx="152400" cy="152400"/>
              </a:xfrm>
              <a:prstGeom prst="triangle">
                <a:avLst/>
              </a:prstGeom>
              <a:grpFill/>
              <a:ln w="6350"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>
                  <a:solidFill>
                    <a:schemeClr val="tx1"/>
                  </a:solidFill>
                </a:endParaRPr>
              </a:p>
            </p:txBody>
          </p:sp>
          <p:sp>
            <p:nvSpPr>
              <p:cNvPr id="88" name="Isosceles Triangle 87"/>
              <p:cNvSpPr/>
              <p:nvPr/>
            </p:nvSpPr>
            <p:spPr>
              <a:xfrm rot="10800000">
                <a:off x="1600199" y="5791200"/>
                <a:ext cx="152401" cy="152400"/>
              </a:xfrm>
              <a:prstGeom prst="triangle">
                <a:avLst/>
              </a:prstGeom>
              <a:grpFill/>
              <a:ln w="6350"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89" name="Straight Connector 88"/>
              <p:cNvCxnSpPr/>
              <p:nvPr/>
            </p:nvCxnSpPr>
            <p:spPr>
              <a:xfrm>
                <a:off x="1676400" y="5943600"/>
                <a:ext cx="152400" cy="0"/>
              </a:xfrm>
              <a:prstGeom prst="line">
                <a:avLst/>
              </a:prstGeom>
              <a:grpFill/>
              <a:ln w="6350">
                <a:solidFill>
                  <a:schemeClr val="tx2">
                    <a:lumMod val="20000"/>
                    <a:lumOff val="80000"/>
                  </a:schemeClr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0" name="Rectangle 89"/>
              <p:cNvSpPr/>
              <p:nvPr/>
            </p:nvSpPr>
            <p:spPr>
              <a:xfrm>
                <a:off x="1828800" y="5867400"/>
                <a:ext cx="152400" cy="152400"/>
              </a:xfrm>
              <a:prstGeom prst="rect">
                <a:avLst/>
              </a:prstGeom>
              <a:grpFill/>
              <a:ln w="6350"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 smtClean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85" name="TextBox 84"/>
            <p:cNvSpPr txBox="1"/>
            <p:nvPr/>
          </p:nvSpPr>
          <p:spPr>
            <a:xfrm>
              <a:off x="3536292" y="2743200"/>
              <a:ext cx="9595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Control Valve</a:t>
              </a:r>
              <a:endParaRPr lang="en-US" dirty="0"/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3881064" y="4648200"/>
              <a:ext cx="84333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To Test Article</a:t>
              </a:r>
              <a:endParaRPr lang="en-US" dirty="0"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Lesson Breakdown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US" b="0" dirty="0" smtClean="0"/>
              <a:t>Bottle Blow Down Proble</a:t>
            </a:r>
            <a:r>
              <a:rPr lang="en-US" dirty="0"/>
              <a:t>m</a:t>
            </a:r>
            <a:r>
              <a:rPr lang="en-US" b="0" dirty="0" smtClean="0"/>
              <a:t> Description</a:t>
            </a:r>
          </a:p>
          <a:p>
            <a:pPr marL="514350" indent="-514350">
              <a:buAutoNum type="arabicPeriod"/>
            </a:pPr>
            <a:r>
              <a:rPr lang="en-US" b="0" dirty="0" smtClean="0"/>
              <a:t>Governing Thermodynamic Equations</a:t>
            </a:r>
          </a:p>
          <a:p>
            <a:pPr marL="514350" indent="-514350">
              <a:buAutoNum type="arabicPeriod"/>
            </a:pPr>
            <a:r>
              <a:rPr lang="en-US" dirty="0" smtClean="0"/>
              <a:t>Example Problems</a:t>
            </a:r>
          </a:p>
          <a:p>
            <a:pPr marL="514350" indent="-514350">
              <a:buAutoNum type="arabicPeriod"/>
            </a:pPr>
            <a:r>
              <a:rPr lang="en-US" b="0" dirty="0" smtClean="0"/>
              <a:t>Concluding Remarks</a:t>
            </a:r>
          </a:p>
          <a:p>
            <a:pPr marL="514350" indent="-514350">
              <a:buAutoNum type="arabicPeriod"/>
            </a:pPr>
            <a:r>
              <a:rPr lang="en-US" dirty="0" smtClean="0"/>
              <a:t>Acknowledgements</a:t>
            </a:r>
          </a:p>
          <a:p>
            <a:pPr marL="514350" indent="-514350">
              <a:buAutoNum type="arabicPeriod"/>
            </a:pPr>
            <a:r>
              <a:rPr lang="en-US" dirty="0" smtClean="0"/>
              <a:t>References/Credits</a:t>
            </a:r>
            <a:endParaRPr lang="en-US" b="0" dirty="0" smtClean="0"/>
          </a:p>
          <a:p>
            <a:endParaRPr lang="en-US" dirty="0"/>
          </a:p>
          <a:p>
            <a:endParaRPr lang="en-US" b="0" dirty="0" smtClean="0"/>
          </a:p>
          <a:p>
            <a:pPr>
              <a:spcBef>
                <a:spcPts val="1800"/>
              </a:spcBef>
            </a:pPr>
            <a:endParaRPr lang="en-US" b="0" dirty="0" smtClean="0"/>
          </a:p>
          <a:p>
            <a:endParaRPr lang="en-US" b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16877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/>
          </a:bodyPr>
          <a:lstStyle/>
          <a:p>
            <a:r>
              <a:rPr lang="en-US" dirty="0" smtClean="0"/>
              <a:t>Lesson Roadmap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4" name="Picture 10" descr="D:\Documents and Settings\srickman\Local Settings\Temporary Internet Files\Content.IE5\SDLVD7QI\MP90038596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000125"/>
            <a:ext cx="972911" cy="1362075"/>
          </a:xfrm>
          <a:prstGeom prst="rect">
            <a:avLst/>
          </a:prstGeom>
          <a:noFill/>
        </p:spPr>
      </p:pic>
      <p:pic>
        <p:nvPicPr>
          <p:cNvPr id="5" name="Picture 11" descr="D:\Documents and Settings\srickman\Local Settings\Temporary Internet Files\Content.IE5\X0Z00CIN\MP90038596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1719" y="4972967"/>
            <a:ext cx="915761" cy="135163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659824" y="1421428"/>
            <a:ext cx="1099952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Problem Description</a:t>
            </a:r>
            <a:endParaRPr lang="en-US" sz="1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345934" y="1421428"/>
            <a:ext cx="12192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Conservation of Mass</a:t>
            </a:r>
            <a:endParaRPr lang="en-US" sz="1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5150511" y="1421428"/>
            <a:ext cx="1480201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1</a:t>
            </a:r>
            <a:r>
              <a:rPr lang="en-US" sz="1400" b="1" baseline="30000" dirty="0" smtClean="0"/>
              <a:t>st</a:t>
            </a:r>
            <a:r>
              <a:rPr lang="en-US" sz="1400" b="1" dirty="0" smtClean="0"/>
              <a:t> Law of Thermodynamics</a:t>
            </a:r>
            <a:endParaRPr lang="en-US" sz="1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880867" y="2743200"/>
            <a:ext cx="15240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2</a:t>
            </a:r>
            <a:r>
              <a:rPr lang="en-US" sz="1400" b="1" baseline="30000" dirty="0" smtClean="0"/>
              <a:t>nd</a:t>
            </a:r>
            <a:r>
              <a:rPr lang="en-US" sz="1400" b="1" dirty="0" smtClean="0"/>
              <a:t> Law of Thermodynamics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39503" y="2739478"/>
            <a:ext cx="9144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Example Problems</a:t>
            </a:r>
            <a:endParaRPr lang="en-US" sz="1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7200219" y="1419552"/>
            <a:ext cx="11430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Isothermal Assumption</a:t>
            </a:r>
            <a:endParaRPr lang="en-US" sz="1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880867" y="4048780"/>
            <a:ext cx="1081914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Isothermal Example</a:t>
            </a:r>
            <a:endParaRPr lang="en-US" sz="14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5677503" y="4048780"/>
            <a:ext cx="16764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Generalized 1</a:t>
            </a:r>
            <a:r>
              <a:rPr lang="en-US" sz="1400" b="1" baseline="30000" dirty="0" smtClean="0"/>
              <a:t>st</a:t>
            </a:r>
            <a:r>
              <a:rPr lang="en-US" sz="1400" b="1" dirty="0" smtClean="0"/>
              <a:t> Law Algorithm Example</a:t>
            </a:r>
            <a:endParaRPr lang="en-US" sz="1400" b="1" dirty="0"/>
          </a:p>
        </p:txBody>
      </p:sp>
      <p:sp>
        <p:nvSpPr>
          <p:cNvPr id="47" name="TextBox 46"/>
          <p:cNvSpPr txBox="1"/>
          <p:nvPr/>
        </p:nvSpPr>
        <p:spPr>
          <a:xfrm>
            <a:off x="4416933" y="2743200"/>
            <a:ext cx="111969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Isentropic Assumption</a:t>
            </a:r>
            <a:endParaRPr lang="en-US" sz="1400" b="1" dirty="0"/>
          </a:p>
        </p:txBody>
      </p:sp>
      <p:sp>
        <p:nvSpPr>
          <p:cNvPr id="48" name="TextBox 47"/>
          <p:cNvSpPr txBox="1"/>
          <p:nvPr/>
        </p:nvSpPr>
        <p:spPr>
          <a:xfrm>
            <a:off x="3810000" y="4048780"/>
            <a:ext cx="9906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Isentropic Example</a:t>
            </a:r>
            <a:endParaRPr lang="en-US" sz="1400" b="1" dirty="0"/>
          </a:p>
        </p:txBody>
      </p:sp>
      <p:sp>
        <p:nvSpPr>
          <p:cNvPr id="50" name="TextBox 49"/>
          <p:cNvSpPr txBox="1"/>
          <p:nvPr/>
        </p:nvSpPr>
        <p:spPr>
          <a:xfrm>
            <a:off x="4385936" y="5392829"/>
            <a:ext cx="12192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Concluding Remarks</a:t>
            </a:r>
            <a:endParaRPr lang="en-US" sz="1400" b="1" dirty="0"/>
          </a:p>
        </p:txBody>
      </p:sp>
      <p:cxnSp>
        <p:nvCxnSpPr>
          <p:cNvPr id="9" name="Straight Arrow Connector 8"/>
          <p:cNvCxnSpPr>
            <a:stCxn id="4" idx="3"/>
            <a:endCxn id="6" idx="1"/>
          </p:cNvCxnSpPr>
          <p:nvPr/>
        </p:nvCxnSpPr>
        <p:spPr>
          <a:xfrm>
            <a:off x="1201511" y="1681163"/>
            <a:ext cx="458313" cy="1875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6" idx="3"/>
            <a:endCxn id="8" idx="1"/>
          </p:cNvCxnSpPr>
          <p:nvPr/>
        </p:nvCxnSpPr>
        <p:spPr>
          <a:xfrm>
            <a:off x="2759776" y="1683038"/>
            <a:ext cx="58615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8" idx="3"/>
            <a:endCxn id="10" idx="1"/>
          </p:cNvCxnSpPr>
          <p:nvPr/>
        </p:nvCxnSpPr>
        <p:spPr>
          <a:xfrm>
            <a:off x="4565134" y="1683038"/>
            <a:ext cx="585377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6059107" y="5387172"/>
            <a:ext cx="12192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References/ Credits</a:t>
            </a:r>
            <a:endParaRPr lang="en-US" sz="1400" b="1" dirty="0"/>
          </a:p>
        </p:txBody>
      </p:sp>
      <p:cxnSp>
        <p:nvCxnSpPr>
          <p:cNvPr id="65" name="Straight Arrow Connector 64"/>
          <p:cNvCxnSpPr>
            <a:stCxn id="50" idx="3"/>
            <a:endCxn id="84" idx="1"/>
          </p:cNvCxnSpPr>
          <p:nvPr/>
        </p:nvCxnSpPr>
        <p:spPr>
          <a:xfrm flipV="1">
            <a:off x="5605136" y="5648782"/>
            <a:ext cx="453971" cy="5657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>
            <a:stCxn id="84" idx="3"/>
            <a:endCxn id="5" idx="1"/>
          </p:cNvCxnSpPr>
          <p:nvPr/>
        </p:nvCxnSpPr>
        <p:spPr>
          <a:xfrm>
            <a:off x="7278307" y="5648782"/>
            <a:ext cx="493412" cy="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>
            <a:stCxn id="10" idx="3"/>
            <a:endCxn id="13" idx="1"/>
          </p:cNvCxnSpPr>
          <p:nvPr/>
        </p:nvCxnSpPr>
        <p:spPr>
          <a:xfrm flipV="1">
            <a:off x="6630712" y="1681162"/>
            <a:ext cx="569507" cy="187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Arrow Connector 79"/>
          <p:cNvCxnSpPr>
            <a:stCxn id="11" idx="3"/>
            <a:endCxn id="47" idx="1"/>
          </p:cNvCxnSpPr>
          <p:nvPr/>
        </p:nvCxnSpPr>
        <p:spPr>
          <a:xfrm>
            <a:off x="3404867" y="3004810"/>
            <a:ext cx="1012066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>
            <a:stCxn id="47" idx="3"/>
            <a:endCxn id="12" idx="1"/>
          </p:cNvCxnSpPr>
          <p:nvPr/>
        </p:nvCxnSpPr>
        <p:spPr>
          <a:xfrm flipV="1">
            <a:off x="5536631" y="3001088"/>
            <a:ext cx="902872" cy="372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715055" y="5393476"/>
            <a:ext cx="1104212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Spreadsheet Excerpt</a:t>
            </a:r>
            <a:endParaRPr lang="en-US" sz="14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2286000" y="5501197"/>
            <a:ext cx="1641120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Acknowledgements</a:t>
            </a:r>
            <a:endParaRPr lang="en-US" sz="1400" b="1" dirty="0"/>
          </a:p>
        </p:txBody>
      </p:sp>
      <p:cxnSp>
        <p:nvCxnSpPr>
          <p:cNvPr id="39" name="Straight Arrow Connector 38"/>
          <p:cNvCxnSpPr>
            <a:stCxn id="33" idx="3"/>
            <a:endCxn id="50" idx="1"/>
          </p:cNvCxnSpPr>
          <p:nvPr/>
        </p:nvCxnSpPr>
        <p:spPr>
          <a:xfrm flipV="1">
            <a:off x="3927120" y="5654439"/>
            <a:ext cx="458816" cy="647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>
            <a:stCxn id="35" idx="3"/>
            <a:endCxn id="33" idx="1"/>
          </p:cNvCxnSpPr>
          <p:nvPr/>
        </p:nvCxnSpPr>
        <p:spPr>
          <a:xfrm>
            <a:off x="1819267" y="5655086"/>
            <a:ext cx="466733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>
            <a:stCxn id="14" idx="3"/>
            <a:endCxn id="48" idx="1"/>
          </p:cNvCxnSpPr>
          <p:nvPr/>
        </p:nvCxnSpPr>
        <p:spPr>
          <a:xfrm>
            <a:off x="2962781" y="4310390"/>
            <a:ext cx="847219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stCxn id="48" idx="3"/>
            <a:endCxn id="16" idx="1"/>
          </p:cNvCxnSpPr>
          <p:nvPr/>
        </p:nvCxnSpPr>
        <p:spPr>
          <a:xfrm>
            <a:off x="4800600" y="4310390"/>
            <a:ext cx="876903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Elbow Connector 69"/>
          <p:cNvCxnSpPr>
            <a:stCxn id="13" idx="3"/>
            <a:endCxn id="11" idx="1"/>
          </p:cNvCxnSpPr>
          <p:nvPr/>
        </p:nvCxnSpPr>
        <p:spPr>
          <a:xfrm flipH="1">
            <a:off x="1880867" y="1681162"/>
            <a:ext cx="6462352" cy="1323648"/>
          </a:xfrm>
          <a:prstGeom prst="bentConnector5">
            <a:avLst>
              <a:gd name="adj1" fmla="val -3537"/>
              <a:gd name="adj2" fmla="val 50000"/>
              <a:gd name="adj3" fmla="val 103537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Elbow Connector 71"/>
          <p:cNvCxnSpPr>
            <a:stCxn id="12" idx="3"/>
            <a:endCxn id="14" idx="1"/>
          </p:cNvCxnSpPr>
          <p:nvPr/>
        </p:nvCxnSpPr>
        <p:spPr>
          <a:xfrm flipH="1">
            <a:off x="1880867" y="3001088"/>
            <a:ext cx="5473036" cy="1309302"/>
          </a:xfrm>
          <a:prstGeom prst="bentConnector5">
            <a:avLst>
              <a:gd name="adj1" fmla="val -4177"/>
              <a:gd name="adj2" fmla="val 50000"/>
              <a:gd name="adj3" fmla="val 104177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Elbow Connector 73"/>
          <p:cNvCxnSpPr>
            <a:stCxn id="16" idx="3"/>
            <a:endCxn id="35" idx="1"/>
          </p:cNvCxnSpPr>
          <p:nvPr/>
        </p:nvCxnSpPr>
        <p:spPr>
          <a:xfrm flipH="1">
            <a:off x="715055" y="4310390"/>
            <a:ext cx="6638848" cy="1344696"/>
          </a:xfrm>
          <a:prstGeom prst="bentConnector5">
            <a:avLst>
              <a:gd name="adj1" fmla="val -3443"/>
              <a:gd name="adj2" fmla="val 50000"/>
              <a:gd name="adj3" fmla="val 103443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75263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Bottle Blow-Down Problem Description</a:t>
            </a:r>
            <a:endParaRPr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953000"/>
          </a:xfrm>
        </p:spPr>
        <p:txBody>
          <a:bodyPr>
            <a:noAutofit/>
          </a:bodyPr>
          <a:lstStyle/>
          <a:p>
            <a:r>
              <a:rPr lang="en-US" dirty="0" smtClean="0"/>
              <a:t>Problem: Find the final state of a real gas in a control volume (CV) following a Uniform-Flow process.</a:t>
            </a:r>
          </a:p>
          <a:p>
            <a:endParaRPr lang="en-US" dirty="0" smtClean="0"/>
          </a:p>
          <a:p>
            <a:r>
              <a:rPr lang="en-US" dirty="0" smtClean="0"/>
              <a:t>Solution: Use the 1</a:t>
            </a:r>
            <a:r>
              <a:rPr lang="en-US" baseline="30000" dirty="0" smtClean="0"/>
              <a:t>st</a:t>
            </a:r>
            <a:r>
              <a:rPr lang="en-US" dirty="0" smtClean="0"/>
              <a:t> and 2</a:t>
            </a:r>
            <a:r>
              <a:rPr lang="en-US" baseline="30000" dirty="0" smtClean="0"/>
              <a:t>nd</a:t>
            </a:r>
            <a:r>
              <a:rPr lang="en-US" dirty="0" smtClean="0"/>
              <a:t> Laws of Thermodynamics for a control volume.</a:t>
            </a: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Fundamentals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628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Nomenclature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4114800" cy="4846320"/>
          </a:xfrm>
        </p:spPr>
        <p:txBody>
          <a:bodyPr>
            <a:noAutofit/>
          </a:bodyPr>
          <a:lstStyle/>
          <a:p>
            <a:r>
              <a:rPr lang="en-US" dirty="0" smtClean="0"/>
              <a:t>E </a:t>
            </a:r>
            <a:r>
              <a:rPr lang="en-US" dirty="0"/>
              <a:t>= </a:t>
            </a:r>
            <a:r>
              <a:rPr lang="en-US" dirty="0" smtClean="0"/>
              <a:t>energy</a:t>
            </a:r>
            <a:endParaRPr lang="en-US" dirty="0"/>
          </a:p>
          <a:p>
            <a:r>
              <a:rPr lang="en-US" dirty="0"/>
              <a:t>Q = heat transfer</a:t>
            </a:r>
          </a:p>
          <a:p>
            <a:r>
              <a:rPr lang="en-US" dirty="0"/>
              <a:t>W = work</a:t>
            </a:r>
          </a:p>
          <a:p>
            <a:r>
              <a:rPr lang="en-US" dirty="0" err="1"/>
              <a:t>ke</a:t>
            </a:r>
            <a:r>
              <a:rPr lang="en-US" dirty="0"/>
              <a:t> = </a:t>
            </a:r>
            <a:r>
              <a:rPr lang="en-US" dirty="0" smtClean="0"/>
              <a:t>specific kinetic </a:t>
            </a:r>
            <a:r>
              <a:rPr lang="en-US" dirty="0"/>
              <a:t>energy</a:t>
            </a:r>
          </a:p>
          <a:p>
            <a:pPr marL="685800" indent="-685800"/>
            <a:r>
              <a:rPr lang="en-US" dirty="0" err="1"/>
              <a:t>pe</a:t>
            </a:r>
            <a:r>
              <a:rPr lang="en-US" dirty="0"/>
              <a:t> = </a:t>
            </a:r>
            <a:r>
              <a:rPr lang="en-US" dirty="0" smtClean="0"/>
              <a:t>specific potential </a:t>
            </a:r>
            <a:r>
              <a:rPr lang="en-US" dirty="0"/>
              <a:t>energy</a:t>
            </a:r>
          </a:p>
          <a:p>
            <a:r>
              <a:rPr lang="en-US" dirty="0"/>
              <a:t>h = specific enthalpy</a:t>
            </a:r>
          </a:p>
          <a:p>
            <a:r>
              <a:rPr lang="en-US" dirty="0"/>
              <a:t>u = specific internal energy</a:t>
            </a:r>
          </a:p>
          <a:p>
            <a:r>
              <a:rPr lang="en-US" dirty="0"/>
              <a:t>m = </a:t>
            </a:r>
            <a:r>
              <a:rPr lang="en-US" dirty="0" smtClean="0"/>
              <a:t>mass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724400" y="1295400"/>
            <a:ext cx="4038600" cy="48463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S = entropy</a:t>
            </a:r>
          </a:p>
          <a:p>
            <a:r>
              <a:rPr lang="en-US" dirty="0" err="1" smtClean="0"/>
              <a:t>S</a:t>
            </a:r>
            <a:r>
              <a:rPr lang="en-US" baseline="-25000" dirty="0" err="1" smtClean="0"/>
              <a:t>gen</a:t>
            </a:r>
            <a:r>
              <a:rPr lang="en-US" dirty="0" smtClean="0"/>
              <a:t> = entropy generation</a:t>
            </a:r>
          </a:p>
          <a:p>
            <a:r>
              <a:rPr lang="en-US" dirty="0" smtClean="0"/>
              <a:t>T = boundary temperature</a:t>
            </a:r>
          </a:p>
          <a:p>
            <a:r>
              <a:rPr lang="en-US" dirty="0" smtClean="0"/>
              <a:t>s = specific entropy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0059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Conservation of Mass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25779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 smtClean="0"/>
              <a:t>The Conservation of Mass Principle is needed in the derivation of the 1</a:t>
            </a:r>
            <a:r>
              <a:rPr lang="en-US" baseline="30000" dirty="0" smtClean="0"/>
              <a:t>st</a:t>
            </a:r>
            <a:r>
              <a:rPr lang="en-US" dirty="0" smtClean="0"/>
              <a:t> and 2</a:t>
            </a:r>
            <a:r>
              <a:rPr lang="en-US" baseline="30000" dirty="0" smtClean="0"/>
              <a:t>nd</a:t>
            </a:r>
            <a:r>
              <a:rPr lang="en-US" dirty="0" smtClean="0"/>
              <a:t> Law equations and is defined by the statement below:</a:t>
            </a:r>
          </a:p>
          <a:p>
            <a:pPr marL="457200"/>
            <a:endParaRPr lang="en-US" dirty="0" smtClean="0"/>
          </a:p>
          <a:p>
            <a:pPr marL="457200"/>
            <a:r>
              <a:rPr lang="en-US" dirty="0" smtClean="0"/>
              <a:t>The net mass transfer to or from a system during a process is equal to the net change in the total mass of the system during that process (Ref. 1).</a:t>
            </a:r>
          </a:p>
          <a:p>
            <a:pPr marL="457200"/>
            <a:endParaRPr lang="en-US" dirty="0" smtClean="0"/>
          </a:p>
          <a:p>
            <a:pPr marL="457200"/>
            <a:r>
              <a:rPr lang="en-US" dirty="0" smtClean="0"/>
              <a:t>Also known as the Continuity Equation.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Conservation of Mass (Cont.)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04800" y="1295400"/>
            <a:ext cx="8458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Rate form of the Continuity Equation:</a:t>
            </a:r>
          </a:p>
          <a:p>
            <a:pPr algn="ctr"/>
            <a:r>
              <a:rPr lang="en-US" sz="2000" dirty="0" smtClean="0"/>
              <a:t>(Adapted from Ref. 1)</a:t>
            </a:r>
            <a:endParaRPr lang="en-US" sz="2000" dirty="0"/>
          </a:p>
        </p:txBody>
      </p:sp>
      <p:graphicFrame>
        <p:nvGraphicFramePr>
          <p:cNvPr id="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2700462"/>
              </p:ext>
            </p:extLst>
          </p:nvPr>
        </p:nvGraphicFramePr>
        <p:xfrm>
          <a:off x="2690813" y="2389187"/>
          <a:ext cx="3709987" cy="963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50" name="Equation" r:id="rId3" imgW="1612800" imgH="419040" progId="Equation.3">
                  <p:embed/>
                </p:oleObj>
              </mc:Choice>
              <mc:Fallback>
                <p:oleObj name="Equation" r:id="rId3" imgW="1612800" imgH="419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0813" y="2389187"/>
                        <a:ext cx="3709987" cy="963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04800" y="4048780"/>
            <a:ext cx="845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Or for </a:t>
            </a:r>
            <a:r>
              <a:rPr lang="en-US" sz="2800" dirty="0" smtClean="0"/>
              <a:t>a single </a:t>
            </a:r>
            <a:r>
              <a:rPr lang="en-US" sz="2800" dirty="0" smtClean="0"/>
              <a:t>inlet and </a:t>
            </a:r>
            <a:r>
              <a:rPr lang="en-US" sz="2800" dirty="0" smtClean="0"/>
              <a:t>a single </a:t>
            </a:r>
            <a:r>
              <a:rPr lang="en-US" sz="2800" dirty="0" smtClean="0"/>
              <a:t>outlet:</a:t>
            </a:r>
            <a:endParaRPr lang="en-US" sz="2800" dirty="0"/>
          </a:p>
        </p:txBody>
      </p:sp>
      <p:graphicFrame>
        <p:nvGraphicFramePr>
          <p:cNvPr id="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6698654"/>
              </p:ext>
            </p:extLst>
          </p:nvPr>
        </p:nvGraphicFramePr>
        <p:xfrm>
          <a:off x="3124200" y="4876800"/>
          <a:ext cx="2892425" cy="90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51" name="Equation" r:id="rId5" imgW="1257120" imgH="393480" progId="Equation.3">
                  <p:embed/>
                </p:oleObj>
              </mc:Choice>
              <mc:Fallback>
                <p:oleObj name="Equation" r:id="rId5" imgW="125712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4200" y="4876800"/>
                        <a:ext cx="2892425" cy="904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458361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1</a:t>
            </a:r>
            <a:r>
              <a:rPr lang="en-US" baseline="30000" dirty="0" smtClean="0"/>
              <a:t>st</a:t>
            </a:r>
            <a:r>
              <a:rPr lang="en-US" dirty="0" smtClean="0"/>
              <a:t> Law of Thermodynamics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2578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 smtClean="0"/>
              <a:t>The 1</a:t>
            </a:r>
            <a:r>
              <a:rPr lang="en-US" baseline="30000" dirty="0" smtClean="0"/>
              <a:t>st</a:t>
            </a:r>
            <a:r>
              <a:rPr lang="en-US" dirty="0" smtClean="0"/>
              <a:t> Law of Thermodynamics is defined by the following statements:</a:t>
            </a:r>
          </a:p>
          <a:p>
            <a:endParaRPr lang="en-US" dirty="0" smtClean="0"/>
          </a:p>
          <a:p>
            <a:r>
              <a:rPr lang="en-US" dirty="0" smtClean="0"/>
              <a:t>Energy cannot be created or destroyed; it can only change forms.  Energy is defined as the ability to cause change.  The total energy is a property of a system (Ref. 1).</a:t>
            </a:r>
          </a:p>
          <a:p>
            <a:pPr marL="457200"/>
            <a:endParaRPr lang="en-US" dirty="0"/>
          </a:p>
          <a:p>
            <a:r>
              <a:rPr lang="en-US" dirty="0" smtClean="0"/>
              <a:t>The Conservation of Energy Principle is the result.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12</a:t>
            </a:fld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1</a:t>
            </a:r>
            <a:r>
              <a:rPr lang="en-US" baseline="30000" dirty="0" smtClean="0"/>
              <a:t>st</a:t>
            </a:r>
            <a:r>
              <a:rPr lang="en-US" dirty="0" smtClean="0"/>
              <a:t> Law Energy Balance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2438400"/>
          </a:xfrm>
        </p:spPr>
        <p:txBody>
          <a:bodyPr>
            <a:normAutofit/>
          </a:bodyPr>
          <a:lstStyle/>
          <a:p>
            <a:r>
              <a:rPr lang="en-US" dirty="0"/>
              <a:t>The </a:t>
            </a:r>
            <a:r>
              <a:rPr lang="en-US" dirty="0" smtClean="0"/>
              <a:t>Conservation </a:t>
            </a:r>
            <a:r>
              <a:rPr lang="en-US" dirty="0"/>
              <a:t>of </a:t>
            </a:r>
            <a:r>
              <a:rPr lang="en-US" dirty="0" smtClean="0"/>
              <a:t>Energy Principle</a:t>
            </a:r>
            <a:r>
              <a:rPr lang="en-US" dirty="0"/>
              <a:t>:</a:t>
            </a:r>
          </a:p>
          <a:p>
            <a:pPr lvl="1"/>
            <a:r>
              <a:rPr lang="en-US" dirty="0"/>
              <a:t>The change in energy content of a body or any other system is equal to the difference between the energy input and the energy output, and the energy </a:t>
            </a:r>
            <a:r>
              <a:rPr lang="en-US" dirty="0" smtClean="0"/>
              <a:t>balance (Ref. 1).</a:t>
            </a:r>
            <a:endParaRPr lang="en-US" dirty="0"/>
          </a:p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13</a:t>
            </a:fld>
            <a:endParaRPr lang="en-US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52487032"/>
              </p:ext>
            </p:extLst>
          </p:nvPr>
        </p:nvGraphicFramePr>
        <p:xfrm>
          <a:off x="3124200" y="5056188"/>
          <a:ext cx="2805112" cy="963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5" name="Equation" r:id="rId3" imgW="1218960" imgH="419040" progId="Equation.3">
                  <p:embed/>
                </p:oleObj>
              </mc:Choice>
              <mc:Fallback>
                <p:oleObj name="Equation" r:id="rId3" imgW="1218960" imgH="41904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4200" y="5056188"/>
                        <a:ext cx="2805112" cy="9636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Content Placeholder 2"/>
          <p:cNvSpPr txBox="1">
            <a:spLocks/>
          </p:cNvSpPr>
          <p:nvPr/>
        </p:nvSpPr>
        <p:spPr>
          <a:xfrm>
            <a:off x="457200" y="4065588"/>
            <a:ext cx="8229600" cy="914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000" dirty="0" smtClean="0"/>
              <a:t>Rate Form of the Energy Balance Equation:</a:t>
            </a:r>
          </a:p>
          <a:p>
            <a:pPr algn="ctr"/>
            <a:r>
              <a:rPr lang="en-US" sz="2000" dirty="0"/>
              <a:t>(Adapted from Ref. 1</a:t>
            </a:r>
            <a:r>
              <a:rPr lang="en-US" sz="2000" dirty="0" smtClean="0"/>
              <a:t>)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1</a:t>
            </a:r>
            <a:r>
              <a:rPr lang="en-US" baseline="30000" dirty="0" smtClean="0"/>
              <a:t>st</a:t>
            </a:r>
            <a:r>
              <a:rPr lang="en-US" dirty="0" smtClean="0"/>
              <a:t> Law Energy </a:t>
            </a:r>
            <a:r>
              <a:rPr lang="en-US" dirty="0"/>
              <a:t>Balance (Cont.)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7200" y="1295400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Rate Form of the Energy Balance for a Control Volume:</a:t>
            </a:r>
          </a:p>
          <a:p>
            <a:pPr algn="ctr"/>
            <a:r>
              <a:rPr lang="en-US" sz="2000" dirty="0"/>
              <a:t>(Adapted from Ref. 1</a:t>
            </a:r>
            <a:r>
              <a:rPr lang="en-US" sz="2000" dirty="0" smtClean="0"/>
              <a:t>)</a:t>
            </a:r>
            <a:endParaRPr lang="en-US" sz="2000" dirty="0"/>
          </a:p>
        </p:txBody>
      </p:sp>
      <p:graphicFrame>
        <p:nvGraphicFramePr>
          <p:cNvPr id="205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0953716"/>
              </p:ext>
            </p:extLst>
          </p:nvPr>
        </p:nvGraphicFramePr>
        <p:xfrm>
          <a:off x="560388" y="2362200"/>
          <a:ext cx="8094662" cy="963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41" name="Equation" r:id="rId3" imgW="3517560" imgH="419040" progId="Equation.3">
                  <p:embed/>
                </p:oleObj>
              </mc:Choice>
              <mc:Fallback>
                <p:oleObj name="Equation" r:id="rId3" imgW="3517560" imgH="419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0388" y="2362200"/>
                        <a:ext cx="8094662" cy="963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29336963"/>
              </p:ext>
            </p:extLst>
          </p:nvPr>
        </p:nvGraphicFramePr>
        <p:xfrm>
          <a:off x="1697038" y="4675188"/>
          <a:ext cx="6837362" cy="963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42" name="Equation" r:id="rId5" imgW="2971800" imgH="419040" progId="Equation.3">
                  <p:embed/>
                </p:oleObj>
              </mc:Choice>
              <mc:Fallback>
                <p:oleObj name="Equation" r:id="rId5" imgW="2971800" imgH="419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7038" y="4675188"/>
                        <a:ext cx="6837362" cy="9636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4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6388747"/>
              </p:ext>
            </p:extLst>
          </p:nvPr>
        </p:nvGraphicFramePr>
        <p:xfrm>
          <a:off x="1773238" y="3760939"/>
          <a:ext cx="2162175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43" name="Equation" r:id="rId7" imgW="939600" imgH="203040" progId="Equation.3">
                  <p:embed/>
                </p:oleObj>
              </mc:Choice>
              <mc:Fallback>
                <p:oleObj name="Equation" r:id="rId7" imgW="93960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3238" y="3760939"/>
                        <a:ext cx="2162175" cy="466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401638" y="3733800"/>
            <a:ext cx="137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where</a:t>
            </a:r>
            <a:endParaRPr lang="en-US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706438" y="4951861"/>
            <a:ext cx="76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and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5101552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1</a:t>
            </a:r>
            <a:r>
              <a:rPr lang="en-US" baseline="30000" dirty="0" smtClean="0"/>
              <a:t>st</a:t>
            </a:r>
            <a:r>
              <a:rPr lang="en-US" dirty="0" smtClean="0"/>
              <a:t> Law Energy Balance for Bottle Blow-Down</a:t>
            </a:r>
            <a:endParaRPr lang="en-US" dirty="0"/>
          </a:p>
        </p:txBody>
      </p:sp>
      <p:cxnSp>
        <p:nvCxnSpPr>
          <p:cNvPr id="17" name="Straight Arrow Connector 16"/>
          <p:cNvCxnSpPr/>
          <p:nvPr/>
        </p:nvCxnSpPr>
        <p:spPr>
          <a:xfrm flipV="1">
            <a:off x="2590800" y="3913187"/>
            <a:ext cx="838200" cy="11430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866900" y="2998787"/>
            <a:ext cx="8763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No Work</a:t>
            </a:r>
          </a:p>
          <a:p>
            <a:pPr algn="ctr"/>
            <a:r>
              <a:rPr lang="en-US" sz="2000" dirty="0" smtClean="0"/>
              <a:t>0</a:t>
            </a:r>
            <a:endParaRPr lang="en-US" sz="2000" dirty="0"/>
          </a:p>
        </p:txBody>
      </p:sp>
      <p:sp>
        <p:nvSpPr>
          <p:cNvPr id="20" name="TextBox 19"/>
          <p:cNvSpPr txBox="1"/>
          <p:nvPr/>
        </p:nvSpPr>
        <p:spPr>
          <a:xfrm>
            <a:off x="2926080" y="2998787"/>
            <a:ext cx="1051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No Mass In</a:t>
            </a:r>
          </a:p>
          <a:p>
            <a:pPr algn="ctr"/>
            <a:r>
              <a:rPr lang="en-US" sz="2000" dirty="0"/>
              <a:t>0</a:t>
            </a:r>
          </a:p>
        </p:txBody>
      </p:sp>
      <p:graphicFrame>
        <p:nvGraphicFramePr>
          <p:cNvPr id="307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2156971"/>
              </p:ext>
            </p:extLst>
          </p:nvPr>
        </p:nvGraphicFramePr>
        <p:xfrm>
          <a:off x="484188" y="4141787"/>
          <a:ext cx="8094662" cy="963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7" name="Equation" r:id="rId3" imgW="3517560" imgH="419040" progId="Equation.3">
                  <p:embed/>
                </p:oleObj>
              </mc:Choice>
              <mc:Fallback>
                <p:oleObj name="Equation" r:id="rId3" imgW="3517560" imgH="41904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188" y="4141787"/>
                        <a:ext cx="8094662" cy="963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6" name="Straight Arrow Connector 15"/>
          <p:cNvCxnSpPr/>
          <p:nvPr/>
        </p:nvCxnSpPr>
        <p:spPr>
          <a:xfrm flipV="1">
            <a:off x="1447800" y="3913187"/>
            <a:ext cx="838200" cy="11430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876800" y="2998787"/>
            <a:ext cx="11357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No</a:t>
            </a:r>
          </a:p>
          <a:p>
            <a:pPr algn="ctr"/>
            <a:r>
              <a:rPr lang="en-US" sz="2000" dirty="0" smtClean="0"/>
              <a:t>Work</a:t>
            </a:r>
          </a:p>
          <a:p>
            <a:pPr algn="ctr"/>
            <a:r>
              <a:rPr lang="en-US" sz="2000" dirty="0" smtClean="0"/>
              <a:t>0</a:t>
            </a:r>
            <a:endParaRPr lang="en-US" sz="2000" dirty="0"/>
          </a:p>
        </p:txBody>
      </p:sp>
      <p:cxnSp>
        <p:nvCxnSpPr>
          <p:cNvPr id="25" name="Straight Arrow Connector 24"/>
          <p:cNvCxnSpPr/>
          <p:nvPr/>
        </p:nvCxnSpPr>
        <p:spPr>
          <a:xfrm flipV="1">
            <a:off x="4572000" y="3913187"/>
            <a:ext cx="838200" cy="11430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4069080" y="2998787"/>
            <a:ext cx="1051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No</a:t>
            </a:r>
          </a:p>
          <a:p>
            <a:pPr algn="ctr"/>
            <a:r>
              <a:rPr lang="en-US" sz="2000" dirty="0" smtClean="0"/>
              <a:t>Heat</a:t>
            </a:r>
          </a:p>
          <a:p>
            <a:pPr algn="ctr"/>
            <a:r>
              <a:rPr lang="en-US" sz="2000" dirty="0" smtClean="0"/>
              <a:t>0</a:t>
            </a:r>
            <a:endParaRPr lang="en-US" sz="2000" dirty="0"/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3733800" y="3913187"/>
            <a:ext cx="838200" cy="11430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6042660" y="1455003"/>
            <a:ext cx="15773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mass flow out</a:t>
            </a:r>
            <a:endParaRPr lang="en-US" sz="2400" dirty="0"/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2613660" y="1870502"/>
            <a:ext cx="457200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Group 29"/>
          <p:cNvGrpSpPr/>
          <p:nvPr/>
        </p:nvGrpSpPr>
        <p:grpSpPr>
          <a:xfrm>
            <a:off x="3070860" y="1565702"/>
            <a:ext cx="2514600" cy="609600"/>
            <a:chOff x="1134175" y="3352800"/>
            <a:chExt cx="1933075" cy="304800"/>
          </a:xfrm>
        </p:grpSpPr>
        <p:sp>
          <p:nvSpPr>
            <p:cNvPr id="31" name="Oval 30"/>
            <p:cNvSpPr/>
            <p:nvPr/>
          </p:nvSpPr>
          <p:spPr>
            <a:xfrm>
              <a:off x="2743200" y="3352800"/>
              <a:ext cx="324050" cy="304800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>
                <a:solidFill>
                  <a:schemeClr val="tx1"/>
                </a:solidFill>
              </a:endParaRPr>
            </a:p>
          </p:txBody>
        </p:sp>
        <p:sp>
          <p:nvSpPr>
            <p:cNvPr id="37" name="Oval 36"/>
            <p:cNvSpPr/>
            <p:nvPr/>
          </p:nvSpPr>
          <p:spPr>
            <a:xfrm>
              <a:off x="1134175" y="3352800"/>
              <a:ext cx="333675" cy="304800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>
                <a:solidFill>
                  <a:schemeClr val="tx1"/>
                </a:solidFill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1295400" y="3352800"/>
              <a:ext cx="1600200" cy="30480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tx1"/>
                  </a:solidFill>
                </a:rPr>
                <a:t>T</a:t>
              </a:r>
              <a:r>
                <a:rPr lang="en-US" baseline="-25000" dirty="0" smtClean="0">
                  <a:solidFill>
                    <a:schemeClr val="tx1"/>
                  </a:solidFill>
                </a:rPr>
                <a:t>1</a:t>
              </a:r>
              <a:r>
                <a:rPr lang="en-US" dirty="0" smtClean="0">
                  <a:solidFill>
                    <a:schemeClr val="tx1"/>
                  </a:solidFill>
                </a:rPr>
                <a:t> = Known</a:t>
              </a:r>
            </a:p>
            <a:p>
              <a:pPr algn="ctr"/>
              <a:r>
                <a:rPr lang="en-US" dirty="0" smtClean="0">
                  <a:solidFill>
                    <a:schemeClr val="tx1"/>
                  </a:solidFill>
                </a:rPr>
                <a:t>P</a:t>
              </a:r>
              <a:r>
                <a:rPr lang="en-US" baseline="-25000" dirty="0" smtClean="0">
                  <a:solidFill>
                    <a:schemeClr val="tx1"/>
                  </a:solidFill>
                </a:rPr>
                <a:t>1</a:t>
              </a:r>
              <a:r>
                <a:rPr lang="en-US" dirty="0" smtClean="0">
                  <a:solidFill>
                    <a:schemeClr val="tx1"/>
                  </a:solidFill>
                </a:rPr>
                <a:t> = Known</a:t>
              </a:r>
            </a:p>
          </p:txBody>
        </p:sp>
      </p:grpSp>
      <p:cxnSp>
        <p:nvCxnSpPr>
          <p:cNvPr id="39" name="Straight Connector 38"/>
          <p:cNvCxnSpPr/>
          <p:nvPr/>
        </p:nvCxnSpPr>
        <p:spPr>
          <a:xfrm>
            <a:off x="5585460" y="1870502"/>
            <a:ext cx="457200" cy="0"/>
          </a:xfrm>
          <a:prstGeom prst="line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493520" y="1639669"/>
            <a:ext cx="1113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heat in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Arrow Connector 14"/>
          <p:cNvCxnSpPr/>
          <p:nvPr/>
        </p:nvCxnSpPr>
        <p:spPr>
          <a:xfrm flipV="1">
            <a:off x="4437819" y="2137841"/>
            <a:ext cx="457200" cy="6096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21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4561924"/>
              </p:ext>
            </p:extLst>
          </p:nvPr>
        </p:nvGraphicFramePr>
        <p:xfrm>
          <a:off x="1163638" y="4217988"/>
          <a:ext cx="6837362" cy="963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99" name="Equation" r:id="rId3" imgW="2971800" imgH="419040" progId="Equation.3">
                  <p:embed/>
                </p:oleObj>
              </mc:Choice>
              <mc:Fallback>
                <p:oleObj name="Equation" r:id="rId3" imgW="2971800" imgH="41904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63638" y="4217988"/>
                        <a:ext cx="6837362" cy="9636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4993485"/>
              </p:ext>
            </p:extLst>
          </p:nvPr>
        </p:nvGraphicFramePr>
        <p:xfrm>
          <a:off x="3421819" y="2206103"/>
          <a:ext cx="2162175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00" name="Equation" r:id="rId5" imgW="939600" imgH="203040" progId="Equation.3">
                  <p:embed/>
                </p:oleObj>
              </mc:Choice>
              <mc:Fallback>
                <p:oleObj name="Equation" r:id="rId5" imgW="939600" imgH="20304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1819" y="2206103"/>
                        <a:ext cx="2162175" cy="46672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1" name="Straight Arrow Connector 20"/>
          <p:cNvCxnSpPr/>
          <p:nvPr/>
        </p:nvCxnSpPr>
        <p:spPr>
          <a:xfrm flipV="1">
            <a:off x="5123619" y="2137841"/>
            <a:ext cx="457200" cy="6096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3754438" y="4217988"/>
            <a:ext cx="457200" cy="6096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4592638" y="4217988"/>
            <a:ext cx="457200" cy="6096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V="1">
            <a:off x="6497638" y="4226918"/>
            <a:ext cx="457200" cy="6096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V="1">
            <a:off x="7335838" y="4226918"/>
            <a:ext cx="457200" cy="6096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3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1</a:t>
            </a:r>
            <a:r>
              <a:rPr lang="en-US" baseline="30000" dirty="0" smtClean="0"/>
              <a:t>st</a:t>
            </a:r>
            <a:r>
              <a:rPr lang="en-US" dirty="0" smtClean="0"/>
              <a:t> Law Energy Balance for Bottle </a:t>
            </a:r>
            <a:r>
              <a:rPr lang="en-US" dirty="0"/>
              <a:t>Blow-Down (Cont.)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406409" y="1502945"/>
            <a:ext cx="9275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No </a:t>
            </a:r>
            <a:r>
              <a:rPr lang="en-US" sz="2000" dirty="0" err="1" smtClean="0"/>
              <a:t>ke</a:t>
            </a:r>
            <a:endParaRPr lang="en-US" sz="2000" dirty="0" smtClean="0"/>
          </a:p>
          <a:p>
            <a:pPr algn="ctr"/>
            <a:r>
              <a:rPr lang="en-US" sz="2000" dirty="0" smtClean="0"/>
              <a:t>0</a:t>
            </a:r>
            <a:endParaRPr lang="en-US" sz="2000" dirty="0"/>
          </a:p>
        </p:txBody>
      </p:sp>
      <p:sp>
        <p:nvSpPr>
          <p:cNvPr id="46" name="TextBox 45"/>
          <p:cNvSpPr txBox="1"/>
          <p:nvPr/>
        </p:nvSpPr>
        <p:spPr>
          <a:xfrm>
            <a:off x="5159955" y="1502945"/>
            <a:ext cx="9360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No </a:t>
            </a:r>
            <a:r>
              <a:rPr lang="en-US" sz="2000" dirty="0" err="1" smtClean="0"/>
              <a:t>pe</a:t>
            </a:r>
            <a:endParaRPr lang="en-US" sz="2000" dirty="0" smtClean="0"/>
          </a:p>
          <a:p>
            <a:pPr algn="ctr"/>
            <a:r>
              <a:rPr lang="en-US" sz="2000" dirty="0" smtClean="0"/>
              <a:t>0</a:t>
            </a:r>
            <a:endParaRPr lang="en-US" sz="2000" dirty="0"/>
          </a:p>
        </p:txBody>
      </p:sp>
      <p:sp>
        <p:nvSpPr>
          <p:cNvPr id="48" name="TextBox 47"/>
          <p:cNvSpPr txBox="1"/>
          <p:nvPr/>
        </p:nvSpPr>
        <p:spPr>
          <a:xfrm>
            <a:off x="3810000" y="3614459"/>
            <a:ext cx="9275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No </a:t>
            </a:r>
            <a:r>
              <a:rPr lang="en-US" sz="2000" dirty="0" err="1" smtClean="0"/>
              <a:t>ke</a:t>
            </a:r>
            <a:endParaRPr lang="en-US" sz="2000" dirty="0" smtClean="0"/>
          </a:p>
          <a:p>
            <a:pPr algn="ctr"/>
            <a:r>
              <a:rPr lang="en-US" sz="2000" dirty="0" smtClean="0"/>
              <a:t>0</a:t>
            </a:r>
            <a:endParaRPr lang="en-US" sz="2000" dirty="0"/>
          </a:p>
        </p:txBody>
      </p:sp>
      <p:sp>
        <p:nvSpPr>
          <p:cNvPr id="49" name="TextBox 48"/>
          <p:cNvSpPr txBox="1"/>
          <p:nvPr/>
        </p:nvSpPr>
        <p:spPr>
          <a:xfrm>
            <a:off x="4626555" y="3614459"/>
            <a:ext cx="9360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No </a:t>
            </a:r>
            <a:r>
              <a:rPr lang="en-US" sz="2000" dirty="0" err="1" smtClean="0"/>
              <a:t>pe</a:t>
            </a:r>
            <a:endParaRPr lang="en-US" sz="2000" dirty="0" smtClean="0"/>
          </a:p>
          <a:p>
            <a:pPr algn="ctr"/>
            <a:r>
              <a:rPr lang="en-US" sz="2000" dirty="0" smtClean="0"/>
              <a:t>0</a:t>
            </a:r>
            <a:endParaRPr lang="en-US" sz="2000" dirty="0"/>
          </a:p>
        </p:txBody>
      </p:sp>
      <p:sp>
        <p:nvSpPr>
          <p:cNvPr id="50" name="TextBox 49"/>
          <p:cNvSpPr txBox="1"/>
          <p:nvPr/>
        </p:nvSpPr>
        <p:spPr>
          <a:xfrm>
            <a:off x="6553200" y="3614459"/>
            <a:ext cx="9275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No </a:t>
            </a:r>
            <a:r>
              <a:rPr lang="en-US" sz="2000" dirty="0" err="1" smtClean="0"/>
              <a:t>ke</a:t>
            </a:r>
            <a:endParaRPr lang="en-US" sz="2000" dirty="0" smtClean="0"/>
          </a:p>
          <a:p>
            <a:pPr algn="ctr"/>
            <a:r>
              <a:rPr lang="en-US" sz="2000" dirty="0" smtClean="0"/>
              <a:t>0</a:t>
            </a:r>
            <a:endParaRPr lang="en-US" sz="2000" dirty="0"/>
          </a:p>
        </p:txBody>
      </p:sp>
      <p:sp>
        <p:nvSpPr>
          <p:cNvPr id="51" name="TextBox 50"/>
          <p:cNvSpPr txBox="1"/>
          <p:nvPr/>
        </p:nvSpPr>
        <p:spPr>
          <a:xfrm>
            <a:off x="7391400" y="3614459"/>
            <a:ext cx="9360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No </a:t>
            </a:r>
            <a:r>
              <a:rPr lang="en-US" sz="2000" dirty="0" err="1" smtClean="0"/>
              <a:t>pe</a:t>
            </a:r>
            <a:endParaRPr lang="en-US" sz="2000" dirty="0" smtClean="0"/>
          </a:p>
          <a:p>
            <a:pPr algn="ctr"/>
            <a:r>
              <a:rPr lang="en-US" sz="2000" dirty="0" smtClean="0"/>
              <a:t>0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1</a:t>
            </a:r>
            <a:r>
              <a:rPr lang="en-US" baseline="30000" dirty="0"/>
              <a:t>st</a:t>
            </a:r>
            <a:r>
              <a:rPr lang="en-US" dirty="0"/>
              <a:t> Law Energy Balance for Bottle Blow-Down (Cont.)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3124200"/>
            <a:ext cx="8229600" cy="3200400"/>
          </a:xfrm>
        </p:spPr>
        <p:txBody>
          <a:bodyPr>
            <a:normAutofit/>
          </a:bodyPr>
          <a:lstStyle/>
          <a:p>
            <a:r>
              <a:rPr lang="en-US" dirty="0" smtClean="0"/>
              <a:t>Often, heat transfer can be neglected for short duration processes or well-insulated vessels.</a:t>
            </a:r>
          </a:p>
          <a:p>
            <a:endParaRPr lang="en-US" dirty="0"/>
          </a:p>
          <a:p>
            <a:r>
              <a:rPr lang="en-US" dirty="0"/>
              <a:t>When the process </a:t>
            </a:r>
            <a:r>
              <a:rPr lang="en-US" dirty="0" smtClean="0"/>
              <a:t>duration and heat transfer are sufficiently large, </a:t>
            </a:r>
            <a:r>
              <a:rPr lang="en-US" dirty="0"/>
              <a:t>the process </a:t>
            </a:r>
            <a:r>
              <a:rPr lang="en-US" dirty="0" smtClean="0"/>
              <a:t>can be isothermal.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17</a:t>
            </a:fld>
            <a:endParaRPr lang="en-US" dirty="0"/>
          </a:p>
        </p:txBody>
      </p:sp>
      <p:graphicFrame>
        <p:nvGraphicFramePr>
          <p:cNvPr id="921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29423028"/>
              </p:ext>
            </p:extLst>
          </p:nvPr>
        </p:nvGraphicFramePr>
        <p:xfrm>
          <a:off x="2438400" y="1533525"/>
          <a:ext cx="3887787" cy="90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1" name="Equation" r:id="rId3" imgW="1688760" imgH="393480" progId="Equation.3">
                  <p:embed/>
                </p:oleObj>
              </mc:Choice>
              <mc:Fallback>
                <p:oleObj name="Equation" r:id="rId3" imgW="168876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1533525"/>
                        <a:ext cx="3887787" cy="904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Isothermal Blow-Down</a:t>
            </a:r>
            <a:endParaRPr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029200"/>
          </a:xfrm>
        </p:spPr>
        <p:txBody>
          <a:bodyPr>
            <a:noAutofit/>
          </a:bodyPr>
          <a:lstStyle/>
          <a:p>
            <a:r>
              <a:rPr lang="en-US" dirty="0" smtClean="0"/>
              <a:t>The isothermal assumption is </a:t>
            </a:r>
            <a:r>
              <a:rPr lang="en-US" dirty="0"/>
              <a:t>valid </a:t>
            </a:r>
            <a:r>
              <a:rPr lang="en-US" dirty="0" smtClean="0"/>
              <a:t>when process </a:t>
            </a:r>
            <a:r>
              <a:rPr lang="en-US" dirty="0"/>
              <a:t>duration </a:t>
            </a:r>
            <a:r>
              <a:rPr lang="en-US" dirty="0" smtClean="0"/>
              <a:t>is such that gas temperatures remain </a:t>
            </a:r>
            <a:r>
              <a:rPr lang="en-US" dirty="0"/>
              <a:t>approximately </a:t>
            </a:r>
            <a:r>
              <a:rPr lang="en-US" dirty="0" smtClean="0"/>
              <a:t>constant or return to the initial temperature (recovery state).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Final state fixed by density and temperature.</a:t>
            </a:r>
          </a:p>
          <a:p>
            <a:pPr marL="798513" lvl="1" indent="-341313"/>
            <a:r>
              <a:rPr lang="en-US" dirty="0" smtClean="0">
                <a:sym typeface="Wingdings" pitchFamily="2" charset="2"/>
              </a:rPr>
              <a:t></a:t>
            </a:r>
            <a:r>
              <a:rPr lang="en-US" dirty="0" smtClean="0"/>
              <a:t>Use thermodynamic tables or software such as </a:t>
            </a:r>
            <a:r>
              <a:rPr lang="en-US" dirty="0" err="1" smtClean="0"/>
              <a:t>Refprop</a:t>
            </a:r>
            <a:r>
              <a:rPr lang="en-US" dirty="0" smtClean="0"/>
              <a:t> (Ref. 2) to find final state properties.</a:t>
            </a: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18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2</a:t>
            </a:r>
            <a:r>
              <a:rPr lang="en-US" baseline="30000" dirty="0" smtClean="0"/>
              <a:t>nd</a:t>
            </a:r>
            <a:r>
              <a:rPr lang="en-US" dirty="0" smtClean="0"/>
              <a:t> Law of Thermodynamics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799"/>
            <a:ext cx="8229600" cy="469933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 smtClean="0"/>
              <a:t>The 2</a:t>
            </a:r>
            <a:r>
              <a:rPr lang="en-US" baseline="30000" dirty="0" smtClean="0"/>
              <a:t>nd</a:t>
            </a:r>
            <a:r>
              <a:rPr lang="en-US" dirty="0" smtClean="0"/>
              <a:t> Law of Thermodynamics is defined by the following statements:</a:t>
            </a:r>
          </a:p>
          <a:p>
            <a:endParaRPr lang="en-US" dirty="0" smtClean="0"/>
          </a:p>
          <a:p>
            <a:r>
              <a:rPr lang="en-US" dirty="0" smtClean="0"/>
              <a:t>Energy has a quality as well as a quantity.  Processes have a direction and occur in the direction of decreasing quality of energy or increasing entropy (adapted from Ref. 1).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19</a:t>
            </a:fld>
            <a:endParaRPr 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2</a:t>
            </a:r>
            <a:r>
              <a:rPr lang="en-US" baseline="30000" dirty="0" smtClean="0"/>
              <a:t>nd</a:t>
            </a:r>
            <a:r>
              <a:rPr lang="en-US" dirty="0" smtClean="0"/>
              <a:t> Law of </a:t>
            </a:r>
            <a:r>
              <a:rPr lang="en-US" dirty="0"/>
              <a:t>Thermodynamics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799"/>
            <a:ext cx="8229600" cy="4699337"/>
          </a:xfrm>
        </p:spPr>
        <p:txBody>
          <a:bodyPr>
            <a:noAutofit/>
          </a:bodyPr>
          <a:lstStyle/>
          <a:p>
            <a:r>
              <a:rPr lang="en-US" dirty="0" smtClean="0"/>
              <a:t>Entropy is a property of a system and is defined as the quantitative measure of microscopic disorder for a system generated by heat transfer, mass flow, and </a:t>
            </a:r>
            <a:r>
              <a:rPr lang="en-US" dirty="0" err="1" smtClean="0"/>
              <a:t>irreversibilities</a:t>
            </a:r>
            <a:r>
              <a:rPr lang="en-US" dirty="0" smtClean="0"/>
              <a:t> (Ref. 1).</a:t>
            </a:r>
          </a:p>
          <a:p>
            <a:endParaRPr lang="en-US" dirty="0" smtClean="0"/>
          </a:p>
          <a:p>
            <a:r>
              <a:rPr lang="en-US" dirty="0" smtClean="0"/>
              <a:t>The Entropy Balance Equation can be derived from the </a:t>
            </a:r>
            <a:r>
              <a:rPr lang="en-US" dirty="0" err="1" smtClean="0"/>
              <a:t>Clausius</a:t>
            </a:r>
            <a:r>
              <a:rPr lang="en-US" dirty="0" smtClean="0"/>
              <a:t> Inequality and the Definition of Entropy.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43297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2</a:t>
            </a:r>
            <a:r>
              <a:rPr lang="en-US" baseline="30000" dirty="0" smtClean="0"/>
              <a:t>nd</a:t>
            </a:r>
            <a:r>
              <a:rPr lang="en-US" dirty="0" smtClean="0"/>
              <a:t> Law Entropy Balance</a:t>
            </a:r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0469658"/>
              </p:ext>
            </p:extLst>
          </p:nvPr>
        </p:nvGraphicFramePr>
        <p:xfrm>
          <a:off x="1770063" y="4267200"/>
          <a:ext cx="5830887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27" name="Equation" r:id="rId3" imgW="2692080" imgH="457200" progId="Equation.3">
                  <p:embed/>
                </p:oleObj>
              </mc:Choice>
              <mc:Fallback>
                <p:oleObj name="Equation" r:id="rId3" imgW="2692080" imgH="4572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0063" y="4267200"/>
                        <a:ext cx="5830887" cy="990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8216052"/>
              </p:ext>
            </p:extLst>
          </p:nvPr>
        </p:nvGraphicFramePr>
        <p:xfrm>
          <a:off x="2233613" y="2057400"/>
          <a:ext cx="4498975" cy="963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28" name="Equation" r:id="rId5" imgW="1955520" imgH="419040" progId="Equation.3">
                  <p:embed/>
                </p:oleObj>
              </mc:Choice>
              <mc:Fallback>
                <p:oleObj name="Equation" r:id="rId5" imgW="1955520" imgH="41904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33613" y="2057400"/>
                        <a:ext cx="4498975" cy="963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62000" y="1219200"/>
            <a:ext cx="7772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Rate form of the Entropy Balance:</a:t>
            </a:r>
          </a:p>
          <a:p>
            <a:pPr algn="ctr"/>
            <a:r>
              <a:rPr lang="en-US" sz="2000" dirty="0"/>
              <a:t>(Adapted from Ref. 1</a:t>
            </a:r>
            <a:r>
              <a:rPr lang="en-US" sz="2000" dirty="0" smtClean="0"/>
              <a:t>)</a:t>
            </a:r>
            <a:endParaRPr 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457200" y="3436203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Rate form of the Entropy Balance for a control volume:</a:t>
            </a:r>
            <a:endParaRPr lang="en-US" sz="3600" dirty="0"/>
          </a:p>
          <a:p>
            <a:pPr algn="ctr"/>
            <a:r>
              <a:rPr lang="en-US" sz="2000" dirty="0"/>
              <a:t>(Adapted from Ref. 1</a:t>
            </a:r>
            <a:r>
              <a:rPr lang="en-US" sz="2000" dirty="0" smtClean="0"/>
              <a:t>)</a:t>
            </a:r>
            <a:endParaRPr lang="en-US" sz="2000" dirty="0"/>
          </a:p>
        </p:txBody>
      </p:sp>
      <p:graphicFrame>
        <p:nvGraphicFramePr>
          <p:cNvPr id="205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2413968"/>
              </p:ext>
            </p:extLst>
          </p:nvPr>
        </p:nvGraphicFramePr>
        <p:xfrm>
          <a:off x="3248025" y="5548313"/>
          <a:ext cx="2695575" cy="852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29" name="Equation" r:id="rId7" imgW="1244520" imgH="393480" progId="Equation.3">
                  <p:embed/>
                </p:oleObj>
              </mc:Choice>
              <mc:Fallback>
                <p:oleObj name="Equation" r:id="rId7" imgW="1244520" imgH="393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48025" y="5548313"/>
                        <a:ext cx="2695575" cy="8524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876425" y="5700713"/>
            <a:ext cx="137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where</a:t>
            </a:r>
            <a:endParaRPr lang="en-US" sz="28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2</a:t>
            </a:r>
            <a:r>
              <a:rPr lang="en-US" baseline="30000" dirty="0" smtClean="0"/>
              <a:t>nd</a:t>
            </a:r>
            <a:r>
              <a:rPr lang="en-US" dirty="0" smtClean="0"/>
              <a:t> Law Entropy Balance for Adiabatic Bottle Blow-Down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684837"/>
            <a:ext cx="8229600" cy="715963"/>
          </a:xfrm>
        </p:spPr>
        <p:txBody>
          <a:bodyPr/>
          <a:lstStyle/>
          <a:p>
            <a:r>
              <a:rPr lang="en-US" dirty="0" smtClean="0"/>
              <a:t>Adiabatic means no heat transfer</a:t>
            </a:r>
            <a:endParaRPr lang="en-US" dirty="0"/>
          </a:p>
        </p:txBody>
      </p:sp>
      <p:sp>
        <p:nvSpPr>
          <p:cNvPr id="26" name="Slide Number Placeholder 2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22</a:t>
            </a:fld>
            <a:endParaRPr lang="en-US" dirty="0"/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866355"/>
              </p:ext>
            </p:extLst>
          </p:nvPr>
        </p:nvGraphicFramePr>
        <p:xfrm>
          <a:off x="1566863" y="4191000"/>
          <a:ext cx="5832475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81" name="Equation" r:id="rId3" imgW="2692080" imgH="457200" progId="Equation.3">
                  <p:embed/>
                </p:oleObj>
              </mc:Choice>
              <mc:Fallback>
                <p:oleObj name="Equation" r:id="rId3" imgW="2692080" imgH="4572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66863" y="4191000"/>
                        <a:ext cx="5832475" cy="990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7" name="Straight Arrow Connector 16"/>
          <p:cNvCxnSpPr/>
          <p:nvPr/>
        </p:nvCxnSpPr>
        <p:spPr>
          <a:xfrm flipV="1">
            <a:off x="2971800" y="4060557"/>
            <a:ext cx="838200" cy="11430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5515275" y="4038600"/>
            <a:ext cx="838200" cy="11430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314324" y="3124200"/>
            <a:ext cx="10175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No Mass In</a:t>
            </a:r>
          </a:p>
          <a:p>
            <a:pPr algn="ctr"/>
            <a:r>
              <a:rPr lang="en-US" sz="2000" dirty="0"/>
              <a:t>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334000" y="2791361"/>
            <a:ext cx="2057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No Entropy Generated Due to Frictional Losses</a:t>
            </a:r>
          </a:p>
          <a:p>
            <a:pPr algn="ctr"/>
            <a:r>
              <a:rPr lang="en-US" sz="2000" dirty="0" smtClean="0"/>
              <a:t>0</a:t>
            </a:r>
            <a:endParaRPr lang="en-US" sz="2000" dirty="0"/>
          </a:p>
        </p:txBody>
      </p:sp>
      <p:sp>
        <p:nvSpPr>
          <p:cNvPr id="23" name="TextBox 22"/>
          <p:cNvSpPr txBox="1"/>
          <p:nvPr/>
        </p:nvSpPr>
        <p:spPr>
          <a:xfrm>
            <a:off x="5431418" y="1337101"/>
            <a:ext cx="1513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mass flow out</a:t>
            </a:r>
            <a:endParaRPr lang="en-US" sz="2400" dirty="0"/>
          </a:p>
        </p:txBody>
      </p:sp>
      <p:grpSp>
        <p:nvGrpSpPr>
          <p:cNvPr id="34" name="Group 33"/>
          <p:cNvGrpSpPr/>
          <p:nvPr/>
        </p:nvGrpSpPr>
        <p:grpSpPr>
          <a:xfrm>
            <a:off x="2438400" y="1447800"/>
            <a:ext cx="2514600" cy="609600"/>
            <a:chOff x="1134175" y="3352800"/>
            <a:chExt cx="1933075" cy="304800"/>
          </a:xfrm>
        </p:grpSpPr>
        <p:sp>
          <p:nvSpPr>
            <p:cNvPr id="35" name="Oval 34"/>
            <p:cNvSpPr/>
            <p:nvPr/>
          </p:nvSpPr>
          <p:spPr>
            <a:xfrm>
              <a:off x="2743200" y="3352800"/>
              <a:ext cx="324050" cy="304800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>
                <a:solidFill>
                  <a:schemeClr val="tx1"/>
                </a:solidFill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1134175" y="3352800"/>
              <a:ext cx="333675" cy="304800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>
                <a:solidFill>
                  <a:schemeClr val="tx1"/>
                </a:solidFill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1295400" y="3352800"/>
              <a:ext cx="1600200" cy="30480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tx1"/>
                  </a:solidFill>
                </a:rPr>
                <a:t>T</a:t>
              </a:r>
              <a:r>
                <a:rPr lang="en-US" baseline="-25000" dirty="0" smtClean="0">
                  <a:solidFill>
                    <a:schemeClr val="tx1"/>
                  </a:solidFill>
                </a:rPr>
                <a:t>1</a:t>
              </a:r>
              <a:r>
                <a:rPr lang="en-US" dirty="0" smtClean="0">
                  <a:solidFill>
                    <a:schemeClr val="tx1"/>
                  </a:solidFill>
                </a:rPr>
                <a:t> = Known</a:t>
              </a:r>
            </a:p>
            <a:p>
              <a:pPr algn="ctr"/>
              <a:r>
                <a:rPr lang="en-US" dirty="0" smtClean="0">
                  <a:solidFill>
                    <a:schemeClr val="tx1"/>
                  </a:solidFill>
                </a:rPr>
                <a:t>P</a:t>
              </a:r>
              <a:r>
                <a:rPr lang="en-US" baseline="-25000" dirty="0" smtClean="0">
                  <a:solidFill>
                    <a:schemeClr val="tx1"/>
                  </a:solidFill>
                </a:rPr>
                <a:t>1</a:t>
              </a:r>
              <a:r>
                <a:rPr lang="en-US" dirty="0" smtClean="0">
                  <a:solidFill>
                    <a:schemeClr val="tx1"/>
                  </a:solidFill>
                </a:rPr>
                <a:t> = Known</a:t>
              </a:r>
            </a:p>
          </p:txBody>
        </p:sp>
      </p:grpSp>
      <p:cxnSp>
        <p:nvCxnSpPr>
          <p:cNvPr id="38" name="Straight Connector 37"/>
          <p:cNvCxnSpPr/>
          <p:nvPr/>
        </p:nvCxnSpPr>
        <p:spPr>
          <a:xfrm>
            <a:off x="4953000" y="1752600"/>
            <a:ext cx="457200" cy="0"/>
          </a:xfrm>
          <a:prstGeom prst="line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V="1">
            <a:off x="1828800" y="4037310"/>
            <a:ext cx="838200" cy="11430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2171324" y="3100953"/>
            <a:ext cx="10175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No Heat</a:t>
            </a:r>
          </a:p>
          <a:p>
            <a:pPr algn="ctr"/>
            <a:r>
              <a:rPr lang="en-US" sz="2000" dirty="0" smtClean="0"/>
              <a:t>0</a:t>
            </a:r>
            <a:endParaRPr lang="en-US" sz="2000" dirty="0"/>
          </a:p>
        </p:txBody>
      </p:sp>
      <p:sp>
        <p:nvSpPr>
          <p:cNvPr id="42" name="TextBox 41"/>
          <p:cNvSpPr txBox="1"/>
          <p:nvPr/>
        </p:nvSpPr>
        <p:spPr>
          <a:xfrm>
            <a:off x="3018352" y="2057400"/>
            <a:ext cx="1513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Adiabatic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2</a:t>
            </a:r>
            <a:r>
              <a:rPr lang="en-US" baseline="30000" dirty="0" smtClean="0"/>
              <a:t>nd</a:t>
            </a:r>
            <a:r>
              <a:rPr lang="en-US" dirty="0" smtClean="0"/>
              <a:t> Law Entropy Balance for Adiabatic Bottle </a:t>
            </a:r>
            <a:r>
              <a:rPr lang="en-US" dirty="0"/>
              <a:t>Blow-Down (Cont.)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3962400"/>
            <a:ext cx="8229600" cy="22860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Often, heat transfer can be neglected for short duration processes or well-insulated vessels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When the process heat transfer and entropy generation can be neglected, the process is isentropic.</a:t>
            </a:r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23</a:t>
            </a:fld>
            <a:endParaRPr lang="en-US" dirty="0"/>
          </a:p>
        </p:txBody>
      </p:sp>
      <p:graphicFrame>
        <p:nvGraphicFramePr>
          <p:cNvPr id="921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266182"/>
              </p:ext>
            </p:extLst>
          </p:nvPr>
        </p:nvGraphicFramePr>
        <p:xfrm>
          <a:off x="3200400" y="1143000"/>
          <a:ext cx="2530475" cy="852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75" name="Equation" r:id="rId3" imgW="1168200" imgH="393480" progId="Equation.3">
                  <p:embed/>
                </p:oleObj>
              </mc:Choice>
              <mc:Fallback>
                <p:oleObj name="Equation" r:id="rId3" imgW="116820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0400" y="1143000"/>
                        <a:ext cx="2530475" cy="8524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1526900"/>
              </p:ext>
            </p:extLst>
          </p:nvPr>
        </p:nvGraphicFramePr>
        <p:xfrm>
          <a:off x="4545013" y="2309912"/>
          <a:ext cx="90805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76" name="Equation" r:id="rId5" imgW="419040" imgH="228600" progId="Equation.3">
                  <p:embed/>
                </p:oleObj>
              </mc:Choice>
              <mc:Fallback>
                <p:oleObj name="Equation" r:id="rId5" imgW="419040" imgH="2286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45013" y="2309912"/>
                        <a:ext cx="908050" cy="495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1719972"/>
              </p:ext>
            </p:extLst>
          </p:nvPr>
        </p:nvGraphicFramePr>
        <p:xfrm>
          <a:off x="3886200" y="3210580"/>
          <a:ext cx="2365375" cy="468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77" name="Equation" r:id="rId7" imgW="1091880" imgH="215640" progId="Equation.3">
                  <p:embed/>
                </p:oleObj>
              </mc:Choice>
              <mc:Fallback>
                <p:oleObj name="Equation" r:id="rId7" imgW="1091880" imgH="21564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6200" y="3210580"/>
                        <a:ext cx="2365375" cy="468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3281362" y="2296180"/>
            <a:ext cx="11382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where</a:t>
            </a:r>
            <a:endParaRPr lang="en-US" sz="2800" dirty="0"/>
          </a:p>
        </p:txBody>
      </p:sp>
      <p:sp>
        <p:nvSpPr>
          <p:cNvPr id="24" name="TextBox 23"/>
          <p:cNvSpPr txBox="1"/>
          <p:nvPr/>
        </p:nvSpPr>
        <p:spPr>
          <a:xfrm>
            <a:off x="2286000" y="3210580"/>
            <a:ext cx="15668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therefore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Isentropic Blow-Down</a:t>
            </a:r>
            <a:endParaRPr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3733800"/>
          </a:xfrm>
        </p:spPr>
        <p:txBody>
          <a:bodyPr>
            <a:noAutofit/>
          </a:bodyPr>
          <a:lstStyle/>
          <a:p>
            <a:r>
              <a:rPr lang="en-US" dirty="0" smtClean="0"/>
              <a:t>The isentropic assumption is valid when the process duration is short or the bottle is well-insulated.</a:t>
            </a:r>
          </a:p>
          <a:p>
            <a:endParaRPr lang="en-US" dirty="0" smtClean="0"/>
          </a:p>
          <a:p>
            <a:r>
              <a:rPr lang="en-US" dirty="0" smtClean="0"/>
              <a:t>Final state fixed by density and entropy</a:t>
            </a:r>
          </a:p>
          <a:p>
            <a:pPr marL="798513" lvl="1" indent="-341313"/>
            <a:r>
              <a:rPr lang="en-US" dirty="0" smtClean="0">
                <a:sym typeface="Wingdings" pitchFamily="2" charset="2"/>
              </a:rPr>
              <a:t></a:t>
            </a:r>
            <a:r>
              <a:rPr lang="en-US" dirty="0" smtClean="0"/>
              <a:t>Use thermodynamic tables or software such as </a:t>
            </a:r>
            <a:r>
              <a:rPr lang="en-US" dirty="0" err="1" smtClean="0"/>
              <a:t>Refprop</a:t>
            </a:r>
            <a:r>
              <a:rPr lang="en-US" dirty="0" smtClean="0"/>
              <a:t> (Ref. </a:t>
            </a:r>
            <a:r>
              <a:rPr lang="en-US" dirty="0"/>
              <a:t>2</a:t>
            </a:r>
            <a:r>
              <a:rPr lang="en-US" dirty="0" smtClean="0"/>
              <a:t>) to find final state properties.</a:t>
            </a: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24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6648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Example Problems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Problem Statement:</a:t>
            </a:r>
          </a:p>
          <a:p>
            <a:pPr lvl="1"/>
            <a:r>
              <a:rPr lang="en-US" dirty="0" smtClean="0"/>
              <a:t>A 28 m</a:t>
            </a:r>
            <a:r>
              <a:rPr lang="en-US" baseline="30000" dirty="0" smtClean="0"/>
              <a:t>3</a:t>
            </a:r>
            <a:r>
              <a:rPr lang="en-US" dirty="0" smtClean="0"/>
              <a:t> nitrogen bottle at 20 </a:t>
            </a:r>
            <a:r>
              <a:rPr lang="en-US" dirty="0" err="1" smtClean="0"/>
              <a:t>MPa</a:t>
            </a:r>
            <a:r>
              <a:rPr lang="en-US" dirty="0" smtClean="0"/>
              <a:t> and 300 K undergoes a process where mass exits at 15 kg/sec for 150 sec.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Find final temperature and pressure, assuming the process is:</a:t>
            </a:r>
          </a:p>
          <a:p>
            <a:pPr marL="971550" lvl="1" indent="-514350">
              <a:buFont typeface="+mj-lt"/>
              <a:buAutoNum type="alphaUcPeriod"/>
            </a:pPr>
            <a:r>
              <a:rPr lang="en-US" dirty="0" smtClean="0"/>
              <a:t>Isothermal</a:t>
            </a:r>
            <a:endParaRPr lang="en-US" dirty="0"/>
          </a:p>
          <a:p>
            <a:pPr marL="971550" lvl="1" indent="-514350">
              <a:buFont typeface="+mj-lt"/>
              <a:buAutoNum type="alphaUcPeriod"/>
            </a:pPr>
            <a:r>
              <a:rPr lang="en-US" dirty="0" smtClean="0"/>
              <a:t>Isentropic</a:t>
            </a:r>
          </a:p>
          <a:p>
            <a:pPr marL="971550" lvl="1" indent="-514350">
              <a:buFont typeface="+mj-lt"/>
              <a:buAutoNum type="alphaUcPeriod"/>
            </a:pPr>
            <a:r>
              <a:rPr lang="en-US" dirty="0" smtClean="0"/>
              <a:t>Heat transfer rate = 1800 kW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26</a:t>
            </a:fld>
            <a:endParaRPr 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Isothermal Example (A)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1054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State 1 is defined by temperature and pressure:</a:t>
            </a:r>
          </a:p>
          <a:p>
            <a:pPr marL="914400" lvl="1"/>
            <a:r>
              <a:rPr lang="en-US" dirty="0" smtClean="0">
                <a:latin typeface="Symbol" pitchFamily="18" charset="2"/>
              </a:rPr>
              <a:t>r</a:t>
            </a:r>
            <a:r>
              <a:rPr lang="en-US" baseline="-25000" dirty="0" smtClean="0"/>
              <a:t>1</a:t>
            </a:r>
            <a:r>
              <a:rPr lang="en-US" dirty="0" smtClean="0"/>
              <a:t> = 212.5 kg/m</a:t>
            </a:r>
            <a:r>
              <a:rPr lang="en-US" baseline="30000" dirty="0" smtClean="0"/>
              <a:t>3</a:t>
            </a:r>
            <a:r>
              <a:rPr lang="en-US" dirty="0" smtClean="0"/>
              <a:t> </a:t>
            </a:r>
            <a:r>
              <a:rPr lang="en-US" dirty="0" smtClean="0">
                <a:sym typeface="Wingdings" pitchFamily="2" charset="2"/>
              </a:rPr>
              <a:t> m</a:t>
            </a:r>
            <a:r>
              <a:rPr lang="en-US" baseline="-25000" dirty="0" smtClean="0">
                <a:sym typeface="Wingdings" pitchFamily="2" charset="2"/>
              </a:rPr>
              <a:t>1</a:t>
            </a:r>
            <a:r>
              <a:rPr lang="en-US" dirty="0" smtClean="0">
                <a:sym typeface="Wingdings" pitchFamily="2" charset="2"/>
              </a:rPr>
              <a:t> = 5951 kg</a:t>
            </a:r>
          </a:p>
          <a:p>
            <a:endParaRPr lang="en-US" dirty="0" smtClean="0">
              <a:sym typeface="Wingdings" pitchFamily="2" charset="2"/>
            </a:endParaRPr>
          </a:p>
          <a:p>
            <a:pPr marL="0" lvl="1"/>
            <a:r>
              <a:rPr lang="en-US" dirty="0" smtClean="0">
                <a:sym typeface="Wingdings" pitchFamily="2" charset="2"/>
              </a:rPr>
              <a:t>2250 kg is removed from the bottle, leaving 3701 kg.  Final density is calculated from final mass and volume</a:t>
            </a:r>
            <a:r>
              <a:rPr lang="en-US" dirty="0">
                <a:sym typeface="Wingdings" pitchFamily="2" charset="2"/>
              </a:rPr>
              <a:t>. Temperature of the </a:t>
            </a:r>
            <a:r>
              <a:rPr lang="en-US" dirty="0" smtClean="0">
                <a:sym typeface="Wingdings" pitchFamily="2" charset="2"/>
              </a:rPr>
              <a:t>nitrogen </a:t>
            </a:r>
            <a:r>
              <a:rPr lang="en-US" dirty="0">
                <a:sym typeface="Wingdings" pitchFamily="2" charset="2"/>
              </a:rPr>
              <a:t>in the vessel is </a:t>
            </a:r>
            <a:r>
              <a:rPr lang="en-US" dirty="0" smtClean="0">
                <a:sym typeface="Wingdings" pitchFamily="2" charset="2"/>
              </a:rPr>
              <a:t>constant due to the isothermal assumption.</a:t>
            </a:r>
          </a:p>
          <a:p>
            <a:pPr marL="0" lvl="1"/>
            <a:endParaRPr lang="en-US" dirty="0" smtClean="0">
              <a:sym typeface="Wingdings" pitchFamily="2" charset="2"/>
            </a:endParaRPr>
          </a:p>
          <a:p>
            <a:pPr marL="0" lvl="1"/>
            <a:r>
              <a:rPr lang="en-US" dirty="0" smtClean="0">
                <a:sym typeface="Wingdings" pitchFamily="2" charset="2"/>
              </a:rPr>
              <a:t>State 2A defined by temperature and density:</a:t>
            </a:r>
          </a:p>
          <a:p>
            <a:pPr marL="914400" lvl="3"/>
            <a:r>
              <a:rPr lang="en-US" dirty="0" smtClean="0">
                <a:latin typeface="Symbol" pitchFamily="18" charset="2"/>
                <a:sym typeface="Wingdings" pitchFamily="2" charset="2"/>
              </a:rPr>
              <a:t>r</a:t>
            </a:r>
            <a:r>
              <a:rPr lang="en-US" baseline="-25000" dirty="0" smtClean="0">
                <a:sym typeface="Wingdings" pitchFamily="2" charset="2"/>
              </a:rPr>
              <a:t>2A</a:t>
            </a:r>
            <a:r>
              <a:rPr lang="en-US" dirty="0" smtClean="0">
                <a:sym typeface="Wingdings" pitchFamily="2" charset="2"/>
              </a:rPr>
              <a:t> = 132.2 kg/m</a:t>
            </a:r>
            <a:r>
              <a:rPr lang="en-US" baseline="30000" dirty="0" smtClean="0">
                <a:sym typeface="Wingdings" pitchFamily="2" charset="2"/>
              </a:rPr>
              <a:t>3</a:t>
            </a:r>
          </a:p>
          <a:p>
            <a:pPr marL="914400" lvl="3"/>
            <a:r>
              <a:rPr lang="en-US" dirty="0" smtClean="0">
                <a:sym typeface="Wingdings" pitchFamily="2" charset="2"/>
              </a:rPr>
              <a:t>T</a:t>
            </a:r>
            <a:r>
              <a:rPr lang="en-US" baseline="-25000" dirty="0" smtClean="0">
                <a:sym typeface="Wingdings" pitchFamily="2" charset="2"/>
              </a:rPr>
              <a:t>2A</a:t>
            </a:r>
            <a:r>
              <a:rPr lang="en-US" dirty="0" smtClean="0">
                <a:sym typeface="Wingdings" pitchFamily="2" charset="2"/>
              </a:rPr>
              <a:t> = T</a:t>
            </a:r>
            <a:r>
              <a:rPr lang="en-US" baseline="-25000" dirty="0" smtClean="0">
                <a:sym typeface="Wingdings" pitchFamily="2" charset="2"/>
              </a:rPr>
              <a:t>1</a:t>
            </a:r>
            <a:r>
              <a:rPr lang="en-US" dirty="0" smtClean="0">
                <a:sym typeface="Wingdings" pitchFamily="2" charset="2"/>
              </a:rPr>
              <a:t> = 300 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72762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Isothermal Example (A</a:t>
            </a:r>
            <a:r>
              <a:rPr lang="en-US" dirty="0"/>
              <a:t>)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4419600"/>
          </a:xfrm>
        </p:spPr>
        <p:txBody>
          <a:bodyPr>
            <a:normAutofit/>
          </a:bodyPr>
          <a:lstStyle/>
          <a:p>
            <a:pPr marL="0" lvl="2"/>
            <a:r>
              <a:rPr lang="en-US" dirty="0" smtClean="0"/>
              <a:t>Final pressure can be found by </a:t>
            </a:r>
            <a:r>
              <a:rPr lang="en-US" dirty="0"/>
              <a:t>using </a:t>
            </a:r>
            <a:r>
              <a:rPr lang="en-US" dirty="0" smtClean="0"/>
              <a:t>the thermodynamic tables in Reference 3 or </a:t>
            </a:r>
            <a:r>
              <a:rPr lang="en-US" dirty="0"/>
              <a:t>software such as </a:t>
            </a:r>
            <a:r>
              <a:rPr lang="en-US" dirty="0" err="1"/>
              <a:t>Refprop</a:t>
            </a:r>
            <a:r>
              <a:rPr lang="en-US" dirty="0"/>
              <a:t> </a:t>
            </a:r>
            <a:r>
              <a:rPr lang="en-US" dirty="0" smtClean="0"/>
              <a:t>(Ref. 2):</a:t>
            </a:r>
          </a:p>
          <a:p>
            <a:pPr marL="914400" lvl="3"/>
            <a:r>
              <a:rPr lang="en-US" dirty="0" smtClean="0"/>
              <a:t>P</a:t>
            </a:r>
            <a:r>
              <a:rPr lang="en-US" baseline="-25000" dirty="0" smtClean="0"/>
              <a:t>2A</a:t>
            </a:r>
            <a:r>
              <a:rPr lang="en-US" dirty="0" smtClean="0"/>
              <a:t> = 11.9 </a:t>
            </a:r>
            <a:r>
              <a:rPr lang="en-US" dirty="0" err="1" smtClean="0"/>
              <a:t>MPa</a:t>
            </a:r>
            <a:endParaRPr lang="en-US" dirty="0" smtClean="0"/>
          </a:p>
          <a:p>
            <a:pPr marL="0" lvl="3"/>
            <a:endParaRPr lang="en-US" dirty="0" smtClean="0"/>
          </a:p>
          <a:p>
            <a:pPr marL="0" lvl="3"/>
            <a:r>
              <a:rPr lang="en-US" dirty="0" smtClean="0"/>
              <a:t>This is also the recovery pressure of the vessel if the vessel is depressurized and then allowed to heat back up to the initial temperature.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62628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Isentropic Example (B)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10540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State 1 is defined by temperature and pressure:</a:t>
            </a:r>
          </a:p>
          <a:p>
            <a:pPr marL="914400" lvl="1"/>
            <a:r>
              <a:rPr lang="en-US" dirty="0">
                <a:latin typeface="Symbol" pitchFamily="18" charset="2"/>
              </a:rPr>
              <a:t>r</a:t>
            </a:r>
            <a:r>
              <a:rPr lang="en-US" baseline="-25000" dirty="0"/>
              <a:t>1</a:t>
            </a:r>
            <a:r>
              <a:rPr lang="en-US" dirty="0"/>
              <a:t> = 212.5 kg/m</a:t>
            </a:r>
            <a:r>
              <a:rPr lang="en-US" baseline="30000" dirty="0"/>
              <a:t>3</a:t>
            </a:r>
            <a:r>
              <a:rPr lang="en-US" dirty="0"/>
              <a:t> </a:t>
            </a:r>
            <a:r>
              <a:rPr lang="en-US" dirty="0">
                <a:sym typeface="Wingdings" pitchFamily="2" charset="2"/>
              </a:rPr>
              <a:t> m</a:t>
            </a:r>
            <a:r>
              <a:rPr lang="en-US" baseline="-25000" dirty="0">
                <a:sym typeface="Wingdings" pitchFamily="2" charset="2"/>
              </a:rPr>
              <a:t>1</a:t>
            </a:r>
            <a:r>
              <a:rPr lang="en-US" dirty="0">
                <a:sym typeface="Wingdings" pitchFamily="2" charset="2"/>
              </a:rPr>
              <a:t> = 5951 kg</a:t>
            </a:r>
          </a:p>
          <a:p>
            <a:pPr marL="914400" lvl="1"/>
            <a:r>
              <a:rPr lang="en-US" dirty="0" smtClean="0">
                <a:sym typeface="Wingdings" pitchFamily="2" charset="2"/>
              </a:rPr>
              <a:t>s</a:t>
            </a:r>
            <a:r>
              <a:rPr lang="en-US" baseline="-25000" dirty="0" smtClean="0">
                <a:sym typeface="Wingdings" pitchFamily="2" charset="2"/>
              </a:rPr>
              <a:t>1</a:t>
            </a:r>
            <a:r>
              <a:rPr lang="en-US" dirty="0" smtClean="0">
                <a:sym typeface="Wingdings" pitchFamily="2" charset="2"/>
              </a:rPr>
              <a:t> = 5.163 kJ/kg*K</a:t>
            </a:r>
          </a:p>
          <a:p>
            <a:endParaRPr lang="en-US" dirty="0" smtClean="0">
              <a:sym typeface="Wingdings" pitchFamily="2" charset="2"/>
            </a:endParaRPr>
          </a:p>
          <a:p>
            <a:pPr marL="0" lvl="1"/>
            <a:r>
              <a:rPr lang="en-US" dirty="0">
                <a:sym typeface="Wingdings" pitchFamily="2" charset="2"/>
              </a:rPr>
              <a:t>2250 kg is removed from the bottle, leaving 3701 kg.  Final density is calculated from final mass and volume. </a:t>
            </a:r>
            <a:r>
              <a:rPr lang="en-US" dirty="0" smtClean="0">
                <a:sym typeface="Wingdings" pitchFamily="2" charset="2"/>
              </a:rPr>
              <a:t> Entropy </a:t>
            </a:r>
            <a:r>
              <a:rPr lang="en-US" dirty="0">
                <a:sym typeface="Wingdings" pitchFamily="2" charset="2"/>
              </a:rPr>
              <a:t>of the </a:t>
            </a:r>
            <a:r>
              <a:rPr lang="en-US" dirty="0" smtClean="0">
                <a:sym typeface="Wingdings" pitchFamily="2" charset="2"/>
              </a:rPr>
              <a:t>nitrogen </a:t>
            </a:r>
            <a:r>
              <a:rPr lang="en-US" dirty="0">
                <a:sym typeface="Wingdings" pitchFamily="2" charset="2"/>
              </a:rPr>
              <a:t>in the vessel is constant due to the </a:t>
            </a:r>
            <a:r>
              <a:rPr lang="en-US" dirty="0" smtClean="0">
                <a:sym typeface="Wingdings" pitchFamily="2" charset="2"/>
              </a:rPr>
              <a:t>isentropic assumption</a:t>
            </a:r>
            <a:r>
              <a:rPr lang="en-US" dirty="0">
                <a:sym typeface="Wingdings" pitchFamily="2" charset="2"/>
              </a:rPr>
              <a:t>.</a:t>
            </a:r>
          </a:p>
          <a:p>
            <a:pPr marL="0" lvl="3"/>
            <a:endParaRPr lang="en-US" dirty="0" smtClean="0">
              <a:latin typeface="Symbol" pitchFamily="18" charset="2"/>
              <a:sym typeface="Wingdings" pitchFamily="2" charset="2"/>
            </a:endParaRPr>
          </a:p>
          <a:p>
            <a:pPr marL="0" lvl="3"/>
            <a:r>
              <a:rPr lang="en-US" dirty="0">
                <a:sym typeface="Wingdings" pitchFamily="2" charset="2"/>
              </a:rPr>
              <a:t>State </a:t>
            </a:r>
            <a:r>
              <a:rPr lang="en-US" dirty="0" smtClean="0">
                <a:sym typeface="Wingdings" pitchFamily="2" charset="2"/>
              </a:rPr>
              <a:t>2B </a:t>
            </a:r>
            <a:r>
              <a:rPr lang="en-US" dirty="0">
                <a:sym typeface="Wingdings" pitchFamily="2" charset="2"/>
              </a:rPr>
              <a:t>defined by </a:t>
            </a:r>
            <a:r>
              <a:rPr lang="en-US" dirty="0" smtClean="0">
                <a:sym typeface="Wingdings" pitchFamily="2" charset="2"/>
              </a:rPr>
              <a:t>density and entropy:</a:t>
            </a:r>
            <a:endParaRPr lang="en-US" dirty="0">
              <a:sym typeface="Wingdings" pitchFamily="2" charset="2"/>
            </a:endParaRPr>
          </a:p>
          <a:p>
            <a:pPr marL="914400" lvl="3"/>
            <a:r>
              <a:rPr lang="en-US" dirty="0" smtClean="0">
                <a:latin typeface="Symbol" pitchFamily="18" charset="2"/>
                <a:sym typeface="Wingdings" pitchFamily="2" charset="2"/>
              </a:rPr>
              <a:t>r</a:t>
            </a:r>
            <a:r>
              <a:rPr lang="en-US" baseline="-25000" dirty="0" smtClean="0">
                <a:sym typeface="Wingdings" pitchFamily="2" charset="2"/>
              </a:rPr>
              <a:t>2B</a:t>
            </a:r>
            <a:r>
              <a:rPr lang="en-US" dirty="0" smtClean="0">
                <a:sym typeface="Wingdings" pitchFamily="2" charset="2"/>
              </a:rPr>
              <a:t> = </a:t>
            </a:r>
            <a:r>
              <a:rPr lang="en-US" dirty="0">
                <a:sym typeface="Wingdings" pitchFamily="2" charset="2"/>
              </a:rPr>
              <a:t>132.2 kg/m</a:t>
            </a:r>
            <a:r>
              <a:rPr lang="en-US" baseline="30000" dirty="0">
                <a:sym typeface="Wingdings" pitchFamily="2" charset="2"/>
              </a:rPr>
              <a:t>3</a:t>
            </a:r>
          </a:p>
          <a:p>
            <a:pPr marL="914400" lvl="3"/>
            <a:r>
              <a:rPr lang="en-US" dirty="0" smtClean="0">
                <a:sym typeface="Wingdings" pitchFamily="2" charset="2"/>
              </a:rPr>
              <a:t>s</a:t>
            </a:r>
            <a:r>
              <a:rPr lang="en-US" baseline="-25000" dirty="0" smtClean="0">
                <a:sym typeface="Wingdings" pitchFamily="2" charset="2"/>
              </a:rPr>
              <a:t>2B</a:t>
            </a:r>
            <a:r>
              <a:rPr lang="en-US" dirty="0" smtClean="0">
                <a:sym typeface="Wingdings" pitchFamily="2" charset="2"/>
              </a:rPr>
              <a:t> = s</a:t>
            </a:r>
            <a:r>
              <a:rPr lang="en-US" baseline="-25000" dirty="0" smtClean="0">
                <a:sym typeface="Wingdings" pitchFamily="2" charset="2"/>
              </a:rPr>
              <a:t>1</a:t>
            </a:r>
            <a:r>
              <a:rPr lang="en-US" dirty="0" smtClean="0">
                <a:sym typeface="Wingdings" pitchFamily="2" charset="2"/>
              </a:rPr>
              <a:t> = </a:t>
            </a:r>
            <a:r>
              <a:rPr lang="en-US" dirty="0">
                <a:sym typeface="Wingdings" pitchFamily="2" charset="2"/>
              </a:rPr>
              <a:t>5.163 </a:t>
            </a:r>
            <a:r>
              <a:rPr lang="en-US" dirty="0" smtClean="0">
                <a:sym typeface="Wingdings" pitchFamily="2" charset="2"/>
              </a:rPr>
              <a:t>kJ/kg*K</a:t>
            </a:r>
            <a:endParaRPr lang="en-US" dirty="0">
              <a:sym typeface="Wingdings" pitchFamily="2" charset="2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29</a:t>
            </a:fld>
            <a:endParaRPr lang="en-US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Isentropic Example (B</a:t>
            </a:r>
            <a:r>
              <a:rPr lang="en-US" dirty="0"/>
              <a:t>)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4419600"/>
          </a:xfrm>
        </p:spPr>
        <p:txBody>
          <a:bodyPr>
            <a:normAutofit/>
          </a:bodyPr>
          <a:lstStyle/>
          <a:p>
            <a:pPr marL="0" lvl="2"/>
            <a:r>
              <a:rPr lang="en-US" dirty="0" smtClean="0"/>
              <a:t>Final temperature and pressure can be found by </a:t>
            </a:r>
            <a:r>
              <a:rPr lang="en-US" dirty="0"/>
              <a:t>using </a:t>
            </a:r>
            <a:r>
              <a:rPr lang="en-US" dirty="0" smtClean="0"/>
              <a:t>the thermodynamic tables in Reference 3 or </a:t>
            </a:r>
            <a:r>
              <a:rPr lang="en-US" dirty="0"/>
              <a:t>software such as </a:t>
            </a:r>
            <a:r>
              <a:rPr lang="en-US" dirty="0" err="1"/>
              <a:t>Refprop</a:t>
            </a:r>
            <a:r>
              <a:rPr lang="en-US" dirty="0"/>
              <a:t> </a:t>
            </a:r>
            <a:r>
              <a:rPr lang="en-US" dirty="0" smtClean="0"/>
              <a:t>(Ref. 2):</a:t>
            </a:r>
          </a:p>
          <a:p>
            <a:pPr marL="914400" lvl="3"/>
            <a:endParaRPr lang="en-US" dirty="0" smtClean="0"/>
          </a:p>
          <a:p>
            <a:pPr marL="914400" lvl="3"/>
            <a:r>
              <a:rPr lang="en-US" dirty="0" smtClean="0"/>
              <a:t>T</a:t>
            </a:r>
            <a:r>
              <a:rPr lang="en-US" baseline="-25000" dirty="0" smtClean="0"/>
              <a:t>2B</a:t>
            </a:r>
            <a:r>
              <a:rPr lang="en-US" dirty="0" smtClean="0"/>
              <a:t> </a:t>
            </a:r>
            <a:r>
              <a:rPr lang="en-US" dirty="0"/>
              <a:t>= </a:t>
            </a:r>
            <a:r>
              <a:rPr lang="en-US" dirty="0" smtClean="0"/>
              <a:t>234.2 K</a:t>
            </a:r>
            <a:endParaRPr lang="en-US" dirty="0"/>
          </a:p>
          <a:p>
            <a:pPr marL="914400" lvl="3"/>
            <a:r>
              <a:rPr lang="en-US" dirty="0" smtClean="0"/>
              <a:t>P</a:t>
            </a:r>
            <a:r>
              <a:rPr lang="en-US" baseline="-25000" dirty="0" smtClean="0"/>
              <a:t>2B</a:t>
            </a:r>
            <a:r>
              <a:rPr lang="en-US" dirty="0" smtClean="0"/>
              <a:t> = 8.6 </a:t>
            </a:r>
            <a:r>
              <a:rPr lang="en-US" dirty="0" err="1" smtClean="0"/>
              <a:t>MPa</a:t>
            </a:r>
            <a:endParaRPr lang="en-US" dirty="0"/>
          </a:p>
          <a:p>
            <a:pPr marL="0" lvl="3"/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61481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Generalized Problem (C)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4267199"/>
            <a:ext cx="8229600" cy="2057401"/>
          </a:xfrm>
        </p:spPr>
        <p:txBody>
          <a:bodyPr>
            <a:noAutofit/>
          </a:bodyPr>
          <a:lstStyle/>
          <a:p>
            <a:r>
              <a:rPr lang="en-US" dirty="0" smtClean="0"/>
              <a:t>This problem must be solved numerically using the above equation derived from the Energy Balance Equation for a control volume.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06886" y="1337099"/>
            <a:ext cx="1513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mass flow out</a:t>
            </a:r>
            <a:endParaRPr lang="en-US" sz="2400" dirty="0"/>
          </a:p>
        </p:txBody>
      </p:sp>
      <p:graphicFrame>
        <p:nvGraphicFramePr>
          <p:cNvPr id="921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8955789"/>
              </p:ext>
            </p:extLst>
          </p:nvPr>
        </p:nvGraphicFramePr>
        <p:xfrm>
          <a:off x="2602424" y="2819399"/>
          <a:ext cx="3887787" cy="90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3" name="Equation" r:id="rId3" imgW="1688760" imgH="393480" progId="Equation.3">
                  <p:embed/>
                </p:oleObj>
              </mc:Choice>
              <mc:Fallback>
                <p:oleObj name="Equation" r:id="rId3" imgW="168876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2424" y="2819399"/>
                        <a:ext cx="3887787" cy="904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31</a:t>
            </a:fld>
            <a:endParaRPr lang="en-US" dirty="0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2667000" y="1752599"/>
            <a:ext cx="457200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>
            <a:off x="3124200" y="1447799"/>
            <a:ext cx="2514600" cy="609600"/>
            <a:chOff x="1134175" y="3352800"/>
            <a:chExt cx="1933075" cy="304800"/>
          </a:xfrm>
        </p:grpSpPr>
        <p:sp>
          <p:nvSpPr>
            <p:cNvPr id="13" name="Oval 12"/>
            <p:cNvSpPr/>
            <p:nvPr/>
          </p:nvSpPr>
          <p:spPr>
            <a:xfrm>
              <a:off x="2743200" y="3352800"/>
              <a:ext cx="324050" cy="304800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>
                <a:solidFill>
                  <a:schemeClr val="tx1"/>
                </a:solidFill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1134175" y="3352800"/>
              <a:ext cx="333675" cy="304800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>
                <a:solidFill>
                  <a:schemeClr val="tx1"/>
                </a:solidFill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295400" y="3352800"/>
              <a:ext cx="1600200" cy="30480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tx1"/>
                  </a:solidFill>
                </a:rPr>
                <a:t>T</a:t>
              </a:r>
              <a:r>
                <a:rPr lang="en-US" baseline="-25000" dirty="0" smtClean="0">
                  <a:solidFill>
                    <a:schemeClr val="tx1"/>
                  </a:solidFill>
                </a:rPr>
                <a:t>1</a:t>
              </a:r>
              <a:r>
                <a:rPr lang="en-US" dirty="0" smtClean="0">
                  <a:solidFill>
                    <a:schemeClr val="tx1"/>
                  </a:solidFill>
                </a:rPr>
                <a:t> = Known</a:t>
              </a:r>
            </a:p>
            <a:p>
              <a:pPr algn="ctr"/>
              <a:r>
                <a:rPr lang="en-US" dirty="0" smtClean="0">
                  <a:solidFill>
                    <a:schemeClr val="tx1"/>
                  </a:solidFill>
                </a:rPr>
                <a:t>P</a:t>
              </a:r>
              <a:r>
                <a:rPr lang="en-US" baseline="-25000" dirty="0" smtClean="0">
                  <a:solidFill>
                    <a:schemeClr val="tx1"/>
                  </a:solidFill>
                </a:rPr>
                <a:t>1</a:t>
              </a:r>
              <a:r>
                <a:rPr lang="en-US" dirty="0" smtClean="0">
                  <a:solidFill>
                    <a:schemeClr val="tx1"/>
                  </a:solidFill>
                </a:rPr>
                <a:t> = Known</a:t>
              </a:r>
            </a:p>
          </p:txBody>
        </p:sp>
      </p:grpSp>
      <p:cxnSp>
        <p:nvCxnSpPr>
          <p:cNvPr id="17" name="Straight Connector 16"/>
          <p:cNvCxnSpPr/>
          <p:nvPr/>
        </p:nvCxnSpPr>
        <p:spPr>
          <a:xfrm>
            <a:off x="5638800" y="1752599"/>
            <a:ext cx="457200" cy="0"/>
          </a:xfrm>
          <a:prstGeom prst="line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524000" y="1521764"/>
            <a:ext cx="1132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heat in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269191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Generalized Problem (C</a:t>
            </a:r>
            <a:r>
              <a:rPr lang="en-US" dirty="0"/>
              <a:t>) (Cont.)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dirty="0"/>
              <a:t>State 1 is defined by temperature and pressure:</a:t>
            </a:r>
          </a:p>
          <a:p>
            <a:pPr marL="914400" lvl="1"/>
            <a:endParaRPr lang="en-US" dirty="0" smtClean="0">
              <a:latin typeface="Symbol" pitchFamily="18" charset="2"/>
            </a:endParaRPr>
          </a:p>
          <a:p>
            <a:pPr marL="914400" lvl="1"/>
            <a:r>
              <a:rPr lang="en-US" dirty="0" smtClean="0">
                <a:latin typeface="Symbol" pitchFamily="18" charset="2"/>
              </a:rPr>
              <a:t>r</a:t>
            </a:r>
            <a:r>
              <a:rPr lang="en-US" baseline="-25000" dirty="0" smtClean="0"/>
              <a:t>1</a:t>
            </a:r>
            <a:r>
              <a:rPr lang="en-US" dirty="0" smtClean="0"/>
              <a:t> </a:t>
            </a:r>
            <a:r>
              <a:rPr lang="en-US" dirty="0"/>
              <a:t>= 212.5 kg/m</a:t>
            </a:r>
            <a:r>
              <a:rPr lang="en-US" baseline="30000" dirty="0"/>
              <a:t>3</a:t>
            </a:r>
            <a:r>
              <a:rPr lang="en-US" dirty="0"/>
              <a:t> </a:t>
            </a:r>
            <a:r>
              <a:rPr lang="en-US" dirty="0">
                <a:sym typeface="Wingdings" pitchFamily="2" charset="2"/>
              </a:rPr>
              <a:t> m</a:t>
            </a:r>
            <a:r>
              <a:rPr lang="en-US" baseline="-25000" dirty="0">
                <a:sym typeface="Wingdings" pitchFamily="2" charset="2"/>
              </a:rPr>
              <a:t>1</a:t>
            </a:r>
            <a:r>
              <a:rPr lang="en-US" dirty="0">
                <a:sym typeface="Wingdings" pitchFamily="2" charset="2"/>
              </a:rPr>
              <a:t> = 5951 </a:t>
            </a:r>
            <a:r>
              <a:rPr lang="en-US" dirty="0" smtClean="0">
                <a:sym typeface="Wingdings" pitchFamily="2" charset="2"/>
              </a:rPr>
              <a:t>kg</a:t>
            </a:r>
            <a:endParaRPr lang="en-US" dirty="0">
              <a:sym typeface="Wingdings" pitchFamily="2" charset="2"/>
            </a:endParaRPr>
          </a:p>
          <a:p>
            <a:endParaRPr lang="en-US" dirty="0" smtClean="0"/>
          </a:p>
          <a:p>
            <a:r>
              <a:rPr lang="en-US" dirty="0" smtClean="0"/>
              <a:t>The final temperature and pressure of the nitrogen were found to be:</a:t>
            </a:r>
          </a:p>
          <a:p>
            <a:pPr marL="914400"/>
            <a:endParaRPr lang="en-US" dirty="0" smtClean="0"/>
          </a:p>
          <a:p>
            <a:pPr marL="914400"/>
            <a:r>
              <a:rPr lang="en-US" dirty="0" smtClean="0"/>
              <a:t>T</a:t>
            </a:r>
            <a:r>
              <a:rPr lang="en-US" baseline="-25000" dirty="0" smtClean="0"/>
              <a:t>2C</a:t>
            </a:r>
            <a:r>
              <a:rPr lang="en-US" dirty="0" smtClean="0"/>
              <a:t> </a:t>
            </a:r>
            <a:r>
              <a:rPr lang="en-US" dirty="0" smtClean="0"/>
              <a:t>= 300 K</a:t>
            </a:r>
          </a:p>
          <a:p>
            <a:pPr marL="860425" lvl="1"/>
            <a:r>
              <a:rPr lang="en-US" dirty="0" smtClean="0"/>
              <a:t>P</a:t>
            </a:r>
            <a:r>
              <a:rPr lang="en-US" baseline="-25000" dirty="0" smtClean="0"/>
              <a:t>2C</a:t>
            </a:r>
            <a:r>
              <a:rPr lang="en-US" dirty="0" smtClean="0"/>
              <a:t> = 11.9 </a:t>
            </a:r>
            <a:r>
              <a:rPr lang="en-US" dirty="0" err="1" smtClean="0"/>
              <a:t>MPa</a:t>
            </a:r>
            <a:endParaRPr lang="en-US" dirty="0" smtClean="0"/>
          </a:p>
          <a:p>
            <a:endParaRPr lang="en-US" dirty="0" smtClean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32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Generalized Problem (C) (Cont.)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 heat rate into the vessel, 1800 kW, </a:t>
            </a:r>
            <a:r>
              <a:rPr lang="en-US" dirty="0"/>
              <a:t>was chosen to produce the isothermal result, giving us </a:t>
            </a:r>
            <a:r>
              <a:rPr lang="en-US" dirty="0" smtClean="0"/>
              <a:t>the </a:t>
            </a:r>
            <a:r>
              <a:rPr lang="en-US" dirty="0"/>
              <a:t>average </a:t>
            </a:r>
            <a:r>
              <a:rPr lang="en-US" dirty="0" smtClean="0"/>
              <a:t>heating </a:t>
            </a:r>
            <a:r>
              <a:rPr lang="en-US" dirty="0"/>
              <a:t>rate needed to keep the </a:t>
            </a:r>
            <a:r>
              <a:rPr lang="en-US" dirty="0" smtClean="0"/>
              <a:t>nitrogen </a:t>
            </a:r>
            <a:r>
              <a:rPr lang="en-US" dirty="0"/>
              <a:t>at a constant </a:t>
            </a:r>
            <a:r>
              <a:rPr lang="en-US" dirty="0" smtClean="0"/>
              <a:t>temperature.</a:t>
            </a:r>
          </a:p>
          <a:p>
            <a:endParaRPr lang="en-US" dirty="0"/>
          </a:p>
          <a:p>
            <a:r>
              <a:rPr lang="en-US" dirty="0" smtClean="0"/>
              <a:t>This </a:t>
            </a:r>
            <a:r>
              <a:rPr lang="en-US" dirty="0"/>
              <a:t>solution was obtained using </a:t>
            </a:r>
            <a:r>
              <a:rPr lang="en-US" dirty="0" smtClean="0"/>
              <a:t>a spreadsheet </a:t>
            </a:r>
            <a:r>
              <a:rPr lang="en-US" dirty="0"/>
              <a:t>with a thermodynamic properties </a:t>
            </a:r>
            <a:r>
              <a:rPr lang="en-US" dirty="0" smtClean="0"/>
              <a:t>subroutine (Refprop.xls) and </a:t>
            </a:r>
            <a:r>
              <a:rPr lang="en-US" dirty="0"/>
              <a:t>a time step of 0.1 sec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smtClean="0"/>
              <a:t>Refprop.xls is included with the installation of </a:t>
            </a:r>
            <a:r>
              <a:rPr lang="en-US" dirty="0" err="1" smtClean="0"/>
              <a:t>Refprop</a:t>
            </a:r>
            <a:r>
              <a:rPr lang="en-US" dirty="0" smtClean="0"/>
              <a:t> (Ref. 2).</a:t>
            </a:r>
            <a:endParaRPr lang="en-US" dirty="0"/>
          </a:p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386377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Energy Balance Algorithm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dirty="0" smtClean="0"/>
              <a:t>With initial temperature (T</a:t>
            </a:r>
            <a:r>
              <a:rPr lang="en-US" baseline="-25000" dirty="0" smtClean="0"/>
              <a:t>1</a:t>
            </a:r>
            <a:r>
              <a:rPr lang="en-US" dirty="0" smtClean="0"/>
              <a:t>) and initial pressure (P</a:t>
            </a:r>
            <a:r>
              <a:rPr lang="en-US" baseline="-25000" dirty="0" smtClean="0"/>
              <a:t>1</a:t>
            </a:r>
            <a:r>
              <a:rPr lang="en-US" dirty="0" smtClean="0"/>
              <a:t>), find initial mass (m</a:t>
            </a:r>
            <a:r>
              <a:rPr lang="en-US" baseline="-25000" dirty="0" smtClean="0"/>
              <a:t>1</a:t>
            </a:r>
            <a:r>
              <a:rPr lang="en-US" dirty="0" smtClean="0"/>
              <a:t>), initial internal energy (u</a:t>
            </a:r>
            <a:r>
              <a:rPr lang="en-US" baseline="-25000" dirty="0" smtClean="0"/>
              <a:t>1</a:t>
            </a:r>
            <a:r>
              <a:rPr lang="en-US" dirty="0" smtClean="0"/>
              <a:t>), and initial enthalpy (h</a:t>
            </a:r>
            <a:r>
              <a:rPr lang="en-US" baseline="-25000" dirty="0" smtClean="0"/>
              <a:t>1</a:t>
            </a:r>
            <a:r>
              <a:rPr lang="en-US" dirty="0" smtClean="0"/>
              <a:t> = </a:t>
            </a:r>
            <a:r>
              <a:rPr lang="en-US" dirty="0" err="1" smtClean="0"/>
              <a:t>h</a:t>
            </a:r>
            <a:r>
              <a:rPr lang="en-US" baseline="-25000" dirty="0" err="1" smtClean="0"/>
              <a:t>out</a:t>
            </a:r>
            <a:r>
              <a:rPr lang="en-US" dirty="0" smtClean="0"/>
              <a:t>).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With chosen time step, mass flow </a:t>
            </a:r>
            <a:r>
              <a:rPr lang="en-US" dirty="0"/>
              <a:t>rate, and </a:t>
            </a:r>
            <a:r>
              <a:rPr lang="en-US" dirty="0" smtClean="0"/>
              <a:t>heat rate </a:t>
            </a:r>
            <a:r>
              <a:rPr lang="en-US" dirty="0"/>
              <a:t>in (</a:t>
            </a:r>
            <a:r>
              <a:rPr lang="en-US" dirty="0" err="1"/>
              <a:t>Qdot</a:t>
            </a:r>
            <a:r>
              <a:rPr lang="en-US" baseline="-25000" dirty="0" err="1"/>
              <a:t>in</a:t>
            </a:r>
            <a:r>
              <a:rPr lang="en-US" dirty="0"/>
              <a:t>), </a:t>
            </a:r>
            <a:r>
              <a:rPr lang="en-US" dirty="0" smtClean="0"/>
              <a:t>solve for the resulting total internal energy (U</a:t>
            </a:r>
            <a:r>
              <a:rPr lang="en-US" baseline="-25000" dirty="0" smtClean="0"/>
              <a:t>2</a:t>
            </a:r>
            <a:r>
              <a:rPr lang="en-US" dirty="0" smtClean="0"/>
              <a:t>) and </a:t>
            </a:r>
            <a:r>
              <a:rPr lang="en-US" dirty="0"/>
              <a:t>mass (m</a:t>
            </a:r>
            <a:r>
              <a:rPr lang="en-US" baseline="-25000" dirty="0"/>
              <a:t>2</a:t>
            </a:r>
            <a:r>
              <a:rPr lang="en-US" dirty="0" smtClean="0"/>
              <a:t>), using the 1</a:t>
            </a:r>
            <a:r>
              <a:rPr lang="en-US" baseline="30000" dirty="0" smtClean="0"/>
              <a:t>st</a:t>
            </a:r>
            <a:r>
              <a:rPr lang="en-US" dirty="0" smtClean="0"/>
              <a:t> Law energy </a:t>
            </a:r>
            <a:r>
              <a:rPr lang="en-US" dirty="0"/>
              <a:t>balance and the continuity equation, </a:t>
            </a:r>
            <a:r>
              <a:rPr lang="en-US" dirty="0" smtClean="0"/>
              <a:t>respectively.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With U</a:t>
            </a:r>
            <a:r>
              <a:rPr lang="en-US" baseline="-25000" dirty="0" smtClean="0"/>
              <a:t>2</a:t>
            </a:r>
            <a:r>
              <a:rPr lang="en-US" dirty="0" smtClean="0"/>
              <a:t>, m</a:t>
            </a:r>
            <a:r>
              <a:rPr lang="en-US" baseline="-25000" dirty="0" smtClean="0"/>
              <a:t>2</a:t>
            </a:r>
            <a:r>
              <a:rPr lang="en-US" dirty="0" smtClean="0"/>
              <a:t>, and volume calculate resulting internal energy (u</a:t>
            </a:r>
            <a:r>
              <a:rPr lang="en-US" baseline="-25000" dirty="0" smtClean="0"/>
              <a:t>2</a:t>
            </a:r>
            <a:r>
              <a:rPr lang="en-US" dirty="0" smtClean="0"/>
              <a:t>) and density (d</a:t>
            </a:r>
            <a:r>
              <a:rPr lang="en-US" baseline="-25000" dirty="0" smtClean="0"/>
              <a:t>2</a:t>
            </a:r>
            <a:r>
              <a:rPr lang="en-US" dirty="0" smtClean="0"/>
              <a:t>).</a:t>
            </a:r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470580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Energy Balance Algorithm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 startAt="4"/>
            </a:pPr>
            <a:r>
              <a:rPr lang="en-US" dirty="0"/>
              <a:t>With u</a:t>
            </a:r>
            <a:r>
              <a:rPr lang="en-US" baseline="-25000" dirty="0"/>
              <a:t>2</a:t>
            </a:r>
            <a:r>
              <a:rPr lang="en-US" dirty="0"/>
              <a:t> and d</a:t>
            </a:r>
            <a:r>
              <a:rPr lang="en-US" baseline="-25000" dirty="0"/>
              <a:t>2</a:t>
            </a:r>
            <a:r>
              <a:rPr lang="en-US" dirty="0"/>
              <a:t>, find resulting temperature (T</a:t>
            </a:r>
            <a:r>
              <a:rPr lang="en-US" baseline="-25000" dirty="0"/>
              <a:t>2</a:t>
            </a:r>
            <a:r>
              <a:rPr lang="en-US" dirty="0"/>
              <a:t>) and pressure (P</a:t>
            </a:r>
            <a:r>
              <a:rPr lang="en-US" baseline="-25000" dirty="0"/>
              <a:t>2</a:t>
            </a:r>
            <a:r>
              <a:rPr lang="en-US" dirty="0"/>
              <a:t>) and other thermodynamic properties if required.</a:t>
            </a:r>
          </a:p>
          <a:p>
            <a:pPr marL="514350" indent="-514350">
              <a:buFont typeface="+mj-lt"/>
              <a:buAutoNum type="arabicPeriod" startAt="4"/>
            </a:pPr>
            <a:r>
              <a:rPr lang="en-US" dirty="0"/>
              <a:t>Update T</a:t>
            </a:r>
            <a:r>
              <a:rPr lang="en-US" baseline="-25000" dirty="0"/>
              <a:t>1</a:t>
            </a:r>
            <a:r>
              <a:rPr lang="en-US" dirty="0"/>
              <a:t> and P</a:t>
            </a:r>
            <a:r>
              <a:rPr lang="en-US" baseline="-25000" dirty="0"/>
              <a:t>1</a:t>
            </a:r>
            <a:r>
              <a:rPr lang="en-US" dirty="0"/>
              <a:t> with T</a:t>
            </a:r>
            <a:r>
              <a:rPr lang="en-US" baseline="-25000" dirty="0"/>
              <a:t>2</a:t>
            </a:r>
            <a:r>
              <a:rPr lang="en-US" dirty="0"/>
              <a:t> and P</a:t>
            </a:r>
            <a:r>
              <a:rPr lang="en-US" baseline="-25000" dirty="0"/>
              <a:t>2</a:t>
            </a:r>
            <a:r>
              <a:rPr lang="en-US" dirty="0"/>
              <a:t>, then find next u</a:t>
            </a:r>
            <a:r>
              <a:rPr lang="en-US" baseline="-25000" dirty="0"/>
              <a:t>1</a:t>
            </a:r>
            <a:r>
              <a:rPr lang="en-US" dirty="0"/>
              <a:t> and h</a:t>
            </a:r>
            <a:r>
              <a:rPr lang="en-US" baseline="-25000" dirty="0"/>
              <a:t>1</a:t>
            </a:r>
            <a:r>
              <a:rPr lang="en-US" dirty="0"/>
              <a:t> = </a:t>
            </a:r>
            <a:r>
              <a:rPr lang="en-US" dirty="0" err="1"/>
              <a:t>h</a:t>
            </a:r>
            <a:r>
              <a:rPr lang="en-US" baseline="-25000" dirty="0" err="1"/>
              <a:t>out</a:t>
            </a:r>
            <a:r>
              <a:rPr lang="en-US" dirty="0"/>
              <a:t> for the next time step.</a:t>
            </a:r>
            <a:endParaRPr lang="en-US" baseline="-25000" dirty="0"/>
          </a:p>
          <a:p>
            <a:pPr marL="514350" indent="-514350">
              <a:buFont typeface="+mj-lt"/>
              <a:buAutoNum type="arabicPeriod" startAt="4"/>
            </a:pPr>
            <a:r>
              <a:rPr lang="en-US" dirty="0"/>
              <a:t>Repeat for next time step.</a:t>
            </a:r>
          </a:p>
          <a:p>
            <a:pPr marL="514350" indent="-514350">
              <a:buFont typeface="+mj-lt"/>
              <a:buAutoNum type="arabicPeriod" startAt="4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75411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Energy Balance Algorithm (Cont.)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36</a:t>
            </a:fld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537644" y="1204237"/>
            <a:ext cx="7919264" cy="4819650"/>
            <a:chOff x="537644" y="1204237"/>
            <a:chExt cx="7919264" cy="4819650"/>
          </a:xfrm>
        </p:grpSpPr>
        <p:pic>
          <p:nvPicPr>
            <p:cNvPr id="31760" name="Picture 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6825" y="1204237"/>
              <a:ext cx="6734175" cy="48196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Rectangle 11"/>
            <p:cNvSpPr/>
            <p:nvPr/>
          </p:nvSpPr>
          <p:spPr>
            <a:xfrm>
              <a:off x="2242458" y="4028496"/>
              <a:ext cx="1360716" cy="369332"/>
            </a:xfrm>
            <a:prstGeom prst="rect">
              <a:avLst/>
            </a:prstGeom>
            <a:noFill/>
            <a:ln w="2222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>
                <a:solidFill>
                  <a:schemeClr val="tx1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3679370" y="4746167"/>
              <a:ext cx="707572" cy="381000"/>
            </a:xfrm>
            <a:prstGeom prst="rect">
              <a:avLst/>
            </a:prstGeom>
            <a:noFill/>
            <a:ln w="2222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 smtClean="0">
                <a:solidFill>
                  <a:schemeClr val="tx1"/>
                </a:solidFill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2242458" y="2002972"/>
              <a:ext cx="1371600" cy="152400"/>
            </a:xfrm>
            <a:prstGeom prst="rect">
              <a:avLst/>
            </a:prstGeom>
            <a:noFill/>
            <a:ln w="2222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 smtClean="0">
                <a:solidFill>
                  <a:schemeClr val="tx1"/>
                </a:solidFill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2242458" y="1807028"/>
              <a:ext cx="1371600" cy="152400"/>
            </a:xfrm>
            <a:prstGeom prst="rect">
              <a:avLst/>
            </a:prstGeom>
            <a:noFill/>
            <a:ln w="2222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 smtClean="0">
                <a:solidFill>
                  <a:schemeClr val="tx1"/>
                </a:solidFill>
              </a:endParaRPr>
            </a:p>
          </p:txBody>
        </p:sp>
        <p:cxnSp>
          <p:nvCxnSpPr>
            <p:cNvPr id="23" name="Elbow Connector 22"/>
            <p:cNvCxnSpPr>
              <a:stCxn id="180" idx="3"/>
            </p:cNvCxnSpPr>
            <p:nvPr/>
          </p:nvCxnSpPr>
          <p:spPr>
            <a:xfrm>
              <a:off x="3614058" y="1314449"/>
              <a:ext cx="1469572" cy="3431722"/>
            </a:xfrm>
            <a:prstGeom prst="bentConnector2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Elbow Connector 28"/>
            <p:cNvCxnSpPr/>
            <p:nvPr/>
          </p:nvCxnSpPr>
          <p:spPr>
            <a:xfrm rot="16200000" flipH="1">
              <a:off x="2563589" y="2933697"/>
              <a:ext cx="2862939" cy="761999"/>
            </a:xfrm>
            <a:prstGeom prst="bentConnector3">
              <a:avLst>
                <a:gd name="adj1" fmla="val -570"/>
              </a:avLst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Elbow Connector 34"/>
            <p:cNvCxnSpPr/>
            <p:nvPr/>
          </p:nvCxnSpPr>
          <p:spPr>
            <a:xfrm rot="16200000" flipH="1">
              <a:off x="2612574" y="3069771"/>
              <a:ext cx="2667000" cy="685800"/>
            </a:xfrm>
            <a:prstGeom prst="bentConnector3">
              <a:avLst>
                <a:gd name="adj1" fmla="val 613"/>
              </a:avLst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Elbow Connector 37"/>
            <p:cNvCxnSpPr/>
            <p:nvPr/>
          </p:nvCxnSpPr>
          <p:spPr>
            <a:xfrm rot="16200000" flipH="1">
              <a:off x="2955473" y="2715985"/>
              <a:ext cx="2688771" cy="1371600"/>
            </a:xfrm>
            <a:prstGeom prst="bentConnector3">
              <a:avLst>
                <a:gd name="adj1" fmla="val -607"/>
              </a:avLst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Rectangle 43"/>
            <p:cNvSpPr/>
            <p:nvPr/>
          </p:nvSpPr>
          <p:spPr>
            <a:xfrm>
              <a:off x="4430486" y="4746167"/>
              <a:ext cx="653144" cy="381000"/>
            </a:xfrm>
            <a:prstGeom prst="rect">
              <a:avLst/>
            </a:prstGeom>
            <a:noFill/>
            <a:ln w="2222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 smtClean="0">
                <a:solidFill>
                  <a:schemeClr val="tx1"/>
                </a:solidFill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2242458" y="1621972"/>
              <a:ext cx="1371600" cy="152400"/>
            </a:xfrm>
            <a:prstGeom prst="rect">
              <a:avLst/>
            </a:prstGeom>
            <a:noFill/>
            <a:ln w="2222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 smtClean="0">
                <a:solidFill>
                  <a:schemeClr val="tx1"/>
                </a:solidFill>
              </a:endParaRPr>
            </a:p>
          </p:txBody>
        </p:sp>
        <p:cxnSp>
          <p:nvCxnSpPr>
            <p:cNvPr id="48" name="Elbow Connector 47"/>
            <p:cNvCxnSpPr/>
            <p:nvPr/>
          </p:nvCxnSpPr>
          <p:spPr>
            <a:xfrm rot="16200000" flipH="1">
              <a:off x="3156859" y="2155371"/>
              <a:ext cx="3047999" cy="2133600"/>
            </a:xfrm>
            <a:prstGeom prst="bentConnector3">
              <a:avLst>
                <a:gd name="adj1" fmla="val -357"/>
              </a:avLst>
            </a:prstGeom>
            <a:ln w="28575">
              <a:solidFill>
                <a:schemeClr val="accent6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/>
            <p:cNvSpPr/>
            <p:nvPr/>
          </p:nvSpPr>
          <p:spPr>
            <a:xfrm>
              <a:off x="5148942" y="4746169"/>
              <a:ext cx="653144" cy="381000"/>
            </a:xfrm>
            <a:prstGeom prst="rect">
              <a:avLst/>
            </a:prstGeom>
            <a:noFill/>
            <a:ln w="2222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 smtClean="0">
                <a:solidFill>
                  <a:schemeClr val="tx1"/>
                </a:solidFill>
              </a:endParaRPr>
            </a:p>
          </p:txBody>
        </p:sp>
        <p:cxnSp>
          <p:nvCxnSpPr>
            <p:cNvPr id="59" name="Elbow Connector 58"/>
            <p:cNvCxnSpPr>
              <a:stCxn id="17" idx="2"/>
            </p:cNvCxnSpPr>
            <p:nvPr/>
          </p:nvCxnSpPr>
          <p:spPr>
            <a:xfrm rot="16200000" flipH="1">
              <a:off x="4996544" y="4163779"/>
              <a:ext cx="244931" cy="2171706"/>
            </a:xfrm>
            <a:prstGeom prst="bentConnector2">
              <a:avLst/>
            </a:prstGeom>
            <a:ln w="28575">
              <a:solidFill>
                <a:schemeClr val="accent6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>
              <a:stCxn id="44" idx="2"/>
            </p:cNvCxnSpPr>
            <p:nvPr/>
          </p:nvCxnSpPr>
          <p:spPr>
            <a:xfrm>
              <a:off x="4757058" y="5127167"/>
              <a:ext cx="0" cy="244931"/>
            </a:xfrm>
            <a:prstGeom prst="line">
              <a:avLst/>
            </a:prstGeom>
            <a:ln w="28575">
              <a:solidFill>
                <a:schemeClr val="accent6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Rectangle 77"/>
            <p:cNvSpPr/>
            <p:nvPr/>
          </p:nvSpPr>
          <p:spPr>
            <a:xfrm>
              <a:off x="5856514" y="4746167"/>
              <a:ext cx="653144" cy="381000"/>
            </a:xfrm>
            <a:prstGeom prst="rect">
              <a:avLst/>
            </a:prstGeom>
            <a:noFill/>
            <a:ln w="2222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 smtClean="0">
                <a:solidFill>
                  <a:schemeClr val="tx1"/>
                </a:solidFill>
              </a:endParaRPr>
            </a:p>
          </p:txBody>
        </p:sp>
        <p:cxnSp>
          <p:nvCxnSpPr>
            <p:cNvPr id="31759" name="Straight Arrow Connector 31758"/>
            <p:cNvCxnSpPr>
              <a:endCxn id="78" idx="2"/>
            </p:cNvCxnSpPr>
            <p:nvPr/>
          </p:nvCxnSpPr>
          <p:spPr>
            <a:xfrm flipV="1">
              <a:off x="6183086" y="5127167"/>
              <a:ext cx="0" cy="244931"/>
            </a:xfrm>
            <a:prstGeom prst="straightConnector1">
              <a:avLst/>
            </a:prstGeom>
            <a:ln w="28575">
              <a:solidFill>
                <a:schemeClr val="accent6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" name="Rectangle 97"/>
            <p:cNvSpPr/>
            <p:nvPr/>
          </p:nvSpPr>
          <p:spPr>
            <a:xfrm>
              <a:off x="6553200" y="4746174"/>
              <a:ext cx="1404272" cy="381000"/>
            </a:xfrm>
            <a:prstGeom prst="rect">
              <a:avLst/>
            </a:prstGeom>
            <a:noFill/>
            <a:ln w="2222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 smtClean="0">
                <a:solidFill>
                  <a:schemeClr val="tx1"/>
                </a:solidFill>
              </a:endParaRPr>
            </a:p>
          </p:txBody>
        </p:sp>
        <p:cxnSp>
          <p:nvCxnSpPr>
            <p:cNvPr id="110" name="Straight Connector 109"/>
            <p:cNvCxnSpPr/>
            <p:nvPr/>
          </p:nvCxnSpPr>
          <p:spPr>
            <a:xfrm flipV="1">
              <a:off x="6172199" y="4528452"/>
              <a:ext cx="0" cy="228604"/>
            </a:xfrm>
            <a:prstGeom prst="line">
              <a:avLst/>
            </a:prstGeom>
            <a:ln w="28575">
              <a:solidFill>
                <a:srgbClr val="00B0F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4" name="Rectangle 113"/>
            <p:cNvSpPr/>
            <p:nvPr/>
          </p:nvSpPr>
          <p:spPr>
            <a:xfrm>
              <a:off x="2231571" y="4800596"/>
              <a:ext cx="1382487" cy="326570"/>
            </a:xfrm>
            <a:prstGeom prst="rect">
              <a:avLst/>
            </a:prstGeom>
            <a:noFill/>
            <a:ln w="2222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 smtClean="0">
                <a:solidFill>
                  <a:schemeClr val="tx1"/>
                </a:solidFill>
              </a:endParaRPr>
            </a:p>
          </p:txBody>
        </p:sp>
        <p:sp>
          <p:nvSpPr>
            <p:cNvPr id="135" name="Rectangle 134"/>
            <p:cNvSpPr/>
            <p:nvPr/>
          </p:nvSpPr>
          <p:spPr>
            <a:xfrm>
              <a:off x="2242458" y="2536372"/>
              <a:ext cx="1371600" cy="389162"/>
            </a:xfrm>
            <a:prstGeom prst="rect">
              <a:avLst/>
            </a:prstGeom>
            <a:noFill/>
            <a:ln w="2222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>
                <a:solidFill>
                  <a:schemeClr val="tx1"/>
                </a:solidFill>
              </a:endParaRPr>
            </a:p>
          </p:txBody>
        </p:sp>
        <p:cxnSp>
          <p:nvCxnSpPr>
            <p:cNvPr id="142" name="Straight Arrow Connector 141"/>
            <p:cNvCxnSpPr/>
            <p:nvPr/>
          </p:nvCxnSpPr>
          <p:spPr>
            <a:xfrm>
              <a:off x="4931230" y="4936667"/>
              <a:ext cx="381000" cy="7"/>
            </a:xfrm>
            <a:prstGeom prst="straightConnector1">
              <a:avLst/>
            </a:prstGeom>
            <a:ln w="28575">
              <a:solidFill>
                <a:schemeClr val="accent6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7" name="Rectangle 176"/>
            <p:cNvSpPr/>
            <p:nvPr/>
          </p:nvSpPr>
          <p:spPr>
            <a:xfrm>
              <a:off x="2242458" y="3124199"/>
              <a:ext cx="1371600" cy="190497"/>
            </a:xfrm>
            <a:prstGeom prst="rect">
              <a:avLst/>
            </a:prstGeom>
            <a:noFill/>
            <a:ln w="2222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>
                <a:solidFill>
                  <a:schemeClr val="tx1"/>
                </a:solidFill>
              </a:endParaRPr>
            </a:p>
          </p:txBody>
        </p:sp>
        <p:cxnSp>
          <p:nvCxnSpPr>
            <p:cNvPr id="145" name="Straight Connector 144"/>
            <p:cNvCxnSpPr/>
            <p:nvPr/>
          </p:nvCxnSpPr>
          <p:spPr>
            <a:xfrm flipH="1">
              <a:off x="1023258" y="3276600"/>
              <a:ext cx="1219200" cy="2723"/>
            </a:xfrm>
            <a:prstGeom prst="line">
              <a:avLst/>
            </a:prstGeom>
            <a:ln w="28575">
              <a:solidFill>
                <a:srgbClr val="00B05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0" name="Rectangle 179"/>
            <p:cNvSpPr/>
            <p:nvPr/>
          </p:nvSpPr>
          <p:spPr>
            <a:xfrm>
              <a:off x="2242458" y="1219200"/>
              <a:ext cx="1371600" cy="190497"/>
            </a:xfrm>
            <a:prstGeom prst="rect">
              <a:avLst/>
            </a:prstGeom>
            <a:noFill/>
            <a:ln w="2222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smtClean="0">
                <a:solidFill>
                  <a:schemeClr val="tx1"/>
                </a:solidFill>
              </a:endParaRPr>
            </a:p>
          </p:txBody>
        </p:sp>
        <p:cxnSp>
          <p:nvCxnSpPr>
            <p:cNvPr id="181" name="Straight Connector 180"/>
            <p:cNvCxnSpPr/>
            <p:nvPr/>
          </p:nvCxnSpPr>
          <p:spPr>
            <a:xfrm flipH="1">
              <a:off x="1023258" y="2740477"/>
              <a:ext cx="1219200" cy="2723"/>
            </a:xfrm>
            <a:prstGeom prst="line">
              <a:avLst/>
            </a:prstGeom>
            <a:ln w="28575">
              <a:solidFill>
                <a:srgbClr val="00B05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flipH="1">
              <a:off x="1023258" y="4340677"/>
              <a:ext cx="1219200" cy="2723"/>
            </a:xfrm>
            <a:prstGeom prst="line">
              <a:avLst/>
            </a:prstGeom>
            <a:ln w="28575">
              <a:solidFill>
                <a:srgbClr val="00B050"/>
              </a:solidFill>
              <a:headEnd type="arrow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1023258" y="2743200"/>
              <a:ext cx="0" cy="1597477"/>
            </a:xfrm>
            <a:prstGeom prst="line">
              <a:avLst/>
            </a:prstGeom>
            <a:ln w="28575">
              <a:solidFill>
                <a:srgbClr val="00B05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Elbow Connector 152"/>
            <p:cNvCxnSpPr/>
            <p:nvPr/>
          </p:nvCxnSpPr>
          <p:spPr>
            <a:xfrm>
              <a:off x="3276616" y="4397828"/>
              <a:ext cx="402754" cy="359228"/>
            </a:xfrm>
            <a:prstGeom prst="bentConnector3">
              <a:avLst>
                <a:gd name="adj1" fmla="val -1353"/>
              </a:avLst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Elbow Connector 170"/>
            <p:cNvCxnSpPr>
              <a:stCxn id="57" idx="0"/>
              <a:endCxn id="98" idx="0"/>
            </p:cNvCxnSpPr>
            <p:nvPr/>
          </p:nvCxnSpPr>
          <p:spPr>
            <a:xfrm rot="16200000" flipH="1">
              <a:off x="6365422" y="3856260"/>
              <a:ext cx="5" cy="1779822"/>
            </a:xfrm>
            <a:prstGeom prst="bentConnector3">
              <a:avLst>
                <a:gd name="adj1" fmla="val -4572000000"/>
              </a:avLst>
            </a:prstGeom>
            <a:ln w="28575">
              <a:solidFill>
                <a:srgbClr val="00B0F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Arrow Connector 174"/>
            <p:cNvCxnSpPr/>
            <p:nvPr/>
          </p:nvCxnSpPr>
          <p:spPr>
            <a:xfrm>
              <a:off x="4757058" y="4340677"/>
              <a:ext cx="0" cy="536123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6" name="Rectangle 215"/>
            <p:cNvSpPr/>
            <p:nvPr/>
          </p:nvSpPr>
          <p:spPr>
            <a:xfrm>
              <a:off x="4495800" y="4038600"/>
              <a:ext cx="435430" cy="381000"/>
            </a:xfrm>
            <a:prstGeom prst="rect">
              <a:avLst/>
            </a:prstGeom>
            <a:noFill/>
            <a:ln w="2222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 smtClean="0">
                <a:solidFill>
                  <a:schemeClr val="tx1"/>
                </a:solidFill>
              </a:endParaRPr>
            </a:p>
          </p:txBody>
        </p:sp>
        <p:cxnSp>
          <p:nvCxnSpPr>
            <p:cNvPr id="219" name="Straight Connector 218"/>
            <p:cNvCxnSpPr/>
            <p:nvPr/>
          </p:nvCxnSpPr>
          <p:spPr>
            <a:xfrm flipV="1">
              <a:off x="2911098" y="5116286"/>
              <a:ext cx="0" cy="370114"/>
            </a:xfrm>
            <a:prstGeom prst="line">
              <a:avLst/>
            </a:prstGeom>
            <a:ln w="28575">
              <a:solidFill>
                <a:schemeClr val="tx2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flipV="1">
              <a:off x="7254498" y="5127172"/>
              <a:ext cx="0" cy="359228"/>
            </a:xfrm>
            <a:prstGeom prst="line">
              <a:avLst/>
            </a:prstGeom>
            <a:ln w="28575">
              <a:solidFill>
                <a:schemeClr val="tx2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flipH="1">
              <a:off x="2911098" y="5486400"/>
              <a:ext cx="4343400" cy="0"/>
            </a:xfrm>
            <a:prstGeom prst="line">
              <a:avLst/>
            </a:prstGeom>
            <a:ln w="28575">
              <a:solidFill>
                <a:schemeClr val="tx2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1" name="TextBox 190"/>
            <p:cNvSpPr txBox="1"/>
            <p:nvPr/>
          </p:nvSpPr>
          <p:spPr>
            <a:xfrm>
              <a:off x="537644" y="2913773"/>
              <a:ext cx="457200" cy="369332"/>
            </a:xfrm>
            <a:prstGeom prst="rect">
              <a:avLst/>
            </a:prstGeom>
            <a:noFill/>
            <a:ln w="15875">
              <a:solidFill>
                <a:srgbClr val="00B05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00B050"/>
                  </a:solidFill>
                </a:rPr>
                <a:t>1</a:t>
              </a:r>
              <a:endParaRPr lang="en-US" dirty="0">
                <a:solidFill>
                  <a:srgbClr val="00B050"/>
                </a:solidFill>
              </a:endParaRPr>
            </a:p>
          </p:txBody>
        </p:sp>
        <p:sp>
          <p:nvSpPr>
            <p:cNvPr id="229" name="TextBox 228"/>
            <p:cNvSpPr txBox="1"/>
            <p:nvPr/>
          </p:nvSpPr>
          <p:spPr>
            <a:xfrm>
              <a:off x="4452258" y="2361621"/>
              <a:ext cx="457200" cy="369332"/>
            </a:xfrm>
            <a:prstGeom prst="rect">
              <a:avLst/>
            </a:prstGeom>
            <a:noFill/>
            <a:ln w="158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FF0000"/>
                  </a:solidFill>
                </a:rPr>
                <a:t>2</a:t>
              </a:r>
              <a:endParaRPr lang="en-US" dirty="0">
                <a:solidFill>
                  <a:srgbClr val="FF0000"/>
                </a:solidFill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5246913" y="1709840"/>
              <a:ext cx="457200" cy="369332"/>
            </a:xfrm>
            <a:prstGeom prst="rect">
              <a:avLst/>
            </a:prstGeom>
            <a:noFill/>
            <a:ln w="15875">
              <a:solidFill>
                <a:schemeClr val="accent6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accent6"/>
                  </a:solidFill>
                </a:rPr>
                <a:t>3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7999708" y="4645153"/>
              <a:ext cx="457200" cy="369332"/>
            </a:xfrm>
            <a:prstGeom prst="rect">
              <a:avLst/>
            </a:prstGeom>
            <a:noFill/>
            <a:ln w="15875">
              <a:solidFill>
                <a:srgbClr val="00B0F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00B0F0"/>
                  </a:solidFill>
                </a:rPr>
                <a:t>4</a:t>
              </a:r>
              <a:endParaRPr lang="en-US" dirty="0">
                <a:solidFill>
                  <a:srgbClr val="00B0F0"/>
                </a:solidFill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7075728" y="5562600"/>
              <a:ext cx="457200" cy="369332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tx2"/>
                  </a:solidFill>
                </a:rPr>
                <a:t>5</a:t>
              </a:r>
              <a:endParaRPr lang="en-US" dirty="0">
                <a:solidFill>
                  <a:schemeClr val="tx2"/>
                </a:solidFill>
              </a:endParaRPr>
            </a:p>
          </p:txBody>
        </p:sp>
        <p:cxnSp>
          <p:nvCxnSpPr>
            <p:cNvPr id="55" name="Straight Connector 54"/>
            <p:cNvCxnSpPr/>
            <p:nvPr/>
          </p:nvCxnSpPr>
          <p:spPr>
            <a:xfrm flipH="1">
              <a:off x="1524000" y="4876800"/>
              <a:ext cx="692650" cy="0"/>
            </a:xfrm>
            <a:prstGeom prst="line">
              <a:avLst/>
            </a:prstGeom>
            <a:ln w="28575">
              <a:solidFill>
                <a:srgbClr val="7030A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flipH="1">
              <a:off x="1524000" y="5786695"/>
              <a:ext cx="2155371" cy="0"/>
            </a:xfrm>
            <a:prstGeom prst="line">
              <a:avLst/>
            </a:prstGeom>
            <a:ln w="28575">
              <a:solidFill>
                <a:srgbClr val="7030A0"/>
              </a:solidFill>
              <a:headEnd type="arrow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1524000" y="4876800"/>
              <a:ext cx="0" cy="914400"/>
            </a:xfrm>
            <a:prstGeom prst="line">
              <a:avLst/>
            </a:prstGeom>
            <a:ln w="28575">
              <a:solidFill>
                <a:srgbClr val="7030A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Box 61"/>
            <p:cNvSpPr txBox="1"/>
            <p:nvPr/>
          </p:nvSpPr>
          <p:spPr>
            <a:xfrm>
              <a:off x="1828800" y="5185998"/>
              <a:ext cx="457200" cy="369332"/>
            </a:xfrm>
            <a:prstGeom prst="rect">
              <a:avLst/>
            </a:prstGeom>
            <a:noFill/>
            <a:ln w="15875">
              <a:solidFill>
                <a:srgbClr val="7030A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7030A0"/>
                  </a:solidFill>
                </a:rPr>
                <a:t>6</a:t>
              </a:r>
              <a:endParaRPr lang="en-US" dirty="0">
                <a:solidFill>
                  <a:srgbClr val="7030A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4100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Energy Balance Algorithm (Cont.)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37</a:t>
            </a:fld>
            <a:endParaRPr lang="en-US" dirty="0"/>
          </a:p>
        </p:txBody>
      </p:sp>
      <p:pic>
        <p:nvPicPr>
          <p:cNvPr id="31760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825" y="1204237"/>
            <a:ext cx="6734175" cy="481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2242458" y="4028496"/>
            <a:ext cx="1360716" cy="369332"/>
          </a:xfrm>
          <a:prstGeom prst="rect">
            <a:avLst/>
          </a:prstGeom>
          <a:noFill/>
          <a:ln w="2222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135" name="Rectangle 134"/>
          <p:cNvSpPr/>
          <p:nvPr/>
        </p:nvSpPr>
        <p:spPr>
          <a:xfrm>
            <a:off x="2242458" y="2536372"/>
            <a:ext cx="1371600" cy="389162"/>
          </a:xfrm>
          <a:prstGeom prst="rect">
            <a:avLst/>
          </a:prstGeom>
          <a:noFill/>
          <a:ln w="2222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177" name="Rectangle 176"/>
          <p:cNvSpPr/>
          <p:nvPr/>
        </p:nvSpPr>
        <p:spPr>
          <a:xfrm>
            <a:off x="2242458" y="3124199"/>
            <a:ext cx="1371600" cy="190497"/>
          </a:xfrm>
          <a:prstGeom prst="rect">
            <a:avLst/>
          </a:prstGeom>
          <a:noFill/>
          <a:ln w="2222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solidFill>
                <a:schemeClr val="tx1"/>
              </a:solidFill>
            </a:endParaRPr>
          </a:p>
        </p:txBody>
      </p:sp>
      <p:cxnSp>
        <p:nvCxnSpPr>
          <p:cNvPr id="145" name="Straight Connector 144"/>
          <p:cNvCxnSpPr/>
          <p:nvPr/>
        </p:nvCxnSpPr>
        <p:spPr>
          <a:xfrm flipH="1">
            <a:off x="1023258" y="3276600"/>
            <a:ext cx="1219200" cy="2723"/>
          </a:xfrm>
          <a:prstGeom prst="line">
            <a:avLst/>
          </a:prstGeom>
          <a:ln w="28575">
            <a:solidFill>
              <a:srgbClr val="00B05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Straight Connector 180"/>
          <p:cNvCxnSpPr/>
          <p:nvPr/>
        </p:nvCxnSpPr>
        <p:spPr>
          <a:xfrm flipH="1">
            <a:off x="1023258" y="2740477"/>
            <a:ext cx="1219200" cy="2723"/>
          </a:xfrm>
          <a:prstGeom prst="line">
            <a:avLst/>
          </a:prstGeom>
          <a:ln w="28575">
            <a:solidFill>
              <a:srgbClr val="00B05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Connector 186"/>
          <p:cNvCxnSpPr/>
          <p:nvPr/>
        </p:nvCxnSpPr>
        <p:spPr>
          <a:xfrm flipH="1">
            <a:off x="1023258" y="4340677"/>
            <a:ext cx="1219200" cy="2723"/>
          </a:xfrm>
          <a:prstGeom prst="line">
            <a:avLst/>
          </a:prstGeom>
          <a:ln w="28575">
            <a:solidFill>
              <a:srgbClr val="00B050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/>
          <p:cNvCxnSpPr/>
          <p:nvPr/>
        </p:nvCxnSpPr>
        <p:spPr>
          <a:xfrm>
            <a:off x="1023258" y="2743200"/>
            <a:ext cx="0" cy="1597477"/>
          </a:xfrm>
          <a:prstGeom prst="line">
            <a:avLst/>
          </a:prstGeom>
          <a:ln w="28575">
            <a:solidFill>
              <a:srgbClr val="00B05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1" name="TextBox 190"/>
          <p:cNvSpPr txBox="1"/>
          <p:nvPr/>
        </p:nvSpPr>
        <p:spPr>
          <a:xfrm>
            <a:off x="537644" y="2913773"/>
            <a:ext cx="457200" cy="369332"/>
          </a:xfrm>
          <a:prstGeom prst="rect">
            <a:avLst/>
          </a:prstGeom>
          <a:noFill/>
          <a:ln w="15875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00B050"/>
                </a:solidFill>
              </a:rPr>
              <a:t>1</a:t>
            </a:r>
            <a:endParaRPr lang="en-US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112833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Energy Balance Algorithm (Cont.)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38</a:t>
            </a:fld>
            <a:endParaRPr lang="en-US" dirty="0"/>
          </a:p>
        </p:txBody>
      </p:sp>
      <p:pic>
        <p:nvPicPr>
          <p:cNvPr id="31760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825" y="1204237"/>
            <a:ext cx="6734175" cy="481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2242458" y="4028496"/>
            <a:ext cx="1360716" cy="369332"/>
          </a:xfrm>
          <a:prstGeom prst="rect">
            <a:avLst/>
          </a:prstGeom>
          <a:noFill/>
          <a:ln w="2222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679370" y="4746167"/>
            <a:ext cx="707572" cy="38100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2242458" y="2002972"/>
            <a:ext cx="1371600" cy="15240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242458" y="1807028"/>
            <a:ext cx="1371600" cy="15240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 smtClean="0">
              <a:solidFill>
                <a:schemeClr val="tx1"/>
              </a:solidFill>
            </a:endParaRPr>
          </a:p>
        </p:txBody>
      </p:sp>
      <p:cxnSp>
        <p:nvCxnSpPr>
          <p:cNvPr id="23" name="Elbow Connector 22"/>
          <p:cNvCxnSpPr>
            <a:stCxn id="180" idx="3"/>
          </p:cNvCxnSpPr>
          <p:nvPr/>
        </p:nvCxnSpPr>
        <p:spPr>
          <a:xfrm>
            <a:off x="3614058" y="1314449"/>
            <a:ext cx="1469572" cy="3431722"/>
          </a:xfrm>
          <a:prstGeom prst="bentConnector2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Elbow Connector 28"/>
          <p:cNvCxnSpPr/>
          <p:nvPr/>
        </p:nvCxnSpPr>
        <p:spPr>
          <a:xfrm rot="16200000" flipH="1">
            <a:off x="2563589" y="2933697"/>
            <a:ext cx="2862939" cy="761999"/>
          </a:xfrm>
          <a:prstGeom prst="bentConnector3">
            <a:avLst>
              <a:gd name="adj1" fmla="val -570"/>
            </a:avLst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Elbow Connector 34"/>
          <p:cNvCxnSpPr/>
          <p:nvPr/>
        </p:nvCxnSpPr>
        <p:spPr>
          <a:xfrm rot="16200000" flipH="1">
            <a:off x="2612574" y="3069771"/>
            <a:ext cx="2667000" cy="685800"/>
          </a:xfrm>
          <a:prstGeom prst="bentConnector3">
            <a:avLst>
              <a:gd name="adj1" fmla="val 613"/>
            </a:avLst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Elbow Connector 37"/>
          <p:cNvCxnSpPr/>
          <p:nvPr/>
        </p:nvCxnSpPr>
        <p:spPr>
          <a:xfrm rot="16200000" flipH="1">
            <a:off x="2955473" y="2715985"/>
            <a:ext cx="2688771" cy="1371600"/>
          </a:xfrm>
          <a:prstGeom prst="bentConnector3">
            <a:avLst>
              <a:gd name="adj1" fmla="val -607"/>
            </a:avLst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 43"/>
          <p:cNvSpPr/>
          <p:nvPr/>
        </p:nvSpPr>
        <p:spPr>
          <a:xfrm>
            <a:off x="4430486" y="4746167"/>
            <a:ext cx="653144" cy="38100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180" name="Rectangle 179"/>
          <p:cNvSpPr/>
          <p:nvPr/>
        </p:nvSpPr>
        <p:spPr>
          <a:xfrm>
            <a:off x="2242458" y="1219200"/>
            <a:ext cx="1371600" cy="190497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solidFill>
                <a:schemeClr val="tx1"/>
              </a:solidFill>
            </a:endParaRPr>
          </a:p>
        </p:txBody>
      </p:sp>
      <p:cxnSp>
        <p:nvCxnSpPr>
          <p:cNvPr id="153" name="Elbow Connector 152"/>
          <p:cNvCxnSpPr/>
          <p:nvPr/>
        </p:nvCxnSpPr>
        <p:spPr>
          <a:xfrm>
            <a:off x="3276616" y="4397828"/>
            <a:ext cx="402754" cy="359228"/>
          </a:xfrm>
          <a:prstGeom prst="bentConnector3">
            <a:avLst>
              <a:gd name="adj1" fmla="val -1353"/>
            </a:avLst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Straight Arrow Connector 174"/>
          <p:cNvCxnSpPr/>
          <p:nvPr/>
        </p:nvCxnSpPr>
        <p:spPr>
          <a:xfrm>
            <a:off x="4757058" y="4340677"/>
            <a:ext cx="0" cy="536123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6" name="Rectangle 215"/>
          <p:cNvSpPr/>
          <p:nvPr/>
        </p:nvSpPr>
        <p:spPr>
          <a:xfrm>
            <a:off x="4495800" y="4038600"/>
            <a:ext cx="435430" cy="38100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229" name="TextBox 228"/>
          <p:cNvSpPr txBox="1"/>
          <p:nvPr/>
        </p:nvSpPr>
        <p:spPr>
          <a:xfrm>
            <a:off x="4452258" y="2361621"/>
            <a:ext cx="457200" cy="369332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2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42994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Energy Balance Algorithm (Cont.)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39</a:t>
            </a:fld>
            <a:endParaRPr lang="en-US" dirty="0"/>
          </a:p>
        </p:txBody>
      </p:sp>
      <p:pic>
        <p:nvPicPr>
          <p:cNvPr id="31760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825" y="1204237"/>
            <a:ext cx="6734175" cy="481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3679370" y="4746167"/>
            <a:ext cx="707572" cy="38100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4430486" y="4746167"/>
            <a:ext cx="653144" cy="38100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2242458" y="1621972"/>
            <a:ext cx="1371600" cy="152400"/>
          </a:xfrm>
          <a:prstGeom prst="rect">
            <a:avLst/>
          </a:prstGeom>
          <a:noFill/>
          <a:ln w="222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 smtClean="0">
              <a:solidFill>
                <a:schemeClr val="tx1"/>
              </a:solidFill>
            </a:endParaRPr>
          </a:p>
        </p:txBody>
      </p:sp>
      <p:cxnSp>
        <p:nvCxnSpPr>
          <p:cNvPr id="48" name="Elbow Connector 47"/>
          <p:cNvCxnSpPr/>
          <p:nvPr/>
        </p:nvCxnSpPr>
        <p:spPr>
          <a:xfrm rot="16200000" flipH="1">
            <a:off x="3156859" y="2155371"/>
            <a:ext cx="3047999" cy="2133600"/>
          </a:xfrm>
          <a:prstGeom prst="bentConnector3">
            <a:avLst>
              <a:gd name="adj1" fmla="val -357"/>
            </a:avLst>
          </a:prstGeom>
          <a:ln w="28575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Rectangle 56"/>
          <p:cNvSpPr/>
          <p:nvPr/>
        </p:nvSpPr>
        <p:spPr>
          <a:xfrm>
            <a:off x="5148942" y="4746169"/>
            <a:ext cx="653144" cy="381000"/>
          </a:xfrm>
          <a:prstGeom prst="rect">
            <a:avLst/>
          </a:prstGeom>
          <a:noFill/>
          <a:ln w="222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 smtClean="0">
              <a:solidFill>
                <a:schemeClr val="tx1"/>
              </a:solidFill>
            </a:endParaRPr>
          </a:p>
        </p:txBody>
      </p:sp>
      <p:cxnSp>
        <p:nvCxnSpPr>
          <p:cNvPr id="59" name="Elbow Connector 58"/>
          <p:cNvCxnSpPr>
            <a:stCxn id="17" idx="2"/>
          </p:cNvCxnSpPr>
          <p:nvPr/>
        </p:nvCxnSpPr>
        <p:spPr>
          <a:xfrm rot="16200000" flipH="1">
            <a:off x="4996544" y="4163779"/>
            <a:ext cx="244931" cy="2171706"/>
          </a:xfrm>
          <a:prstGeom prst="bentConnector2">
            <a:avLst/>
          </a:prstGeom>
          <a:ln w="28575">
            <a:solidFill>
              <a:schemeClr val="accent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>
            <a:stCxn id="44" idx="2"/>
          </p:cNvCxnSpPr>
          <p:nvPr/>
        </p:nvCxnSpPr>
        <p:spPr>
          <a:xfrm>
            <a:off x="4757058" y="5127167"/>
            <a:ext cx="0" cy="244931"/>
          </a:xfrm>
          <a:prstGeom prst="line">
            <a:avLst/>
          </a:prstGeom>
          <a:ln w="28575">
            <a:solidFill>
              <a:schemeClr val="accent6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Rectangle 77"/>
          <p:cNvSpPr/>
          <p:nvPr/>
        </p:nvSpPr>
        <p:spPr>
          <a:xfrm>
            <a:off x="5856514" y="4746167"/>
            <a:ext cx="653144" cy="381000"/>
          </a:xfrm>
          <a:prstGeom prst="rect">
            <a:avLst/>
          </a:prstGeom>
          <a:noFill/>
          <a:ln w="222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 smtClean="0">
              <a:solidFill>
                <a:schemeClr val="tx1"/>
              </a:solidFill>
            </a:endParaRPr>
          </a:p>
        </p:txBody>
      </p:sp>
      <p:cxnSp>
        <p:nvCxnSpPr>
          <p:cNvPr id="31759" name="Straight Arrow Connector 31758"/>
          <p:cNvCxnSpPr>
            <a:endCxn id="78" idx="2"/>
          </p:cNvCxnSpPr>
          <p:nvPr/>
        </p:nvCxnSpPr>
        <p:spPr>
          <a:xfrm flipV="1">
            <a:off x="6183086" y="5127167"/>
            <a:ext cx="0" cy="244931"/>
          </a:xfrm>
          <a:prstGeom prst="straightConnector1">
            <a:avLst/>
          </a:prstGeom>
          <a:ln w="28575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Arrow Connector 141"/>
          <p:cNvCxnSpPr/>
          <p:nvPr/>
        </p:nvCxnSpPr>
        <p:spPr>
          <a:xfrm>
            <a:off x="4931230" y="4936667"/>
            <a:ext cx="381000" cy="7"/>
          </a:xfrm>
          <a:prstGeom prst="straightConnector1">
            <a:avLst/>
          </a:prstGeom>
          <a:ln w="28575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5246913" y="1709840"/>
            <a:ext cx="457200" cy="369332"/>
          </a:xfrm>
          <a:prstGeom prst="rect">
            <a:avLst/>
          </a:prstGeom>
          <a:noFill/>
          <a:ln w="158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accent6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36142994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Energy Balance Algorithm (Cont.)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40</a:t>
            </a:fld>
            <a:endParaRPr lang="en-US" dirty="0"/>
          </a:p>
        </p:txBody>
      </p:sp>
      <p:pic>
        <p:nvPicPr>
          <p:cNvPr id="31760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825" y="1204237"/>
            <a:ext cx="6734175" cy="481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" name="Rectangle 56"/>
          <p:cNvSpPr/>
          <p:nvPr/>
        </p:nvSpPr>
        <p:spPr>
          <a:xfrm>
            <a:off x="5148942" y="4746169"/>
            <a:ext cx="653144" cy="381000"/>
          </a:xfrm>
          <a:prstGeom prst="rect">
            <a:avLst/>
          </a:prstGeom>
          <a:noFill/>
          <a:ln w="222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5856514" y="4746167"/>
            <a:ext cx="653144" cy="381000"/>
          </a:xfrm>
          <a:prstGeom prst="rect">
            <a:avLst/>
          </a:prstGeom>
          <a:noFill/>
          <a:ln w="222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6553200" y="4746174"/>
            <a:ext cx="1404272" cy="381000"/>
          </a:xfrm>
          <a:prstGeom prst="rect">
            <a:avLst/>
          </a:prstGeom>
          <a:noFill/>
          <a:ln w="2222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 smtClean="0">
              <a:solidFill>
                <a:schemeClr val="tx1"/>
              </a:solidFill>
            </a:endParaRPr>
          </a:p>
        </p:txBody>
      </p:sp>
      <p:cxnSp>
        <p:nvCxnSpPr>
          <p:cNvPr id="110" name="Straight Connector 109"/>
          <p:cNvCxnSpPr/>
          <p:nvPr/>
        </p:nvCxnSpPr>
        <p:spPr>
          <a:xfrm flipV="1">
            <a:off x="6172199" y="4528452"/>
            <a:ext cx="0" cy="228604"/>
          </a:xfrm>
          <a:prstGeom prst="line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Elbow Connector 170"/>
          <p:cNvCxnSpPr>
            <a:stCxn id="57" idx="0"/>
            <a:endCxn id="98" idx="0"/>
          </p:cNvCxnSpPr>
          <p:nvPr/>
        </p:nvCxnSpPr>
        <p:spPr>
          <a:xfrm rot="16200000" flipH="1">
            <a:off x="6365422" y="3856260"/>
            <a:ext cx="5" cy="1779822"/>
          </a:xfrm>
          <a:prstGeom prst="bentConnector3">
            <a:avLst>
              <a:gd name="adj1" fmla="val -4572000000"/>
            </a:avLst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7999708" y="4645153"/>
            <a:ext cx="457200" cy="369332"/>
          </a:xfrm>
          <a:prstGeom prst="rect">
            <a:avLst/>
          </a:prstGeom>
          <a:noFill/>
          <a:ln w="15875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00B0F0"/>
                </a:solidFill>
              </a:rPr>
              <a:t>4</a:t>
            </a:r>
            <a:endParaRPr lang="en-US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42994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Energy Balance Algorithm (Cont.)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CFFB6-6556-4D63-9D3B-1BCD4C83530A}" type="slidenum">
              <a:rPr lang="en-US" smtClean="0"/>
              <a:pPr/>
              <a:t>41</a:t>
            </a:fld>
            <a:endParaRPr lang="en-US" dirty="0"/>
          </a:p>
        </p:txBody>
      </p:sp>
      <p:pic>
        <p:nvPicPr>
          <p:cNvPr id="31760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825" y="1204237"/>
            <a:ext cx="6734175" cy="481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8" name="Rectangle 97"/>
          <p:cNvSpPr/>
          <p:nvPr/>
        </p:nvSpPr>
        <p:spPr>
          <a:xfrm>
            <a:off x="6553200" y="4746174"/>
            <a:ext cx="1404272" cy="381000"/>
          </a:xfrm>
          <a:prstGeom prst="rect">
            <a:avLst/>
          </a:prstGeom>
          <a:noFill/>
          <a:ln w="2222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114" name="Rectangle 113"/>
          <p:cNvSpPr/>
          <p:nvPr/>
        </p:nvSpPr>
        <p:spPr>
          <a:xfrm>
            <a:off x="2231571" y="4800596"/>
            <a:ext cx="1382487" cy="326570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 smtClean="0">
              <a:solidFill>
                <a:schemeClr val="tx1"/>
              </a:solidFill>
            </a:endParaRPr>
          </a:p>
        </p:txBody>
      </p:sp>
      <p:cxnSp>
        <p:nvCxnSpPr>
          <p:cNvPr id="219" name="Straight Connector 218"/>
          <p:cNvCxnSpPr/>
          <p:nvPr/>
        </p:nvCxnSpPr>
        <p:spPr>
          <a:xfrm flipV="1">
            <a:off x="2911098" y="5116286"/>
            <a:ext cx="0" cy="370114"/>
          </a:xfrm>
          <a:prstGeom prst="line">
            <a:avLst/>
          </a:prstGeom>
          <a:ln w="285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" name="Straight Connector 219"/>
          <p:cNvCxnSpPr/>
          <p:nvPr/>
        </p:nvCxnSpPr>
        <p:spPr>
          <a:xfrm flipV="1">
            <a:off x="7254498" y="5127172"/>
            <a:ext cx="0" cy="359228"/>
          </a:xfrm>
          <a:prstGeom prst="line">
            <a:avLst/>
          </a:prstGeom>
          <a:ln w="28575">
            <a:solidFill>
              <a:schemeClr val="tx2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Straight Connector 182"/>
          <p:cNvCxnSpPr/>
          <p:nvPr/>
        </p:nvCxnSpPr>
        <p:spPr>
          <a:xfrm flipH="1">
            <a:off x="2911098" y="5486400"/>
            <a:ext cx="4343400" cy="0"/>
          </a:xfrm>
          <a:prstGeom prst="line">
            <a:avLst/>
          </a:prstGeom>
          <a:ln w="28575">
            <a:solidFill>
              <a:schemeClr val="tx2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7075728" y="5562600"/>
            <a:ext cx="457200" cy="369332"/>
          </a:xfrm>
          <a:prstGeom prst="rect">
            <a:avLst/>
          </a:prstGeom>
          <a:noFill/>
          <a:ln w="15875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tx2"/>
                </a:solidFill>
              </a:rPr>
              <a:t>5</a:t>
            </a:r>
            <a:endParaRPr lang="en-US" dirty="0">
              <a:solidFill>
                <a:schemeClr val="tx2"/>
              </a:solidFill>
            </a:endParaRPr>
          </a:p>
        </p:txBody>
      </p:sp>
      <p:cxnSp>
        <p:nvCxnSpPr>
          <p:cNvPr id="55" name="Straight Connector 54"/>
          <p:cNvCxnSpPr/>
          <p:nvPr/>
        </p:nvCxnSpPr>
        <p:spPr>
          <a:xfrm flipH="1">
            <a:off x="1524000" y="4876800"/>
            <a:ext cx="692650" cy="0"/>
          </a:xfrm>
          <a:prstGeom prst="line">
            <a:avLst/>
          </a:prstGeom>
          <a:ln w="28575">
            <a:solidFill>
              <a:srgbClr val="7030A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1524000" y="5786695"/>
            <a:ext cx="2155371" cy="0"/>
          </a:xfrm>
          <a:prstGeom prst="line">
            <a:avLst/>
          </a:prstGeom>
          <a:ln w="28575">
            <a:solidFill>
              <a:srgbClr val="7030A0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1524000" y="4876800"/>
            <a:ext cx="0" cy="914400"/>
          </a:xfrm>
          <a:prstGeom prst="line">
            <a:avLst/>
          </a:prstGeom>
          <a:ln w="28575">
            <a:solidFill>
              <a:srgbClr val="7030A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1828800" y="5185998"/>
            <a:ext cx="457200" cy="369332"/>
          </a:xfrm>
          <a:prstGeom prst="rect">
            <a:avLst/>
          </a:prstGeom>
          <a:noFill/>
          <a:ln w="15875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7030A0"/>
                </a:solidFill>
              </a:rPr>
              <a:t>6</a:t>
            </a:r>
            <a:endParaRPr lang="en-US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26008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Energy Balance </a:t>
            </a:r>
            <a:r>
              <a:rPr lang="en-US" dirty="0"/>
              <a:t>Algorithm (Cont.)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410200"/>
          </a:xfrm>
        </p:spPr>
        <p:txBody>
          <a:bodyPr>
            <a:normAutofit/>
          </a:bodyPr>
          <a:lstStyle/>
          <a:p>
            <a:pPr marL="457200" indent="-457200">
              <a:buNone/>
            </a:pPr>
            <a:r>
              <a:rPr lang="en-US" dirty="0" smtClean="0"/>
              <a:t>Notes: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Algorithm assumes user has numerical means of solving for thermodynamic properties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Can be programmed in an Excel spreadsheet using the Refprop.xls worksheet (Ref. 2)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Recommend an initial run without heat transfer and check against isentropic process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07902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Concluding Remarks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486400"/>
          </a:xfrm>
        </p:spPr>
        <p:txBody>
          <a:bodyPr>
            <a:noAutofit/>
          </a:bodyPr>
          <a:lstStyle/>
          <a:p>
            <a:r>
              <a:rPr lang="en-US" dirty="0" smtClean="0">
                <a:sym typeface="Wingdings" pitchFamily="2" charset="2"/>
              </a:rPr>
              <a:t>When the Blow-Down process can be approximated as isothermal or isentropic, final state properties can be found using thermodynamic tables (or thermodynamic software).</a:t>
            </a:r>
          </a:p>
          <a:p>
            <a:endParaRPr lang="en-US" dirty="0">
              <a:sym typeface="Wingdings" pitchFamily="2" charset="2"/>
            </a:endParaRPr>
          </a:p>
          <a:p>
            <a:r>
              <a:rPr lang="en-US" dirty="0">
                <a:sym typeface="Wingdings" pitchFamily="2" charset="2"/>
              </a:rPr>
              <a:t>When heat transfer is a significant factor, the energy balance equation must be solved numerically, but a simple algorithm can be used to solve for the final state</a:t>
            </a:r>
            <a:r>
              <a:rPr lang="en-US" dirty="0" smtClean="0">
                <a:sym typeface="Wingdings" pitchFamily="2" charset="2"/>
              </a:rPr>
              <a:t>.</a:t>
            </a:r>
            <a:endParaRPr lang="en-US" dirty="0">
              <a:sym typeface="Wingdings" pitchFamily="2" charset="2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43</a:t>
            </a:fld>
            <a:endParaRPr lang="en-US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Acknowledgements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Special acknowledgement is given </a:t>
            </a:r>
            <a:r>
              <a:rPr lang="en-US" dirty="0" smtClean="0"/>
              <a:t>to Steven Rickman, Ruth Amundsen, and David Gilmore for their assistance and review of this lesson.</a:t>
            </a:r>
            <a:endParaRPr lang="en-US" dirty="0"/>
          </a:p>
          <a:p>
            <a:endParaRPr lang="en-US" dirty="0"/>
          </a:p>
          <a:p>
            <a:r>
              <a:rPr lang="en-US" dirty="0"/>
              <a:t>This author is grateful to the NESC Passive Thermal Technical Discipline Team (TDT) for their contributions and technical review of this lesson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164799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References/Credits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486400"/>
          </a:xfrm>
        </p:spPr>
        <p:txBody>
          <a:bodyPr>
            <a:normAutofit fontScale="92500" lnSpcReduction="10000"/>
          </a:bodyPr>
          <a:lstStyle/>
          <a:p>
            <a:pPr marL="514350" lvl="1" indent="-514350">
              <a:buAutoNum type="arabicPeriod"/>
            </a:pPr>
            <a:r>
              <a:rPr lang="en-US" dirty="0" smtClean="0">
                <a:sym typeface="Wingdings" pitchFamily="2" charset="2"/>
              </a:rPr>
              <a:t>“Thermodynamics: An Engineering Approach”, 4</a:t>
            </a:r>
            <a:r>
              <a:rPr lang="en-US" baseline="30000" dirty="0" smtClean="0">
                <a:sym typeface="Wingdings" pitchFamily="2" charset="2"/>
              </a:rPr>
              <a:t>th</a:t>
            </a:r>
            <a:r>
              <a:rPr lang="en-US" dirty="0" smtClean="0">
                <a:sym typeface="Wingdings" pitchFamily="2" charset="2"/>
              </a:rPr>
              <a:t> ed., </a:t>
            </a:r>
            <a:r>
              <a:rPr lang="en-US" dirty="0" err="1" smtClean="0">
                <a:sym typeface="Wingdings" pitchFamily="2" charset="2"/>
              </a:rPr>
              <a:t>Cengel</a:t>
            </a:r>
            <a:r>
              <a:rPr lang="en-US" dirty="0" smtClean="0">
                <a:sym typeface="Wingdings" pitchFamily="2" charset="2"/>
              </a:rPr>
              <a:t> and Boles, McGraw-Hill, 2002.</a:t>
            </a:r>
          </a:p>
          <a:p>
            <a:pPr marL="514350" lvl="1" indent="-514350">
              <a:buAutoNum type="arabicPeriod"/>
            </a:pPr>
            <a:r>
              <a:rPr lang="de-DE" dirty="0"/>
              <a:t>Lemmon, E.W., Huber, M.L., McLinden, M.O.  </a:t>
            </a:r>
            <a:r>
              <a:rPr lang="en-US" dirty="0"/>
              <a:t>NIST Standard Reference Database 23:  Reference Fluid Thermodynamic and Transport Properties-REFPROP, Version 9.0, National Institute of Standards and Technology, Standard Reference Data Program, Gaithersburg, 2010</a:t>
            </a:r>
            <a:r>
              <a:rPr lang="en-US" dirty="0" smtClean="0"/>
              <a:t>.</a:t>
            </a:r>
          </a:p>
          <a:p>
            <a:pPr marL="514350" lvl="1" indent="-514350">
              <a:buAutoNum type="arabicPeriod"/>
            </a:pPr>
            <a:r>
              <a:rPr lang="en-US" dirty="0" smtClean="0">
                <a:sym typeface="Wingdings" pitchFamily="2" charset="2"/>
              </a:rPr>
              <a:t>“Fundamentals of Thermodynamics”, 5</a:t>
            </a:r>
            <a:r>
              <a:rPr lang="en-US" baseline="30000" dirty="0" smtClean="0">
                <a:sym typeface="Wingdings" pitchFamily="2" charset="2"/>
              </a:rPr>
              <a:t>th</a:t>
            </a:r>
            <a:r>
              <a:rPr lang="en-US" dirty="0" smtClean="0">
                <a:sym typeface="Wingdings" pitchFamily="2" charset="2"/>
              </a:rPr>
              <a:t> ed., Sonntag, </a:t>
            </a:r>
            <a:r>
              <a:rPr lang="en-US" dirty="0" err="1" smtClean="0">
                <a:sym typeface="Wingdings" pitchFamily="2" charset="2"/>
              </a:rPr>
              <a:t>Borgnakke</a:t>
            </a:r>
            <a:r>
              <a:rPr lang="en-US" dirty="0" smtClean="0">
                <a:sym typeface="Wingdings" pitchFamily="2" charset="2"/>
              </a:rPr>
              <a:t> and van </a:t>
            </a:r>
            <a:r>
              <a:rPr lang="en-US" dirty="0" err="1" smtClean="0">
                <a:sym typeface="Wingdings" pitchFamily="2" charset="2"/>
              </a:rPr>
              <a:t>Wylen</a:t>
            </a:r>
            <a:r>
              <a:rPr lang="en-US" dirty="0" smtClean="0">
                <a:sym typeface="Wingdings" pitchFamily="2" charset="2"/>
              </a:rPr>
              <a:t>, Wiley, 1998.</a:t>
            </a:r>
            <a:r>
              <a:rPr lang="en-US" dirty="0"/>
              <a:t/>
            </a:r>
            <a:br>
              <a:rPr lang="en-US" dirty="0"/>
            </a:br>
            <a:endParaRPr lang="en-US" dirty="0" smtClean="0">
              <a:sym typeface="Wingdings" pitchFamily="2" charset="2"/>
            </a:endParaRPr>
          </a:p>
          <a:p>
            <a:pPr marL="0" lvl="1"/>
            <a:endParaRPr lang="en-US" i="1" dirty="0" smtClean="0"/>
          </a:p>
          <a:p>
            <a:pPr marL="0" lvl="1"/>
            <a:r>
              <a:rPr lang="en-US" i="1" dirty="0" smtClean="0"/>
              <a:t>Microsoft</a:t>
            </a:r>
            <a:r>
              <a:rPr lang="en-US" i="1" dirty="0"/>
              <a:t>® Clip Art was used </a:t>
            </a:r>
            <a:r>
              <a:rPr lang="en-US" i="1" dirty="0" smtClean="0"/>
              <a:t>in </a:t>
            </a:r>
            <a:r>
              <a:rPr lang="en-US" i="1" dirty="0"/>
              <a:t>the presentation.</a:t>
            </a:r>
            <a:endParaRPr lang="en-US" dirty="0"/>
          </a:p>
          <a:p>
            <a:pPr marL="0" lvl="1"/>
            <a:endParaRPr lang="en-US" dirty="0" smtClean="0">
              <a:sym typeface="Wingdings" pitchFamily="2" charset="2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632C2-D7B8-44BB-8246-764A38FC84B2}" type="slidenum">
              <a:rPr lang="en-US" smtClean="0"/>
              <a:pPr/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20646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22225">
          <a:solidFill>
            <a:srgbClr val="FF0000"/>
          </a:solidFill>
        </a:ln>
      </a:spPr>
      <a:bodyPr rtlCol="0" anchor="ctr"/>
      <a:lstStyle>
        <a:defPPr algn="ctr">
          <a:defRPr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>
          <a:solidFill>
            <a:schemeClr val="tx1"/>
          </a:solidFill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3285</TotalTime>
  <Words>1867</Words>
  <Application>Microsoft Office PowerPoint</Application>
  <PresentationFormat>On-screen Show (4:3)</PresentationFormat>
  <Paragraphs>314</Paragraphs>
  <Slides>45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7" baseType="lpstr">
      <vt:lpstr>Office Theme</vt:lpstr>
      <vt:lpstr>Equation</vt:lpstr>
      <vt:lpstr>Gas Bottle Blow-Down  Analysis</vt:lpstr>
      <vt:lpstr>Introduction</vt:lpstr>
      <vt:lpstr>Overview</vt:lpstr>
      <vt:lpstr>Scope</vt:lpstr>
      <vt:lpstr>Lesson Breakdown</vt:lpstr>
      <vt:lpstr>Lesson Roadmap</vt:lpstr>
      <vt:lpstr>Bottle Blow-Down Problem Description</vt:lpstr>
      <vt:lpstr>Fundamentals</vt:lpstr>
      <vt:lpstr>Nomenclature</vt:lpstr>
      <vt:lpstr>Conservation of Mass</vt:lpstr>
      <vt:lpstr>Conservation of Mass (Cont.)</vt:lpstr>
      <vt:lpstr>1st Law of Thermodynamics</vt:lpstr>
      <vt:lpstr>1st Law Energy Balance</vt:lpstr>
      <vt:lpstr>1st Law Energy Balance (Cont.)</vt:lpstr>
      <vt:lpstr>1st Law Energy Balance for Bottle Blow-Down</vt:lpstr>
      <vt:lpstr>1st Law Energy Balance for Bottle Blow-Down (Cont.)</vt:lpstr>
      <vt:lpstr>1st Law Energy Balance for Bottle Blow-Down (Cont.)</vt:lpstr>
      <vt:lpstr>Isothermal Blow-Down</vt:lpstr>
      <vt:lpstr>2nd Law of Thermodynamics</vt:lpstr>
      <vt:lpstr>2nd Law of Thermodynamics (Cont.)</vt:lpstr>
      <vt:lpstr>2nd Law Entropy Balance</vt:lpstr>
      <vt:lpstr>2nd Law Entropy Balance for Adiabatic Bottle Blow-Down</vt:lpstr>
      <vt:lpstr>2nd Law Entropy Balance for Adiabatic Bottle Blow-Down (Cont.)</vt:lpstr>
      <vt:lpstr>Isentropic Blow-Down</vt:lpstr>
      <vt:lpstr>Examples</vt:lpstr>
      <vt:lpstr>Example Problems</vt:lpstr>
      <vt:lpstr>Isothermal Example (A)</vt:lpstr>
      <vt:lpstr>Isothermal Example (A) (Cont.)</vt:lpstr>
      <vt:lpstr>Isentropic Example (B)</vt:lpstr>
      <vt:lpstr>Isentropic Example (B) (Cont.)</vt:lpstr>
      <vt:lpstr>Generalized Problem (C)</vt:lpstr>
      <vt:lpstr>Generalized Problem (C) (Cont.)</vt:lpstr>
      <vt:lpstr>Generalized Problem (C) (Cont.)</vt:lpstr>
      <vt:lpstr>Energy Balance Algorithm</vt:lpstr>
      <vt:lpstr>Energy Balance Algorithm</vt:lpstr>
      <vt:lpstr>Energy Balance Algorithm (Cont.)</vt:lpstr>
      <vt:lpstr>Energy Balance Algorithm (Cont.)</vt:lpstr>
      <vt:lpstr>Energy Balance Algorithm (Cont.)</vt:lpstr>
      <vt:lpstr>Energy Balance Algorithm (Cont.)</vt:lpstr>
      <vt:lpstr>Energy Balance Algorithm (Cont.)</vt:lpstr>
      <vt:lpstr>Energy Balance Algorithm (Cont.)</vt:lpstr>
      <vt:lpstr>Energy Balance Algorithm (Cont.)</vt:lpstr>
      <vt:lpstr>Concluding Remarks</vt:lpstr>
      <vt:lpstr>Acknowledgements</vt:lpstr>
      <vt:lpstr>References/Credits</vt:lpstr>
    </vt:vector>
  </TitlesOfParts>
  <Company>NASA/ODIN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Entropy Balance for the Depressurization of a Pressure Vessel</dc:title>
  <dc:creator>rwear</dc:creator>
  <cp:lastModifiedBy>rwear</cp:lastModifiedBy>
  <cp:revision>270</cp:revision>
  <dcterms:created xsi:type="dcterms:W3CDTF">2012-06-12T18:12:58Z</dcterms:created>
  <dcterms:modified xsi:type="dcterms:W3CDTF">2013-01-03T17:19:06Z</dcterms:modified>
</cp:coreProperties>
</file>