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4"/>
  </p:notesMasterIdLst>
  <p:handoutMasterIdLst>
    <p:handoutMasterId r:id="rId55"/>
  </p:handoutMasterIdLst>
  <p:sldIdLst>
    <p:sldId id="520" r:id="rId2"/>
    <p:sldId id="521" r:id="rId3"/>
    <p:sldId id="522" r:id="rId4"/>
    <p:sldId id="523" r:id="rId5"/>
    <p:sldId id="524" r:id="rId6"/>
    <p:sldId id="525" r:id="rId7"/>
    <p:sldId id="526" r:id="rId8"/>
    <p:sldId id="538" r:id="rId9"/>
    <p:sldId id="527" r:id="rId10"/>
    <p:sldId id="529" r:id="rId11"/>
    <p:sldId id="566" r:id="rId12"/>
    <p:sldId id="530" r:id="rId13"/>
    <p:sldId id="531" r:id="rId14"/>
    <p:sldId id="557" r:id="rId15"/>
    <p:sldId id="567" r:id="rId16"/>
    <p:sldId id="534" r:id="rId17"/>
    <p:sldId id="576" r:id="rId18"/>
    <p:sldId id="577" r:id="rId19"/>
    <p:sldId id="547" r:id="rId20"/>
    <p:sldId id="548" r:id="rId21"/>
    <p:sldId id="565" r:id="rId22"/>
    <p:sldId id="551" r:id="rId23"/>
    <p:sldId id="552" r:id="rId24"/>
    <p:sldId id="453" r:id="rId25"/>
    <p:sldId id="454" r:id="rId26"/>
    <p:sldId id="455" r:id="rId27"/>
    <p:sldId id="457" r:id="rId28"/>
    <p:sldId id="460" r:id="rId29"/>
    <p:sldId id="461" r:id="rId30"/>
    <p:sldId id="482" r:id="rId31"/>
    <p:sldId id="579" r:id="rId32"/>
    <p:sldId id="582" r:id="rId33"/>
    <p:sldId id="583" r:id="rId34"/>
    <p:sldId id="580" r:id="rId35"/>
    <p:sldId id="585" r:id="rId36"/>
    <p:sldId id="484" r:id="rId37"/>
    <p:sldId id="467" r:id="rId38"/>
    <p:sldId id="587" r:id="rId39"/>
    <p:sldId id="485" r:id="rId40"/>
    <p:sldId id="468" r:id="rId41"/>
    <p:sldId id="469" r:id="rId42"/>
    <p:sldId id="470" r:id="rId43"/>
    <p:sldId id="486" r:id="rId44"/>
    <p:sldId id="471" r:id="rId45"/>
    <p:sldId id="472" r:id="rId46"/>
    <p:sldId id="488" r:id="rId47"/>
    <p:sldId id="489" r:id="rId48"/>
    <p:sldId id="474" r:id="rId49"/>
    <p:sldId id="475" r:id="rId50"/>
    <p:sldId id="477" r:id="rId51"/>
    <p:sldId id="490" r:id="rId52"/>
    <p:sldId id="589" r:id="rId53"/>
  </p:sldIdLst>
  <p:sldSz cx="9144000" cy="6858000" type="screen4x3"/>
  <p:notesSz cx="6858000" cy="92964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521415D9-36F7-43E2-AB2F-B90AF26B5E84}">
      <p14:sectionLst xmlns:p14="http://schemas.microsoft.com/office/powerpoint/2010/main">
        <p14:section name="Title" id="{DD05B168-187B-B543-9060-DB270A8B2103}">
          <p14:sldIdLst>
            <p14:sldId id="520"/>
          </p14:sldIdLst>
        </p14:section>
        <p14:section name="Introduction" id="{7642B891-863C-FE4A-9D93-287D05F92793}">
          <p14:sldIdLst>
            <p14:sldId id="521"/>
            <p14:sldId id="522"/>
            <p14:sldId id="523"/>
            <p14:sldId id="524"/>
            <p14:sldId id="525"/>
          </p14:sldIdLst>
        </p14:section>
        <p14:section name="Motivation" id="{426D6928-3DA2-174D-AD5E-0774D8AD5CF1}">
          <p14:sldIdLst>
            <p14:sldId id="526"/>
            <p14:sldId id="538"/>
            <p14:sldId id="527"/>
            <p14:sldId id="529"/>
            <p14:sldId id="566"/>
            <p14:sldId id="530"/>
            <p14:sldId id="531"/>
            <p14:sldId id="557"/>
            <p14:sldId id="567"/>
            <p14:sldId id="534"/>
            <p14:sldId id="576"/>
            <p14:sldId id="577"/>
          </p14:sldIdLst>
        </p14:section>
        <p14:section name="IMCE Onto Overview" id="{2E0D374D-72CE-1E4C-89E6-9E1F96FBE280}">
          <p14:sldIdLst>
            <p14:sldId id="547"/>
            <p14:sldId id="548"/>
            <p14:sldId id="565"/>
            <p14:sldId id="551"/>
            <p14:sldId id="552"/>
          </p14:sldIdLst>
        </p14:section>
        <p14:section name="Mission Profile" id="{3CBCD475-080E-D74B-8075-AE5F822824D8}">
          <p14:sldIdLst>
            <p14:sldId id="453"/>
            <p14:sldId id="454"/>
            <p14:sldId id="455"/>
            <p14:sldId id="457"/>
            <p14:sldId id="460"/>
            <p14:sldId id="461"/>
            <p14:sldId id="482"/>
            <p14:sldId id="579"/>
            <p14:sldId id="582"/>
            <p14:sldId id="583"/>
            <p14:sldId id="580"/>
            <p14:sldId id="585"/>
            <p14:sldId id="484"/>
            <p14:sldId id="467"/>
            <p14:sldId id="587"/>
            <p14:sldId id="485"/>
            <p14:sldId id="468"/>
            <p14:sldId id="469"/>
            <p14:sldId id="470"/>
            <p14:sldId id="486"/>
            <p14:sldId id="471"/>
            <p14:sldId id="472"/>
            <p14:sldId id="488"/>
            <p14:sldId id="489"/>
            <p14:sldId id="474"/>
          </p14:sldIdLst>
        </p14:section>
        <p14:section name="Analysis Profile" id="{3BB0CE7F-280F-5D45-B666-30729F67F37C}">
          <p14:sldIdLst>
            <p14:sldId id="475"/>
            <p14:sldId id="477"/>
            <p14:sldId id="490"/>
            <p14:sldId id="589"/>
          </p14:sldIdLst>
        </p14:section>
      </p14:section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Steven Jenkins" initials="J" lastIdx="2" clrIdx="0"/>
  <p:cmAuthor id="1" name="Steven Jenkins" initials="" lastIdx="1" clrIdx="1"/>
</p:cmAuthorLst>
</file>

<file path=ppt/presProps.xml><?xml version="1.0" encoding="utf-8"?>
<p:presentationPr xmlns:a="http://schemas.openxmlformats.org/drawingml/2006/main" xmlns:r="http://schemas.openxmlformats.org/officeDocument/2006/relationships" xmlns:p="http://schemas.openxmlformats.org/presentationml/2006/main">
  <p:prnPr prnWhat="handouts6" frameSlides="1"/>
  <p:clrMru>
    <a:srgbClr val="CCCC99"/>
    <a:srgbClr val="FFFFCC"/>
    <a:srgbClr val="CC0000"/>
    <a:srgbClr val="00CCCC"/>
    <a:srgbClr val="FFF0BC"/>
    <a:srgbClr val="FFDCAA"/>
    <a:srgbClr val="EFCC9D"/>
    <a:srgbClr val="C5ECFF"/>
    <a:srgbClr val="B7D4E9"/>
    <a:srgbClr val="8E72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469" autoAdjust="0"/>
    <p:restoredTop sz="99866" autoAdjust="0"/>
  </p:normalViewPr>
  <p:slideViewPr>
    <p:cSldViewPr snapToGrid="0">
      <p:cViewPr varScale="1">
        <p:scale>
          <a:sx n="75" d="100"/>
          <a:sy n="75" d="100"/>
        </p:scale>
        <p:origin x="-1224" y="-96"/>
      </p:cViewPr>
      <p:guideLst>
        <p:guide orient="horz" pos="2160"/>
        <p:guide pos="2880"/>
      </p:guideLst>
    </p:cSldViewPr>
  </p:slideViewPr>
  <p:outlineViewPr>
    <p:cViewPr>
      <p:scale>
        <a:sx n="33" d="100"/>
        <a:sy n="33" d="100"/>
      </p:scale>
      <p:origin x="0" y="22088"/>
    </p:cViewPr>
  </p:outlineViewPr>
  <p:notesTextViewPr>
    <p:cViewPr>
      <p:scale>
        <a:sx n="100" d="100"/>
        <a:sy n="100" d="100"/>
      </p:scale>
      <p:origin x="0" y="0"/>
    </p:cViewPr>
  </p:notesTextViewPr>
  <p:sorterViewPr>
    <p:cViewPr varScale="1">
      <p:scale>
        <a:sx n="1" d="1"/>
        <a:sy n="1" d="1"/>
      </p:scale>
      <p:origin x="0" y="7040"/>
    </p:cViewPr>
  </p:sorterViewPr>
  <p:notesViewPr>
    <p:cSldViewPr snapToGrid="0" snapToObjects="1">
      <p:cViewPr varScale="1">
        <p:scale>
          <a:sx n="83" d="100"/>
          <a:sy n="83" d="100"/>
        </p:scale>
        <p:origin x="-2544" y="-96"/>
      </p:cViewPr>
      <p:guideLst>
        <p:guide orient="horz" pos="2928"/>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64820"/>
          </a:xfrm>
          <a:prstGeom prst="rect">
            <a:avLst/>
          </a:prstGeom>
        </p:spPr>
        <p:txBody>
          <a:bodyPr vert="horz" lIns="91440" tIns="45720" rIns="91440" bIns="45720" rtlCol="0"/>
          <a:lstStyle>
            <a:lvl1pPr algn="r">
              <a:defRPr sz="1200"/>
            </a:lvl1pPr>
          </a:lstStyle>
          <a:p>
            <a:fld id="{2BFF8988-3C57-4A48-A152-7A186A1AB61A}" type="datetimeFigureOut">
              <a:rPr lang="en-US" smtClean="0"/>
              <a:pPr/>
              <a:t>9/30/2014</a:t>
            </a:fld>
            <a:endParaRPr lang="en-US"/>
          </a:p>
        </p:txBody>
      </p:sp>
      <p:sp>
        <p:nvSpPr>
          <p:cNvPr id="4" name="Footer Placeholder 3"/>
          <p:cNvSpPr>
            <a:spLocks noGrp="1"/>
          </p:cNvSpPr>
          <p:nvPr>
            <p:ph type="ftr" sz="quarter" idx="2"/>
          </p:nvPr>
        </p:nvSpPr>
        <p:spPr>
          <a:xfrm>
            <a:off x="0" y="8829967"/>
            <a:ext cx="2971800" cy="46482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829967"/>
            <a:ext cx="2971800" cy="464820"/>
          </a:xfrm>
          <a:prstGeom prst="rect">
            <a:avLst/>
          </a:prstGeom>
        </p:spPr>
        <p:txBody>
          <a:bodyPr vert="horz" lIns="91440" tIns="45720" rIns="91440" bIns="45720" rtlCol="0" anchor="b"/>
          <a:lstStyle>
            <a:lvl1pPr algn="r">
              <a:defRPr sz="1200"/>
            </a:lvl1pPr>
          </a:lstStyle>
          <a:p>
            <a:fld id="{D183B851-723A-9241-9F15-F1BC3390051E}" type="slidenum">
              <a:rPr lang="en-US" smtClean="0"/>
              <a:pPr/>
              <a:t>‹#›</a:t>
            </a:fld>
            <a:endParaRPr lang="en-US"/>
          </a:p>
        </p:txBody>
      </p:sp>
    </p:spTree>
    <p:extLst>
      <p:ext uri="{BB962C8B-B14F-4D97-AF65-F5344CB8AC3E}">
        <p14:creationId xmlns:p14="http://schemas.microsoft.com/office/powerpoint/2010/main" val="1857188906"/>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64820"/>
          </a:xfrm>
          <a:prstGeom prst="rect">
            <a:avLst/>
          </a:prstGeom>
        </p:spPr>
        <p:txBody>
          <a:bodyPr vert="horz" lIns="91440" tIns="45720" rIns="91440" bIns="45720" rtlCol="0"/>
          <a:lstStyle>
            <a:lvl1pPr algn="l" fontAlgn="auto">
              <a:spcBef>
                <a:spcPts val="0"/>
              </a:spcBef>
              <a:spcAft>
                <a:spcPts val="0"/>
              </a:spcAft>
              <a:defRPr sz="1200" smtClean="0">
                <a:latin typeface="+mn-lt"/>
              </a:defRPr>
            </a:lvl1pPr>
          </a:lstStyle>
          <a:p>
            <a:pPr>
              <a:defRPr/>
            </a:pPr>
            <a:endParaRPr lang="en-US"/>
          </a:p>
        </p:txBody>
      </p:sp>
      <p:sp>
        <p:nvSpPr>
          <p:cNvPr id="3" name="Date Placeholder 2"/>
          <p:cNvSpPr>
            <a:spLocks noGrp="1"/>
          </p:cNvSpPr>
          <p:nvPr>
            <p:ph type="dt" idx="1"/>
          </p:nvPr>
        </p:nvSpPr>
        <p:spPr>
          <a:xfrm>
            <a:off x="3884613" y="0"/>
            <a:ext cx="2971800" cy="464820"/>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0BA5D5BC-D3D1-4866-B054-05BD1DC36878}" type="datetimeFigureOut">
              <a:rPr lang="en-US"/>
              <a:pPr>
                <a:defRPr/>
              </a:pPr>
              <a:t>9/30/2014</a:t>
            </a:fld>
            <a:endParaRPr lang="en-US"/>
          </a:p>
        </p:txBody>
      </p:sp>
      <p:sp>
        <p:nvSpPr>
          <p:cNvPr id="4" name="Slide Image Placeholder 3"/>
          <p:cNvSpPr>
            <a:spLocks noGrp="1" noRot="1" noChangeAspect="1"/>
          </p:cNvSpPr>
          <p:nvPr>
            <p:ph type="sldImg" idx="2"/>
          </p:nvPr>
        </p:nvSpPr>
        <p:spPr>
          <a:xfrm>
            <a:off x="1104900" y="696913"/>
            <a:ext cx="4648200" cy="3486150"/>
          </a:xfrm>
          <a:prstGeom prst="rect">
            <a:avLst/>
          </a:prstGeom>
          <a:noFill/>
          <a:ln w="12700">
            <a:solidFill>
              <a:prstClr val="black"/>
            </a:solidFill>
          </a:ln>
        </p:spPr>
        <p:txBody>
          <a:bodyPr vert="horz" lIns="91440" tIns="45720" rIns="91440" bIns="45720" rtlCol="0" anchor="ctr"/>
          <a:lstStyle/>
          <a:p>
            <a:pPr lvl="0"/>
            <a:endParaRPr lang="en-US" noProof="0" smtClean="0"/>
          </a:p>
        </p:txBody>
      </p:sp>
      <p:sp>
        <p:nvSpPr>
          <p:cNvPr id="5" name="Notes Placeholder 4"/>
          <p:cNvSpPr>
            <a:spLocks noGrp="1"/>
          </p:cNvSpPr>
          <p:nvPr>
            <p:ph type="body" sz="quarter" idx="3"/>
          </p:nvPr>
        </p:nvSpPr>
        <p:spPr>
          <a:xfrm>
            <a:off x="685800" y="4415790"/>
            <a:ext cx="5486400" cy="418338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829967"/>
            <a:ext cx="2971800" cy="464820"/>
          </a:xfrm>
          <a:prstGeom prst="rect">
            <a:avLst/>
          </a:prstGeom>
        </p:spPr>
        <p:txBody>
          <a:bodyPr vert="horz" lIns="91440" tIns="45720" rIns="91440" bIns="45720" rtlCol="0" anchor="b"/>
          <a:lstStyle>
            <a:lvl1pPr algn="l" fontAlgn="auto">
              <a:spcBef>
                <a:spcPts val="0"/>
              </a:spcBef>
              <a:spcAft>
                <a:spcPts val="0"/>
              </a:spcAft>
              <a:defRPr sz="1200" smtClean="0">
                <a:latin typeface="+mn-lt"/>
              </a:defRPr>
            </a:lvl1pPr>
          </a:lstStyle>
          <a:p>
            <a:pPr>
              <a:defRPr/>
            </a:pPr>
            <a:endParaRPr lang="en-US"/>
          </a:p>
        </p:txBody>
      </p:sp>
      <p:sp>
        <p:nvSpPr>
          <p:cNvPr id="7" name="Slide Number Placeholder 6"/>
          <p:cNvSpPr>
            <a:spLocks noGrp="1"/>
          </p:cNvSpPr>
          <p:nvPr>
            <p:ph type="sldNum" sz="quarter" idx="5"/>
          </p:nvPr>
        </p:nvSpPr>
        <p:spPr>
          <a:xfrm>
            <a:off x="3884613" y="8829967"/>
            <a:ext cx="2971800" cy="464820"/>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14261A0F-7969-49DC-B5A8-C4C7F01ACC03}" type="slidenum">
              <a:rPr lang="en-US"/>
              <a:pPr>
                <a:defRPr/>
              </a:pPr>
              <a:t>‹#›</a:t>
            </a:fld>
            <a:endParaRPr lang="en-US"/>
          </a:p>
        </p:txBody>
      </p:sp>
    </p:spTree>
    <p:extLst>
      <p:ext uri="{BB962C8B-B14F-4D97-AF65-F5344CB8AC3E}">
        <p14:creationId xmlns:p14="http://schemas.microsoft.com/office/powerpoint/2010/main" val="2993582903"/>
      </p:ext>
    </p:extLst>
  </p:cSld>
  <p:clrMap bg1="lt1" tx1="dk1" bg2="lt2" tx2="dk2" accent1="accent1" accent2="accent2" accent3="accent3" accent4="accent4" accent5="accent5" accent6="accent6" hlink="hlink" folHlink="folHlink"/>
  <p:hf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xmlns.com/foaf/0.1/" TargetMode="External"/><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4CB4FE-7AAE-1549-BB8B-C1C4676BFAF7}" type="slidenum">
              <a:rPr lang="en-US"/>
              <a:pPr/>
              <a:t>1</a:t>
            </a:fld>
            <a:endParaRPr lang="en-US" dirty="0"/>
          </a:p>
        </p:txBody>
      </p:sp>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r>
              <a:rPr lang="en-US"/>
              <a:t>----- Meeting Notes (9/15/11 11:38) -----</a:t>
            </a:r>
          </a:p>
          <a:p>
            <a:r>
              <a:rPr lang="en-US"/>
              <a:t>speak about models </a:t>
            </a:r>
          </a:p>
          <a:p>
            <a:r>
              <a:rPr lang="en-US"/>
              <a:t>ontologies describe sysml model or domain models</a:t>
            </a:r>
          </a:p>
        </p:txBody>
      </p:sp>
      <p:sp>
        <p:nvSpPr>
          <p:cNvPr id="4" name="Slide Number Placeholder 3"/>
          <p:cNvSpPr>
            <a:spLocks noGrp="1"/>
          </p:cNvSpPr>
          <p:nvPr>
            <p:ph type="sldNum" sz="quarter" idx="10"/>
          </p:nvPr>
        </p:nvSpPr>
        <p:spPr/>
        <p:txBody>
          <a:bodyPr/>
          <a:lstStyle/>
          <a:p>
            <a:fld id="{D014B1FD-C7D6-F941-ADED-76DE5B6F57DD}" type="slidenum">
              <a:rPr lang="en-US" smtClean="0"/>
              <a:pPr/>
              <a:t>9</a:t>
            </a:fld>
            <a:endParaRPr lang="en-US"/>
          </a:p>
        </p:txBody>
      </p:sp>
    </p:spTree>
    <p:extLst>
      <p:ext uri="{BB962C8B-B14F-4D97-AF65-F5344CB8AC3E}">
        <p14:creationId xmlns:p14="http://schemas.microsoft.com/office/powerpoint/2010/main" val="19659538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a:t>
            </a:r>
          </a:p>
          <a:p>
            <a:r>
              <a:rPr lang="en-US" dirty="0" smtClean="0"/>
              <a:t>Formally represent knowledge in our domains of interest:</a:t>
            </a:r>
          </a:p>
          <a:p>
            <a:pPr lvl="1"/>
            <a:r>
              <a:rPr lang="en-US" dirty="0" smtClean="0"/>
              <a:t>Space flight in general</a:t>
            </a:r>
          </a:p>
          <a:p>
            <a:pPr lvl="1"/>
            <a:r>
              <a:rPr lang="en-US" dirty="0" smtClean="0"/>
              <a:t>Systems engineering in general</a:t>
            </a:r>
          </a:p>
          <a:p>
            <a:pPr lvl="1"/>
            <a:r>
              <a:rPr lang="en-US" dirty="0" smtClean="0"/>
              <a:t>Fundamental phenomena underlying the above: physics, chemistry, economics, etc. </a:t>
            </a:r>
          </a:p>
          <a:p>
            <a:r>
              <a:rPr lang="en-US" dirty="0" smtClean="0"/>
              <a:t>Convey the knowledge in a stable and durable manner</a:t>
            </a:r>
          </a:p>
          <a:p>
            <a:pPr lvl="1"/>
            <a:r>
              <a:rPr lang="en-US" dirty="0" smtClean="0"/>
              <a:t>Independent of programs, projects, organizations and representation tools</a:t>
            </a:r>
          </a:p>
          <a:p>
            <a:r>
              <a:rPr lang="en-US" dirty="0" smtClean="0"/>
              <a:t>Customize and/or adapt the modeling and analysis tools to reason about systems</a:t>
            </a:r>
          </a:p>
          <a:p>
            <a:r>
              <a:rPr lang="en-US" dirty="0" smtClean="0"/>
              <a:t>(2)</a:t>
            </a:r>
          </a:p>
          <a:p>
            <a:r>
              <a:rPr lang="en-US" dirty="0" smtClean="0"/>
              <a:t>Communication</a:t>
            </a:r>
          </a:p>
          <a:p>
            <a:pPr lvl="1"/>
            <a:r>
              <a:rPr lang="en-US" dirty="0" smtClean="0"/>
              <a:t>Consistent terminology with well-defined meaning </a:t>
            </a:r>
          </a:p>
          <a:p>
            <a:pPr lvl="2"/>
            <a:r>
              <a:rPr lang="en-US" dirty="0" smtClean="0"/>
              <a:t>A </a:t>
            </a:r>
            <a:r>
              <a:rPr lang="en-US" b="1" dirty="0" smtClean="0"/>
              <a:t>systems engineering ontology </a:t>
            </a:r>
            <a:r>
              <a:rPr lang="en-US" dirty="0" smtClean="0"/>
              <a:t>can capture the meaning of the concepts in a form independent of interpretation by subject matter experts</a:t>
            </a:r>
          </a:p>
          <a:p>
            <a:pPr lvl="2"/>
            <a:r>
              <a:rPr lang="en-US" dirty="0" smtClean="0"/>
              <a:t>The ontology could also to be used to integrate information from the systems used in the design</a:t>
            </a:r>
          </a:p>
          <a:p>
            <a:r>
              <a:rPr lang="en-US" dirty="0" smtClean="0"/>
              <a:t>Integrate representations from multiple systems engineering languages and tools</a:t>
            </a:r>
          </a:p>
          <a:p>
            <a:r>
              <a:rPr lang="en-US" dirty="0" smtClean="0"/>
              <a:t>Automated reasoning can be used to check design properties such as consistency and conformance with specifications</a:t>
            </a:r>
          </a:p>
          <a:p>
            <a:pPr lvl="1"/>
            <a:r>
              <a:rPr lang="en-US" dirty="0" smtClean="0"/>
              <a:t>Example: check that a collection of requirements are consistent</a:t>
            </a:r>
          </a:p>
          <a:p>
            <a:pPr lvl="1"/>
            <a:r>
              <a:rPr lang="en-US" dirty="0" smtClean="0"/>
              <a:t>The language may be sufficiently expressive but there is no formal semantics</a:t>
            </a:r>
          </a:p>
          <a:p>
            <a:r>
              <a:rPr lang="en-US" dirty="0" smtClean="0"/>
              <a:t>Not to replace SysML, UML, and engineering tools, but incorporate them into an integrated framework</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t>10</a:t>
            </a:fld>
            <a:endParaRPr lang="en-US"/>
          </a:p>
        </p:txBody>
      </p:sp>
    </p:spTree>
    <p:extLst>
      <p:ext uri="{BB962C8B-B14F-4D97-AF65-F5344CB8AC3E}">
        <p14:creationId xmlns:p14="http://schemas.microsoft.com/office/powerpoint/2010/main" val="3620766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purpose of the discipline ontology category is to provide experts in the line organizations the opportunity to define the discipline-specific property definitions that will be used across multiple application ontologies. </a:t>
            </a:r>
          </a:p>
          <a:p>
            <a:endParaRPr lang="en-US" dirty="0"/>
          </a:p>
          <a:p>
            <a:r>
              <a:rPr lang="en-US" dirty="0"/>
              <a:t>The mechanical discipline ontology, for example, will define parameters to specify mass properties. These definitions will be used by mechanical application ontologies (e.g., boom, strut, </a:t>
            </a:r>
            <a:r>
              <a:rPr lang="en-US" dirty="0" err="1"/>
              <a:t>backshell</a:t>
            </a:r>
            <a:r>
              <a:rPr lang="en-US" dirty="0"/>
              <a:t>, etc.) and also by other application ontologies (e.g., propulsion, avionics, AACS, etc.) </a:t>
            </a:r>
          </a:p>
          <a:p>
            <a:endParaRPr lang="en-US" dirty="0"/>
          </a:p>
          <a:p>
            <a:r>
              <a:rPr lang="en-US" dirty="0"/>
              <a:t>The distinction between discipline and application is that discipline ontologies (mostly) define groups of related properties, and application ontologies (mostly) define things by refining foundation concepts and applying discipline properties.</a:t>
            </a:r>
          </a:p>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pPr/>
              <a:t>11</a:t>
            </a:fld>
            <a:endParaRPr lang="en-US"/>
          </a:p>
        </p:txBody>
      </p:sp>
    </p:spTree>
    <p:extLst>
      <p:ext uri="{BB962C8B-B14F-4D97-AF65-F5344CB8AC3E}">
        <p14:creationId xmlns:p14="http://schemas.microsoft.com/office/powerpoint/2010/main" val="2706634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latin typeface="+mn-lt"/>
                <a:ea typeface="+mn-ea"/>
                <a:cs typeface="+mn-cs"/>
              </a:rPr>
              <a:t>The ontology constrains the intended usage of the terms in ontology </a:t>
            </a:r>
            <a:r>
              <a:rPr lang="en-US" sz="1200" u="none" kern="1200" dirty="0" smtClean="0">
                <a:solidFill>
                  <a:schemeClr val="tx1"/>
                </a:solidFill>
                <a:latin typeface="+mn-lt"/>
                <a:ea typeface="+mn-ea"/>
                <a:cs typeface="+mn-cs"/>
              </a:rPr>
              <a:t>so that the ontology forms a vocabulary and axioms that can be used to express the knowledge and that can be used for sharing knowledge between different systems</a:t>
            </a:r>
            <a:r>
              <a:rPr lang="en-US" sz="1200" u="sng" kern="1200" dirty="0" smtClean="0">
                <a:solidFill>
                  <a:schemeClr val="tx1"/>
                </a:solidFill>
                <a:latin typeface="+mn-lt"/>
                <a:ea typeface="+mn-ea"/>
                <a:cs typeface="+mn-cs"/>
              </a:rPr>
              <a:t>.</a:t>
            </a:r>
          </a:p>
          <a:p>
            <a:endParaRPr lang="en-US" sz="1200" u="sng"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specification is formal (like a program is formally written in a programming language), so that the ontology can be processed by a computer. </a:t>
            </a:r>
            <a:endParaRPr lang="en-US" sz="1200" u="sng" kern="1200" dirty="0" smtClean="0">
              <a:solidFill>
                <a:schemeClr val="tx1"/>
              </a:solidFill>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12</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t>Distinguish among 3 things:</a:t>
            </a:r>
          </a:p>
          <a:p>
            <a:pPr marL="171450" indent="-171450">
              <a:buFont typeface="Arial"/>
              <a:buChar char="•"/>
            </a:pPr>
            <a:r>
              <a:rPr lang="en-US" sz="1200" dirty="0" smtClean="0"/>
              <a:t>Domain-specific vocabulary</a:t>
            </a:r>
          </a:p>
          <a:p>
            <a:pPr marL="171450" indent="-171450">
              <a:buFont typeface="Arial"/>
              <a:buChar char="•"/>
            </a:pPr>
            <a:r>
              <a:rPr lang="en-US" sz="1200" dirty="0" smtClean="0"/>
              <a:t>Formalism (formal semantics)</a:t>
            </a:r>
          </a:p>
          <a:p>
            <a:pPr marL="171450" indent="-171450">
              <a:buFont typeface="Arial"/>
              <a:buChar char="•"/>
            </a:pPr>
            <a:r>
              <a:rPr lang="en-US" sz="1200" dirty="0" smtClean="0"/>
              <a:t>Expressiveness </a:t>
            </a:r>
          </a:p>
          <a:p>
            <a:endParaRPr lang="en-US" sz="1200" dirty="0" smtClean="0"/>
          </a:p>
          <a:p>
            <a:r>
              <a:rPr lang="en-US" sz="1200" dirty="0" smtClean="0"/>
              <a:t>By using OWL we can check both the rigor of our concepts as well as well formedness of a model</a:t>
            </a:r>
          </a:p>
          <a:p>
            <a:endParaRPr lang="en-US" sz="1200" dirty="0" smtClean="0"/>
          </a:p>
          <a:p>
            <a:r>
              <a:rPr lang="en-US" sz="1200" dirty="0" smtClean="0"/>
              <a:t>Slide:</a:t>
            </a:r>
          </a:p>
          <a:p>
            <a:pPr marL="285750" indent="-285750">
              <a:buFont typeface="Arial"/>
              <a:buChar char="•"/>
            </a:pPr>
            <a:r>
              <a:rPr lang="en-US" sz="1200" dirty="0" smtClean="0"/>
              <a:t>OWL provides formalisms which enables: rigorous checking of ontology concepts </a:t>
            </a:r>
            <a:r>
              <a:rPr lang="en-US" sz="1200" i="1" dirty="0" smtClean="0"/>
              <a:t>and</a:t>
            </a:r>
            <a:r>
              <a:rPr lang="en-US" sz="1200" dirty="0" smtClean="0"/>
              <a:t> ultimately the user models in SysML mapped backed to OWL</a:t>
            </a:r>
          </a:p>
          <a:p>
            <a:pPr marL="285750" indent="-285750">
              <a:buFont typeface="Arial"/>
              <a:buChar char="•"/>
            </a:pPr>
            <a:r>
              <a:rPr lang="en-US" sz="1200" dirty="0" smtClean="0"/>
              <a:t>SysML gives expressiveness and an extension mechanism to apply a domain-specific vocabulary</a:t>
            </a:r>
          </a:p>
          <a:p>
            <a:pPr marL="285750" indent="-285750">
              <a:buFont typeface="Arial"/>
              <a:buChar char="•"/>
            </a:pPr>
            <a:r>
              <a:rPr lang="en-US" sz="1200" dirty="0" smtClean="0"/>
              <a:t>Together, we constrain how a SysML profile is used to fully leverage the formalism</a:t>
            </a:r>
          </a:p>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t>13</a:t>
            </a:fld>
            <a:endParaRPr lang="en-US"/>
          </a:p>
        </p:txBody>
      </p:sp>
    </p:spTree>
    <p:extLst>
      <p:ext uri="{BB962C8B-B14F-4D97-AF65-F5344CB8AC3E}">
        <p14:creationId xmlns:p14="http://schemas.microsoft.com/office/powerpoint/2010/main" val="40409100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These examples are given in “equivalent” natural language, not OWL. The purpose is to show the kinds of problems for which reasoning is useful, not to demonstrate the mechanics.</a:t>
            </a:r>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t>Entailment</a:t>
            </a:r>
            <a:r>
              <a:rPr lang="en-US" sz="1200" baseline="0" dirty="0" smtClean="0"/>
              <a:t> ~ inference </a:t>
            </a:r>
            <a:endParaRPr lang="en-US" sz="1200" dirty="0" smtClean="0"/>
          </a:p>
          <a:p>
            <a:endParaRPr lang="en-US" sz="1200" kern="1200" dirty="0" smtClean="0">
              <a:solidFill>
                <a:schemeClr val="tx1"/>
              </a:solidFill>
              <a:latin typeface="+mn-lt"/>
              <a:ea typeface="+mn-ea"/>
              <a:cs typeface="+mn-cs"/>
            </a:endParaRPr>
          </a:p>
          <a:p>
            <a:r>
              <a:rPr lang="en-US" dirty="0" smtClean="0"/>
              <a:t>Reasoning</a:t>
            </a:r>
            <a:r>
              <a:rPr lang="en-US" baseline="0" dirty="0" smtClean="0"/>
              <a:t> – deriving facts that are not expressed in ontology explicitly</a:t>
            </a:r>
          </a:p>
          <a:p>
            <a:r>
              <a:rPr lang="en-US" baseline="0" dirty="0" smtClean="0"/>
              <a:t>All the formalisms were created with the outlook of automatic processing </a:t>
            </a:r>
            <a:r>
              <a:rPr lang="en-US" sz="1200" kern="1200" dirty="0" smtClean="0">
                <a:solidFill>
                  <a:schemeClr val="tx1"/>
                </a:solidFill>
                <a:latin typeface="+mn-lt"/>
                <a:ea typeface="+mn-ea"/>
                <a:cs typeface="+mn-cs"/>
              </a:rPr>
              <a:t>but due to their properties such as decidability or computational complexity or even due to the level of formality it is not always possible.</a:t>
            </a:r>
            <a:endParaRPr lang="en-US" dirty="0" smtClean="0"/>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Description logics are created with the focus on tractable reasoning. A few examples of tasks required from </a:t>
            </a:r>
            <a:r>
              <a:rPr lang="en-US" sz="1200" kern="1200" dirty="0" err="1" smtClean="0">
                <a:solidFill>
                  <a:schemeClr val="tx1"/>
                </a:solidFill>
                <a:latin typeface="+mn-lt"/>
                <a:ea typeface="+mn-ea"/>
                <a:cs typeface="+mn-cs"/>
              </a:rPr>
              <a:t>reasoner</a:t>
            </a:r>
            <a:r>
              <a:rPr lang="en-US" sz="1200" kern="1200" dirty="0" smtClean="0">
                <a:solidFill>
                  <a:schemeClr val="tx1"/>
                </a:solidFill>
                <a:latin typeface="+mn-lt"/>
                <a:ea typeface="+mn-ea"/>
                <a:cs typeface="+mn-cs"/>
              </a:rPr>
              <a:t> are as follows.</a:t>
            </a:r>
          </a:p>
          <a:p>
            <a:pPr marL="171450" indent="-171450">
              <a:buFont typeface="Arial"/>
              <a:buChar char="•"/>
            </a:pPr>
            <a:r>
              <a:rPr lang="en-US" sz="1200" kern="1200" dirty="0" smtClean="0">
                <a:solidFill>
                  <a:schemeClr val="tx1"/>
                </a:solidFill>
                <a:latin typeface="+mn-lt"/>
                <a:ea typeface="+mn-ea"/>
                <a:cs typeface="+mn-cs"/>
              </a:rPr>
              <a:t>Satisfiability of a concept - determine whether a description of the concept is not contradictory, i.e., whether an individual can exist that would be instance of the concept.</a:t>
            </a:r>
          </a:p>
          <a:p>
            <a:pPr marL="171450" indent="-171450">
              <a:buFont typeface="Arial"/>
              <a:buChar char="•"/>
            </a:pPr>
            <a:r>
              <a:rPr lang="en-US" sz="1200" kern="1200" dirty="0" err="1" smtClean="0">
                <a:solidFill>
                  <a:schemeClr val="tx1"/>
                </a:solidFill>
                <a:latin typeface="+mn-lt"/>
                <a:ea typeface="+mn-ea"/>
                <a:cs typeface="+mn-cs"/>
              </a:rPr>
              <a:t>Subsumption</a:t>
            </a:r>
            <a:r>
              <a:rPr lang="en-US" sz="1200" kern="1200" dirty="0" smtClean="0">
                <a:solidFill>
                  <a:schemeClr val="tx1"/>
                </a:solidFill>
                <a:latin typeface="+mn-lt"/>
                <a:ea typeface="+mn-ea"/>
                <a:cs typeface="+mn-cs"/>
              </a:rPr>
              <a:t> of concepts - determine whether concept </a:t>
            </a:r>
            <a:r>
              <a:rPr lang="en-US" sz="1200" i="1" kern="1200" dirty="0" smtClean="0">
                <a:solidFill>
                  <a:schemeClr val="tx1"/>
                </a:solidFill>
                <a:latin typeface="+mn-lt"/>
                <a:ea typeface="+mn-ea"/>
                <a:cs typeface="+mn-cs"/>
              </a:rPr>
              <a:t>C</a:t>
            </a:r>
            <a:r>
              <a:rPr lang="en-US" sz="1200" i="0" kern="1200" dirty="0" smtClean="0">
                <a:solidFill>
                  <a:schemeClr val="tx1"/>
                </a:solidFill>
                <a:latin typeface="+mn-lt"/>
                <a:ea typeface="+mn-ea"/>
                <a:cs typeface="+mn-cs"/>
              </a:rPr>
              <a:t> subsumes concept </a:t>
            </a:r>
            <a:r>
              <a:rPr lang="en-US" sz="1200" i="1" kern="1200" dirty="0" smtClean="0">
                <a:solidFill>
                  <a:schemeClr val="tx1"/>
                </a:solidFill>
                <a:latin typeface="+mn-lt"/>
                <a:ea typeface="+mn-ea"/>
                <a:cs typeface="+mn-cs"/>
              </a:rPr>
              <a:t>D</a:t>
            </a:r>
            <a:r>
              <a:rPr lang="en-US" sz="1200" i="0" kern="1200" dirty="0" smtClean="0">
                <a:solidFill>
                  <a:schemeClr val="tx1"/>
                </a:solidFill>
                <a:latin typeface="+mn-lt"/>
                <a:ea typeface="+mn-ea"/>
                <a:cs typeface="+mn-cs"/>
              </a:rPr>
              <a:t>, i.e., whether description of </a:t>
            </a:r>
            <a:r>
              <a:rPr lang="en-US" sz="1200" i="1" kern="1200" dirty="0" smtClean="0">
                <a:solidFill>
                  <a:schemeClr val="tx1"/>
                </a:solidFill>
                <a:latin typeface="+mn-lt"/>
                <a:ea typeface="+mn-ea"/>
                <a:cs typeface="+mn-cs"/>
              </a:rPr>
              <a:t>C</a:t>
            </a:r>
            <a:r>
              <a:rPr lang="en-US" sz="1200" i="0" kern="1200" dirty="0" smtClean="0">
                <a:solidFill>
                  <a:schemeClr val="tx1"/>
                </a:solidFill>
                <a:latin typeface="+mn-lt"/>
                <a:ea typeface="+mn-ea"/>
                <a:cs typeface="+mn-cs"/>
              </a:rPr>
              <a:t> is more general than the description of </a:t>
            </a:r>
            <a:r>
              <a:rPr lang="en-US" sz="1200" i="1" kern="1200" dirty="0" smtClean="0">
                <a:solidFill>
                  <a:schemeClr val="tx1"/>
                </a:solidFill>
                <a:latin typeface="+mn-lt"/>
                <a:ea typeface="+mn-ea"/>
                <a:cs typeface="+mn-cs"/>
              </a:rPr>
              <a:t>D</a:t>
            </a:r>
            <a:r>
              <a:rPr lang="en-US" sz="1200" i="0" kern="1200" dirty="0" smtClean="0">
                <a:solidFill>
                  <a:schemeClr val="tx1"/>
                </a:solidFill>
                <a:latin typeface="+mn-lt"/>
                <a:ea typeface="+mn-ea"/>
                <a:cs typeface="+mn-cs"/>
              </a:rPr>
              <a:t>.</a:t>
            </a:r>
          </a:p>
          <a:p>
            <a:pPr marL="171450" indent="-171450">
              <a:buFont typeface="Arial"/>
              <a:buChar char="•"/>
            </a:pPr>
            <a:r>
              <a:rPr lang="en-US" sz="1200" i="0" kern="1200" dirty="0" smtClean="0">
                <a:solidFill>
                  <a:schemeClr val="tx1"/>
                </a:solidFill>
                <a:latin typeface="+mn-lt"/>
                <a:ea typeface="+mn-ea"/>
                <a:cs typeface="+mn-cs"/>
              </a:rPr>
              <a:t>Consistency of </a:t>
            </a:r>
            <a:r>
              <a:rPr lang="en-US" sz="1200" i="0" kern="1200" dirty="0" err="1" smtClean="0">
                <a:solidFill>
                  <a:schemeClr val="tx1"/>
                </a:solidFill>
                <a:latin typeface="+mn-lt"/>
                <a:ea typeface="+mn-ea"/>
                <a:cs typeface="+mn-cs"/>
              </a:rPr>
              <a:t>ABox</a:t>
            </a:r>
            <a:r>
              <a:rPr lang="en-US" sz="1200" i="0" kern="1200" dirty="0" smtClean="0">
                <a:solidFill>
                  <a:schemeClr val="tx1"/>
                </a:solidFill>
                <a:latin typeface="+mn-lt"/>
                <a:ea typeface="+mn-ea"/>
                <a:cs typeface="+mn-cs"/>
              </a:rPr>
              <a:t> with respect to </a:t>
            </a:r>
            <a:r>
              <a:rPr lang="en-US" sz="1200" i="0" kern="1200" dirty="0" err="1" smtClean="0">
                <a:solidFill>
                  <a:schemeClr val="tx1"/>
                </a:solidFill>
                <a:latin typeface="+mn-lt"/>
                <a:ea typeface="+mn-ea"/>
                <a:cs typeface="+mn-cs"/>
              </a:rPr>
              <a:t>TBox</a:t>
            </a:r>
            <a:r>
              <a:rPr lang="en-US" sz="1200" i="0" kern="1200" dirty="0" smtClean="0">
                <a:solidFill>
                  <a:schemeClr val="tx1"/>
                </a:solidFill>
                <a:latin typeface="+mn-lt"/>
                <a:ea typeface="+mn-ea"/>
                <a:cs typeface="+mn-cs"/>
              </a:rPr>
              <a:t> - determine whether individuals in </a:t>
            </a:r>
            <a:r>
              <a:rPr lang="en-US" sz="1200" i="0" kern="1200" dirty="0" err="1" smtClean="0">
                <a:solidFill>
                  <a:schemeClr val="tx1"/>
                </a:solidFill>
                <a:latin typeface="+mn-lt"/>
                <a:ea typeface="+mn-ea"/>
                <a:cs typeface="+mn-cs"/>
              </a:rPr>
              <a:t>ABox</a:t>
            </a:r>
            <a:r>
              <a:rPr lang="en-US" sz="1200" i="0" kern="1200" dirty="0" smtClean="0">
                <a:solidFill>
                  <a:schemeClr val="tx1"/>
                </a:solidFill>
                <a:latin typeface="+mn-lt"/>
                <a:ea typeface="+mn-ea"/>
                <a:cs typeface="+mn-cs"/>
              </a:rPr>
              <a:t> do not violate descriptions and axioms described by </a:t>
            </a:r>
            <a:r>
              <a:rPr lang="en-US" sz="1200" i="0" kern="1200" dirty="0" err="1" smtClean="0">
                <a:solidFill>
                  <a:schemeClr val="tx1"/>
                </a:solidFill>
                <a:latin typeface="+mn-lt"/>
                <a:ea typeface="+mn-ea"/>
                <a:cs typeface="+mn-cs"/>
              </a:rPr>
              <a:t>TBox</a:t>
            </a:r>
            <a:r>
              <a:rPr lang="en-US" sz="1200" i="0" kern="1200" dirty="0" smtClean="0">
                <a:solidFill>
                  <a:schemeClr val="tx1"/>
                </a:solidFill>
                <a:latin typeface="+mn-lt"/>
                <a:ea typeface="+mn-ea"/>
                <a:cs typeface="+mn-cs"/>
              </a:rPr>
              <a:t>.</a:t>
            </a:r>
          </a:p>
          <a:p>
            <a:pPr marL="171450" indent="-171450">
              <a:buFont typeface="Arial"/>
              <a:buChar char="•"/>
            </a:pPr>
            <a:r>
              <a:rPr lang="en-US" sz="1200" i="0" kern="1200" dirty="0" smtClean="0">
                <a:solidFill>
                  <a:schemeClr val="tx1"/>
                </a:solidFill>
                <a:latin typeface="+mn-lt"/>
                <a:ea typeface="+mn-ea"/>
                <a:cs typeface="+mn-cs"/>
              </a:rPr>
              <a:t>Check an individual - check whether the individual is an instance of a concept</a:t>
            </a:r>
          </a:p>
          <a:p>
            <a:pPr marL="171450" indent="-171450">
              <a:buFont typeface="Arial"/>
              <a:buChar char="•"/>
            </a:pPr>
            <a:r>
              <a:rPr lang="en-US" sz="1200" i="0" kern="1200" dirty="0" smtClean="0">
                <a:solidFill>
                  <a:schemeClr val="tx1"/>
                </a:solidFill>
                <a:latin typeface="+mn-lt"/>
                <a:ea typeface="+mn-ea"/>
                <a:cs typeface="+mn-cs"/>
              </a:rPr>
              <a:t>Retrieval of individuals - find all individuals that are instances of a concept</a:t>
            </a:r>
          </a:p>
          <a:p>
            <a:pPr marL="171450" indent="-171450">
              <a:buFont typeface="Arial"/>
              <a:buChar char="•"/>
            </a:pPr>
            <a:r>
              <a:rPr lang="en-US" sz="1200" i="0" kern="1200" dirty="0" smtClean="0">
                <a:solidFill>
                  <a:schemeClr val="tx1"/>
                </a:solidFill>
                <a:latin typeface="+mn-lt"/>
                <a:ea typeface="+mn-ea"/>
                <a:cs typeface="+mn-cs"/>
              </a:rPr>
              <a:t>Realization of an individual - find all concepts which the individual belongs to, especially the most specific ones</a:t>
            </a:r>
            <a:endParaRPr lang="en-US" sz="1200" dirty="0" smtClean="0"/>
          </a:p>
          <a:p>
            <a:pPr marL="171450" indent="-171450">
              <a:buFont typeface="Arial"/>
              <a:buChar char="•"/>
            </a:pPr>
            <a:endParaRPr lang="en-US" dirty="0" smtClean="0"/>
          </a:p>
          <a:p>
            <a:pPr marL="0" marR="0" indent="0" algn="l" defTabSz="457200" rtl="0" eaLnBrk="1" fontAlgn="auto" latinLnBrk="0" hangingPunct="1">
              <a:lnSpc>
                <a:spcPct val="100000"/>
              </a:lnSpc>
              <a:spcBef>
                <a:spcPts val="0"/>
              </a:spcBef>
              <a:spcAft>
                <a:spcPts val="0"/>
              </a:spcAft>
              <a:buClrTx/>
              <a:buSzTx/>
              <a:buFontTx/>
              <a:buNone/>
              <a:tabLst/>
              <a:defRPr/>
            </a:pPr>
            <a:endParaRPr lang="en-US" sz="1200" dirty="0" smtClean="0"/>
          </a:p>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t>16</a:t>
            </a:fld>
            <a:endParaRPr lang="en-US"/>
          </a:p>
        </p:txBody>
      </p:sp>
    </p:spTree>
    <p:extLst>
      <p:ext uri="{BB962C8B-B14F-4D97-AF65-F5344CB8AC3E}">
        <p14:creationId xmlns:p14="http://schemas.microsoft.com/office/powerpoint/2010/main" val="42884878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S</a:t>
            </a:r>
            <a:r>
              <a:rPr lang="en-US" sz="2000" dirty="0" smtClean="0"/>
              <a:t>PARQL </a:t>
            </a:r>
            <a:r>
              <a:rPr lang="en-US" b="1" dirty="0" smtClean="0"/>
              <a:t>P</a:t>
            </a:r>
            <a:r>
              <a:rPr lang="en-US" sz="2000" dirty="0" smtClean="0"/>
              <a:t>rotocol</a:t>
            </a:r>
            <a:r>
              <a:rPr lang="en-US" dirty="0" smtClean="0"/>
              <a:t> </a:t>
            </a:r>
            <a:r>
              <a:rPr lang="en-US" sz="2000" dirty="0" smtClean="0"/>
              <a:t>and</a:t>
            </a:r>
            <a:r>
              <a:rPr lang="en-US" dirty="0" smtClean="0"/>
              <a:t> </a:t>
            </a:r>
            <a:r>
              <a:rPr lang="en-US" b="1" dirty="0" smtClean="0"/>
              <a:t>R</a:t>
            </a:r>
            <a:r>
              <a:rPr lang="en-US" sz="2000" dirty="0" smtClean="0"/>
              <a:t>DF</a:t>
            </a:r>
            <a:r>
              <a:rPr lang="en-US" dirty="0" smtClean="0"/>
              <a:t> </a:t>
            </a:r>
            <a:r>
              <a:rPr lang="en-US" b="1" dirty="0" smtClean="0"/>
              <a:t>Q</a:t>
            </a:r>
            <a:r>
              <a:rPr lang="en-US" sz="2000" dirty="0" smtClean="0"/>
              <a:t>uery</a:t>
            </a:r>
            <a:r>
              <a:rPr lang="en-US" dirty="0" smtClean="0"/>
              <a:t> </a:t>
            </a:r>
            <a:r>
              <a:rPr lang="en-US" b="1" dirty="0" smtClean="0"/>
              <a:t>L</a:t>
            </a:r>
            <a:r>
              <a:rPr lang="en-US" sz="2000" dirty="0" smtClean="0"/>
              <a:t>anguage</a:t>
            </a:r>
            <a:r>
              <a:rPr lang="en-US" dirty="0" smtClean="0"/>
              <a:t> </a:t>
            </a:r>
          </a:p>
          <a:p>
            <a:pPr lvl="1"/>
            <a:r>
              <a:rPr lang="en-US" dirty="0" smtClean="0"/>
              <a:t>RDF query language (query language for databases)</a:t>
            </a:r>
          </a:p>
          <a:p>
            <a:pPr lvl="1"/>
            <a:r>
              <a:rPr lang="en-US" dirty="0" smtClean="0"/>
              <a:t>W3C standard</a:t>
            </a:r>
          </a:p>
          <a:p>
            <a:r>
              <a:rPr lang="en-US" dirty="0" smtClean="0"/>
              <a:t>Unambiguous queries</a:t>
            </a:r>
          </a:p>
          <a:p>
            <a:endParaRPr lang="en-US" dirty="0" smtClean="0"/>
          </a:p>
          <a:p>
            <a:pPr marL="548640" lvl="2" indent="0">
              <a:buNone/>
            </a:pPr>
            <a:r>
              <a:rPr lang="en-US" dirty="0" smtClean="0"/>
              <a:t>Prefix </a:t>
            </a:r>
            <a:r>
              <a:rPr lang="en-US" dirty="0" err="1" smtClean="0"/>
              <a:t>foaf</a:t>
            </a:r>
            <a:r>
              <a:rPr lang="en-US" dirty="0" smtClean="0"/>
              <a:t>: </a:t>
            </a:r>
            <a:r>
              <a:rPr lang="en-US" dirty="0" smtClean="0">
                <a:hlinkClick r:id="rId3"/>
              </a:rPr>
              <a:t>http://xmlns.com/foaf/0.1/</a:t>
            </a:r>
            <a:endParaRPr lang="en-US" dirty="0" smtClean="0"/>
          </a:p>
          <a:p>
            <a:pPr marL="548640" lvl="2" indent="0">
              <a:buNone/>
            </a:pPr>
            <a:r>
              <a:rPr lang="en-US" dirty="0" smtClean="0"/>
              <a:t>SELECT ?name ?email?</a:t>
            </a:r>
          </a:p>
          <a:p>
            <a:pPr marL="548640" lvl="2" indent="0">
              <a:buNone/>
            </a:pPr>
            <a:r>
              <a:rPr lang="en-US" dirty="0" smtClean="0"/>
              <a:t>WHERE {</a:t>
            </a:r>
          </a:p>
          <a:p>
            <a:pPr marL="548640" lvl="2" indent="0">
              <a:buNone/>
            </a:pPr>
            <a:r>
              <a:rPr lang="en-US" dirty="0" smtClean="0"/>
              <a:t>	?person a </a:t>
            </a:r>
            <a:r>
              <a:rPr lang="en-US" dirty="0" err="1" smtClean="0"/>
              <a:t>foaf:Person</a:t>
            </a:r>
            <a:endParaRPr lang="en-US" dirty="0" smtClean="0"/>
          </a:p>
          <a:p>
            <a:pPr marL="548640" lvl="2" indent="0">
              <a:buNone/>
            </a:pPr>
            <a:r>
              <a:rPr lang="en-US" dirty="0" smtClean="0"/>
              <a:t>	?person </a:t>
            </a:r>
            <a:r>
              <a:rPr lang="en-US" dirty="0" err="1" smtClean="0"/>
              <a:t>foaf:name</a:t>
            </a:r>
            <a:r>
              <a:rPr lang="en-US" dirty="0" smtClean="0"/>
              <a:t> ?name</a:t>
            </a:r>
          </a:p>
          <a:p>
            <a:pPr marL="548640" lvl="2" indent="0">
              <a:buNone/>
            </a:pPr>
            <a:r>
              <a:rPr lang="en-US" dirty="0" smtClean="0"/>
              <a:t>	?person </a:t>
            </a:r>
            <a:r>
              <a:rPr lang="en-US" dirty="0" err="1" smtClean="0"/>
              <a:t>foaf:mbox</a:t>
            </a:r>
            <a:r>
              <a:rPr lang="en-US" dirty="0" smtClean="0"/>
              <a:t> ?email</a:t>
            </a:r>
          </a:p>
          <a:p>
            <a:pPr marL="548640" lvl="2" indent="0">
              <a:buNone/>
            </a:pPr>
            <a:r>
              <a:rPr lang="en-US" dirty="0" smtClean="0"/>
              <a:t>} </a:t>
            </a:r>
          </a:p>
        </p:txBody>
      </p:sp>
      <p:sp>
        <p:nvSpPr>
          <p:cNvPr id="4" name="Slide Number Placeholder 3"/>
          <p:cNvSpPr>
            <a:spLocks noGrp="1"/>
          </p:cNvSpPr>
          <p:nvPr>
            <p:ph type="sldNum" sz="quarter" idx="10"/>
          </p:nvPr>
        </p:nvSpPr>
        <p:spPr/>
        <p:txBody>
          <a:bodyPr/>
          <a:lstStyle/>
          <a:p>
            <a:fld id="{D014B1FD-C7D6-F941-ADED-76DE5B6F57DD}" type="slidenum">
              <a:rPr lang="en-US" smtClean="0"/>
              <a:t>18</a:t>
            </a:fld>
            <a:endParaRPr lang="en-US"/>
          </a:p>
        </p:txBody>
      </p:sp>
    </p:spTree>
    <p:extLst>
      <p:ext uri="{BB962C8B-B14F-4D97-AF65-F5344CB8AC3E}">
        <p14:creationId xmlns:p14="http://schemas.microsoft.com/office/powerpoint/2010/main" val="26566967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1" indent="0" algn="l" defTabSz="457200" rtl="0" eaLnBrk="1" fontAlgn="auto" latinLnBrk="0" hangingPunct="1">
              <a:lnSpc>
                <a:spcPct val="100000"/>
              </a:lnSpc>
              <a:spcBef>
                <a:spcPts val="0"/>
              </a:spcBef>
              <a:spcAft>
                <a:spcPts val="0"/>
              </a:spcAft>
              <a:buClrTx/>
              <a:buSzTx/>
              <a:buFontTx/>
              <a:buNone/>
              <a:tabLst/>
              <a:defRPr/>
            </a:pPr>
            <a:r>
              <a:rPr lang="en-US" dirty="0" smtClean="0"/>
              <a:t>Specification compliant: does not distinguish unambiguously  between concepts such as a mission, a science objective, an engineering product, or a work package</a:t>
            </a:r>
          </a:p>
          <a:p>
            <a:pPr marL="0" marR="0" lvl="1" indent="0" algn="l" defTabSz="457200" rtl="0" eaLnBrk="1" fontAlgn="auto" latinLnBrk="0" hangingPunct="1">
              <a:lnSpc>
                <a:spcPct val="100000"/>
              </a:lnSpc>
              <a:spcBef>
                <a:spcPts val="0"/>
              </a:spcBef>
              <a:spcAft>
                <a:spcPts val="0"/>
              </a:spcAft>
              <a:buClrTx/>
              <a:buSzTx/>
              <a:buFontTx/>
              <a:buNone/>
              <a:tabLst/>
              <a:defRPr/>
            </a:pPr>
            <a:r>
              <a:rPr lang="en-US" dirty="0" smtClean="0"/>
              <a:t>Set of classifiers: Used to make these distinctions organized into Ontologies</a:t>
            </a:r>
          </a:p>
          <a:p>
            <a:pPr marL="0" marR="0" lvl="1" indent="0" algn="l" defTabSz="457200" rtl="0" eaLnBrk="1" fontAlgn="auto" latinLnBrk="0" hangingPunct="1">
              <a:lnSpc>
                <a:spcPct val="100000"/>
              </a:lnSpc>
              <a:spcBef>
                <a:spcPts val="0"/>
              </a:spcBef>
              <a:spcAft>
                <a:spcPts val="0"/>
              </a:spcAft>
              <a:buClrTx/>
              <a:buSzTx/>
              <a:buFontTx/>
              <a:buNone/>
              <a:tabLst/>
              <a:defRPr/>
            </a:pPr>
            <a:endParaRPr lang="en-US" dirty="0" smtClean="0"/>
          </a:p>
          <a:p>
            <a:pPr marL="0" marR="0" lvl="1" indent="0" algn="l" defTabSz="457200" rtl="0" eaLnBrk="1" fontAlgn="auto" latinLnBrk="0" hangingPunct="1">
              <a:lnSpc>
                <a:spcPct val="100000"/>
              </a:lnSpc>
              <a:spcBef>
                <a:spcPts val="0"/>
              </a:spcBef>
              <a:spcAft>
                <a:spcPts val="0"/>
              </a:spcAft>
              <a:buClrTx/>
              <a:buSzTx/>
              <a:buFontTx/>
              <a:buNone/>
              <a:tabLst/>
              <a:defRPr/>
            </a:pPr>
            <a:r>
              <a:rPr lang="en-US" dirty="0" smtClean="0"/>
              <a:t>Every concept (Component, Function, Interface, Requirement, etc.) will be characterized by a set of properties defined by its type (contains, specifies, executes, etc.)</a:t>
            </a:r>
          </a:p>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t>20</a:t>
            </a:fld>
            <a:endParaRPr lang="en-US"/>
          </a:p>
        </p:txBody>
      </p:sp>
    </p:spTree>
    <p:extLst>
      <p:ext uri="{BB962C8B-B14F-4D97-AF65-F5344CB8AC3E}">
        <p14:creationId xmlns:p14="http://schemas.microsoft.com/office/powerpoint/2010/main" val="26974194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purpose of the discipline ontology category is to provide experts in the line organizations the opportunity to define the discipline-specific property definitions that will be used across multiple application ontologies. </a:t>
            </a:r>
          </a:p>
          <a:p>
            <a:endParaRPr lang="en-US" dirty="0"/>
          </a:p>
          <a:p>
            <a:r>
              <a:rPr lang="en-US" dirty="0"/>
              <a:t>The mechanical discipline ontology, for example, will define parameters to specify mass properties. These definitions will be used by mechanical application ontologies (e.g., boom, strut, </a:t>
            </a:r>
            <a:r>
              <a:rPr lang="en-US" dirty="0" err="1"/>
              <a:t>backshell</a:t>
            </a:r>
            <a:r>
              <a:rPr lang="en-US" dirty="0"/>
              <a:t>, etc.) and also by other application ontologies (e.g., propulsion, avionics, AACS, etc.) </a:t>
            </a:r>
          </a:p>
          <a:p>
            <a:endParaRPr lang="en-US" dirty="0"/>
          </a:p>
          <a:p>
            <a:r>
              <a:rPr lang="en-US" dirty="0"/>
              <a:t>The distinction between discipline and application is that discipline ontologies (mostly) define groups of related properties, and application ontologies (mostly) define things by refining foundation concepts and applying discipline properties.</a:t>
            </a:r>
          </a:p>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pPr/>
              <a:t>21</a:t>
            </a:fld>
            <a:endParaRPr lang="en-US"/>
          </a:p>
        </p:txBody>
      </p:sp>
    </p:spTree>
    <p:extLst>
      <p:ext uri="{BB962C8B-B14F-4D97-AF65-F5344CB8AC3E}">
        <p14:creationId xmlns:p14="http://schemas.microsoft.com/office/powerpoint/2010/main" val="27066345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t>22</a:t>
            </a:fld>
            <a:endParaRPr lang="en-US"/>
          </a:p>
        </p:txBody>
      </p:sp>
    </p:spTree>
    <p:extLst>
      <p:ext uri="{BB962C8B-B14F-4D97-AF65-F5344CB8AC3E}">
        <p14:creationId xmlns:p14="http://schemas.microsoft.com/office/powerpoint/2010/main" val="290111891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 Meeting Notes (9/15/11 11:38) -----</a:t>
            </a:r>
          </a:p>
          <a:p>
            <a:r>
              <a:rPr lang="en-US" dirty="0"/>
              <a:t>speak about models </a:t>
            </a:r>
          </a:p>
          <a:p>
            <a:r>
              <a:rPr lang="en-US" dirty="0"/>
              <a:t>ontologies describe </a:t>
            </a:r>
            <a:r>
              <a:rPr lang="en-US" dirty="0" err="1"/>
              <a:t>sysml</a:t>
            </a:r>
            <a:r>
              <a:rPr lang="en-US" dirty="0"/>
              <a:t> model or domain models</a:t>
            </a:r>
          </a:p>
        </p:txBody>
      </p:sp>
      <p:sp>
        <p:nvSpPr>
          <p:cNvPr id="4" name="Slide Number Placeholder 3"/>
          <p:cNvSpPr>
            <a:spLocks noGrp="1"/>
          </p:cNvSpPr>
          <p:nvPr>
            <p:ph type="sldNum" sz="quarter" idx="10"/>
          </p:nvPr>
        </p:nvSpPr>
        <p:spPr/>
        <p:txBody>
          <a:bodyPr/>
          <a:lstStyle/>
          <a:p>
            <a:fld id="{D014B1FD-C7D6-F941-ADED-76DE5B6F57DD}" type="slidenum">
              <a:rPr lang="en-US" smtClean="0"/>
              <a:pPr/>
              <a:t>23</a:t>
            </a:fld>
            <a:endParaRPr lang="en-US"/>
          </a:p>
        </p:txBody>
      </p:sp>
    </p:spTree>
    <p:extLst>
      <p:ext uri="{BB962C8B-B14F-4D97-AF65-F5344CB8AC3E}">
        <p14:creationId xmlns:p14="http://schemas.microsoft.com/office/powerpoint/2010/main" val="19659538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Examples:</a:t>
            </a:r>
          </a:p>
          <a:p>
            <a:pPr lvl="1"/>
            <a:r>
              <a:rPr lang="en-US" dirty="0" smtClean="0"/>
              <a:t>Characterize the extent of the </a:t>
            </a:r>
            <a:r>
              <a:rPr lang="en-US" dirty="0" err="1" smtClean="0"/>
              <a:t>Europan</a:t>
            </a:r>
            <a:r>
              <a:rPr lang="en-US" dirty="0" smtClean="0"/>
              <a:t> ocean and its relation to the deeper interior</a:t>
            </a:r>
          </a:p>
          <a:p>
            <a:pPr lvl="1"/>
            <a:r>
              <a:rPr lang="en-US" dirty="0" smtClean="0"/>
              <a:t>Determine if life ever arose on Mars</a:t>
            </a:r>
          </a:p>
          <a:p>
            <a:pPr lvl="1"/>
            <a:endParaRPr lang="en-US" dirty="0" smtClean="0"/>
          </a:p>
          <a:p>
            <a:pPr marL="0" marR="0" lvl="0" indent="0" algn="l" defTabSz="914400" rtl="0" eaLnBrk="1" fontAlgn="base" latinLnBrk="0" hangingPunct="1">
              <a:lnSpc>
                <a:spcPct val="100000"/>
              </a:lnSpc>
              <a:spcBef>
                <a:spcPct val="30000"/>
              </a:spcBef>
              <a:spcAft>
                <a:spcPct val="0"/>
              </a:spcAft>
              <a:buClrTx/>
              <a:buSzTx/>
              <a:buFontTx/>
              <a:buNone/>
              <a:tabLst/>
              <a:defRPr/>
            </a:pPr>
            <a:r>
              <a:rPr lang="en-US" dirty="0" smtClean="0"/>
              <a:t>Aggregation is in fact a compositional relationship with a more specialized meaning.  </a:t>
            </a:r>
          </a:p>
          <a:p>
            <a:endParaRPr lang="en-US" dirty="0"/>
          </a:p>
        </p:txBody>
      </p:sp>
      <p:sp>
        <p:nvSpPr>
          <p:cNvPr id="4" name="Slide Number Placeholder 3"/>
          <p:cNvSpPr>
            <a:spLocks noGrp="1"/>
          </p:cNvSpPr>
          <p:nvPr>
            <p:ph type="sldNum" sz="quarter" idx="10"/>
          </p:nvPr>
        </p:nvSpPr>
        <p:spPr/>
        <p:txBody>
          <a:bodyPr/>
          <a:lstStyle/>
          <a:p>
            <a:fld id="{D014B1FD-C7D6-F941-ADED-76DE5B6F57DD}" type="slidenum">
              <a:rPr lang="en-US" smtClean="0"/>
              <a:t>26</a:t>
            </a:fld>
            <a:endParaRPr lang="en-US"/>
          </a:p>
        </p:txBody>
      </p:sp>
    </p:spTree>
    <p:extLst>
      <p:ext uri="{BB962C8B-B14F-4D97-AF65-F5344CB8AC3E}">
        <p14:creationId xmlns:p14="http://schemas.microsoft.com/office/powerpoint/2010/main" val="13481701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In fact, a common pattern is that an </a:t>
            </a:r>
            <a:r>
              <a:rPr lang="en-US" sz="1200" kern="1200" dirty="0" err="1" smtClean="0">
                <a:solidFill>
                  <a:schemeClr val="tx1"/>
                </a:solidFill>
                <a:latin typeface="+mn-lt"/>
                <a:ea typeface="+mn-ea"/>
                <a:cs typeface="+mn-cs"/>
              </a:rPr>
              <a:t>InterfaceJunction</a:t>
            </a:r>
            <a:r>
              <a:rPr lang="en-US" sz="1200" kern="1200" dirty="0" smtClean="0">
                <a:solidFill>
                  <a:schemeClr val="tx1"/>
                </a:solidFill>
                <a:latin typeface="+mn-lt"/>
                <a:ea typeface="+mn-ea"/>
                <a:cs typeface="+mn-cs"/>
              </a:rPr>
              <a:t> at one level of abstraction is represented at a lower level of abstraction by an InterfaceJunction-Interface-Component-Interface-InterfaceJunction string, the Component here representing the physical realization.</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We say an Item or Flow </a:t>
            </a:r>
            <a:r>
              <a:rPr lang="en-US" sz="1200" i="1" kern="1200" dirty="0" smtClean="0">
                <a:solidFill>
                  <a:schemeClr val="tx1"/>
                </a:solidFill>
                <a:latin typeface="+mn-lt"/>
                <a:ea typeface="+mn-ea"/>
                <a:cs typeface="+mn-cs"/>
              </a:rPr>
              <a:t>traverses</a:t>
            </a:r>
            <a:r>
              <a:rPr lang="en-US" sz="1200" i="0" kern="1200" dirty="0" smtClean="0">
                <a:solidFill>
                  <a:schemeClr val="tx1"/>
                </a:solidFill>
                <a:latin typeface="+mn-lt"/>
                <a:ea typeface="+mn-ea"/>
                <a:cs typeface="+mn-cs"/>
              </a:rPr>
              <a:t> an </a:t>
            </a:r>
            <a:r>
              <a:rPr lang="en-US" sz="1200" i="0" kern="1200" dirty="0" err="1" smtClean="0">
                <a:solidFill>
                  <a:schemeClr val="tx1"/>
                </a:solidFill>
                <a:latin typeface="+mn-lt"/>
                <a:ea typeface="+mn-ea"/>
                <a:cs typeface="+mn-cs"/>
              </a:rPr>
              <a:t>InterfaceJunction</a:t>
            </a:r>
            <a:r>
              <a:rPr lang="en-US" sz="1200" i="0" kern="1200" dirty="0" smtClean="0">
                <a:solidFill>
                  <a:schemeClr val="tx1"/>
                </a:solidFill>
                <a:latin typeface="+mn-lt"/>
                <a:ea typeface="+mn-ea"/>
                <a:cs typeface="+mn-cs"/>
              </a:rPr>
              <a:t> to indicate that the properties of the </a:t>
            </a:r>
            <a:r>
              <a:rPr lang="en-US" sz="1200" i="0" kern="1200" dirty="0" err="1" smtClean="0">
                <a:solidFill>
                  <a:schemeClr val="tx1"/>
                </a:solidFill>
                <a:latin typeface="+mn-lt"/>
                <a:ea typeface="+mn-ea"/>
                <a:cs typeface="+mn-cs"/>
              </a:rPr>
              <a:t>InterfaceJunction</a:t>
            </a:r>
            <a:r>
              <a:rPr lang="en-US" sz="1200" i="0" kern="1200" dirty="0" smtClean="0">
                <a:solidFill>
                  <a:schemeClr val="tx1"/>
                </a:solidFill>
                <a:latin typeface="+mn-lt"/>
                <a:ea typeface="+mn-ea"/>
                <a:cs typeface="+mn-cs"/>
              </a:rPr>
              <a:t> are pertinent to the sends/receives or emits/ingests operations for that Item or Flow. In that sense, the </a:t>
            </a:r>
            <a:r>
              <a:rPr lang="en-US" sz="1200" i="0" kern="1200" dirty="0" err="1" smtClean="0">
                <a:solidFill>
                  <a:schemeClr val="tx1"/>
                </a:solidFill>
                <a:latin typeface="+mn-lt"/>
                <a:ea typeface="+mn-ea"/>
                <a:cs typeface="+mn-cs"/>
              </a:rPr>
              <a:t>InterfaceJunction</a:t>
            </a:r>
            <a:r>
              <a:rPr lang="en-US" sz="1200" i="0" kern="1200" dirty="0" smtClean="0">
                <a:solidFill>
                  <a:schemeClr val="tx1"/>
                </a:solidFill>
                <a:latin typeface="+mn-lt"/>
                <a:ea typeface="+mn-ea"/>
                <a:cs typeface="+mn-cs"/>
              </a:rPr>
              <a:t> is a proxy for the conduit of exchange.</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30</a:t>
            </a:fld>
            <a:endParaRPr lang="en-US"/>
          </a:p>
        </p:txBody>
      </p:sp>
    </p:spTree>
    <p:extLst>
      <p:ext uri="{BB962C8B-B14F-4D97-AF65-F5344CB8AC3E}">
        <p14:creationId xmlns:p14="http://schemas.microsoft.com/office/powerpoint/2010/main" val="171798705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In fact, a common pattern is that an Junction at one level of abstraction is represented at a lower level of abstraction by an Junction-Interface-Component-Interface-Junction string, the Component here representing the physical realization.</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We say an Item or Flow </a:t>
            </a:r>
            <a:r>
              <a:rPr lang="en-US" sz="1200" i="1" kern="1200" dirty="0" smtClean="0">
                <a:solidFill>
                  <a:schemeClr val="tx1"/>
                </a:solidFill>
                <a:latin typeface="+mn-lt"/>
                <a:ea typeface="+mn-ea"/>
                <a:cs typeface="+mn-cs"/>
              </a:rPr>
              <a:t>traverses</a:t>
            </a:r>
            <a:r>
              <a:rPr lang="en-US" sz="1200" i="0" kern="1200" dirty="0" smtClean="0">
                <a:solidFill>
                  <a:schemeClr val="tx1"/>
                </a:solidFill>
                <a:latin typeface="+mn-lt"/>
                <a:ea typeface="+mn-ea"/>
                <a:cs typeface="+mn-cs"/>
              </a:rPr>
              <a:t> an Junction to indicate that the properties of the Junction are pertinent to the sends/receives or emits/ingests operations for that Item or Flow. In that sense, the Junction is a proxy for the conduit of exchange.</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31</a:t>
            </a:fld>
            <a:endParaRPr lang="en-US"/>
          </a:p>
        </p:txBody>
      </p:sp>
    </p:spTree>
    <p:extLst>
      <p:ext uri="{BB962C8B-B14F-4D97-AF65-F5344CB8AC3E}">
        <p14:creationId xmlns:p14="http://schemas.microsoft.com/office/powerpoint/2010/main" val="171798705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In fact, a common pattern is that an Junction at one level of abstraction is represented at a lower level of abstraction by an Junction-Interface-Component-Interface-Junction string, the Component here representing the physical realization.</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We say an Item or Flow </a:t>
            </a:r>
            <a:r>
              <a:rPr lang="en-US" sz="1200" i="1" kern="1200" dirty="0" smtClean="0">
                <a:solidFill>
                  <a:schemeClr val="tx1"/>
                </a:solidFill>
                <a:latin typeface="+mn-lt"/>
                <a:ea typeface="+mn-ea"/>
                <a:cs typeface="+mn-cs"/>
              </a:rPr>
              <a:t>traverses</a:t>
            </a:r>
            <a:r>
              <a:rPr lang="en-US" sz="1200" i="0" kern="1200" dirty="0" smtClean="0">
                <a:solidFill>
                  <a:schemeClr val="tx1"/>
                </a:solidFill>
                <a:latin typeface="+mn-lt"/>
                <a:ea typeface="+mn-ea"/>
                <a:cs typeface="+mn-cs"/>
              </a:rPr>
              <a:t> an Junction to indicate that the properties of the Junction are pertinent to the sends/receives or emits/ingests operations for that Item or Flow. In that sense, the Junction is a proxy for the conduit of exchange.</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34</a:t>
            </a:fld>
            <a:endParaRPr lang="en-US"/>
          </a:p>
        </p:txBody>
      </p:sp>
    </p:spTree>
    <p:extLst>
      <p:ext uri="{BB962C8B-B14F-4D97-AF65-F5344CB8AC3E}">
        <p14:creationId xmlns:p14="http://schemas.microsoft.com/office/powerpoint/2010/main" val="17179870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latin typeface="+mn-lt"/>
                <a:ea typeface="+mn-ea"/>
                <a:cs typeface="+mn-cs"/>
              </a:rPr>
              <a:t>In fact, a common pattern is that an Junction at one level of abstraction is represented at a lower level of abstraction by an Junction-Interface-Component-Interface-Junction string, the Component here representing the physical realization.</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We say an Item or Flow </a:t>
            </a:r>
            <a:r>
              <a:rPr lang="en-US" sz="1200" i="1" kern="1200" dirty="0" smtClean="0">
                <a:solidFill>
                  <a:schemeClr val="tx1"/>
                </a:solidFill>
                <a:latin typeface="+mn-lt"/>
                <a:ea typeface="+mn-ea"/>
                <a:cs typeface="+mn-cs"/>
              </a:rPr>
              <a:t>traverses</a:t>
            </a:r>
            <a:r>
              <a:rPr lang="en-US" sz="1200" i="0" kern="1200" dirty="0" smtClean="0">
                <a:solidFill>
                  <a:schemeClr val="tx1"/>
                </a:solidFill>
                <a:latin typeface="+mn-lt"/>
                <a:ea typeface="+mn-ea"/>
                <a:cs typeface="+mn-cs"/>
              </a:rPr>
              <a:t> an Junction to indicate that the properties of the </a:t>
            </a:r>
            <a:r>
              <a:rPr lang="en-US" sz="1200" i="0" kern="1200" dirty="0" err="1" smtClean="0">
                <a:solidFill>
                  <a:schemeClr val="tx1"/>
                </a:solidFill>
                <a:latin typeface="+mn-lt"/>
                <a:ea typeface="+mn-ea"/>
                <a:cs typeface="+mn-cs"/>
              </a:rPr>
              <a:t>InterfaceJunction</a:t>
            </a:r>
            <a:r>
              <a:rPr lang="en-US" sz="1200" i="0" kern="1200" dirty="0" smtClean="0">
                <a:solidFill>
                  <a:schemeClr val="tx1"/>
                </a:solidFill>
                <a:latin typeface="+mn-lt"/>
                <a:ea typeface="+mn-ea"/>
                <a:cs typeface="+mn-cs"/>
              </a:rPr>
              <a:t> are pertinent to the sends/receives or emits/ingests operations for that Item or Flow. In that sense, the </a:t>
            </a:r>
            <a:r>
              <a:rPr lang="en-US" sz="1200" i="0" kern="1200" dirty="0" err="1" smtClean="0">
                <a:solidFill>
                  <a:schemeClr val="tx1"/>
                </a:solidFill>
                <a:latin typeface="+mn-lt"/>
                <a:ea typeface="+mn-ea"/>
                <a:cs typeface="+mn-cs"/>
              </a:rPr>
              <a:t>InterfaceJunction</a:t>
            </a:r>
            <a:r>
              <a:rPr lang="en-US" sz="1200" i="0" kern="1200" dirty="0" smtClean="0">
                <a:solidFill>
                  <a:schemeClr val="tx1"/>
                </a:solidFill>
                <a:latin typeface="+mn-lt"/>
                <a:ea typeface="+mn-ea"/>
                <a:cs typeface="+mn-cs"/>
              </a:rPr>
              <a:t> is a proxy for the conduit of exchange.</a:t>
            </a:r>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35</a:t>
            </a:fld>
            <a:endParaRPr lang="en-US"/>
          </a:p>
        </p:txBody>
      </p:sp>
    </p:spTree>
    <p:extLst>
      <p:ext uri="{BB962C8B-B14F-4D97-AF65-F5344CB8AC3E}">
        <p14:creationId xmlns:p14="http://schemas.microsoft.com/office/powerpoint/2010/main" val="171798705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sz="1200" kern="1200" dirty="0" smtClean="0">
                <a:solidFill>
                  <a:schemeClr val="tx1"/>
                </a:solidFill>
                <a:latin typeface="+mn-lt"/>
                <a:ea typeface="+mn-ea"/>
                <a:cs typeface="+mn-cs"/>
              </a:rPr>
              <a:t>Suppose we have a </a:t>
            </a:r>
            <a:r>
              <a:rPr lang="en-US" sz="1200" i="1" kern="1200" dirty="0" smtClean="0">
                <a:solidFill>
                  <a:schemeClr val="tx1"/>
                </a:solidFill>
                <a:latin typeface="+mn-lt"/>
                <a:ea typeface="+mn-ea"/>
                <a:cs typeface="+mn-cs"/>
              </a:rPr>
              <a:t>spacecraft</a:t>
            </a:r>
            <a:r>
              <a:rPr lang="en-US" sz="1200" i="0" kern="1200" dirty="0" smtClean="0">
                <a:solidFill>
                  <a:schemeClr val="tx1"/>
                </a:solidFill>
                <a:latin typeface="+mn-lt"/>
                <a:ea typeface="+mn-ea"/>
                <a:cs typeface="+mn-cs"/>
              </a:rPr>
              <a:t> model element (with applied stereotype «</a:t>
            </a:r>
            <a:r>
              <a:rPr lang="en-US" sz="1200" i="0" kern="1200" dirty="0" err="1" smtClean="0">
                <a:solidFill>
                  <a:schemeClr val="tx1"/>
                </a:solidFill>
                <a:latin typeface="+mn-lt"/>
                <a:ea typeface="+mn-ea"/>
                <a:cs typeface="+mn-cs"/>
              </a:rPr>
              <a:t>mission:Component</a:t>
            </a:r>
            <a:r>
              <a:rPr lang="en-US" sz="1200" i="0" kern="1200" dirty="0" smtClean="0">
                <a:solidFill>
                  <a:schemeClr val="tx1"/>
                </a:solidFill>
                <a:latin typeface="+mn-lt"/>
                <a:ea typeface="+mn-ea"/>
                <a:cs typeface="+mn-cs"/>
              </a:rPr>
              <a:t>»). We may wish to attach a value for the spacecraft's mass. The simplest approach would involve adding a value property called </a:t>
            </a:r>
            <a:r>
              <a:rPr lang="en-US" sz="1200" i="1" kern="1200" dirty="0" smtClean="0">
                <a:solidFill>
                  <a:schemeClr val="tx1"/>
                </a:solidFill>
                <a:latin typeface="+mn-lt"/>
                <a:ea typeface="+mn-ea"/>
                <a:cs typeface="+mn-cs"/>
              </a:rPr>
              <a:t>mass</a:t>
            </a:r>
            <a:r>
              <a:rPr lang="en-US" sz="1200" i="0" kern="1200" dirty="0" smtClean="0">
                <a:solidFill>
                  <a:schemeClr val="tx1"/>
                </a:solidFill>
                <a:latin typeface="+mn-lt"/>
                <a:ea typeface="+mn-ea"/>
                <a:cs typeface="+mn-cs"/>
              </a:rPr>
              <a:t> to the spacecraft. Upon reflection, however, we may find that this approach suffers from a number of deficiencies. The first is that a single mass value is rarely sufficient for practical systems engineering. A single spacecraft may have an as-designed mass, an an-analyzed mass, an as-measured mass, etc. Furthermore it may have an as-designed mass at Preliminary Design Review, another at Critical Design Review, etc. Creating a separate property for each mass characterization would be cumbersome at best. A second deficiency is that only the owner of a SysML Block can add a property. A reliability engineer, for example, cannot add a reliability estimate to a spacecraft model element without owning it.</a:t>
            </a:r>
          </a:p>
          <a:p>
            <a:endParaRPr lang="en-US" sz="1200" i="0" kern="1200" dirty="0" smtClean="0">
              <a:solidFill>
                <a:schemeClr val="tx1"/>
              </a:solidFill>
              <a:latin typeface="+mn-lt"/>
              <a:ea typeface="+mn-ea"/>
              <a:cs typeface="+mn-cs"/>
            </a:endParaRPr>
          </a:p>
          <a:p>
            <a:r>
              <a:rPr lang="en-US" sz="1200" i="0" kern="1200" dirty="0" smtClean="0">
                <a:solidFill>
                  <a:schemeClr val="tx1"/>
                </a:solidFill>
                <a:latin typeface="+mn-lt"/>
                <a:ea typeface="+mn-ea"/>
                <a:cs typeface="+mn-cs"/>
              </a:rPr>
              <a:t>For these reasons, we introduce the concept of </a:t>
            </a:r>
            <a:r>
              <a:rPr lang="en-US" sz="1200" i="1" kern="1200" dirty="0" smtClean="0">
                <a:solidFill>
                  <a:schemeClr val="tx1"/>
                </a:solidFill>
                <a:latin typeface="+mn-lt"/>
                <a:ea typeface="+mn-ea"/>
                <a:cs typeface="+mn-cs"/>
              </a:rPr>
              <a:t>Characterization</a:t>
            </a:r>
            <a:r>
              <a:rPr lang="en-US" sz="1200" i="0" kern="1200" dirty="0" smtClean="0">
                <a:solidFill>
                  <a:schemeClr val="tx1"/>
                </a:solidFill>
                <a:latin typeface="+mn-lt"/>
                <a:ea typeface="+mn-ea"/>
                <a:cs typeface="+mn-cs"/>
              </a:rPr>
              <a:t>. A Characterization is a general entity that </a:t>
            </a:r>
            <a:r>
              <a:rPr lang="en-US" sz="1200" i="1" kern="1200" dirty="0" smtClean="0">
                <a:solidFill>
                  <a:schemeClr val="tx1"/>
                </a:solidFill>
                <a:latin typeface="+mn-lt"/>
                <a:ea typeface="+mn-ea"/>
                <a:cs typeface="+mn-cs"/>
              </a:rPr>
              <a:t>characterizes</a:t>
            </a:r>
            <a:r>
              <a:rPr lang="en-US" sz="1200" i="0" kern="1200" dirty="0" smtClean="0">
                <a:solidFill>
                  <a:schemeClr val="tx1"/>
                </a:solidFill>
                <a:latin typeface="+mn-lt"/>
                <a:ea typeface="+mn-ea"/>
                <a:cs typeface="+mn-cs"/>
              </a:rPr>
              <a:t> some other entity. In the Analysis Profile we do not specialize Characterization, but typical usage would involve specializations for varied purposes. Some example specializations might be:</a:t>
            </a:r>
          </a:p>
          <a:p>
            <a:pPr marL="171450" indent="-171450">
              <a:buFont typeface="Arial"/>
              <a:buChar char="•"/>
            </a:pPr>
            <a:r>
              <a:rPr lang="en-US" sz="1200" b="1" i="0" kern="1200" dirty="0" smtClean="0">
                <a:solidFill>
                  <a:schemeClr val="tx1"/>
                </a:solidFill>
                <a:latin typeface="+mn-lt"/>
                <a:ea typeface="+mn-ea"/>
                <a:cs typeface="+mn-cs"/>
              </a:rPr>
              <a:t>Nominal</a:t>
            </a:r>
            <a:r>
              <a:rPr lang="en-US" sz="1200" b="0" i="0" kern="1200" dirty="0" smtClean="0">
                <a:solidFill>
                  <a:schemeClr val="tx1"/>
                </a:solidFill>
                <a:latin typeface="+mn-lt"/>
                <a:ea typeface="+mn-ea"/>
                <a:cs typeface="+mn-cs"/>
              </a:rPr>
              <a:t> Characterizations are used to group arbitrary model elements into categories. For example, a nominal characterization called </a:t>
            </a:r>
            <a:r>
              <a:rPr lang="en-US" sz="1200" b="0" i="1" kern="1200" dirty="0" smtClean="0">
                <a:solidFill>
                  <a:schemeClr val="tx1"/>
                </a:solidFill>
                <a:latin typeface="+mn-lt"/>
                <a:ea typeface="+mn-ea"/>
                <a:cs typeface="+mn-cs"/>
              </a:rPr>
              <a:t>Jupiter</a:t>
            </a:r>
            <a:r>
              <a:rPr lang="en-US" sz="1200" b="0" i="0" kern="1200" dirty="0" smtClean="0">
                <a:solidFill>
                  <a:schemeClr val="tx1"/>
                </a:solidFill>
                <a:latin typeface="+mn-lt"/>
                <a:ea typeface="+mn-ea"/>
                <a:cs typeface="+mn-cs"/>
              </a:rPr>
              <a:t> could be used to relate multiple Environments (e.g., gravitational, radiation, etc.) to a single planet. Nominal characterizations for mission phases or life cycle milestones (PDR, CDR, etc.) can describe the evolution of a model over time. The distinctions between as-designed, as-analyzed, as-measured, etc., can be conveyed with nominal characterizations.</a:t>
            </a:r>
          </a:p>
          <a:p>
            <a:pPr marL="171450" indent="-171450">
              <a:buFont typeface="Arial"/>
              <a:buChar char="•"/>
            </a:pPr>
            <a:r>
              <a:rPr lang="en-US" sz="1200" b="1" i="0" kern="1200" dirty="0" smtClean="0">
                <a:solidFill>
                  <a:schemeClr val="tx1"/>
                </a:solidFill>
                <a:latin typeface="+mn-lt"/>
                <a:ea typeface="+mn-ea"/>
                <a:cs typeface="+mn-cs"/>
              </a:rPr>
              <a:t>Parametric</a:t>
            </a:r>
            <a:r>
              <a:rPr lang="en-US" sz="1200" b="0" i="0" kern="1200" dirty="0" smtClean="0">
                <a:solidFill>
                  <a:schemeClr val="tx1"/>
                </a:solidFill>
                <a:latin typeface="+mn-lt"/>
                <a:ea typeface="+mn-ea"/>
                <a:cs typeface="+mn-cs"/>
              </a:rPr>
              <a:t> Characterizations are used to attach values to an element. For example, a Mass Properties Characterization could define mass, center of mass, and moments of inertia. This Characterization, in turn, could be characterized by one or more nominal characterizations that indicate greater specificity. One of the more important aspects of discipline-specific profiles will be to define parametric characterizations unique to each discipline.</a:t>
            </a:r>
          </a:p>
          <a:p>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Over time, it will become important for JPL to define, at Laboratory level and multiple levels below, standard nominal and parametric characterizations that anchor computations producing standard analysis products. A mass margin report application, for example, would use characterizations to locate a product breakdown structure corresponding to a particular life cycle milestone and to extract the specific parameter values comprising the columns of the report.</a:t>
            </a:r>
          </a:p>
          <a:p>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We </a:t>
            </a:r>
            <a:r>
              <a:rPr lang="en-US" sz="1200" b="0" i="0" kern="1200" smtClean="0">
                <a:solidFill>
                  <a:schemeClr val="tx1"/>
                </a:solidFill>
                <a:latin typeface="+mn-lt"/>
                <a:ea typeface="+mn-ea"/>
                <a:cs typeface="+mn-cs"/>
              </a:rPr>
              <a:t>say </a:t>
            </a:r>
            <a:r>
              <a:rPr lang="en-US" sz="1200" i="0" kern="1200" smtClean="0">
                <a:solidFill>
                  <a:schemeClr val="tx1"/>
                </a:solidFill>
                <a:latin typeface="+mn-lt"/>
                <a:ea typeface="+mn-ea"/>
                <a:cs typeface="+mn-cs"/>
              </a:rPr>
              <a:t>A Characterization is a general entity that </a:t>
            </a:r>
            <a:r>
              <a:rPr lang="en-US" sz="1200" i="1" kern="1200" smtClean="0">
                <a:solidFill>
                  <a:schemeClr val="tx1"/>
                </a:solidFill>
                <a:latin typeface="+mn-lt"/>
                <a:ea typeface="+mn-ea"/>
                <a:cs typeface="+mn-cs"/>
              </a:rPr>
              <a:t>characterizes</a:t>
            </a:r>
            <a:r>
              <a:rPr lang="en-US" sz="1200" i="0" kern="1200" smtClean="0">
                <a:solidFill>
                  <a:schemeClr val="tx1"/>
                </a:solidFill>
                <a:latin typeface="+mn-lt"/>
                <a:ea typeface="+mn-ea"/>
                <a:cs typeface="+mn-cs"/>
              </a:rPr>
              <a:t> some other entity </a:t>
            </a:r>
            <a:r>
              <a:rPr lang="en-US" sz="1200" b="0" i="0" kern="1200" smtClean="0">
                <a:solidFill>
                  <a:schemeClr val="tx1"/>
                </a:solidFill>
                <a:latin typeface="+mn-lt"/>
                <a:ea typeface="+mn-ea"/>
                <a:cs typeface="+mn-cs"/>
              </a:rPr>
              <a:t>(</a:t>
            </a:r>
            <a:r>
              <a:rPr lang="en-US" sz="1200" b="0" i="0" kern="1200" dirty="0" smtClean="0">
                <a:solidFill>
                  <a:schemeClr val="tx1"/>
                </a:solidFill>
                <a:latin typeface="+mn-lt"/>
                <a:ea typeface="+mn-ea"/>
                <a:cs typeface="+mn-cs"/>
              </a:rPr>
              <a:t>of any time). A Characterization can also characterize a relationship between to model elements. For example, we might use Characterizations between, say, nominal and off-nominal instances of the </a:t>
            </a:r>
            <a:r>
              <a:rPr lang="en-US" sz="1200" b="0" i="1" kern="1200" dirty="0" smtClean="0">
                <a:solidFill>
                  <a:schemeClr val="tx1"/>
                </a:solidFill>
                <a:latin typeface="+mn-lt"/>
                <a:ea typeface="+mn-ea"/>
                <a:cs typeface="+mn-cs"/>
              </a:rPr>
              <a:t>performs</a:t>
            </a:r>
            <a:r>
              <a:rPr lang="en-US" sz="1200" b="0" i="0" kern="1200" dirty="0" smtClean="0">
                <a:solidFill>
                  <a:schemeClr val="tx1"/>
                </a:solidFill>
                <a:latin typeface="+mn-lt"/>
                <a:ea typeface="+mn-ea"/>
                <a:cs typeface="+mn-cs"/>
              </a:rPr>
              <a:t> relationship between a Component and its Functions.</a:t>
            </a:r>
          </a:p>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47</a:t>
            </a:fld>
            <a:endParaRPr lang="en-US"/>
          </a:p>
        </p:txBody>
      </p:sp>
    </p:spTree>
    <p:extLst>
      <p:ext uri="{BB962C8B-B14F-4D97-AF65-F5344CB8AC3E}">
        <p14:creationId xmlns:p14="http://schemas.microsoft.com/office/powerpoint/2010/main" val="21498156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US" sz="1200" kern="1200" dirty="0" smtClean="0">
                <a:solidFill>
                  <a:schemeClr val="tx1"/>
                </a:solidFill>
                <a:latin typeface="+mn-lt"/>
                <a:ea typeface="+mn-ea"/>
                <a:cs typeface="+mn-cs"/>
              </a:rPr>
              <a:t>Suppose we have a </a:t>
            </a:r>
            <a:r>
              <a:rPr lang="en-US" sz="1200" i="1" kern="1200" dirty="0" smtClean="0">
                <a:solidFill>
                  <a:schemeClr val="tx1"/>
                </a:solidFill>
                <a:latin typeface="+mn-lt"/>
                <a:ea typeface="+mn-ea"/>
                <a:cs typeface="+mn-cs"/>
              </a:rPr>
              <a:t>spacecraft</a:t>
            </a:r>
            <a:r>
              <a:rPr lang="en-US" sz="1200" i="0" kern="1200" dirty="0" smtClean="0">
                <a:solidFill>
                  <a:schemeClr val="tx1"/>
                </a:solidFill>
                <a:latin typeface="+mn-lt"/>
                <a:ea typeface="+mn-ea"/>
                <a:cs typeface="+mn-cs"/>
              </a:rPr>
              <a:t> model element (with applied stereotype «</a:t>
            </a:r>
            <a:r>
              <a:rPr lang="en-US" sz="1200" i="0" kern="1200" dirty="0" err="1" smtClean="0">
                <a:solidFill>
                  <a:schemeClr val="tx1"/>
                </a:solidFill>
                <a:latin typeface="+mn-lt"/>
                <a:ea typeface="+mn-ea"/>
                <a:cs typeface="+mn-cs"/>
              </a:rPr>
              <a:t>mission:Component</a:t>
            </a:r>
            <a:r>
              <a:rPr lang="en-US" sz="1200" i="0" kern="1200" dirty="0" smtClean="0">
                <a:solidFill>
                  <a:schemeClr val="tx1"/>
                </a:solidFill>
                <a:latin typeface="+mn-lt"/>
                <a:ea typeface="+mn-ea"/>
                <a:cs typeface="+mn-cs"/>
              </a:rPr>
              <a:t>»). We may wish to attach a value for the spacecraft's mass. The simplest approach would involve adding a value property called </a:t>
            </a:r>
            <a:r>
              <a:rPr lang="en-US" sz="1200" i="1" kern="1200" dirty="0" smtClean="0">
                <a:solidFill>
                  <a:schemeClr val="tx1"/>
                </a:solidFill>
                <a:latin typeface="+mn-lt"/>
                <a:ea typeface="+mn-ea"/>
                <a:cs typeface="+mn-cs"/>
              </a:rPr>
              <a:t>mass</a:t>
            </a:r>
            <a:r>
              <a:rPr lang="en-US" sz="1200" i="0" kern="1200" dirty="0" smtClean="0">
                <a:solidFill>
                  <a:schemeClr val="tx1"/>
                </a:solidFill>
                <a:latin typeface="+mn-lt"/>
                <a:ea typeface="+mn-ea"/>
                <a:cs typeface="+mn-cs"/>
              </a:rPr>
              <a:t> to the spacecraft. Upon reflection, however, we may find that this approach suffers from a number of deficiencies. The first is that a single mass value is rarely sufficient for practical systems engineering. A single spacecraft may have an as-designed mass, an an-analyzed mass, an as-measured mass, etc. Furthermore it may have an as-designed mass at Preliminary Design Review, another at Critical Design Review, etc. Creating a separate property for each mass characterization would be cumbersome at best. A second deficiency is that only the owner of a SysML Block can add a property. A reliability engineer, for example, cannot add a reliability estimate to a spacecraft model element without owning it.</a:t>
            </a:r>
          </a:p>
          <a:p>
            <a:endParaRPr lang="en-US" sz="1200" i="0" kern="1200" dirty="0" smtClean="0">
              <a:solidFill>
                <a:schemeClr val="tx1"/>
              </a:solidFill>
              <a:latin typeface="+mn-lt"/>
              <a:ea typeface="+mn-ea"/>
              <a:cs typeface="+mn-cs"/>
            </a:endParaRPr>
          </a:p>
          <a:p>
            <a:r>
              <a:rPr lang="en-US" sz="1200" i="0" kern="1200" dirty="0" smtClean="0">
                <a:solidFill>
                  <a:schemeClr val="tx1"/>
                </a:solidFill>
                <a:latin typeface="+mn-lt"/>
                <a:ea typeface="+mn-ea"/>
                <a:cs typeface="+mn-cs"/>
              </a:rPr>
              <a:t>For these reasons, we introduce the concept of </a:t>
            </a:r>
            <a:r>
              <a:rPr lang="en-US" sz="1200" i="1" kern="1200" dirty="0" smtClean="0">
                <a:solidFill>
                  <a:schemeClr val="tx1"/>
                </a:solidFill>
                <a:latin typeface="+mn-lt"/>
                <a:ea typeface="+mn-ea"/>
                <a:cs typeface="+mn-cs"/>
              </a:rPr>
              <a:t>Characterization</a:t>
            </a:r>
            <a:r>
              <a:rPr lang="en-US" sz="1200" i="0" kern="1200" dirty="0" smtClean="0">
                <a:solidFill>
                  <a:schemeClr val="tx1"/>
                </a:solidFill>
                <a:latin typeface="+mn-lt"/>
                <a:ea typeface="+mn-ea"/>
                <a:cs typeface="+mn-cs"/>
              </a:rPr>
              <a:t>. A Characterization is a general entity that </a:t>
            </a:r>
            <a:r>
              <a:rPr lang="en-US" sz="1200" i="1" kern="1200" dirty="0" smtClean="0">
                <a:solidFill>
                  <a:schemeClr val="tx1"/>
                </a:solidFill>
                <a:latin typeface="+mn-lt"/>
                <a:ea typeface="+mn-ea"/>
                <a:cs typeface="+mn-cs"/>
              </a:rPr>
              <a:t>characterizes</a:t>
            </a:r>
            <a:r>
              <a:rPr lang="en-US" sz="1200" i="0" kern="1200" dirty="0" smtClean="0">
                <a:solidFill>
                  <a:schemeClr val="tx1"/>
                </a:solidFill>
                <a:latin typeface="+mn-lt"/>
                <a:ea typeface="+mn-ea"/>
                <a:cs typeface="+mn-cs"/>
              </a:rPr>
              <a:t> some other entity. In the Analysis Profile we do not specialize Characterization, but typical usage would involve specializations for varied purposes. Some example specializations might be:</a:t>
            </a:r>
          </a:p>
          <a:p>
            <a:pPr marL="171450" indent="-171450">
              <a:buFont typeface="Arial"/>
              <a:buChar char="•"/>
            </a:pPr>
            <a:r>
              <a:rPr lang="en-US" sz="1200" b="1" i="0" kern="1200" dirty="0" smtClean="0">
                <a:solidFill>
                  <a:schemeClr val="tx1"/>
                </a:solidFill>
                <a:latin typeface="+mn-lt"/>
                <a:ea typeface="+mn-ea"/>
                <a:cs typeface="+mn-cs"/>
              </a:rPr>
              <a:t>Nominal</a:t>
            </a:r>
            <a:r>
              <a:rPr lang="en-US" sz="1200" b="0" i="0" kern="1200" dirty="0" smtClean="0">
                <a:solidFill>
                  <a:schemeClr val="tx1"/>
                </a:solidFill>
                <a:latin typeface="+mn-lt"/>
                <a:ea typeface="+mn-ea"/>
                <a:cs typeface="+mn-cs"/>
              </a:rPr>
              <a:t> Characterizations are used to group arbitrary model elements into categories. For example, a nominal characterization called </a:t>
            </a:r>
            <a:r>
              <a:rPr lang="en-US" sz="1200" b="0" i="1" kern="1200" dirty="0" smtClean="0">
                <a:solidFill>
                  <a:schemeClr val="tx1"/>
                </a:solidFill>
                <a:latin typeface="+mn-lt"/>
                <a:ea typeface="+mn-ea"/>
                <a:cs typeface="+mn-cs"/>
              </a:rPr>
              <a:t>Jupiter</a:t>
            </a:r>
            <a:r>
              <a:rPr lang="en-US" sz="1200" b="0" i="0" kern="1200" dirty="0" smtClean="0">
                <a:solidFill>
                  <a:schemeClr val="tx1"/>
                </a:solidFill>
                <a:latin typeface="+mn-lt"/>
                <a:ea typeface="+mn-ea"/>
                <a:cs typeface="+mn-cs"/>
              </a:rPr>
              <a:t> could be used to relate multiple Environments (e.g., gravitational, radiation, etc.) to a single planet. Nominal characterizations for mission phases or life cycle milestones (PDR, CDR, etc.) can describe the evolution of a model over time. The distinctions between as-designed, as-analyzed, as-measured, etc., can be conveyed with nominal characterizations.</a:t>
            </a:r>
          </a:p>
          <a:p>
            <a:pPr marL="171450" indent="-171450">
              <a:buFont typeface="Arial"/>
              <a:buChar char="•"/>
            </a:pPr>
            <a:r>
              <a:rPr lang="en-US" sz="1200" b="1" i="0" kern="1200" dirty="0" smtClean="0">
                <a:solidFill>
                  <a:schemeClr val="tx1"/>
                </a:solidFill>
                <a:latin typeface="+mn-lt"/>
                <a:ea typeface="+mn-ea"/>
                <a:cs typeface="+mn-cs"/>
              </a:rPr>
              <a:t>Parametric</a:t>
            </a:r>
            <a:r>
              <a:rPr lang="en-US" sz="1200" b="0" i="0" kern="1200" dirty="0" smtClean="0">
                <a:solidFill>
                  <a:schemeClr val="tx1"/>
                </a:solidFill>
                <a:latin typeface="+mn-lt"/>
                <a:ea typeface="+mn-ea"/>
                <a:cs typeface="+mn-cs"/>
              </a:rPr>
              <a:t> Characterizations are used to attach values to an element. For example, a Mass Properties Characterization could define mass, center of mass, and moments of inertia. This Characterization, in turn, could be characterized by one or more nominal characterizations that indicate greater specificity. One of the more important aspects of discipline-specific profiles will be to define parametric characterizations unique to each discipline.</a:t>
            </a:r>
          </a:p>
          <a:p>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Over time, it will become important for JPL to define, at Laboratory level and multiple levels below, standard nominal and parametric characterizations that anchor computations producing standard analysis products. A mass margin report application, for example, would use characterizations to locate a product breakdown structure corresponding to a particular life cycle milestone and to extract the specific parameter values comprising the columns of the report.</a:t>
            </a:r>
          </a:p>
          <a:p>
            <a:endParaRPr lang="en-US" sz="1200" b="0" i="0" kern="1200" dirty="0" smtClean="0">
              <a:solidFill>
                <a:schemeClr val="tx1"/>
              </a:solidFill>
              <a:latin typeface="+mn-lt"/>
              <a:ea typeface="+mn-ea"/>
              <a:cs typeface="+mn-cs"/>
            </a:endParaRPr>
          </a:p>
          <a:p>
            <a:r>
              <a:rPr lang="en-US" sz="1200" b="0" i="0" kern="1200" dirty="0" smtClean="0">
                <a:solidFill>
                  <a:schemeClr val="tx1"/>
                </a:solidFill>
                <a:latin typeface="+mn-lt"/>
                <a:ea typeface="+mn-ea"/>
                <a:cs typeface="+mn-cs"/>
              </a:rPr>
              <a:t>We say </a:t>
            </a:r>
            <a:r>
              <a:rPr lang="en-US" sz="1200" i="0" kern="1200" dirty="0" smtClean="0">
                <a:solidFill>
                  <a:schemeClr val="tx1"/>
                </a:solidFill>
                <a:latin typeface="+mn-lt"/>
                <a:ea typeface="+mn-ea"/>
                <a:cs typeface="+mn-cs"/>
              </a:rPr>
              <a:t>A Characterization is a general entity that </a:t>
            </a:r>
            <a:r>
              <a:rPr lang="en-US" sz="1200" i="1" kern="1200" dirty="0" smtClean="0">
                <a:solidFill>
                  <a:schemeClr val="tx1"/>
                </a:solidFill>
                <a:latin typeface="+mn-lt"/>
                <a:ea typeface="+mn-ea"/>
                <a:cs typeface="+mn-cs"/>
              </a:rPr>
              <a:t>characterizes</a:t>
            </a:r>
            <a:r>
              <a:rPr lang="en-US" sz="1200" i="0" kern="1200" dirty="0" smtClean="0">
                <a:solidFill>
                  <a:schemeClr val="tx1"/>
                </a:solidFill>
                <a:latin typeface="+mn-lt"/>
                <a:ea typeface="+mn-ea"/>
                <a:cs typeface="+mn-cs"/>
              </a:rPr>
              <a:t> some other entity </a:t>
            </a:r>
            <a:r>
              <a:rPr lang="en-US" sz="1200" b="0" i="0" kern="1200" dirty="0" smtClean="0">
                <a:solidFill>
                  <a:schemeClr val="tx1"/>
                </a:solidFill>
                <a:latin typeface="+mn-lt"/>
                <a:ea typeface="+mn-ea"/>
                <a:cs typeface="+mn-cs"/>
              </a:rPr>
              <a:t>(of any time). A Characterization can also characterize a relationship between to model elements. For example, we might use Characterizations between, say, nominal and off-nominal instances of the </a:t>
            </a:r>
            <a:r>
              <a:rPr lang="en-US" sz="1200" b="0" i="1" kern="1200" dirty="0" smtClean="0">
                <a:solidFill>
                  <a:schemeClr val="tx1"/>
                </a:solidFill>
                <a:latin typeface="+mn-lt"/>
                <a:ea typeface="+mn-ea"/>
                <a:cs typeface="+mn-cs"/>
              </a:rPr>
              <a:t>performs</a:t>
            </a:r>
            <a:r>
              <a:rPr lang="en-US" sz="1200" b="0" i="0" kern="1200" dirty="0" smtClean="0">
                <a:solidFill>
                  <a:schemeClr val="tx1"/>
                </a:solidFill>
                <a:latin typeface="+mn-lt"/>
                <a:ea typeface="+mn-ea"/>
                <a:cs typeface="+mn-cs"/>
              </a:rPr>
              <a:t> relationship between a Component and its Functions.</a:t>
            </a:r>
          </a:p>
          <a:p>
            <a:endParaRPr lang="en-US" dirty="0"/>
          </a:p>
        </p:txBody>
      </p:sp>
      <p:sp>
        <p:nvSpPr>
          <p:cNvPr id="4" name="Slide Number Placeholder 3"/>
          <p:cNvSpPr>
            <a:spLocks noGrp="1"/>
          </p:cNvSpPr>
          <p:nvPr>
            <p:ph type="sldNum" sz="quarter" idx="10"/>
          </p:nvPr>
        </p:nvSpPr>
        <p:spPr/>
        <p:txBody>
          <a:bodyPr/>
          <a:lstStyle/>
          <a:p>
            <a:pPr>
              <a:defRPr/>
            </a:pPr>
            <a:fld id="{14261A0F-7969-49DC-B5A8-C4C7F01ACC03}" type="slidenum">
              <a:rPr lang="en-US" smtClean="0"/>
              <a:pPr>
                <a:defRPr/>
              </a:pPr>
              <a:t>51</a:t>
            </a:fld>
            <a:endParaRPr lang="en-US"/>
          </a:p>
        </p:txBody>
      </p:sp>
    </p:spTree>
    <p:extLst>
      <p:ext uri="{BB962C8B-B14F-4D97-AF65-F5344CB8AC3E}">
        <p14:creationId xmlns:p14="http://schemas.microsoft.com/office/powerpoint/2010/main" val="214981560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7"/>
          <p:cNvPicPr>
            <a:picLocks noChangeAspect="1" noChangeArrowheads="1"/>
          </p:cNvPicPr>
          <p:nvPr/>
        </p:nvPicPr>
        <p:blipFill>
          <a:blip r:embed="rId2" cstate="print"/>
          <a:srcRect t="9378"/>
          <a:stretch>
            <a:fillRect/>
          </a:stretch>
        </p:blipFill>
        <p:spPr bwMode="auto">
          <a:xfrm>
            <a:off x="0" y="0"/>
            <a:ext cx="9144000" cy="6858000"/>
          </a:xfrm>
          <a:prstGeom prst="rect">
            <a:avLst/>
          </a:prstGeom>
          <a:noFill/>
          <a:ln w="9525">
            <a:noFill/>
            <a:miter lim="800000"/>
            <a:headEnd/>
            <a:tailEnd/>
          </a:ln>
        </p:spPr>
      </p:pic>
      <p:sp>
        <p:nvSpPr>
          <p:cNvPr id="4098" name="Rectangle 2"/>
          <p:cNvSpPr>
            <a:spLocks noGrp="1" noChangeArrowheads="1"/>
          </p:cNvSpPr>
          <p:nvPr>
            <p:ph type="ctrTitle"/>
          </p:nvPr>
        </p:nvSpPr>
        <p:spPr>
          <a:xfrm>
            <a:off x="685800" y="762000"/>
            <a:ext cx="7772400" cy="1143000"/>
          </a:xfrm>
        </p:spPr>
        <p:txBody>
          <a:bodyPr/>
          <a:lstStyle>
            <a:lvl1pPr>
              <a:defRPr sz="3200">
                <a:latin typeface="+mj-lt"/>
              </a:defRPr>
            </a:lvl1pPr>
          </a:lstStyle>
          <a:p>
            <a:r>
              <a:rPr lang="en-US" dirty="0" smtClean="0"/>
              <a:t>Click to edit Master title style</a:t>
            </a:r>
            <a:endParaRPr lang="en-US" dirty="0"/>
          </a:p>
        </p:txBody>
      </p:sp>
      <p:sp>
        <p:nvSpPr>
          <p:cNvPr id="4099" name="Rectangle 3"/>
          <p:cNvSpPr>
            <a:spLocks noGrp="1" noChangeArrowheads="1"/>
          </p:cNvSpPr>
          <p:nvPr>
            <p:ph type="subTitle" idx="1"/>
          </p:nvPr>
        </p:nvSpPr>
        <p:spPr>
          <a:xfrm>
            <a:off x="1371600" y="2057400"/>
            <a:ext cx="6400800" cy="1752600"/>
          </a:xfrm>
        </p:spPr>
        <p:txBody>
          <a:bodyPr/>
          <a:lstStyle>
            <a:lvl1pPr marL="0" indent="0" algn="ctr">
              <a:buFontTx/>
              <a:buNone/>
              <a:defRPr sz="2000">
                <a:latin typeface="+mj-lt"/>
              </a:defRPr>
            </a:lvl1pPr>
          </a:lstStyle>
          <a:p>
            <a:r>
              <a:rPr lang="en-US" dirty="0" smtClean="0"/>
              <a:t>Click to edit Master subtitle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7772400" cy="685800"/>
          </a:xfrm>
        </p:spPr>
        <p:txBody>
          <a:bodyPr/>
          <a:lstStyle>
            <a:lvl1pPr>
              <a:defRPr>
                <a:solidFill>
                  <a:schemeClr val="accent6"/>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533400" y="1066800"/>
            <a:ext cx="8001000" cy="5181600"/>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4320" y="16781"/>
            <a:ext cx="7772400" cy="812800"/>
          </a:xfrm>
        </p:spPr>
        <p:txBody>
          <a:bodyPr/>
          <a:lstStyle/>
          <a:p>
            <a:r>
              <a:rPr lang="en-US" smtClean="0"/>
              <a:t>Click to edit Master title style</a:t>
            </a:r>
            <a:endParaRPr lang="en-US"/>
          </a:p>
        </p:txBody>
      </p:sp>
      <p:sp>
        <p:nvSpPr>
          <p:cNvPr id="4" name="Rectangle 6"/>
          <p:cNvSpPr>
            <a:spLocks noGrp="1" noChangeArrowheads="1"/>
          </p:cNvSpPr>
          <p:nvPr>
            <p:ph type="sldNum" sz="quarter" idx="11"/>
          </p:nvPr>
        </p:nvSpPr>
        <p:spPr>
          <a:ln/>
        </p:spPr>
        <p:txBody>
          <a:bodyPr/>
          <a:lstStyle>
            <a:lvl1pPr>
              <a:defRPr/>
            </a:lvl1pPr>
          </a:lstStyle>
          <a:p>
            <a:pPr>
              <a:defRPr/>
            </a:pPr>
            <a:fld id="{ED16780C-5724-4F9D-AD4E-D86933BFF679}" type="slidenum">
              <a:rPr lang="en-US" smtClean="0"/>
              <a:pPr>
                <a:defRPr/>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406202"/>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705192"/>
            <a:ext cx="7772400" cy="2988330"/>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smtClean="0"/>
              <a:t>Click to edit Master text styles</a:t>
            </a:r>
          </a:p>
        </p:txBody>
      </p:sp>
      <p:sp>
        <p:nvSpPr>
          <p:cNvPr id="5" name="Footer Placeholder 4"/>
          <p:cNvSpPr>
            <a:spLocks noGrp="1"/>
          </p:cNvSpPr>
          <p:nvPr>
            <p:ph type="ftr" sz="quarter" idx="11"/>
          </p:nvPr>
        </p:nvSpPr>
        <p:spPr>
          <a:xfrm>
            <a:off x="3429000" y="18288"/>
            <a:ext cx="4114800" cy="329184"/>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B929F27A-2358-614F-9775-4EE8DA57C84B}" type="slidenum">
              <a:rPr lang="en-US" smtClean="0"/>
              <a:t>‹#›</a:t>
            </a:fld>
            <a:endParaRPr lang="en-US"/>
          </a:p>
        </p:txBody>
      </p:sp>
      <p:cxnSp>
        <p:nvCxnSpPr>
          <p:cNvPr id="7" name="Straight Connector 6"/>
          <p:cNvCxnSpPr/>
          <p:nvPr/>
        </p:nvCxnSpPr>
        <p:spPr>
          <a:xfrm>
            <a:off x="731520" y="3654876"/>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56512366"/>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1" name="Rectangle 7"/>
          <p:cNvSpPr>
            <a:spLocks noChangeArrowheads="1"/>
          </p:cNvSpPr>
          <p:nvPr/>
        </p:nvSpPr>
        <p:spPr bwMode="auto">
          <a:xfrm>
            <a:off x="0" y="1"/>
            <a:ext cx="9144000" cy="685799"/>
          </a:xfrm>
          <a:prstGeom prst="rect">
            <a:avLst/>
          </a:prstGeom>
          <a:solidFill>
            <a:srgbClr val="EBEBF3"/>
          </a:solidFill>
          <a:ln w="9525">
            <a:noFill/>
            <a:miter lim="800000"/>
            <a:headEnd/>
            <a:tailEnd/>
          </a:ln>
          <a:effectLst/>
        </p:spPr>
        <p:txBody>
          <a:bodyPr wrap="none" anchor="ctr"/>
          <a:lstStyle/>
          <a:p>
            <a:pPr fontAlgn="auto">
              <a:spcBef>
                <a:spcPts val="0"/>
              </a:spcBef>
              <a:spcAft>
                <a:spcPts val="0"/>
              </a:spcAft>
              <a:defRPr/>
            </a:pPr>
            <a:endParaRPr lang="en-US">
              <a:latin typeface="+mn-lt"/>
            </a:endParaRPr>
          </a:p>
        </p:txBody>
      </p:sp>
      <p:sp>
        <p:nvSpPr>
          <p:cNvPr id="1027" name="Rectangle 2"/>
          <p:cNvSpPr>
            <a:spLocks noGrp="1" noChangeArrowheads="1"/>
          </p:cNvSpPr>
          <p:nvPr>
            <p:ph type="title"/>
          </p:nvPr>
        </p:nvSpPr>
        <p:spPr bwMode="auto">
          <a:xfrm>
            <a:off x="76200" y="0"/>
            <a:ext cx="8991600" cy="6858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dirty="0" smtClean="0"/>
              <a:t>Click to edit Master title style</a:t>
            </a:r>
          </a:p>
        </p:txBody>
      </p:sp>
      <p:sp>
        <p:nvSpPr>
          <p:cNvPr id="1028" name="Rectangle 3"/>
          <p:cNvSpPr>
            <a:spLocks noGrp="1" noChangeArrowheads="1"/>
          </p:cNvSpPr>
          <p:nvPr>
            <p:ph type="body" idx="1"/>
          </p:nvPr>
        </p:nvSpPr>
        <p:spPr bwMode="auto">
          <a:xfrm>
            <a:off x="685800" y="990600"/>
            <a:ext cx="7772400" cy="51054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030" name="Rectangle 6"/>
          <p:cNvSpPr>
            <a:spLocks noGrp="1" noChangeArrowheads="1"/>
          </p:cNvSpPr>
          <p:nvPr>
            <p:ph type="sldNum" sz="quarter" idx="4"/>
          </p:nvPr>
        </p:nvSpPr>
        <p:spPr bwMode="auto">
          <a:xfrm>
            <a:off x="7236780" y="6639503"/>
            <a:ext cx="19050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fontAlgn="auto">
              <a:spcBef>
                <a:spcPts val="0"/>
              </a:spcBef>
              <a:spcAft>
                <a:spcPts val="0"/>
              </a:spcAft>
              <a:defRPr sz="1000" smtClean="0">
                <a:latin typeface="Arial" charset="0"/>
              </a:defRPr>
            </a:lvl1pPr>
          </a:lstStyle>
          <a:p>
            <a:pPr>
              <a:defRPr/>
            </a:pPr>
            <a:fld id="{FBA43EC7-B018-492A-98F6-32908B5B9E8D}" type="slidenum">
              <a:rPr lang="en-US" smtClean="0"/>
              <a:pPr>
                <a:defRPr/>
              </a:pPr>
              <a:t>‹#›</a:t>
            </a:fld>
            <a:endParaRPr lang="en-US" dirty="0"/>
          </a:p>
        </p:txBody>
      </p:sp>
      <p:sp>
        <p:nvSpPr>
          <p:cNvPr id="1035" name="Rectangle 11"/>
          <p:cNvSpPr>
            <a:spLocks noChangeArrowheads="1"/>
          </p:cNvSpPr>
          <p:nvPr/>
        </p:nvSpPr>
        <p:spPr bwMode="auto">
          <a:xfrm>
            <a:off x="0" y="653695"/>
            <a:ext cx="9144000" cy="173038"/>
          </a:xfrm>
          <a:prstGeom prst="rect">
            <a:avLst/>
          </a:prstGeom>
          <a:solidFill>
            <a:srgbClr val="232EAE"/>
          </a:solidFill>
          <a:ln w="9525">
            <a:noFill/>
            <a:miter lim="800000"/>
            <a:headEnd/>
            <a:tailEnd/>
          </a:ln>
          <a:effectLst/>
        </p:spPr>
        <p:txBody>
          <a:bodyPr wrap="none" anchor="ctr"/>
          <a:lstStyle/>
          <a:p>
            <a:pPr fontAlgn="auto">
              <a:spcBef>
                <a:spcPts val="0"/>
              </a:spcBef>
              <a:spcAft>
                <a:spcPts val="0"/>
              </a:spcAft>
              <a:defRPr/>
            </a:pPr>
            <a:endParaRPr lang="en-US">
              <a:latin typeface="Verdana" pitchFamily="34" charset="0"/>
            </a:endParaRPr>
          </a:p>
        </p:txBody>
      </p:sp>
      <p:sp>
        <p:nvSpPr>
          <p:cNvPr id="1037" name="Text Box 13"/>
          <p:cNvSpPr txBox="1">
            <a:spLocks noChangeArrowheads="1"/>
          </p:cNvSpPr>
          <p:nvPr/>
        </p:nvSpPr>
        <p:spPr bwMode="auto">
          <a:xfrm>
            <a:off x="0" y="600781"/>
            <a:ext cx="2665413" cy="261610"/>
          </a:xfrm>
          <a:prstGeom prst="rect">
            <a:avLst/>
          </a:prstGeom>
          <a:noFill/>
          <a:ln w="9525">
            <a:noFill/>
            <a:miter lim="800000"/>
            <a:headEnd/>
            <a:tailEnd/>
          </a:ln>
          <a:effectLst/>
        </p:spPr>
        <p:txBody>
          <a:bodyPr>
            <a:spAutoFit/>
          </a:bodyPr>
          <a:lstStyle/>
          <a:p>
            <a:pPr fontAlgn="auto">
              <a:spcBef>
                <a:spcPts val="0"/>
              </a:spcBef>
              <a:spcAft>
                <a:spcPts val="0"/>
              </a:spcAft>
              <a:defRPr/>
            </a:pPr>
            <a:r>
              <a:rPr lang="en-US" sz="1100" dirty="0" smtClean="0">
                <a:solidFill>
                  <a:schemeClr val="bg1"/>
                </a:solidFill>
                <a:latin typeface="Bitstream Vera Sans" pitchFamily="34" charset="0"/>
              </a:rPr>
              <a:t>Model-Based Systems Engineering</a:t>
            </a:r>
            <a:endParaRPr lang="en-US" sz="1100" dirty="0">
              <a:solidFill>
                <a:schemeClr val="bg1"/>
              </a:solidFill>
              <a:latin typeface="Bitstream Vera Sans" pitchFamily="34" charset="0"/>
            </a:endParaRPr>
          </a:p>
        </p:txBody>
      </p:sp>
      <p:sp>
        <p:nvSpPr>
          <p:cNvPr id="13" name="Rectangle 7"/>
          <p:cNvSpPr>
            <a:spLocks noChangeArrowheads="1"/>
          </p:cNvSpPr>
          <p:nvPr userDrawn="1"/>
        </p:nvSpPr>
        <p:spPr bwMode="auto">
          <a:xfrm>
            <a:off x="90001" y="6628190"/>
            <a:ext cx="2450067" cy="215444"/>
          </a:xfrm>
          <a:prstGeom prst="rect">
            <a:avLst/>
          </a:prstGeom>
          <a:noFill/>
          <a:ln w="9525">
            <a:noFill/>
            <a:miter lim="800000"/>
            <a:headEnd/>
            <a:tailEnd/>
          </a:ln>
        </p:spPr>
        <p:txBody>
          <a:bodyPr wrap="square">
            <a:prstTxWarp prst="textNoShape">
              <a:avLst/>
            </a:prstTxWarp>
            <a:spAutoFit/>
          </a:bodyPr>
          <a:lstStyle/>
          <a:p>
            <a:pPr algn="l"/>
            <a:r>
              <a:rPr lang="en-US" sz="800" dirty="0" smtClean="0"/>
              <a:t>Developing</a:t>
            </a:r>
            <a:r>
              <a:rPr lang="en-US" sz="800" baseline="0" dirty="0" smtClean="0"/>
              <a:t> and Working with System Models</a:t>
            </a:r>
            <a:endParaRPr lang="en-US" sz="800" dirty="0"/>
          </a:p>
        </p:txBody>
      </p:sp>
      <p:pic>
        <p:nvPicPr>
          <p:cNvPr id="10" name="Picture 9" descr="Macintosh HD:Users:djbundas:Documents:Microsoft User Data:Saved Attachments:"/>
          <p:cNvPicPr>
            <a:picLocks noChangeAspect="1" noChangeArrowheads="1"/>
          </p:cNvPicPr>
          <p:nvPr userDrawn="1"/>
        </p:nvPicPr>
        <p:blipFill>
          <a:blip r:embed="rId6" cstate="print">
            <a:lum bright="-4000" contrast="28000"/>
          </a:blip>
          <a:srcRect/>
          <a:stretch>
            <a:fillRect/>
          </a:stretch>
        </p:blipFill>
        <p:spPr bwMode="auto">
          <a:xfrm>
            <a:off x="88901" y="50800"/>
            <a:ext cx="673099" cy="563409"/>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67" r:id="rId1"/>
    <p:sldLayoutId id="2147483665" r:id="rId2"/>
    <p:sldLayoutId id="2147483666" r:id="rId3"/>
    <p:sldLayoutId id="2147483668" r:id="rId4"/>
  </p:sldLayoutIdLst>
  <p:timing>
    <p:tnLst>
      <p:par>
        <p:cTn id="1" dur="indefinite" restart="never" nodeType="tmRoot"/>
      </p:par>
    </p:tnLst>
  </p:timing>
  <p:hf hdr="0" ftr="0" dt="0"/>
  <p:txStyles>
    <p:titleStyle>
      <a:lvl1pPr algn="ctr" rtl="0" fontAlgn="base">
        <a:spcBef>
          <a:spcPct val="0"/>
        </a:spcBef>
        <a:spcAft>
          <a:spcPct val="0"/>
        </a:spcAft>
        <a:defRPr sz="2800" b="1">
          <a:solidFill>
            <a:schemeClr val="accent6"/>
          </a:solidFill>
          <a:latin typeface="+mj-lt"/>
          <a:ea typeface="ＭＳ Ｐゴシック" pitchFamily="-112" charset="-128"/>
          <a:cs typeface="ＭＳ Ｐゴシック" pitchFamily="-112" charset="-128"/>
        </a:defRPr>
      </a:lvl1pPr>
      <a:lvl2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2pPr>
      <a:lvl3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3pPr>
      <a:lvl4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4pPr>
      <a:lvl5pPr algn="ctr" rtl="0" fontAlgn="base">
        <a:spcBef>
          <a:spcPct val="0"/>
        </a:spcBef>
        <a:spcAft>
          <a:spcPct val="0"/>
        </a:spcAft>
        <a:defRPr sz="2400" b="1">
          <a:solidFill>
            <a:srgbClr val="663300"/>
          </a:solidFill>
          <a:latin typeface="Arial" pitchFamily="-112" charset="0"/>
          <a:ea typeface="ＭＳ Ｐゴシック" pitchFamily="-112" charset="-128"/>
          <a:cs typeface="ＭＳ Ｐゴシック" pitchFamily="-112" charset="-128"/>
        </a:defRPr>
      </a:lvl5pPr>
      <a:lvl6pPr marL="457200" algn="ctr" rtl="0" eaLnBrk="1" fontAlgn="base" hangingPunct="1">
        <a:spcBef>
          <a:spcPct val="0"/>
        </a:spcBef>
        <a:spcAft>
          <a:spcPct val="0"/>
        </a:spcAft>
        <a:defRPr sz="2400" b="1">
          <a:solidFill>
            <a:srgbClr val="663300"/>
          </a:solidFill>
          <a:latin typeface="Arial" pitchFamily="-112" charset="0"/>
        </a:defRPr>
      </a:lvl6pPr>
      <a:lvl7pPr marL="914400" algn="ctr" rtl="0" eaLnBrk="1" fontAlgn="base" hangingPunct="1">
        <a:spcBef>
          <a:spcPct val="0"/>
        </a:spcBef>
        <a:spcAft>
          <a:spcPct val="0"/>
        </a:spcAft>
        <a:defRPr sz="2400" b="1">
          <a:solidFill>
            <a:srgbClr val="663300"/>
          </a:solidFill>
          <a:latin typeface="Arial" pitchFamily="-112" charset="0"/>
        </a:defRPr>
      </a:lvl7pPr>
      <a:lvl8pPr marL="1371600" algn="ctr" rtl="0" eaLnBrk="1" fontAlgn="base" hangingPunct="1">
        <a:spcBef>
          <a:spcPct val="0"/>
        </a:spcBef>
        <a:spcAft>
          <a:spcPct val="0"/>
        </a:spcAft>
        <a:defRPr sz="2400" b="1">
          <a:solidFill>
            <a:srgbClr val="663300"/>
          </a:solidFill>
          <a:latin typeface="Arial" pitchFamily="-112" charset="0"/>
        </a:defRPr>
      </a:lvl8pPr>
      <a:lvl9pPr marL="1828800" algn="ctr" rtl="0" eaLnBrk="1" fontAlgn="base" hangingPunct="1">
        <a:spcBef>
          <a:spcPct val="0"/>
        </a:spcBef>
        <a:spcAft>
          <a:spcPct val="0"/>
        </a:spcAft>
        <a:defRPr sz="2400" b="1">
          <a:solidFill>
            <a:srgbClr val="663300"/>
          </a:solidFill>
          <a:latin typeface="Arial" pitchFamily="-112" charset="0"/>
        </a:defRPr>
      </a:lvl9pPr>
    </p:titleStyle>
    <p:body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slideLayout" Target="../slideLayouts/slideLayout3.xml"/><Relationship Id="rId5" Type="http://schemas.openxmlformats.org/officeDocument/2006/relationships/image" Target="../media/image10.WMF"/><Relationship Id="rId4" Type="http://schemas.openxmlformats.org/officeDocument/2006/relationships/image" Target="../media/image9.WMF"/></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32.xml.rels><?xml version="1.0" encoding="UTF-8" standalone="yes"?>
<Relationships xmlns="http://schemas.openxmlformats.org/package/2006/relationships"><Relationship Id="rId2" Type="http://schemas.openxmlformats.org/officeDocument/2006/relationships/image" Target="../media/image17.wmf"/><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2" Type="http://schemas.openxmlformats.org/officeDocument/2006/relationships/image" Target="../media/image18.wmf"/><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5.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2.wmf"/><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image" Target="../media/image23.w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4.wmf"/><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6.wmf"/><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7.wmf"/><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28.wmf"/><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1.wmf"/><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a:spLocks noGrp="1"/>
          </p:cNvSpPr>
          <p:nvPr>
            <p:ph type="ctrTitle"/>
          </p:nvPr>
        </p:nvSpPr>
        <p:spPr>
          <a:xfrm>
            <a:off x="822740" y="143773"/>
            <a:ext cx="8214916" cy="3011171"/>
          </a:xfrm>
        </p:spPr>
        <p:txBody>
          <a:bodyPr/>
          <a:lstStyle/>
          <a:p>
            <a:pPr marL="457200" indent="-457200"/>
            <a:r>
              <a:rPr lang="en-US" sz="4400" dirty="0" smtClean="0">
                <a:solidFill>
                  <a:srgbClr val="800000"/>
                </a:solidFill>
              </a:rPr>
              <a:t>Foundational Concepts for Building System Models </a:t>
            </a:r>
            <a:br>
              <a:rPr lang="en-US" sz="4400" dirty="0" smtClean="0">
                <a:solidFill>
                  <a:srgbClr val="800000"/>
                </a:solidFill>
              </a:rPr>
            </a:br>
            <a:r>
              <a:rPr lang="en-US" sz="1800" dirty="0" smtClean="0">
                <a:solidFill>
                  <a:srgbClr val="800000"/>
                </a:solidFill>
              </a:rPr>
              <a:t/>
            </a:r>
            <a:br>
              <a:rPr lang="en-US" sz="1800" dirty="0" smtClean="0">
                <a:solidFill>
                  <a:srgbClr val="800000"/>
                </a:solidFill>
              </a:rPr>
            </a:br>
            <a:r>
              <a:rPr lang="en-US" sz="1800" dirty="0" smtClean="0">
                <a:solidFill>
                  <a:srgbClr val="800000"/>
                </a:solidFill>
              </a:rPr>
              <a:t/>
            </a:r>
            <a:br>
              <a:rPr lang="en-US" sz="1800" dirty="0" smtClean="0">
                <a:solidFill>
                  <a:srgbClr val="800000"/>
                </a:solidFill>
              </a:rPr>
            </a:br>
            <a:r>
              <a:rPr lang="en-US" sz="2000" dirty="0" smtClean="0">
                <a:solidFill>
                  <a:schemeClr val="tx1">
                    <a:lumMod val="75000"/>
                    <a:lumOff val="25000"/>
                  </a:schemeClr>
                </a:solidFill>
              </a:rPr>
              <a:t>SEWG MBSE Training Module 3</a:t>
            </a:r>
            <a:br>
              <a:rPr lang="en-US" sz="2000" dirty="0" smtClean="0">
                <a:solidFill>
                  <a:schemeClr val="tx1">
                    <a:lumMod val="75000"/>
                    <a:lumOff val="25000"/>
                  </a:schemeClr>
                </a:solidFill>
              </a:rPr>
            </a:br>
            <a:r>
              <a:rPr lang="en-US" sz="2000" u="sng" dirty="0" smtClean="0"/>
              <a:t>https</a:t>
            </a:r>
            <a:r>
              <a:rPr lang="en-US" sz="2000" u="sng" dirty="0"/>
              <a:t>://nen.nasa.gov/web/se/mbse/</a:t>
            </a:r>
            <a:r>
              <a:rPr lang="en-US" sz="2000" u="sng" dirty="0" smtClean="0"/>
              <a:t>documents</a:t>
            </a:r>
            <a:endParaRPr lang="en-US" sz="2000" dirty="0">
              <a:solidFill>
                <a:schemeClr val="tx1">
                  <a:lumMod val="75000"/>
                  <a:lumOff val="25000"/>
                </a:schemeClr>
              </a:solidFill>
            </a:endParaRPr>
          </a:p>
        </p:txBody>
      </p:sp>
      <p:sp>
        <p:nvSpPr>
          <p:cNvPr id="8" name="Subtitle 2"/>
          <p:cNvSpPr>
            <a:spLocks noGrp="1"/>
          </p:cNvSpPr>
          <p:nvPr>
            <p:ph type="subTitle" idx="1"/>
          </p:nvPr>
        </p:nvSpPr>
        <p:spPr>
          <a:xfrm>
            <a:off x="1124736" y="4013730"/>
            <a:ext cx="6454140" cy="1451656"/>
          </a:xfrm>
        </p:spPr>
        <p:txBody>
          <a:bodyPr/>
          <a:lstStyle/>
          <a:p>
            <a:pPr marL="274320" lvl="1" indent="0" algn="ctr">
              <a:buNone/>
            </a:pPr>
            <a:r>
              <a:rPr lang="en-US" sz="1600" b="1" dirty="0">
                <a:solidFill>
                  <a:schemeClr val="bg1"/>
                </a:solidFill>
              </a:rPr>
              <a:t>Todd Bayer, Daniel Dvorak, Sanford Friedenthal, </a:t>
            </a:r>
            <a:r>
              <a:rPr lang="en-US" sz="1600" b="1" dirty="0" smtClean="0">
                <a:solidFill>
                  <a:schemeClr val="bg1"/>
                </a:solidFill>
              </a:rPr>
              <a:t/>
            </a:r>
            <a:br>
              <a:rPr lang="en-US" sz="1600" b="1" dirty="0" smtClean="0">
                <a:solidFill>
                  <a:schemeClr val="bg1"/>
                </a:solidFill>
              </a:rPr>
            </a:br>
            <a:r>
              <a:rPr lang="en-US" sz="1600" b="1" dirty="0" smtClean="0">
                <a:solidFill>
                  <a:schemeClr val="bg1"/>
                </a:solidFill>
              </a:rPr>
              <a:t>Steven </a:t>
            </a:r>
            <a:r>
              <a:rPr lang="en-US" sz="1600" b="1" dirty="0">
                <a:solidFill>
                  <a:schemeClr val="bg1"/>
                </a:solidFill>
              </a:rPr>
              <a:t>Jenkins, Chi Lin, Sanda Mandutianu</a:t>
            </a:r>
          </a:p>
          <a:p>
            <a:endParaRPr lang="en-US" sz="1600" b="1" dirty="0" smtClean="0">
              <a:solidFill>
                <a:schemeClr val="bg1"/>
              </a:solidFill>
              <a:latin typeface="Helvetica"/>
              <a:cs typeface="Helvetica"/>
            </a:endParaRPr>
          </a:p>
          <a:p>
            <a:r>
              <a:rPr lang="en-US" sz="1600" b="1" dirty="0" smtClean="0">
                <a:solidFill>
                  <a:schemeClr val="bg1"/>
                </a:solidFill>
                <a:latin typeface="Helvetica"/>
                <a:cs typeface="Helvetica"/>
              </a:rPr>
              <a:t>Jet Propulsion Laboratory, California Institute of Technology</a:t>
            </a:r>
            <a:endParaRPr lang="en-US" b="1" dirty="0" smtClean="0">
              <a:solidFill>
                <a:schemeClr val="bg1"/>
              </a:solidFill>
              <a:latin typeface="Helvetica"/>
              <a:cs typeface="Helvetica"/>
            </a:endParaRPr>
          </a:p>
        </p:txBody>
      </p:sp>
      <p:sp>
        <p:nvSpPr>
          <p:cNvPr id="4" name="Rectangle 3"/>
          <p:cNvSpPr/>
          <p:nvPr/>
        </p:nvSpPr>
        <p:spPr>
          <a:xfrm>
            <a:off x="228600" y="6464412"/>
            <a:ext cx="8610600" cy="261610"/>
          </a:xfrm>
          <a:prstGeom prst="rect">
            <a:avLst/>
          </a:prstGeom>
        </p:spPr>
        <p:txBody>
          <a:bodyPr wrap="square">
            <a:spAutoFit/>
          </a:bodyPr>
          <a:lstStyle/>
          <a:p>
            <a:pPr algn="ctr"/>
            <a:r>
              <a:rPr lang="en-US" sz="1100" dirty="0" smtClean="0">
                <a:solidFill>
                  <a:schemeClr val="bg1"/>
                </a:solidFill>
              </a:rPr>
              <a:t>Copyright 2012 California Institute of Technology. U.S. Government sponsorship acknowledged.</a:t>
            </a:r>
            <a:endParaRPr lang="en-US" sz="1100" dirty="0">
              <a:solidFill>
                <a:schemeClr val="bg1"/>
              </a:solidFill>
            </a:endParaRPr>
          </a:p>
        </p:txBody>
      </p:sp>
      <p:pic>
        <p:nvPicPr>
          <p:cNvPr id="15" name="Picture 14" descr="Macintosh HD:Users:djbundas:Documents:Microsoft User Data:Saved Attachments:"/>
          <p:cNvPicPr>
            <a:picLocks noChangeAspect="1" noChangeArrowheads="1"/>
          </p:cNvPicPr>
          <p:nvPr/>
        </p:nvPicPr>
        <p:blipFill>
          <a:blip r:embed="rId3" cstate="print">
            <a:lum bright="-4000" contrast="28000"/>
          </a:blip>
          <a:srcRect/>
          <a:stretch>
            <a:fillRect/>
          </a:stretch>
        </p:blipFill>
        <p:spPr bwMode="auto">
          <a:xfrm>
            <a:off x="228600" y="228600"/>
            <a:ext cx="981869" cy="821861"/>
          </a:xfrm>
          <a:prstGeom prst="rect">
            <a:avLst/>
          </a:prstGeom>
          <a:noFill/>
          <a:ln w="9525">
            <a:noFill/>
            <a:miter lim="800000"/>
            <a:headEnd/>
            <a:tailEnd/>
          </a:ln>
        </p:spPr>
      </p:pic>
      <p:sp>
        <p:nvSpPr>
          <p:cNvPr id="2" name="TextBox 1"/>
          <p:cNvSpPr txBox="1"/>
          <p:nvPr/>
        </p:nvSpPr>
        <p:spPr>
          <a:xfrm>
            <a:off x="9171478" y="1795016"/>
            <a:ext cx="184666" cy="369332"/>
          </a:xfrm>
          <a:prstGeom prst="rect">
            <a:avLst/>
          </a:prstGeom>
          <a:noFill/>
        </p:spPr>
        <p:txBody>
          <a:bodyPr wrap="none" rtlCol="0">
            <a:spAutoFit/>
          </a:bodyPr>
          <a:lstStyle/>
          <a:p>
            <a:endParaRPr lang="en-US" dirty="0"/>
          </a:p>
        </p:txBody>
      </p:sp>
    </p:spTree>
    <p:extLst>
      <p:ext uri="{BB962C8B-B14F-4D97-AF65-F5344CB8AC3E}">
        <p14:creationId xmlns:p14="http://schemas.microsoft.com/office/powerpoint/2010/main" val="118667007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1562"/>
            <a:ext cx="8229600" cy="614519"/>
          </a:xfrm>
        </p:spPr>
        <p:txBody>
          <a:bodyPr>
            <a:normAutofit/>
          </a:bodyPr>
          <a:lstStyle/>
          <a:p>
            <a:r>
              <a:rPr lang="en-US" dirty="0" smtClean="0"/>
              <a:t>Objective and Intended Audience</a:t>
            </a:r>
            <a:endParaRPr lang="en-US" dirty="0"/>
          </a:p>
        </p:txBody>
      </p:sp>
      <p:sp>
        <p:nvSpPr>
          <p:cNvPr id="3" name="Content Placeholder 2"/>
          <p:cNvSpPr>
            <a:spLocks noGrp="1"/>
          </p:cNvSpPr>
          <p:nvPr>
            <p:ph idx="1"/>
          </p:nvPr>
        </p:nvSpPr>
        <p:spPr>
          <a:xfrm>
            <a:off x="152775" y="1012111"/>
            <a:ext cx="8933931" cy="5670098"/>
          </a:xfrm>
        </p:spPr>
        <p:txBody>
          <a:bodyPr>
            <a:normAutofit fontScale="92500" lnSpcReduction="20000"/>
          </a:bodyPr>
          <a:lstStyle/>
          <a:p>
            <a:pPr marL="0" indent="0">
              <a:buNone/>
            </a:pPr>
            <a:r>
              <a:rPr lang="en-US" b="1" dirty="0"/>
              <a:t>Objectives:</a:t>
            </a:r>
          </a:p>
          <a:p>
            <a:r>
              <a:rPr lang="en-US" dirty="0"/>
              <a:t>Understand how </a:t>
            </a:r>
            <a:r>
              <a:rPr lang="en-US" dirty="0" smtClean="0"/>
              <a:t>systems engineering concepts are </a:t>
            </a:r>
            <a:r>
              <a:rPr lang="en-US" dirty="0"/>
              <a:t>expressed in </a:t>
            </a:r>
            <a:r>
              <a:rPr lang="en-US" dirty="0" smtClean="0"/>
              <a:t>the JPL Foundation profiles of SysML</a:t>
            </a:r>
          </a:p>
          <a:p>
            <a:pPr lvl="1"/>
            <a:r>
              <a:rPr lang="en-US" dirty="0" smtClean="0"/>
              <a:t>Note: SysML representations are not entirely mature; subject to change</a:t>
            </a:r>
          </a:p>
          <a:p>
            <a:r>
              <a:rPr lang="en-US" dirty="0" smtClean="0"/>
              <a:t>Understand </a:t>
            </a:r>
            <a:r>
              <a:rPr lang="en-US" dirty="0"/>
              <a:t>how automated analysis enhances design integrity</a:t>
            </a:r>
          </a:p>
          <a:p>
            <a:pPr marL="0" indent="0">
              <a:buNone/>
            </a:pPr>
            <a:endParaRPr lang="en-US" b="1" dirty="0"/>
          </a:p>
          <a:p>
            <a:pPr marL="0" indent="0">
              <a:buNone/>
            </a:pPr>
            <a:r>
              <a:rPr lang="en-US" b="1" dirty="0"/>
              <a:t>Intended Audience:</a:t>
            </a:r>
          </a:p>
          <a:p>
            <a:r>
              <a:rPr lang="en-US" dirty="0" smtClean="0"/>
              <a:t>Systems engineers, especially model developers</a:t>
            </a:r>
            <a:endParaRPr lang="en-US" b="1" dirty="0"/>
          </a:p>
          <a:p>
            <a:pPr marL="0" indent="0">
              <a:buNone/>
            </a:pPr>
            <a:endParaRPr lang="en-US" b="1" dirty="0"/>
          </a:p>
          <a:p>
            <a:pPr marL="0" indent="0">
              <a:buNone/>
            </a:pPr>
            <a:r>
              <a:rPr lang="en-US" b="1" dirty="0"/>
              <a:t>Prerequisites:</a:t>
            </a:r>
          </a:p>
          <a:p>
            <a:r>
              <a:rPr lang="en-US" dirty="0"/>
              <a:t>Systems engineering background</a:t>
            </a:r>
          </a:p>
          <a:p>
            <a:r>
              <a:rPr lang="en-US" dirty="0">
                <a:cs typeface="Arial"/>
              </a:rPr>
              <a:t>Basic SysML knowledge </a:t>
            </a:r>
            <a:r>
              <a:rPr lang="en-US" dirty="0" smtClean="0">
                <a:cs typeface="Arial"/>
              </a:rPr>
              <a:t>assumed</a:t>
            </a:r>
          </a:p>
          <a:p>
            <a:r>
              <a:rPr lang="en-US" dirty="0" smtClean="0">
                <a:cs typeface="Arial"/>
              </a:rPr>
              <a:t>MBSE Module 2: Introduction to System Modeling</a:t>
            </a:r>
            <a:endParaRPr lang="en-US" dirty="0"/>
          </a:p>
          <a:p>
            <a:endParaRPr lang="en-US" dirty="0"/>
          </a:p>
          <a:p>
            <a:pPr marL="0" indent="0">
              <a:buNone/>
            </a:pPr>
            <a:r>
              <a:rPr lang="en-US" b="1" dirty="0"/>
              <a:t>Non-Objectives:</a:t>
            </a:r>
          </a:p>
          <a:p>
            <a:r>
              <a:rPr lang="en-US" dirty="0"/>
              <a:t>Not SysML training or tool </a:t>
            </a:r>
            <a:r>
              <a:rPr lang="en-US" dirty="0" smtClean="0"/>
              <a:t>training</a:t>
            </a:r>
            <a:endParaRPr lang="en-US" dirty="0"/>
          </a:p>
        </p:txBody>
      </p: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2</a:t>
            </a:fld>
            <a:endParaRPr lang="en-US" dirty="0"/>
          </a:p>
        </p:txBody>
      </p:sp>
    </p:spTree>
    <p:extLst>
      <p:ext uri="{BB962C8B-B14F-4D97-AF65-F5344CB8AC3E}">
        <p14:creationId xmlns:p14="http://schemas.microsoft.com/office/powerpoint/2010/main" val="17591068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Acknowledgements</a:t>
            </a:r>
            <a:endParaRPr lang="en-US" dirty="0"/>
          </a:p>
        </p:txBody>
      </p:sp>
      <p:sp>
        <p:nvSpPr>
          <p:cNvPr id="3" name="Content Placeholder 2"/>
          <p:cNvSpPr>
            <a:spLocks noGrp="1"/>
          </p:cNvSpPr>
          <p:nvPr>
            <p:ph idx="1"/>
          </p:nvPr>
        </p:nvSpPr>
        <p:spPr/>
        <p:txBody>
          <a:bodyPr>
            <a:normAutofit/>
          </a:bodyPr>
          <a:lstStyle/>
          <a:p>
            <a:pPr marL="0" indent="0">
              <a:buNone/>
            </a:pPr>
            <a:r>
              <a:rPr lang="en-US" b="1" dirty="0" smtClean="0"/>
              <a:t>Funding</a:t>
            </a:r>
            <a:r>
              <a:rPr lang="en-US" dirty="0" smtClean="0"/>
              <a:t>:</a:t>
            </a:r>
          </a:p>
          <a:p>
            <a:pPr marL="274320" lvl="1" indent="0">
              <a:buNone/>
            </a:pPr>
            <a:r>
              <a:rPr lang="en-US" dirty="0"/>
              <a:t>NASA </a:t>
            </a:r>
            <a:r>
              <a:rPr lang="en-US" dirty="0" smtClean="0"/>
              <a:t>SEWG </a:t>
            </a:r>
            <a:r>
              <a:rPr lang="en-US" smtClean="0"/>
              <a:t>MBSE </a:t>
            </a:r>
            <a:r>
              <a:rPr lang="en-US" smtClean="0"/>
              <a:t>Initiative </a:t>
            </a:r>
            <a:r>
              <a:rPr lang="en-US" dirty="0" smtClean="0"/>
              <a:t>(Joseph Smith)</a:t>
            </a:r>
            <a:endParaRPr lang="en-US" dirty="0"/>
          </a:p>
          <a:p>
            <a:pPr marL="274320" lvl="1" indent="0">
              <a:buNone/>
            </a:pPr>
            <a:r>
              <a:rPr lang="en-US" dirty="0" smtClean="0"/>
              <a:t>JPL ESD Integrated Model-Centric Engineering (Chi Lin)</a:t>
            </a:r>
          </a:p>
          <a:p>
            <a:pPr marL="274320" lvl="1" indent="0">
              <a:buNone/>
            </a:pPr>
            <a:r>
              <a:rPr lang="en-US" dirty="0" smtClean="0"/>
              <a:t>JPL Formulation &amp; Systems </a:t>
            </a:r>
            <a:r>
              <a:rPr lang="en-US" dirty="0" smtClean="0"/>
              <a:t>Engineering Division </a:t>
            </a:r>
            <a:r>
              <a:rPr lang="en-US" dirty="0" smtClean="0"/>
              <a:t>(David Nichols)</a:t>
            </a:r>
          </a:p>
          <a:p>
            <a:pPr marL="0" indent="0">
              <a:buNone/>
            </a:pPr>
            <a:endParaRPr lang="en-US" dirty="0" smtClean="0"/>
          </a:p>
          <a:p>
            <a:pPr marL="0" indent="0">
              <a:buNone/>
            </a:pPr>
            <a:r>
              <a:rPr lang="en-US" b="1" dirty="0" smtClean="0"/>
              <a:t>Contributors </a:t>
            </a:r>
            <a:r>
              <a:rPr lang="en-US" dirty="0" smtClean="0"/>
              <a:t>(in alphabetical order)</a:t>
            </a:r>
            <a:r>
              <a:rPr lang="en-US" b="1" dirty="0" smtClean="0"/>
              <a:t>:</a:t>
            </a:r>
          </a:p>
          <a:p>
            <a:pPr marL="274320" lvl="1" indent="0">
              <a:buNone/>
            </a:pPr>
            <a:r>
              <a:rPr lang="en-US" dirty="0" smtClean="0"/>
              <a:t>Todd Bayer, Daniel Dvorak, Sanford Friedenthal, Steven Jenkins, Chi Lin, Sanda Mandutianu</a:t>
            </a:r>
          </a:p>
          <a:p>
            <a:pPr marL="274320" lvl="1" indent="0">
              <a:buNone/>
            </a:pPr>
            <a:endParaRPr lang="en-US" dirty="0" smtClean="0"/>
          </a:p>
          <a:p>
            <a:pPr marL="0" indent="0">
              <a:buNone/>
            </a:pPr>
            <a:r>
              <a:rPr lang="en-US" b="1" dirty="0" smtClean="0"/>
              <a:t>Other Sources:</a:t>
            </a:r>
          </a:p>
          <a:p>
            <a:pPr marL="274320" lvl="1" indent="0">
              <a:buNone/>
            </a:pPr>
            <a:r>
              <a:rPr lang="en-US" dirty="0" smtClean="0"/>
              <a:t>JPL Europa pre-project modeling efforts</a:t>
            </a:r>
          </a:p>
          <a:p>
            <a:pPr marL="274320" lvl="1" indent="0">
              <a:buNone/>
            </a:pPr>
            <a:r>
              <a:rPr lang="en-US" dirty="0" smtClean="0"/>
              <a:t>JPL Modeling Early Adopters (MEA)</a:t>
            </a: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3</a:t>
            </a:fld>
            <a:endParaRPr lang="en-US" dirty="0"/>
          </a:p>
        </p:txBody>
      </p:sp>
    </p:spTree>
    <p:extLst>
      <p:ext uri="{BB962C8B-B14F-4D97-AF65-F5344CB8AC3E}">
        <p14:creationId xmlns:p14="http://schemas.microsoft.com/office/powerpoint/2010/main" val="26479704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 </a:t>
            </a:r>
            <a:endParaRPr lang="en-US" dirty="0"/>
          </a:p>
        </p:txBody>
      </p:sp>
      <p:sp>
        <p:nvSpPr>
          <p:cNvPr id="3" name="Content Placeholder 2"/>
          <p:cNvSpPr>
            <a:spLocks noGrp="1"/>
          </p:cNvSpPr>
          <p:nvPr>
            <p:ph idx="1"/>
          </p:nvPr>
        </p:nvSpPr>
        <p:spPr>
          <a:xfrm>
            <a:off x="315384" y="962389"/>
            <a:ext cx="8736984" cy="5680886"/>
          </a:xfrm>
        </p:spPr>
        <p:txBody>
          <a:bodyPr>
            <a:normAutofit fontScale="92500"/>
          </a:bodyPr>
          <a:lstStyle/>
          <a:p>
            <a:pPr marL="457200" lvl="0" indent="-457200">
              <a:buFont typeface="+mj-lt"/>
              <a:buAutoNum type="arabicPeriod"/>
            </a:pPr>
            <a:r>
              <a:rPr lang="en-US" dirty="0"/>
              <a:t>Takeaways from </a:t>
            </a:r>
            <a:r>
              <a:rPr lang="en-US" dirty="0" smtClean="0"/>
              <a:t>MBSE training modules 1 and 2</a:t>
            </a:r>
            <a:endParaRPr lang="en-US" dirty="0"/>
          </a:p>
          <a:p>
            <a:pPr marL="457200" lvl="0" indent="-457200">
              <a:buFont typeface="+mj-lt"/>
              <a:buAutoNum type="arabicPeriod"/>
            </a:pPr>
            <a:r>
              <a:rPr lang="en-US" dirty="0" smtClean="0"/>
              <a:t>Extending SysML with ontologies</a:t>
            </a:r>
          </a:p>
          <a:p>
            <a:pPr marL="744538" lvl="1">
              <a:buFont typeface="Wingdings" charset="2"/>
              <a:buChar char="§"/>
            </a:pPr>
            <a:r>
              <a:rPr lang="en-US" dirty="0" smtClean="0"/>
              <a:t>The role of OWL vs. SysML</a:t>
            </a:r>
          </a:p>
          <a:p>
            <a:pPr marL="744538" lvl="1">
              <a:buFont typeface="Wingdings" charset="2"/>
              <a:buChar char="§"/>
            </a:pPr>
            <a:r>
              <a:rPr lang="en-US" dirty="0" smtClean="0"/>
              <a:t>Reasoning on models</a:t>
            </a:r>
            <a:endParaRPr lang="en-US" dirty="0"/>
          </a:p>
          <a:p>
            <a:pPr marL="457200" indent="-457200">
              <a:buFont typeface="+mj-lt"/>
              <a:buAutoNum type="arabicPeriod"/>
            </a:pPr>
            <a:r>
              <a:rPr lang="en-US" dirty="0"/>
              <a:t>T</a:t>
            </a:r>
            <a:r>
              <a:rPr lang="en-US" dirty="0" smtClean="0"/>
              <a:t>he systems engineering ontologies</a:t>
            </a:r>
            <a:endParaRPr lang="en-US" dirty="0"/>
          </a:p>
          <a:p>
            <a:pPr lvl="1">
              <a:buFont typeface="Wingdings" charset="2"/>
              <a:buChar char="§"/>
            </a:pPr>
            <a:r>
              <a:rPr lang="en-US" dirty="0" smtClean="0"/>
              <a:t>Mission concepts: mission, objective, requirement, component, …</a:t>
            </a:r>
          </a:p>
          <a:p>
            <a:pPr lvl="1">
              <a:buFont typeface="Wingdings" charset="2"/>
              <a:buChar char="§"/>
            </a:pPr>
            <a:r>
              <a:rPr lang="en-US" dirty="0" smtClean="0"/>
              <a:t>Analysis concepts: analysis, characterization</a:t>
            </a:r>
          </a:p>
          <a:p>
            <a:pPr lvl="1">
              <a:buFont typeface="Wingdings" charset="2"/>
              <a:buChar char="§"/>
            </a:pPr>
            <a:r>
              <a:rPr lang="en-US" dirty="0" smtClean="0">
                <a:solidFill>
                  <a:schemeClr val="bg1">
                    <a:lumMod val="50000"/>
                  </a:schemeClr>
                </a:solidFill>
              </a:rPr>
              <a:t>Project concepts: program, project, work package, product, process, …</a:t>
            </a:r>
          </a:p>
          <a:p>
            <a:pPr marL="457200" indent="-457200">
              <a:buFont typeface="+mj-lt"/>
              <a:buAutoNum type="arabicPeriod"/>
            </a:pPr>
            <a:r>
              <a:rPr lang="en-US" dirty="0" smtClean="0">
                <a:solidFill>
                  <a:schemeClr val="bg1">
                    <a:lumMod val="50000"/>
                  </a:schemeClr>
                </a:solidFill>
              </a:rPr>
              <a:t>Analysis/reasoning on models (examples)</a:t>
            </a:r>
          </a:p>
          <a:p>
            <a:pPr marL="457200" indent="-457200">
              <a:buFont typeface="+mj-lt"/>
              <a:buAutoNum type="arabicPeriod"/>
            </a:pPr>
            <a:r>
              <a:rPr lang="en-US" dirty="0" smtClean="0">
                <a:solidFill>
                  <a:schemeClr val="bg1">
                    <a:lumMod val="50000"/>
                  </a:schemeClr>
                </a:solidFill>
              </a:rPr>
              <a:t>Overview </a:t>
            </a:r>
            <a:r>
              <a:rPr lang="en-US" dirty="0">
                <a:solidFill>
                  <a:schemeClr val="bg1">
                    <a:lumMod val="50000"/>
                  </a:schemeClr>
                </a:solidFill>
              </a:rPr>
              <a:t>of the modeling tool environment and its integration with CM, Requirements Management, Analysis, and a Query Generation tool such as one supported by </a:t>
            </a:r>
            <a:r>
              <a:rPr lang="en-US" dirty="0" smtClean="0">
                <a:solidFill>
                  <a:schemeClr val="bg1">
                    <a:lumMod val="50000"/>
                  </a:schemeClr>
                </a:solidFill>
              </a:rPr>
              <a:t>SPARQL</a:t>
            </a:r>
            <a:endParaRPr lang="en-US" dirty="0">
              <a:solidFill>
                <a:schemeClr val="bg1">
                  <a:lumMod val="50000"/>
                </a:schemeClr>
              </a:solidFill>
            </a:endParaRPr>
          </a:p>
          <a:p>
            <a:pPr marL="457200" indent="-457200">
              <a:buFont typeface="+mj-lt"/>
              <a:buAutoNum type="arabicPeriod"/>
            </a:pPr>
            <a:r>
              <a:rPr lang="en-US" dirty="0">
                <a:solidFill>
                  <a:schemeClr val="bg1">
                    <a:lumMod val="50000"/>
                  </a:schemeClr>
                </a:solidFill>
              </a:rPr>
              <a:t>R</a:t>
            </a:r>
            <a:r>
              <a:rPr lang="en-US" dirty="0" smtClean="0">
                <a:solidFill>
                  <a:schemeClr val="bg1">
                    <a:lumMod val="50000"/>
                  </a:schemeClr>
                </a:solidFill>
              </a:rPr>
              <a:t>elationship </a:t>
            </a:r>
            <a:r>
              <a:rPr lang="en-US" dirty="0">
                <a:solidFill>
                  <a:schemeClr val="bg1">
                    <a:lumMod val="50000"/>
                  </a:schemeClr>
                </a:solidFill>
              </a:rPr>
              <a:t>of model to NASA SE </a:t>
            </a:r>
            <a:r>
              <a:rPr lang="en-US" dirty="0" smtClean="0">
                <a:solidFill>
                  <a:schemeClr val="bg1">
                    <a:lumMod val="50000"/>
                  </a:schemeClr>
                </a:solidFill>
              </a:rPr>
              <a:t>lifecycle and gate products Summary</a:t>
            </a:r>
            <a:endParaRPr lang="en-US" dirty="0">
              <a:solidFill>
                <a:schemeClr val="bg1">
                  <a:lumMod val="50000"/>
                </a:schemeClr>
              </a:solidFill>
            </a:endParaRP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4</a:t>
            </a:fld>
            <a:endParaRPr lang="en-US" dirty="0"/>
          </a:p>
        </p:txBody>
      </p:sp>
    </p:spTree>
    <p:extLst>
      <p:ext uri="{BB962C8B-B14F-4D97-AF65-F5344CB8AC3E}">
        <p14:creationId xmlns:p14="http://schemas.microsoft.com/office/powerpoint/2010/main" val="5424871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
            <a:ext cx="8356600" cy="596900"/>
          </a:xfrm>
        </p:spPr>
        <p:txBody>
          <a:bodyPr/>
          <a:lstStyle/>
          <a:p>
            <a:r>
              <a:rPr lang="en-US" sz="2400" dirty="0" smtClean="0">
                <a:solidFill>
                  <a:schemeClr val="accent2">
                    <a:lumMod val="75000"/>
                  </a:schemeClr>
                </a:solidFill>
              </a:rPr>
              <a:t>Takeaways from Module 1 “</a:t>
            </a:r>
            <a:r>
              <a:rPr lang="en-US" sz="2400" b="0" dirty="0" smtClean="0">
                <a:solidFill>
                  <a:schemeClr val="accent2">
                    <a:lumMod val="75000"/>
                  </a:schemeClr>
                </a:solidFill>
                <a:latin typeface="Arial Narrow"/>
                <a:cs typeface="Arial Narrow"/>
              </a:rPr>
              <a:t>Systems Engineering with Models</a:t>
            </a:r>
            <a:r>
              <a:rPr lang="en-US" sz="2400" dirty="0" smtClean="0">
                <a:solidFill>
                  <a:schemeClr val="accent2">
                    <a:lumMod val="75000"/>
                  </a:schemeClr>
                </a:solidFill>
              </a:rPr>
              <a:t>”</a:t>
            </a:r>
            <a:endParaRPr lang="en-US" sz="2400" dirty="0">
              <a:solidFill>
                <a:schemeClr val="accent2">
                  <a:lumMod val="75000"/>
                </a:schemeClr>
              </a:solidFill>
            </a:endParaRPr>
          </a:p>
        </p:txBody>
      </p:sp>
      <p:sp>
        <p:nvSpPr>
          <p:cNvPr id="3" name="Content Placeholder 2"/>
          <p:cNvSpPr>
            <a:spLocks noGrp="1"/>
          </p:cNvSpPr>
          <p:nvPr>
            <p:ph idx="1"/>
          </p:nvPr>
        </p:nvSpPr>
        <p:spPr>
          <a:xfrm>
            <a:off x="254001" y="889000"/>
            <a:ext cx="8623436" cy="5702300"/>
          </a:xfrm>
        </p:spPr>
        <p:txBody>
          <a:bodyPr/>
          <a:lstStyle/>
          <a:p>
            <a:r>
              <a:rPr lang="en-US" dirty="0" smtClean="0"/>
              <a:t>MBSE </a:t>
            </a:r>
            <a:r>
              <a:rPr lang="en-US" i="1" dirty="0" smtClean="0"/>
              <a:t>is</a:t>
            </a:r>
            <a:r>
              <a:rPr lang="en-US" dirty="0" smtClean="0"/>
              <a:t> systems engineering … with models</a:t>
            </a:r>
          </a:p>
          <a:p>
            <a:pPr lvl="1"/>
            <a:r>
              <a:rPr lang="en-US" dirty="0" smtClean="0"/>
              <a:t>MBSE formalizes part of systems engineering</a:t>
            </a:r>
          </a:p>
          <a:p>
            <a:pPr>
              <a:spcBef>
                <a:spcPts val="1800"/>
              </a:spcBef>
            </a:pPr>
            <a:r>
              <a:rPr lang="en-US" dirty="0" smtClean="0"/>
              <a:t>MBSE addresses SE problems of complexity, architecture, integration, reuse, and technical/programmatic coupling </a:t>
            </a:r>
          </a:p>
          <a:p>
            <a:pPr>
              <a:spcBef>
                <a:spcPts val="1800"/>
              </a:spcBef>
            </a:pPr>
            <a:r>
              <a:rPr lang="en-US" dirty="0" smtClean="0"/>
              <a:t>A system model …</a:t>
            </a:r>
          </a:p>
          <a:p>
            <a:pPr lvl="1"/>
            <a:r>
              <a:rPr lang="en-US" dirty="0" smtClean="0"/>
              <a:t>integrates info from discipline models</a:t>
            </a:r>
          </a:p>
          <a:p>
            <a:pPr lvl="1"/>
            <a:r>
              <a:rPr lang="en-US" dirty="0" smtClean="0"/>
              <a:t>becomes part of the technical baseline</a:t>
            </a:r>
          </a:p>
          <a:p>
            <a:pPr lvl="1"/>
            <a:r>
              <a:rPr lang="en-US" dirty="0" smtClean="0"/>
              <a:t>serves </a:t>
            </a:r>
            <a:r>
              <a:rPr lang="en-US" dirty="0"/>
              <a:t>team as single source of </a:t>
            </a:r>
            <a:r>
              <a:rPr lang="en-US" dirty="0" smtClean="0"/>
              <a:t>authoritative information</a:t>
            </a:r>
            <a:endParaRPr lang="en-US" dirty="0"/>
          </a:p>
          <a:p>
            <a:pPr>
              <a:spcBef>
                <a:spcPts val="1800"/>
              </a:spcBef>
            </a:pPr>
            <a:r>
              <a:rPr lang="en-US" dirty="0" smtClean="0"/>
              <a:t>Needed infrastructure …</a:t>
            </a:r>
          </a:p>
          <a:p>
            <a:pPr lvl="1"/>
            <a:r>
              <a:rPr lang="en-US" dirty="0" smtClean="0"/>
              <a:t>Tools, training, standards, methodology</a:t>
            </a:r>
          </a:p>
          <a:p>
            <a:pPr>
              <a:spcBef>
                <a:spcPts val="1800"/>
              </a:spcBef>
            </a:pPr>
            <a:r>
              <a:rPr lang="en-US" dirty="0"/>
              <a:t>M</a:t>
            </a:r>
            <a:r>
              <a:rPr lang="en-US" dirty="0" smtClean="0"/>
              <a:t>ulti-pronged, evolutionary infusion strategy recommended</a:t>
            </a:r>
          </a:p>
          <a:p>
            <a:pPr lvl="1"/>
            <a:r>
              <a:rPr lang="en-US" dirty="0" smtClean="0"/>
              <a:t>Culture change takes time</a:t>
            </a:r>
          </a:p>
          <a:p>
            <a:endParaRPr lang="en-US" dirty="0" smtClean="0"/>
          </a:p>
          <a:p>
            <a:pPr marL="0" indent="0">
              <a:buNone/>
            </a:pP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5</a:t>
            </a:fld>
            <a:endParaRPr lang="en-US" dirty="0"/>
          </a:p>
        </p:txBody>
      </p:sp>
    </p:spTree>
    <p:extLst>
      <p:ext uri="{BB962C8B-B14F-4D97-AF65-F5344CB8AC3E}">
        <p14:creationId xmlns:p14="http://schemas.microsoft.com/office/powerpoint/2010/main" val="1959423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3">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400" dirty="0"/>
              <a:t>Takeaways from Module 2</a:t>
            </a:r>
            <a:r>
              <a:rPr lang="en-US" sz="2400" dirty="0" smtClean="0"/>
              <a:t>: </a:t>
            </a:r>
            <a:r>
              <a:rPr lang="en-US" sz="2400" dirty="0"/>
              <a:t>“</a:t>
            </a:r>
            <a:r>
              <a:rPr lang="en-US" sz="2400" b="0" dirty="0"/>
              <a:t>Introduction to Modeling</a:t>
            </a:r>
            <a:r>
              <a:rPr lang="en-US" sz="2400" dirty="0"/>
              <a:t>”</a:t>
            </a:r>
          </a:p>
        </p:txBody>
      </p:sp>
      <p:sp>
        <p:nvSpPr>
          <p:cNvPr id="3" name="Content Placeholder 2"/>
          <p:cNvSpPr>
            <a:spLocks noGrp="1"/>
          </p:cNvSpPr>
          <p:nvPr>
            <p:ph idx="1"/>
          </p:nvPr>
        </p:nvSpPr>
        <p:spPr/>
        <p:txBody>
          <a:bodyPr/>
          <a:lstStyle/>
          <a:p>
            <a:pPr>
              <a:spcBef>
                <a:spcPts val="1776"/>
              </a:spcBef>
            </a:pPr>
            <a:r>
              <a:rPr lang="en-US" dirty="0"/>
              <a:t>A system model is both descriptive and analytical</a:t>
            </a:r>
          </a:p>
          <a:p>
            <a:pPr>
              <a:spcBef>
                <a:spcPts val="1776"/>
              </a:spcBef>
            </a:pPr>
            <a:r>
              <a:rPr lang="en-US" dirty="0"/>
              <a:t>A system model integrates information from many discipline models</a:t>
            </a:r>
          </a:p>
          <a:p>
            <a:pPr>
              <a:spcBef>
                <a:spcPts val="1776"/>
              </a:spcBef>
            </a:pPr>
            <a:r>
              <a:rPr lang="en-US" dirty="0"/>
              <a:t>A good model has unambiguous semantics</a:t>
            </a:r>
          </a:p>
          <a:p>
            <a:pPr>
              <a:spcBef>
                <a:spcPts val="1776"/>
              </a:spcBef>
            </a:pPr>
            <a:r>
              <a:rPr lang="en-US" dirty="0"/>
              <a:t>A good model narrows the risky and expensive gap between describing a design and analyzing it</a:t>
            </a:r>
          </a:p>
          <a:p>
            <a:pPr>
              <a:spcBef>
                <a:spcPts val="1776"/>
              </a:spcBef>
            </a:pPr>
            <a:r>
              <a:rPr lang="en-US" dirty="0"/>
              <a:t>SysML, as a language, can be extended with profiles for domain-specific languages</a:t>
            </a:r>
          </a:p>
          <a:p>
            <a:pPr>
              <a:spcBef>
                <a:spcPts val="1776"/>
              </a:spcBef>
            </a:pPr>
            <a:r>
              <a:rPr lang="en-US" dirty="0"/>
              <a:t>MBSE doesn’t change NASA’s SE </a:t>
            </a:r>
            <a:r>
              <a:rPr lang="en-US" u="sng" dirty="0"/>
              <a:t>processes</a:t>
            </a:r>
          </a:p>
          <a:p>
            <a:pPr lvl="1">
              <a:spcBef>
                <a:spcPts val="0"/>
              </a:spcBef>
            </a:pPr>
            <a:r>
              <a:rPr lang="en-US" dirty="0" smtClean="0"/>
              <a:t>Doesn’t </a:t>
            </a:r>
            <a:r>
              <a:rPr lang="en-US" dirty="0"/>
              <a:t>change </a:t>
            </a:r>
            <a:r>
              <a:rPr lang="en-US" i="1" dirty="0"/>
              <a:t>what</a:t>
            </a:r>
            <a:r>
              <a:rPr lang="en-US" dirty="0"/>
              <a:t> is done, but can change </a:t>
            </a:r>
            <a:r>
              <a:rPr lang="en-US" i="1" dirty="0"/>
              <a:t>how</a:t>
            </a:r>
            <a:r>
              <a:rPr lang="en-US" dirty="0"/>
              <a:t> </a:t>
            </a:r>
            <a:r>
              <a:rPr lang="en-US" dirty="0" smtClean="0"/>
              <a:t>it is done</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6</a:t>
            </a:fld>
            <a:endParaRPr lang="en-US" dirty="0"/>
          </a:p>
        </p:txBody>
      </p:sp>
    </p:spTree>
    <p:extLst>
      <p:ext uri="{BB962C8B-B14F-4D97-AF65-F5344CB8AC3E}">
        <p14:creationId xmlns:p14="http://schemas.microsoft.com/office/powerpoint/2010/main" val="4018713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2313" y="1395289"/>
            <a:ext cx="7772400" cy="2200275"/>
          </a:xfrm>
        </p:spPr>
        <p:txBody>
          <a:bodyPr>
            <a:normAutofit/>
          </a:bodyPr>
          <a:lstStyle/>
          <a:p>
            <a:r>
              <a:rPr lang="en-US" dirty="0" smtClean="0"/>
              <a:t>Extending SysML for systems engineering</a:t>
            </a:r>
            <a:endParaRPr lang="en-US" dirty="0"/>
          </a:p>
        </p:txBody>
      </p:sp>
      <p:sp>
        <p:nvSpPr>
          <p:cNvPr id="3" name="Text Placeholder 2"/>
          <p:cNvSpPr>
            <a:spLocks noGrp="1"/>
          </p:cNvSpPr>
          <p:nvPr>
            <p:ph type="body" idx="1"/>
          </p:nvPr>
        </p:nvSpPr>
        <p:spPr>
          <a:xfrm>
            <a:off x="722313" y="3829511"/>
            <a:ext cx="7772400" cy="2648140"/>
          </a:xfrm>
        </p:spPr>
        <p:txBody>
          <a:bodyPr>
            <a:normAutofit/>
          </a:bodyPr>
          <a:lstStyle/>
          <a:p>
            <a:pPr marL="342900" indent="-342900">
              <a:buFont typeface="Arial"/>
              <a:buChar char="•"/>
            </a:pPr>
            <a:r>
              <a:rPr lang="en-US" dirty="0" smtClean="0"/>
              <a:t>The role of OWL and SysML</a:t>
            </a:r>
            <a:endParaRPr lang="en-US" dirty="0"/>
          </a:p>
        </p:txBody>
      </p:sp>
      <p:sp>
        <p:nvSpPr>
          <p:cNvPr id="4" name="Slide Number Placeholder 3"/>
          <p:cNvSpPr>
            <a:spLocks noGrp="1"/>
          </p:cNvSpPr>
          <p:nvPr>
            <p:ph type="sldNum" sz="quarter" idx="12"/>
          </p:nvPr>
        </p:nvSpPr>
        <p:spPr/>
        <p:txBody>
          <a:bodyPr/>
          <a:lstStyle/>
          <a:p>
            <a:fld id="{B929F27A-2358-614F-9775-4EE8DA57C84B}" type="slidenum">
              <a:rPr lang="en-US" smtClean="0"/>
              <a:t>7</a:t>
            </a:fld>
            <a:endParaRPr lang="en-US"/>
          </a:p>
        </p:txBody>
      </p:sp>
    </p:spTree>
    <p:extLst>
      <p:ext uri="{BB962C8B-B14F-4D97-AF65-F5344CB8AC3E}">
        <p14:creationId xmlns:p14="http://schemas.microsoft.com/office/powerpoint/2010/main" val="240579771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Extending SysML</a:t>
            </a:r>
            <a:endParaRPr lang="en-US" dirty="0"/>
          </a:p>
        </p:txBody>
      </p:sp>
      <p:sp>
        <p:nvSpPr>
          <p:cNvPr id="3" name="Content Placeholder 2"/>
          <p:cNvSpPr>
            <a:spLocks noGrp="1"/>
          </p:cNvSpPr>
          <p:nvPr>
            <p:ph idx="1"/>
          </p:nvPr>
        </p:nvSpPr>
        <p:spPr>
          <a:xfrm>
            <a:off x="339295" y="3851270"/>
            <a:ext cx="8195105" cy="2809193"/>
          </a:xfrm>
        </p:spPr>
        <p:txBody>
          <a:bodyPr/>
          <a:lstStyle/>
          <a:p>
            <a:pPr>
              <a:lnSpc>
                <a:spcPct val="90000"/>
              </a:lnSpc>
              <a:spcBef>
                <a:spcPts val="2400"/>
              </a:spcBef>
            </a:pPr>
            <a:r>
              <a:rPr lang="en-US" sz="2000" dirty="0" smtClean="0"/>
              <a:t>SysML permits user-defined extensions called </a:t>
            </a:r>
            <a:r>
              <a:rPr lang="en-US" sz="2000" b="1" dirty="0" smtClean="0"/>
              <a:t>stereotypes</a:t>
            </a:r>
          </a:p>
          <a:p>
            <a:pPr>
              <a:lnSpc>
                <a:spcPct val="90000"/>
              </a:lnSpc>
              <a:spcBef>
                <a:spcPts val="2400"/>
              </a:spcBef>
            </a:pPr>
            <a:r>
              <a:rPr lang="en-US" sz="2000" dirty="0" smtClean="0"/>
              <a:t>Stereotypes extend existing SysML concepts with additional properties and constraints</a:t>
            </a:r>
          </a:p>
          <a:p>
            <a:pPr>
              <a:lnSpc>
                <a:spcPct val="90000"/>
              </a:lnSpc>
              <a:spcBef>
                <a:spcPts val="2400"/>
              </a:spcBef>
            </a:pPr>
            <a:r>
              <a:rPr lang="en-US" sz="2000" dirty="0" smtClean="0"/>
              <a:t>Stereotypes are grouped into special packages called </a:t>
            </a:r>
            <a:r>
              <a:rPr lang="en-US" sz="2000" b="1" dirty="0" smtClean="0"/>
              <a:t>profiles</a:t>
            </a:r>
            <a:endParaRPr lang="en-US" sz="2000" dirty="0" smtClean="0"/>
          </a:p>
          <a:p>
            <a:pPr>
              <a:lnSpc>
                <a:spcPct val="90000"/>
              </a:lnSpc>
              <a:spcBef>
                <a:spcPts val="2400"/>
              </a:spcBef>
            </a:pPr>
            <a:r>
              <a:rPr lang="en-US" sz="2000" dirty="0" smtClean="0"/>
              <a:t>The new concepts, and the grammar for using them in well-formed constructions, can be represented in an </a:t>
            </a:r>
            <a:r>
              <a:rPr lang="en-US" sz="2000" b="1" dirty="0" smtClean="0"/>
              <a:t>ontology</a:t>
            </a: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8</a:t>
            </a:fld>
            <a:endParaRPr lang="en-US" dirty="0"/>
          </a:p>
        </p:txBody>
      </p:sp>
      <p:sp>
        <p:nvSpPr>
          <p:cNvPr id="4" name="TextBox 3"/>
          <p:cNvSpPr txBox="1"/>
          <p:nvPr/>
        </p:nvSpPr>
        <p:spPr>
          <a:xfrm>
            <a:off x="821746" y="946218"/>
            <a:ext cx="7462117" cy="2416046"/>
          </a:xfrm>
          <a:prstGeom prst="rect">
            <a:avLst/>
          </a:prstGeom>
          <a:blipFill rotWithShape="1">
            <a:blip r:embed="rId2"/>
            <a:tile tx="0" ty="0" sx="100000" sy="100000" flip="none" algn="tl"/>
          </a:blipFill>
          <a:ln>
            <a:solidFill>
              <a:srgbClr val="000000"/>
            </a:solidFill>
          </a:ln>
          <a:effectLst>
            <a:outerShdw blurRad="50800" dist="38100" dir="2700000" algn="tl" rotWithShape="0">
              <a:prstClr val="black">
                <a:alpha val="40000"/>
              </a:prstClr>
            </a:outerShdw>
          </a:effectLst>
        </p:spPr>
        <p:txBody>
          <a:bodyPr wrap="square" lIns="182880" tIns="91440" rIns="182880" bIns="91440" rtlCol="0">
            <a:spAutoFit/>
          </a:bodyPr>
          <a:lstStyle/>
          <a:p>
            <a:pPr algn="just"/>
            <a:r>
              <a:rPr lang="en-US" dirty="0" smtClean="0"/>
              <a:t>“SysML </a:t>
            </a:r>
            <a:r>
              <a:rPr lang="en-US" dirty="0"/>
              <a:t>is a general-purpose systems modeling language intended to support a wide range of domain-specific applications such as the modeling of automotive or aerospace systems</a:t>
            </a:r>
            <a:r>
              <a:rPr lang="en-US" dirty="0" smtClean="0"/>
              <a:t>. </a:t>
            </a:r>
            <a:r>
              <a:rPr lang="en-US" u="sng" dirty="0" smtClean="0"/>
              <a:t>SysML has been designed to enable extensions that support these specialized domains</a:t>
            </a:r>
            <a:r>
              <a:rPr lang="en-US" dirty="0" smtClean="0"/>
              <a:t>. An example may be a customization of SysML for the automotive domain that includes specific automotive concepts …”</a:t>
            </a:r>
          </a:p>
          <a:p>
            <a:pPr lvl="7">
              <a:spcBef>
                <a:spcPts val="600"/>
              </a:spcBef>
            </a:pPr>
            <a:r>
              <a:rPr lang="en-US" sz="1600" dirty="0" smtClean="0"/>
              <a:t>Chapter 14, </a:t>
            </a:r>
            <a:r>
              <a:rPr lang="en-US" sz="1600" i="1" dirty="0" smtClean="0"/>
              <a:t>A Practical Guide to SysML</a:t>
            </a:r>
          </a:p>
          <a:p>
            <a:pPr lvl="7"/>
            <a:r>
              <a:rPr lang="en-US" sz="1600" dirty="0" smtClean="0"/>
              <a:t>Friedenthal, Moore and Steiner</a:t>
            </a:r>
            <a:endParaRPr lang="en-US" sz="1600" dirty="0"/>
          </a:p>
        </p:txBody>
      </p:sp>
    </p:spTree>
    <p:extLst>
      <p:ext uri="{BB962C8B-B14F-4D97-AF65-F5344CB8AC3E}">
        <p14:creationId xmlns:p14="http://schemas.microsoft.com/office/powerpoint/2010/main" val="57100351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Isosceles Triangle 93"/>
          <p:cNvSpPr/>
          <p:nvPr/>
        </p:nvSpPr>
        <p:spPr>
          <a:xfrm>
            <a:off x="5059606" y="4960595"/>
            <a:ext cx="117743" cy="92519"/>
          </a:xfrm>
          <a:prstGeom prst="triangle">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0"/>
          </a:p>
        </p:txBody>
      </p:sp>
      <p:sp>
        <p:nvSpPr>
          <p:cNvPr id="3" name="Title 2"/>
          <p:cNvSpPr>
            <a:spLocks noGrp="1"/>
          </p:cNvSpPr>
          <p:nvPr>
            <p:ph type="title"/>
          </p:nvPr>
        </p:nvSpPr>
        <p:spPr>
          <a:xfrm>
            <a:off x="505331" y="0"/>
            <a:ext cx="7772400" cy="701828"/>
          </a:xfrm>
        </p:spPr>
        <p:txBody>
          <a:bodyPr/>
          <a:lstStyle/>
          <a:p>
            <a:r>
              <a:rPr lang="en-US" sz="2800" dirty="0" smtClean="0"/>
              <a:t>What is an Ontology?</a:t>
            </a:r>
            <a:endParaRPr lang="en-US" sz="2800" dirty="0"/>
          </a:p>
        </p:txBody>
      </p:sp>
      <p:sp>
        <p:nvSpPr>
          <p:cNvPr id="110" name="Content Placeholder 109"/>
          <p:cNvSpPr>
            <a:spLocks noGrp="1"/>
          </p:cNvSpPr>
          <p:nvPr>
            <p:ph idx="1"/>
          </p:nvPr>
        </p:nvSpPr>
        <p:spPr>
          <a:xfrm>
            <a:off x="103236" y="925871"/>
            <a:ext cx="3171916" cy="4531031"/>
          </a:xfrm>
          <a:solidFill>
            <a:schemeClr val="bg1">
              <a:lumMod val="95000"/>
            </a:schemeClr>
          </a:solidFill>
          <a:ln>
            <a:solidFill>
              <a:schemeClr val="tx1"/>
            </a:solidFill>
          </a:ln>
        </p:spPr>
        <p:txBody>
          <a:bodyPr/>
          <a:lstStyle/>
          <a:p>
            <a:pPr marL="171450" indent="-171450">
              <a:spcBef>
                <a:spcPts val="1800"/>
              </a:spcBef>
            </a:pPr>
            <a:r>
              <a:rPr lang="en-US" sz="1800" b="0" dirty="0" smtClean="0">
                <a:solidFill>
                  <a:srgbClr val="663300"/>
                </a:solidFill>
              </a:rPr>
              <a:t>An ontology describes </a:t>
            </a:r>
            <a:r>
              <a:rPr lang="en-US" sz="1800" b="0" u="sng" dirty="0" smtClean="0">
                <a:solidFill>
                  <a:srgbClr val="663300"/>
                </a:solidFill>
              </a:rPr>
              <a:t>concepts</a:t>
            </a:r>
            <a:r>
              <a:rPr lang="en-US" sz="1800" b="0" dirty="0" smtClean="0">
                <a:solidFill>
                  <a:srgbClr val="663300"/>
                </a:solidFill>
              </a:rPr>
              <a:t> and </a:t>
            </a:r>
            <a:r>
              <a:rPr lang="en-US" sz="1800" b="0" u="sng" dirty="0" smtClean="0">
                <a:solidFill>
                  <a:srgbClr val="663300"/>
                </a:solidFill>
              </a:rPr>
              <a:t>relationships</a:t>
            </a:r>
            <a:r>
              <a:rPr lang="en-US" sz="1800" b="0" dirty="0" smtClean="0">
                <a:solidFill>
                  <a:srgbClr val="663300"/>
                </a:solidFill>
              </a:rPr>
              <a:t> for a domain of interest</a:t>
            </a:r>
          </a:p>
          <a:p>
            <a:pPr marL="171450" indent="-171450">
              <a:spcBef>
                <a:spcPts val="1200"/>
              </a:spcBef>
            </a:pPr>
            <a:r>
              <a:rPr lang="en-US" sz="1800" b="0" dirty="0" smtClean="0">
                <a:solidFill>
                  <a:srgbClr val="663300"/>
                </a:solidFill>
              </a:rPr>
              <a:t>Concepts have </a:t>
            </a:r>
            <a:r>
              <a:rPr lang="en-US" sz="1800" b="0" u="sng" dirty="0" smtClean="0">
                <a:solidFill>
                  <a:srgbClr val="663300"/>
                </a:solidFill>
              </a:rPr>
              <a:t>relationships</a:t>
            </a:r>
            <a:r>
              <a:rPr lang="en-US" sz="1800" b="0" dirty="0" smtClean="0">
                <a:solidFill>
                  <a:srgbClr val="663300"/>
                </a:solidFill>
              </a:rPr>
              <a:t> to each other</a:t>
            </a:r>
          </a:p>
          <a:p>
            <a:pPr marL="171450" indent="-171450">
              <a:spcBef>
                <a:spcPts val="1200"/>
              </a:spcBef>
            </a:pPr>
            <a:r>
              <a:rPr lang="en-US" sz="1800" dirty="0">
                <a:solidFill>
                  <a:srgbClr val="663300"/>
                </a:solidFill>
              </a:rPr>
              <a:t>Ontologies specify </a:t>
            </a:r>
            <a:r>
              <a:rPr lang="en-US" sz="1800" u="sng" dirty="0">
                <a:solidFill>
                  <a:srgbClr val="663300"/>
                </a:solidFill>
              </a:rPr>
              <a:t>legal sentences</a:t>
            </a:r>
          </a:p>
          <a:p>
            <a:pPr marL="171450" indent="-171450">
              <a:spcBef>
                <a:spcPts val="1200"/>
              </a:spcBef>
            </a:pPr>
            <a:r>
              <a:rPr lang="en-US" sz="1800" dirty="0">
                <a:solidFill>
                  <a:srgbClr val="663300"/>
                </a:solidFill>
              </a:rPr>
              <a:t>Some concepts form a </a:t>
            </a:r>
            <a:r>
              <a:rPr lang="en-US" sz="1800" u="sng" dirty="0">
                <a:solidFill>
                  <a:srgbClr val="663300"/>
                </a:solidFill>
              </a:rPr>
              <a:t>type hierarchy</a:t>
            </a:r>
          </a:p>
          <a:p>
            <a:pPr marL="171450" indent="-171450">
              <a:spcBef>
                <a:spcPts val="1200"/>
              </a:spcBef>
            </a:pPr>
            <a:r>
              <a:rPr lang="en-US" sz="1800" b="0" dirty="0" smtClean="0">
                <a:solidFill>
                  <a:srgbClr val="663300"/>
                </a:solidFill>
              </a:rPr>
              <a:t>Concepts have </a:t>
            </a:r>
            <a:r>
              <a:rPr lang="en-US" sz="1800" b="0" u="sng" dirty="0" smtClean="0">
                <a:solidFill>
                  <a:srgbClr val="663300"/>
                </a:solidFill>
              </a:rPr>
              <a:t>properties</a:t>
            </a:r>
          </a:p>
          <a:p>
            <a:pPr marL="631825" lvl="1" indent="-231775">
              <a:spcBef>
                <a:spcPts val="0"/>
              </a:spcBef>
            </a:pPr>
            <a:r>
              <a:rPr lang="en-US" sz="1400" b="0" i="1" dirty="0" smtClean="0">
                <a:solidFill>
                  <a:srgbClr val="663300"/>
                </a:solidFill>
              </a:rPr>
              <a:t>e.g.,</a:t>
            </a:r>
            <a:r>
              <a:rPr lang="en-US" sz="1400" b="0" dirty="0" smtClean="0">
                <a:solidFill>
                  <a:srgbClr val="663300"/>
                </a:solidFill>
              </a:rPr>
              <a:t> mass</a:t>
            </a:r>
          </a:p>
          <a:p>
            <a:pPr marL="171450" indent="-171450">
              <a:spcBef>
                <a:spcPts val="1200"/>
              </a:spcBef>
            </a:pPr>
            <a:r>
              <a:rPr lang="en-US" sz="1800" b="0" dirty="0" smtClean="0">
                <a:solidFill>
                  <a:srgbClr val="663300"/>
                </a:solidFill>
              </a:rPr>
              <a:t>Ontologies have </a:t>
            </a:r>
            <a:r>
              <a:rPr lang="en-US" sz="1800" b="0" u="sng" dirty="0" smtClean="0">
                <a:solidFill>
                  <a:srgbClr val="663300"/>
                </a:solidFill>
              </a:rPr>
              <a:t>rules</a:t>
            </a:r>
            <a:r>
              <a:rPr lang="en-US" sz="1800" b="0" dirty="0" smtClean="0">
                <a:solidFill>
                  <a:srgbClr val="663300"/>
                </a:solidFill>
              </a:rPr>
              <a:t> </a:t>
            </a:r>
          </a:p>
          <a:p>
            <a:pPr marL="631825" lvl="1" indent="-231775">
              <a:spcBef>
                <a:spcPts val="0"/>
              </a:spcBef>
            </a:pPr>
            <a:r>
              <a:rPr lang="en-US" sz="1400" i="1" dirty="0">
                <a:solidFill>
                  <a:srgbClr val="663300"/>
                </a:solidFill>
              </a:rPr>
              <a:t>e</a:t>
            </a:r>
            <a:r>
              <a:rPr lang="en-US" sz="1400" i="1" dirty="0" smtClean="0">
                <a:solidFill>
                  <a:srgbClr val="663300"/>
                </a:solidFill>
              </a:rPr>
              <a:t>.g.</a:t>
            </a:r>
            <a:r>
              <a:rPr lang="en-US" sz="1400" dirty="0" smtClean="0">
                <a:solidFill>
                  <a:srgbClr val="663300"/>
                </a:solidFill>
              </a:rPr>
              <a:t>, </a:t>
            </a:r>
            <a:r>
              <a:rPr lang="en-US" sz="1400" b="0" dirty="0" smtClean="0">
                <a:solidFill>
                  <a:srgbClr val="663300"/>
                </a:solidFill>
              </a:rPr>
              <a:t>a function is performed by exactly one component</a:t>
            </a:r>
            <a:endParaRPr lang="en-US" sz="1400" b="0" dirty="0">
              <a:solidFill>
                <a:srgbClr val="663300"/>
              </a:solidFill>
            </a:endParaRPr>
          </a:p>
        </p:txBody>
      </p:sp>
      <p:sp>
        <p:nvSpPr>
          <p:cNvPr id="4" name="Rectangle 3"/>
          <p:cNvSpPr/>
          <p:nvPr/>
        </p:nvSpPr>
        <p:spPr bwMode="auto">
          <a:xfrm>
            <a:off x="6421511" y="3734618"/>
            <a:ext cx="94297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sp>
        <p:nvSpPr>
          <p:cNvPr id="6" name="Rectangle 5"/>
          <p:cNvSpPr/>
          <p:nvPr/>
        </p:nvSpPr>
        <p:spPr bwMode="auto">
          <a:xfrm>
            <a:off x="5499508" y="1453450"/>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Requirement</a:t>
            </a:r>
            <a:endParaRPr lang="en-US" sz="1400" b="0" i="0" dirty="0">
              <a:latin typeface="Arial" charset="0"/>
              <a:ea typeface="Arial" charset="0"/>
              <a:cs typeface="Arial" charset="0"/>
            </a:endParaRPr>
          </a:p>
        </p:txBody>
      </p:sp>
      <p:sp>
        <p:nvSpPr>
          <p:cNvPr id="8" name="Rectangle 7"/>
          <p:cNvSpPr/>
          <p:nvPr/>
        </p:nvSpPr>
        <p:spPr bwMode="auto">
          <a:xfrm>
            <a:off x="5438102" y="2757860"/>
            <a:ext cx="1262063"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sp>
        <p:nvSpPr>
          <p:cNvPr id="10" name="Rectangle 9"/>
          <p:cNvSpPr/>
          <p:nvPr/>
        </p:nvSpPr>
        <p:spPr bwMode="auto">
          <a:xfrm>
            <a:off x="8195813" y="3741489"/>
            <a:ext cx="793333"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Project</a:t>
            </a:r>
            <a:endParaRPr lang="en-US" sz="1400" b="0" i="0" dirty="0">
              <a:latin typeface="Arial" charset="0"/>
              <a:ea typeface="Arial" charset="0"/>
              <a:cs typeface="Arial" charset="0"/>
            </a:endParaRPr>
          </a:p>
        </p:txBody>
      </p:sp>
      <p:sp>
        <p:nvSpPr>
          <p:cNvPr id="11" name="Rectangle 10"/>
          <p:cNvSpPr/>
          <p:nvPr/>
        </p:nvSpPr>
        <p:spPr bwMode="auto">
          <a:xfrm>
            <a:off x="7685578" y="2752576"/>
            <a:ext cx="99384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Interface</a:t>
            </a:r>
            <a:endParaRPr lang="en-US" sz="1400" b="0" i="0" dirty="0">
              <a:latin typeface="Arial" charset="0"/>
              <a:ea typeface="Arial" charset="0"/>
              <a:cs typeface="Arial" charset="0"/>
            </a:endParaRPr>
          </a:p>
        </p:txBody>
      </p:sp>
      <p:sp>
        <p:nvSpPr>
          <p:cNvPr id="13" name="Rectangle 12"/>
          <p:cNvSpPr/>
          <p:nvPr/>
        </p:nvSpPr>
        <p:spPr bwMode="auto">
          <a:xfrm>
            <a:off x="6457249" y="4712605"/>
            <a:ext cx="879475" cy="309583"/>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Objective</a:t>
            </a:r>
            <a:endParaRPr lang="en-US" sz="1400" b="0" i="0" dirty="0">
              <a:latin typeface="Arial" charset="0"/>
              <a:ea typeface="Arial" charset="0"/>
              <a:cs typeface="Arial" charset="0"/>
            </a:endParaRPr>
          </a:p>
        </p:txBody>
      </p:sp>
      <p:cxnSp>
        <p:nvCxnSpPr>
          <p:cNvPr id="15" name="Straight Connector 14"/>
          <p:cNvCxnSpPr>
            <a:stCxn id="4" idx="2"/>
            <a:endCxn id="13" idx="0"/>
          </p:cNvCxnSpPr>
          <p:nvPr/>
        </p:nvCxnSpPr>
        <p:spPr bwMode="auto">
          <a:xfrm rot="16200000" flipH="1">
            <a:off x="6560263" y="4375880"/>
            <a:ext cx="669461" cy="398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18" name="Straight Connector 17"/>
          <p:cNvCxnSpPr>
            <a:stCxn id="10" idx="1"/>
            <a:endCxn id="4" idx="3"/>
          </p:cNvCxnSpPr>
          <p:nvPr/>
        </p:nvCxnSpPr>
        <p:spPr bwMode="auto">
          <a:xfrm rot="10800000">
            <a:off x="7364487" y="3888882"/>
            <a:ext cx="831327" cy="6871"/>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26" name="Straight Connector 25"/>
          <p:cNvCxnSpPr>
            <a:stCxn id="11" idx="1"/>
            <a:endCxn id="8" idx="3"/>
          </p:cNvCxnSpPr>
          <p:nvPr/>
        </p:nvCxnSpPr>
        <p:spPr bwMode="auto">
          <a:xfrm rot="10800000" flipV="1">
            <a:off x="6700166" y="2906839"/>
            <a:ext cx="985413" cy="528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sp>
        <p:nvSpPr>
          <p:cNvPr id="43" name="TextBox 42"/>
          <p:cNvSpPr txBox="1"/>
          <p:nvPr/>
        </p:nvSpPr>
        <p:spPr>
          <a:xfrm>
            <a:off x="6808160" y="2637175"/>
            <a:ext cx="812980" cy="276999"/>
          </a:xfrm>
          <a:prstGeom prst="rect">
            <a:avLst/>
          </a:prstGeom>
          <a:noFill/>
        </p:spPr>
        <p:txBody>
          <a:bodyPr wrap="none">
            <a:prstTxWarp prst="textNoShape">
              <a:avLst/>
            </a:prstTxWarp>
            <a:spAutoFit/>
          </a:bodyPr>
          <a:lstStyle/>
          <a:p>
            <a:r>
              <a:rPr lang="en-US" sz="1200" b="0" i="1" dirty="0" smtClean="0">
                <a:latin typeface="Arial" charset="0"/>
              </a:rPr>
              <a:t>presents</a:t>
            </a:r>
            <a:endParaRPr lang="en-US" sz="1200" b="0" i="1" dirty="0">
              <a:latin typeface="Arial" charset="0"/>
            </a:endParaRPr>
          </a:p>
        </p:txBody>
      </p:sp>
      <p:sp>
        <p:nvSpPr>
          <p:cNvPr id="44" name="TextBox 43"/>
          <p:cNvSpPr txBox="1"/>
          <p:nvPr/>
        </p:nvSpPr>
        <p:spPr>
          <a:xfrm>
            <a:off x="7433813" y="3608806"/>
            <a:ext cx="838678" cy="276999"/>
          </a:xfrm>
          <a:prstGeom prst="rect">
            <a:avLst/>
          </a:prstGeom>
          <a:noFill/>
        </p:spPr>
        <p:txBody>
          <a:bodyPr wrap="none">
            <a:prstTxWarp prst="textNoShape">
              <a:avLst/>
            </a:prstTxWarp>
            <a:spAutoFit/>
          </a:bodyPr>
          <a:lstStyle/>
          <a:p>
            <a:r>
              <a:rPr lang="en-US" sz="1200" b="0" i="1" dirty="0" smtClean="0">
                <a:latin typeface="Arial" charset="0"/>
              </a:rPr>
              <a:t>executes</a:t>
            </a:r>
            <a:endParaRPr lang="en-US" sz="1200" b="0" i="1" dirty="0">
              <a:latin typeface="Arial" charset="0"/>
            </a:endParaRPr>
          </a:p>
        </p:txBody>
      </p:sp>
      <p:sp>
        <p:nvSpPr>
          <p:cNvPr id="45" name="TextBox 44"/>
          <p:cNvSpPr txBox="1"/>
          <p:nvPr/>
        </p:nvSpPr>
        <p:spPr>
          <a:xfrm>
            <a:off x="4645891" y="2637175"/>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sp>
        <p:nvSpPr>
          <p:cNvPr id="46" name="TextBox 45"/>
          <p:cNvSpPr txBox="1"/>
          <p:nvPr/>
        </p:nvSpPr>
        <p:spPr>
          <a:xfrm>
            <a:off x="6878711" y="4191818"/>
            <a:ext cx="770225" cy="276999"/>
          </a:xfrm>
          <a:prstGeom prst="rect">
            <a:avLst/>
          </a:prstGeom>
          <a:noFill/>
        </p:spPr>
        <p:txBody>
          <a:bodyPr wrap="none">
            <a:prstTxWarp prst="textNoShape">
              <a:avLst/>
            </a:prstTxWarp>
            <a:spAutoFit/>
          </a:bodyPr>
          <a:lstStyle/>
          <a:p>
            <a:r>
              <a:rPr lang="en-US" sz="1200" b="0" i="1" dirty="0" smtClean="0">
                <a:latin typeface="Arial" charset="0"/>
              </a:rPr>
              <a:t>pursues</a:t>
            </a:r>
            <a:endParaRPr lang="en-US" sz="1200" b="0" i="1" dirty="0">
              <a:latin typeface="Arial" charset="0"/>
            </a:endParaRPr>
          </a:p>
        </p:txBody>
      </p:sp>
      <p:sp>
        <p:nvSpPr>
          <p:cNvPr id="49" name="TextBox 48"/>
          <p:cNvSpPr txBox="1"/>
          <p:nvPr/>
        </p:nvSpPr>
        <p:spPr>
          <a:xfrm>
            <a:off x="6573911" y="3285976"/>
            <a:ext cx="753168" cy="276999"/>
          </a:xfrm>
          <a:prstGeom prst="rect">
            <a:avLst/>
          </a:prstGeom>
          <a:noFill/>
        </p:spPr>
        <p:txBody>
          <a:bodyPr wrap="none">
            <a:prstTxWarp prst="textNoShape">
              <a:avLst/>
            </a:prstTxWarp>
            <a:spAutoFit/>
          </a:bodyPr>
          <a:lstStyle/>
          <a:p>
            <a:r>
              <a:rPr lang="en-US" sz="1200" b="0" i="1" dirty="0" smtClean="0">
                <a:latin typeface="Arial" charset="0"/>
              </a:rPr>
              <a:t>deploys</a:t>
            </a:r>
            <a:endParaRPr lang="en-US" sz="1200" b="0" i="1" dirty="0">
              <a:latin typeface="Arial" charset="0"/>
            </a:endParaRPr>
          </a:p>
        </p:txBody>
      </p:sp>
      <p:sp>
        <p:nvSpPr>
          <p:cNvPr id="54" name="TextBox 59"/>
          <p:cNvSpPr txBox="1">
            <a:spLocks noChangeArrowheads="1"/>
          </p:cNvSpPr>
          <p:nvPr/>
        </p:nvSpPr>
        <p:spPr bwMode="auto">
          <a:xfrm>
            <a:off x="5348275" y="1942177"/>
            <a:ext cx="821471" cy="276999"/>
          </a:xfrm>
          <a:prstGeom prst="rect">
            <a:avLst/>
          </a:prstGeom>
          <a:noFill/>
          <a:ln w="9525">
            <a:noFill/>
            <a:miter lim="800000"/>
            <a:headEnd/>
            <a:tailEnd/>
          </a:ln>
        </p:spPr>
        <p:txBody>
          <a:bodyPr wrap="none">
            <a:prstTxWarp prst="textNoShape">
              <a:avLst/>
            </a:prstTxWarp>
            <a:spAutoFit/>
          </a:bodyPr>
          <a:lstStyle/>
          <a:p>
            <a:r>
              <a:rPr lang="en-US" sz="1200" b="0" i="1" dirty="0" smtClean="0">
                <a:latin typeface="Arial" charset="0"/>
              </a:rPr>
              <a:t>specifies</a:t>
            </a:r>
            <a:endParaRPr lang="en-US" sz="1200" b="0" i="1" dirty="0">
              <a:latin typeface="Arial" charset="0"/>
            </a:endParaRPr>
          </a:p>
        </p:txBody>
      </p:sp>
      <p:sp>
        <p:nvSpPr>
          <p:cNvPr id="76" name="Rectangle 75"/>
          <p:cNvSpPr/>
          <p:nvPr/>
        </p:nvSpPr>
        <p:spPr bwMode="auto">
          <a:xfrm>
            <a:off x="3542203" y="2754053"/>
            <a:ext cx="101917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cxnSp>
        <p:nvCxnSpPr>
          <p:cNvPr id="78" name="Straight Arrow Connector 77"/>
          <p:cNvCxnSpPr>
            <a:stCxn id="8" idx="1"/>
            <a:endCxn id="76" idx="3"/>
          </p:cNvCxnSpPr>
          <p:nvPr/>
        </p:nvCxnSpPr>
        <p:spPr>
          <a:xfrm rot="10800000">
            <a:off x="4561378" y="2908317"/>
            <a:ext cx="876724" cy="3807"/>
          </a:xfrm>
          <a:prstGeom prst="straightConnector1">
            <a:avLst/>
          </a:prstGeom>
          <a:ln w="9525" cap="flat" cmpd="sng" algn="ctr">
            <a:solidFill>
              <a:schemeClr val="tx1"/>
            </a:solidFill>
            <a:prstDash val="solid"/>
            <a:round/>
            <a:headEnd type="none" w="med" len="med"/>
            <a:tailEnd type="triangle" w="med" len="lg"/>
          </a:ln>
        </p:spPr>
        <p:style>
          <a:lnRef idx="2">
            <a:schemeClr val="accent1"/>
          </a:lnRef>
          <a:fillRef idx="0">
            <a:schemeClr val="accent1"/>
          </a:fillRef>
          <a:effectRef idx="1">
            <a:schemeClr val="accent1"/>
          </a:effectRef>
          <a:fontRef idx="minor">
            <a:schemeClr val="tx1"/>
          </a:fontRef>
        </p:style>
      </p:cxnSp>
      <p:cxnSp>
        <p:nvCxnSpPr>
          <p:cNvPr id="96" name="Straight Connector 95"/>
          <p:cNvCxnSpPr>
            <a:stCxn id="8" idx="0"/>
            <a:endCxn id="6" idx="2"/>
          </p:cNvCxnSpPr>
          <p:nvPr/>
        </p:nvCxnSpPr>
        <p:spPr bwMode="auto">
          <a:xfrm rot="5400000" flipH="1" flipV="1">
            <a:off x="5575701" y="2255409"/>
            <a:ext cx="995884" cy="901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sp>
        <p:nvSpPr>
          <p:cNvPr id="118" name="TextBox 117"/>
          <p:cNvSpPr txBox="1"/>
          <p:nvPr/>
        </p:nvSpPr>
        <p:spPr>
          <a:xfrm>
            <a:off x="228600" y="5555226"/>
            <a:ext cx="1696884" cy="1150373"/>
          </a:xfrm>
          <a:prstGeom prst="rect">
            <a:avLst/>
          </a:prstGeom>
          <a:solidFill>
            <a:srgbClr val="CCFFCC"/>
          </a:solidFill>
          <a:ln>
            <a:solidFill>
              <a:schemeClr val="tx1"/>
            </a:solidFill>
          </a:ln>
        </p:spPr>
        <p:txBody>
          <a:bodyPr wrap="square">
            <a:prstTxWarp prst="textNoShape">
              <a:avLst/>
            </a:prstTxWarp>
            <a:noAutofit/>
          </a:bodyPr>
          <a:lstStyle/>
          <a:p>
            <a:r>
              <a:rPr lang="en-US" sz="1400" b="1" dirty="0" smtClean="0">
                <a:latin typeface="Arial" charset="0"/>
              </a:rPr>
              <a:t>Legend</a:t>
            </a:r>
            <a:endParaRPr lang="en-US" sz="1400" b="1" dirty="0">
              <a:latin typeface="Arial" charset="0"/>
            </a:endParaRPr>
          </a:p>
        </p:txBody>
      </p:sp>
      <p:sp>
        <p:nvSpPr>
          <p:cNvPr id="9" name="Rectangle 8"/>
          <p:cNvSpPr/>
          <p:nvPr/>
        </p:nvSpPr>
        <p:spPr bwMode="auto">
          <a:xfrm>
            <a:off x="532844" y="5882979"/>
            <a:ext cx="762000" cy="260967"/>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200" b="0" i="0" dirty="0" smtClean="0">
                <a:latin typeface="Arial" charset="0"/>
                <a:ea typeface="Arial" charset="0"/>
                <a:cs typeface="Arial" charset="0"/>
              </a:rPr>
              <a:t>Concept</a:t>
            </a:r>
            <a:endParaRPr lang="en-US" sz="1200" b="0" i="0" dirty="0">
              <a:latin typeface="Arial" charset="0"/>
              <a:ea typeface="Arial" charset="0"/>
              <a:cs typeface="Arial" charset="0"/>
            </a:endParaRPr>
          </a:p>
        </p:txBody>
      </p:sp>
      <p:sp>
        <p:nvSpPr>
          <p:cNvPr id="41" name="TextBox 40"/>
          <p:cNvSpPr txBox="1"/>
          <p:nvPr/>
        </p:nvSpPr>
        <p:spPr>
          <a:xfrm>
            <a:off x="502624" y="6129060"/>
            <a:ext cx="1009774" cy="276999"/>
          </a:xfrm>
          <a:prstGeom prst="rect">
            <a:avLst/>
          </a:prstGeom>
          <a:noFill/>
        </p:spPr>
        <p:txBody>
          <a:bodyPr wrap="none">
            <a:prstTxWarp prst="textNoShape">
              <a:avLst/>
            </a:prstTxWarp>
            <a:spAutoFit/>
          </a:bodyPr>
          <a:lstStyle/>
          <a:p>
            <a:r>
              <a:rPr lang="en-US" sz="1200" b="0" i="1" dirty="0" smtClean="0">
                <a:latin typeface="Arial" charset="0"/>
              </a:rPr>
              <a:t>relationship</a:t>
            </a:r>
            <a:endParaRPr lang="en-US" sz="1200" b="0" i="1" dirty="0">
              <a:latin typeface="Arial" charset="0"/>
            </a:endParaRPr>
          </a:p>
        </p:txBody>
      </p:sp>
      <p:sp>
        <p:nvSpPr>
          <p:cNvPr id="119" name="Isosceles Triangle 118"/>
          <p:cNvSpPr/>
          <p:nvPr/>
        </p:nvSpPr>
        <p:spPr>
          <a:xfrm rot="16200000" flipV="1">
            <a:off x="1568962" y="6570039"/>
            <a:ext cx="117743" cy="92519"/>
          </a:xfrm>
          <a:prstGeom prst="triangle">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0"/>
          </a:p>
        </p:txBody>
      </p:sp>
      <p:cxnSp>
        <p:nvCxnSpPr>
          <p:cNvPr id="126" name="Straight Connector 125"/>
          <p:cNvCxnSpPr>
            <a:stCxn id="119" idx="3"/>
          </p:cNvCxnSpPr>
          <p:nvPr/>
        </p:nvCxnSpPr>
        <p:spPr bwMode="auto">
          <a:xfrm rot="10800000">
            <a:off x="512104" y="6616298"/>
            <a:ext cx="1069470" cy="158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none" w="med" len="med"/>
          </a:ln>
          <a:effectLst>
            <a:outerShdw blurRad="63500" dist="107763" dir="2700000" algn="ctr" rotWithShape="0">
              <a:schemeClr val="bg2">
                <a:alpha val="50000"/>
              </a:schemeClr>
            </a:outerShdw>
          </a:effectLst>
        </p:spPr>
      </p:cxnSp>
      <p:cxnSp>
        <p:nvCxnSpPr>
          <p:cNvPr id="134" name="Straight Connector 133"/>
          <p:cNvCxnSpPr/>
          <p:nvPr/>
        </p:nvCxnSpPr>
        <p:spPr bwMode="auto">
          <a:xfrm rot="10800000" flipV="1">
            <a:off x="512104" y="6377049"/>
            <a:ext cx="1143000" cy="100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sp>
        <p:nvSpPr>
          <p:cNvPr id="69" name="TextBox 68"/>
          <p:cNvSpPr txBox="1"/>
          <p:nvPr/>
        </p:nvSpPr>
        <p:spPr>
          <a:xfrm>
            <a:off x="512104" y="6376719"/>
            <a:ext cx="813055" cy="276999"/>
          </a:xfrm>
          <a:prstGeom prst="rect">
            <a:avLst/>
          </a:prstGeom>
          <a:noFill/>
        </p:spPr>
        <p:txBody>
          <a:bodyPr wrap="none">
            <a:prstTxWarp prst="textNoShape">
              <a:avLst/>
            </a:prstTxWarp>
            <a:spAutoFit/>
          </a:bodyPr>
          <a:lstStyle/>
          <a:p>
            <a:r>
              <a:rPr lang="en-US" sz="1200" b="0" i="1" dirty="0" smtClean="0">
                <a:latin typeface="Arial" charset="0"/>
              </a:rPr>
              <a:t>a type of</a:t>
            </a:r>
            <a:endParaRPr lang="en-US" sz="1200" b="0" i="1" dirty="0">
              <a:latin typeface="Arial" charset="0"/>
            </a:endParaRPr>
          </a:p>
        </p:txBody>
      </p:sp>
      <p:sp>
        <p:nvSpPr>
          <p:cNvPr id="97" name="Isosceles Triangle 96"/>
          <p:cNvSpPr/>
          <p:nvPr/>
        </p:nvSpPr>
        <p:spPr>
          <a:xfrm>
            <a:off x="5735711" y="3065290"/>
            <a:ext cx="117743" cy="92519"/>
          </a:xfrm>
          <a:prstGeom prst="triangle">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0" dirty="0"/>
          </a:p>
        </p:txBody>
      </p:sp>
      <p:sp>
        <p:nvSpPr>
          <p:cNvPr id="98" name="Rectangle 97"/>
          <p:cNvSpPr/>
          <p:nvPr/>
        </p:nvSpPr>
        <p:spPr bwMode="auto">
          <a:xfrm>
            <a:off x="2740746" y="5724376"/>
            <a:ext cx="99060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Antenna</a:t>
            </a:r>
            <a:endParaRPr lang="en-US" sz="1400" b="0" i="0" dirty="0">
              <a:latin typeface="Arial" charset="0"/>
              <a:ea typeface="Arial" charset="0"/>
              <a:cs typeface="Arial" charset="0"/>
            </a:endParaRPr>
          </a:p>
        </p:txBody>
      </p:sp>
      <p:cxnSp>
        <p:nvCxnSpPr>
          <p:cNvPr id="102" name="Straight Connector 101"/>
          <p:cNvCxnSpPr>
            <a:endCxn id="97" idx="3"/>
          </p:cNvCxnSpPr>
          <p:nvPr/>
        </p:nvCxnSpPr>
        <p:spPr bwMode="auto">
          <a:xfrm rot="5400000" flipH="1" flipV="1">
            <a:off x="5482370" y="3467962"/>
            <a:ext cx="622366" cy="2060"/>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none" w="med" len="med"/>
          </a:ln>
          <a:effectLst>
            <a:outerShdw blurRad="63500" dist="107763" dir="2700000" algn="ctr" rotWithShape="0">
              <a:schemeClr val="bg2">
                <a:alpha val="50000"/>
              </a:schemeClr>
            </a:outerShdw>
          </a:effectLst>
        </p:spPr>
      </p:cxnSp>
      <p:sp>
        <p:nvSpPr>
          <p:cNvPr id="86" name="Rectangle 85"/>
          <p:cNvSpPr/>
          <p:nvPr/>
        </p:nvSpPr>
        <p:spPr bwMode="auto">
          <a:xfrm>
            <a:off x="4187131" y="3741396"/>
            <a:ext cx="1828800" cy="298024"/>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45720" rIns="0" bIns="0" anchor="t" anchorCtr="0">
            <a:prstTxWarp prst="textNoShape">
              <a:avLst/>
            </a:prstTxWarp>
          </a:bodyPr>
          <a:lstStyle/>
          <a:p>
            <a:pPr algn="ctr"/>
            <a:r>
              <a:rPr lang="en-US" sz="1400" dirty="0" err="1" smtClean="0">
                <a:latin typeface="Arial" charset="0"/>
                <a:ea typeface="Arial" charset="0"/>
                <a:cs typeface="Arial" charset="0"/>
              </a:rPr>
              <a:t>Hw</a:t>
            </a:r>
            <a:r>
              <a:rPr lang="en-US" sz="1400" b="0" i="0" dirty="0" err="1" smtClean="0">
                <a:latin typeface="Arial" charset="0"/>
                <a:ea typeface="Arial" charset="0"/>
                <a:cs typeface="Arial" charset="0"/>
              </a:rPr>
              <a:t>Component</a:t>
            </a:r>
            <a:endParaRPr lang="en-US" sz="1400" b="0" i="0" dirty="0" smtClean="0">
              <a:latin typeface="Arial" charset="0"/>
              <a:ea typeface="Arial" charset="0"/>
              <a:cs typeface="Arial" charset="0"/>
            </a:endParaRPr>
          </a:p>
        </p:txBody>
      </p:sp>
      <p:cxnSp>
        <p:nvCxnSpPr>
          <p:cNvPr id="112" name="Straight Connector 111"/>
          <p:cNvCxnSpPr/>
          <p:nvPr/>
        </p:nvCxnSpPr>
        <p:spPr bwMode="auto">
          <a:xfrm rot="5400000" flipH="1" flipV="1">
            <a:off x="6237186" y="3390112"/>
            <a:ext cx="669461" cy="398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50" name="Rectangle 49"/>
          <p:cNvSpPr/>
          <p:nvPr/>
        </p:nvSpPr>
        <p:spPr bwMode="auto">
          <a:xfrm>
            <a:off x="3315705" y="6181576"/>
            <a:ext cx="99060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Reflector</a:t>
            </a:r>
            <a:endParaRPr lang="en-US" sz="1400" b="0" i="0" dirty="0">
              <a:latin typeface="Arial" charset="0"/>
              <a:ea typeface="Arial" charset="0"/>
              <a:cs typeface="Arial" charset="0"/>
            </a:endParaRPr>
          </a:p>
        </p:txBody>
      </p:sp>
      <p:sp>
        <p:nvSpPr>
          <p:cNvPr id="51" name="Rectangle 50"/>
          <p:cNvSpPr/>
          <p:nvPr/>
        </p:nvSpPr>
        <p:spPr bwMode="auto">
          <a:xfrm>
            <a:off x="4627298" y="6181576"/>
            <a:ext cx="99060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err="1" smtClean="0">
                <a:latin typeface="Arial" charset="0"/>
                <a:ea typeface="Arial" charset="0"/>
                <a:cs typeface="Arial" charset="0"/>
              </a:rPr>
              <a:t>Feedhorn</a:t>
            </a:r>
            <a:endParaRPr lang="en-US" sz="1400" b="0" i="0" dirty="0">
              <a:latin typeface="Arial" charset="0"/>
              <a:ea typeface="Arial" charset="0"/>
              <a:cs typeface="Arial" charset="0"/>
            </a:endParaRPr>
          </a:p>
        </p:txBody>
      </p:sp>
      <p:sp>
        <p:nvSpPr>
          <p:cNvPr id="52" name="Rectangle 51"/>
          <p:cNvSpPr/>
          <p:nvPr/>
        </p:nvSpPr>
        <p:spPr bwMode="auto">
          <a:xfrm>
            <a:off x="5170953" y="5724376"/>
            <a:ext cx="114300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Solar Panel</a:t>
            </a:r>
            <a:endParaRPr lang="en-US" sz="1400" b="0" i="0" dirty="0">
              <a:latin typeface="Arial" charset="0"/>
              <a:ea typeface="Arial" charset="0"/>
              <a:cs typeface="Arial" charset="0"/>
            </a:endParaRPr>
          </a:p>
        </p:txBody>
      </p:sp>
      <p:sp>
        <p:nvSpPr>
          <p:cNvPr id="53" name="Rectangle 52"/>
          <p:cNvSpPr/>
          <p:nvPr/>
        </p:nvSpPr>
        <p:spPr bwMode="auto">
          <a:xfrm>
            <a:off x="3859165" y="5724376"/>
            <a:ext cx="114300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Main Engine</a:t>
            </a:r>
            <a:endParaRPr lang="en-US" sz="1400" b="0" i="0" dirty="0">
              <a:latin typeface="Arial" charset="0"/>
              <a:ea typeface="Arial" charset="0"/>
              <a:cs typeface="Arial" charset="0"/>
            </a:endParaRPr>
          </a:p>
        </p:txBody>
      </p:sp>
      <p:cxnSp>
        <p:nvCxnSpPr>
          <p:cNvPr id="60" name="Elbow Connector 59"/>
          <p:cNvCxnSpPr>
            <a:stCxn id="98" idx="0"/>
            <a:endCxn id="94" idx="3"/>
          </p:cNvCxnSpPr>
          <p:nvPr/>
        </p:nvCxnSpPr>
        <p:spPr>
          <a:xfrm rot="5400000" flipH="1" flipV="1">
            <a:off x="3841631" y="4447529"/>
            <a:ext cx="671262" cy="1882432"/>
          </a:xfrm>
          <a:prstGeom prst="bentConnector3">
            <a:avLst>
              <a:gd name="adj1" fmla="val 60986"/>
            </a:avLst>
          </a:prstGeom>
          <a:ln w="9525" cap="flat" cmpd="sng" algn="ctr">
            <a:solidFill>
              <a:schemeClr val="tx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2" name="Elbow Connector 61"/>
          <p:cNvCxnSpPr>
            <a:stCxn id="53" idx="0"/>
            <a:endCxn id="94" idx="3"/>
          </p:cNvCxnSpPr>
          <p:nvPr/>
        </p:nvCxnSpPr>
        <p:spPr>
          <a:xfrm rot="5400000" flipH="1" flipV="1">
            <a:off x="4438940" y="5044839"/>
            <a:ext cx="671262" cy="687813"/>
          </a:xfrm>
          <a:prstGeom prst="bentConnector3">
            <a:avLst>
              <a:gd name="adj1" fmla="val 50000"/>
            </a:avLst>
          </a:prstGeom>
          <a:ln w="9525" cap="flat" cmpd="sng" algn="ctr">
            <a:solidFill>
              <a:schemeClr val="tx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4" name="Elbow Connector 63"/>
          <p:cNvCxnSpPr>
            <a:stCxn id="52" idx="0"/>
            <a:endCxn id="94" idx="3"/>
          </p:cNvCxnSpPr>
          <p:nvPr/>
        </p:nvCxnSpPr>
        <p:spPr>
          <a:xfrm rot="16200000" flipV="1">
            <a:off x="5094835" y="5076757"/>
            <a:ext cx="671262" cy="623975"/>
          </a:xfrm>
          <a:prstGeom prst="bentConnector3">
            <a:avLst>
              <a:gd name="adj1" fmla="val 50000"/>
            </a:avLst>
          </a:prstGeom>
          <a:ln w="9525" cap="flat" cmpd="sng" algn="ctr">
            <a:solidFill>
              <a:schemeClr val="tx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6" name="Elbow Connector 65"/>
          <p:cNvCxnSpPr>
            <a:stCxn id="50" idx="0"/>
            <a:endCxn id="94" idx="3"/>
          </p:cNvCxnSpPr>
          <p:nvPr/>
        </p:nvCxnSpPr>
        <p:spPr>
          <a:xfrm rot="5400000" flipH="1" flipV="1">
            <a:off x="3900510" y="4963609"/>
            <a:ext cx="1128462" cy="1307473"/>
          </a:xfrm>
          <a:prstGeom prst="bentConnector3">
            <a:avLst>
              <a:gd name="adj1" fmla="val 72517"/>
            </a:avLst>
          </a:prstGeom>
          <a:ln w="9525" cap="flat" cmpd="sng" algn="ctr">
            <a:solidFill>
              <a:schemeClr val="tx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cxnSp>
        <p:nvCxnSpPr>
          <p:cNvPr id="68" name="Elbow Connector 67"/>
          <p:cNvCxnSpPr>
            <a:stCxn id="51" idx="0"/>
            <a:endCxn id="94" idx="3"/>
          </p:cNvCxnSpPr>
          <p:nvPr/>
        </p:nvCxnSpPr>
        <p:spPr>
          <a:xfrm rot="16200000" flipV="1">
            <a:off x="4556307" y="5615285"/>
            <a:ext cx="1128462" cy="4120"/>
          </a:xfrm>
          <a:prstGeom prst="bentConnector3">
            <a:avLst>
              <a:gd name="adj1" fmla="val 50000"/>
            </a:avLst>
          </a:prstGeom>
          <a:ln w="9525" cap="flat" cmpd="sng" algn="ctr">
            <a:solidFill>
              <a:schemeClr val="tx1"/>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56" name="Rectangle 55"/>
          <p:cNvSpPr/>
          <p:nvPr/>
        </p:nvSpPr>
        <p:spPr bwMode="auto">
          <a:xfrm>
            <a:off x="4227872" y="4416324"/>
            <a:ext cx="1786194" cy="544272"/>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err="1" smtClean="0">
                <a:latin typeface="Arial" charset="0"/>
                <a:ea typeface="Arial" charset="0"/>
                <a:cs typeface="Arial" charset="0"/>
              </a:rPr>
              <a:t>FlightHwComponent</a:t>
            </a:r>
            <a:endParaRPr lang="en-US" sz="1400" dirty="0">
              <a:latin typeface="Arial" charset="0"/>
              <a:ea typeface="Arial" charset="0"/>
              <a:cs typeface="Arial" charset="0"/>
            </a:endParaRPr>
          </a:p>
          <a:p>
            <a:pPr algn="ctr"/>
            <a:endParaRPr lang="en-US" sz="1400" b="0" i="0" dirty="0" smtClean="0">
              <a:latin typeface="Arial" charset="0"/>
              <a:ea typeface="Arial" charset="0"/>
              <a:cs typeface="Arial" charset="0"/>
            </a:endParaRPr>
          </a:p>
        </p:txBody>
      </p:sp>
      <p:sp>
        <p:nvSpPr>
          <p:cNvPr id="58" name="Isosceles Triangle 57"/>
          <p:cNvSpPr/>
          <p:nvPr/>
        </p:nvSpPr>
        <p:spPr>
          <a:xfrm>
            <a:off x="5061403" y="4045130"/>
            <a:ext cx="117743" cy="92519"/>
          </a:xfrm>
          <a:prstGeom prst="triangle">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0"/>
          </a:p>
        </p:txBody>
      </p:sp>
      <p:cxnSp>
        <p:nvCxnSpPr>
          <p:cNvPr id="61" name="Straight Connector 60"/>
          <p:cNvCxnSpPr>
            <a:stCxn id="58" idx="3"/>
            <a:endCxn id="56" idx="0"/>
          </p:cNvCxnSpPr>
          <p:nvPr/>
        </p:nvCxnSpPr>
        <p:spPr bwMode="auto">
          <a:xfrm>
            <a:off x="5120275" y="4137649"/>
            <a:ext cx="694" cy="278675"/>
          </a:xfrm>
          <a:prstGeom prst="line">
            <a:avLst/>
          </a:prstGeom>
          <a:solidFill>
            <a:schemeClr val="accent1"/>
          </a:solidFill>
          <a:ln w="9525" cap="flat" cmpd="sng" algn="ctr">
            <a:solidFill>
              <a:schemeClr val="tx1"/>
            </a:solidFill>
            <a:prstDash val="solid"/>
            <a:round/>
            <a:headEnd type="none" w="med" len="med"/>
            <a:tailEnd type="none" w="med" len="med"/>
          </a:ln>
          <a:effectLst/>
        </p:spPr>
      </p:cxnSp>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9</a:t>
            </a:fld>
            <a:endParaRPr lang="en-US" dirty="0"/>
          </a:p>
        </p:txBody>
      </p:sp>
      <p:sp>
        <p:nvSpPr>
          <p:cNvPr id="59" name="Rectangle 58"/>
          <p:cNvSpPr/>
          <p:nvPr/>
        </p:nvSpPr>
        <p:spPr bwMode="auto">
          <a:xfrm>
            <a:off x="4358288" y="4686706"/>
            <a:ext cx="795461" cy="248915"/>
          </a:xfrm>
          <a:prstGeom prst="rect">
            <a:avLst/>
          </a:prstGeom>
          <a:noFill/>
          <a:ln w="9525" cap="flat" cmpd="sng" algn="ctr">
            <a:noFill/>
            <a:prstDash val="solid"/>
            <a:round/>
            <a:headEnd type="none" w="med" len="med"/>
            <a:tailEnd type="none" w="med" len="med"/>
          </a:ln>
          <a:effectLst/>
        </p:spPr>
        <p:txBody>
          <a:bodyPr wrap="none" lIns="0" tIns="0" rIns="0" bIns="0" anchor="ctr">
            <a:prstTxWarp prst="textNoShape">
              <a:avLst/>
            </a:prstTxWarp>
          </a:bodyPr>
          <a:lstStyle/>
          <a:p>
            <a:r>
              <a:rPr lang="en-US" sz="1400" b="0" i="0" dirty="0" smtClean="0">
                <a:latin typeface="Arial" charset="0"/>
                <a:ea typeface="Arial" charset="0"/>
                <a:cs typeface="Arial" charset="0"/>
              </a:rPr>
              <a:t>mass</a:t>
            </a:r>
            <a:endParaRPr lang="en-US" sz="1400" b="0" i="0" dirty="0">
              <a:latin typeface="Arial" charset="0"/>
              <a:ea typeface="Arial" charset="0"/>
              <a:cs typeface="Arial" charset="0"/>
            </a:endParaRPr>
          </a:p>
        </p:txBody>
      </p:sp>
      <p:sp>
        <p:nvSpPr>
          <p:cNvPr id="27" name="Oval 26"/>
          <p:cNvSpPr/>
          <p:nvPr/>
        </p:nvSpPr>
        <p:spPr>
          <a:xfrm>
            <a:off x="5243874" y="2507228"/>
            <a:ext cx="3662516" cy="786580"/>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p:nvPr/>
        </p:nvSpPr>
        <p:spPr>
          <a:xfrm>
            <a:off x="4158534" y="4689783"/>
            <a:ext cx="796826" cy="298802"/>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p:nvPr/>
        </p:nvSpPr>
        <p:spPr>
          <a:xfrm>
            <a:off x="5350387" y="1958258"/>
            <a:ext cx="737419" cy="262194"/>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1" name="Oval 70"/>
          <p:cNvSpPr/>
          <p:nvPr/>
        </p:nvSpPr>
        <p:spPr>
          <a:xfrm>
            <a:off x="4683432" y="2676013"/>
            <a:ext cx="737419" cy="262194"/>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Oval 71"/>
          <p:cNvSpPr/>
          <p:nvPr/>
        </p:nvSpPr>
        <p:spPr>
          <a:xfrm>
            <a:off x="6564671" y="3320025"/>
            <a:ext cx="737419" cy="262194"/>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Oval 72"/>
          <p:cNvSpPr/>
          <p:nvPr/>
        </p:nvSpPr>
        <p:spPr>
          <a:xfrm>
            <a:off x="6799007" y="2677652"/>
            <a:ext cx="737419" cy="262194"/>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4" name="Oval 73"/>
          <p:cNvSpPr/>
          <p:nvPr/>
        </p:nvSpPr>
        <p:spPr>
          <a:xfrm>
            <a:off x="7459407" y="3624826"/>
            <a:ext cx="737419" cy="262194"/>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5" name="Oval 74"/>
          <p:cNvSpPr/>
          <p:nvPr/>
        </p:nvSpPr>
        <p:spPr>
          <a:xfrm>
            <a:off x="6866195" y="4219677"/>
            <a:ext cx="737419" cy="262194"/>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TextBox 29"/>
          <p:cNvSpPr txBox="1"/>
          <p:nvPr/>
        </p:nvSpPr>
        <p:spPr>
          <a:xfrm>
            <a:off x="5235681" y="2867740"/>
            <a:ext cx="270251" cy="276999"/>
          </a:xfrm>
          <a:prstGeom prst="rect">
            <a:avLst/>
          </a:prstGeom>
          <a:noFill/>
        </p:spPr>
        <p:txBody>
          <a:bodyPr wrap="none" rtlCol="0">
            <a:spAutoFit/>
          </a:bodyPr>
          <a:lstStyle/>
          <a:p>
            <a:r>
              <a:rPr lang="en-US" sz="1200" dirty="0" smtClean="0"/>
              <a:t>1</a:t>
            </a:r>
            <a:endParaRPr lang="en-US" sz="1200" dirty="0"/>
          </a:p>
        </p:txBody>
      </p:sp>
      <p:sp>
        <p:nvSpPr>
          <p:cNvPr id="31" name="Oval 30"/>
          <p:cNvSpPr/>
          <p:nvPr/>
        </p:nvSpPr>
        <p:spPr>
          <a:xfrm>
            <a:off x="5268452" y="2884129"/>
            <a:ext cx="213032" cy="229419"/>
          </a:xfrm>
          <a:prstGeom prst="ellipse">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Freeform 31"/>
          <p:cNvSpPr/>
          <p:nvPr/>
        </p:nvSpPr>
        <p:spPr>
          <a:xfrm>
            <a:off x="2546831" y="2446962"/>
            <a:ext cx="4303073" cy="4190021"/>
          </a:xfrm>
          <a:custGeom>
            <a:avLst/>
            <a:gdLst>
              <a:gd name="connsiteX0" fmla="*/ 3516395 w 4303073"/>
              <a:gd name="connsiteY0" fmla="*/ 43877 h 4190021"/>
              <a:gd name="connsiteX1" fmla="*/ 2992008 w 4303073"/>
              <a:gd name="connsiteY1" fmla="*/ 134006 h 4190021"/>
              <a:gd name="connsiteX2" fmla="*/ 1795750 w 4303073"/>
              <a:gd name="connsiteY2" fmla="*/ 953361 h 4190021"/>
              <a:gd name="connsiteX3" fmla="*/ 140653 w 4303073"/>
              <a:gd name="connsiteY3" fmla="*/ 3100070 h 4190021"/>
              <a:gd name="connsiteX4" fmla="*/ 353685 w 4303073"/>
              <a:gd name="connsiteY4" fmla="*/ 4009554 h 4190021"/>
              <a:gd name="connsiteX5" fmla="*/ 2467621 w 4303073"/>
              <a:gd name="connsiteY5" fmla="*/ 4189812 h 4190021"/>
              <a:gd name="connsiteX6" fmla="*/ 3713040 w 4303073"/>
              <a:gd name="connsiteY6" fmla="*/ 4001361 h 4190021"/>
              <a:gd name="connsiteX7" fmla="*/ 3958846 w 4303073"/>
              <a:gd name="connsiteY7" fmla="*/ 3173812 h 4190021"/>
              <a:gd name="connsiteX8" fmla="*/ 3565556 w 4303073"/>
              <a:gd name="connsiteY8" fmla="*/ 1887425 h 4190021"/>
              <a:gd name="connsiteX9" fmla="*/ 4302975 w 4303073"/>
              <a:gd name="connsiteY9" fmla="*/ 576457 h 4190021"/>
              <a:gd name="connsiteX10" fmla="*/ 3516395 w 4303073"/>
              <a:gd name="connsiteY10" fmla="*/ 43877 h 41900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03073" h="4190021">
                <a:moveTo>
                  <a:pt x="3516395" y="43877"/>
                </a:moveTo>
                <a:cubicBezTo>
                  <a:pt x="3297900" y="-29865"/>
                  <a:pt x="3278782" y="-17575"/>
                  <a:pt x="2992008" y="134006"/>
                </a:cubicBezTo>
                <a:cubicBezTo>
                  <a:pt x="2705234" y="285587"/>
                  <a:pt x="2270976" y="459017"/>
                  <a:pt x="1795750" y="953361"/>
                </a:cubicBezTo>
                <a:cubicBezTo>
                  <a:pt x="1320524" y="1447705"/>
                  <a:pt x="380997" y="2590705"/>
                  <a:pt x="140653" y="3100070"/>
                </a:cubicBezTo>
                <a:cubicBezTo>
                  <a:pt x="-99691" y="3609435"/>
                  <a:pt x="-34143" y="3827930"/>
                  <a:pt x="353685" y="4009554"/>
                </a:cubicBezTo>
                <a:cubicBezTo>
                  <a:pt x="741513" y="4191178"/>
                  <a:pt x="1907729" y="4191177"/>
                  <a:pt x="2467621" y="4189812"/>
                </a:cubicBezTo>
                <a:cubicBezTo>
                  <a:pt x="3027513" y="4188447"/>
                  <a:pt x="3464503" y="4170694"/>
                  <a:pt x="3713040" y="4001361"/>
                </a:cubicBezTo>
                <a:cubicBezTo>
                  <a:pt x="3961577" y="3832028"/>
                  <a:pt x="3983427" y="3526135"/>
                  <a:pt x="3958846" y="3173812"/>
                </a:cubicBezTo>
                <a:cubicBezTo>
                  <a:pt x="3934265" y="2821489"/>
                  <a:pt x="3508201" y="2320317"/>
                  <a:pt x="3565556" y="1887425"/>
                </a:cubicBezTo>
                <a:cubicBezTo>
                  <a:pt x="3622911" y="1454533"/>
                  <a:pt x="4312534" y="882349"/>
                  <a:pt x="4302975" y="576457"/>
                </a:cubicBezTo>
                <a:cubicBezTo>
                  <a:pt x="4293416" y="270565"/>
                  <a:pt x="3734890" y="117619"/>
                  <a:pt x="3516395" y="43877"/>
                </a:cubicBezTo>
                <a:close/>
              </a:path>
            </a:pathLst>
          </a:cu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 name="Rectangle 78"/>
          <p:cNvSpPr/>
          <p:nvPr/>
        </p:nvSpPr>
        <p:spPr>
          <a:xfrm>
            <a:off x="7333226" y="5320299"/>
            <a:ext cx="1712451" cy="1323439"/>
          </a:xfrm>
          <a:prstGeom prst="rect">
            <a:avLst/>
          </a:prstGeom>
          <a:solidFill>
            <a:srgbClr val="FFDCAA"/>
          </a:solidFill>
          <a:ln>
            <a:solidFill>
              <a:schemeClr val="tx1"/>
            </a:solidFill>
          </a:ln>
          <a:effectLst>
            <a:outerShdw blurRad="50800" dist="38100" dir="2700000" algn="tl" rotWithShape="0">
              <a:prstClr val="black">
                <a:alpha val="40000"/>
              </a:prstClr>
            </a:outerShdw>
          </a:effectLst>
        </p:spPr>
        <p:txBody>
          <a:bodyPr wrap="square">
            <a:spAutoFit/>
          </a:bodyPr>
          <a:lstStyle/>
          <a:p>
            <a:r>
              <a:rPr lang="en-US" sz="1600" dirty="0" smtClean="0"/>
              <a:t>An ontology is an agreement on usage, rather than a dictionary or a taxonomy</a:t>
            </a:r>
            <a:endParaRPr lang="en-US" sz="1600" dirty="0"/>
          </a:p>
        </p:txBody>
      </p:sp>
      <p:cxnSp>
        <p:nvCxnSpPr>
          <p:cNvPr id="108" name="Straight Connector 107"/>
          <p:cNvCxnSpPr>
            <a:stCxn id="56" idx="1"/>
            <a:endCxn id="56" idx="3"/>
          </p:cNvCxnSpPr>
          <p:nvPr/>
        </p:nvCxnSpPr>
        <p:spPr>
          <a:xfrm>
            <a:off x="4227872" y="4688460"/>
            <a:ext cx="1786194" cy="0"/>
          </a:xfrm>
          <a:prstGeom prst="line">
            <a:avLst/>
          </a:prstGeom>
          <a:ln w="9525" cap="flat" cmpd="sng" algn="ctr">
            <a:solidFill>
              <a:srgbClr val="000000"/>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225871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6"/>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10">
                                            <p:txEl>
                                              <p:pRg st="1" end="1"/>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4"/>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96"/>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78"/>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5"/>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3"/>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26"/>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49"/>
                                        </p:tgtEl>
                                        <p:attrNameLst>
                                          <p:attrName>style.visibility</p:attrName>
                                        </p:attrNameLst>
                                      </p:cBhvr>
                                      <p:to>
                                        <p:strVal val="visible"/>
                                      </p:to>
                                    </p:set>
                                  </p:childTnLst>
                                </p:cTn>
                              </p:par>
                              <p:par>
                                <p:cTn id="41" presetID="1" presetClass="entr" presetSubtype="0" fill="hold" nodeType="withEffect">
                                  <p:stCondLst>
                                    <p:cond delay="0"/>
                                  </p:stCondLst>
                                  <p:childTnLst>
                                    <p:set>
                                      <p:cBhvr>
                                        <p:cTn id="42" dur="1" fill="hold">
                                          <p:stCondLst>
                                            <p:cond delay="0"/>
                                          </p:stCondLst>
                                        </p:cTn>
                                        <p:tgtEl>
                                          <p:spTgt spid="112"/>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46"/>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71"/>
                                        </p:tgtEl>
                                        <p:attrNameLst>
                                          <p:attrName>style.visibility</p:attrName>
                                        </p:attrNameLst>
                                      </p:cBhvr>
                                      <p:to>
                                        <p:strVal val="visible"/>
                                      </p:to>
                                    </p:set>
                                  </p:childTnLst>
                                </p:cTn>
                              </p:par>
                              <p:par>
                                <p:cTn id="51" presetID="1" presetClass="entr" presetSubtype="0" fill="hold" grpId="0" nodeType="withEffect">
                                  <p:stCondLst>
                                    <p:cond delay="0"/>
                                  </p:stCondLst>
                                  <p:childTnLst>
                                    <p:set>
                                      <p:cBhvr>
                                        <p:cTn id="52" dur="1" fill="hold">
                                          <p:stCondLst>
                                            <p:cond delay="0"/>
                                          </p:stCondLst>
                                        </p:cTn>
                                        <p:tgtEl>
                                          <p:spTgt spid="73"/>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7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74"/>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75"/>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xit" presetSubtype="0" fill="hold" grpId="1" nodeType="clickEffect">
                                  <p:stCondLst>
                                    <p:cond delay="0"/>
                                  </p:stCondLst>
                                  <p:childTnLst>
                                    <p:set>
                                      <p:cBhvr>
                                        <p:cTn id="62" dur="1" fill="hold">
                                          <p:stCondLst>
                                            <p:cond delay="0"/>
                                          </p:stCondLst>
                                        </p:cTn>
                                        <p:tgtEl>
                                          <p:spTgt spid="29"/>
                                        </p:tgtEl>
                                        <p:attrNameLst>
                                          <p:attrName>style.visibility</p:attrName>
                                        </p:attrNameLst>
                                      </p:cBhvr>
                                      <p:to>
                                        <p:strVal val="hidden"/>
                                      </p:to>
                                    </p:set>
                                  </p:childTnLst>
                                </p:cTn>
                              </p:par>
                              <p:par>
                                <p:cTn id="63" presetID="1" presetClass="exit" presetSubtype="0" fill="hold" grpId="1" nodeType="withEffect">
                                  <p:stCondLst>
                                    <p:cond delay="0"/>
                                  </p:stCondLst>
                                  <p:childTnLst>
                                    <p:set>
                                      <p:cBhvr>
                                        <p:cTn id="64" dur="1" fill="hold">
                                          <p:stCondLst>
                                            <p:cond delay="0"/>
                                          </p:stCondLst>
                                        </p:cTn>
                                        <p:tgtEl>
                                          <p:spTgt spid="71"/>
                                        </p:tgtEl>
                                        <p:attrNameLst>
                                          <p:attrName>style.visibility</p:attrName>
                                        </p:attrNameLst>
                                      </p:cBhvr>
                                      <p:to>
                                        <p:strVal val="hidden"/>
                                      </p:to>
                                    </p:set>
                                  </p:childTnLst>
                                </p:cTn>
                              </p:par>
                              <p:par>
                                <p:cTn id="65" presetID="1" presetClass="exit" presetSubtype="0" fill="hold" grpId="1" nodeType="withEffect">
                                  <p:stCondLst>
                                    <p:cond delay="0"/>
                                  </p:stCondLst>
                                  <p:childTnLst>
                                    <p:set>
                                      <p:cBhvr>
                                        <p:cTn id="66" dur="1" fill="hold">
                                          <p:stCondLst>
                                            <p:cond delay="0"/>
                                          </p:stCondLst>
                                        </p:cTn>
                                        <p:tgtEl>
                                          <p:spTgt spid="73"/>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72"/>
                                        </p:tgtEl>
                                        <p:attrNameLst>
                                          <p:attrName>style.visibility</p:attrName>
                                        </p:attrNameLst>
                                      </p:cBhvr>
                                      <p:to>
                                        <p:strVal val="hidden"/>
                                      </p:to>
                                    </p:set>
                                  </p:childTnLst>
                                </p:cTn>
                              </p:par>
                              <p:par>
                                <p:cTn id="69" presetID="1" presetClass="exit" presetSubtype="0" fill="hold" grpId="1" nodeType="withEffect">
                                  <p:stCondLst>
                                    <p:cond delay="0"/>
                                  </p:stCondLst>
                                  <p:childTnLst>
                                    <p:set>
                                      <p:cBhvr>
                                        <p:cTn id="70" dur="1" fill="hold">
                                          <p:stCondLst>
                                            <p:cond delay="0"/>
                                          </p:stCondLst>
                                        </p:cTn>
                                        <p:tgtEl>
                                          <p:spTgt spid="74"/>
                                        </p:tgtEl>
                                        <p:attrNameLst>
                                          <p:attrName>style.visibility</p:attrName>
                                        </p:attrNameLst>
                                      </p:cBhvr>
                                      <p:to>
                                        <p:strVal val="hidden"/>
                                      </p:to>
                                    </p:set>
                                  </p:childTnLst>
                                </p:cTn>
                              </p:par>
                              <p:par>
                                <p:cTn id="71" presetID="1" presetClass="exit" presetSubtype="0" fill="hold" grpId="1" nodeType="withEffect">
                                  <p:stCondLst>
                                    <p:cond delay="0"/>
                                  </p:stCondLst>
                                  <p:childTnLst>
                                    <p:set>
                                      <p:cBhvr>
                                        <p:cTn id="72" dur="1" fill="hold">
                                          <p:stCondLst>
                                            <p:cond delay="0"/>
                                          </p:stCondLst>
                                        </p:cTn>
                                        <p:tgtEl>
                                          <p:spTgt spid="75"/>
                                        </p:tgtEl>
                                        <p:attrNameLst>
                                          <p:attrName>style.visibility</p:attrName>
                                        </p:attrNameLst>
                                      </p:cBhvr>
                                      <p:to>
                                        <p:strVal val="hidden"/>
                                      </p:to>
                                    </p:set>
                                  </p:childTnLst>
                                </p:cTn>
                              </p:par>
                              <p:par>
                                <p:cTn id="73" presetID="1" presetClass="entr" presetSubtype="0" fill="hold" nodeType="withEffect">
                                  <p:stCondLst>
                                    <p:cond delay="0"/>
                                  </p:stCondLst>
                                  <p:childTnLst>
                                    <p:set>
                                      <p:cBhvr>
                                        <p:cTn id="74" dur="1" fill="hold">
                                          <p:stCondLst>
                                            <p:cond delay="0"/>
                                          </p:stCondLst>
                                        </p:cTn>
                                        <p:tgtEl>
                                          <p:spTgt spid="110">
                                            <p:txEl>
                                              <p:pRg st="2" end="2"/>
                                            </p:txEl>
                                          </p:spTgt>
                                        </p:tgtEl>
                                        <p:attrNameLst>
                                          <p:attrName>style.visibility</p:attrName>
                                        </p:attrNameLst>
                                      </p:cBhvr>
                                      <p:to>
                                        <p:strVal val="visible"/>
                                      </p:to>
                                    </p:set>
                                  </p:childTnLst>
                                </p:cTn>
                              </p:par>
                              <p:par>
                                <p:cTn id="75" presetID="26" presetClass="emph" presetSubtype="0" fill="hold" grpId="1" nodeType="withEffect">
                                  <p:stCondLst>
                                    <p:cond delay="0"/>
                                  </p:stCondLst>
                                  <p:childTnLst>
                                    <p:animEffect transition="out" filter="fade">
                                      <p:cBhvr>
                                        <p:cTn id="76" dur="500" tmFilter="0, 0; .2, .5; .8, .5; 1, 0"/>
                                        <p:tgtEl>
                                          <p:spTgt spid="8"/>
                                        </p:tgtEl>
                                      </p:cBhvr>
                                    </p:animEffect>
                                    <p:animScale>
                                      <p:cBhvr>
                                        <p:cTn id="77" dur="250" autoRev="1" fill="hold"/>
                                        <p:tgtEl>
                                          <p:spTgt spid="8"/>
                                        </p:tgtEl>
                                      </p:cBhvr>
                                      <p:by x="105000" y="105000"/>
                                    </p:animScale>
                                  </p:childTnLst>
                                </p:cTn>
                              </p:par>
                              <p:par>
                                <p:cTn id="78" presetID="26" presetClass="emph" presetSubtype="0" fill="hold" grpId="1" nodeType="withEffect">
                                  <p:stCondLst>
                                    <p:cond delay="0"/>
                                  </p:stCondLst>
                                  <p:childTnLst>
                                    <p:animEffect transition="out" filter="fade">
                                      <p:cBhvr>
                                        <p:cTn id="79" dur="500" tmFilter="0, 0; .2, .5; .8, .5; 1, 0"/>
                                        <p:tgtEl>
                                          <p:spTgt spid="43"/>
                                        </p:tgtEl>
                                      </p:cBhvr>
                                    </p:animEffect>
                                    <p:animScale>
                                      <p:cBhvr>
                                        <p:cTn id="80" dur="250" autoRev="1" fill="hold"/>
                                        <p:tgtEl>
                                          <p:spTgt spid="43"/>
                                        </p:tgtEl>
                                      </p:cBhvr>
                                      <p:by x="105000" y="105000"/>
                                    </p:animScale>
                                  </p:childTnLst>
                                </p:cTn>
                              </p:par>
                              <p:par>
                                <p:cTn id="81" presetID="26" presetClass="emph" presetSubtype="0" fill="hold" grpId="1" nodeType="withEffect">
                                  <p:stCondLst>
                                    <p:cond delay="0"/>
                                  </p:stCondLst>
                                  <p:childTnLst>
                                    <p:animEffect transition="out" filter="fade">
                                      <p:cBhvr>
                                        <p:cTn id="82" dur="500" tmFilter="0, 0; .2, .5; .8, .5; 1, 0"/>
                                        <p:tgtEl>
                                          <p:spTgt spid="11"/>
                                        </p:tgtEl>
                                      </p:cBhvr>
                                    </p:animEffect>
                                    <p:animScale>
                                      <p:cBhvr>
                                        <p:cTn id="83" dur="250" autoRev="1" fill="hold"/>
                                        <p:tgtEl>
                                          <p:spTgt spid="11"/>
                                        </p:tgtEl>
                                      </p:cBhvr>
                                      <p:by x="105000" y="105000"/>
                                    </p:animScale>
                                  </p:childTnLst>
                                </p:cTn>
                              </p:par>
                              <p:par>
                                <p:cTn id="84" presetID="1" presetClass="entr" presetSubtype="0" fill="hold" grpId="0" nodeType="withEffect">
                                  <p:stCondLst>
                                    <p:cond delay="0"/>
                                  </p:stCondLst>
                                  <p:childTnLst>
                                    <p:set>
                                      <p:cBhvr>
                                        <p:cTn id="85" dur="1" fill="hold">
                                          <p:stCondLst>
                                            <p:cond delay="0"/>
                                          </p:stCondLst>
                                        </p:cTn>
                                        <p:tgtEl>
                                          <p:spTgt spid="27"/>
                                        </p:tgtEl>
                                        <p:attrNameLst>
                                          <p:attrName>style.visibility</p:attrName>
                                        </p:attrNameLst>
                                      </p:cBhvr>
                                      <p:to>
                                        <p:strVal val="visible"/>
                                      </p:to>
                                    </p:set>
                                  </p:childTnLst>
                                </p:cTn>
                              </p:par>
                            </p:childTnLst>
                          </p:cTn>
                        </p:par>
                      </p:childTnLst>
                    </p:cTn>
                  </p:par>
                  <p:par>
                    <p:cTn id="86" fill="hold">
                      <p:stCondLst>
                        <p:cond delay="indefinite"/>
                      </p:stCondLst>
                      <p:childTnLst>
                        <p:par>
                          <p:cTn id="87" fill="hold">
                            <p:stCondLst>
                              <p:cond delay="0"/>
                            </p:stCondLst>
                            <p:childTnLst>
                              <p:par>
                                <p:cTn id="88" presetID="1" presetClass="exit" presetSubtype="0" fill="hold" grpId="1" nodeType="clickEffect">
                                  <p:stCondLst>
                                    <p:cond delay="0"/>
                                  </p:stCondLst>
                                  <p:childTnLst>
                                    <p:set>
                                      <p:cBhvr>
                                        <p:cTn id="89" dur="1" fill="hold">
                                          <p:stCondLst>
                                            <p:cond delay="0"/>
                                          </p:stCondLst>
                                        </p:cTn>
                                        <p:tgtEl>
                                          <p:spTgt spid="27"/>
                                        </p:tgtEl>
                                        <p:attrNameLst>
                                          <p:attrName>style.visibility</p:attrName>
                                        </p:attrNameLst>
                                      </p:cBhvr>
                                      <p:to>
                                        <p:strVal val="hidden"/>
                                      </p:to>
                                    </p:set>
                                  </p:childTnLst>
                                </p:cTn>
                              </p:par>
                              <p:par>
                                <p:cTn id="90" presetID="1" presetClass="entr" presetSubtype="0" fill="hold" nodeType="withEffect">
                                  <p:stCondLst>
                                    <p:cond delay="0"/>
                                  </p:stCondLst>
                                  <p:childTnLst>
                                    <p:set>
                                      <p:cBhvr>
                                        <p:cTn id="91" dur="1" fill="hold">
                                          <p:stCondLst>
                                            <p:cond delay="0"/>
                                          </p:stCondLst>
                                        </p:cTn>
                                        <p:tgtEl>
                                          <p:spTgt spid="110">
                                            <p:txEl>
                                              <p:pRg st="3" end="3"/>
                                            </p:txEl>
                                          </p:spTgt>
                                        </p:tgtEl>
                                        <p:attrNameLst>
                                          <p:attrName>style.visibility</p:attrName>
                                        </p:attrNameLst>
                                      </p:cBhvr>
                                      <p:to>
                                        <p:strVal val="visible"/>
                                      </p:to>
                                    </p:set>
                                  </p:childTnLst>
                                </p:cTn>
                              </p:par>
                              <p:par>
                                <p:cTn id="92" presetID="1" presetClass="entr" presetSubtype="0" fill="hold" grpId="0" nodeType="withEffect">
                                  <p:stCondLst>
                                    <p:cond delay="0"/>
                                  </p:stCondLst>
                                  <p:childTnLst>
                                    <p:set>
                                      <p:cBhvr>
                                        <p:cTn id="93" dur="1" fill="hold">
                                          <p:stCondLst>
                                            <p:cond delay="0"/>
                                          </p:stCondLst>
                                        </p:cTn>
                                        <p:tgtEl>
                                          <p:spTgt spid="86"/>
                                        </p:tgtEl>
                                        <p:attrNameLst>
                                          <p:attrName>style.visibility</p:attrName>
                                        </p:attrNameLst>
                                      </p:cBhvr>
                                      <p:to>
                                        <p:strVal val="visible"/>
                                      </p:to>
                                    </p:set>
                                  </p:childTnLst>
                                </p:cTn>
                              </p:par>
                              <p:par>
                                <p:cTn id="94" presetID="1" presetClass="entr" presetSubtype="0" fill="hold" grpId="0" nodeType="withEffect">
                                  <p:stCondLst>
                                    <p:cond delay="0"/>
                                  </p:stCondLst>
                                  <p:childTnLst>
                                    <p:set>
                                      <p:cBhvr>
                                        <p:cTn id="95" dur="1" fill="hold">
                                          <p:stCondLst>
                                            <p:cond delay="0"/>
                                          </p:stCondLst>
                                        </p:cTn>
                                        <p:tgtEl>
                                          <p:spTgt spid="56"/>
                                        </p:tgtEl>
                                        <p:attrNameLst>
                                          <p:attrName>style.visibility</p:attrName>
                                        </p:attrNameLst>
                                      </p:cBhvr>
                                      <p:to>
                                        <p:strVal val="visible"/>
                                      </p:to>
                                    </p:set>
                                  </p:childTnLst>
                                </p:cTn>
                              </p:par>
                              <p:par>
                                <p:cTn id="96" presetID="1" presetClass="entr" presetSubtype="0" fill="hold" grpId="0" nodeType="withEffect">
                                  <p:stCondLst>
                                    <p:cond delay="0"/>
                                  </p:stCondLst>
                                  <p:childTnLst>
                                    <p:set>
                                      <p:cBhvr>
                                        <p:cTn id="97" dur="1" fill="hold">
                                          <p:stCondLst>
                                            <p:cond delay="0"/>
                                          </p:stCondLst>
                                        </p:cTn>
                                        <p:tgtEl>
                                          <p:spTgt spid="52"/>
                                        </p:tgtEl>
                                        <p:attrNameLst>
                                          <p:attrName>style.visibility</p:attrName>
                                        </p:attrNameLst>
                                      </p:cBhvr>
                                      <p:to>
                                        <p:strVal val="visible"/>
                                      </p:to>
                                    </p:set>
                                  </p:childTnLst>
                                </p:cTn>
                              </p:par>
                              <p:par>
                                <p:cTn id="98" presetID="1" presetClass="entr" presetSubtype="0" fill="hold" grpId="0" nodeType="withEffect">
                                  <p:stCondLst>
                                    <p:cond delay="0"/>
                                  </p:stCondLst>
                                  <p:childTnLst>
                                    <p:set>
                                      <p:cBhvr>
                                        <p:cTn id="99" dur="1" fill="hold">
                                          <p:stCondLst>
                                            <p:cond delay="0"/>
                                          </p:stCondLst>
                                        </p:cTn>
                                        <p:tgtEl>
                                          <p:spTgt spid="51"/>
                                        </p:tgtEl>
                                        <p:attrNameLst>
                                          <p:attrName>style.visibility</p:attrName>
                                        </p:attrNameLst>
                                      </p:cBhvr>
                                      <p:to>
                                        <p:strVal val="visible"/>
                                      </p:to>
                                    </p:set>
                                  </p:childTnLst>
                                </p:cTn>
                              </p:par>
                              <p:par>
                                <p:cTn id="100" presetID="1" presetClass="entr" presetSubtype="0" fill="hold" grpId="0" nodeType="withEffect">
                                  <p:stCondLst>
                                    <p:cond delay="0"/>
                                  </p:stCondLst>
                                  <p:childTnLst>
                                    <p:set>
                                      <p:cBhvr>
                                        <p:cTn id="101" dur="1" fill="hold">
                                          <p:stCondLst>
                                            <p:cond delay="0"/>
                                          </p:stCondLst>
                                        </p:cTn>
                                        <p:tgtEl>
                                          <p:spTgt spid="53"/>
                                        </p:tgtEl>
                                        <p:attrNameLst>
                                          <p:attrName>style.visibility</p:attrName>
                                        </p:attrNameLst>
                                      </p:cBhvr>
                                      <p:to>
                                        <p:strVal val="visible"/>
                                      </p:to>
                                    </p:set>
                                  </p:childTnLst>
                                </p:cTn>
                              </p:par>
                              <p:par>
                                <p:cTn id="102" presetID="1" presetClass="entr" presetSubtype="0" fill="hold" grpId="0" nodeType="withEffect">
                                  <p:stCondLst>
                                    <p:cond delay="0"/>
                                  </p:stCondLst>
                                  <p:childTnLst>
                                    <p:set>
                                      <p:cBhvr>
                                        <p:cTn id="103" dur="1" fill="hold">
                                          <p:stCondLst>
                                            <p:cond delay="0"/>
                                          </p:stCondLst>
                                        </p:cTn>
                                        <p:tgtEl>
                                          <p:spTgt spid="50"/>
                                        </p:tgtEl>
                                        <p:attrNameLst>
                                          <p:attrName>style.visibility</p:attrName>
                                        </p:attrNameLst>
                                      </p:cBhvr>
                                      <p:to>
                                        <p:strVal val="visible"/>
                                      </p:to>
                                    </p:set>
                                  </p:childTnLst>
                                </p:cTn>
                              </p:par>
                              <p:par>
                                <p:cTn id="104" presetID="1" presetClass="entr" presetSubtype="0" fill="hold" grpId="0" nodeType="withEffect">
                                  <p:stCondLst>
                                    <p:cond delay="0"/>
                                  </p:stCondLst>
                                  <p:childTnLst>
                                    <p:set>
                                      <p:cBhvr>
                                        <p:cTn id="105" dur="1" fill="hold">
                                          <p:stCondLst>
                                            <p:cond delay="0"/>
                                          </p:stCondLst>
                                        </p:cTn>
                                        <p:tgtEl>
                                          <p:spTgt spid="98"/>
                                        </p:tgtEl>
                                        <p:attrNameLst>
                                          <p:attrName>style.visibility</p:attrName>
                                        </p:attrNameLst>
                                      </p:cBhvr>
                                      <p:to>
                                        <p:strVal val="visible"/>
                                      </p:to>
                                    </p:set>
                                  </p:childTnLst>
                                </p:cTn>
                              </p:par>
                              <p:par>
                                <p:cTn id="106" presetID="1" presetClass="entr" presetSubtype="0" fill="hold" grpId="0" nodeType="withEffect">
                                  <p:stCondLst>
                                    <p:cond delay="0"/>
                                  </p:stCondLst>
                                  <p:childTnLst>
                                    <p:set>
                                      <p:cBhvr>
                                        <p:cTn id="107" dur="1" fill="hold">
                                          <p:stCondLst>
                                            <p:cond delay="0"/>
                                          </p:stCondLst>
                                        </p:cTn>
                                        <p:tgtEl>
                                          <p:spTgt spid="97"/>
                                        </p:tgtEl>
                                        <p:attrNameLst>
                                          <p:attrName>style.visibility</p:attrName>
                                        </p:attrNameLst>
                                      </p:cBhvr>
                                      <p:to>
                                        <p:strVal val="visible"/>
                                      </p:to>
                                    </p:set>
                                  </p:childTnLst>
                                </p:cTn>
                              </p:par>
                              <p:par>
                                <p:cTn id="108" presetID="1" presetClass="entr" presetSubtype="0" fill="hold" nodeType="withEffect">
                                  <p:stCondLst>
                                    <p:cond delay="0"/>
                                  </p:stCondLst>
                                  <p:childTnLst>
                                    <p:set>
                                      <p:cBhvr>
                                        <p:cTn id="109" dur="1" fill="hold">
                                          <p:stCondLst>
                                            <p:cond delay="0"/>
                                          </p:stCondLst>
                                        </p:cTn>
                                        <p:tgtEl>
                                          <p:spTgt spid="102"/>
                                        </p:tgtEl>
                                        <p:attrNameLst>
                                          <p:attrName>style.visibility</p:attrName>
                                        </p:attrNameLst>
                                      </p:cBhvr>
                                      <p:to>
                                        <p:strVal val="visible"/>
                                      </p:to>
                                    </p:set>
                                  </p:childTnLst>
                                </p:cTn>
                              </p:par>
                              <p:par>
                                <p:cTn id="110" presetID="1" presetClass="entr" presetSubtype="0" fill="hold" grpId="0" nodeType="withEffect">
                                  <p:stCondLst>
                                    <p:cond delay="0"/>
                                  </p:stCondLst>
                                  <p:childTnLst>
                                    <p:set>
                                      <p:cBhvr>
                                        <p:cTn id="111" dur="1" fill="hold">
                                          <p:stCondLst>
                                            <p:cond delay="0"/>
                                          </p:stCondLst>
                                        </p:cTn>
                                        <p:tgtEl>
                                          <p:spTgt spid="58"/>
                                        </p:tgtEl>
                                        <p:attrNameLst>
                                          <p:attrName>style.visibility</p:attrName>
                                        </p:attrNameLst>
                                      </p:cBhvr>
                                      <p:to>
                                        <p:strVal val="visible"/>
                                      </p:to>
                                    </p:set>
                                  </p:childTnLst>
                                </p:cTn>
                              </p:par>
                              <p:par>
                                <p:cTn id="112" presetID="1" presetClass="entr" presetSubtype="0" fill="hold" nodeType="withEffect">
                                  <p:stCondLst>
                                    <p:cond delay="0"/>
                                  </p:stCondLst>
                                  <p:childTnLst>
                                    <p:set>
                                      <p:cBhvr>
                                        <p:cTn id="113" dur="1" fill="hold">
                                          <p:stCondLst>
                                            <p:cond delay="0"/>
                                          </p:stCondLst>
                                        </p:cTn>
                                        <p:tgtEl>
                                          <p:spTgt spid="61"/>
                                        </p:tgtEl>
                                        <p:attrNameLst>
                                          <p:attrName>style.visibility</p:attrName>
                                        </p:attrNameLst>
                                      </p:cBhvr>
                                      <p:to>
                                        <p:strVal val="visible"/>
                                      </p:to>
                                    </p:set>
                                  </p:childTnLst>
                                </p:cTn>
                              </p:par>
                              <p:par>
                                <p:cTn id="114" presetID="1" presetClass="entr" presetSubtype="0" fill="hold" grpId="0" nodeType="withEffect">
                                  <p:stCondLst>
                                    <p:cond delay="0"/>
                                  </p:stCondLst>
                                  <p:childTnLst>
                                    <p:set>
                                      <p:cBhvr>
                                        <p:cTn id="115" dur="1" fill="hold">
                                          <p:stCondLst>
                                            <p:cond delay="0"/>
                                          </p:stCondLst>
                                        </p:cTn>
                                        <p:tgtEl>
                                          <p:spTgt spid="94"/>
                                        </p:tgtEl>
                                        <p:attrNameLst>
                                          <p:attrName>style.visibility</p:attrName>
                                        </p:attrNameLst>
                                      </p:cBhvr>
                                      <p:to>
                                        <p:strVal val="visible"/>
                                      </p:to>
                                    </p:set>
                                  </p:childTnLst>
                                </p:cTn>
                              </p:par>
                              <p:par>
                                <p:cTn id="116" presetID="1" presetClass="entr" presetSubtype="0" fill="hold" nodeType="withEffect">
                                  <p:stCondLst>
                                    <p:cond delay="0"/>
                                  </p:stCondLst>
                                  <p:childTnLst>
                                    <p:set>
                                      <p:cBhvr>
                                        <p:cTn id="117" dur="1" fill="hold">
                                          <p:stCondLst>
                                            <p:cond delay="0"/>
                                          </p:stCondLst>
                                        </p:cTn>
                                        <p:tgtEl>
                                          <p:spTgt spid="60"/>
                                        </p:tgtEl>
                                        <p:attrNameLst>
                                          <p:attrName>style.visibility</p:attrName>
                                        </p:attrNameLst>
                                      </p:cBhvr>
                                      <p:to>
                                        <p:strVal val="visible"/>
                                      </p:to>
                                    </p:set>
                                  </p:childTnLst>
                                </p:cTn>
                              </p:par>
                              <p:par>
                                <p:cTn id="118" presetID="1" presetClass="entr" presetSubtype="0" fill="hold" nodeType="withEffect">
                                  <p:stCondLst>
                                    <p:cond delay="0"/>
                                  </p:stCondLst>
                                  <p:childTnLst>
                                    <p:set>
                                      <p:cBhvr>
                                        <p:cTn id="119" dur="1" fill="hold">
                                          <p:stCondLst>
                                            <p:cond delay="0"/>
                                          </p:stCondLst>
                                        </p:cTn>
                                        <p:tgtEl>
                                          <p:spTgt spid="66"/>
                                        </p:tgtEl>
                                        <p:attrNameLst>
                                          <p:attrName>style.visibility</p:attrName>
                                        </p:attrNameLst>
                                      </p:cBhvr>
                                      <p:to>
                                        <p:strVal val="visible"/>
                                      </p:to>
                                    </p:set>
                                  </p:childTnLst>
                                </p:cTn>
                              </p:par>
                              <p:par>
                                <p:cTn id="120" presetID="1" presetClass="entr" presetSubtype="0" fill="hold" nodeType="withEffect">
                                  <p:stCondLst>
                                    <p:cond delay="0"/>
                                  </p:stCondLst>
                                  <p:childTnLst>
                                    <p:set>
                                      <p:cBhvr>
                                        <p:cTn id="121" dur="1" fill="hold">
                                          <p:stCondLst>
                                            <p:cond delay="0"/>
                                          </p:stCondLst>
                                        </p:cTn>
                                        <p:tgtEl>
                                          <p:spTgt spid="62"/>
                                        </p:tgtEl>
                                        <p:attrNameLst>
                                          <p:attrName>style.visibility</p:attrName>
                                        </p:attrNameLst>
                                      </p:cBhvr>
                                      <p:to>
                                        <p:strVal val="visible"/>
                                      </p:to>
                                    </p:set>
                                  </p:childTnLst>
                                </p:cTn>
                              </p:par>
                              <p:par>
                                <p:cTn id="122" presetID="1" presetClass="entr" presetSubtype="0" fill="hold" nodeType="withEffect">
                                  <p:stCondLst>
                                    <p:cond delay="0"/>
                                  </p:stCondLst>
                                  <p:childTnLst>
                                    <p:set>
                                      <p:cBhvr>
                                        <p:cTn id="123" dur="1" fill="hold">
                                          <p:stCondLst>
                                            <p:cond delay="0"/>
                                          </p:stCondLst>
                                        </p:cTn>
                                        <p:tgtEl>
                                          <p:spTgt spid="68"/>
                                        </p:tgtEl>
                                        <p:attrNameLst>
                                          <p:attrName>style.visibility</p:attrName>
                                        </p:attrNameLst>
                                      </p:cBhvr>
                                      <p:to>
                                        <p:strVal val="visible"/>
                                      </p:to>
                                    </p:set>
                                  </p:childTnLst>
                                </p:cTn>
                              </p:par>
                              <p:par>
                                <p:cTn id="124" presetID="1" presetClass="entr" presetSubtype="0" fill="hold" nodeType="withEffect">
                                  <p:stCondLst>
                                    <p:cond delay="0"/>
                                  </p:stCondLst>
                                  <p:childTnLst>
                                    <p:set>
                                      <p:cBhvr>
                                        <p:cTn id="125" dur="1" fill="hold">
                                          <p:stCondLst>
                                            <p:cond delay="0"/>
                                          </p:stCondLst>
                                        </p:cTn>
                                        <p:tgtEl>
                                          <p:spTgt spid="64"/>
                                        </p:tgtEl>
                                        <p:attrNameLst>
                                          <p:attrName>style.visibility</p:attrName>
                                        </p:attrNameLst>
                                      </p:cBhvr>
                                      <p:to>
                                        <p:strVal val="visible"/>
                                      </p:to>
                                    </p:set>
                                  </p:childTnLst>
                                </p:cTn>
                              </p:par>
                              <p:par>
                                <p:cTn id="126" presetID="1" presetClass="entr" presetSubtype="0" fill="hold" grpId="0" nodeType="withEffect">
                                  <p:stCondLst>
                                    <p:cond delay="0"/>
                                  </p:stCondLst>
                                  <p:childTnLst>
                                    <p:set>
                                      <p:cBhvr>
                                        <p:cTn id="127" dur="1" fill="hold">
                                          <p:stCondLst>
                                            <p:cond delay="0"/>
                                          </p:stCondLst>
                                        </p:cTn>
                                        <p:tgtEl>
                                          <p:spTgt spid="32"/>
                                        </p:tgtEl>
                                        <p:attrNameLst>
                                          <p:attrName>style.visibility</p:attrName>
                                        </p:attrNameLst>
                                      </p:cBhvr>
                                      <p:to>
                                        <p:strVal val="visible"/>
                                      </p:to>
                                    </p:set>
                                  </p:childTnLst>
                                </p:cTn>
                              </p:par>
                            </p:childTnLst>
                          </p:cTn>
                        </p:par>
                      </p:childTnLst>
                    </p:cTn>
                  </p:par>
                  <p:par>
                    <p:cTn id="128" fill="hold">
                      <p:stCondLst>
                        <p:cond delay="indefinite"/>
                      </p:stCondLst>
                      <p:childTnLst>
                        <p:par>
                          <p:cTn id="129" fill="hold">
                            <p:stCondLst>
                              <p:cond delay="0"/>
                            </p:stCondLst>
                            <p:childTnLst>
                              <p:par>
                                <p:cTn id="130" presetID="1" presetClass="exit" presetSubtype="0" fill="hold" grpId="1" nodeType="clickEffect">
                                  <p:stCondLst>
                                    <p:cond delay="0"/>
                                  </p:stCondLst>
                                  <p:childTnLst>
                                    <p:set>
                                      <p:cBhvr>
                                        <p:cTn id="131" dur="1" fill="hold">
                                          <p:stCondLst>
                                            <p:cond delay="0"/>
                                          </p:stCondLst>
                                        </p:cTn>
                                        <p:tgtEl>
                                          <p:spTgt spid="32"/>
                                        </p:tgtEl>
                                        <p:attrNameLst>
                                          <p:attrName>style.visibility</p:attrName>
                                        </p:attrNameLst>
                                      </p:cBhvr>
                                      <p:to>
                                        <p:strVal val="hidden"/>
                                      </p:to>
                                    </p:set>
                                  </p:childTnLst>
                                </p:cTn>
                              </p:par>
                              <p:par>
                                <p:cTn id="132" presetID="1" presetClass="entr" presetSubtype="0" fill="hold" nodeType="withEffect">
                                  <p:stCondLst>
                                    <p:cond delay="0"/>
                                  </p:stCondLst>
                                  <p:childTnLst>
                                    <p:set>
                                      <p:cBhvr>
                                        <p:cTn id="133" dur="1" fill="hold">
                                          <p:stCondLst>
                                            <p:cond delay="0"/>
                                          </p:stCondLst>
                                        </p:cTn>
                                        <p:tgtEl>
                                          <p:spTgt spid="110">
                                            <p:txEl>
                                              <p:pRg st="4" end="4"/>
                                            </p:txEl>
                                          </p:spTgt>
                                        </p:tgtEl>
                                        <p:attrNameLst>
                                          <p:attrName>style.visibility</p:attrName>
                                        </p:attrNameLst>
                                      </p:cBhvr>
                                      <p:to>
                                        <p:strVal val="visible"/>
                                      </p:to>
                                    </p:set>
                                  </p:childTnLst>
                                </p:cTn>
                              </p:par>
                              <p:par>
                                <p:cTn id="134" presetID="1" presetClass="entr" presetSubtype="0" fill="hold" nodeType="withEffect">
                                  <p:stCondLst>
                                    <p:cond delay="0"/>
                                  </p:stCondLst>
                                  <p:childTnLst>
                                    <p:set>
                                      <p:cBhvr>
                                        <p:cTn id="135" dur="1" fill="hold">
                                          <p:stCondLst>
                                            <p:cond delay="0"/>
                                          </p:stCondLst>
                                        </p:cTn>
                                        <p:tgtEl>
                                          <p:spTgt spid="110">
                                            <p:txEl>
                                              <p:pRg st="5" end="5"/>
                                            </p:txEl>
                                          </p:spTgt>
                                        </p:tgtEl>
                                        <p:attrNameLst>
                                          <p:attrName>style.visibility</p:attrName>
                                        </p:attrNameLst>
                                      </p:cBhvr>
                                      <p:to>
                                        <p:strVal val="visible"/>
                                      </p:to>
                                    </p:set>
                                  </p:childTnLst>
                                </p:cTn>
                              </p:par>
                              <p:par>
                                <p:cTn id="136" presetID="1" presetClass="entr" presetSubtype="0" fill="hold" grpId="0" nodeType="withEffect">
                                  <p:stCondLst>
                                    <p:cond delay="0"/>
                                  </p:stCondLst>
                                  <p:childTnLst>
                                    <p:set>
                                      <p:cBhvr>
                                        <p:cTn id="137" dur="1" fill="hold">
                                          <p:stCondLst>
                                            <p:cond delay="0"/>
                                          </p:stCondLst>
                                        </p:cTn>
                                        <p:tgtEl>
                                          <p:spTgt spid="59"/>
                                        </p:tgtEl>
                                        <p:attrNameLst>
                                          <p:attrName>style.visibility</p:attrName>
                                        </p:attrNameLst>
                                      </p:cBhvr>
                                      <p:to>
                                        <p:strVal val="visible"/>
                                      </p:to>
                                    </p:set>
                                  </p:childTnLst>
                                </p:cTn>
                              </p:par>
                              <p:par>
                                <p:cTn id="138" presetID="1" presetClass="entr" presetSubtype="0" fill="hold" nodeType="withEffect">
                                  <p:stCondLst>
                                    <p:cond delay="0"/>
                                  </p:stCondLst>
                                  <p:childTnLst>
                                    <p:set>
                                      <p:cBhvr>
                                        <p:cTn id="139" dur="1" fill="hold">
                                          <p:stCondLst>
                                            <p:cond delay="0"/>
                                          </p:stCondLst>
                                        </p:cTn>
                                        <p:tgtEl>
                                          <p:spTgt spid="108"/>
                                        </p:tgtEl>
                                        <p:attrNameLst>
                                          <p:attrName>style.visibility</p:attrName>
                                        </p:attrNameLst>
                                      </p:cBhvr>
                                      <p:to>
                                        <p:strVal val="visible"/>
                                      </p:to>
                                    </p:set>
                                  </p:childTnLst>
                                </p:cTn>
                              </p:par>
                              <p:par>
                                <p:cTn id="140" presetID="1" presetClass="entr" presetSubtype="0" fill="hold" grpId="0" nodeType="withEffect">
                                  <p:stCondLst>
                                    <p:cond delay="0"/>
                                  </p:stCondLst>
                                  <p:childTnLst>
                                    <p:set>
                                      <p:cBhvr>
                                        <p:cTn id="141" dur="1" fill="hold">
                                          <p:stCondLst>
                                            <p:cond delay="0"/>
                                          </p:stCondLst>
                                        </p:cTn>
                                        <p:tgtEl>
                                          <p:spTgt spid="28"/>
                                        </p:tgtEl>
                                        <p:attrNameLst>
                                          <p:attrName>style.visibility</p:attrName>
                                        </p:attrNameLst>
                                      </p:cBhvr>
                                      <p:to>
                                        <p:strVal val="visible"/>
                                      </p:to>
                                    </p:set>
                                  </p:childTnLst>
                                </p:cTn>
                              </p:par>
                            </p:childTnLst>
                          </p:cTn>
                        </p:par>
                      </p:childTnLst>
                    </p:cTn>
                  </p:par>
                  <p:par>
                    <p:cTn id="142" fill="hold">
                      <p:stCondLst>
                        <p:cond delay="indefinite"/>
                      </p:stCondLst>
                      <p:childTnLst>
                        <p:par>
                          <p:cTn id="143" fill="hold">
                            <p:stCondLst>
                              <p:cond delay="0"/>
                            </p:stCondLst>
                            <p:childTnLst>
                              <p:par>
                                <p:cTn id="144" presetID="1" presetClass="exit" presetSubtype="0" fill="hold" grpId="1" nodeType="clickEffect">
                                  <p:stCondLst>
                                    <p:cond delay="0"/>
                                  </p:stCondLst>
                                  <p:childTnLst>
                                    <p:set>
                                      <p:cBhvr>
                                        <p:cTn id="145" dur="1" fill="hold">
                                          <p:stCondLst>
                                            <p:cond delay="0"/>
                                          </p:stCondLst>
                                        </p:cTn>
                                        <p:tgtEl>
                                          <p:spTgt spid="28"/>
                                        </p:tgtEl>
                                        <p:attrNameLst>
                                          <p:attrName>style.visibility</p:attrName>
                                        </p:attrNameLst>
                                      </p:cBhvr>
                                      <p:to>
                                        <p:strVal val="hidden"/>
                                      </p:to>
                                    </p:set>
                                  </p:childTnLst>
                                </p:cTn>
                              </p:par>
                              <p:par>
                                <p:cTn id="146" presetID="1" presetClass="entr" presetSubtype="0" fill="hold" nodeType="withEffect">
                                  <p:stCondLst>
                                    <p:cond delay="0"/>
                                  </p:stCondLst>
                                  <p:childTnLst>
                                    <p:set>
                                      <p:cBhvr>
                                        <p:cTn id="147" dur="1" fill="hold">
                                          <p:stCondLst>
                                            <p:cond delay="0"/>
                                          </p:stCondLst>
                                        </p:cTn>
                                        <p:tgtEl>
                                          <p:spTgt spid="110">
                                            <p:txEl>
                                              <p:pRg st="6" end="6"/>
                                            </p:txEl>
                                          </p:spTgt>
                                        </p:tgtEl>
                                        <p:attrNameLst>
                                          <p:attrName>style.visibility</p:attrName>
                                        </p:attrNameLst>
                                      </p:cBhvr>
                                      <p:to>
                                        <p:strVal val="visible"/>
                                      </p:to>
                                    </p:set>
                                  </p:childTnLst>
                                </p:cTn>
                              </p:par>
                              <p:par>
                                <p:cTn id="148" presetID="1" presetClass="entr" presetSubtype="0" fill="hold" nodeType="withEffect">
                                  <p:stCondLst>
                                    <p:cond delay="0"/>
                                  </p:stCondLst>
                                  <p:childTnLst>
                                    <p:set>
                                      <p:cBhvr>
                                        <p:cTn id="149" dur="1" fill="hold">
                                          <p:stCondLst>
                                            <p:cond delay="0"/>
                                          </p:stCondLst>
                                        </p:cTn>
                                        <p:tgtEl>
                                          <p:spTgt spid="110">
                                            <p:txEl>
                                              <p:pRg st="7" end="7"/>
                                            </p:txEl>
                                          </p:spTgt>
                                        </p:tgtEl>
                                        <p:attrNameLst>
                                          <p:attrName>style.visibility</p:attrName>
                                        </p:attrNameLst>
                                      </p:cBhvr>
                                      <p:to>
                                        <p:strVal val="visible"/>
                                      </p:to>
                                    </p:set>
                                  </p:childTnLst>
                                </p:cTn>
                              </p:par>
                              <p:par>
                                <p:cTn id="150" presetID="1" presetClass="entr" presetSubtype="0" fill="hold" grpId="0" nodeType="withEffect">
                                  <p:stCondLst>
                                    <p:cond delay="0"/>
                                  </p:stCondLst>
                                  <p:childTnLst>
                                    <p:set>
                                      <p:cBhvr>
                                        <p:cTn id="151" dur="1" fill="hold">
                                          <p:stCondLst>
                                            <p:cond delay="0"/>
                                          </p:stCondLst>
                                        </p:cTn>
                                        <p:tgtEl>
                                          <p:spTgt spid="30"/>
                                        </p:tgtEl>
                                        <p:attrNameLst>
                                          <p:attrName>style.visibility</p:attrName>
                                        </p:attrNameLst>
                                      </p:cBhvr>
                                      <p:to>
                                        <p:strVal val="visible"/>
                                      </p:to>
                                    </p:set>
                                  </p:childTnLst>
                                </p:cTn>
                              </p:par>
                              <p:par>
                                <p:cTn id="152" presetID="1" presetClass="entr" presetSubtype="0" fill="hold" grpId="0" nodeType="withEffect">
                                  <p:stCondLst>
                                    <p:cond delay="0"/>
                                  </p:stCondLst>
                                  <p:childTnLst>
                                    <p:set>
                                      <p:cBhvr>
                                        <p:cTn id="153" dur="1" fill="hold">
                                          <p:stCondLst>
                                            <p:cond delay="0"/>
                                          </p:stCondLst>
                                        </p:cTn>
                                        <p:tgtEl>
                                          <p:spTgt spid="31"/>
                                        </p:tgtEl>
                                        <p:attrNameLst>
                                          <p:attrName>style.visibility</p:attrName>
                                        </p:attrNameLst>
                                      </p:cBhvr>
                                      <p:to>
                                        <p:strVal val="visible"/>
                                      </p:to>
                                    </p:set>
                                  </p:childTnLst>
                                </p:cTn>
                              </p:par>
                            </p:childTnLst>
                          </p:cTn>
                        </p:par>
                      </p:childTnLst>
                    </p:cTn>
                  </p:par>
                  <p:par>
                    <p:cTn id="154" fill="hold">
                      <p:stCondLst>
                        <p:cond delay="indefinite"/>
                      </p:stCondLst>
                      <p:childTnLst>
                        <p:par>
                          <p:cTn id="155" fill="hold">
                            <p:stCondLst>
                              <p:cond delay="0"/>
                            </p:stCondLst>
                            <p:childTnLst>
                              <p:par>
                                <p:cTn id="156" presetID="1" presetClass="exit" presetSubtype="0" fill="hold" grpId="1" nodeType="clickEffect">
                                  <p:stCondLst>
                                    <p:cond delay="0"/>
                                  </p:stCondLst>
                                  <p:childTnLst>
                                    <p:set>
                                      <p:cBhvr>
                                        <p:cTn id="157" dur="1" fill="hold">
                                          <p:stCondLst>
                                            <p:cond delay="0"/>
                                          </p:stCondLst>
                                        </p:cTn>
                                        <p:tgtEl>
                                          <p:spTgt spid="31"/>
                                        </p:tgtEl>
                                        <p:attrNameLst>
                                          <p:attrName>style.visibility</p:attrName>
                                        </p:attrNameLst>
                                      </p:cBhvr>
                                      <p:to>
                                        <p:strVal val="hidden"/>
                                      </p:to>
                                    </p:set>
                                  </p:childTnLst>
                                </p:cTn>
                              </p:par>
                              <p:par>
                                <p:cTn id="158" presetID="1" presetClass="entr" presetSubtype="0" fill="hold" grpId="0" nodeType="withEffect">
                                  <p:stCondLst>
                                    <p:cond delay="0"/>
                                  </p:stCondLst>
                                  <p:childTnLst>
                                    <p:set>
                                      <p:cBhvr>
                                        <p:cTn id="159" dur="1" fill="hold">
                                          <p:stCondLst>
                                            <p:cond delay="0"/>
                                          </p:stCondLst>
                                        </p:cTn>
                                        <p:tgtEl>
                                          <p:spTgt spid="7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animBg="1"/>
      <p:bldP spid="4" grpId="0" animBg="1"/>
      <p:bldP spid="6" grpId="0" animBg="1"/>
      <p:bldP spid="8" grpId="0" animBg="1"/>
      <p:bldP spid="8" grpId="1" animBg="1"/>
      <p:bldP spid="10" grpId="0" animBg="1"/>
      <p:bldP spid="11" grpId="0" animBg="1"/>
      <p:bldP spid="11" grpId="1" animBg="1"/>
      <p:bldP spid="13" grpId="0" animBg="1"/>
      <p:bldP spid="43" grpId="0"/>
      <p:bldP spid="43" grpId="1"/>
      <p:bldP spid="44" grpId="0"/>
      <p:bldP spid="45" grpId="0"/>
      <p:bldP spid="46" grpId="0"/>
      <p:bldP spid="49" grpId="0"/>
      <p:bldP spid="54" grpId="0"/>
      <p:bldP spid="76" grpId="0" animBg="1"/>
      <p:bldP spid="97" grpId="0" animBg="1"/>
      <p:bldP spid="98" grpId="0" animBg="1"/>
      <p:bldP spid="86" grpId="0" animBg="1"/>
      <p:bldP spid="50" grpId="0" animBg="1"/>
      <p:bldP spid="51" grpId="0" animBg="1"/>
      <p:bldP spid="52" grpId="0" animBg="1"/>
      <p:bldP spid="53" grpId="0" animBg="1"/>
      <p:bldP spid="56" grpId="0" animBg="1"/>
      <p:bldP spid="58" grpId="0" animBg="1"/>
      <p:bldP spid="59" grpId="0"/>
      <p:bldP spid="27" grpId="0" animBg="1"/>
      <p:bldP spid="27" grpId="1" animBg="1"/>
      <p:bldP spid="28" grpId="0" animBg="1"/>
      <p:bldP spid="28" grpId="1" animBg="1"/>
      <p:bldP spid="29" grpId="0" animBg="1"/>
      <p:bldP spid="29" grpId="1" animBg="1"/>
      <p:bldP spid="71" grpId="0" animBg="1"/>
      <p:bldP spid="71" grpId="1" animBg="1"/>
      <p:bldP spid="72" grpId="0" animBg="1"/>
      <p:bldP spid="72" grpId="1" animBg="1"/>
      <p:bldP spid="73" grpId="0" animBg="1"/>
      <p:bldP spid="73" grpId="1" animBg="1"/>
      <p:bldP spid="74" grpId="0" animBg="1"/>
      <p:bldP spid="74" grpId="1" animBg="1"/>
      <p:bldP spid="75" grpId="0" animBg="1"/>
      <p:bldP spid="75" grpId="1" animBg="1"/>
      <p:bldP spid="30" grpId="0"/>
      <p:bldP spid="31" grpId="0" animBg="1"/>
      <p:bldP spid="31" grpId="1" animBg="1"/>
      <p:bldP spid="32" grpId="0" animBg="1"/>
      <p:bldP spid="32" grpId="1" animBg="1"/>
      <p:bldP spid="7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9548" y="1066800"/>
            <a:ext cx="8595152" cy="5181600"/>
          </a:xfrm>
        </p:spPr>
        <p:txBody>
          <a:bodyPr>
            <a:normAutofit fontScale="85000" lnSpcReduction="20000"/>
          </a:bodyPr>
          <a:lstStyle/>
          <a:p>
            <a:pPr marL="0" indent="0">
              <a:lnSpc>
                <a:spcPct val="115000"/>
              </a:lnSpc>
              <a:spcBef>
                <a:spcPts val="528"/>
              </a:spcBef>
              <a:buNone/>
            </a:pPr>
            <a:r>
              <a:rPr lang="en-US" b="1" dirty="0" smtClean="0"/>
              <a:t>Organization / Structure</a:t>
            </a:r>
          </a:p>
          <a:p>
            <a:pPr marL="230188" indent="-230188">
              <a:lnSpc>
                <a:spcPct val="115000"/>
              </a:lnSpc>
              <a:spcBef>
                <a:spcPts val="528"/>
              </a:spcBef>
            </a:pPr>
            <a:r>
              <a:rPr lang="en-US" dirty="0" smtClean="0"/>
              <a:t>Provides guidance to systems engineers, no need to ‘reinvent the wheel’</a:t>
            </a:r>
          </a:p>
          <a:p>
            <a:pPr marL="230188" indent="-230188">
              <a:lnSpc>
                <a:spcPct val="115000"/>
              </a:lnSpc>
              <a:spcBef>
                <a:spcPts val="528"/>
              </a:spcBef>
            </a:pPr>
            <a:r>
              <a:rPr lang="en-US" dirty="0" smtClean="0"/>
              <a:t>A well-organized ontology pays benefits on every project</a:t>
            </a:r>
          </a:p>
          <a:p>
            <a:pPr marL="0" indent="0">
              <a:lnSpc>
                <a:spcPct val="115000"/>
              </a:lnSpc>
              <a:spcBef>
                <a:spcPts val="528"/>
              </a:spcBef>
              <a:buNone/>
            </a:pPr>
            <a:endParaRPr lang="en-US" b="1" dirty="0"/>
          </a:p>
          <a:p>
            <a:pPr marL="0" indent="0">
              <a:lnSpc>
                <a:spcPct val="115000"/>
              </a:lnSpc>
              <a:spcBef>
                <a:spcPts val="528"/>
              </a:spcBef>
              <a:buNone/>
            </a:pPr>
            <a:r>
              <a:rPr lang="en-US" b="1" dirty="0" smtClean="0"/>
              <a:t>Communication / Reuse / Collaboration</a:t>
            </a:r>
          </a:p>
          <a:p>
            <a:pPr marL="230188" indent="-173038">
              <a:lnSpc>
                <a:spcPct val="115000"/>
              </a:lnSpc>
              <a:spcBef>
                <a:spcPts val="528"/>
              </a:spcBef>
            </a:pPr>
            <a:r>
              <a:rPr lang="en-US" dirty="0"/>
              <a:t>Consistent </a:t>
            </a:r>
            <a:r>
              <a:rPr lang="en-US" dirty="0" smtClean="0"/>
              <a:t>meaning and usage across programs</a:t>
            </a:r>
            <a:r>
              <a:rPr lang="en-US" dirty="0"/>
              <a:t>, projects, organizations and </a:t>
            </a:r>
            <a:r>
              <a:rPr lang="en-US" dirty="0" smtClean="0"/>
              <a:t>tools promotes communication</a:t>
            </a:r>
          </a:p>
          <a:p>
            <a:pPr marL="0" indent="0">
              <a:lnSpc>
                <a:spcPct val="115000"/>
              </a:lnSpc>
              <a:spcBef>
                <a:spcPts val="528"/>
              </a:spcBef>
              <a:buNone/>
            </a:pPr>
            <a:endParaRPr lang="en-US" b="1" dirty="0" smtClean="0"/>
          </a:p>
          <a:p>
            <a:pPr marL="0" indent="0">
              <a:lnSpc>
                <a:spcPct val="115000"/>
              </a:lnSpc>
              <a:spcBef>
                <a:spcPts val="528"/>
              </a:spcBef>
              <a:buNone/>
            </a:pPr>
            <a:r>
              <a:rPr lang="en-US" b="1" dirty="0" smtClean="0"/>
              <a:t>Automation</a:t>
            </a:r>
          </a:p>
          <a:p>
            <a:pPr marL="230188" indent="-230188">
              <a:lnSpc>
                <a:spcPct val="115000"/>
              </a:lnSpc>
              <a:spcBef>
                <a:spcPts val="528"/>
              </a:spcBef>
            </a:pPr>
            <a:r>
              <a:rPr lang="en-US" dirty="0" smtClean="0"/>
              <a:t>Well-structured models can be checked automatically for various types of completeness, consistency, and conformance to specifications</a:t>
            </a:r>
            <a:endParaRPr lang="en-US" dirty="0"/>
          </a:p>
          <a:p>
            <a:pPr marL="0" indent="0">
              <a:lnSpc>
                <a:spcPct val="115000"/>
              </a:lnSpc>
              <a:spcBef>
                <a:spcPts val="528"/>
              </a:spcBef>
              <a:buNone/>
            </a:pPr>
            <a:endParaRPr lang="en-US" b="1" dirty="0" smtClean="0"/>
          </a:p>
          <a:p>
            <a:pPr marL="0" indent="0">
              <a:lnSpc>
                <a:spcPct val="115000"/>
              </a:lnSpc>
              <a:spcBef>
                <a:spcPts val="528"/>
              </a:spcBef>
              <a:buNone/>
            </a:pPr>
            <a:r>
              <a:rPr lang="en-US" b="1" dirty="0" smtClean="0"/>
              <a:t>Integration</a:t>
            </a:r>
          </a:p>
          <a:p>
            <a:pPr marL="230188" indent="-173038">
              <a:lnSpc>
                <a:spcPct val="115000"/>
              </a:lnSpc>
              <a:spcBef>
                <a:spcPts val="528"/>
              </a:spcBef>
            </a:pPr>
            <a:r>
              <a:rPr lang="en-US" dirty="0" smtClean="0"/>
              <a:t>Well-defined concepts facilitate data exchange among multiple tools</a:t>
            </a:r>
            <a:endParaRPr lang="en-US" dirty="0"/>
          </a:p>
          <a:p>
            <a:pPr lvl="1">
              <a:lnSpc>
                <a:spcPct val="115000"/>
              </a:lnSpc>
              <a:spcBef>
                <a:spcPts val="528"/>
              </a:spcBef>
            </a:pPr>
            <a:endParaRPr lang="en-US" dirty="0" smtClean="0"/>
          </a:p>
          <a:p>
            <a:pPr lvl="1">
              <a:lnSpc>
                <a:spcPct val="115000"/>
              </a:lnSpc>
              <a:spcBef>
                <a:spcPts val="528"/>
              </a:spcBef>
            </a:pPr>
            <a:endParaRPr lang="en-US" dirty="0"/>
          </a:p>
          <a:p>
            <a:pPr>
              <a:lnSpc>
                <a:spcPct val="115000"/>
              </a:lnSpc>
              <a:spcBef>
                <a:spcPts val="528"/>
              </a:spcBef>
            </a:pPr>
            <a:endParaRPr lang="en-US" dirty="0"/>
          </a:p>
        </p:txBody>
      </p:sp>
      <p:sp>
        <p:nvSpPr>
          <p:cNvPr id="4" name="Title 3"/>
          <p:cNvSpPr>
            <a:spLocks noGrp="1"/>
          </p:cNvSpPr>
          <p:nvPr>
            <p:ph type="title"/>
          </p:nvPr>
        </p:nvSpPr>
        <p:spPr/>
        <p:txBody>
          <a:bodyPr/>
          <a:lstStyle/>
          <a:p>
            <a:r>
              <a:rPr lang="en-US" dirty="0" smtClean="0"/>
              <a:t>Motivations for Ontology</a:t>
            </a:r>
            <a:endParaRPr lang="en-US" dirty="0"/>
          </a:p>
        </p:txBody>
      </p:sp>
      <p:sp>
        <p:nvSpPr>
          <p:cNvPr id="2" name="Slide Number Placeholder 1"/>
          <p:cNvSpPr>
            <a:spLocks noGrp="1"/>
          </p:cNvSpPr>
          <p:nvPr>
            <p:ph type="sldNum" sz="quarter" idx="10"/>
          </p:nvPr>
        </p:nvSpPr>
        <p:spPr/>
        <p:txBody>
          <a:bodyPr/>
          <a:lstStyle/>
          <a:p>
            <a:pPr>
              <a:defRPr/>
            </a:pPr>
            <a:fld id="{FBA43EC7-B018-492A-98F6-32908B5B9E8D}" type="slidenum">
              <a:rPr lang="en-US" smtClean="0"/>
              <a:pPr>
                <a:defRPr/>
              </a:pPr>
              <a:t>10</a:t>
            </a:fld>
            <a:endParaRPr lang="en-US" dirty="0"/>
          </a:p>
        </p:txBody>
      </p:sp>
    </p:spTree>
    <p:extLst>
      <p:ext uri="{BB962C8B-B14F-4D97-AF65-F5344CB8AC3E}">
        <p14:creationId xmlns:p14="http://schemas.microsoft.com/office/powerpoint/2010/main" val="44512319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Systems Engineering Ontologies</a:t>
            </a:r>
            <a:endParaRPr lang="en-US" dirty="0"/>
          </a:p>
        </p:txBody>
      </p:sp>
      <p:grpSp>
        <p:nvGrpSpPr>
          <p:cNvPr id="39" name="Group 38"/>
          <p:cNvGrpSpPr/>
          <p:nvPr/>
        </p:nvGrpSpPr>
        <p:grpSpPr>
          <a:xfrm>
            <a:off x="433046" y="5286853"/>
            <a:ext cx="8098922" cy="1125821"/>
            <a:chOff x="433046" y="5286853"/>
            <a:chExt cx="8098922" cy="1125821"/>
          </a:xfrm>
        </p:grpSpPr>
        <p:sp>
          <p:nvSpPr>
            <p:cNvPr id="6" name="Rectangle 5"/>
            <p:cNvSpPr/>
            <p:nvPr/>
          </p:nvSpPr>
          <p:spPr>
            <a:xfrm>
              <a:off x="433046" y="5286853"/>
              <a:ext cx="4832488" cy="1123519"/>
            </a:xfrm>
            <a:prstGeom prst="rect">
              <a:avLst/>
            </a:prstGeom>
            <a:solidFill>
              <a:srgbClr val="B7D4E9"/>
            </a:solidFill>
            <a:ln w="12700" cmpd="sng">
              <a:solidFill>
                <a:schemeClr val="tx1"/>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400" b="1" dirty="0" smtClean="0">
                  <a:solidFill>
                    <a:schemeClr val="tx1"/>
                  </a:solidFill>
                </a:rPr>
                <a:t>Foundation Ontologies</a:t>
              </a:r>
              <a:endParaRPr lang="en-US" sz="1400" dirty="0" smtClean="0">
                <a:solidFill>
                  <a:schemeClr val="tx1"/>
                </a:solidFill>
              </a:endParaRPr>
            </a:p>
            <a:p>
              <a:pPr algn="ctr">
                <a:spcBef>
                  <a:spcPts val="600"/>
                </a:spcBef>
              </a:pPr>
              <a:r>
                <a:rPr lang="en-US" sz="1400" dirty="0" smtClean="0">
                  <a:solidFill>
                    <a:srgbClr val="0000FF"/>
                  </a:solidFill>
                </a:rPr>
                <a:t>Base, Mission</a:t>
              </a:r>
              <a:r>
                <a:rPr lang="en-US" sz="1400" dirty="0" smtClean="0">
                  <a:solidFill>
                    <a:schemeClr val="tx1"/>
                  </a:solidFill>
                </a:rPr>
                <a:t>, </a:t>
              </a:r>
              <a:r>
                <a:rPr lang="en-US" sz="1400" dirty="0" smtClean="0">
                  <a:solidFill>
                    <a:srgbClr val="0000FF"/>
                  </a:solidFill>
                </a:rPr>
                <a:t>Analysis</a:t>
              </a:r>
              <a:r>
                <a:rPr lang="en-US" sz="1400" dirty="0" smtClean="0">
                  <a:solidFill>
                    <a:schemeClr val="tx1"/>
                  </a:solidFill>
                </a:rPr>
                <a:t>,</a:t>
              </a:r>
              <a:r>
                <a:rPr lang="en-US" sz="1400" dirty="0" smtClean="0">
                  <a:solidFill>
                    <a:srgbClr val="0000FF"/>
                  </a:solidFill>
                </a:rPr>
                <a:t> Project</a:t>
              </a:r>
              <a:r>
                <a:rPr lang="en-US" sz="1400" dirty="0" smtClean="0">
                  <a:solidFill>
                    <a:schemeClr val="tx1"/>
                  </a:solidFill>
                </a:rPr>
                <a:t>, </a:t>
              </a:r>
            </a:p>
            <a:p>
              <a:pPr algn="ctr">
                <a:spcBef>
                  <a:spcPts val="0"/>
                </a:spcBef>
              </a:pPr>
              <a:r>
                <a:rPr lang="en-US" sz="1400" dirty="0" smtClean="0">
                  <a:solidFill>
                    <a:schemeClr val="tx1"/>
                  </a:solidFill>
                </a:rPr>
                <a:t>Quantities-Units-Dimensions-Values</a:t>
              </a:r>
            </a:p>
            <a:p>
              <a:pPr algn="ctr">
                <a:spcBef>
                  <a:spcPts val="600"/>
                </a:spcBef>
              </a:pPr>
              <a:endParaRPr sz="1600" dirty="0"/>
            </a:p>
          </p:txBody>
        </p:sp>
        <p:sp>
          <p:nvSpPr>
            <p:cNvPr id="13" name="Rounded Rectangular Callout 12"/>
            <p:cNvSpPr/>
            <p:nvPr/>
          </p:nvSpPr>
          <p:spPr>
            <a:xfrm>
              <a:off x="6208257" y="5450038"/>
              <a:ext cx="2323711" cy="962636"/>
            </a:xfrm>
            <a:prstGeom prst="wedgeRoundRectCallout">
              <a:avLst>
                <a:gd name="adj1" fmla="val -85585"/>
                <a:gd name="adj2" fmla="val -17597"/>
                <a:gd name="adj3" fmla="val 16667"/>
              </a:avLst>
            </a:prstGeom>
            <a:solidFill>
              <a:srgbClr val="B7D4E9"/>
            </a:solidFill>
            <a:ln>
              <a:solidFill>
                <a:srgbClr val="7F7F7F"/>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solidFill>
                    <a:srgbClr val="000000"/>
                  </a:solidFill>
                </a:rPr>
                <a:t>Fundamental terms use in all projects, disciplines, and applications</a:t>
              </a:r>
              <a:endParaRPr lang="en-US" sz="1400" dirty="0">
                <a:solidFill>
                  <a:srgbClr val="000000"/>
                </a:solidFill>
              </a:endParaRPr>
            </a:p>
          </p:txBody>
        </p:sp>
      </p:grpSp>
      <p:grpSp>
        <p:nvGrpSpPr>
          <p:cNvPr id="42" name="Group 41"/>
          <p:cNvGrpSpPr/>
          <p:nvPr/>
        </p:nvGrpSpPr>
        <p:grpSpPr>
          <a:xfrm>
            <a:off x="3013182" y="2916454"/>
            <a:ext cx="5753603" cy="2373932"/>
            <a:chOff x="3013182" y="2916454"/>
            <a:chExt cx="5753603" cy="2373932"/>
          </a:xfrm>
        </p:grpSpPr>
        <p:sp>
          <p:nvSpPr>
            <p:cNvPr id="11" name="TextBox 10"/>
            <p:cNvSpPr txBox="1"/>
            <p:nvPr/>
          </p:nvSpPr>
          <p:spPr>
            <a:xfrm>
              <a:off x="4175626" y="4769845"/>
              <a:ext cx="584496" cy="321901"/>
            </a:xfrm>
            <a:prstGeom prst="rect">
              <a:avLst/>
            </a:prstGeom>
            <a:noFill/>
          </p:spPr>
          <p:txBody>
            <a:bodyPr wrap="square" rtlCol="0">
              <a:spAutoFit/>
            </a:bodyPr>
            <a:lstStyle/>
            <a:p>
              <a:r>
                <a:rPr lang="en-US" sz="1400" i="1" dirty="0" smtClean="0"/>
                <a:t>uses</a:t>
              </a:r>
              <a:endParaRPr lang="en-US" sz="1400" i="1" dirty="0"/>
            </a:p>
          </p:txBody>
        </p:sp>
        <p:cxnSp>
          <p:nvCxnSpPr>
            <p:cNvPr id="17" name="Straight Arrow Connector 16"/>
            <p:cNvCxnSpPr>
              <a:stCxn id="7" idx="2"/>
            </p:cNvCxnSpPr>
            <p:nvPr/>
          </p:nvCxnSpPr>
          <p:spPr>
            <a:xfrm flipH="1">
              <a:off x="4140113" y="4610707"/>
              <a:ext cx="7618" cy="679679"/>
            </a:xfrm>
            <a:prstGeom prst="straightConnector1">
              <a:avLst/>
            </a:prstGeom>
            <a:ln w="12700" cap="flat" cmpd="sng" algn="ctr">
              <a:solidFill>
                <a:srgbClr val="008B69"/>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7" name="Rectangle 6"/>
            <p:cNvSpPr/>
            <p:nvPr/>
          </p:nvSpPr>
          <p:spPr>
            <a:xfrm>
              <a:off x="3013182" y="2916454"/>
              <a:ext cx="2269097" cy="1694253"/>
            </a:xfrm>
            <a:prstGeom prst="rect">
              <a:avLst/>
            </a:prstGeom>
            <a:solidFill>
              <a:srgbClr val="C2FFF0"/>
            </a:solidFill>
            <a:ln w="12700" cmpd="sng">
              <a:solidFill>
                <a:srgbClr val="0000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400" b="1" dirty="0" smtClean="0">
                  <a:solidFill>
                    <a:schemeClr val="tx1"/>
                  </a:solidFill>
                </a:rPr>
                <a:t>Discipline Ontologies</a:t>
              </a:r>
              <a:endParaRPr lang="en-US" sz="1400" dirty="0" smtClean="0">
                <a:solidFill>
                  <a:schemeClr val="tx1"/>
                </a:solidFill>
              </a:endParaRPr>
            </a:p>
            <a:p>
              <a:pPr marL="115888" indent="-115888">
                <a:spcBef>
                  <a:spcPts val="600"/>
                </a:spcBef>
                <a:buFont typeface="Arial"/>
                <a:buChar char="•"/>
              </a:pPr>
              <a:r>
                <a:rPr lang="en-US" sz="1400" dirty="0" smtClean="0">
                  <a:solidFill>
                    <a:schemeClr val="tx1"/>
                  </a:solidFill>
                </a:rPr>
                <a:t>Mechanical</a:t>
              </a:r>
            </a:p>
            <a:p>
              <a:pPr marL="115888" indent="-115888">
                <a:buFont typeface="Arial"/>
                <a:buChar char="•"/>
              </a:pPr>
              <a:r>
                <a:rPr lang="en-US" sz="1400" dirty="0" smtClean="0">
                  <a:solidFill>
                    <a:schemeClr val="tx1"/>
                  </a:solidFill>
                </a:rPr>
                <a:t>Electrical</a:t>
              </a:r>
            </a:p>
            <a:p>
              <a:pPr marL="115888" indent="-115888">
                <a:buFont typeface="Arial"/>
                <a:buChar char="•"/>
              </a:pPr>
              <a:r>
                <a:rPr lang="en-US" sz="1400" dirty="0" smtClean="0">
                  <a:solidFill>
                    <a:schemeClr val="tx1"/>
                  </a:solidFill>
                </a:rPr>
                <a:t>Thermal</a:t>
              </a:r>
            </a:p>
            <a:p>
              <a:pPr marL="115888" indent="-115888">
                <a:buFont typeface="Arial"/>
                <a:buChar char="•"/>
              </a:pPr>
              <a:r>
                <a:rPr lang="en-US" sz="1400" dirty="0" smtClean="0">
                  <a:solidFill>
                    <a:schemeClr val="tx1"/>
                  </a:solidFill>
                </a:rPr>
                <a:t>Propulsion</a:t>
              </a:r>
            </a:p>
            <a:p>
              <a:pPr marL="115888" indent="-115888">
                <a:buFont typeface="Arial"/>
                <a:buChar char="•"/>
              </a:pPr>
              <a:r>
                <a:rPr lang="en-US" sz="1400" dirty="0" smtClean="0">
                  <a:solidFill>
                    <a:schemeClr val="tx1"/>
                  </a:solidFill>
                </a:rPr>
                <a:t>ACS, Physics, …</a:t>
              </a:r>
              <a:endParaRPr lang="en-US" sz="1400" dirty="0">
                <a:solidFill>
                  <a:schemeClr val="tx1"/>
                </a:solidFill>
              </a:endParaRPr>
            </a:p>
          </p:txBody>
        </p:sp>
        <p:sp>
          <p:nvSpPr>
            <p:cNvPr id="15" name="Rounded Rectangular Callout 14"/>
            <p:cNvSpPr/>
            <p:nvPr/>
          </p:nvSpPr>
          <p:spPr>
            <a:xfrm>
              <a:off x="6281099" y="2916454"/>
              <a:ext cx="2485686" cy="985070"/>
            </a:xfrm>
            <a:prstGeom prst="wedgeRoundRectCallout">
              <a:avLst>
                <a:gd name="adj1" fmla="val -85585"/>
                <a:gd name="adj2" fmla="val -17597"/>
                <a:gd name="adj3" fmla="val 16667"/>
              </a:avLst>
            </a:prstGeom>
            <a:solidFill>
              <a:srgbClr val="C2FFF0"/>
            </a:solidFill>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solidFill>
                    <a:srgbClr val="000000"/>
                  </a:solidFill>
                </a:rPr>
                <a:t>Discipline-specific terms specified and owned by cognizant organizations</a:t>
              </a:r>
            </a:p>
          </p:txBody>
        </p:sp>
      </p:grpSp>
      <p:sp>
        <p:nvSpPr>
          <p:cNvPr id="18" name="Line Callout 1 17"/>
          <p:cNvSpPr/>
          <p:nvPr/>
        </p:nvSpPr>
        <p:spPr>
          <a:xfrm>
            <a:off x="6302441" y="4038191"/>
            <a:ext cx="2015575" cy="478328"/>
          </a:xfrm>
          <a:prstGeom prst="borderCallout1">
            <a:avLst>
              <a:gd name="adj1" fmla="val 22891"/>
              <a:gd name="adj2" fmla="val -5649"/>
              <a:gd name="adj3" fmla="val -11723"/>
              <a:gd name="adj4" fmla="val -47995"/>
            </a:avLst>
          </a:prstGeom>
          <a:solidFill>
            <a:srgbClr val="D9D9D9"/>
          </a:solidFill>
          <a:ln>
            <a:solidFill>
              <a:srgbClr val="8040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chemeClr val="tx1"/>
                </a:solidFill>
              </a:rPr>
              <a:t>Focus is integration and interoperation</a:t>
            </a:r>
            <a:endParaRPr lang="en-US" sz="1400" dirty="0">
              <a:solidFill>
                <a:schemeClr val="tx1"/>
              </a:solidFill>
            </a:endParaRPr>
          </a:p>
        </p:txBody>
      </p:sp>
      <p:grpSp>
        <p:nvGrpSpPr>
          <p:cNvPr id="43" name="Group 42"/>
          <p:cNvGrpSpPr/>
          <p:nvPr/>
        </p:nvGrpSpPr>
        <p:grpSpPr>
          <a:xfrm>
            <a:off x="399664" y="1073107"/>
            <a:ext cx="8332685" cy="4257282"/>
            <a:chOff x="399664" y="1073107"/>
            <a:chExt cx="8332685" cy="4257282"/>
          </a:xfrm>
        </p:grpSpPr>
        <p:cxnSp>
          <p:nvCxnSpPr>
            <p:cNvPr id="9" name="Straight Arrow Connector 8"/>
            <p:cNvCxnSpPr>
              <a:endCxn id="7" idx="0"/>
            </p:cNvCxnSpPr>
            <p:nvPr/>
          </p:nvCxnSpPr>
          <p:spPr>
            <a:xfrm>
              <a:off x="4130113" y="2330170"/>
              <a:ext cx="17618" cy="586284"/>
            </a:xfrm>
            <a:prstGeom prst="straightConnector1">
              <a:avLst/>
            </a:prstGeom>
            <a:ln w="12700" cap="flat" cmpd="sng" algn="ctr">
              <a:solidFill>
                <a:srgbClr val="008B69"/>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4179610" y="2485590"/>
              <a:ext cx="584496" cy="321901"/>
            </a:xfrm>
            <a:prstGeom prst="rect">
              <a:avLst/>
            </a:prstGeom>
            <a:noFill/>
          </p:spPr>
          <p:txBody>
            <a:bodyPr wrap="square" rtlCol="0">
              <a:spAutoFit/>
            </a:bodyPr>
            <a:lstStyle/>
            <a:p>
              <a:r>
                <a:rPr lang="en-US" sz="1400" i="1" dirty="0" smtClean="0"/>
                <a:t>uses</a:t>
              </a:r>
              <a:endParaRPr lang="en-US" sz="1400" i="1" dirty="0"/>
            </a:p>
          </p:txBody>
        </p:sp>
        <p:sp>
          <p:nvSpPr>
            <p:cNvPr id="12" name="TextBox 11"/>
            <p:cNvSpPr txBox="1"/>
            <p:nvPr/>
          </p:nvSpPr>
          <p:spPr>
            <a:xfrm>
              <a:off x="1350748" y="3696528"/>
              <a:ext cx="584496" cy="321901"/>
            </a:xfrm>
            <a:prstGeom prst="rect">
              <a:avLst/>
            </a:prstGeom>
            <a:noFill/>
          </p:spPr>
          <p:txBody>
            <a:bodyPr wrap="square" rtlCol="0">
              <a:spAutoFit/>
            </a:bodyPr>
            <a:lstStyle/>
            <a:p>
              <a:r>
                <a:rPr lang="en-US" sz="1400" i="1" dirty="0" smtClean="0"/>
                <a:t>uses</a:t>
              </a:r>
              <a:endParaRPr lang="en-US" sz="1400" i="1" dirty="0"/>
            </a:p>
          </p:txBody>
        </p:sp>
        <p:cxnSp>
          <p:nvCxnSpPr>
            <p:cNvPr id="14" name="Straight Arrow Connector 13"/>
            <p:cNvCxnSpPr/>
            <p:nvPr/>
          </p:nvCxnSpPr>
          <p:spPr>
            <a:xfrm>
              <a:off x="1300037" y="2330170"/>
              <a:ext cx="9999" cy="3000219"/>
            </a:xfrm>
            <a:prstGeom prst="straightConnector1">
              <a:avLst/>
            </a:prstGeom>
            <a:ln w="12700" cap="flat" cmpd="sng" algn="ctr">
              <a:solidFill>
                <a:srgbClr val="008B69"/>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8" name="Rectangle 7"/>
            <p:cNvSpPr/>
            <p:nvPr/>
          </p:nvSpPr>
          <p:spPr>
            <a:xfrm>
              <a:off x="399664" y="1500665"/>
              <a:ext cx="4795867" cy="828304"/>
            </a:xfrm>
            <a:prstGeom prst="rect">
              <a:avLst/>
            </a:prstGeom>
            <a:solidFill>
              <a:srgbClr val="FFF3B7"/>
            </a:solidFill>
            <a:ln w="12700" cmpd="sng">
              <a:solidFill>
                <a:srgbClr val="0000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400" b="1" dirty="0" smtClean="0">
                  <a:solidFill>
                    <a:schemeClr val="tx1"/>
                  </a:solidFill>
                </a:rPr>
                <a:t>Application Ontologies</a:t>
              </a:r>
              <a:endParaRPr lang="en-US" sz="1400" dirty="0" smtClean="0">
                <a:solidFill>
                  <a:schemeClr val="tx1"/>
                </a:solidFill>
              </a:endParaRPr>
            </a:p>
            <a:p>
              <a:pPr algn="ctr">
                <a:spcBef>
                  <a:spcPts val="600"/>
                </a:spcBef>
              </a:pPr>
              <a:r>
                <a:rPr lang="en-US" sz="1400" smtClean="0">
                  <a:solidFill>
                    <a:schemeClr val="tx1"/>
                  </a:solidFill>
                </a:rPr>
                <a:t>Flight System, </a:t>
              </a:r>
              <a:r>
                <a:rPr lang="en-US" sz="1400" dirty="0" smtClean="0">
                  <a:solidFill>
                    <a:schemeClr val="tx1"/>
                  </a:solidFill>
                </a:rPr>
                <a:t>Sun Sensor, Reaction Wheel, Thruster, Antenna, …</a:t>
              </a:r>
            </a:p>
            <a:p>
              <a:pPr algn="ctr">
                <a:spcBef>
                  <a:spcPts val="600"/>
                </a:spcBef>
              </a:pPr>
              <a:endParaRPr sz="1600" dirty="0"/>
            </a:p>
          </p:txBody>
        </p:sp>
        <p:sp>
          <p:nvSpPr>
            <p:cNvPr id="16" name="Rounded Rectangular Callout 15"/>
            <p:cNvSpPr/>
            <p:nvPr/>
          </p:nvSpPr>
          <p:spPr>
            <a:xfrm>
              <a:off x="6246663" y="1073107"/>
              <a:ext cx="2485686" cy="856542"/>
            </a:xfrm>
            <a:prstGeom prst="wedgeRoundRectCallout">
              <a:avLst>
                <a:gd name="adj1" fmla="val -89502"/>
                <a:gd name="adj2" fmla="val 29807"/>
                <a:gd name="adj3" fmla="val 16667"/>
              </a:avLst>
            </a:prstGeom>
            <a:solidFill>
              <a:srgbClr val="FFF3B7"/>
            </a:solidFill>
            <a:ln>
              <a:solidFill>
                <a:schemeClr val="tx1">
                  <a:lumMod val="50000"/>
                  <a:lumOff val="50000"/>
                </a:schemeClr>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solidFill>
                    <a:srgbClr val="000000"/>
                  </a:solidFill>
                </a:rPr>
                <a:t>Kinds of items that are modeled in a project</a:t>
              </a:r>
              <a:endParaRPr lang="en-US" sz="1400" dirty="0">
                <a:solidFill>
                  <a:srgbClr val="000000"/>
                </a:solidFill>
              </a:endParaRPr>
            </a:p>
          </p:txBody>
        </p:sp>
      </p:grpSp>
      <p:sp>
        <p:nvSpPr>
          <p:cNvPr id="19" name="Line Callout 1 18"/>
          <p:cNvSpPr/>
          <p:nvPr/>
        </p:nvSpPr>
        <p:spPr>
          <a:xfrm>
            <a:off x="6297089" y="2112892"/>
            <a:ext cx="1716971" cy="341663"/>
          </a:xfrm>
          <a:prstGeom prst="borderCallout1">
            <a:avLst>
              <a:gd name="adj1" fmla="val 22891"/>
              <a:gd name="adj2" fmla="val -5649"/>
              <a:gd name="adj3" fmla="val -11723"/>
              <a:gd name="adj4" fmla="val -57447"/>
            </a:avLst>
          </a:prstGeom>
          <a:solidFill>
            <a:schemeClr val="bg1">
              <a:lumMod val="85000"/>
            </a:schemeClr>
          </a:solidFill>
          <a:ln>
            <a:solidFill>
              <a:srgbClr val="804000"/>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chemeClr val="tx1"/>
                </a:solidFill>
              </a:rPr>
              <a:t>Focus is reuse</a:t>
            </a:r>
            <a:endParaRPr lang="en-US" sz="1400" dirty="0">
              <a:solidFill>
                <a:schemeClr val="tx1"/>
              </a:solidFill>
            </a:endParaRPr>
          </a:p>
        </p:txBody>
      </p:sp>
      <p:sp>
        <p:nvSpPr>
          <p:cNvPr id="3" name="Slide Number Placeholder 2"/>
          <p:cNvSpPr>
            <a:spLocks noGrp="1"/>
          </p:cNvSpPr>
          <p:nvPr>
            <p:ph type="sldNum" sz="quarter" idx="10"/>
          </p:nvPr>
        </p:nvSpPr>
        <p:spPr/>
        <p:txBody>
          <a:bodyPr/>
          <a:lstStyle/>
          <a:p>
            <a:pPr>
              <a:defRPr/>
            </a:pPr>
            <a:fld id="{FBA43EC7-B018-492A-98F6-32908B5B9E8D}" type="slidenum">
              <a:rPr lang="en-US" smtClean="0"/>
              <a:pPr>
                <a:defRPr/>
              </a:pPr>
              <a:t>11</a:t>
            </a:fld>
            <a:endParaRPr lang="en-US" dirty="0"/>
          </a:p>
        </p:txBody>
      </p:sp>
      <p:grpSp>
        <p:nvGrpSpPr>
          <p:cNvPr id="27" name="Group 26"/>
          <p:cNvGrpSpPr/>
          <p:nvPr/>
        </p:nvGrpSpPr>
        <p:grpSpPr>
          <a:xfrm>
            <a:off x="1128667" y="4905235"/>
            <a:ext cx="7347005" cy="1024296"/>
            <a:chOff x="1158668" y="834938"/>
            <a:chExt cx="7347005" cy="1024296"/>
          </a:xfrm>
        </p:grpSpPr>
        <p:sp>
          <p:nvSpPr>
            <p:cNvPr id="2" name="TextBox 1"/>
            <p:cNvSpPr txBox="1"/>
            <p:nvPr/>
          </p:nvSpPr>
          <p:spPr>
            <a:xfrm>
              <a:off x="5999834" y="834938"/>
              <a:ext cx="2505839" cy="369332"/>
            </a:xfrm>
            <a:prstGeom prst="rect">
              <a:avLst/>
            </a:prstGeom>
            <a:noFill/>
          </p:spPr>
          <p:txBody>
            <a:bodyPr wrap="none" rtlCol="0">
              <a:spAutoFit/>
            </a:bodyPr>
            <a:lstStyle/>
            <a:p>
              <a:r>
                <a:rPr lang="en-US" b="1" dirty="0" smtClean="0">
                  <a:solidFill>
                    <a:srgbClr val="0000FF"/>
                  </a:solidFill>
                </a:rPr>
                <a:t>Scope of this Module</a:t>
              </a:r>
              <a:endParaRPr lang="en-US" b="1" dirty="0">
                <a:solidFill>
                  <a:srgbClr val="0000FF"/>
                </a:solidFill>
              </a:endParaRPr>
            </a:p>
          </p:txBody>
        </p:sp>
        <p:sp>
          <p:nvSpPr>
            <p:cNvPr id="4" name="Left Arrow 3"/>
            <p:cNvSpPr/>
            <p:nvPr/>
          </p:nvSpPr>
          <p:spPr>
            <a:xfrm rot="20677179">
              <a:off x="3712014" y="1215048"/>
              <a:ext cx="2326191" cy="276094"/>
            </a:xfrm>
            <a:prstGeom prst="leftArrow">
              <a:avLst/>
            </a:prstGeom>
            <a:solidFill>
              <a:srgbClr val="0000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p:nvPr/>
          </p:nvSpPr>
          <p:spPr>
            <a:xfrm>
              <a:off x="1158668" y="1502328"/>
              <a:ext cx="2471432" cy="356906"/>
            </a:xfrm>
            <a:prstGeom prst="ellipse">
              <a:avLst/>
            </a:prstGeom>
            <a:noFill/>
            <a:ln w="19050" cmpd="sng">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98478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50800"/>
            <a:ext cx="8356600" cy="596900"/>
          </a:xfrm>
        </p:spPr>
        <p:txBody>
          <a:bodyPr/>
          <a:lstStyle/>
          <a:p>
            <a:r>
              <a:rPr lang="en-US" sz="2400" dirty="0"/>
              <a:t>Representing </a:t>
            </a:r>
            <a:r>
              <a:rPr lang="en-US" sz="2400" dirty="0" smtClean="0"/>
              <a:t>Ontologies using OWL and SysML</a:t>
            </a:r>
            <a:endParaRPr lang="en-US" sz="2400" dirty="0">
              <a:solidFill>
                <a:schemeClr val="accent2">
                  <a:lumMod val="75000"/>
                </a:schemeClr>
              </a:solidFill>
            </a:endParaRPr>
          </a:p>
        </p:txBody>
      </p:sp>
      <p:sp>
        <p:nvSpPr>
          <p:cNvPr id="3" name="Content Placeholder 2"/>
          <p:cNvSpPr>
            <a:spLocks noGrp="1"/>
          </p:cNvSpPr>
          <p:nvPr>
            <p:ph idx="1"/>
          </p:nvPr>
        </p:nvSpPr>
        <p:spPr>
          <a:xfrm>
            <a:off x="254001" y="888999"/>
            <a:ext cx="8623436" cy="1075219"/>
          </a:xfrm>
        </p:spPr>
        <p:txBody>
          <a:bodyPr/>
          <a:lstStyle/>
          <a:p>
            <a:r>
              <a:rPr lang="en-US" sz="1600" dirty="0" smtClean="0"/>
              <a:t>OWL </a:t>
            </a:r>
            <a:r>
              <a:rPr lang="en-US" sz="1600" dirty="0"/>
              <a:t>is a language for expressing ontologies using a logical formalism</a:t>
            </a:r>
          </a:p>
          <a:p>
            <a:r>
              <a:rPr lang="en-US" sz="1600" dirty="0"/>
              <a:t>SysML is a graphical modeling language for representing systems engineering </a:t>
            </a:r>
            <a:r>
              <a:rPr lang="en-US" sz="1600" dirty="0" smtClean="0"/>
              <a:t>concepts</a:t>
            </a: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12</a:t>
            </a:fld>
            <a:endParaRPr lang="en-US" dirty="0"/>
          </a:p>
        </p:txBody>
      </p:sp>
      <p:pic>
        <p:nvPicPr>
          <p:cNvPr id="9" name="Picture 8" descr="Ontology Simple Example.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70126" y="2881352"/>
            <a:ext cx="2560780" cy="2891695"/>
          </a:xfrm>
          <a:prstGeom prst="rect">
            <a:avLst/>
          </a:prstGeom>
          <a:noFill/>
          <a:ln w="19050" cmpd="sng">
            <a:solidFill>
              <a:srgbClr val="000000"/>
            </a:solidFill>
          </a:ln>
          <a:effectLst>
            <a:outerShdw blurRad="50800" dist="38100" dir="2700000" algn="tl" rotWithShape="0">
              <a:prstClr val="black">
                <a:alpha val="40000"/>
              </a:prstClr>
            </a:outerShdw>
          </a:effectLst>
        </p:spPr>
      </p:pic>
      <p:pic>
        <p:nvPicPr>
          <p:cNvPr id="10" name="Picture 9" descr="owl code.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9554" y="2957871"/>
            <a:ext cx="4201953" cy="2712064"/>
          </a:xfrm>
          <a:prstGeom prst="rect">
            <a:avLst/>
          </a:prstGeom>
          <a:noFill/>
          <a:ln w="19050" cmpd="sng">
            <a:solidFill>
              <a:srgbClr val="000000"/>
            </a:solidFill>
          </a:ln>
          <a:effectLst>
            <a:outerShdw blurRad="50800" dist="38100" dir="2700000" algn="tl" rotWithShape="0">
              <a:prstClr val="black">
                <a:alpha val="40000"/>
              </a:prstClr>
            </a:outerShdw>
          </a:effectLst>
        </p:spPr>
      </p:pic>
      <p:sp>
        <p:nvSpPr>
          <p:cNvPr id="11" name="TextBox 10"/>
          <p:cNvSpPr txBox="1"/>
          <p:nvPr/>
        </p:nvSpPr>
        <p:spPr>
          <a:xfrm>
            <a:off x="5713571" y="5779576"/>
            <a:ext cx="3212626" cy="369332"/>
          </a:xfrm>
          <a:prstGeom prst="rect">
            <a:avLst/>
          </a:prstGeom>
          <a:noFill/>
        </p:spPr>
        <p:txBody>
          <a:bodyPr wrap="none" rtlCol="0">
            <a:spAutoFit/>
          </a:bodyPr>
          <a:lstStyle/>
          <a:p>
            <a:r>
              <a:rPr lang="en-US" dirty="0" smtClean="0"/>
              <a:t>Ad-hoc Automatic Processing</a:t>
            </a:r>
          </a:p>
        </p:txBody>
      </p:sp>
      <p:sp>
        <p:nvSpPr>
          <p:cNvPr id="12" name="TextBox 11"/>
          <p:cNvSpPr txBox="1"/>
          <p:nvPr/>
        </p:nvSpPr>
        <p:spPr>
          <a:xfrm>
            <a:off x="410463" y="5679990"/>
            <a:ext cx="3199914" cy="369332"/>
          </a:xfrm>
          <a:prstGeom prst="rect">
            <a:avLst/>
          </a:prstGeom>
          <a:noFill/>
        </p:spPr>
        <p:txBody>
          <a:bodyPr wrap="none" rtlCol="0">
            <a:spAutoFit/>
          </a:bodyPr>
          <a:lstStyle/>
          <a:p>
            <a:r>
              <a:rPr lang="en-US" dirty="0" smtClean="0"/>
              <a:t>Logical Automatic Processing</a:t>
            </a:r>
            <a:endParaRPr lang="en-US" dirty="0"/>
          </a:p>
        </p:txBody>
      </p:sp>
      <p:sp>
        <p:nvSpPr>
          <p:cNvPr id="13" name="TextBox 12"/>
          <p:cNvSpPr txBox="1"/>
          <p:nvPr/>
        </p:nvSpPr>
        <p:spPr>
          <a:xfrm>
            <a:off x="228525" y="2468191"/>
            <a:ext cx="897000" cy="461665"/>
          </a:xfrm>
          <a:prstGeom prst="rect">
            <a:avLst/>
          </a:prstGeom>
          <a:noFill/>
        </p:spPr>
        <p:txBody>
          <a:bodyPr wrap="none" rtlCol="0">
            <a:spAutoFit/>
          </a:bodyPr>
          <a:lstStyle/>
          <a:p>
            <a:r>
              <a:rPr lang="en-US" sz="2400" b="1" dirty="0" smtClean="0"/>
              <a:t>OWL</a:t>
            </a:r>
            <a:endParaRPr lang="en-US" sz="2400" b="1" dirty="0"/>
          </a:p>
        </p:txBody>
      </p:sp>
      <p:sp>
        <p:nvSpPr>
          <p:cNvPr id="14" name="TextBox 13"/>
          <p:cNvSpPr txBox="1"/>
          <p:nvPr/>
        </p:nvSpPr>
        <p:spPr>
          <a:xfrm>
            <a:off x="7543649" y="2404640"/>
            <a:ext cx="1172116" cy="461665"/>
          </a:xfrm>
          <a:prstGeom prst="rect">
            <a:avLst/>
          </a:prstGeom>
          <a:noFill/>
        </p:spPr>
        <p:txBody>
          <a:bodyPr wrap="none" rtlCol="0">
            <a:spAutoFit/>
          </a:bodyPr>
          <a:lstStyle/>
          <a:p>
            <a:r>
              <a:rPr lang="en-US" sz="2400" b="1" dirty="0" smtClean="0"/>
              <a:t>SysML</a:t>
            </a:r>
            <a:endParaRPr lang="en-US" sz="2400" b="1" dirty="0"/>
          </a:p>
        </p:txBody>
      </p:sp>
      <p:cxnSp>
        <p:nvCxnSpPr>
          <p:cNvPr id="7" name="Straight Arrow Connector 6"/>
          <p:cNvCxnSpPr/>
          <p:nvPr/>
        </p:nvCxnSpPr>
        <p:spPr>
          <a:xfrm flipH="1">
            <a:off x="3342969" y="3097161"/>
            <a:ext cx="589934" cy="737420"/>
          </a:xfrm>
          <a:prstGeom prst="straightConnector1">
            <a:avLst/>
          </a:prstGeom>
          <a:ln w="12700" cmpd="sng">
            <a:solidFill>
              <a:schemeClr val="accent6"/>
            </a:solidFill>
            <a:tailEnd type="arrow"/>
          </a:ln>
        </p:spPr>
        <p:style>
          <a:lnRef idx="2">
            <a:schemeClr val="accent1"/>
          </a:lnRef>
          <a:fillRef idx="0">
            <a:schemeClr val="accent1"/>
          </a:fillRef>
          <a:effectRef idx="1">
            <a:schemeClr val="accent1"/>
          </a:effectRef>
          <a:fontRef idx="minor">
            <a:schemeClr val="tx1"/>
          </a:fontRef>
        </p:style>
      </p:cxnSp>
      <p:cxnSp>
        <p:nvCxnSpPr>
          <p:cNvPr id="8" name="Straight Arrow Connector 7"/>
          <p:cNvCxnSpPr/>
          <p:nvPr/>
        </p:nvCxnSpPr>
        <p:spPr>
          <a:xfrm>
            <a:off x="5374967" y="2990642"/>
            <a:ext cx="581742" cy="827548"/>
          </a:xfrm>
          <a:prstGeom prst="straightConnector1">
            <a:avLst/>
          </a:prstGeom>
          <a:ln w="12700" cmpd="sng">
            <a:solidFill>
              <a:schemeClr val="accent6"/>
            </a:solidFill>
            <a:tailEnd type="arrow"/>
          </a:ln>
        </p:spPr>
        <p:style>
          <a:lnRef idx="2">
            <a:schemeClr val="accent1"/>
          </a:lnRef>
          <a:fillRef idx="0">
            <a:schemeClr val="accent1"/>
          </a:fillRef>
          <a:effectRef idx="1">
            <a:schemeClr val="accent1"/>
          </a:effectRef>
          <a:fontRef idx="minor">
            <a:schemeClr val="tx1"/>
          </a:fontRef>
        </p:style>
      </p:cxnSp>
      <p:sp>
        <p:nvSpPr>
          <p:cNvPr id="17" name="TextBox 16"/>
          <p:cNvSpPr txBox="1"/>
          <p:nvPr/>
        </p:nvSpPr>
        <p:spPr>
          <a:xfrm>
            <a:off x="1727440" y="6274660"/>
            <a:ext cx="5237331" cy="369332"/>
          </a:xfrm>
          <a:prstGeom prst="rect">
            <a:avLst/>
          </a:prstGeom>
          <a:solidFill>
            <a:srgbClr val="FFF0BC"/>
          </a:solidFill>
          <a:ln>
            <a:solidFill>
              <a:schemeClr val="tx1"/>
            </a:solidFill>
          </a:ln>
          <a:effectLst>
            <a:outerShdw blurRad="50800" dist="38100" dir="2700000" algn="tl" rotWithShape="0">
              <a:prstClr val="black">
                <a:alpha val="40000"/>
              </a:prstClr>
            </a:outerShdw>
          </a:effectLst>
        </p:spPr>
        <p:txBody>
          <a:bodyPr wrap="none" rtlCol="0">
            <a:spAutoFit/>
          </a:bodyPr>
          <a:lstStyle/>
          <a:p>
            <a:r>
              <a:rPr lang="en-US" dirty="0"/>
              <a:t>MBSE approach leverages </a:t>
            </a:r>
            <a:r>
              <a:rPr lang="en-US" dirty="0" smtClean="0"/>
              <a:t>both OWL and SysML</a:t>
            </a:r>
            <a:endParaRPr lang="en-US" dirty="0"/>
          </a:p>
        </p:txBody>
      </p:sp>
      <p:sp>
        <p:nvSpPr>
          <p:cNvPr id="5" name="Cloud 4"/>
          <p:cNvSpPr/>
          <p:nvPr/>
        </p:nvSpPr>
        <p:spPr>
          <a:xfrm>
            <a:off x="991551" y="1490461"/>
            <a:ext cx="6940864" cy="1546086"/>
          </a:xfrm>
          <a:prstGeom prst="cloud">
            <a:avLst/>
          </a:prstGeom>
          <a:solidFill>
            <a:schemeClr val="accent1">
              <a:lumMod val="20000"/>
              <a:lumOff val="80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wrap="square" rtlCol="0" anchor="ctr">
            <a:spAutoFit/>
          </a:bodyPr>
          <a:lstStyle/>
          <a:p>
            <a:r>
              <a:rPr lang="en-US" sz="1200" dirty="0">
                <a:solidFill>
                  <a:schemeClr val="tx1"/>
                </a:solidFill>
              </a:rPr>
              <a:t>Component has </a:t>
            </a:r>
            <a:r>
              <a:rPr lang="en-US" sz="1200" i="1" dirty="0">
                <a:solidFill>
                  <a:schemeClr val="tx1"/>
                </a:solidFill>
              </a:rPr>
              <a:t>performs</a:t>
            </a:r>
            <a:r>
              <a:rPr lang="en-US" sz="1200" dirty="0">
                <a:solidFill>
                  <a:schemeClr val="tx1"/>
                </a:solidFill>
              </a:rPr>
              <a:t> relationship with Function</a:t>
            </a:r>
          </a:p>
          <a:p>
            <a:r>
              <a:rPr lang="en-US" sz="1200" dirty="0" smtClean="0">
                <a:solidFill>
                  <a:schemeClr val="tx1"/>
                </a:solidFill>
              </a:rPr>
              <a:t>Hardware specializes Component</a:t>
            </a:r>
          </a:p>
          <a:p>
            <a:r>
              <a:rPr lang="en-US" sz="1200" dirty="0" err="1" smtClean="0">
                <a:solidFill>
                  <a:schemeClr val="tx1"/>
                </a:solidFill>
              </a:rPr>
              <a:t>FlightHardware</a:t>
            </a:r>
            <a:r>
              <a:rPr lang="en-US" sz="1200" dirty="0" smtClean="0">
                <a:solidFill>
                  <a:schemeClr val="tx1"/>
                </a:solidFill>
              </a:rPr>
              <a:t> specializes Hardware</a:t>
            </a:r>
            <a:endParaRPr lang="en-US" sz="1200" dirty="0">
              <a:solidFill>
                <a:schemeClr val="tx1"/>
              </a:solidFill>
            </a:endParaRPr>
          </a:p>
          <a:p>
            <a:r>
              <a:rPr lang="en-US" sz="1200" dirty="0" err="1">
                <a:solidFill>
                  <a:schemeClr val="tx1"/>
                </a:solidFill>
              </a:rPr>
              <a:t>FlightHardware</a:t>
            </a:r>
            <a:r>
              <a:rPr lang="en-US" sz="1200" dirty="0">
                <a:solidFill>
                  <a:schemeClr val="tx1"/>
                </a:solidFill>
              </a:rPr>
              <a:t> has </a:t>
            </a:r>
            <a:r>
              <a:rPr lang="en-US" sz="1200" i="1" dirty="0">
                <a:solidFill>
                  <a:schemeClr val="tx1"/>
                </a:solidFill>
              </a:rPr>
              <a:t>mass</a:t>
            </a:r>
            <a:r>
              <a:rPr lang="en-US" sz="1200" dirty="0">
                <a:solidFill>
                  <a:schemeClr val="tx1"/>
                </a:solidFill>
              </a:rPr>
              <a:t> property</a:t>
            </a:r>
          </a:p>
          <a:p>
            <a:r>
              <a:rPr lang="en-US" sz="1200" dirty="0" err="1" smtClean="0">
                <a:solidFill>
                  <a:schemeClr val="tx1"/>
                </a:solidFill>
              </a:rPr>
              <a:t>StarTracker</a:t>
            </a:r>
            <a:r>
              <a:rPr lang="en-US" sz="1200" dirty="0" smtClean="0">
                <a:solidFill>
                  <a:schemeClr val="tx1"/>
                </a:solidFill>
              </a:rPr>
              <a:t> specializes </a:t>
            </a:r>
            <a:r>
              <a:rPr lang="en-US" sz="1200" dirty="0" err="1" smtClean="0">
                <a:solidFill>
                  <a:schemeClr val="tx1"/>
                </a:solidFill>
              </a:rPr>
              <a:t>FlightHardware</a:t>
            </a:r>
            <a:endParaRPr lang="en-US" sz="1200" dirty="0">
              <a:solidFill>
                <a:schemeClr val="tx1"/>
              </a:solidFill>
            </a:endParaRPr>
          </a:p>
        </p:txBody>
      </p:sp>
      <p:sp>
        <p:nvSpPr>
          <p:cNvPr id="24" name="Rectangle 23"/>
          <p:cNvSpPr/>
          <p:nvPr/>
        </p:nvSpPr>
        <p:spPr>
          <a:xfrm rot="20226362">
            <a:off x="7032640" y="3336045"/>
            <a:ext cx="1781031" cy="523220"/>
          </a:xfrm>
          <a:prstGeom prst="rect">
            <a:avLst/>
          </a:prstGeom>
          <a:noFill/>
        </p:spPr>
        <p:txBody>
          <a:bodyPr wrap="none" lIns="91440" tIns="45720" rIns="91440" bIns="45720">
            <a:spAutoFit/>
          </a:bodyPr>
          <a:lstStyle/>
          <a:p>
            <a:pPr algn="ctr"/>
            <a:r>
              <a:rPr lang="en-US" sz="2800" b="1" dirty="0" smtClean="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rPr>
              <a:t>graphical</a:t>
            </a:r>
            <a:endParaRPr lang="en-US" sz="2800" b="1" dirty="0">
              <a:ln w="12700">
                <a:solidFill>
                  <a:schemeClr val="tx2">
                    <a:satMod val="155000"/>
                  </a:schemeClr>
                </a:solidFill>
                <a:prstDash val="solid"/>
              </a:ln>
              <a:solidFill>
                <a:srgbClr val="FFFF00"/>
              </a:solidFill>
              <a:effectLst>
                <a:outerShdw blurRad="41275" dist="20320" dir="1800000" algn="tl" rotWithShape="0">
                  <a:srgbClr val="000000">
                    <a:alpha val="40000"/>
                  </a:srgbClr>
                </a:outerShdw>
              </a:effectLst>
            </a:endParaRPr>
          </a:p>
        </p:txBody>
      </p:sp>
      <p:sp>
        <p:nvSpPr>
          <p:cNvPr id="25" name="Rectangle 24"/>
          <p:cNvSpPr/>
          <p:nvPr/>
        </p:nvSpPr>
        <p:spPr>
          <a:xfrm rot="20496548">
            <a:off x="2485409" y="4127540"/>
            <a:ext cx="1954381" cy="835613"/>
          </a:xfrm>
          <a:prstGeom prst="rect">
            <a:avLst/>
          </a:prstGeom>
          <a:noFill/>
        </p:spPr>
        <p:txBody>
          <a:bodyPr wrap="none" lIns="91440" tIns="45720" rIns="91440" bIns="45720">
            <a:spAutoFit/>
          </a:bodyPr>
          <a:lstStyle/>
          <a:p>
            <a:pPr algn="ctr">
              <a:lnSpc>
                <a:spcPct val="85000"/>
              </a:lnSpc>
            </a:pPr>
            <a:r>
              <a:rPr lang="en-US" sz="2800" b="1" dirty="0">
                <a:ln w="12700">
                  <a:solidFill>
                    <a:schemeClr val="tx2">
                      <a:satMod val="155000"/>
                    </a:schemeClr>
                  </a:solidFill>
                  <a:prstDash val="solid"/>
                </a:ln>
                <a:solidFill>
                  <a:srgbClr val="00CCCC"/>
                </a:solidFill>
                <a:effectLst>
                  <a:outerShdw blurRad="41275" dist="20320" dir="1800000" algn="tl" rotWithShape="0">
                    <a:srgbClr val="000000">
                      <a:alpha val="40000"/>
                    </a:srgbClr>
                  </a:outerShdw>
                </a:effectLst>
              </a:rPr>
              <a:t>r</a:t>
            </a:r>
            <a:r>
              <a:rPr lang="en-US" sz="2800" b="1" dirty="0" smtClean="0">
                <a:ln w="12700">
                  <a:solidFill>
                    <a:schemeClr val="tx2">
                      <a:satMod val="155000"/>
                    </a:schemeClr>
                  </a:solidFill>
                  <a:prstDash val="solid"/>
                </a:ln>
                <a:solidFill>
                  <a:srgbClr val="00CCCC"/>
                </a:solidFill>
                <a:effectLst>
                  <a:outerShdw blurRad="41275" dist="20320" dir="1800000" algn="tl" rotWithShape="0">
                    <a:srgbClr val="000000">
                      <a:alpha val="40000"/>
                    </a:srgbClr>
                  </a:outerShdw>
                </a:effectLst>
              </a:rPr>
              <a:t>igorously</a:t>
            </a:r>
          </a:p>
          <a:p>
            <a:pPr algn="ctr">
              <a:lnSpc>
                <a:spcPct val="85000"/>
              </a:lnSpc>
            </a:pPr>
            <a:r>
              <a:rPr lang="en-US" sz="2800" b="1" dirty="0" smtClean="0">
                <a:ln w="12700">
                  <a:solidFill>
                    <a:schemeClr val="tx2">
                      <a:satMod val="155000"/>
                    </a:schemeClr>
                  </a:solidFill>
                  <a:prstDash val="solid"/>
                </a:ln>
                <a:solidFill>
                  <a:srgbClr val="00CCCC"/>
                </a:solidFill>
                <a:effectLst>
                  <a:outerShdw blurRad="41275" dist="20320" dir="1800000" algn="tl" rotWithShape="0">
                    <a:srgbClr val="000000">
                      <a:alpha val="40000"/>
                    </a:srgbClr>
                  </a:outerShdw>
                </a:effectLst>
              </a:rPr>
              <a:t>formal</a:t>
            </a:r>
            <a:endParaRPr lang="en-US" sz="2800" b="1" dirty="0">
              <a:ln w="12700">
                <a:solidFill>
                  <a:schemeClr val="tx2">
                    <a:satMod val="155000"/>
                  </a:schemeClr>
                </a:solidFill>
                <a:prstDash val="solid"/>
              </a:ln>
              <a:solidFill>
                <a:srgbClr val="00CCCC"/>
              </a:solidFill>
              <a:effectLst>
                <a:outerShdw blurRad="41275" dist="20320" dir="1800000" algn="tl" rotWithShape="0">
                  <a:srgbClr val="000000">
                    <a:alpha val="40000"/>
                  </a:srgbClr>
                </a:outerShdw>
              </a:effectLst>
            </a:endParaRPr>
          </a:p>
        </p:txBody>
      </p:sp>
    </p:spTree>
    <p:extLst>
      <p:ext uri="{BB962C8B-B14F-4D97-AF65-F5344CB8AC3E}">
        <p14:creationId xmlns:p14="http://schemas.microsoft.com/office/powerpoint/2010/main" val="226519839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4645" y="-8194"/>
            <a:ext cx="8365613" cy="688258"/>
          </a:xfrm>
        </p:spPr>
        <p:txBody>
          <a:bodyPr>
            <a:noAutofit/>
          </a:bodyPr>
          <a:lstStyle/>
          <a:p>
            <a:pPr>
              <a:lnSpc>
                <a:spcPct val="90000"/>
              </a:lnSpc>
            </a:pPr>
            <a:r>
              <a:rPr lang="en-US" sz="2400" dirty="0"/>
              <a:t>OWL and </a:t>
            </a:r>
            <a:r>
              <a:rPr lang="en-US" sz="2400" dirty="0" smtClean="0"/>
              <a:t>SysML: Complementary </a:t>
            </a:r>
            <a:r>
              <a:rPr lang="en-US" sz="2400" dirty="0"/>
              <a:t>Modeling Languages</a:t>
            </a:r>
          </a:p>
        </p:txBody>
      </p:sp>
      <p:sp>
        <p:nvSpPr>
          <p:cNvPr id="5" name="Content Placeholder 5"/>
          <p:cNvSpPr txBox="1">
            <a:spLocks/>
          </p:cNvSpPr>
          <p:nvPr/>
        </p:nvSpPr>
        <p:spPr>
          <a:xfrm>
            <a:off x="278577" y="1032387"/>
            <a:ext cx="4069572" cy="5161935"/>
          </a:xfrm>
          <a:prstGeom prst="rect">
            <a:avLst/>
          </a:prstGeom>
          <a:solidFill>
            <a:srgbClr val="C2FFF0"/>
          </a:solidFill>
          <a:ln>
            <a:solidFill>
              <a:schemeClr val="tx1"/>
            </a:solidFill>
          </a:ln>
        </p:spPr>
        <p:txBody>
          <a:bodyPr>
            <a:normAutofit/>
          </a:bodyPr>
          <a:lst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a:lstStyle>
          <a:p>
            <a:pPr marL="0" indent="0" algn="ctr">
              <a:buNone/>
            </a:pPr>
            <a:r>
              <a:rPr lang="en-US" sz="4000" b="1" dirty="0" smtClean="0">
                <a:latin typeface="Arial"/>
                <a:cs typeface="Arial"/>
              </a:rPr>
              <a:t>OWL</a:t>
            </a:r>
            <a:endParaRPr lang="en-US" sz="1900" dirty="0" smtClean="0">
              <a:latin typeface="Arial"/>
              <a:cs typeface="Arial"/>
            </a:endParaRPr>
          </a:p>
          <a:p>
            <a:pPr>
              <a:spcBef>
                <a:spcPts val="1200"/>
              </a:spcBef>
            </a:pPr>
            <a:r>
              <a:rPr lang="en-US" sz="1900" dirty="0" smtClean="0">
                <a:latin typeface="Arial"/>
                <a:cs typeface="Arial"/>
              </a:rPr>
              <a:t>The Web Ontology Language (OWL) is a W3C standard</a:t>
            </a:r>
          </a:p>
          <a:p>
            <a:pPr>
              <a:spcBef>
                <a:spcPts val="1200"/>
              </a:spcBef>
            </a:pPr>
            <a:r>
              <a:rPr lang="en-US" sz="1900" dirty="0" smtClean="0">
                <a:latin typeface="Arial"/>
                <a:cs typeface="Arial"/>
              </a:rPr>
              <a:t>OWL is a Description Logic (DL) language for ontologies</a:t>
            </a:r>
          </a:p>
          <a:p>
            <a:pPr lvl="1"/>
            <a:r>
              <a:rPr lang="en-US" sz="1600" dirty="0" smtClean="0">
                <a:latin typeface="Arial"/>
                <a:cs typeface="Arial"/>
              </a:rPr>
              <a:t>Statements, axioms, assertions, etc.</a:t>
            </a:r>
          </a:p>
          <a:p>
            <a:pPr lvl="1"/>
            <a:r>
              <a:rPr lang="en-US" sz="1600" dirty="0" smtClean="0">
                <a:latin typeface="Arial"/>
                <a:cs typeface="Arial"/>
              </a:rPr>
              <a:t>Can express a formal ontology</a:t>
            </a:r>
            <a:endParaRPr lang="en-US" sz="1900" dirty="0" smtClean="0">
              <a:latin typeface="Arial"/>
              <a:cs typeface="Arial"/>
            </a:endParaRPr>
          </a:p>
          <a:p>
            <a:pPr>
              <a:spcBef>
                <a:spcPts val="1200"/>
              </a:spcBef>
            </a:pPr>
            <a:r>
              <a:rPr lang="en-US" sz="1900" dirty="0" smtClean="0">
                <a:latin typeface="Arial"/>
                <a:cs typeface="Arial"/>
              </a:rPr>
              <a:t>Supports automated reasoning: check model consistency, well-formedness</a:t>
            </a:r>
          </a:p>
          <a:p>
            <a:pPr marL="0" indent="0">
              <a:spcBef>
                <a:spcPts val="1200"/>
              </a:spcBef>
              <a:buNone/>
            </a:pPr>
            <a:r>
              <a:rPr lang="en-US" sz="1900" b="1" dirty="0" smtClean="0">
                <a:latin typeface="Arial"/>
                <a:cs typeface="Arial"/>
              </a:rPr>
              <a:t>Take-away:</a:t>
            </a:r>
          </a:p>
          <a:p>
            <a:r>
              <a:rPr lang="en-US" sz="1900" dirty="0" smtClean="0">
                <a:latin typeface="Arial"/>
                <a:cs typeface="Arial"/>
              </a:rPr>
              <a:t>OWL provides knowledge formalism</a:t>
            </a:r>
          </a:p>
          <a:p>
            <a:pPr marL="0" indent="0">
              <a:buFont typeface="Arial" pitchFamily="34" charset="0"/>
              <a:buNone/>
            </a:pPr>
            <a:endParaRPr lang="en-US" sz="1900" dirty="0">
              <a:latin typeface="Arial"/>
              <a:cs typeface="Arial"/>
            </a:endParaRPr>
          </a:p>
        </p:txBody>
      </p:sp>
      <p:sp>
        <p:nvSpPr>
          <p:cNvPr id="6" name="Content Placeholder 5"/>
          <p:cNvSpPr txBox="1">
            <a:spLocks/>
          </p:cNvSpPr>
          <p:nvPr/>
        </p:nvSpPr>
        <p:spPr>
          <a:xfrm>
            <a:off x="4787487" y="1032386"/>
            <a:ext cx="4089400" cy="5202903"/>
          </a:xfrm>
          <a:prstGeom prst="rect">
            <a:avLst/>
          </a:prstGeom>
          <a:solidFill>
            <a:srgbClr val="FFFFCC"/>
          </a:solidFill>
          <a:ln>
            <a:solidFill>
              <a:srgbClr val="000000"/>
            </a:solidFill>
          </a:ln>
        </p:spPr>
        <p:txBody>
          <a:bodyPr>
            <a:normAutofit fontScale="92500" lnSpcReduction="10000"/>
          </a:bodyPr>
          <a:lst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a:lstStyle>
          <a:p>
            <a:pPr marL="0" indent="0" algn="ctr">
              <a:buNone/>
            </a:pPr>
            <a:r>
              <a:rPr lang="en-US" sz="4300" b="1" dirty="0" smtClean="0">
                <a:latin typeface="Arial"/>
                <a:cs typeface="Arial"/>
              </a:rPr>
              <a:t>SysML</a:t>
            </a:r>
            <a:endParaRPr lang="en-US" sz="4300" dirty="0" smtClean="0">
              <a:latin typeface="Arial"/>
              <a:cs typeface="Arial"/>
            </a:endParaRPr>
          </a:p>
          <a:p>
            <a:pPr>
              <a:spcBef>
                <a:spcPts val="1200"/>
              </a:spcBef>
            </a:pPr>
            <a:r>
              <a:rPr lang="en-US" sz="2100" dirty="0" smtClean="0">
                <a:latin typeface="Arial"/>
                <a:cs typeface="Arial"/>
              </a:rPr>
              <a:t>The Systems Modeling Language (SysML) is an OMG standard</a:t>
            </a:r>
          </a:p>
          <a:p>
            <a:pPr>
              <a:spcBef>
                <a:spcPts val="1200"/>
              </a:spcBef>
            </a:pPr>
            <a:r>
              <a:rPr lang="en-US" sz="2100" dirty="0" smtClean="0">
                <a:latin typeface="Arial"/>
                <a:cs typeface="Arial"/>
              </a:rPr>
              <a:t>SysML is a graphical modeling language for the SE domain</a:t>
            </a:r>
          </a:p>
          <a:p>
            <a:pPr lvl="1">
              <a:lnSpc>
                <a:spcPct val="120000"/>
              </a:lnSpc>
            </a:pPr>
            <a:r>
              <a:rPr lang="en-US" sz="1800" dirty="0" smtClean="0">
                <a:latin typeface="Arial"/>
                <a:cs typeface="Arial"/>
              </a:rPr>
              <a:t>Requirements, structure, behavior, parametrics</a:t>
            </a:r>
          </a:p>
          <a:p>
            <a:pPr lvl="1">
              <a:lnSpc>
                <a:spcPct val="120000"/>
              </a:lnSpc>
            </a:pPr>
            <a:r>
              <a:rPr lang="en-US" sz="1800" b="1" dirty="0" smtClean="0">
                <a:solidFill>
                  <a:srgbClr val="0000FF"/>
                </a:solidFill>
                <a:latin typeface="Arial"/>
                <a:cs typeface="Arial"/>
              </a:rPr>
              <a:t>Extension mechanisms to express a domain ontology</a:t>
            </a:r>
            <a:endParaRPr lang="en-US" sz="2100" dirty="0" smtClean="0">
              <a:latin typeface="Arial"/>
              <a:cs typeface="Arial"/>
            </a:endParaRPr>
          </a:p>
          <a:p>
            <a:pPr>
              <a:spcBef>
                <a:spcPts val="1200"/>
              </a:spcBef>
            </a:pPr>
            <a:r>
              <a:rPr lang="en-US" sz="2100" dirty="0" smtClean="0">
                <a:latin typeface="Arial"/>
                <a:cs typeface="Arial"/>
              </a:rPr>
              <a:t>Supports some automatic reasoning</a:t>
            </a:r>
          </a:p>
          <a:p>
            <a:pPr marL="0" indent="0">
              <a:spcBef>
                <a:spcPts val="1200"/>
              </a:spcBef>
              <a:buNone/>
            </a:pPr>
            <a:r>
              <a:rPr lang="en-US" sz="2100" b="1" dirty="0" smtClean="0">
                <a:latin typeface="Arial"/>
                <a:cs typeface="Arial"/>
              </a:rPr>
              <a:t>Take-away:</a:t>
            </a:r>
          </a:p>
          <a:p>
            <a:r>
              <a:rPr lang="en-US" sz="2100" dirty="0" smtClean="0">
                <a:latin typeface="Arial"/>
                <a:cs typeface="Arial"/>
              </a:rPr>
              <a:t>SysML provides graphical expressiveness </a:t>
            </a:r>
          </a:p>
          <a:p>
            <a:pPr marL="0" indent="0">
              <a:buFont typeface="Arial" pitchFamily="34" charset="0"/>
              <a:buNone/>
            </a:pPr>
            <a:endParaRPr lang="en-US" sz="1400" dirty="0">
              <a:latin typeface="Arial"/>
              <a:cs typeface="Arial"/>
            </a:endParaRPr>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13</a:t>
            </a:fld>
            <a:endParaRPr lang="en-US" dirty="0"/>
          </a:p>
        </p:txBody>
      </p:sp>
    </p:spTree>
    <p:extLst>
      <p:ext uri="{BB962C8B-B14F-4D97-AF65-F5344CB8AC3E}">
        <p14:creationId xmlns:p14="http://schemas.microsoft.com/office/powerpoint/2010/main" val="212317637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7046455" y="1145874"/>
            <a:ext cx="1753420" cy="3950473"/>
            <a:chOff x="7046455" y="1145874"/>
            <a:chExt cx="1753420" cy="3950473"/>
          </a:xfrm>
        </p:grpSpPr>
        <p:sp>
          <p:nvSpPr>
            <p:cNvPr id="51" name="Rectangle 50"/>
            <p:cNvSpPr/>
            <p:nvPr/>
          </p:nvSpPr>
          <p:spPr>
            <a:xfrm>
              <a:off x="7046455" y="1145874"/>
              <a:ext cx="1753420" cy="3950473"/>
            </a:xfrm>
            <a:prstGeom prst="rect">
              <a:avLst/>
            </a:prstGeom>
            <a:solidFill>
              <a:srgbClr val="FFFEB1"/>
            </a:solidFill>
            <a:ln>
              <a:solidFill>
                <a:schemeClr val="tx1"/>
              </a:solidFill>
            </a:ln>
          </p:spPr>
          <p:style>
            <a:lnRef idx="1">
              <a:schemeClr val="accent1"/>
            </a:lnRef>
            <a:fillRef idx="3">
              <a:schemeClr val="accent1"/>
            </a:fillRef>
            <a:effectRef idx="2">
              <a:schemeClr val="accent1"/>
            </a:effectRef>
            <a:fontRef idx="minor">
              <a:schemeClr val="lt1"/>
            </a:fontRef>
          </p:style>
          <p:txBody>
            <a:bodyPr anchor="t" anchorCtr="0"/>
            <a:lstStyle/>
            <a:p>
              <a:pPr algn="ctr">
                <a:defRPr/>
              </a:pPr>
              <a:r>
                <a:rPr lang="en-US" sz="1600" dirty="0" smtClean="0">
                  <a:solidFill>
                    <a:schemeClr val="tx1"/>
                  </a:solidFill>
                </a:rPr>
                <a:t>SysML modeling tool</a:t>
              </a:r>
              <a:endParaRPr lang="en-US" sz="1600" dirty="0">
                <a:solidFill>
                  <a:schemeClr val="tx1"/>
                </a:solidFill>
              </a:endParaRPr>
            </a:p>
          </p:txBody>
        </p:sp>
        <p:sp>
          <p:nvSpPr>
            <p:cNvPr id="11" name="Magnetic Disk 10"/>
            <p:cNvSpPr/>
            <p:nvPr/>
          </p:nvSpPr>
          <p:spPr>
            <a:xfrm>
              <a:off x="7280432" y="4119237"/>
              <a:ext cx="1325562" cy="798513"/>
            </a:xfrm>
            <a:prstGeom prst="flowChartMagneticDisk">
              <a:avLst/>
            </a:prstGeom>
            <a:ln>
              <a:solidFill>
                <a:srgbClr val="000000"/>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1400" dirty="0" smtClean="0">
                  <a:solidFill>
                    <a:srgbClr val="000000"/>
                  </a:solidFill>
                </a:rPr>
                <a:t>System model</a:t>
              </a:r>
              <a:endParaRPr lang="en-US" sz="1400" dirty="0">
                <a:solidFill>
                  <a:srgbClr val="000000"/>
                </a:solidFill>
              </a:endParaRPr>
            </a:p>
          </p:txBody>
        </p:sp>
        <p:sp>
          <p:nvSpPr>
            <p:cNvPr id="91" name="TextBox 28"/>
            <p:cNvSpPr txBox="1">
              <a:spLocks noChangeArrowheads="1"/>
            </p:cNvSpPr>
            <p:nvPr/>
          </p:nvSpPr>
          <p:spPr bwMode="auto">
            <a:xfrm>
              <a:off x="7882197" y="2893218"/>
              <a:ext cx="802968"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100" dirty="0" smtClean="0"/>
                <a:t>edit system model</a:t>
              </a:r>
              <a:endParaRPr lang="en-US" sz="1100" dirty="0"/>
            </a:p>
          </p:txBody>
        </p:sp>
        <p:cxnSp>
          <p:nvCxnSpPr>
            <p:cNvPr id="37" name="Straight Arrow Connector 36"/>
            <p:cNvCxnSpPr>
              <a:stCxn id="10" idx="2"/>
              <a:endCxn id="11" idx="1"/>
            </p:cNvCxnSpPr>
            <p:nvPr/>
          </p:nvCxnSpPr>
          <p:spPr>
            <a:xfrm>
              <a:off x="7926676" y="2236798"/>
              <a:ext cx="16537" cy="1882439"/>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sp>
        <p:nvSpPr>
          <p:cNvPr id="15362" name="Title 2"/>
          <p:cNvSpPr>
            <a:spLocks noGrp="1"/>
          </p:cNvSpPr>
          <p:nvPr>
            <p:ph type="title"/>
          </p:nvPr>
        </p:nvSpPr>
        <p:spPr>
          <a:xfrm>
            <a:off x="786581" y="66676"/>
            <a:ext cx="8275484" cy="572421"/>
          </a:xfrm>
        </p:spPr>
        <p:txBody>
          <a:bodyPr/>
          <a:lstStyle/>
          <a:p>
            <a:r>
              <a:rPr lang="en-US" sz="3200" b="1" dirty="0" smtClean="0">
                <a:latin typeface="Calibri" charset="0"/>
                <a:ea typeface="ＭＳ Ｐゴシック" charset="0"/>
                <a:cs typeface="ＭＳ Ｐゴシック" charset="0"/>
              </a:rPr>
              <a:t>IMCE Vision for OWL/SysML Integration</a:t>
            </a:r>
            <a:endParaRPr lang="en-US" sz="3200" b="1" dirty="0">
              <a:latin typeface="Calibri" charset="0"/>
              <a:ea typeface="ＭＳ Ｐゴシック" charset="0"/>
              <a:cs typeface="ＭＳ Ｐゴシック" charset="0"/>
            </a:endParaRPr>
          </a:p>
        </p:txBody>
      </p:sp>
      <p:cxnSp>
        <p:nvCxnSpPr>
          <p:cNvPr id="20" name="Straight Arrow Connector 19"/>
          <p:cNvCxnSpPr>
            <a:stCxn id="18" idx="2"/>
            <a:endCxn id="40" idx="1"/>
          </p:cNvCxnSpPr>
          <p:nvPr/>
        </p:nvCxnSpPr>
        <p:spPr>
          <a:xfrm flipH="1">
            <a:off x="3249641" y="3641464"/>
            <a:ext cx="8090" cy="486995"/>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grpSp>
        <p:nvGrpSpPr>
          <p:cNvPr id="2" name="Group 1"/>
          <p:cNvGrpSpPr/>
          <p:nvPr/>
        </p:nvGrpSpPr>
        <p:grpSpPr>
          <a:xfrm>
            <a:off x="237619" y="1681889"/>
            <a:ext cx="3642621" cy="800100"/>
            <a:chOff x="237619" y="1681889"/>
            <a:chExt cx="3642621" cy="800100"/>
          </a:xfrm>
        </p:grpSpPr>
        <p:sp>
          <p:nvSpPr>
            <p:cNvPr id="4" name="Rectangle 3"/>
            <p:cNvSpPr/>
            <p:nvPr/>
          </p:nvSpPr>
          <p:spPr>
            <a:xfrm>
              <a:off x="237619" y="1745647"/>
              <a:ext cx="1360130" cy="655637"/>
            </a:xfrm>
            <a:prstGeom prst="rect">
              <a:avLst/>
            </a:prstGeom>
            <a:solidFill>
              <a:srgbClr val="FFFEB1"/>
            </a:solidFill>
            <a:ln>
              <a:solidFill>
                <a:schemeClr val="tx1"/>
              </a:solidFill>
            </a:ln>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1600" dirty="0" smtClean="0">
                  <a:solidFill>
                    <a:schemeClr val="tx1"/>
                  </a:solidFill>
                </a:rPr>
                <a:t>OWL editor</a:t>
              </a:r>
            </a:p>
            <a:p>
              <a:pPr algn="ctr">
                <a:defRPr/>
              </a:pPr>
              <a:r>
                <a:rPr lang="en-US" sz="1200" dirty="0" smtClean="0">
                  <a:solidFill>
                    <a:schemeClr val="tx1"/>
                  </a:solidFill>
                </a:rPr>
                <a:t>(e.g., Protégé)</a:t>
              </a:r>
              <a:endParaRPr lang="en-US" sz="1200" dirty="0">
                <a:solidFill>
                  <a:schemeClr val="tx1"/>
                </a:solidFill>
              </a:endParaRPr>
            </a:p>
          </p:txBody>
        </p:sp>
        <p:cxnSp>
          <p:nvCxnSpPr>
            <p:cNvPr id="31" name="Straight Arrow Connector 30"/>
            <p:cNvCxnSpPr>
              <a:stCxn id="4" idx="3"/>
              <a:endCxn id="5" idx="2"/>
            </p:cNvCxnSpPr>
            <p:nvPr/>
          </p:nvCxnSpPr>
          <p:spPr>
            <a:xfrm>
              <a:off x="1597749" y="2073466"/>
              <a:ext cx="1044241" cy="847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5" name="Magnetic Disk 4"/>
            <p:cNvSpPr/>
            <p:nvPr/>
          </p:nvSpPr>
          <p:spPr>
            <a:xfrm>
              <a:off x="2641990" y="1681889"/>
              <a:ext cx="1238250" cy="800100"/>
            </a:xfrm>
            <a:prstGeom prst="flowChartMagneticDisk">
              <a:avLst/>
            </a:prstGeom>
            <a:ln>
              <a:solidFill>
                <a:srgbClr val="000000"/>
              </a:solidFill>
            </a:ln>
            <a:effectLst/>
          </p:spPr>
          <p:style>
            <a:lnRef idx="1">
              <a:schemeClr val="accent1"/>
            </a:lnRef>
            <a:fillRef idx="3">
              <a:schemeClr val="accent1"/>
            </a:fillRef>
            <a:effectRef idx="2">
              <a:schemeClr val="accent1"/>
            </a:effectRef>
            <a:fontRef idx="minor">
              <a:schemeClr val="lt1"/>
            </a:fontRef>
          </p:style>
          <p:txBody>
            <a:bodyPr tIns="0" anchor="ctr"/>
            <a:lstStyle/>
            <a:p>
              <a:pPr algn="ctr">
                <a:defRPr/>
              </a:pPr>
              <a:r>
                <a:rPr lang="en-US" sz="1400" dirty="0">
                  <a:solidFill>
                    <a:srgbClr val="000000"/>
                  </a:solidFill>
                </a:rPr>
                <a:t>OWL statements </a:t>
              </a:r>
            </a:p>
          </p:txBody>
        </p:sp>
      </p:grpSp>
      <p:sp>
        <p:nvSpPr>
          <p:cNvPr id="15399" name="Slide Number Placeholder 2"/>
          <p:cNvSpPr>
            <a:spLocks noGrp="1"/>
          </p:cNvSpPr>
          <p:nvPr>
            <p:ph type="sldNum" sz="quarter" idx="4294967295"/>
          </p:nvPr>
        </p:nvSpPr>
        <p:spPr bwMode="auto">
          <a:xfrm>
            <a:off x="7010400" y="6657068"/>
            <a:ext cx="2133600" cy="20093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fld id="{65583DE3-4B70-A44A-9045-157977E92DD0}" type="slidenum">
              <a:rPr lang="en-US" sz="1000">
                <a:solidFill>
                  <a:srgbClr val="000000"/>
                </a:solidFill>
                <a:latin typeface="Calibri" charset="0"/>
              </a:rPr>
              <a:pPr eaLnBrk="1" hangingPunct="1"/>
              <a:t>14</a:t>
            </a:fld>
            <a:endParaRPr lang="en-US" sz="1000" dirty="0">
              <a:solidFill>
                <a:srgbClr val="000000"/>
              </a:solidFill>
              <a:latin typeface="Calibri" charset="0"/>
            </a:endParaRPr>
          </a:p>
        </p:txBody>
      </p:sp>
      <p:sp>
        <p:nvSpPr>
          <p:cNvPr id="87" name="TextBox 28"/>
          <p:cNvSpPr txBox="1">
            <a:spLocks noChangeArrowheads="1"/>
          </p:cNvSpPr>
          <p:nvPr/>
        </p:nvSpPr>
        <p:spPr bwMode="auto">
          <a:xfrm>
            <a:off x="350030" y="2406532"/>
            <a:ext cx="1034681" cy="261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100" dirty="0"/>
              <a:t>e</a:t>
            </a:r>
            <a:r>
              <a:rPr lang="en-US" sz="1100" dirty="0" smtClean="0"/>
              <a:t>dit ontology</a:t>
            </a:r>
            <a:endParaRPr lang="en-US" sz="1100" dirty="0"/>
          </a:p>
        </p:txBody>
      </p:sp>
      <p:grpSp>
        <p:nvGrpSpPr>
          <p:cNvPr id="9" name="Group 8"/>
          <p:cNvGrpSpPr/>
          <p:nvPr/>
        </p:nvGrpSpPr>
        <p:grpSpPr>
          <a:xfrm>
            <a:off x="3880240" y="1745647"/>
            <a:ext cx="4516976" cy="1080298"/>
            <a:chOff x="3880240" y="1745647"/>
            <a:chExt cx="4516976" cy="1080298"/>
          </a:xfrm>
        </p:grpSpPr>
        <p:grpSp>
          <p:nvGrpSpPr>
            <p:cNvPr id="8" name="Group 7"/>
            <p:cNvGrpSpPr/>
            <p:nvPr/>
          </p:nvGrpSpPr>
          <p:grpSpPr>
            <a:xfrm>
              <a:off x="6341814" y="1900863"/>
              <a:ext cx="2055402" cy="335935"/>
              <a:chOff x="6341814" y="1900863"/>
              <a:chExt cx="2055402" cy="335935"/>
            </a:xfrm>
          </p:grpSpPr>
          <p:sp>
            <p:nvSpPr>
              <p:cNvPr id="10" name="Rounded Rectangle 9"/>
              <p:cNvSpPr/>
              <p:nvPr/>
            </p:nvSpPr>
            <p:spPr>
              <a:xfrm>
                <a:off x="7456135" y="1900863"/>
                <a:ext cx="941081" cy="335935"/>
              </a:xfrm>
              <a:prstGeom prst="roundRect">
                <a:avLst/>
              </a:prstGeom>
              <a:solidFill>
                <a:schemeClr val="bg1">
                  <a:lumMod val="75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lIns="0" tIns="0" rIns="0" bIns="0" anchor="ctr" anchorCtr="0"/>
              <a:lstStyle/>
              <a:p>
                <a:pPr algn="ctr">
                  <a:defRPr/>
                </a:pPr>
                <a:r>
                  <a:rPr lang="en-US" sz="1600" dirty="0" smtClean="0">
                    <a:solidFill>
                      <a:srgbClr val="000000"/>
                    </a:solidFill>
                  </a:rPr>
                  <a:t>Profile</a:t>
                </a:r>
                <a:endParaRPr lang="en-US" sz="1600" dirty="0">
                  <a:solidFill>
                    <a:srgbClr val="000000"/>
                  </a:solidFill>
                </a:endParaRPr>
              </a:p>
            </p:txBody>
          </p:sp>
          <p:cxnSp>
            <p:nvCxnSpPr>
              <p:cNvPr id="42" name="Straight Arrow Connector 41"/>
              <p:cNvCxnSpPr>
                <a:stCxn id="6" idx="3"/>
                <a:endCxn id="10" idx="1"/>
              </p:cNvCxnSpPr>
              <p:nvPr/>
            </p:nvCxnSpPr>
            <p:spPr>
              <a:xfrm flipV="1">
                <a:off x="6341814" y="2068831"/>
                <a:ext cx="1114321" cy="463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7" name="Group 6"/>
            <p:cNvGrpSpPr/>
            <p:nvPr/>
          </p:nvGrpSpPr>
          <p:grpSpPr>
            <a:xfrm>
              <a:off x="3880240" y="1745647"/>
              <a:ext cx="2461574" cy="1080298"/>
              <a:chOff x="3880240" y="1745647"/>
              <a:chExt cx="2461574" cy="1080298"/>
            </a:xfrm>
          </p:grpSpPr>
          <p:sp>
            <p:nvSpPr>
              <p:cNvPr id="6" name="Rectangle 5"/>
              <p:cNvSpPr/>
              <p:nvPr/>
            </p:nvSpPr>
            <p:spPr>
              <a:xfrm>
                <a:off x="4809620" y="1745647"/>
                <a:ext cx="1532194" cy="655637"/>
              </a:xfrm>
              <a:prstGeom prst="rect">
                <a:avLst/>
              </a:prstGeom>
              <a:solidFill>
                <a:srgbClr val="FFFEB1"/>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anchor="ctr"/>
              <a:lstStyle/>
              <a:p>
                <a:pPr algn="ctr">
                  <a:defRPr/>
                </a:pPr>
                <a:r>
                  <a:rPr lang="en-US" sz="1400" dirty="0" smtClean="0">
                    <a:solidFill>
                      <a:schemeClr val="tx1"/>
                    </a:solidFill>
                  </a:rPr>
                  <a:t>Model</a:t>
                </a:r>
              </a:p>
              <a:p>
                <a:pPr algn="ctr">
                  <a:defRPr/>
                </a:pPr>
                <a:r>
                  <a:rPr lang="en-US" sz="1400" dirty="0" smtClean="0">
                    <a:solidFill>
                      <a:schemeClr val="tx1"/>
                    </a:solidFill>
                  </a:rPr>
                  <a:t>Transformation</a:t>
                </a:r>
                <a:endParaRPr lang="en-US" sz="1400" dirty="0">
                  <a:solidFill>
                    <a:schemeClr val="tx1"/>
                  </a:solidFill>
                </a:endParaRPr>
              </a:p>
            </p:txBody>
          </p:sp>
          <p:cxnSp>
            <p:nvCxnSpPr>
              <p:cNvPr id="33" name="Straight Arrow Connector 32"/>
              <p:cNvCxnSpPr>
                <a:stCxn id="5" idx="4"/>
                <a:endCxn id="6" idx="1"/>
              </p:cNvCxnSpPr>
              <p:nvPr/>
            </p:nvCxnSpPr>
            <p:spPr>
              <a:xfrm flipV="1">
                <a:off x="3880240" y="2073466"/>
                <a:ext cx="929380" cy="8473"/>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88" name="TextBox 28"/>
              <p:cNvSpPr txBox="1">
                <a:spLocks noChangeArrowheads="1"/>
              </p:cNvSpPr>
              <p:nvPr/>
            </p:nvSpPr>
            <p:spPr bwMode="auto">
              <a:xfrm>
                <a:off x="4984298" y="2395058"/>
                <a:ext cx="130015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100" dirty="0"/>
                  <a:t>c</a:t>
                </a:r>
                <a:r>
                  <a:rPr lang="en-US" sz="1100" dirty="0" smtClean="0"/>
                  <a:t>onvert ontology to SysML profile</a:t>
                </a:r>
                <a:endParaRPr lang="en-US" sz="1100" dirty="0"/>
              </a:p>
            </p:txBody>
          </p:sp>
        </p:grpSp>
      </p:grpSp>
      <p:grpSp>
        <p:nvGrpSpPr>
          <p:cNvPr id="12" name="Group 11"/>
          <p:cNvGrpSpPr/>
          <p:nvPr/>
        </p:nvGrpSpPr>
        <p:grpSpPr>
          <a:xfrm>
            <a:off x="2630516" y="4128459"/>
            <a:ext cx="4649916" cy="1165353"/>
            <a:chOff x="2630516" y="4128459"/>
            <a:chExt cx="4649916" cy="1165353"/>
          </a:xfrm>
        </p:grpSpPr>
        <p:sp>
          <p:nvSpPr>
            <p:cNvPr id="17" name="Rectangle 16"/>
            <p:cNvSpPr/>
            <p:nvPr/>
          </p:nvSpPr>
          <p:spPr>
            <a:xfrm>
              <a:off x="4916136" y="4193849"/>
              <a:ext cx="1458451" cy="657225"/>
            </a:xfrm>
            <a:prstGeom prst="rect">
              <a:avLst/>
            </a:prstGeom>
            <a:solidFill>
              <a:srgbClr val="FFFEB1"/>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anchor="ctr"/>
            <a:lstStyle/>
            <a:p>
              <a:pPr algn="ctr">
                <a:defRPr/>
              </a:pPr>
              <a:r>
                <a:rPr lang="en-US" sz="1400" dirty="0" smtClean="0">
                  <a:solidFill>
                    <a:schemeClr val="tx1"/>
                  </a:solidFill>
                </a:rPr>
                <a:t>Model</a:t>
              </a:r>
            </a:p>
            <a:p>
              <a:pPr algn="ctr">
                <a:defRPr/>
              </a:pPr>
              <a:r>
                <a:rPr lang="en-US" sz="1400" dirty="0" smtClean="0">
                  <a:solidFill>
                    <a:schemeClr val="tx1"/>
                  </a:solidFill>
                </a:rPr>
                <a:t>Transformation</a:t>
              </a:r>
              <a:endParaRPr lang="en-US" sz="1400" dirty="0">
                <a:solidFill>
                  <a:schemeClr val="tx1"/>
                </a:solidFill>
              </a:endParaRPr>
            </a:p>
          </p:txBody>
        </p:sp>
        <p:cxnSp>
          <p:nvCxnSpPr>
            <p:cNvPr id="25" name="Straight Arrow Connector 24"/>
            <p:cNvCxnSpPr>
              <a:stCxn id="17" idx="1"/>
              <a:endCxn id="40" idx="4"/>
            </p:cNvCxnSpPr>
            <p:nvPr/>
          </p:nvCxnSpPr>
          <p:spPr>
            <a:xfrm flipH="1">
              <a:off x="3868766" y="4522462"/>
              <a:ext cx="1047370" cy="604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40" name="Magnetic Disk 39"/>
            <p:cNvSpPr/>
            <p:nvPr/>
          </p:nvSpPr>
          <p:spPr>
            <a:xfrm>
              <a:off x="2630516" y="4128459"/>
              <a:ext cx="1238250" cy="800100"/>
            </a:xfrm>
            <a:prstGeom prst="flowChartMagneticDisk">
              <a:avLst/>
            </a:prstGeom>
            <a:ln>
              <a:solidFill>
                <a:srgbClr val="000000"/>
              </a:solidFill>
            </a:ln>
            <a:effectLst/>
          </p:spPr>
          <p:style>
            <a:lnRef idx="1">
              <a:schemeClr val="accent1"/>
            </a:lnRef>
            <a:fillRef idx="3">
              <a:schemeClr val="accent1"/>
            </a:fillRef>
            <a:effectRef idx="2">
              <a:schemeClr val="accent1"/>
            </a:effectRef>
            <a:fontRef idx="minor">
              <a:schemeClr val="lt1"/>
            </a:fontRef>
          </p:style>
          <p:txBody>
            <a:bodyPr tIns="0" anchor="ctr"/>
            <a:lstStyle/>
            <a:p>
              <a:pPr algn="ctr">
                <a:defRPr/>
              </a:pPr>
              <a:r>
                <a:rPr lang="en-US" sz="1400" dirty="0">
                  <a:solidFill>
                    <a:srgbClr val="000000"/>
                  </a:solidFill>
                </a:rPr>
                <a:t>OWL </a:t>
              </a:r>
              <a:r>
                <a:rPr lang="en-US" sz="1400" dirty="0" smtClean="0">
                  <a:solidFill>
                    <a:srgbClr val="000000"/>
                  </a:solidFill>
                </a:rPr>
                <a:t>statements</a:t>
              </a:r>
              <a:endParaRPr lang="en-US" sz="1400" dirty="0">
                <a:solidFill>
                  <a:srgbClr val="000000"/>
                </a:solidFill>
              </a:endParaRPr>
            </a:p>
          </p:txBody>
        </p:sp>
        <p:cxnSp>
          <p:nvCxnSpPr>
            <p:cNvPr id="23" name="Straight Arrow Connector 22"/>
            <p:cNvCxnSpPr>
              <a:stCxn id="11" idx="2"/>
              <a:endCxn id="17" idx="3"/>
            </p:cNvCxnSpPr>
            <p:nvPr/>
          </p:nvCxnSpPr>
          <p:spPr>
            <a:xfrm flipH="1">
              <a:off x="6374587" y="4518494"/>
              <a:ext cx="905845" cy="396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90" name="TextBox 28"/>
            <p:cNvSpPr txBox="1">
              <a:spLocks noChangeArrowheads="1"/>
            </p:cNvSpPr>
            <p:nvPr/>
          </p:nvSpPr>
          <p:spPr bwMode="auto">
            <a:xfrm>
              <a:off x="5100645" y="4862925"/>
              <a:ext cx="130015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100" dirty="0"/>
                <a:t>c</a:t>
              </a:r>
              <a:r>
                <a:rPr lang="en-US" sz="1100" dirty="0" smtClean="0"/>
                <a:t>onvert SysML model to OWL</a:t>
              </a:r>
              <a:endParaRPr lang="en-US" sz="1100" dirty="0"/>
            </a:p>
          </p:txBody>
        </p:sp>
      </p:grpSp>
      <p:grpSp>
        <p:nvGrpSpPr>
          <p:cNvPr id="3" name="Group 2"/>
          <p:cNvGrpSpPr/>
          <p:nvPr/>
        </p:nvGrpSpPr>
        <p:grpSpPr>
          <a:xfrm>
            <a:off x="2614337" y="2481989"/>
            <a:ext cx="3109828" cy="1159475"/>
            <a:chOff x="2614337" y="2481989"/>
            <a:chExt cx="3109828" cy="1159475"/>
          </a:xfrm>
        </p:grpSpPr>
        <p:sp>
          <p:nvSpPr>
            <p:cNvPr id="18" name="Rectangle 17"/>
            <p:cNvSpPr/>
            <p:nvPr/>
          </p:nvSpPr>
          <p:spPr>
            <a:xfrm>
              <a:off x="2614337" y="2984239"/>
              <a:ext cx="1286787" cy="657225"/>
            </a:xfrm>
            <a:prstGeom prst="rect">
              <a:avLst/>
            </a:prstGeom>
            <a:solidFill>
              <a:srgbClr val="FFFEB1"/>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anchor="ctr"/>
            <a:lstStyle/>
            <a:p>
              <a:pPr algn="ctr">
                <a:defRPr/>
              </a:pPr>
              <a:r>
                <a:rPr lang="en-US" sz="1600" dirty="0" smtClean="0">
                  <a:solidFill>
                    <a:schemeClr val="tx1"/>
                  </a:solidFill>
                </a:rPr>
                <a:t>OWL </a:t>
              </a:r>
              <a:r>
                <a:rPr lang="en-US" sz="1600" dirty="0" err="1" smtClean="0">
                  <a:solidFill>
                    <a:schemeClr val="tx1"/>
                  </a:solidFill>
                </a:rPr>
                <a:t>Reasoners</a:t>
              </a:r>
              <a:endParaRPr lang="en-US" sz="1600" dirty="0">
                <a:solidFill>
                  <a:schemeClr val="tx1"/>
                </a:solidFill>
              </a:endParaRPr>
            </a:p>
          </p:txBody>
        </p:sp>
        <p:sp>
          <p:nvSpPr>
            <p:cNvPr id="15380" name="TextBox 28"/>
            <p:cNvSpPr txBox="1">
              <a:spLocks noChangeArrowheads="1"/>
            </p:cNvSpPr>
            <p:nvPr/>
          </p:nvSpPr>
          <p:spPr bwMode="auto">
            <a:xfrm>
              <a:off x="3889015" y="2991918"/>
              <a:ext cx="1835150" cy="60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eaLnBrk="1" hangingPunct="1"/>
              <a:r>
                <a:rPr lang="en-US" sz="1100" dirty="0"/>
                <a:t>Check consistency and satisfiability. Compute entailments.</a:t>
              </a:r>
            </a:p>
          </p:txBody>
        </p:sp>
        <p:cxnSp>
          <p:nvCxnSpPr>
            <p:cNvPr id="35" name="Straight Arrow Connector 34"/>
            <p:cNvCxnSpPr>
              <a:stCxn id="18" idx="0"/>
              <a:endCxn id="5" idx="3"/>
            </p:cNvCxnSpPr>
            <p:nvPr/>
          </p:nvCxnSpPr>
          <p:spPr>
            <a:xfrm flipV="1">
              <a:off x="3257731" y="2481989"/>
              <a:ext cx="3384" cy="502250"/>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grpSp>
      <p:grpSp>
        <p:nvGrpSpPr>
          <p:cNvPr id="15" name="Group 14"/>
          <p:cNvGrpSpPr/>
          <p:nvPr/>
        </p:nvGrpSpPr>
        <p:grpSpPr>
          <a:xfrm>
            <a:off x="354430" y="3912696"/>
            <a:ext cx="2276086" cy="1388936"/>
            <a:chOff x="354430" y="3912696"/>
            <a:chExt cx="2276086" cy="1388936"/>
          </a:xfrm>
        </p:grpSpPr>
        <p:sp>
          <p:nvSpPr>
            <p:cNvPr id="89" name="TextBox 28"/>
            <p:cNvSpPr txBox="1">
              <a:spLocks noChangeArrowheads="1"/>
            </p:cNvSpPr>
            <p:nvPr/>
          </p:nvSpPr>
          <p:spPr bwMode="auto">
            <a:xfrm>
              <a:off x="370218" y="4870745"/>
              <a:ext cx="1300158"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100" dirty="0"/>
                <a:t>r</a:t>
              </a:r>
              <a:r>
                <a:rPr lang="en-US" sz="1100" dirty="0" smtClean="0"/>
                <a:t>un integrity checks</a:t>
              </a:r>
              <a:endParaRPr lang="en-US" sz="1100" dirty="0"/>
            </a:p>
          </p:txBody>
        </p:sp>
        <p:grpSp>
          <p:nvGrpSpPr>
            <p:cNvPr id="13" name="Group 12"/>
            <p:cNvGrpSpPr/>
            <p:nvPr/>
          </p:nvGrpSpPr>
          <p:grpSpPr>
            <a:xfrm>
              <a:off x="354430" y="3912696"/>
              <a:ext cx="2276086" cy="936098"/>
              <a:chOff x="354430" y="3912696"/>
              <a:chExt cx="2276086" cy="936098"/>
            </a:xfrm>
          </p:grpSpPr>
          <p:sp>
            <p:nvSpPr>
              <p:cNvPr id="15375" name="TextBox 20"/>
              <p:cNvSpPr txBox="1">
                <a:spLocks noChangeArrowheads="1"/>
              </p:cNvSpPr>
              <p:nvPr/>
            </p:nvSpPr>
            <p:spPr bwMode="auto">
              <a:xfrm>
                <a:off x="1735412" y="3912696"/>
                <a:ext cx="77787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defRPr>
                </a:lvl2pPr>
                <a:lvl3pPr marL="1143000" indent="-228600" eaLnBrk="0" hangingPunct="0">
                  <a:defRPr sz="2400">
                    <a:solidFill>
                      <a:schemeClr val="tx1"/>
                    </a:solidFill>
                    <a:latin typeface="Arial" charset="0"/>
                    <a:ea typeface="ＭＳ Ｐゴシック" charset="0"/>
                  </a:defRPr>
                </a:lvl3pPr>
                <a:lvl4pPr marL="1600200" indent="-228600" eaLnBrk="0" hangingPunct="0">
                  <a:defRPr sz="2400">
                    <a:solidFill>
                      <a:schemeClr val="tx1"/>
                    </a:solidFill>
                    <a:latin typeface="Arial" charset="0"/>
                    <a:ea typeface="ＭＳ Ｐゴシック" charset="0"/>
                  </a:defRPr>
                </a:lvl4pPr>
                <a:lvl5pPr marL="2057400" indent="-228600" eaLnBrk="0" hangingPunct="0">
                  <a:defRPr sz="2400">
                    <a:solidFill>
                      <a:schemeClr val="tx1"/>
                    </a:solidFill>
                    <a:latin typeface="Arial" charset="0"/>
                    <a:ea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defRPr>
                </a:lvl9pPr>
              </a:lstStyle>
              <a:p>
                <a:pPr algn="ctr" eaLnBrk="1" hangingPunct="1"/>
                <a:r>
                  <a:rPr lang="en-US" sz="1100" dirty="0"/>
                  <a:t>SPARQL queries</a:t>
                </a:r>
              </a:p>
            </p:txBody>
          </p:sp>
          <p:sp>
            <p:nvSpPr>
              <p:cNvPr id="43" name="Rectangle 42"/>
              <p:cNvSpPr/>
              <p:nvPr/>
            </p:nvSpPr>
            <p:spPr>
              <a:xfrm>
                <a:off x="354430" y="4191569"/>
                <a:ext cx="1286787" cy="657225"/>
              </a:xfrm>
              <a:prstGeom prst="rect">
                <a:avLst/>
              </a:prstGeom>
              <a:solidFill>
                <a:srgbClr val="FFFEB1"/>
              </a:solidFill>
              <a:ln>
                <a:solidFill>
                  <a:schemeClr val="tx1"/>
                </a:solidFill>
              </a:ln>
            </p:spPr>
            <p:style>
              <a:lnRef idx="1">
                <a:schemeClr val="accent1"/>
              </a:lnRef>
              <a:fillRef idx="3">
                <a:schemeClr val="accent1"/>
              </a:fillRef>
              <a:effectRef idx="2">
                <a:schemeClr val="accent1"/>
              </a:effectRef>
              <a:fontRef idx="minor">
                <a:schemeClr val="lt1"/>
              </a:fontRef>
            </p:style>
            <p:txBody>
              <a:bodyPr lIns="0" tIns="0" rIns="0" bIns="0" anchor="ctr"/>
              <a:lstStyle/>
              <a:p>
                <a:pPr algn="ctr">
                  <a:defRPr/>
                </a:pPr>
                <a:r>
                  <a:rPr lang="en-US" sz="1600" dirty="0" smtClean="0">
                    <a:solidFill>
                      <a:schemeClr val="tx1"/>
                    </a:solidFill>
                  </a:rPr>
                  <a:t>Custom Analysis</a:t>
                </a:r>
                <a:endParaRPr lang="en-US" sz="1600" dirty="0">
                  <a:solidFill>
                    <a:schemeClr val="tx1"/>
                  </a:solidFill>
                </a:endParaRPr>
              </a:p>
            </p:txBody>
          </p:sp>
          <p:cxnSp>
            <p:nvCxnSpPr>
              <p:cNvPr id="44" name="Straight Arrow Connector 43"/>
              <p:cNvCxnSpPr>
                <a:stCxn id="43" idx="3"/>
                <a:endCxn id="40" idx="2"/>
              </p:cNvCxnSpPr>
              <p:nvPr/>
            </p:nvCxnSpPr>
            <p:spPr>
              <a:xfrm>
                <a:off x="1641217" y="4520182"/>
                <a:ext cx="989299" cy="8327"/>
              </a:xfrm>
              <a:prstGeom prst="straightConnector1">
                <a:avLst/>
              </a:prstGeom>
              <a:ln>
                <a:headEnd type="arrow"/>
                <a:tailEnd type="arrow"/>
              </a:ln>
            </p:spPr>
            <p:style>
              <a:lnRef idx="2">
                <a:schemeClr val="accent1"/>
              </a:lnRef>
              <a:fillRef idx="0">
                <a:schemeClr val="accent1"/>
              </a:fillRef>
              <a:effectRef idx="1">
                <a:schemeClr val="accent1"/>
              </a:effectRef>
              <a:fontRef idx="minor">
                <a:schemeClr val="tx1"/>
              </a:fontRef>
            </p:style>
          </p:cxnSp>
        </p:grpSp>
      </p:grpSp>
      <p:sp>
        <p:nvSpPr>
          <p:cNvPr id="36" name="Folded Corner 35"/>
          <p:cNvSpPr/>
          <p:nvPr/>
        </p:nvSpPr>
        <p:spPr>
          <a:xfrm>
            <a:off x="6358194" y="5817419"/>
            <a:ext cx="2540000" cy="786581"/>
          </a:xfrm>
          <a:prstGeom prst="foldedCorner">
            <a:avLst/>
          </a:prstGeom>
          <a:solidFill>
            <a:srgbClr val="FFDCAA"/>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a:solidFill>
                  <a:srgbClr val="800000"/>
                </a:solidFill>
              </a:rPr>
              <a:t>This is </a:t>
            </a:r>
            <a:r>
              <a:rPr lang="en-US" sz="1400" i="1" dirty="0">
                <a:solidFill>
                  <a:srgbClr val="800000"/>
                </a:solidFill>
              </a:rPr>
              <a:t>one</a:t>
            </a:r>
            <a:r>
              <a:rPr lang="en-US" sz="1400" dirty="0">
                <a:solidFill>
                  <a:srgbClr val="800000"/>
                </a:solidFill>
              </a:rPr>
              <a:t> example of how OWL and SysML tools </a:t>
            </a:r>
            <a:r>
              <a:rPr lang="en-US" sz="1400" dirty="0" smtClean="0">
                <a:solidFill>
                  <a:srgbClr val="800000"/>
                </a:solidFill>
              </a:rPr>
              <a:t>might </a:t>
            </a:r>
            <a:r>
              <a:rPr lang="en-US" sz="1400" dirty="0">
                <a:solidFill>
                  <a:srgbClr val="800000"/>
                </a:solidFill>
              </a:rPr>
              <a:t>be used in MBSE </a:t>
            </a:r>
          </a:p>
        </p:txBody>
      </p:sp>
    </p:spTree>
    <p:extLst>
      <p:ext uri="{BB962C8B-B14F-4D97-AF65-F5344CB8AC3E}">
        <p14:creationId xmlns:p14="http://schemas.microsoft.com/office/powerpoint/2010/main" val="1550329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0"/>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5540" y="16781"/>
            <a:ext cx="7669629" cy="680432"/>
          </a:xfrm>
        </p:spPr>
        <p:txBody>
          <a:bodyPr>
            <a:normAutofit/>
          </a:bodyPr>
          <a:lstStyle/>
          <a:p>
            <a:r>
              <a:rPr lang="en-US" dirty="0" smtClean="0"/>
              <a:t>English </a:t>
            </a:r>
            <a:r>
              <a:rPr lang="en-US" dirty="0" smtClean="0">
                <a:latin typeface="Wingdings"/>
                <a:ea typeface="Wingdings"/>
                <a:cs typeface="Wingdings"/>
                <a:sym typeface="Wingdings"/>
              </a:rPr>
              <a:t></a:t>
            </a:r>
            <a:r>
              <a:rPr lang="en-US" dirty="0" smtClean="0"/>
              <a:t> OWL </a:t>
            </a:r>
            <a:r>
              <a:rPr lang="en-US" dirty="0" smtClean="0">
                <a:latin typeface="Wingdings"/>
                <a:ea typeface="Wingdings"/>
                <a:cs typeface="Wingdings"/>
                <a:sym typeface="Wingdings"/>
              </a:rPr>
              <a:t></a:t>
            </a:r>
            <a:r>
              <a:rPr lang="en-US" dirty="0" smtClean="0"/>
              <a:t> SysML Profile </a:t>
            </a:r>
            <a:r>
              <a:rPr lang="en-US" dirty="0" smtClean="0">
                <a:latin typeface="Wingdings"/>
                <a:ea typeface="Wingdings"/>
                <a:cs typeface="Wingdings"/>
                <a:sym typeface="Wingdings"/>
              </a:rPr>
              <a:t></a:t>
            </a:r>
            <a:r>
              <a:rPr lang="en-US" dirty="0">
                <a:sym typeface="Wingdings"/>
              </a:rPr>
              <a:t> </a:t>
            </a:r>
            <a:r>
              <a:rPr lang="en-US" dirty="0" smtClean="0">
                <a:sym typeface="Wingdings"/>
              </a:rPr>
              <a:t>Usage</a:t>
            </a:r>
            <a:endParaRPr lang="en-US" dirty="0"/>
          </a:p>
        </p:txBody>
      </p:sp>
      <p:grpSp>
        <p:nvGrpSpPr>
          <p:cNvPr id="7" name="Group 6"/>
          <p:cNvGrpSpPr/>
          <p:nvPr/>
        </p:nvGrpSpPr>
        <p:grpSpPr>
          <a:xfrm>
            <a:off x="0" y="947559"/>
            <a:ext cx="5270735" cy="583559"/>
            <a:chOff x="0" y="947559"/>
            <a:chExt cx="5270735" cy="583559"/>
          </a:xfrm>
        </p:grpSpPr>
        <p:sp>
          <p:nvSpPr>
            <p:cNvPr id="8" name="TextBox 7"/>
            <p:cNvSpPr txBox="1"/>
            <p:nvPr/>
          </p:nvSpPr>
          <p:spPr>
            <a:xfrm>
              <a:off x="788619" y="1000203"/>
              <a:ext cx="4482116" cy="369332"/>
            </a:xfrm>
            <a:prstGeom prst="rect">
              <a:avLst/>
            </a:prstGeom>
            <a:noFill/>
          </p:spPr>
          <p:txBody>
            <a:bodyPr wrap="none" rtlCol="0">
              <a:spAutoFit/>
            </a:bodyPr>
            <a:lstStyle/>
            <a:p>
              <a:r>
                <a:rPr lang="en-US" b="1" dirty="0" smtClean="0"/>
                <a:t>English</a:t>
              </a:r>
              <a:r>
                <a:rPr lang="en-US" dirty="0" smtClean="0"/>
                <a:t>:  “Component performs Function”</a:t>
              </a:r>
              <a:endParaRPr lang="en-US" dirty="0"/>
            </a:p>
          </p:txBody>
        </p:sp>
        <p:pic>
          <p:nvPicPr>
            <p:cNvPr id="13" name="Picture 12" descr="MC900014087.WMF"/>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947559"/>
              <a:ext cx="639136" cy="583559"/>
            </a:xfrm>
            <a:prstGeom prst="rect">
              <a:avLst/>
            </a:prstGeom>
          </p:spPr>
        </p:pic>
      </p:grpSp>
      <p:grpSp>
        <p:nvGrpSpPr>
          <p:cNvPr id="15" name="Group 14"/>
          <p:cNvGrpSpPr/>
          <p:nvPr/>
        </p:nvGrpSpPr>
        <p:grpSpPr>
          <a:xfrm>
            <a:off x="0" y="1972780"/>
            <a:ext cx="8989404" cy="2119195"/>
            <a:chOff x="0" y="1972780"/>
            <a:chExt cx="8989404" cy="2119195"/>
          </a:xfrm>
        </p:grpSpPr>
        <p:sp>
          <p:nvSpPr>
            <p:cNvPr id="5" name="Rectangle 4"/>
            <p:cNvSpPr/>
            <p:nvPr/>
          </p:nvSpPr>
          <p:spPr>
            <a:xfrm>
              <a:off x="913051" y="2025671"/>
              <a:ext cx="8076353" cy="2066304"/>
            </a:xfrm>
            <a:prstGeom prst="rect">
              <a:avLst/>
            </a:prstGeom>
            <a:solidFill>
              <a:srgbClr val="FFF0BC"/>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955968" y="2220721"/>
              <a:ext cx="4082414" cy="738664"/>
            </a:xfrm>
            <a:prstGeom prst="rect">
              <a:avLst/>
            </a:prstGeom>
          </p:spPr>
          <p:txBody>
            <a:bodyPr wrap="square">
              <a:spAutoFit/>
            </a:bodyPr>
            <a:lstStyle/>
            <a:p>
              <a:r>
                <a:rPr lang="en-US" sz="1200" dirty="0"/>
                <a:t>&lt;</a:t>
              </a:r>
              <a:r>
                <a:rPr lang="en-US" sz="1000" dirty="0" err="1"/>
                <a:t>owl:Class</a:t>
              </a:r>
              <a:r>
                <a:rPr lang="en-US" sz="1000" dirty="0"/>
                <a:t> </a:t>
              </a:r>
              <a:r>
                <a:rPr lang="en-US" sz="1000" dirty="0" err="1"/>
                <a:t>rdf:about</a:t>
              </a:r>
              <a:r>
                <a:rPr lang="en-US" sz="1000" dirty="0"/>
                <a:t>="&amp;</a:t>
              </a:r>
              <a:r>
                <a:rPr lang="en-US" sz="1000" dirty="0" err="1"/>
                <a:t>mission;Function</a:t>
              </a:r>
              <a:r>
                <a:rPr lang="en-US" sz="1000" dirty="0"/>
                <a:t>"&gt;</a:t>
              </a:r>
            </a:p>
            <a:p>
              <a:r>
                <a:rPr lang="en-US" sz="1000" dirty="0"/>
                <a:t>        &lt;</a:t>
              </a:r>
              <a:r>
                <a:rPr lang="en-US" sz="1000" dirty="0" err="1"/>
                <a:t>rdfs:subClassOf</a:t>
              </a:r>
              <a:r>
                <a:rPr lang="en-US" sz="1000" dirty="0"/>
                <a:t> </a:t>
              </a:r>
              <a:r>
                <a:rPr lang="en-US" sz="1000" dirty="0" err="1"/>
                <a:t>rdf:resource</a:t>
              </a:r>
              <a:r>
                <a:rPr lang="en-US" sz="1000" dirty="0"/>
                <a:t>="&amp;</a:t>
              </a:r>
              <a:r>
                <a:rPr lang="en-US" sz="1000" dirty="0" err="1"/>
                <a:t>base;IdentifiedElement</a:t>
              </a:r>
              <a:r>
                <a:rPr lang="en-US" sz="1000" dirty="0"/>
                <a:t>"/&gt;</a:t>
              </a:r>
            </a:p>
            <a:p>
              <a:r>
                <a:rPr lang="en-US" sz="1000" dirty="0"/>
                <a:t>        &lt;</a:t>
              </a:r>
              <a:r>
                <a:rPr lang="en-US" sz="1000" dirty="0" err="1"/>
                <a:t>rdfs:subClassOf</a:t>
              </a:r>
              <a:r>
                <a:rPr lang="en-US" sz="1000" dirty="0"/>
                <a:t> </a:t>
              </a:r>
              <a:r>
                <a:rPr lang="en-US" sz="1000" dirty="0" err="1"/>
                <a:t>rdf:resource</a:t>
              </a:r>
              <a:r>
                <a:rPr lang="en-US" sz="1000" dirty="0"/>
                <a:t>="&amp;</a:t>
              </a:r>
              <a:r>
                <a:rPr lang="en-US" sz="1000" dirty="0" err="1"/>
                <a:t>mission;SpecifiedElement</a:t>
              </a:r>
              <a:r>
                <a:rPr lang="en-US" sz="1000" dirty="0"/>
                <a:t>"/&gt;</a:t>
              </a:r>
            </a:p>
            <a:p>
              <a:r>
                <a:rPr lang="en-US" sz="1000" dirty="0" smtClean="0"/>
                <a:t>&lt;</a:t>
              </a:r>
              <a:r>
                <a:rPr lang="en-US" sz="1000" dirty="0"/>
                <a:t>/</a:t>
              </a:r>
              <a:r>
                <a:rPr lang="en-US" sz="1000" dirty="0" err="1"/>
                <a:t>owl:Class</a:t>
              </a:r>
              <a:r>
                <a:rPr lang="en-US" sz="1000" dirty="0"/>
                <a:t>&gt;</a:t>
              </a:r>
            </a:p>
          </p:txBody>
        </p:sp>
        <p:sp>
          <p:nvSpPr>
            <p:cNvPr id="10" name="Rectangle 9"/>
            <p:cNvSpPr/>
            <p:nvPr/>
          </p:nvSpPr>
          <p:spPr>
            <a:xfrm>
              <a:off x="4967730" y="2873743"/>
              <a:ext cx="4021673" cy="1200329"/>
            </a:xfrm>
            <a:prstGeom prst="rect">
              <a:avLst/>
            </a:prstGeom>
          </p:spPr>
          <p:txBody>
            <a:bodyPr wrap="square">
              <a:spAutoFit/>
            </a:bodyPr>
            <a:lstStyle/>
            <a:p>
              <a:r>
                <a:rPr lang="en-US" sz="1000" dirty="0"/>
                <a:t>&lt;</a:t>
              </a:r>
              <a:r>
                <a:rPr lang="en-US" sz="1000" dirty="0" err="1"/>
                <a:t>owl:ObjectProperty</a:t>
              </a:r>
              <a:r>
                <a:rPr lang="en-US" sz="1000" dirty="0"/>
                <a:t> </a:t>
              </a:r>
              <a:r>
                <a:rPr lang="en-US" sz="1000" dirty="0" err="1"/>
                <a:t>rdf:about</a:t>
              </a:r>
              <a:r>
                <a:rPr lang="en-US" sz="1000" dirty="0"/>
                <a:t>="&amp;</a:t>
              </a:r>
              <a:r>
                <a:rPr lang="en-US" sz="1000" dirty="0" err="1"/>
                <a:t>mission;performs</a:t>
              </a:r>
              <a:r>
                <a:rPr lang="en-US" sz="1000" dirty="0"/>
                <a:t>"&gt;</a:t>
              </a:r>
            </a:p>
            <a:p>
              <a:r>
                <a:rPr lang="en-US" sz="1000" dirty="0"/>
                <a:t>        &lt;</a:t>
              </a:r>
              <a:r>
                <a:rPr lang="en-US" sz="1000" dirty="0" err="1"/>
                <a:t>rdf:type</a:t>
              </a:r>
              <a:r>
                <a:rPr lang="en-US" sz="1000" dirty="0"/>
                <a:t> </a:t>
              </a:r>
              <a:r>
                <a:rPr lang="en-US" sz="1000" dirty="0" err="1"/>
                <a:t>rdf:resource</a:t>
              </a:r>
              <a:r>
                <a:rPr lang="en-US" sz="1000" dirty="0"/>
                <a:t>="&amp;</a:t>
              </a:r>
              <a:r>
                <a:rPr lang="en-US" sz="1000" dirty="0" err="1"/>
                <a:t>owl;AsymmetricProperty</a:t>
              </a:r>
              <a:r>
                <a:rPr lang="en-US" sz="1000" dirty="0"/>
                <a:t>"/&gt;</a:t>
              </a:r>
            </a:p>
            <a:p>
              <a:r>
                <a:rPr lang="en-US" sz="1000" dirty="0"/>
                <a:t>        &lt;</a:t>
              </a:r>
              <a:r>
                <a:rPr lang="en-US" sz="1000" dirty="0" err="1"/>
                <a:t>rdf:type</a:t>
              </a:r>
              <a:r>
                <a:rPr lang="en-US" sz="1000" dirty="0"/>
                <a:t> </a:t>
              </a:r>
              <a:r>
                <a:rPr lang="en-US" sz="1000" dirty="0" err="1"/>
                <a:t>rdf:resource</a:t>
              </a:r>
              <a:r>
                <a:rPr lang="en-US" sz="1000" dirty="0"/>
                <a:t>="&amp;</a:t>
              </a:r>
              <a:r>
                <a:rPr lang="en-US" sz="1000" dirty="0" err="1"/>
                <a:t>owl;InverseFunctionalProperty</a:t>
              </a:r>
              <a:r>
                <a:rPr lang="en-US" sz="1000" dirty="0"/>
                <a:t>"/&gt;</a:t>
              </a:r>
            </a:p>
            <a:p>
              <a:r>
                <a:rPr lang="en-US" sz="1000" dirty="0"/>
                <a:t>        &lt;</a:t>
              </a:r>
              <a:r>
                <a:rPr lang="en-US" sz="1000" dirty="0" err="1"/>
                <a:t>rdf:type</a:t>
              </a:r>
              <a:r>
                <a:rPr lang="en-US" sz="1000" dirty="0"/>
                <a:t> </a:t>
              </a:r>
              <a:r>
                <a:rPr lang="en-US" sz="1000" dirty="0" err="1"/>
                <a:t>rdf:resource</a:t>
              </a:r>
              <a:r>
                <a:rPr lang="en-US" sz="1000" dirty="0"/>
                <a:t>="&amp;</a:t>
              </a:r>
              <a:r>
                <a:rPr lang="en-US" sz="1000" dirty="0" err="1"/>
                <a:t>owl;IrreflexiveProperty</a:t>
              </a:r>
              <a:r>
                <a:rPr lang="en-US" sz="1000" dirty="0"/>
                <a:t>"/&gt;</a:t>
              </a:r>
            </a:p>
            <a:p>
              <a:r>
                <a:rPr lang="en-US" sz="1000" dirty="0"/>
                <a:t>        &lt;</a:t>
              </a:r>
              <a:r>
                <a:rPr lang="en-US" sz="1000" dirty="0" err="1"/>
                <a:t>rdfs:range</a:t>
              </a:r>
              <a:r>
                <a:rPr lang="en-US" sz="1000" dirty="0"/>
                <a:t> </a:t>
              </a:r>
              <a:r>
                <a:rPr lang="en-US" sz="1000" dirty="0" err="1"/>
                <a:t>rdf:resource</a:t>
              </a:r>
              <a:r>
                <a:rPr lang="en-US" sz="1000" dirty="0"/>
                <a:t>="&amp;</a:t>
              </a:r>
              <a:r>
                <a:rPr lang="en-US" sz="1000" dirty="0" err="1"/>
                <a:t>mission;Function</a:t>
              </a:r>
              <a:r>
                <a:rPr lang="en-US" sz="1000" dirty="0"/>
                <a:t>"/&gt;</a:t>
              </a:r>
            </a:p>
            <a:p>
              <a:r>
                <a:rPr lang="en-US" sz="1000" dirty="0"/>
                <a:t>        &lt;</a:t>
              </a:r>
              <a:r>
                <a:rPr lang="en-US" sz="1000" dirty="0" err="1"/>
                <a:t>rdfs:domain</a:t>
              </a:r>
              <a:r>
                <a:rPr lang="en-US" sz="1000" dirty="0"/>
                <a:t> </a:t>
              </a:r>
              <a:r>
                <a:rPr lang="en-US" sz="1000" dirty="0" err="1"/>
                <a:t>rdf:resource</a:t>
              </a:r>
              <a:r>
                <a:rPr lang="en-US" sz="1000" dirty="0"/>
                <a:t>="&amp;</a:t>
              </a:r>
              <a:r>
                <a:rPr lang="en-US" sz="1000" dirty="0" err="1"/>
                <a:t>mission;PerformingElement</a:t>
              </a:r>
              <a:r>
                <a:rPr lang="en-US" sz="1000" dirty="0"/>
                <a:t>"/&gt;</a:t>
              </a:r>
            </a:p>
            <a:p>
              <a:r>
                <a:rPr lang="en-US" sz="1000" dirty="0" smtClean="0"/>
                <a:t>&lt;</a:t>
              </a:r>
              <a:r>
                <a:rPr lang="en-US" sz="1000" dirty="0"/>
                <a:t>/</a:t>
              </a:r>
              <a:r>
                <a:rPr lang="en-US" sz="1000" dirty="0" err="1"/>
                <a:t>owl:ObjectProperty</a:t>
              </a:r>
              <a:r>
                <a:rPr lang="en-US" sz="1200" dirty="0"/>
                <a:t>&gt;</a:t>
              </a:r>
            </a:p>
          </p:txBody>
        </p:sp>
        <p:sp>
          <p:nvSpPr>
            <p:cNvPr id="11" name="Rectangle 10"/>
            <p:cNvSpPr/>
            <p:nvPr/>
          </p:nvSpPr>
          <p:spPr>
            <a:xfrm>
              <a:off x="959573" y="2893815"/>
              <a:ext cx="4120314" cy="1169551"/>
            </a:xfrm>
            <a:prstGeom prst="rect">
              <a:avLst/>
            </a:prstGeom>
          </p:spPr>
          <p:txBody>
            <a:bodyPr wrap="square">
              <a:spAutoFit/>
            </a:bodyPr>
            <a:lstStyle/>
            <a:p>
              <a:r>
                <a:rPr lang="en-US" sz="1000" dirty="0"/>
                <a:t>&lt;</a:t>
              </a:r>
              <a:r>
                <a:rPr lang="en-US" sz="1000" dirty="0" err="1"/>
                <a:t>owl:Class</a:t>
              </a:r>
              <a:r>
                <a:rPr lang="en-US" sz="1000" dirty="0"/>
                <a:t> </a:t>
              </a:r>
              <a:r>
                <a:rPr lang="en-US" sz="1000" dirty="0" err="1"/>
                <a:t>rdf:about</a:t>
              </a:r>
              <a:r>
                <a:rPr lang="en-US" sz="1000" dirty="0"/>
                <a:t>="&amp;</a:t>
              </a:r>
              <a:r>
                <a:rPr lang="en-US" sz="1000" dirty="0" err="1"/>
                <a:t>mission;Component</a:t>
              </a:r>
              <a:r>
                <a:rPr lang="en-US" sz="1000" dirty="0"/>
                <a:t>"&gt;</a:t>
              </a:r>
            </a:p>
            <a:p>
              <a:r>
                <a:rPr lang="en-US" sz="1000" dirty="0"/>
                <a:t>        &lt;</a:t>
              </a:r>
              <a:r>
                <a:rPr lang="en-US" sz="1000" dirty="0" err="1"/>
                <a:t>rdfs:subClassOf</a:t>
              </a:r>
              <a:r>
                <a:rPr lang="en-US" sz="1000" dirty="0"/>
                <a:t> </a:t>
              </a:r>
              <a:r>
                <a:rPr lang="en-US" sz="1000" dirty="0" err="1"/>
                <a:t>rdf:resource</a:t>
              </a:r>
              <a:r>
                <a:rPr lang="en-US" sz="1000" dirty="0"/>
                <a:t>="&amp;</a:t>
              </a:r>
              <a:r>
                <a:rPr lang="en-US" sz="1000" dirty="0" err="1"/>
                <a:t>base;ContainedElement</a:t>
              </a:r>
              <a:r>
                <a:rPr lang="en-US" sz="1000" dirty="0"/>
                <a:t>"/&gt;</a:t>
              </a:r>
            </a:p>
            <a:p>
              <a:r>
                <a:rPr lang="en-US" sz="1000" dirty="0"/>
                <a:t>        &lt;</a:t>
              </a:r>
              <a:r>
                <a:rPr lang="en-US" sz="1000" dirty="0" err="1"/>
                <a:t>rdfs:subClassOf</a:t>
              </a:r>
              <a:r>
                <a:rPr lang="en-US" sz="1000" dirty="0"/>
                <a:t> </a:t>
              </a:r>
              <a:r>
                <a:rPr lang="en-US" sz="1000" dirty="0" err="1"/>
                <a:t>rdf:resource</a:t>
              </a:r>
              <a:r>
                <a:rPr lang="en-US" sz="1000" dirty="0"/>
                <a:t>="&amp;</a:t>
              </a:r>
              <a:r>
                <a:rPr lang="en-US" sz="1000" dirty="0" err="1"/>
                <a:t>base;Container</a:t>
              </a:r>
              <a:r>
                <a:rPr lang="en-US" sz="1000" dirty="0"/>
                <a:t>"/&gt;</a:t>
              </a:r>
            </a:p>
            <a:p>
              <a:r>
                <a:rPr lang="en-US" sz="1000" dirty="0"/>
                <a:t>        &lt;</a:t>
              </a:r>
              <a:r>
                <a:rPr lang="en-US" sz="1000" dirty="0" err="1"/>
                <a:t>rdfs:subClassOf</a:t>
              </a:r>
              <a:r>
                <a:rPr lang="en-US" sz="1000" dirty="0"/>
                <a:t> </a:t>
              </a:r>
              <a:r>
                <a:rPr lang="en-US" sz="1000" dirty="0" err="1"/>
                <a:t>rdf:resource</a:t>
              </a:r>
              <a:r>
                <a:rPr lang="en-US" sz="1000" dirty="0"/>
                <a:t>="&amp;</a:t>
              </a:r>
              <a:r>
                <a:rPr lang="en-US" sz="1000" dirty="0" err="1"/>
                <a:t>base;IdentifiedElement</a:t>
              </a:r>
              <a:r>
                <a:rPr lang="en-US" sz="1000" dirty="0"/>
                <a:t>"/&gt;</a:t>
              </a:r>
            </a:p>
            <a:p>
              <a:r>
                <a:rPr lang="en-US" sz="1000" dirty="0"/>
                <a:t>        &lt;</a:t>
              </a:r>
              <a:r>
                <a:rPr lang="en-US" sz="1000" dirty="0" err="1"/>
                <a:t>rdfs:subClassOf</a:t>
              </a:r>
              <a:r>
                <a:rPr lang="en-US" sz="1000" dirty="0"/>
                <a:t> </a:t>
              </a:r>
              <a:r>
                <a:rPr lang="en-US" sz="1000" dirty="0" err="1"/>
                <a:t>rdf:resource</a:t>
              </a:r>
              <a:r>
                <a:rPr lang="en-US" sz="1000" dirty="0"/>
                <a:t>="&amp;</a:t>
              </a:r>
              <a:r>
                <a:rPr lang="en-US" sz="1000" dirty="0" err="1"/>
                <a:t>mission;PerformingElement</a:t>
              </a:r>
              <a:r>
                <a:rPr lang="en-US" sz="1000" dirty="0"/>
                <a:t>"/&gt;</a:t>
              </a:r>
            </a:p>
            <a:p>
              <a:r>
                <a:rPr lang="en-US" sz="1000" dirty="0" smtClean="0"/>
                <a:t>&lt;</a:t>
              </a:r>
              <a:r>
                <a:rPr lang="en-US" sz="1000" dirty="0"/>
                <a:t>/</a:t>
              </a:r>
              <a:r>
                <a:rPr lang="en-US" sz="1000" dirty="0" err="1"/>
                <a:t>rdfs:subClassOf</a:t>
              </a:r>
              <a:r>
                <a:rPr lang="en-US" sz="1000" dirty="0"/>
                <a:t>&gt;</a:t>
              </a:r>
            </a:p>
            <a:p>
              <a:r>
                <a:rPr lang="en-US" sz="1000" dirty="0"/>
                <a:t>&lt;/</a:t>
              </a:r>
              <a:r>
                <a:rPr lang="en-US" sz="1000" dirty="0" err="1"/>
                <a:t>owl:Class</a:t>
              </a:r>
              <a:r>
                <a:rPr lang="en-US" sz="1000" dirty="0"/>
                <a:t>&gt;</a:t>
              </a:r>
            </a:p>
          </p:txBody>
        </p:sp>
        <p:sp>
          <p:nvSpPr>
            <p:cNvPr id="6" name="TextBox 5"/>
            <p:cNvSpPr txBox="1"/>
            <p:nvPr/>
          </p:nvSpPr>
          <p:spPr>
            <a:xfrm>
              <a:off x="946634" y="1972780"/>
              <a:ext cx="1452208" cy="369332"/>
            </a:xfrm>
            <a:prstGeom prst="rect">
              <a:avLst/>
            </a:prstGeom>
            <a:noFill/>
          </p:spPr>
          <p:txBody>
            <a:bodyPr wrap="square" rtlCol="0">
              <a:spAutoFit/>
            </a:bodyPr>
            <a:lstStyle/>
            <a:p>
              <a:r>
                <a:rPr lang="en-US" b="1" dirty="0" smtClean="0"/>
                <a:t>OWL (RDF)</a:t>
              </a:r>
              <a:endParaRPr lang="en-US" b="1" dirty="0"/>
            </a:p>
          </p:txBody>
        </p:sp>
        <p:pic>
          <p:nvPicPr>
            <p:cNvPr id="16" name="Picture 15" descr="MC900014088.WMF"/>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001681"/>
              <a:ext cx="647436" cy="591137"/>
            </a:xfrm>
            <a:prstGeom prst="rect">
              <a:avLst/>
            </a:prstGeom>
          </p:spPr>
        </p:pic>
      </p:grpSp>
      <p:grpSp>
        <p:nvGrpSpPr>
          <p:cNvPr id="30" name="Group 29"/>
          <p:cNvGrpSpPr/>
          <p:nvPr/>
        </p:nvGrpSpPr>
        <p:grpSpPr>
          <a:xfrm>
            <a:off x="0" y="4284223"/>
            <a:ext cx="7524316" cy="1165913"/>
            <a:chOff x="0" y="4284223"/>
            <a:chExt cx="7524316" cy="1165913"/>
          </a:xfrm>
        </p:grpSpPr>
        <p:sp>
          <p:nvSpPr>
            <p:cNvPr id="14" name="TextBox 13"/>
            <p:cNvSpPr txBox="1"/>
            <p:nvPr/>
          </p:nvSpPr>
          <p:spPr>
            <a:xfrm>
              <a:off x="0" y="4803805"/>
              <a:ext cx="1100955" cy="646331"/>
            </a:xfrm>
            <a:prstGeom prst="rect">
              <a:avLst/>
            </a:prstGeom>
            <a:noFill/>
          </p:spPr>
          <p:txBody>
            <a:bodyPr wrap="square" rtlCol="0">
              <a:spAutoFit/>
            </a:bodyPr>
            <a:lstStyle/>
            <a:p>
              <a:r>
                <a:rPr lang="en-US" b="1" dirty="0" smtClean="0"/>
                <a:t>SysML</a:t>
              </a:r>
            </a:p>
            <a:p>
              <a:r>
                <a:rPr lang="en-US" b="1" dirty="0" smtClean="0"/>
                <a:t>profile</a:t>
              </a:r>
              <a:endParaRPr lang="en-US" b="1" dirty="0"/>
            </a:p>
          </p:txBody>
        </p:sp>
        <p:pic>
          <p:nvPicPr>
            <p:cNvPr id="17" name="Picture 16" descr="MC900014089.WMF"/>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4284223"/>
              <a:ext cx="630835" cy="575980"/>
            </a:xfrm>
            <a:prstGeom prst="rect">
              <a:avLst/>
            </a:prstGeom>
          </p:spPr>
        </p:pic>
        <p:sp>
          <p:nvSpPr>
            <p:cNvPr id="18" name="Rectangle 17"/>
            <p:cNvSpPr/>
            <p:nvPr/>
          </p:nvSpPr>
          <p:spPr>
            <a:xfrm>
              <a:off x="1153766" y="4316079"/>
              <a:ext cx="6370550" cy="109562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t" anchorCtr="0"/>
            <a:lstStyle/>
            <a:p>
              <a:r>
                <a:rPr lang="en-US" sz="1200" b="1" dirty="0" err="1">
                  <a:solidFill>
                    <a:srgbClr val="000000"/>
                  </a:solidFill>
                </a:rPr>
                <a:t>p</a:t>
              </a:r>
              <a:r>
                <a:rPr lang="en-US" sz="1200" b="1" dirty="0" err="1" smtClean="0">
                  <a:solidFill>
                    <a:srgbClr val="000000"/>
                  </a:solidFill>
                </a:rPr>
                <a:t>kg</a:t>
              </a:r>
              <a:r>
                <a:rPr lang="en-US" sz="1200" b="1" dirty="0" smtClean="0">
                  <a:solidFill>
                    <a:srgbClr val="000000"/>
                  </a:solidFill>
                </a:rPr>
                <a:t> </a:t>
              </a:r>
              <a:r>
                <a:rPr lang="en-US" sz="1200" dirty="0" smtClean="0">
                  <a:solidFill>
                    <a:srgbClr val="000000"/>
                  </a:solidFill>
                </a:rPr>
                <a:t>[Profile] Component performs Function</a:t>
              </a:r>
              <a:endParaRPr lang="en-US" sz="1200" dirty="0">
                <a:solidFill>
                  <a:srgbClr val="000000"/>
                </a:solidFill>
              </a:endParaRPr>
            </a:p>
          </p:txBody>
        </p:sp>
        <p:sp>
          <p:nvSpPr>
            <p:cNvPr id="19" name="Snip Single Corner Rectangle 18"/>
            <p:cNvSpPr/>
            <p:nvPr/>
          </p:nvSpPr>
          <p:spPr>
            <a:xfrm flipV="1">
              <a:off x="1153764" y="4316078"/>
              <a:ext cx="3652205" cy="265605"/>
            </a:xfrm>
            <a:prstGeom prst="snip1Rect">
              <a:avLst>
                <a:gd name="adj" fmla="val 40806"/>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1319773" y="4789187"/>
              <a:ext cx="1917209" cy="456508"/>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200" dirty="0">
                  <a:solidFill>
                    <a:srgbClr val="262626"/>
                  </a:solidFill>
                </a:rPr>
                <a:t>«</a:t>
              </a:r>
              <a:r>
                <a:rPr lang="en-US" sz="1200" dirty="0" smtClean="0">
                  <a:solidFill>
                    <a:srgbClr val="000000"/>
                  </a:solidFill>
                </a:rPr>
                <a:t>stereotype</a:t>
              </a:r>
              <a:r>
                <a:rPr lang="en-US" sz="1200" dirty="0" smtClean="0">
                  <a:solidFill>
                    <a:srgbClr val="262626"/>
                  </a:solidFill>
                </a:rPr>
                <a:t>»</a:t>
              </a:r>
            </a:p>
            <a:p>
              <a:pPr algn="ctr"/>
              <a:r>
                <a:rPr lang="en-US" sz="1200" b="1" dirty="0" err="1">
                  <a:solidFill>
                    <a:srgbClr val="262626"/>
                  </a:solidFill>
                </a:rPr>
                <a:t>m</a:t>
              </a:r>
              <a:r>
                <a:rPr lang="en-US" sz="1200" b="1" dirty="0" err="1" smtClean="0">
                  <a:solidFill>
                    <a:srgbClr val="262626"/>
                  </a:solidFill>
                </a:rPr>
                <a:t>ission:Component</a:t>
              </a:r>
              <a:endParaRPr lang="en-US" sz="1200" b="1" dirty="0">
                <a:solidFill>
                  <a:srgbClr val="000000"/>
                </a:solidFill>
              </a:endParaRPr>
            </a:p>
          </p:txBody>
        </p:sp>
        <p:sp>
          <p:nvSpPr>
            <p:cNvPr id="22" name="Rectangle 21"/>
            <p:cNvSpPr/>
            <p:nvPr/>
          </p:nvSpPr>
          <p:spPr>
            <a:xfrm>
              <a:off x="3388472" y="4800484"/>
              <a:ext cx="1872833" cy="456508"/>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200" dirty="0" smtClean="0">
                  <a:solidFill>
                    <a:srgbClr val="262626"/>
                  </a:solidFill>
                </a:rPr>
                <a:t>«</a:t>
              </a:r>
              <a:r>
                <a:rPr lang="en-US" sz="1200" dirty="0" smtClean="0">
                  <a:solidFill>
                    <a:srgbClr val="000000"/>
                  </a:solidFill>
                </a:rPr>
                <a:t>stereotype</a:t>
              </a:r>
              <a:r>
                <a:rPr lang="en-US" sz="1200" dirty="0" smtClean="0">
                  <a:solidFill>
                    <a:srgbClr val="262626"/>
                  </a:solidFill>
                </a:rPr>
                <a:t>»</a:t>
              </a:r>
            </a:p>
            <a:p>
              <a:pPr algn="ctr"/>
              <a:r>
                <a:rPr lang="en-US" sz="1200" b="1" dirty="0" err="1">
                  <a:solidFill>
                    <a:srgbClr val="262626"/>
                  </a:solidFill>
                </a:rPr>
                <a:t>m</a:t>
              </a:r>
              <a:r>
                <a:rPr lang="en-US" sz="1200" b="1" dirty="0" err="1" smtClean="0">
                  <a:solidFill>
                    <a:srgbClr val="262626"/>
                  </a:solidFill>
                </a:rPr>
                <a:t>ission:performs</a:t>
              </a:r>
              <a:endParaRPr lang="en-US" sz="1200" b="1" dirty="0">
                <a:solidFill>
                  <a:srgbClr val="000000"/>
                </a:solidFill>
              </a:endParaRPr>
            </a:p>
          </p:txBody>
        </p:sp>
        <p:sp>
          <p:nvSpPr>
            <p:cNvPr id="23" name="Rectangle 22"/>
            <p:cNvSpPr/>
            <p:nvPr/>
          </p:nvSpPr>
          <p:spPr>
            <a:xfrm>
              <a:off x="5420219" y="4795182"/>
              <a:ext cx="1846311" cy="456508"/>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200" dirty="0">
                  <a:solidFill>
                    <a:srgbClr val="262626"/>
                  </a:solidFill>
                </a:rPr>
                <a:t>«</a:t>
              </a:r>
              <a:r>
                <a:rPr lang="en-US" sz="1200" dirty="0" smtClean="0">
                  <a:solidFill>
                    <a:srgbClr val="000000"/>
                  </a:solidFill>
                </a:rPr>
                <a:t>stereotype</a:t>
              </a:r>
              <a:r>
                <a:rPr lang="en-US" sz="1200" dirty="0" smtClean="0">
                  <a:solidFill>
                    <a:srgbClr val="262626"/>
                  </a:solidFill>
                </a:rPr>
                <a:t>»</a:t>
              </a:r>
            </a:p>
            <a:p>
              <a:pPr algn="ctr"/>
              <a:r>
                <a:rPr lang="en-US" sz="1200" b="1" dirty="0" err="1">
                  <a:solidFill>
                    <a:srgbClr val="262626"/>
                  </a:solidFill>
                </a:rPr>
                <a:t>m</a:t>
              </a:r>
              <a:r>
                <a:rPr lang="en-US" sz="1200" b="1" dirty="0" err="1" smtClean="0">
                  <a:solidFill>
                    <a:srgbClr val="262626"/>
                  </a:solidFill>
                </a:rPr>
                <a:t>ission:Function</a:t>
              </a:r>
              <a:endParaRPr lang="en-US" sz="1200" b="1" dirty="0">
                <a:solidFill>
                  <a:srgbClr val="000000"/>
                </a:solidFill>
              </a:endParaRPr>
            </a:p>
          </p:txBody>
        </p:sp>
      </p:grpSp>
      <p:sp>
        <p:nvSpPr>
          <p:cNvPr id="34" name="TextBox 33"/>
          <p:cNvSpPr txBox="1"/>
          <p:nvPr/>
        </p:nvSpPr>
        <p:spPr>
          <a:xfrm>
            <a:off x="8058133" y="0"/>
            <a:ext cx="1085867" cy="307777"/>
          </a:xfrm>
          <a:prstGeom prst="rect">
            <a:avLst/>
          </a:prstGeom>
          <a:noFill/>
        </p:spPr>
        <p:txBody>
          <a:bodyPr wrap="square" rtlCol="0">
            <a:spAutoFit/>
          </a:bodyPr>
          <a:lstStyle/>
          <a:p>
            <a:pPr algn="ctr"/>
            <a:r>
              <a:rPr lang="en-US" sz="1400" b="1" dirty="0" smtClean="0">
                <a:solidFill>
                  <a:srgbClr val="0000FF"/>
                </a:solidFill>
              </a:rPr>
              <a:t>(animated)</a:t>
            </a:r>
            <a:endParaRPr lang="en-US" sz="1400" b="1" dirty="0">
              <a:solidFill>
                <a:srgbClr val="0000FF"/>
              </a:solidFill>
            </a:endParaRPr>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15</a:t>
            </a:fld>
            <a:endParaRPr lang="en-US" dirty="0"/>
          </a:p>
        </p:txBody>
      </p:sp>
      <p:grpSp>
        <p:nvGrpSpPr>
          <p:cNvPr id="31" name="Group 30"/>
          <p:cNvGrpSpPr/>
          <p:nvPr/>
        </p:nvGrpSpPr>
        <p:grpSpPr>
          <a:xfrm>
            <a:off x="0" y="5555797"/>
            <a:ext cx="8507977" cy="1095622"/>
            <a:chOff x="0" y="5555797"/>
            <a:chExt cx="8507977" cy="1095622"/>
          </a:xfrm>
        </p:grpSpPr>
        <p:pic>
          <p:nvPicPr>
            <p:cNvPr id="4" name="Picture 3" descr="MC900014090.WMF"/>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5710504"/>
              <a:ext cx="663617" cy="605911"/>
            </a:xfrm>
            <a:prstGeom prst="rect">
              <a:avLst/>
            </a:prstGeom>
          </p:spPr>
        </p:pic>
        <p:sp>
          <p:nvSpPr>
            <p:cNvPr id="24" name="TextBox 23"/>
            <p:cNvSpPr txBox="1"/>
            <p:nvPr/>
          </p:nvSpPr>
          <p:spPr>
            <a:xfrm>
              <a:off x="27896" y="6267630"/>
              <a:ext cx="943261" cy="369332"/>
            </a:xfrm>
            <a:prstGeom prst="rect">
              <a:avLst/>
            </a:prstGeom>
            <a:noFill/>
          </p:spPr>
          <p:txBody>
            <a:bodyPr wrap="square" rtlCol="0">
              <a:spAutoFit/>
            </a:bodyPr>
            <a:lstStyle/>
            <a:p>
              <a:r>
                <a:rPr lang="en-US" b="1" dirty="0" smtClean="0"/>
                <a:t>Usage</a:t>
              </a:r>
              <a:endParaRPr lang="en-US" b="1" dirty="0"/>
            </a:p>
          </p:txBody>
        </p:sp>
        <p:sp>
          <p:nvSpPr>
            <p:cNvPr id="25" name="Rectangle 24"/>
            <p:cNvSpPr/>
            <p:nvPr/>
          </p:nvSpPr>
          <p:spPr>
            <a:xfrm>
              <a:off x="1148457" y="5555799"/>
              <a:ext cx="7359520" cy="1095620"/>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t" anchorCtr="0"/>
            <a:lstStyle/>
            <a:p>
              <a:r>
                <a:rPr lang="en-US" sz="1200" b="1" dirty="0" err="1">
                  <a:solidFill>
                    <a:srgbClr val="000000"/>
                  </a:solidFill>
                </a:rPr>
                <a:t>b</a:t>
              </a:r>
              <a:r>
                <a:rPr lang="en-US" sz="1200" b="1" dirty="0" err="1" smtClean="0">
                  <a:solidFill>
                    <a:srgbClr val="000000"/>
                  </a:solidFill>
                </a:rPr>
                <a:t>dd</a:t>
              </a:r>
              <a:r>
                <a:rPr lang="en-US" sz="1200" b="1" dirty="0" smtClean="0">
                  <a:solidFill>
                    <a:srgbClr val="000000"/>
                  </a:solidFill>
                </a:rPr>
                <a:t> </a:t>
              </a:r>
              <a:r>
                <a:rPr lang="en-US" sz="1200" dirty="0" smtClean="0">
                  <a:solidFill>
                    <a:srgbClr val="000000"/>
                  </a:solidFill>
                </a:rPr>
                <a:t>[Package] Component performs Function</a:t>
              </a:r>
              <a:endParaRPr lang="en-US" sz="1200" dirty="0">
                <a:solidFill>
                  <a:srgbClr val="000000"/>
                </a:solidFill>
              </a:endParaRPr>
            </a:p>
          </p:txBody>
        </p:sp>
        <p:sp>
          <p:nvSpPr>
            <p:cNvPr id="26" name="Snip Single Corner Rectangle 25"/>
            <p:cNvSpPr/>
            <p:nvPr/>
          </p:nvSpPr>
          <p:spPr>
            <a:xfrm flipV="1">
              <a:off x="1148456" y="5555797"/>
              <a:ext cx="3740518" cy="265605"/>
            </a:xfrm>
            <a:prstGeom prst="snip1Rect">
              <a:avLst>
                <a:gd name="adj" fmla="val 40806"/>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p:cNvSpPr/>
            <p:nvPr/>
          </p:nvSpPr>
          <p:spPr>
            <a:xfrm>
              <a:off x="1314466" y="6028907"/>
              <a:ext cx="1989120" cy="456508"/>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200" dirty="0" smtClean="0">
                  <a:solidFill>
                    <a:srgbClr val="262626"/>
                  </a:solidFill>
                </a:rPr>
                <a:t>«</a:t>
              </a:r>
              <a:r>
                <a:rPr lang="en-US" sz="1200" dirty="0" err="1" smtClean="0">
                  <a:solidFill>
                    <a:srgbClr val="000000"/>
                  </a:solidFill>
                </a:rPr>
                <a:t>mission:Component</a:t>
              </a:r>
              <a:r>
                <a:rPr lang="en-US" sz="1200" dirty="0" smtClean="0">
                  <a:solidFill>
                    <a:srgbClr val="262626"/>
                  </a:solidFill>
                </a:rPr>
                <a:t>»</a:t>
              </a:r>
            </a:p>
            <a:p>
              <a:pPr algn="ctr"/>
              <a:r>
                <a:rPr lang="en-US" sz="1200" b="1" dirty="0" smtClean="0">
                  <a:solidFill>
                    <a:srgbClr val="262626"/>
                  </a:solidFill>
                </a:rPr>
                <a:t>Orbiter Spacecraft</a:t>
              </a:r>
              <a:endParaRPr lang="en-US" sz="1200" b="1" dirty="0">
                <a:solidFill>
                  <a:srgbClr val="000000"/>
                </a:solidFill>
              </a:endParaRPr>
            </a:p>
          </p:txBody>
        </p:sp>
        <p:sp>
          <p:nvSpPr>
            <p:cNvPr id="28" name="Rectangle 27"/>
            <p:cNvSpPr/>
            <p:nvPr/>
          </p:nvSpPr>
          <p:spPr>
            <a:xfrm>
              <a:off x="3392594" y="5990403"/>
              <a:ext cx="1836717" cy="27621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200" dirty="0" smtClean="0">
                  <a:solidFill>
                    <a:srgbClr val="262626"/>
                  </a:solidFill>
                </a:rPr>
                <a:t>«</a:t>
              </a:r>
              <a:r>
                <a:rPr lang="en-US" sz="1200" dirty="0" err="1" smtClean="0">
                  <a:solidFill>
                    <a:srgbClr val="262626"/>
                  </a:solidFill>
                </a:rPr>
                <a:t>mission:</a:t>
              </a:r>
              <a:r>
                <a:rPr lang="en-US" sz="1200" dirty="0" err="1" smtClean="0">
                  <a:solidFill>
                    <a:srgbClr val="000000"/>
                  </a:solidFill>
                </a:rPr>
                <a:t>performs</a:t>
              </a:r>
              <a:r>
                <a:rPr lang="en-US" sz="1200" dirty="0" smtClean="0">
                  <a:solidFill>
                    <a:srgbClr val="262626"/>
                  </a:solidFill>
                </a:rPr>
                <a:t>»</a:t>
              </a:r>
            </a:p>
          </p:txBody>
        </p:sp>
        <p:sp>
          <p:nvSpPr>
            <p:cNvPr id="29" name="Rectangle 28"/>
            <p:cNvSpPr/>
            <p:nvPr/>
          </p:nvSpPr>
          <p:spPr>
            <a:xfrm>
              <a:off x="5437518" y="6026602"/>
              <a:ext cx="2182349" cy="456508"/>
            </a:xfrm>
            <a:prstGeom prst="rect">
              <a:avLst/>
            </a:prstGeom>
            <a:noFill/>
            <a:ln>
              <a:solidFill>
                <a:schemeClr val="tx1"/>
              </a:solidFill>
            </a:ln>
            <a:effectLst/>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200" dirty="0" smtClean="0">
                  <a:solidFill>
                    <a:srgbClr val="262626"/>
                  </a:solidFill>
                </a:rPr>
                <a:t>«</a:t>
              </a:r>
              <a:r>
                <a:rPr lang="en-US" sz="1200" dirty="0" err="1" smtClean="0">
                  <a:solidFill>
                    <a:srgbClr val="000000"/>
                  </a:solidFill>
                </a:rPr>
                <a:t>mission:Function</a:t>
              </a:r>
              <a:r>
                <a:rPr lang="en-US" sz="1200" dirty="0" smtClean="0">
                  <a:solidFill>
                    <a:srgbClr val="262626"/>
                  </a:solidFill>
                </a:rPr>
                <a:t>»</a:t>
              </a:r>
            </a:p>
            <a:p>
              <a:pPr algn="ctr"/>
              <a:r>
                <a:rPr lang="en-US" sz="1200" b="1" dirty="0" smtClean="0">
                  <a:solidFill>
                    <a:srgbClr val="262626"/>
                  </a:solidFill>
                </a:rPr>
                <a:t>Transmit Science Data</a:t>
              </a:r>
              <a:endParaRPr lang="en-US" sz="1200" b="1" dirty="0">
                <a:solidFill>
                  <a:srgbClr val="000000"/>
                </a:solidFill>
              </a:endParaRPr>
            </a:p>
          </p:txBody>
        </p:sp>
        <p:cxnSp>
          <p:nvCxnSpPr>
            <p:cNvPr id="21" name="Straight Connector 20"/>
            <p:cNvCxnSpPr>
              <a:stCxn id="27" idx="3"/>
              <a:endCxn id="29" idx="1"/>
            </p:cNvCxnSpPr>
            <p:nvPr/>
          </p:nvCxnSpPr>
          <p:spPr>
            <a:xfrm flipV="1">
              <a:off x="3303586" y="6254856"/>
              <a:ext cx="2133932" cy="2305"/>
            </a:xfrm>
            <a:prstGeom prst="line">
              <a:avLst/>
            </a:prstGeom>
            <a:ln w="12700" cmpd="sng">
              <a:solidFill>
                <a:schemeClr val="tx1"/>
              </a:solidFill>
              <a:headEnd type="diamond"/>
              <a:tailEnd type="triangle"/>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7359422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799" y="0"/>
            <a:ext cx="8114071" cy="685800"/>
          </a:xfrm>
        </p:spPr>
        <p:txBody>
          <a:bodyPr>
            <a:noAutofit/>
          </a:bodyPr>
          <a:lstStyle/>
          <a:p>
            <a:r>
              <a:rPr lang="en-US" dirty="0" smtClean="0"/>
              <a:t>Simple Reasoning Examples</a:t>
            </a:r>
            <a:endParaRPr lang="en-US" dirty="0"/>
          </a:p>
        </p:txBody>
      </p:sp>
      <p:graphicFrame>
        <p:nvGraphicFramePr>
          <p:cNvPr id="6" name="Table 5"/>
          <p:cNvGraphicFramePr>
            <a:graphicFrameLocks noGrp="1"/>
          </p:cNvGraphicFramePr>
          <p:nvPr>
            <p:extLst>
              <p:ext uri="{D42A27DB-BD31-4B8C-83A1-F6EECF244321}">
                <p14:modId xmlns:p14="http://schemas.microsoft.com/office/powerpoint/2010/main" val="3617751566"/>
              </p:ext>
            </p:extLst>
          </p:nvPr>
        </p:nvGraphicFramePr>
        <p:xfrm>
          <a:off x="147740" y="1341185"/>
          <a:ext cx="8856966" cy="4069988"/>
        </p:xfrm>
        <a:graphic>
          <a:graphicData uri="http://schemas.openxmlformats.org/drawingml/2006/table">
            <a:tbl>
              <a:tblPr firstRow="1" bandRow="1">
                <a:tableStyleId>{2A488322-F2BA-4B5B-9748-0D474271808F}</a:tableStyleId>
              </a:tblPr>
              <a:tblGrid>
                <a:gridCol w="1976350"/>
                <a:gridCol w="3778084"/>
                <a:gridCol w="3102532"/>
              </a:tblGrid>
              <a:tr h="378534">
                <a:tc>
                  <a:txBody>
                    <a:bodyPr/>
                    <a:lstStyle/>
                    <a:p>
                      <a:r>
                        <a:rPr lang="en-US" sz="1600" dirty="0" smtClean="0"/>
                        <a:t>Type</a:t>
                      </a:r>
                      <a:endParaRPr lang="en-US" sz="1600" dirty="0">
                        <a:solidFill>
                          <a:srgbClr val="000000"/>
                        </a:solidFill>
                      </a:endParaRPr>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r>
                        <a:rPr lang="en-US" sz="1600" dirty="0" smtClean="0"/>
                        <a:t>Given this input *</a:t>
                      </a:r>
                      <a:endParaRPr lang="en-US" sz="1600" dirty="0">
                        <a:solidFill>
                          <a:srgbClr val="000000"/>
                        </a:solidFill>
                      </a:endParaRPr>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r>
                        <a:rPr lang="en-US" sz="1600" dirty="0" smtClean="0"/>
                        <a:t>A </a:t>
                      </a:r>
                      <a:r>
                        <a:rPr lang="en-US" sz="1600" dirty="0" err="1" smtClean="0"/>
                        <a:t>reasoner</a:t>
                      </a:r>
                      <a:r>
                        <a:rPr lang="en-US" sz="1600" dirty="0" smtClean="0"/>
                        <a:t> concludes …</a:t>
                      </a:r>
                      <a:endParaRPr lang="en-US" sz="1600" dirty="0">
                        <a:solidFill>
                          <a:srgbClr val="000000"/>
                        </a:solidFill>
                      </a:endParaRPr>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r h="762646">
                <a:tc>
                  <a: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1400" b="1" dirty="0" smtClean="0"/>
                        <a:t>Consistency</a:t>
                      </a:r>
                    </a:p>
                    <a:p>
                      <a:pPr marL="0" marR="0" lvl="2" indent="0" algn="l" defTabSz="914400" rtl="0" eaLnBrk="1" fontAlgn="auto" latinLnBrk="0" hangingPunct="1">
                        <a:lnSpc>
                          <a:spcPct val="100000"/>
                        </a:lnSpc>
                        <a:spcBef>
                          <a:spcPts val="0"/>
                        </a:spcBef>
                        <a:spcAft>
                          <a:spcPts val="0"/>
                        </a:spcAft>
                        <a:buClrTx/>
                        <a:buSzTx/>
                        <a:buFontTx/>
                        <a:buNone/>
                        <a:tabLst/>
                        <a:defRPr/>
                      </a:pPr>
                      <a:endParaRPr lang="en-US" sz="1400" b="1"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171450" indent="-171450">
                        <a:buFont typeface="Arial"/>
                        <a:buChar char="•"/>
                      </a:pPr>
                      <a:r>
                        <a:rPr lang="en-US" sz="1400" dirty="0" smtClean="0"/>
                        <a:t>“has mass” is a functional</a:t>
                      </a:r>
                      <a:r>
                        <a:rPr lang="en-US" sz="1400" baseline="0" dirty="0" smtClean="0"/>
                        <a:t> property. </a:t>
                      </a:r>
                    </a:p>
                    <a:p>
                      <a:pPr marL="171450" indent="-171450">
                        <a:buFont typeface="Arial"/>
                        <a:buChar char="•"/>
                      </a:pPr>
                      <a:r>
                        <a:rPr lang="en-US" sz="1400" baseline="0" dirty="0" smtClean="0"/>
                        <a:t>Curiosity is a </a:t>
                      </a:r>
                      <a:r>
                        <a:rPr lang="en-US" sz="1400" baseline="0" dirty="0" err="1" smtClean="0"/>
                        <a:t>HardwareComponent</a:t>
                      </a:r>
                      <a:r>
                        <a:rPr lang="en-US" sz="1400" baseline="0" dirty="0" smtClean="0"/>
                        <a:t>. </a:t>
                      </a:r>
                    </a:p>
                    <a:p>
                      <a:pPr marL="171450" indent="-171450">
                        <a:buFont typeface="Arial"/>
                        <a:buChar char="•"/>
                      </a:pPr>
                      <a:r>
                        <a:rPr lang="en-US" sz="1400" baseline="0" dirty="0" smtClean="0"/>
                        <a:t>Curiosity has mass 850 kg. </a:t>
                      </a:r>
                    </a:p>
                    <a:p>
                      <a:pPr marL="171450" indent="-171450">
                        <a:buFont typeface="Arial"/>
                        <a:buChar char="•"/>
                      </a:pPr>
                      <a:r>
                        <a:rPr lang="en-US" sz="1400" baseline="0" dirty="0" smtClean="0"/>
                        <a:t>Curiosity has mass 900 kg.</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r>
                        <a:rPr lang="en-US" sz="1400" dirty="0" smtClean="0"/>
                        <a:t>Inconsistent</a:t>
                      </a:r>
                      <a:r>
                        <a:rPr lang="en-US" sz="1400" baseline="0" dirty="0" smtClean="0"/>
                        <a:t>:</a:t>
                      </a:r>
                    </a:p>
                    <a:p>
                      <a:r>
                        <a:rPr lang="en-US" sz="1400" baseline="0" dirty="0" smtClean="0"/>
                        <a:t>At least two facts are mutually contradictory.</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r h="511523">
                <a:tc>
                  <a:txBody>
                    <a:bodyPr/>
                    <a:lstStyle/>
                    <a:p>
                      <a:r>
                        <a:rPr lang="en-US" sz="1400" b="1" dirty="0" smtClean="0"/>
                        <a:t>Satisfiability</a:t>
                      </a:r>
                      <a:endParaRPr lang="en-US" sz="1400" b="1"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285750" indent="-285750">
                        <a:buFont typeface="Arial"/>
                        <a:buChar char="•"/>
                      </a:pPr>
                      <a:r>
                        <a:rPr lang="en-US" sz="1400" dirty="0" smtClean="0"/>
                        <a:t>Work Package and Organization are disjoint</a:t>
                      </a:r>
                      <a:r>
                        <a:rPr lang="en-US" sz="1400" baseline="0" dirty="0" smtClean="0"/>
                        <a:t> concepts. </a:t>
                      </a:r>
                    </a:p>
                    <a:p>
                      <a:pPr marL="285750" indent="-285750">
                        <a:buFont typeface="Arial"/>
                        <a:buChar char="•"/>
                      </a:pPr>
                      <a:r>
                        <a:rPr lang="en-US" sz="1400" baseline="0" dirty="0" smtClean="0"/>
                        <a:t>Every Project is both a Work Package and an Organization.</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r>
                        <a:rPr lang="en-US" sz="1400" dirty="0" smtClean="0"/>
                        <a:t>Unsatisfiable: no Project can exists that satisfies all rules.</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r h="511523">
                <a:tc>
                  <a:txBody>
                    <a:bodyPr/>
                    <a:lstStyle/>
                    <a:p>
                      <a:r>
                        <a:rPr lang="en-US" sz="1400" b="1" dirty="0" smtClean="0"/>
                        <a:t>Rules Entailment</a:t>
                      </a:r>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171450" indent="-171450">
                        <a:buFont typeface="Arial"/>
                        <a:buChar char="•"/>
                      </a:pPr>
                      <a:r>
                        <a:rPr lang="en-US" sz="1400" dirty="0" smtClean="0"/>
                        <a:t>Every Spacecraft</a:t>
                      </a:r>
                      <a:r>
                        <a:rPr lang="en-US" sz="1400" baseline="0" dirty="0" smtClean="0"/>
                        <a:t> is a Component. </a:t>
                      </a:r>
                    </a:p>
                    <a:p>
                      <a:pPr marL="171450" indent="-171450">
                        <a:buFont typeface="Arial"/>
                        <a:buChar char="•"/>
                      </a:pPr>
                      <a:r>
                        <a:rPr lang="en-US" sz="1400" baseline="0" dirty="0" smtClean="0"/>
                        <a:t>Every Orbiter is a Spacecraft.</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r>
                        <a:rPr lang="en-US" sz="1400" dirty="0" smtClean="0"/>
                        <a:t>Every Orbiter is a Component. </a:t>
                      </a:r>
                    </a:p>
                    <a:p>
                      <a:r>
                        <a:rPr lang="en-US" sz="1400" dirty="0" smtClean="0"/>
                        <a:t>(Therefore, all Component</a:t>
                      </a:r>
                      <a:r>
                        <a:rPr lang="en-US" sz="1400" baseline="0" dirty="0" smtClean="0"/>
                        <a:t> rules and Spacecraft rules apply to every Orbiter.)</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r h="856815">
                <a:tc>
                  <a:txBody>
                    <a:bodyPr/>
                    <a:lstStyle/>
                    <a:p>
                      <a:r>
                        <a:rPr lang="en-US" sz="1400" b="1" dirty="0" smtClean="0"/>
                        <a:t>Facts Entailment</a:t>
                      </a:r>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pPr marL="171450" indent="-171450">
                        <a:buFont typeface="Arial"/>
                        <a:buChar char="•"/>
                      </a:pPr>
                      <a:r>
                        <a:rPr lang="en-US" sz="1400" dirty="0" smtClean="0"/>
                        <a:t>Every Spacecraft is a Component. </a:t>
                      </a:r>
                    </a:p>
                    <a:p>
                      <a:pPr marL="171450" indent="-171450">
                        <a:buFont typeface="Arial"/>
                        <a:buChar char="•"/>
                      </a:pPr>
                      <a:r>
                        <a:rPr lang="en-US" sz="1400" dirty="0" smtClean="0"/>
                        <a:t>MSL Rover (an individual,</a:t>
                      </a:r>
                      <a:r>
                        <a:rPr lang="en-US" sz="1400" baseline="0" dirty="0" smtClean="0"/>
                        <a:t> not a class) is a Spacecraft.</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c>
                  <a:txBody>
                    <a:bodyPr/>
                    <a:lstStyle/>
                    <a:p>
                      <a:r>
                        <a:rPr lang="en-US" sz="1400" dirty="0" smtClean="0"/>
                        <a:t>MSL Rover is a Component. </a:t>
                      </a:r>
                      <a:endParaRPr lang="en-US" sz="1400" dirty="0"/>
                    </a:p>
                  </a:txBody>
                  <a:tcPr>
                    <a:lnL w="28575" cap="flat" cmpd="sng" algn="ctr">
                      <a:solidFill>
                        <a:srgbClr val="000000"/>
                      </a:solidFill>
                      <a:prstDash val="solid"/>
                      <a:round/>
                      <a:headEnd type="none" w="med" len="med"/>
                      <a:tailEnd type="none" w="med" len="med"/>
                    </a:lnL>
                    <a:lnR w="28575" cap="flat" cmpd="sng" algn="ctr">
                      <a:solidFill>
                        <a:srgbClr val="000000"/>
                      </a:solidFill>
                      <a:prstDash val="solid"/>
                      <a:round/>
                      <a:headEnd type="none" w="med" len="med"/>
                      <a:tailEnd type="none" w="med" len="med"/>
                    </a:lnR>
                    <a:lnT w="28575" cap="flat" cmpd="sng" algn="ctr">
                      <a:solidFill>
                        <a:srgbClr val="000000"/>
                      </a:solidFill>
                      <a:prstDash val="solid"/>
                      <a:round/>
                      <a:headEnd type="none" w="med" len="med"/>
                      <a:tailEnd type="none" w="med" len="med"/>
                    </a:lnT>
                    <a:lnB w="28575" cap="flat" cmpd="sng" algn="ctr">
                      <a:solidFill>
                        <a:srgbClr val="000000"/>
                      </a:solidFill>
                      <a:prstDash val="solid"/>
                      <a:round/>
                      <a:headEnd type="none" w="med" len="med"/>
                      <a:tailEnd type="none" w="med" len="med"/>
                    </a:lnB>
                  </a:tcPr>
                </a:tc>
              </a:tr>
            </a:tbl>
          </a:graphicData>
        </a:graphic>
      </p:graphicFrame>
      <p:sp>
        <p:nvSpPr>
          <p:cNvPr id="8" name="TextBox 7"/>
          <p:cNvSpPr txBox="1"/>
          <p:nvPr/>
        </p:nvSpPr>
        <p:spPr>
          <a:xfrm>
            <a:off x="215620" y="5758967"/>
            <a:ext cx="5075755" cy="738664"/>
          </a:xfrm>
          <a:prstGeom prst="rect">
            <a:avLst/>
          </a:prstGeom>
          <a:noFill/>
          <a:ln>
            <a:solidFill>
              <a:schemeClr val="accent1"/>
            </a:solidFill>
          </a:ln>
        </p:spPr>
        <p:txBody>
          <a:bodyPr wrap="square" rtlCol="0">
            <a:spAutoFit/>
          </a:bodyPr>
          <a:lstStyle/>
          <a:p>
            <a:pPr marL="174625" indent="-174625" algn="l">
              <a:buSzPct val="120000"/>
              <a:buFont typeface="Lucida Grande"/>
              <a:buChar char="*"/>
            </a:pPr>
            <a:r>
              <a:rPr lang="en-US" sz="1400" dirty="0"/>
              <a:t>E</a:t>
            </a:r>
            <a:r>
              <a:rPr lang="en-US" sz="1400" dirty="0" smtClean="0"/>
              <a:t>xamples given in “equivalent” natural language, not OWL. </a:t>
            </a:r>
            <a:br>
              <a:rPr lang="en-US" sz="1400" dirty="0" smtClean="0"/>
            </a:br>
            <a:r>
              <a:rPr lang="en-US" sz="1400" dirty="0" smtClean="0"/>
              <a:t>Purpose is to show kinds of problems for which reasoning is useful, not to demonstrate the mechanics.</a:t>
            </a:r>
            <a:endParaRPr lang="en-US" sz="1400" dirty="0"/>
          </a:p>
        </p:txBody>
      </p:sp>
      <p:sp>
        <p:nvSpPr>
          <p:cNvPr id="4" name="Rectangle 3"/>
          <p:cNvSpPr/>
          <p:nvPr/>
        </p:nvSpPr>
        <p:spPr>
          <a:xfrm>
            <a:off x="90709" y="2681210"/>
            <a:ext cx="8980220" cy="93741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a:xfrm>
            <a:off x="91924" y="3619850"/>
            <a:ext cx="8980220" cy="93741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ectangle 8"/>
          <p:cNvSpPr/>
          <p:nvPr/>
        </p:nvSpPr>
        <p:spPr>
          <a:xfrm>
            <a:off x="93227" y="4558478"/>
            <a:ext cx="8980220" cy="93741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TextBox 9"/>
          <p:cNvSpPr txBox="1"/>
          <p:nvPr/>
        </p:nvSpPr>
        <p:spPr>
          <a:xfrm>
            <a:off x="8058133" y="211680"/>
            <a:ext cx="1085867" cy="307777"/>
          </a:xfrm>
          <a:prstGeom prst="rect">
            <a:avLst/>
          </a:prstGeom>
          <a:noFill/>
        </p:spPr>
        <p:txBody>
          <a:bodyPr wrap="square" rtlCol="0">
            <a:spAutoFit/>
          </a:bodyPr>
          <a:lstStyle/>
          <a:p>
            <a:pPr algn="ctr"/>
            <a:r>
              <a:rPr lang="en-US" sz="1400" b="1" dirty="0" smtClean="0">
                <a:solidFill>
                  <a:srgbClr val="0000FF"/>
                </a:solidFill>
              </a:rPr>
              <a:t>(animated)</a:t>
            </a:r>
            <a:endParaRPr lang="en-US" sz="1400" b="1" dirty="0">
              <a:solidFill>
                <a:srgbClr val="0000FF"/>
              </a:solidFill>
            </a:endParaRP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16</a:t>
            </a:fld>
            <a:endParaRPr lang="en-US" dirty="0"/>
          </a:p>
        </p:txBody>
      </p:sp>
    </p:spTree>
    <p:extLst>
      <p:ext uri="{BB962C8B-B14F-4D97-AF65-F5344CB8AC3E}">
        <p14:creationId xmlns:p14="http://schemas.microsoft.com/office/powerpoint/2010/main" val="3832072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Rectangle 77"/>
          <p:cNvSpPr/>
          <p:nvPr/>
        </p:nvSpPr>
        <p:spPr>
          <a:xfrm>
            <a:off x="4506573" y="3923945"/>
            <a:ext cx="4535596" cy="2311037"/>
          </a:xfrm>
          <a:prstGeom prst="rect">
            <a:avLst/>
          </a:prstGeom>
          <a:solidFill>
            <a:schemeClr val="bg1">
              <a:lumMod val="95000"/>
            </a:schemeClr>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b="1" dirty="0" smtClean="0">
                <a:solidFill>
                  <a:schemeClr val="tx1"/>
                </a:solidFill>
              </a:rPr>
              <a:t>Fragment from ontology</a:t>
            </a:r>
            <a:endParaRPr lang="en-US" b="1" dirty="0">
              <a:solidFill>
                <a:schemeClr val="tx1"/>
              </a:solidFill>
            </a:endParaRPr>
          </a:p>
        </p:txBody>
      </p:sp>
      <p:sp>
        <p:nvSpPr>
          <p:cNvPr id="38" name="Rectangle 37"/>
          <p:cNvSpPr/>
          <p:nvPr/>
        </p:nvSpPr>
        <p:spPr>
          <a:xfrm>
            <a:off x="4535596" y="1432231"/>
            <a:ext cx="4535596" cy="2196088"/>
          </a:xfrm>
          <a:prstGeom prst="rect">
            <a:avLst/>
          </a:prstGeom>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b="1" dirty="0" smtClean="0">
                <a:solidFill>
                  <a:schemeClr val="tx1"/>
                </a:solidFill>
              </a:rPr>
              <a:t>Fragment from a system model</a:t>
            </a:r>
            <a:endParaRPr lang="en-US" b="1" dirty="0">
              <a:solidFill>
                <a:schemeClr val="tx1"/>
              </a:solidFill>
            </a:endParaRPr>
          </a:p>
        </p:txBody>
      </p:sp>
      <p:sp>
        <p:nvSpPr>
          <p:cNvPr id="5" name="Content Placeholder 4"/>
          <p:cNvSpPr>
            <a:spLocks noGrp="1"/>
          </p:cNvSpPr>
          <p:nvPr>
            <p:ph idx="1"/>
          </p:nvPr>
        </p:nvSpPr>
        <p:spPr>
          <a:xfrm>
            <a:off x="303840" y="1179329"/>
            <a:ext cx="3886200" cy="5140665"/>
          </a:xfrm>
        </p:spPr>
        <p:txBody>
          <a:bodyPr/>
          <a:lstStyle/>
          <a:p>
            <a:r>
              <a:rPr lang="en-US" sz="2000" i="1" dirty="0" smtClean="0"/>
              <a:t>explains</a:t>
            </a:r>
            <a:r>
              <a:rPr lang="en-US" sz="2000" dirty="0" smtClean="0"/>
              <a:t> and </a:t>
            </a:r>
            <a:r>
              <a:rPr lang="en-US" sz="2000" i="1" dirty="0" smtClean="0"/>
              <a:t>validates</a:t>
            </a:r>
            <a:r>
              <a:rPr lang="en-US" sz="2000" dirty="0" smtClean="0"/>
              <a:t> are object properties (relations)</a:t>
            </a:r>
          </a:p>
          <a:p>
            <a:r>
              <a:rPr lang="en-US" sz="2000" i="1" dirty="0" smtClean="0"/>
              <a:t>validates</a:t>
            </a:r>
            <a:r>
              <a:rPr lang="en-US" sz="2000" dirty="0" smtClean="0"/>
              <a:t> is a subproperty of </a:t>
            </a:r>
            <a:r>
              <a:rPr lang="en-US" sz="2000" i="1" dirty="0" smtClean="0"/>
              <a:t>explains</a:t>
            </a:r>
            <a:r>
              <a:rPr lang="en-US" sz="2000" dirty="0" smtClean="0"/>
              <a:t>, meaning</a:t>
            </a:r>
          </a:p>
          <a:p>
            <a:pPr lvl="1"/>
            <a:r>
              <a:rPr lang="en-US" sz="1800" i="1" dirty="0" smtClean="0"/>
              <a:t>(x validates y) </a:t>
            </a:r>
            <a:r>
              <a:rPr lang="en-US" sz="1800" dirty="0" smtClean="0"/>
              <a:t>implies</a:t>
            </a:r>
            <a:br>
              <a:rPr lang="en-US" sz="1800" dirty="0" smtClean="0"/>
            </a:br>
            <a:r>
              <a:rPr lang="en-US" sz="1800" dirty="0" smtClean="0"/>
              <a:t>(</a:t>
            </a:r>
            <a:r>
              <a:rPr lang="en-US" sz="1800" i="1" dirty="0" smtClean="0"/>
              <a:t>x explains y)</a:t>
            </a:r>
          </a:p>
          <a:p>
            <a:pPr lvl="1"/>
            <a:r>
              <a:rPr lang="en-US" sz="1800" dirty="0" smtClean="0"/>
              <a:t>or, validation is a kind of explanation, but not vice-versa</a:t>
            </a:r>
          </a:p>
          <a:p>
            <a:r>
              <a:rPr lang="en-US" sz="2000" dirty="0" smtClean="0"/>
              <a:t>inverse of </a:t>
            </a:r>
            <a:r>
              <a:rPr lang="en-US" sz="2000" i="1" dirty="0" smtClean="0"/>
              <a:t>explains</a:t>
            </a:r>
            <a:r>
              <a:rPr lang="en-US" sz="2000" dirty="0" smtClean="0"/>
              <a:t> is </a:t>
            </a:r>
            <a:r>
              <a:rPr lang="en-US" sz="2000" i="1" dirty="0" err="1" smtClean="0"/>
              <a:t>isExplainedBy</a:t>
            </a:r>
            <a:endParaRPr lang="en-US" sz="2000" i="1" dirty="0" smtClean="0"/>
          </a:p>
          <a:p>
            <a:r>
              <a:rPr lang="en-US" sz="2000" dirty="0" smtClean="0"/>
              <a:t>inverse of </a:t>
            </a:r>
            <a:r>
              <a:rPr lang="en-US" sz="2000" i="1" dirty="0" smtClean="0"/>
              <a:t>validates</a:t>
            </a:r>
            <a:r>
              <a:rPr lang="en-US" sz="2000" dirty="0" smtClean="0"/>
              <a:t> is </a:t>
            </a:r>
            <a:r>
              <a:rPr lang="en-US" sz="2000" i="1" dirty="0" err="1" smtClean="0"/>
              <a:t>isValidatedBy</a:t>
            </a:r>
            <a:endParaRPr lang="en-US" sz="2000" dirty="0" smtClean="0"/>
          </a:p>
          <a:p>
            <a:r>
              <a:rPr lang="en-US" sz="2000" i="1" dirty="0" err="1" smtClean="0"/>
              <a:t>isValidatedBy</a:t>
            </a:r>
            <a:r>
              <a:rPr lang="en-US" sz="2000" i="1" dirty="0" smtClean="0"/>
              <a:t> </a:t>
            </a:r>
            <a:r>
              <a:rPr lang="en-US" sz="2000" dirty="0" smtClean="0"/>
              <a:t>should be a subproperty of </a:t>
            </a:r>
            <a:r>
              <a:rPr lang="en-US" sz="2000" i="1" dirty="0" err="1" smtClean="0"/>
              <a:t>isExplainedBy</a:t>
            </a:r>
            <a:endParaRPr lang="en-US" sz="2000" i="1" dirty="0" smtClean="0"/>
          </a:p>
        </p:txBody>
      </p:sp>
      <p:sp>
        <p:nvSpPr>
          <p:cNvPr id="3" name="Slide Number Placeholder 2"/>
          <p:cNvSpPr>
            <a:spLocks noGrp="1"/>
          </p:cNvSpPr>
          <p:nvPr>
            <p:ph type="sldNum" sz="quarter" idx="4294967295"/>
          </p:nvPr>
        </p:nvSpPr>
        <p:spPr>
          <a:xfrm>
            <a:off x="7202716" y="6599958"/>
            <a:ext cx="1905000" cy="228600"/>
          </a:xfrm>
          <a:prstGeom prst="rect">
            <a:avLst/>
          </a:prstGeom>
        </p:spPr>
        <p:txBody>
          <a:bodyPr/>
          <a:lstStyle/>
          <a:p>
            <a:pPr algn="r"/>
            <a:fld id="{FA46C91A-E790-AB40-9FCA-BF3C8D0A1DFB}" type="slidenum">
              <a:rPr lang="en-US" sz="1000" smtClean="0"/>
              <a:pPr algn="r"/>
              <a:t>17</a:t>
            </a:fld>
            <a:endParaRPr lang="en-US" sz="1000" dirty="0"/>
          </a:p>
        </p:txBody>
      </p:sp>
      <p:sp>
        <p:nvSpPr>
          <p:cNvPr id="4" name="Title 3"/>
          <p:cNvSpPr>
            <a:spLocks noGrp="1"/>
          </p:cNvSpPr>
          <p:nvPr>
            <p:ph type="title"/>
          </p:nvPr>
        </p:nvSpPr>
        <p:spPr/>
        <p:txBody>
          <a:bodyPr/>
          <a:lstStyle/>
          <a:p>
            <a:r>
              <a:rPr lang="en-US" dirty="0" smtClean="0"/>
              <a:t>Ontology Hygiene Example</a:t>
            </a:r>
            <a:endParaRPr lang="en-US" dirty="0"/>
          </a:p>
        </p:txBody>
      </p:sp>
      <p:sp>
        <p:nvSpPr>
          <p:cNvPr id="30" name="TextBox 29"/>
          <p:cNvSpPr txBox="1"/>
          <p:nvPr/>
        </p:nvSpPr>
        <p:spPr>
          <a:xfrm>
            <a:off x="4624948" y="1842232"/>
            <a:ext cx="1992823" cy="1645920"/>
          </a:xfrm>
          <a:prstGeom prst="rect">
            <a:avLst/>
          </a:prstGeom>
          <a:solidFill>
            <a:srgbClr val="FFFF99"/>
          </a:solidFill>
          <a:ln>
            <a:solidFill>
              <a:schemeClr val="tx1"/>
            </a:solidFill>
          </a:ln>
        </p:spPr>
        <p:txBody>
          <a:bodyPr wrap="square" rtlCol="0">
            <a:spAutoFit/>
          </a:bodyPr>
          <a:lstStyle/>
          <a:p>
            <a:pPr algn="ctr"/>
            <a:r>
              <a:rPr lang="en-US" dirty="0" smtClean="0"/>
              <a:t>Analysis</a:t>
            </a:r>
            <a:endParaRPr lang="en-US" dirty="0"/>
          </a:p>
        </p:txBody>
      </p:sp>
      <p:sp>
        <p:nvSpPr>
          <p:cNvPr id="31" name="TextBox 30"/>
          <p:cNvSpPr txBox="1"/>
          <p:nvPr/>
        </p:nvSpPr>
        <p:spPr>
          <a:xfrm>
            <a:off x="7805947" y="2144230"/>
            <a:ext cx="1095798" cy="369332"/>
          </a:xfrm>
          <a:prstGeom prst="rect">
            <a:avLst/>
          </a:prstGeom>
          <a:solidFill>
            <a:srgbClr val="FFFF99"/>
          </a:solidFill>
          <a:ln>
            <a:solidFill>
              <a:schemeClr val="tx1"/>
            </a:solidFill>
          </a:ln>
        </p:spPr>
        <p:txBody>
          <a:bodyPr wrap="none" rtlCol="0">
            <a:spAutoFit/>
          </a:bodyPr>
          <a:lstStyle/>
          <a:p>
            <a:r>
              <a:rPr lang="en-US" dirty="0" smtClean="0"/>
              <a:t>Anything</a:t>
            </a:r>
            <a:endParaRPr lang="en-US" dirty="0"/>
          </a:p>
        </p:txBody>
      </p:sp>
      <p:cxnSp>
        <p:nvCxnSpPr>
          <p:cNvPr id="32" name="Straight Arrow Connector 31"/>
          <p:cNvCxnSpPr>
            <a:endCxn id="31" idx="1"/>
          </p:cNvCxnSpPr>
          <p:nvPr/>
        </p:nvCxnSpPr>
        <p:spPr>
          <a:xfrm>
            <a:off x="6606631" y="2094301"/>
            <a:ext cx="1199316" cy="234595"/>
          </a:xfrm>
          <a:prstGeom prst="straightConnector1">
            <a:avLst/>
          </a:prstGeom>
          <a:ln w="9525" cmpd="sng">
            <a:solidFill>
              <a:srgbClr val="000000"/>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4872362" y="4486240"/>
            <a:ext cx="1031577" cy="369332"/>
          </a:xfrm>
          <a:prstGeom prst="rect">
            <a:avLst/>
          </a:prstGeom>
          <a:noFill/>
        </p:spPr>
        <p:txBody>
          <a:bodyPr wrap="none" rtlCol="0">
            <a:spAutoFit/>
          </a:bodyPr>
          <a:lstStyle/>
          <a:p>
            <a:r>
              <a:rPr lang="en-US" dirty="0" smtClean="0"/>
              <a:t>explains</a:t>
            </a:r>
            <a:endParaRPr lang="en-US" dirty="0"/>
          </a:p>
        </p:txBody>
      </p:sp>
      <p:sp>
        <p:nvSpPr>
          <p:cNvPr id="63" name="TextBox 62"/>
          <p:cNvSpPr txBox="1"/>
          <p:nvPr/>
        </p:nvSpPr>
        <p:spPr>
          <a:xfrm>
            <a:off x="4829976" y="5752333"/>
            <a:ext cx="1108534" cy="369332"/>
          </a:xfrm>
          <a:prstGeom prst="rect">
            <a:avLst/>
          </a:prstGeom>
          <a:noFill/>
        </p:spPr>
        <p:txBody>
          <a:bodyPr wrap="none" rtlCol="0">
            <a:spAutoFit/>
          </a:bodyPr>
          <a:lstStyle/>
          <a:p>
            <a:r>
              <a:rPr lang="en-US" dirty="0" smtClean="0"/>
              <a:t>validates</a:t>
            </a:r>
            <a:endParaRPr lang="en-US" dirty="0"/>
          </a:p>
        </p:txBody>
      </p:sp>
      <p:grpSp>
        <p:nvGrpSpPr>
          <p:cNvPr id="6" name="Group 5"/>
          <p:cNvGrpSpPr/>
          <p:nvPr/>
        </p:nvGrpSpPr>
        <p:grpSpPr>
          <a:xfrm>
            <a:off x="5374474" y="4855572"/>
            <a:ext cx="1195655" cy="896761"/>
            <a:chOff x="5374474" y="4855572"/>
            <a:chExt cx="1195655" cy="896761"/>
          </a:xfrm>
        </p:grpSpPr>
        <p:cxnSp>
          <p:nvCxnSpPr>
            <p:cNvPr id="76" name="Straight Arrow Connector 75"/>
            <p:cNvCxnSpPr>
              <a:stCxn id="63" idx="0"/>
              <a:endCxn id="62" idx="2"/>
            </p:cNvCxnSpPr>
            <p:nvPr/>
          </p:nvCxnSpPr>
          <p:spPr>
            <a:xfrm flipV="1">
              <a:off x="5374474" y="4855572"/>
              <a:ext cx="3908" cy="89676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77" name="TextBox 76"/>
            <p:cNvSpPr txBox="1"/>
            <p:nvPr/>
          </p:nvSpPr>
          <p:spPr>
            <a:xfrm>
              <a:off x="5398013" y="5160317"/>
              <a:ext cx="1172116" cy="276999"/>
            </a:xfrm>
            <a:prstGeom prst="rect">
              <a:avLst/>
            </a:prstGeom>
            <a:noFill/>
          </p:spPr>
          <p:txBody>
            <a:bodyPr wrap="none" rtlCol="0">
              <a:spAutoFit/>
            </a:bodyPr>
            <a:lstStyle/>
            <a:p>
              <a:r>
                <a:rPr lang="en-US" sz="1200" dirty="0" smtClean="0"/>
                <a:t>subproperty of</a:t>
              </a:r>
              <a:endParaRPr lang="en-US" sz="1200" dirty="0"/>
            </a:p>
          </p:txBody>
        </p:sp>
      </p:grpSp>
      <p:grpSp>
        <p:nvGrpSpPr>
          <p:cNvPr id="7" name="Group 6"/>
          <p:cNvGrpSpPr/>
          <p:nvPr/>
        </p:nvGrpSpPr>
        <p:grpSpPr>
          <a:xfrm>
            <a:off x="5894170" y="4316255"/>
            <a:ext cx="2485899" cy="525640"/>
            <a:chOff x="5894170" y="4316255"/>
            <a:chExt cx="2485899" cy="525640"/>
          </a:xfrm>
        </p:grpSpPr>
        <p:sp>
          <p:nvSpPr>
            <p:cNvPr id="64" name="TextBox 63"/>
            <p:cNvSpPr txBox="1"/>
            <p:nvPr/>
          </p:nvSpPr>
          <p:spPr>
            <a:xfrm>
              <a:off x="6745487" y="4472563"/>
              <a:ext cx="1634582" cy="369332"/>
            </a:xfrm>
            <a:prstGeom prst="rect">
              <a:avLst/>
            </a:prstGeom>
            <a:noFill/>
          </p:spPr>
          <p:txBody>
            <a:bodyPr wrap="none" rtlCol="0">
              <a:spAutoFit/>
            </a:bodyPr>
            <a:lstStyle/>
            <a:p>
              <a:r>
                <a:rPr lang="en-US" dirty="0" err="1" smtClean="0"/>
                <a:t>isExplainedBy</a:t>
              </a:r>
              <a:endParaRPr lang="en-US" dirty="0"/>
            </a:p>
          </p:txBody>
        </p:sp>
        <p:grpSp>
          <p:nvGrpSpPr>
            <p:cNvPr id="67" name="Group 66"/>
            <p:cNvGrpSpPr/>
            <p:nvPr/>
          </p:nvGrpSpPr>
          <p:grpSpPr>
            <a:xfrm>
              <a:off x="5894170" y="4316255"/>
              <a:ext cx="899163" cy="354651"/>
              <a:chOff x="6157051" y="2721707"/>
              <a:chExt cx="899163" cy="354651"/>
            </a:xfrm>
          </p:grpSpPr>
          <p:cxnSp>
            <p:nvCxnSpPr>
              <p:cNvPr id="74" name="Straight Arrow Connector 73"/>
              <p:cNvCxnSpPr>
                <a:stCxn id="62" idx="3"/>
                <a:endCxn id="64" idx="1"/>
              </p:cNvCxnSpPr>
              <p:nvPr/>
            </p:nvCxnSpPr>
            <p:spPr>
              <a:xfrm flipV="1">
                <a:off x="6157051" y="3062681"/>
                <a:ext cx="841548" cy="13677"/>
              </a:xfrm>
              <a:prstGeom prst="straightConnector1">
                <a:avLst/>
              </a:prstGeom>
              <a:ln>
                <a:solidFill>
                  <a:srgbClr val="FF6600"/>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75" name="TextBox 74"/>
              <p:cNvSpPr txBox="1"/>
              <p:nvPr/>
            </p:nvSpPr>
            <p:spPr>
              <a:xfrm>
                <a:off x="6191875" y="2721707"/>
                <a:ext cx="864339" cy="276999"/>
              </a:xfrm>
              <a:prstGeom prst="rect">
                <a:avLst/>
              </a:prstGeom>
              <a:noFill/>
            </p:spPr>
            <p:txBody>
              <a:bodyPr wrap="none" rtlCol="0">
                <a:spAutoFit/>
              </a:bodyPr>
              <a:lstStyle/>
              <a:p>
                <a:r>
                  <a:rPr lang="en-US" sz="1200" dirty="0" smtClean="0"/>
                  <a:t>inverse of</a:t>
                </a:r>
                <a:endParaRPr lang="en-US" sz="1200" dirty="0"/>
              </a:p>
            </p:txBody>
          </p:sp>
        </p:grpSp>
      </p:grpSp>
      <p:grpSp>
        <p:nvGrpSpPr>
          <p:cNvPr id="8" name="Group 7"/>
          <p:cNvGrpSpPr/>
          <p:nvPr/>
        </p:nvGrpSpPr>
        <p:grpSpPr>
          <a:xfrm>
            <a:off x="5928741" y="5556948"/>
            <a:ext cx="2424728" cy="560810"/>
            <a:chOff x="5928741" y="5556948"/>
            <a:chExt cx="2424728" cy="560810"/>
          </a:xfrm>
        </p:grpSpPr>
        <p:sp>
          <p:nvSpPr>
            <p:cNvPr id="65" name="TextBox 64"/>
            <p:cNvSpPr txBox="1"/>
            <p:nvPr/>
          </p:nvSpPr>
          <p:spPr>
            <a:xfrm>
              <a:off x="6783809" y="5748426"/>
              <a:ext cx="1569660" cy="369332"/>
            </a:xfrm>
            <a:prstGeom prst="rect">
              <a:avLst/>
            </a:prstGeom>
            <a:noFill/>
          </p:spPr>
          <p:txBody>
            <a:bodyPr wrap="none" rtlCol="0">
              <a:spAutoFit/>
            </a:bodyPr>
            <a:lstStyle/>
            <a:p>
              <a:r>
                <a:rPr lang="en-US" dirty="0" err="1" smtClean="0"/>
                <a:t>isValidatedBy</a:t>
              </a:r>
              <a:endParaRPr lang="en-US" dirty="0"/>
            </a:p>
          </p:txBody>
        </p:sp>
        <p:grpSp>
          <p:nvGrpSpPr>
            <p:cNvPr id="68" name="Group 67"/>
            <p:cNvGrpSpPr/>
            <p:nvPr/>
          </p:nvGrpSpPr>
          <p:grpSpPr>
            <a:xfrm>
              <a:off x="5928741" y="5556948"/>
              <a:ext cx="864592" cy="380051"/>
              <a:chOff x="6191622" y="3962400"/>
              <a:chExt cx="864592" cy="380051"/>
            </a:xfrm>
          </p:grpSpPr>
          <p:cxnSp>
            <p:nvCxnSpPr>
              <p:cNvPr id="72" name="Straight Arrow Connector 71"/>
              <p:cNvCxnSpPr>
                <a:stCxn id="63" idx="3"/>
                <a:endCxn id="65" idx="1"/>
              </p:cNvCxnSpPr>
              <p:nvPr/>
            </p:nvCxnSpPr>
            <p:spPr>
              <a:xfrm flipV="1">
                <a:off x="6191622" y="4338544"/>
                <a:ext cx="845299" cy="3907"/>
              </a:xfrm>
              <a:prstGeom prst="straightConnector1">
                <a:avLst/>
              </a:prstGeom>
              <a:ln>
                <a:solidFill>
                  <a:srgbClr val="FF6600"/>
                </a:solidFill>
                <a:headEnd type="arrow"/>
                <a:tailEnd type="arrow"/>
              </a:ln>
            </p:spPr>
            <p:style>
              <a:lnRef idx="2">
                <a:schemeClr val="accent1"/>
              </a:lnRef>
              <a:fillRef idx="0">
                <a:schemeClr val="accent1"/>
              </a:fillRef>
              <a:effectRef idx="1">
                <a:schemeClr val="accent1"/>
              </a:effectRef>
              <a:fontRef idx="minor">
                <a:schemeClr val="tx1"/>
              </a:fontRef>
            </p:style>
          </p:cxnSp>
          <p:sp>
            <p:nvSpPr>
              <p:cNvPr id="73" name="TextBox 72"/>
              <p:cNvSpPr txBox="1"/>
              <p:nvPr/>
            </p:nvSpPr>
            <p:spPr>
              <a:xfrm>
                <a:off x="6191875" y="3962400"/>
                <a:ext cx="864339" cy="276999"/>
              </a:xfrm>
              <a:prstGeom prst="rect">
                <a:avLst/>
              </a:prstGeom>
              <a:noFill/>
            </p:spPr>
            <p:txBody>
              <a:bodyPr wrap="none" rtlCol="0">
                <a:spAutoFit/>
              </a:bodyPr>
              <a:lstStyle/>
              <a:p>
                <a:r>
                  <a:rPr lang="en-US" sz="1200" dirty="0" smtClean="0"/>
                  <a:t>inverse of</a:t>
                </a:r>
                <a:endParaRPr lang="en-US" sz="1200" dirty="0"/>
              </a:p>
            </p:txBody>
          </p:sp>
        </p:grpSp>
      </p:grpSp>
      <p:grpSp>
        <p:nvGrpSpPr>
          <p:cNvPr id="69" name="Group 68"/>
          <p:cNvGrpSpPr/>
          <p:nvPr/>
        </p:nvGrpSpPr>
        <p:grpSpPr>
          <a:xfrm>
            <a:off x="7541474" y="4851665"/>
            <a:ext cx="1253994" cy="896761"/>
            <a:chOff x="5619955" y="3261024"/>
            <a:chExt cx="1253994" cy="896761"/>
          </a:xfrm>
        </p:grpSpPr>
        <p:cxnSp>
          <p:nvCxnSpPr>
            <p:cNvPr id="70" name="Straight Arrow Connector 69"/>
            <p:cNvCxnSpPr/>
            <p:nvPr/>
          </p:nvCxnSpPr>
          <p:spPr>
            <a:xfrm flipV="1">
              <a:off x="5637355" y="3261024"/>
              <a:ext cx="3908" cy="89676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71" name="TextBox 70"/>
            <p:cNvSpPr txBox="1"/>
            <p:nvPr/>
          </p:nvSpPr>
          <p:spPr>
            <a:xfrm>
              <a:off x="5619955" y="3565769"/>
              <a:ext cx="1253994" cy="276999"/>
            </a:xfrm>
            <a:prstGeom prst="rect">
              <a:avLst/>
            </a:prstGeom>
            <a:noFill/>
          </p:spPr>
          <p:txBody>
            <a:bodyPr wrap="none" rtlCol="0">
              <a:spAutoFit/>
            </a:bodyPr>
            <a:lstStyle/>
            <a:p>
              <a:r>
                <a:rPr lang="en-US" sz="1200" dirty="0" smtClean="0"/>
                <a:t>subproperty of?</a:t>
              </a:r>
              <a:endParaRPr lang="en-US" sz="1200" dirty="0"/>
            </a:p>
          </p:txBody>
        </p:sp>
      </p:grpSp>
      <p:sp>
        <p:nvSpPr>
          <p:cNvPr id="29" name="TextBox 28"/>
          <p:cNvSpPr txBox="1"/>
          <p:nvPr/>
        </p:nvSpPr>
        <p:spPr>
          <a:xfrm>
            <a:off x="5047253" y="3031360"/>
            <a:ext cx="1194195" cy="369332"/>
          </a:xfrm>
          <a:prstGeom prst="rect">
            <a:avLst/>
          </a:prstGeom>
          <a:solidFill>
            <a:srgbClr val="FFFF99"/>
          </a:solidFill>
          <a:ln>
            <a:solidFill>
              <a:schemeClr val="tx1"/>
            </a:solidFill>
          </a:ln>
        </p:spPr>
        <p:txBody>
          <a:bodyPr wrap="none" rtlCol="0">
            <a:spAutoFit/>
          </a:bodyPr>
          <a:lstStyle/>
          <a:p>
            <a:r>
              <a:rPr lang="en-US" dirty="0" smtClean="0"/>
              <a:t>Validation</a:t>
            </a:r>
            <a:endParaRPr lang="en-US" dirty="0"/>
          </a:p>
        </p:txBody>
      </p:sp>
      <p:cxnSp>
        <p:nvCxnSpPr>
          <p:cNvPr id="39" name="Straight Arrow Connector 38"/>
          <p:cNvCxnSpPr>
            <a:stCxn id="29" idx="3"/>
            <a:endCxn id="31" idx="1"/>
          </p:cNvCxnSpPr>
          <p:nvPr/>
        </p:nvCxnSpPr>
        <p:spPr>
          <a:xfrm flipV="1">
            <a:off x="6241448" y="2328896"/>
            <a:ext cx="1564499" cy="887130"/>
          </a:xfrm>
          <a:prstGeom prst="straightConnector1">
            <a:avLst/>
          </a:prstGeom>
          <a:ln w="9525" cmpd="sng">
            <a:solidFill>
              <a:srgbClr val="000000"/>
            </a:solidFill>
            <a:tailEnd type="arrow"/>
          </a:ln>
        </p:spPr>
        <p:style>
          <a:lnRef idx="2">
            <a:schemeClr val="accent1"/>
          </a:lnRef>
          <a:fillRef idx="0">
            <a:schemeClr val="accent1"/>
          </a:fillRef>
          <a:effectRef idx="1">
            <a:schemeClr val="accent1"/>
          </a:effectRef>
          <a:fontRef idx="minor">
            <a:schemeClr val="tx1"/>
          </a:fontRef>
        </p:style>
      </p:cxnSp>
      <p:sp>
        <p:nvSpPr>
          <p:cNvPr id="42" name="TextBox 41"/>
          <p:cNvSpPr txBox="1"/>
          <p:nvPr/>
        </p:nvSpPr>
        <p:spPr>
          <a:xfrm>
            <a:off x="6783279" y="1884199"/>
            <a:ext cx="787357" cy="276999"/>
          </a:xfrm>
          <a:prstGeom prst="rect">
            <a:avLst/>
          </a:prstGeom>
          <a:noFill/>
        </p:spPr>
        <p:txBody>
          <a:bodyPr wrap="none" rtlCol="0">
            <a:spAutoFit/>
          </a:bodyPr>
          <a:lstStyle/>
          <a:p>
            <a:r>
              <a:rPr lang="en-US" sz="1200" i="1" dirty="0" smtClean="0"/>
              <a:t>explains</a:t>
            </a:r>
            <a:endParaRPr lang="en-US" sz="1200" i="1" dirty="0"/>
          </a:p>
        </p:txBody>
      </p:sp>
      <p:sp>
        <p:nvSpPr>
          <p:cNvPr id="43" name="TextBox 42"/>
          <p:cNvSpPr txBox="1"/>
          <p:nvPr/>
        </p:nvSpPr>
        <p:spPr>
          <a:xfrm>
            <a:off x="6913397" y="2749553"/>
            <a:ext cx="830112" cy="276999"/>
          </a:xfrm>
          <a:prstGeom prst="rect">
            <a:avLst/>
          </a:prstGeom>
          <a:noFill/>
        </p:spPr>
        <p:txBody>
          <a:bodyPr wrap="none" rtlCol="0">
            <a:spAutoFit/>
          </a:bodyPr>
          <a:lstStyle/>
          <a:p>
            <a:r>
              <a:rPr lang="en-US" sz="1200" i="1" dirty="0" smtClean="0"/>
              <a:t>validates</a:t>
            </a:r>
            <a:endParaRPr lang="en-US" sz="1200" i="1" dirty="0"/>
          </a:p>
        </p:txBody>
      </p:sp>
    </p:spTree>
    <p:extLst>
      <p:ext uri="{BB962C8B-B14F-4D97-AF65-F5344CB8AC3E}">
        <p14:creationId xmlns:p14="http://schemas.microsoft.com/office/powerpoint/2010/main" val="364490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SPARQL Query Example</a:t>
            </a:r>
            <a:endParaRPr lang="en-US" dirty="0"/>
          </a:p>
        </p:txBody>
      </p:sp>
      <p:sp>
        <p:nvSpPr>
          <p:cNvPr id="3" name="Content Placeholder 2"/>
          <p:cNvSpPr>
            <a:spLocks noGrp="1"/>
          </p:cNvSpPr>
          <p:nvPr>
            <p:ph idx="1"/>
          </p:nvPr>
        </p:nvSpPr>
        <p:spPr>
          <a:xfrm>
            <a:off x="533400" y="1066799"/>
            <a:ext cx="8001000" cy="5515267"/>
          </a:xfrm>
        </p:spPr>
        <p:txBody>
          <a:bodyPr>
            <a:normAutofit fontScale="92500"/>
          </a:bodyPr>
          <a:lstStyle/>
          <a:p>
            <a:r>
              <a:rPr lang="en-US" sz="2200" dirty="0"/>
              <a:t>This example illustrates an </a:t>
            </a:r>
            <a:r>
              <a:rPr lang="en-US" sz="2200" dirty="0" smtClean="0"/>
              <a:t>audit in SPARQL for previous example </a:t>
            </a:r>
          </a:p>
          <a:p>
            <a:r>
              <a:rPr lang="en-US" sz="2200" dirty="0" smtClean="0"/>
              <a:t>Literally </a:t>
            </a:r>
            <a:r>
              <a:rPr lang="en-US" sz="2200" dirty="0"/>
              <a:t>it says “If p</a:t>
            </a:r>
            <a:r>
              <a:rPr lang="en-US" sz="2200" baseline="-25000" dirty="0"/>
              <a:t>1</a:t>
            </a:r>
            <a:r>
              <a:rPr lang="en-US" sz="2200" dirty="0"/>
              <a:t> and p</a:t>
            </a:r>
            <a:r>
              <a:rPr lang="en-US" sz="2200" baseline="-25000" dirty="0"/>
              <a:t>2</a:t>
            </a:r>
            <a:r>
              <a:rPr lang="en-US" sz="2200" dirty="0"/>
              <a:t> are distinct properties such that p</a:t>
            </a:r>
            <a:r>
              <a:rPr lang="en-US" sz="2200" baseline="-25000" dirty="0"/>
              <a:t>1</a:t>
            </a:r>
            <a:r>
              <a:rPr lang="en-US" sz="2200" dirty="0"/>
              <a:t> is a </a:t>
            </a:r>
            <a:r>
              <a:rPr lang="en-US" sz="2200" dirty="0" err="1"/>
              <a:t>subproperty</a:t>
            </a:r>
            <a:r>
              <a:rPr lang="en-US" sz="2200" dirty="0"/>
              <a:t> of p</a:t>
            </a:r>
            <a:r>
              <a:rPr lang="en-US" sz="2200" baseline="-25000" dirty="0"/>
              <a:t>2</a:t>
            </a:r>
            <a:r>
              <a:rPr lang="en-US" sz="2200" dirty="0"/>
              <a:t>, and p</a:t>
            </a:r>
            <a:r>
              <a:rPr lang="en-US" sz="2200" baseline="-25000" dirty="0"/>
              <a:t>1</a:t>
            </a:r>
            <a:r>
              <a:rPr lang="en-US" sz="2200" baseline="30000" dirty="0"/>
              <a:t>-1</a:t>
            </a:r>
            <a:r>
              <a:rPr lang="en-US" sz="2200" dirty="0"/>
              <a:t> and p</a:t>
            </a:r>
            <a:r>
              <a:rPr lang="en-US" sz="2200" baseline="-25000" dirty="0"/>
              <a:t>2</a:t>
            </a:r>
            <a:r>
              <a:rPr lang="en-US" sz="2200" baseline="30000" dirty="0"/>
              <a:t>-1 </a:t>
            </a:r>
            <a:r>
              <a:rPr lang="en-US" sz="2200" dirty="0"/>
              <a:t>exist, then report whether p</a:t>
            </a:r>
            <a:r>
              <a:rPr lang="en-US" sz="2200" baseline="-25000" dirty="0"/>
              <a:t>1</a:t>
            </a:r>
            <a:r>
              <a:rPr lang="en-US" sz="2200" baseline="30000" dirty="0"/>
              <a:t>-1 </a:t>
            </a:r>
            <a:r>
              <a:rPr lang="en-US" sz="2200" dirty="0"/>
              <a:t>is a </a:t>
            </a:r>
            <a:r>
              <a:rPr lang="en-US" sz="2200" dirty="0" err="1"/>
              <a:t>subproperty</a:t>
            </a:r>
            <a:r>
              <a:rPr lang="en-US" sz="2200" dirty="0"/>
              <a:t> of p</a:t>
            </a:r>
            <a:r>
              <a:rPr lang="en-US" sz="2200" baseline="-25000" dirty="0"/>
              <a:t>2</a:t>
            </a:r>
            <a:r>
              <a:rPr lang="en-US" sz="2200" baseline="30000" dirty="0"/>
              <a:t>-1</a:t>
            </a:r>
            <a:r>
              <a:rPr lang="en-US" sz="2200" dirty="0"/>
              <a:t>”</a:t>
            </a:r>
          </a:p>
          <a:p>
            <a:endParaRPr lang="en-US" dirty="0"/>
          </a:p>
          <a:p>
            <a:endParaRPr lang="en-US" dirty="0"/>
          </a:p>
          <a:p>
            <a:endParaRPr lang="en-US" dirty="0"/>
          </a:p>
          <a:p>
            <a:endParaRPr lang="en-US" dirty="0"/>
          </a:p>
          <a:p>
            <a:endParaRPr lang="en-US" dirty="0"/>
          </a:p>
          <a:p>
            <a:endParaRPr lang="en-US" dirty="0"/>
          </a:p>
          <a:p>
            <a:endParaRPr lang="en-US" sz="2200" dirty="0" smtClean="0"/>
          </a:p>
          <a:p>
            <a:r>
              <a:rPr lang="en-US" sz="2200" dirty="0" smtClean="0"/>
              <a:t>Most </a:t>
            </a:r>
            <a:r>
              <a:rPr lang="en-US" sz="2200" dirty="0"/>
              <a:t>important features to note: it’s </a:t>
            </a:r>
            <a:r>
              <a:rPr lang="en-US" sz="2200" i="1" dirty="0"/>
              <a:t>short</a:t>
            </a:r>
            <a:r>
              <a:rPr lang="en-US" sz="2200" dirty="0"/>
              <a:t> and </a:t>
            </a:r>
            <a:r>
              <a:rPr lang="en-US" sz="2200" i="1" dirty="0"/>
              <a:t>fast</a:t>
            </a:r>
            <a:endParaRPr lang="en-US" sz="2200" dirty="0"/>
          </a:p>
          <a:p>
            <a:r>
              <a:rPr lang="en-US" sz="2200" dirty="0"/>
              <a:t>A collection of similar queries can form the basis of a continuous validation suite for ontology and model development</a:t>
            </a:r>
          </a:p>
          <a:p>
            <a:endParaRPr lang="en-US" dirty="0"/>
          </a:p>
        </p:txBody>
      </p:sp>
      <p:sp>
        <p:nvSpPr>
          <p:cNvPr id="6" name="TextBox 5"/>
          <p:cNvSpPr txBox="1"/>
          <p:nvPr/>
        </p:nvSpPr>
        <p:spPr>
          <a:xfrm>
            <a:off x="881840" y="2786638"/>
            <a:ext cx="7509838" cy="1938992"/>
          </a:xfrm>
          <a:prstGeom prst="rect">
            <a:avLst/>
          </a:prstGeom>
          <a:solidFill>
            <a:srgbClr val="F2F2F2"/>
          </a:solidFill>
          <a:ln>
            <a:solidFill>
              <a:schemeClr val="tx1"/>
            </a:solidFill>
          </a:ln>
          <a:effectLst>
            <a:outerShdw blurRad="50800" dist="38100" dir="2700000" algn="tl" rotWithShape="0">
              <a:prstClr val="black">
                <a:alpha val="40000"/>
              </a:prstClr>
            </a:outerShdw>
          </a:effectLst>
        </p:spPr>
        <p:txBody>
          <a:bodyPr wrap="none" rtlCol="0">
            <a:spAutoFit/>
          </a:bodyPr>
          <a:lstStyle/>
          <a:p>
            <a:pPr algn="l"/>
            <a:r>
              <a:rPr lang="en-US" sz="1200" dirty="0" smtClean="0">
                <a:latin typeface="Lucida Console" pitchFamily="49" charset="0"/>
                <a:ea typeface="DejaVu Sans Mono" pitchFamily="49" charset="0"/>
                <a:cs typeface="DejaVu Sans Mono" pitchFamily="49" charset="0"/>
              </a:rPr>
              <a:t>select distinct ?p1 ?p2 ?inverse_ok</a:t>
            </a:r>
          </a:p>
          <a:p>
            <a:r>
              <a:rPr lang="en-US" sz="1200" dirty="0" smtClean="0">
                <a:latin typeface="Lucida Console" pitchFamily="49" charset="0"/>
                <a:ea typeface="DejaVu Sans Mono" pitchFamily="49" charset="0"/>
                <a:cs typeface="DejaVu Sans Mono" pitchFamily="49" charset="0"/>
              </a:rPr>
              <a:t>where {</a:t>
            </a:r>
          </a:p>
          <a:p>
            <a:pPr algn="l"/>
            <a:r>
              <a:rPr lang="en-US" sz="1200" dirty="0" smtClean="0">
                <a:latin typeface="Lucida Console" pitchFamily="49" charset="0"/>
                <a:ea typeface="DejaVu Sans Mono" pitchFamily="49" charset="0"/>
                <a:cs typeface="DejaVu Sans Mono" pitchFamily="49" charset="0"/>
              </a:rPr>
              <a:t>    ?p1 rdfs:subPropertyOf ?p2 .</a:t>
            </a:r>
          </a:p>
          <a:p>
            <a:pPr algn="l"/>
            <a:r>
              <a:rPr lang="en-US" sz="1200" dirty="0" smtClean="0">
                <a:latin typeface="Lucida Console" pitchFamily="49" charset="0"/>
                <a:ea typeface="DejaVu Sans Mono" pitchFamily="49" charset="0"/>
                <a:cs typeface="DejaVu Sans Mono" pitchFamily="49" charset="0"/>
              </a:rPr>
              <a:t>    ?p1 owl:inverseOf ?p1_inverse .</a:t>
            </a:r>
          </a:p>
          <a:p>
            <a:pPr algn="l"/>
            <a:r>
              <a:rPr lang="en-US" sz="1200" dirty="0" smtClean="0">
                <a:latin typeface="Lucida Console" pitchFamily="49" charset="0"/>
                <a:ea typeface="DejaVu Sans Mono" pitchFamily="49" charset="0"/>
                <a:cs typeface="DejaVu Sans Mono" pitchFamily="49" charset="0"/>
              </a:rPr>
              <a:t>    ?p2 owl:inverseOf ?p2_inverse .</a:t>
            </a:r>
          </a:p>
          <a:p>
            <a:pPr algn="l"/>
            <a:r>
              <a:rPr lang="en-US" sz="1200" dirty="0" smtClean="0">
                <a:latin typeface="Lucida Console" pitchFamily="49" charset="0"/>
                <a:ea typeface="DejaVu Sans Mono" pitchFamily="49" charset="0"/>
                <a:cs typeface="DejaVu Sans Mono" pitchFamily="49" charset="0"/>
              </a:rPr>
              <a:t>      </a:t>
            </a:r>
          </a:p>
          <a:p>
            <a:pPr algn="l"/>
            <a:r>
              <a:rPr lang="en-US" sz="1200" dirty="0" smtClean="0">
                <a:latin typeface="Lucida Console" pitchFamily="49" charset="0"/>
                <a:ea typeface="DejaVu Sans Mono" pitchFamily="49" charset="0"/>
                <a:cs typeface="DejaVu Sans Mono" pitchFamily="49" charset="0"/>
              </a:rPr>
              <a:t>    bind (exists { ?p1_inverse rdfs:subPropertyOf ?p2_inverse } as ?inverse_ok)</a:t>
            </a:r>
          </a:p>
          <a:p>
            <a:pPr algn="l"/>
            <a:r>
              <a:rPr lang="en-US" sz="1200" dirty="0" smtClean="0">
                <a:latin typeface="Lucida Console" pitchFamily="49" charset="0"/>
                <a:ea typeface="DejaVu Sans Mono" pitchFamily="49" charset="0"/>
                <a:cs typeface="DejaVu Sans Mono" pitchFamily="49" charset="0"/>
              </a:rPr>
              <a:t>      </a:t>
            </a:r>
          </a:p>
          <a:p>
            <a:pPr algn="l"/>
            <a:r>
              <a:rPr lang="en-US" sz="1200" dirty="0" smtClean="0">
                <a:latin typeface="Lucida Console" pitchFamily="49" charset="0"/>
                <a:ea typeface="DejaVu Sans Mono" pitchFamily="49" charset="0"/>
                <a:cs typeface="DejaVu Sans Mono" pitchFamily="49" charset="0"/>
              </a:rPr>
              <a:t>    filter (?p1 != ?p2)</a:t>
            </a:r>
          </a:p>
          <a:p>
            <a:pPr algn="l"/>
            <a:r>
              <a:rPr lang="en-US" sz="1200" dirty="0" smtClean="0">
                <a:latin typeface="Lucida Console" pitchFamily="49" charset="0"/>
                <a:ea typeface="DejaVu Sans Mono" pitchFamily="49" charset="0"/>
                <a:cs typeface="DejaVu Sans Mono" pitchFamily="49" charset="0"/>
              </a:rPr>
              <a:t>}</a:t>
            </a:r>
            <a:endParaRPr lang="en-US" sz="1200" dirty="0">
              <a:latin typeface="Lucida Console" pitchFamily="49" charset="0"/>
              <a:ea typeface="DejaVu Sans Mono" pitchFamily="49" charset="0"/>
              <a:cs typeface="DejaVu Sans Mono" pitchFamily="49" charset="0"/>
            </a:endParaRPr>
          </a:p>
        </p:txBody>
      </p:sp>
      <p:sp>
        <p:nvSpPr>
          <p:cNvPr id="5" name="Slide Number Placeholder 4"/>
          <p:cNvSpPr>
            <a:spLocks noGrp="1"/>
          </p:cNvSpPr>
          <p:nvPr>
            <p:ph type="sldNum" sz="quarter" idx="10"/>
          </p:nvPr>
        </p:nvSpPr>
        <p:spPr/>
        <p:txBody>
          <a:bodyPr/>
          <a:lstStyle/>
          <a:p>
            <a:pPr>
              <a:defRPr/>
            </a:pPr>
            <a:fld id="{FBA43EC7-B018-492A-98F6-32908B5B9E8D}" type="slidenum">
              <a:rPr lang="en-US" smtClean="0"/>
              <a:pPr>
                <a:defRPr/>
              </a:pPr>
              <a:t>18</a:t>
            </a:fld>
            <a:endParaRPr lang="en-US" dirty="0"/>
          </a:p>
        </p:txBody>
      </p:sp>
    </p:spTree>
    <p:extLst>
      <p:ext uri="{BB962C8B-B14F-4D97-AF65-F5344CB8AC3E}">
        <p14:creationId xmlns:p14="http://schemas.microsoft.com/office/powerpoint/2010/main" val="97112431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Overview of systems Engineering Ontologies</a:t>
            </a:r>
            <a:endParaRPr lang="en-US" dirty="0"/>
          </a:p>
        </p:txBody>
      </p:sp>
      <p:sp>
        <p:nvSpPr>
          <p:cNvPr id="3" name="Text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2"/>
          </p:nvPr>
        </p:nvSpPr>
        <p:spPr/>
        <p:txBody>
          <a:bodyPr/>
          <a:lstStyle/>
          <a:p>
            <a:fld id="{B929F27A-2358-614F-9775-4EE8DA57C84B}" type="slidenum">
              <a:rPr lang="en-US" smtClean="0"/>
              <a:t>19</a:t>
            </a:fld>
            <a:endParaRPr lang="en-US"/>
          </a:p>
        </p:txBody>
      </p:sp>
    </p:spTree>
    <p:extLst>
      <p:ext uri="{BB962C8B-B14F-4D97-AF65-F5344CB8AC3E}">
        <p14:creationId xmlns:p14="http://schemas.microsoft.com/office/powerpoint/2010/main" val="79760704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Introduction</a:t>
            </a:r>
            <a:endParaRPr lang="en-US" dirty="0"/>
          </a:p>
        </p:txBody>
      </p:sp>
      <p:sp>
        <p:nvSpPr>
          <p:cNvPr id="3" name="Content Placeholder 2"/>
          <p:cNvSpPr>
            <a:spLocks noGrp="1"/>
          </p:cNvSpPr>
          <p:nvPr>
            <p:ph idx="1"/>
          </p:nvPr>
        </p:nvSpPr>
        <p:spPr/>
        <p:txBody>
          <a:bodyPr>
            <a:normAutofit/>
          </a:bodyPr>
          <a:lstStyle/>
          <a:p>
            <a:r>
              <a:rPr lang="en-US" dirty="0" smtClean="0"/>
              <a:t>The purpose of the Systems Engineering Ontologies is to encompass key concepts and associate vocabulary for modeling systems in the space system domain</a:t>
            </a:r>
          </a:p>
          <a:p>
            <a:endParaRPr lang="en-US" dirty="0"/>
          </a:p>
          <a:p>
            <a:r>
              <a:rPr lang="en-US" dirty="0"/>
              <a:t>The emphasis in this training </a:t>
            </a:r>
            <a:r>
              <a:rPr lang="en-US" dirty="0" smtClean="0"/>
              <a:t>module is </a:t>
            </a:r>
            <a:r>
              <a:rPr lang="en-US" dirty="0"/>
              <a:t>on the ontology concepts </a:t>
            </a:r>
            <a:r>
              <a:rPr lang="en-US" dirty="0" smtClean="0"/>
              <a:t>and how they appear in SysML models</a:t>
            </a:r>
          </a:p>
          <a:p>
            <a:endParaRPr lang="en-US" dirty="0"/>
          </a:p>
          <a:p>
            <a:r>
              <a:rPr lang="en-US" dirty="0" smtClean="0"/>
              <a:t>Examples are given representing a fanciful mission to the </a:t>
            </a:r>
            <a:r>
              <a:rPr lang="en-US" dirty="0" err="1" smtClean="0"/>
              <a:t>extrasolar</a:t>
            </a:r>
            <a:r>
              <a:rPr lang="en-US" dirty="0" smtClean="0"/>
              <a:t> planet Kepler-16b</a:t>
            </a:r>
            <a:endParaRPr lang="en-US" dirty="0"/>
          </a:p>
          <a:p>
            <a:pPr marL="457200" lvl="1" indent="0">
              <a:buNone/>
            </a:pPr>
            <a:endParaRPr lang="en-US" dirty="0" smtClean="0"/>
          </a:p>
          <a:p>
            <a:pPr lvl="1"/>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20</a:t>
            </a:fld>
            <a:endParaRPr lang="en-US" dirty="0"/>
          </a:p>
        </p:txBody>
      </p:sp>
    </p:spTree>
    <p:extLst>
      <p:ext uri="{BB962C8B-B14F-4D97-AF65-F5344CB8AC3E}">
        <p14:creationId xmlns:p14="http://schemas.microsoft.com/office/powerpoint/2010/main" val="164405217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5" name="Title 4"/>
          <p:cNvSpPr>
            <a:spLocks noGrp="1"/>
          </p:cNvSpPr>
          <p:nvPr>
            <p:ph type="title"/>
          </p:nvPr>
        </p:nvSpPr>
        <p:spPr>
          <a:xfrm>
            <a:off x="685800" y="0"/>
            <a:ext cx="8385129" cy="685800"/>
          </a:xfrm>
        </p:spPr>
        <p:txBody>
          <a:bodyPr/>
          <a:lstStyle/>
          <a:p>
            <a:r>
              <a:rPr lang="en-US" dirty="0" smtClean="0"/>
              <a:t>Systems Engineering Ontologies Organization</a:t>
            </a:r>
            <a:endParaRPr lang="en-US" dirty="0"/>
          </a:p>
        </p:txBody>
      </p:sp>
      <p:sp>
        <p:nvSpPr>
          <p:cNvPr id="6" name="Rectangle 5"/>
          <p:cNvSpPr/>
          <p:nvPr/>
        </p:nvSpPr>
        <p:spPr>
          <a:xfrm>
            <a:off x="443047" y="1236558"/>
            <a:ext cx="4832488" cy="1123519"/>
          </a:xfrm>
          <a:prstGeom prst="rect">
            <a:avLst/>
          </a:prstGeom>
          <a:solidFill>
            <a:srgbClr val="B7D4E9"/>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400" b="1" dirty="0" smtClean="0">
                <a:solidFill>
                  <a:schemeClr val="tx1"/>
                </a:solidFill>
              </a:rPr>
              <a:t>Foundation Ontologies</a:t>
            </a:r>
            <a:endParaRPr lang="en-US" sz="1400" dirty="0" smtClean="0">
              <a:solidFill>
                <a:schemeClr val="tx1"/>
              </a:solidFill>
            </a:endParaRPr>
          </a:p>
          <a:p>
            <a:pPr algn="ctr">
              <a:spcBef>
                <a:spcPts val="600"/>
              </a:spcBef>
            </a:pPr>
            <a:r>
              <a:rPr lang="en-US" sz="1400" dirty="0" smtClean="0">
                <a:solidFill>
                  <a:srgbClr val="0000FF"/>
                </a:solidFill>
              </a:rPr>
              <a:t>Mission</a:t>
            </a:r>
            <a:r>
              <a:rPr lang="en-US" sz="1400" dirty="0" smtClean="0">
                <a:solidFill>
                  <a:schemeClr val="tx1"/>
                </a:solidFill>
              </a:rPr>
              <a:t>, </a:t>
            </a:r>
            <a:r>
              <a:rPr lang="en-US" sz="1400" dirty="0" smtClean="0">
                <a:solidFill>
                  <a:srgbClr val="0000FF"/>
                </a:solidFill>
              </a:rPr>
              <a:t>Project</a:t>
            </a:r>
            <a:r>
              <a:rPr lang="en-US" sz="1400" dirty="0" smtClean="0">
                <a:solidFill>
                  <a:schemeClr val="tx1"/>
                </a:solidFill>
              </a:rPr>
              <a:t>,</a:t>
            </a:r>
            <a:r>
              <a:rPr lang="en-US" sz="1400" dirty="0">
                <a:solidFill>
                  <a:srgbClr val="0000FF"/>
                </a:solidFill>
              </a:rPr>
              <a:t> Analysis</a:t>
            </a:r>
            <a:r>
              <a:rPr lang="en-US" sz="1400" dirty="0">
                <a:solidFill>
                  <a:schemeClr val="tx1"/>
                </a:solidFill>
              </a:rPr>
              <a:t>, </a:t>
            </a:r>
            <a:endParaRPr lang="en-US" sz="1400" dirty="0" smtClean="0">
              <a:solidFill>
                <a:schemeClr val="tx1"/>
              </a:solidFill>
            </a:endParaRPr>
          </a:p>
          <a:p>
            <a:pPr algn="ctr">
              <a:spcBef>
                <a:spcPts val="0"/>
              </a:spcBef>
            </a:pPr>
            <a:r>
              <a:rPr lang="en-US" sz="1400" dirty="0" smtClean="0">
                <a:solidFill>
                  <a:schemeClr val="tx1"/>
                </a:solidFill>
              </a:rPr>
              <a:t>Quantities-Units-Dimensions-Values, </a:t>
            </a:r>
            <a:br>
              <a:rPr lang="en-US" sz="1400" dirty="0" smtClean="0">
                <a:solidFill>
                  <a:schemeClr val="tx1"/>
                </a:solidFill>
              </a:rPr>
            </a:br>
            <a:r>
              <a:rPr lang="en-US" sz="1400" dirty="0" smtClean="0">
                <a:solidFill>
                  <a:schemeClr val="tx1"/>
                </a:solidFill>
              </a:rPr>
              <a:t>Artifact</a:t>
            </a:r>
          </a:p>
          <a:p>
            <a:pPr algn="ctr">
              <a:spcBef>
                <a:spcPts val="600"/>
              </a:spcBef>
            </a:pPr>
            <a:endParaRPr sz="1600" dirty="0"/>
          </a:p>
        </p:txBody>
      </p:sp>
      <p:sp>
        <p:nvSpPr>
          <p:cNvPr id="7" name="Rectangle 6"/>
          <p:cNvSpPr/>
          <p:nvPr/>
        </p:nvSpPr>
        <p:spPr>
          <a:xfrm>
            <a:off x="3013182" y="2916454"/>
            <a:ext cx="2269097" cy="1694253"/>
          </a:xfrm>
          <a:prstGeom prst="rect">
            <a:avLst/>
          </a:prstGeom>
          <a:solidFill>
            <a:srgbClr val="C2FFF0"/>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400" b="1" dirty="0" smtClean="0">
                <a:solidFill>
                  <a:schemeClr val="tx1"/>
                </a:solidFill>
              </a:rPr>
              <a:t>Discipline Ontologies</a:t>
            </a:r>
            <a:endParaRPr lang="en-US" sz="1400" dirty="0" smtClean="0">
              <a:solidFill>
                <a:schemeClr val="tx1"/>
              </a:solidFill>
            </a:endParaRPr>
          </a:p>
          <a:p>
            <a:pPr marL="115888" indent="-115888">
              <a:spcBef>
                <a:spcPts val="600"/>
              </a:spcBef>
              <a:buFont typeface="Arial"/>
              <a:buChar char="•"/>
            </a:pPr>
            <a:r>
              <a:rPr lang="en-US" sz="1400" dirty="0" smtClean="0">
                <a:solidFill>
                  <a:schemeClr val="tx1"/>
                </a:solidFill>
              </a:rPr>
              <a:t>Mechanical</a:t>
            </a:r>
          </a:p>
          <a:p>
            <a:pPr marL="115888" indent="-115888">
              <a:buFont typeface="Arial"/>
              <a:buChar char="•"/>
            </a:pPr>
            <a:r>
              <a:rPr lang="en-US" sz="1400" dirty="0" smtClean="0">
                <a:solidFill>
                  <a:schemeClr val="tx1"/>
                </a:solidFill>
              </a:rPr>
              <a:t>Electrical</a:t>
            </a:r>
          </a:p>
          <a:p>
            <a:pPr marL="115888" indent="-115888">
              <a:buFont typeface="Arial"/>
              <a:buChar char="•"/>
            </a:pPr>
            <a:r>
              <a:rPr lang="en-US" sz="1400" dirty="0" smtClean="0">
                <a:solidFill>
                  <a:schemeClr val="tx1"/>
                </a:solidFill>
              </a:rPr>
              <a:t>Thermal</a:t>
            </a:r>
          </a:p>
          <a:p>
            <a:pPr marL="115888" indent="-115888">
              <a:buFont typeface="Arial"/>
              <a:buChar char="•"/>
            </a:pPr>
            <a:r>
              <a:rPr lang="en-US" sz="1400" dirty="0" smtClean="0">
                <a:solidFill>
                  <a:schemeClr val="tx1"/>
                </a:solidFill>
              </a:rPr>
              <a:t>Propulsion</a:t>
            </a:r>
          </a:p>
          <a:p>
            <a:pPr marL="115888" indent="-115888">
              <a:buFont typeface="Arial"/>
              <a:buChar char="•"/>
            </a:pPr>
            <a:r>
              <a:rPr lang="en-US" sz="1400" dirty="0" smtClean="0">
                <a:solidFill>
                  <a:schemeClr val="tx1"/>
                </a:solidFill>
              </a:rPr>
              <a:t>ACS, Physics, …</a:t>
            </a:r>
            <a:endParaRPr lang="en-US" sz="1400" dirty="0">
              <a:solidFill>
                <a:schemeClr val="tx1"/>
              </a:solidFill>
            </a:endParaRPr>
          </a:p>
        </p:txBody>
      </p:sp>
      <p:sp>
        <p:nvSpPr>
          <p:cNvPr id="8" name="Rectangle 7"/>
          <p:cNvSpPr/>
          <p:nvPr/>
        </p:nvSpPr>
        <p:spPr>
          <a:xfrm>
            <a:off x="479667" y="5270941"/>
            <a:ext cx="4795867" cy="828304"/>
          </a:xfrm>
          <a:prstGeom prst="rect">
            <a:avLst/>
          </a:prstGeom>
          <a:solidFill>
            <a:srgbClr val="FFF3B7"/>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400" b="1" dirty="0" smtClean="0">
                <a:solidFill>
                  <a:schemeClr val="tx1"/>
                </a:solidFill>
              </a:rPr>
              <a:t>Application Ontologies</a:t>
            </a:r>
            <a:endParaRPr lang="en-US" sz="1400" dirty="0" smtClean="0">
              <a:solidFill>
                <a:schemeClr val="tx1"/>
              </a:solidFill>
            </a:endParaRPr>
          </a:p>
          <a:p>
            <a:pPr algn="ctr">
              <a:spcBef>
                <a:spcPts val="600"/>
              </a:spcBef>
            </a:pPr>
            <a:r>
              <a:rPr lang="en-US" sz="1400" dirty="0" smtClean="0">
                <a:solidFill>
                  <a:schemeClr val="tx1"/>
                </a:solidFill>
              </a:rPr>
              <a:t>Star Tracker, Sun Sensor, Reaction Wheel, Thruster, Antenna, …</a:t>
            </a:r>
          </a:p>
          <a:p>
            <a:pPr algn="ctr">
              <a:spcBef>
                <a:spcPts val="600"/>
              </a:spcBef>
            </a:pPr>
            <a:endParaRPr sz="1600" dirty="0"/>
          </a:p>
        </p:txBody>
      </p:sp>
      <p:cxnSp>
        <p:nvCxnSpPr>
          <p:cNvPr id="9" name="Straight Arrow Connector 8"/>
          <p:cNvCxnSpPr>
            <a:stCxn id="7" idx="0"/>
          </p:cNvCxnSpPr>
          <p:nvPr/>
        </p:nvCxnSpPr>
        <p:spPr>
          <a:xfrm rot="5400000" flipH="1" flipV="1">
            <a:off x="3868724" y="2630706"/>
            <a:ext cx="564755" cy="6743"/>
          </a:xfrm>
          <a:prstGeom prst="straightConnector1">
            <a:avLst/>
          </a:prstGeom>
          <a:ln w="12700" cap="flat" cmpd="sng" algn="ctr">
            <a:solidFill>
              <a:srgbClr val="008B69"/>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4179610" y="2485590"/>
            <a:ext cx="584496" cy="321901"/>
          </a:xfrm>
          <a:prstGeom prst="rect">
            <a:avLst/>
          </a:prstGeom>
          <a:noFill/>
        </p:spPr>
        <p:txBody>
          <a:bodyPr wrap="square" rtlCol="0">
            <a:spAutoFit/>
          </a:bodyPr>
          <a:lstStyle/>
          <a:p>
            <a:r>
              <a:rPr lang="en-US" sz="1400" i="1" dirty="0" smtClean="0"/>
              <a:t>uses</a:t>
            </a:r>
            <a:endParaRPr lang="en-US" sz="1400" i="1" dirty="0"/>
          </a:p>
        </p:txBody>
      </p:sp>
      <p:sp>
        <p:nvSpPr>
          <p:cNvPr id="11" name="TextBox 10"/>
          <p:cNvSpPr txBox="1"/>
          <p:nvPr/>
        </p:nvSpPr>
        <p:spPr>
          <a:xfrm>
            <a:off x="4075624" y="4789847"/>
            <a:ext cx="584496" cy="321901"/>
          </a:xfrm>
          <a:prstGeom prst="rect">
            <a:avLst/>
          </a:prstGeom>
          <a:noFill/>
        </p:spPr>
        <p:txBody>
          <a:bodyPr wrap="square" rtlCol="0">
            <a:spAutoFit/>
          </a:bodyPr>
          <a:lstStyle/>
          <a:p>
            <a:r>
              <a:rPr lang="en-US" sz="1400" i="1" dirty="0" smtClean="0"/>
              <a:t>uses</a:t>
            </a:r>
            <a:endParaRPr lang="en-US" sz="1400" i="1" dirty="0"/>
          </a:p>
        </p:txBody>
      </p:sp>
      <p:sp>
        <p:nvSpPr>
          <p:cNvPr id="12" name="TextBox 11"/>
          <p:cNvSpPr txBox="1"/>
          <p:nvPr/>
        </p:nvSpPr>
        <p:spPr>
          <a:xfrm>
            <a:off x="1350748" y="3696528"/>
            <a:ext cx="584496" cy="321901"/>
          </a:xfrm>
          <a:prstGeom prst="rect">
            <a:avLst/>
          </a:prstGeom>
          <a:noFill/>
        </p:spPr>
        <p:txBody>
          <a:bodyPr wrap="square" rtlCol="0">
            <a:spAutoFit/>
          </a:bodyPr>
          <a:lstStyle/>
          <a:p>
            <a:r>
              <a:rPr lang="en-US" sz="1400" i="1" dirty="0" smtClean="0"/>
              <a:t>uses</a:t>
            </a:r>
            <a:endParaRPr lang="en-US" sz="1400" i="1" dirty="0"/>
          </a:p>
        </p:txBody>
      </p:sp>
      <p:sp>
        <p:nvSpPr>
          <p:cNvPr id="13" name="Rounded Rectangular Callout 12"/>
          <p:cNvSpPr/>
          <p:nvPr/>
        </p:nvSpPr>
        <p:spPr>
          <a:xfrm>
            <a:off x="6218258" y="1569760"/>
            <a:ext cx="2638338" cy="787483"/>
          </a:xfrm>
          <a:prstGeom prst="wedgeRoundRectCallout">
            <a:avLst>
              <a:gd name="adj1" fmla="val -82124"/>
              <a:gd name="adj2" fmla="val -16543"/>
              <a:gd name="adj3" fmla="val 16667"/>
            </a:avLst>
          </a:prstGeom>
          <a:solidFill>
            <a:srgbClr val="B7D4E9"/>
          </a:solidFill>
          <a:ln>
            <a:solidFill>
              <a:srgbClr val="7F7F7F"/>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solidFill>
                  <a:srgbClr val="000000"/>
                </a:solidFill>
              </a:rPr>
              <a:t>Fundamental terms use in all projects, disciplines, and applications</a:t>
            </a:r>
            <a:endParaRPr lang="en-US" sz="1400" dirty="0">
              <a:solidFill>
                <a:srgbClr val="000000"/>
              </a:solidFill>
            </a:endParaRPr>
          </a:p>
        </p:txBody>
      </p:sp>
      <p:cxnSp>
        <p:nvCxnSpPr>
          <p:cNvPr id="14" name="Straight Arrow Connector 13"/>
          <p:cNvCxnSpPr/>
          <p:nvPr/>
        </p:nvCxnSpPr>
        <p:spPr>
          <a:xfrm rot="5400000" flipH="1" flipV="1">
            <a:off x="-104683" y="3815443"/>
            <a:ext cx="2910863" cy="1556"/>
          </a:xfrm>
          <a:prstGeom prst="straightConnector1">
            <a:avLst/>
          </a:prstGeom>
          <a:ln w="12700" cap="flat" cmpd="sng" algn="ctr">
            <a:solidFill>
              <a:srgbClr val="008B69"/>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15" name="Rounded Rectangular Callout 14"/>
          <p:cNvSpPr/>
          <p:nvPr/>
        </p:nvSpPr>
        <p:spPr>
          <a:xfrm>
            <a:off x="6281099" y="2916455"/>
            <a:ext cx="2485686" cy="810314"/>
          </a:xfrm>
          <a:prstGeom prst="wedgeRoundRectCallout">
            <a:avLst>
              <a:gd name="adj1" fmla="val -85585"/>
              <a:gd name="adj2" fmla="val -17597"/>
              <a:gd name="adj3" fmla="val 16667"/>
            </a:avLst>
          </a:prstGeom>
          <a:solidFill>
            <a:srgbClr val="C2FFF0"/>
          </a:solidFill>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solidFill>
                  <a:srgbClr val="000000"/>
                </a:solidFill>
              </a:rPr>
              <a:t>Discipline-specific terms specified and owned by cognizant organizations</a:t>
            </a:r>
          </a:p>
        </p:txBody>
      </p:sp>
      <p:sp>
        <p:nvSpPr>
          <p:cNvPr id="16" name="Rounded Rectangular Callout 15"/>
          <p:cNvSpPr/>
          <p:nvPr/>
        </p:nvSpPr>
        <p:spPr>
          <a:xfrm>
            <a:off x="6326666" y="5046491"/>
            <a:ext cx="2189611" cy="572711"/>
          </a:xfrm>
          <a:prstGeom prst="wedgeRoundRectCallout">
            <a:avLst>
              <a:gd name="adj1" fmla="val -89502"/>
              <a:gd name="adj2" fmla="val 29807"/>
              <a:gd name="adj3" fmla="val 16667"/>
            </a:avLst>
          </a:prstGeom>
          <a:solidFill>
            <a:srgbClr val="FFF3B7"/>
          </a:solidFill>
          <a:ln>
            <a:solidFill>
              <a:schemeClr val="tx1">
                <a:lumMod val="50000"/>
                <a:lumOff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r>
              <a:rPr lang="en-US" sz="1400" dirty="0" smtClean="0">
                <a:solidFill>
                  <a:srgbClr val="000000"/>
                </a:solidFill>
              </a:rPr>
              <a:t>Kinds of items modeled in a project</a:t>
            </a:r>
            <a:endParaRPr lang="en-US" sz="1400" dirty="0">
              <a:solidFill>
                <a:srgbClr val="000000"/>
              </a:solidFill>
            </a:endParaRPr>
          </a:p>
        </p:txBody>
      </p:sp>
      <p:cxnSp>
        <p:nvCxnSpPr>
          <p:cNvPr id="17" name="Straight Arrow Connector 16"/>
          <p:cNvCxnSpPr/>
          <p:nvPr/>
        </p:nvCxnSpPr>
        <p:spPr>
          <a:xfrm rot="5400000" flipH="1" flipV="1">
            <a:off x="3734526" y="4933047"/>
            <a:ext cx="663519" cy="6740"/>
          </a:xfrm>
          <a:prstGeom prst="straightConnector1">
            <a:avLst/>
          </a:prstGeom>
          <a:ln w="12700" cap="flat" cmpd="sng" algn="ctr">
            <a:solidFill>
              <a:srgbClr val="008B69"/>
            </a:solidFill>
            <a:prstDash val="solid"/>
            <a:round/>
            <a:headEnd type="none" w="med" len="med"/>
            <a:tailEnd type="arrow" w="med" len="med"/>
          </a:ln>
        </p:spPr>
        <p:style>
          <a:lnRef idx="2">
            <a:schemeClr val="accent1"/>
          </a:lnRef>
          <a:fillRef idx="0">
            <a:schemeClr val="accent1"/>
          </a:fillRef>
          <a:effectRef idx="1">
            <a:schemeClr val="accent1"/>
          </a:effectRef>
          <a:fontRef idx="minor">
            <a:schemeClr val="tx1"/>
          </a:fontRef>
        </p:style>
      </p:cxnSp>
      <p:sp>
        <p:nvSpPr>
          <p:cNvPr id="18" name="Line Callout 1 17"/>
          <p:cNvSpPr/>
          <p:nvPr/>
        </p:nvSpPr>
        <p:spPr>
          <a:xfrm>
            <a:off x="6302441" y="4038191"/>
            <a:ext cx="2015575" cy="478328"/>
          </a:xfrm>
          <a:prstGeom prst="borderCallout1">
            <a:avLst>
              <a:gd name="adj1" fmla="val 22891"/>
              <a:gd name="adj2" fmla="val -5649"/>
              <a:gd name="adj3" fmla="val -11723"/>
              <a:gd name="adj4" fmla="val -47995"/>
            </a:avLst>
          </a:prstGeom>
          <a:solidFill>
            <a:srgbClr val="D9D9D9"/>
          </a:solidFill>
          <a:ln>
            <a:solidFill>
              <a:srgbClr val="804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chemeClr val="tx1"/>
                </a:solidFill>
              </a:rPr>
              <a:t>Focus is integration and interoperation</a:t>
            </a:r>
            <a:endParaRPr lang="en-US" sz="1400" dirty="0">
              <a:solidFill>
                <a:schemeClr val="tx1"/>
              </a:solidFill>
            </a:endParaRPr>
          </a:p>
        </p:txBody>
      </p:sp>
      <p:sp>
        <p:nvSpPr>
          <p:cNvPr id="19" name="Line Callout 1 18"/>
          <p:cNvSpPr/>
          <p:nvPr/>
        </p:nvSpPr>
        <p:spPr>
          <a:xfrm>
            <a:off x="6377092" y="5883168"/>
            <a:ext cx="1716971" cy="341663"/>
          </a:xfrm>
          <a:prstGeom prst="borderCallout1">
            <a:avLst>
              <a:gd name="adj1" fmla="val 22891"/>
              <a:gd name="adj2" fmla="val -5649"/>
              <a:gd name="adj3" fmla="val -11723"/>
              <a:gd name="adj4" fmla="val -57447"/>
            </a:avLst>
          </a:prstGeom>
          <a:solidFill>
            <a:schemeClr val="bg1">
              <a:lumMod val="85000"/>
            </a:schemeClr>
          </a:solidFill>
          <a:ln>
            <a:solidFill>
              <a:srgbClr val="804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chemeClr val="tx1"/>
                </a:solidFill>
              </a:rPr>
              <a:t>Focus is reuse</a:t>
            </a:r>
            <a:endParaRPr lang="en-US" sz="1400" dirty="0">
              <a:solidFill>
                <a:schemeClr val="tx1"/>
              </a:solidFill>
            </a:endParaRPr>
          </a:p>
        </p:txBody>
      </p:sp>
      <p:sp>
        <p:nvSpPr>
          <p:cNvPr id="3" name="Slide Number Placeholder 2"/>
          <p:cNvSpPr>
            <a:spLocks noGrp="1"/>
          </p:cNvSpPr>
          <p:nvPr>
            <p:ph type="sldNum" sz="quarter" idx="10"/>
          </p:nvPr>
        </p:nvSpPr>
        <p:spPr/>
        <p:txBody>
          <a:bodyPr/>
          <a:lstStyle/>
          <a:p>
            <a:pPr>
              <a:defRPr/>
            </a:pPr>
            <a:fld id="{FBA43EC7-B018-492A-98F6-32908B5B9E8D}" type="slidenum">
              <a:rPr lang="en-US" smtClean="0"/>
              <a:pPr>
                <a:defRPr/>
              </a:pPr>
              <a:t>21</a:t>
            </a:fld>
            <a:endParaRPr lang="en-US" dirty="0"/>
          </a:p>
        </p:txBody>
      </p:sp>
      <p:sp>
        <p:nvSpPr>
          <p:cNvPr id="2" name="TextBox 1"/>
          <p:cNvSpPr txBox="1"/>
          <p:nvPr/>
        </p:nvSpPr>
        <p:spPr>
          <a:xfrm>
            <a:off x="6182432" y="926240"/>
            <a:ext cx="2518801" cy="369332"/>
          </a:xfrm>
          <a:prstGeom prst="rect">
            <a:avLst/>
          </a:prstGeom>
          <a:noFill/>
        </p:spPr>
        <p:txBody>
          <a:bodyPr wrap="none" rtlCol="0">
            <a:spAutoFit/>
          </a:bodyPr>
          <a:lstStyle/>
          <a:p>
            <a:r>
              <a:rPr lang="en-US" b="1" dirty="0" smtClean="0">
                <a:solidFill>
                  <a:srgbClr val="0000FF"/>
                </a:solidFill>
              </a:rPr>
              <a:t>Scope of this module</a:t>
            </a:r>
            <a:endParaRPr lang="en-US" b="1" dirty="0">
              <a:solidFill>
                <a:srgbClr val="0000FF"/>
              </a:solidFill>
            </a:endParaRPr>
          </a:p>
        </p:txBody>
      </p:sp>
      <p:sp>
        <p:nvSpPr>
          <p:cNvPr id="4" name="Left Arrow 3"/>
          <p:cNvSpPr/>
          <p:nvPr/>
        </p:nvSpPr>
        <p:spPr>
          <a:xfrm rot="20797615">
            <a:off x="4216197" y="1253344"/>
            <a:ext cx="1944621" cy="276094"/>
          </a:xfrm>
          <a:prstGeom prst="leftArrow">
            <a:avLst/>
          </a:prstGeom>
          <a:solidFill>
            <a:srgbClr val="0000FF"/>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p:nvPr/>
        </p:nvSpPr>
        <p:spPr>
          <a:xfrm>
            <a:off x="1552200" y="1502328"/>
            <a:ext cx="2631247" cy="356906"/>
          </a:xfrm>
          <a:prstGeom prst="ellipse">
            <a:avLst/>
          </a:prstGeom>
          <a:noFill/>
          <a:ln w="19050" cmpd="sng">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6992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4320" y="16781"/>
            <a:ext cx="7772400" cy="668641"/>
          </a:xfrm>
        </p:spPr>
        <p:txBody>
          <a:bodyPr>
            <a:normAutofit/>
          </a:bodyPr>
          <a:lstStyle/>
          <a:p>
            <a:r>
              <a:rPr lang="en-US" dirty="0" smtClean="0"/>
              <a:t>Some Foundation Concepts Examples</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3982384137"/>
              </p:ext>
            </p:extLst>
          </p:nvPr>
        </p:nvGraphicFramePr>
        <p:xfrm>
          <a:off x="211431" y="1334833"/>
          <a:ext cx="8466423" cy="4862688"/>
        </p:xfrm>
        <a:graphic>
          <a:graphicData uri="http://schemas.openxmlformats.org/drawingml/2006/table">
            <a:tbl>
              <a:tblPr firstRow="1" bandRow="1">
                <a:tableStyleId>{72833802-FEF1-4C79-8D5D-14CF1EAF98D9}</a:tableStyleId>
              </a:tblPr>
              <a:tblGrid>
                <a:gridCol w="1555557"/>
                <a:gridCol w="3213187"/>
                <a:gridCol w="3697679"/>
              </a:tblGrid>
              <a:tr h="370840">
                <a:tc>
                  <a:txBody>
                    <a:bodyPr/>
                    <a:lstStyle/>
                    <a:p>
                      <a:r>
                        <a:rPr lang="en-US" sz="1600" dirty="0" smtClean="0"/>
                        <a:t>Concept</a:t>
                      </a:r>
                      <a:endParaRPr lang="en-US" sz="1600" dirty="0"/>
                    </a:p>
                  </a:txBody>
                  <a:tcPr/>
                </a:tc>
                <a:tc>
                  <a:txBody>
                    <a:bodyPr/>
                    <a:lstStyle/>
                    <a:p>
                      <a:r>
                        <a:rPr lang="en-US" sz="1600" dirty="0" smtClean="0"/>
                        <a:t>Definition</a:t>
                      </a:r>
                      <a:endParaRPr lang="en-US" sz="1600" dirty="0"/>
                    </a:p>
                  </a:txBody>
                  <a:tcPr/>
                </a:tc>
                <a:tc>
                  <a:txBody>
                    <a:bodyPr/>
                    <a:lstStyle/>
                    <a:p>
                      <a:r>
                        <a:rPr lang="en-US" sz="1600" dirty="0" smtClean="0"/>
                        <a:t>Examples</a:t>
                      </a:r>
                      <a:endParaRPr lang="en-US" sz="1600" dirty="0"/>
                    </a:p>
                  </a:txBody>
                  <a:tcPr/>
                </a:tc>
              </a:tr>
              <a:tr h="370840">
                <a:tc>
                  <a:txBody>
                    <a:bodyPr/>
                    <a:lstStyle/>
                    <a:p>
                      <a:r>
                        <a:rPr lang="en-US" sz="1300" b="1" dirty="0" smtClean="0"/>
                        <a:t>Component</a:t>
                      </a:r>
                      <a:endParaRPr lang="en-US" sz="1300" b="1" dirty="0"/>
                    </a:p>
                  </a:txBody>
                  <a:tcPr/>
                </a:tc>
                <a:tc>
                  <a:txBody>
                    <a:bodyPr/>
                    <a:lstStyle/>
                    <a:p>
                      <a:r>
                        <a:rPr lang="en-US" sz="1300" dirty="0" smtClean="0"/>
                        <a:t>Performs one or more functions and presents zero or more interfaces that define its connections </a:t>
                      </a:r>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300" dirty="0" smtClean="0"/>
                        <a:t>launch vehicle, spacecraft, telecom subsystem, flight software, attitude control software, and mission operations team</a:t>
                      </a:r>
                    </a:p>
                  </a:txBody>
                  <a:tcPr/>
                </a:tc>
              </a:tr>
              <a:tr h="840951">
                <a:tc>
                  <a:txBody>
                    <a:bodyPr/>
                    <a:lstStyle/>
                    <a:p>
                      <a:r>
                        <a:rPr lang="en-US" sz="1300" b="1" dirty="0" smtClean="0"/>
                        <a:t>Interface</a:t>
                      </a:r>
                      <a:endParaRPr lang="en-US" sz="1300" b="1" dirty="0"/>
                    </a:p>
                  </a:txBody>
                  <a:tcPr/>
                </a:tc>
                <a:tc>
                  <a:txBody>
                    <a:bodyPr/>
                    <a:lstStyle/>
                    <a:p>
                      <a:pPr marL="0" marR="0" lvl="1" indent="0" algn="l" defTabSz="914400" rtl="0" eaLnBrk="1" fontAlgn="auto" latinLnBrk="0" hangingPunct="1">
                        <a:lnSpc>
                          <a:spcPct val="100000"/>
                        </a:lnSpc>
                        <a:spcBef>
                          <a:spcPts val="0"/>
                        </a:spcBef>
                        <a:spcAft>
                          <a:spcPts val="0"/>
                        </a:spcAft>
                        <a:buClrTx/>
                        <a:buSzTx/>
                        <a:buFontTx/>
                        <a:buNone/>
                        <a:tabLst/>
                        <a:defRPr/>
                      </a:pPr>
                      <a:r>
                        <a:rPr lang="en-US" sz="1300" dirty="0" smtClean="0"/>
                        <a:t>A set of mechanical, electrical, signal, or other properties that describe some aspect of a component's connection to or interaction with another component</a:t>
                      </a:r>
                    </a:p>
                  </a:txBody>
                  <a:tcPr/>
                </a:tc>
                <a:tc>
                  <a:txBody>
                    <a:bodyPr/>
                    <a:lstStyle/>
                    <a:p>
                      <a:r>
                        <a:rPr lang="en-US" sz="1300" dirty="0" smtClean="0"/>
                        <a:t>spacecraft to launch vehicle, launch vehicle to spacecraft, battery terminals</a:t>
                      </a:r>
                    </a:p>
                    <a:p>
                      <a:endParaRPr lang="en-US" sz="1300" dirty="0"/>
                    </a:p>
                  </a:txBody>
                  <a:tcPr/>
                </a:tc>
              </a:tr>
              <a:tr h="370840">
                <a:tc>
                  <a:txBody>
                    <a:bodyPr/>
                    <a:lstStyle/>
                    <a:p>
                      <a:r>
                        <a:rPr lang="en-US" sz="1300" b="1" dirty="0" smtClean="0"/>
                        <a:t>Function </a:t>
                      </a:r>
                      <a:endParaRPr lang="en-US" sz="1300" b="1" dirty="0"/>
                    </a:p>
                  </a:txBody>
                  <a:tcPr/>
                </a:tc>
                <a:tc>
                  <a:txBody>
                    <a:bodyPr/>
                    <a:lstStyle/>
                    <a:p>
                      <a:r>
                        <a:rPr lang="en-US" sz="1300" dirty="0" smtClean="0"/>
                        <a:t>An operation or an activity performed by a Component in the context of executing a Mission</a:t>
                      </a:r>
                    </a:p>
                  </a:txBody>
                  <a:tcPr/>
                </a:tc>
                <a:tc>
                  <a:txBody>
                    <a:bodyPr/>
                    <a:lstStyle/>
                    <a:p>
                      <a:r>
                        <a:rPr lang="en-US" sz="1300" dirty="0" smtClean="0"/>
                        <a:t>search for life on Mars, insert into Martian orbit, send instrument telemetry </a:t>
                      </a:r>
                    </a:p>
                    <a:p>
                      <a:endParaRPr lang="en-US" sz="1300" dirty="0" smtClean="0"/>
                    </a:p>
                  </a:txBody>
                  <a:tcPr/>
                </a:tc>
              </a:tr>
              <a:tr h="956168">
                <a:tc>
                  <a:txBody>
                    <a:bodyPr/>
                    <a:lstStyle/>
                    <a:p>
                      <a:r>
                        <a:rPr lang="en-US" sz="1300" b="1" dirty="0" smtClean="0"/>
                        <a:t>Requirement</a:t>
                      </a:r>
                      <a:endParaRPr lang="en-US" sz="1300" b="1" dirty="0"/>
                    </a:p>
                  </a:txBody>
                  <a:tcPr/>
                </a:tc>
                <a:tc>
                  <a:txBody>
                    <a:bodyPr/>
                    <a:lstStyle/>
                    <a:p>
                      <a:r>
                        <a:rPr lang="en-US" sz="1300" dirty="0" smtClean="0"/>
                        <a:t>An assertion about a Component, Function, or Interface that must be true for every acceptable realization of that element</a:t>
                      </a:r>
                    </a:p>
                  </a:txBody>
                  <a:tcPr/>
                </a:tc>
                <a:tc>
                  <a:txBody>
                    <a:bodyPr/>
                    <a:lstStyle/>
                    <a:p>
                      <a:pPr marL="285750" lvl="0" indent="-285750">
                        <a:buFont typeface="Arial"/>
                        <a:buChar char="•"/>
                      </a:pPr>
                      <a:r>
                        <a:rPr lang="en-US" sz="1300" dirty="0" smtClean="0"/>
                        <a:t>The spacecraft bus main structure shall be aluminum.</a:t>
                      </a:r>
                    </a:p>
                    <a:p>
                      <a:pPr marL="285750" lvl="0" indent="-285750">
                        <a:buFont typeface="Arial"/>
                        <a:buChar char="•"/>
                      </a:pPr>
                      <a:r>
                        <a:rPr lang="en-US" sz="1300" dirty="0" smtClean="0"/>
                        <a:t>The spacecraft shall provide 300 W to instruments.</a:t>
                      </a:r>
                    </a:p>
                  </a:txBody>
                  <a:tcPr/>
                </a:tc>
              </a:tr>
              <a:tr h="370840">
                <a:tc>
                  <a:txBody>
                    <a:bodyPr/>
                    <a:lstStyle/>
                    <a:p>
                      <a:r>
                        <a:rPr lang="en-US" sz="1300" b="1" dirty="0" smtClean="0"/>
                        <a:t>Work Package</a:t>
                      </a:r>
                      <a:endParaRPr lang="en-US" sz="1300" b="1" dirty="0"/>
                    </a:p>
                  </a:txBody>
                  <a:tcPr/>
                </a:tc>
                <a:tc>
                  <a:txBody>
                    <a:bodyPr/>
                    <a:lstStyle/>
                    <a:p>
                      <a:r>
                        <a:rPr lang="en-US" sz="1300" dirty="0" smtClean="0"/>
                        <a:t>Discrete unit of project authority, cost, schedule, and activity; a node in the project Work Breakdown Structure</a:t>
                      </a:r>
                    </a:p>
                  </a:txBody>
                  <a:tcPr/>
                </a:tc>
                <a:tc>
                  <a:txBody>
                    <a:bodyPr/>
                    <a:lstStyle/>
                    <a:p>
                      <a:r>
                        <a:rPr lang="en-US" sz="1300" dirty="0" smtClean="0"/>
                        <a:t>Project Systems Engineering, Spacecraft System, Spacecraft Product Assurance</a:t>
                      </a:r>
                      <a:endParaRPr lang="en-US" sz="1300" dirty="0"/>
                    </a:p>
                  </a:txBody>
                  <a:tcPr/>
                </a:tc>
              </a:tr>
            </a:tbl>
          </a:graphicData>
        </a:graphic>
      </p:graphicFrame>
      <p:sp>
        <p:nvSpPr>
          <p:cNvPr id="4" name="Slide Number Placeholder 3"/>
          <p:cNvSpPr>
            <a:spLocks noGrp="1"/>
          </p:cNvSpPr>
          <p:nvPr>
            <p:ph type="sldNum" sz="quarter" idx="11"/>
          </p:nvPr>
        </p:nvSpPr>
        <p:spPr/>
        <p:txBody>
          <a:bodyPr/>
          <a:lstStyle/>
          <a:p>
            <a:pPr>
              <a:defRPr/>
            </a:pPr>
            <a:fld id="{ED16780C-5724-4F9D-AD4E-D86933BFF679}" type="slidenum">
              <a:rPr lang="en-US" smtClean="0"/>
              <a:pPr>
                <a:defRPr/>
              </a:pPr>
              <a:t>22</a:t>
            </a:fld>
            <a:endParaRPr lang="en-US" dirty="0"/>
          </a:p>
        </p:txBody>
      </p:sp>
    </p:spTree>
    <p:extLst>
      <p:ext uri="{BB962C8B-B14F-4D97-AF65-F5344CB8AC3E}">
        <p14:creationId xmlns:p14="http://schemas.microsoft.com/office/powerpoint/2010/main" val="11817581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752600" y="0"/>
            <a:ext cx="8391399" cy="701828"/>
          </a:xfrm>
        </p:spPr>
        <p:txBody>
          <a:bodyPr/>
          <a:lstStyle/>
          <a:p>
            <a:r>
              <a:rPr lang="en-US" sz="2800" dirty="0" smtClean="0"/>
              <a:t>Partial Map of Foundation Ontology Concepts</a:t>
            </a:r>
            <a:endParaRPr lang="en-US" sz="2800" dirty="0"/>
          </a:p>
        </p:txBody>
      </p:sp>
      <p:sp>
        <p:nvSpPr>
          <p:cNvPr id="45" name="TextBox 44"/>
          <p:cNvSpPr txBox="1"/>
          <p:nvPr/>
        </p:nvSpPr>
        <p:spPr>
          <a:xfrm>
            <a:off x="6871367" y="4018239"/>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cxnSp>
        <p:nvCxnSpPr>
          <p:cNvPr id="78" name="Straight Arrow Connector 77"/>
          <p:cNvCxnSpPr>
            <a:stCxn id="8" idx="3"/>
            <a:endCxn id="76" idx="1"/>
          </p:cNvCxnSpPr>
          <p:nvPr/>
        </p:nvCxnSpPr>
        <p:spPr>
          <a:xfrm flipV="1">
            <a:off x="6676221" y="4070438"/>
            <a:ext cx="964583" cy="6944"/>
          </a:xfrm>
          <a:prstGeom prst="straightConnector1">
            <a:avLst/>
          </a:prstGeom>
          <a:ln w="9525" cap="flat" cmpd="sng" algn="ctr">
            <a:solidFill>
              <a:schemeClr val="tx1"/>
            </a:solidFill>
            <a:prstDash val="solid"/>
            <a:round/>
            <a:headEnd type="none" w="med" len="med"/>
            <a:tailEnd type="triangle" w="med" len="lg"/>
          </a:ln>
        </p:spPr>
        <p:style>
          <a:lnRef idx="2">
            <a:schemeClr val="accent1"/>
          </a:lnRef>
          <a:fillRef idx="0">
            <a:schemeClr val="accent1"/>
          </a:fillRef>
          <a:effectRef idx="1">
            <a:schemeClr val="accent1"/>
          </a:effectRef>
          <a:fontRef idx="minor">
            <a:schemeClr val="tx1"/>
          </a:fontRef>
        </p:style>
      </p:cxnSp>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23</a:t>
            </a:fld>
            <a:endParaRPr lang="en-US" dirty="0"/>
          </a:p>
        </p:txBody>
      </p:sp>
      <p:sp>
        <p:nvSpPr>
          <p:cNvPr id="34" name="Folded Corner 33"/>
          <p:cNvSpPr/>
          <p:nvPr/>
        </p:nvSpPr>
        <p:spPr>
          <a:xfrm>
            <a:off x="181820" y="5207079"/>
            <a:ext cx="4664500" cy="1432500"/>
          </a:xfrm>
          <a:prstGeom prst="foldedCorner">
            <a:avLst/>
          </a:prstGeom>
          <a:solidFill>
            <a:srgbClr val="FFF0BC"/>
          </a:solidFill>
          <a:ln>
            <a:solidFill>
              <a:schemeClr val="tx1"/>
            </a:solidFill>
          </a:ln>
        </p:spPr>
        <p:style>
          <a:lnRef idx="1">
            <a:schemeClr val="accent1"/>
          </a:lnRef>
          <a:fillRef idx="3">
            <a:schemeClr val="accent1"/>
          </a:fillRef>
          <a:effectRef idx="2">
            <a:schemeClr val="accent1"/>
          </a:effectRef>
          <a:fontRef idx="minor">
            <a:schemeClr val="lt1"/>
          </a:fontRef>
        </p:style>
        <p:txBody>
          <a:bodyPr wrap="square" rtlCol="0" anchor="t" anchorCtr="0">
            <a:spAutoFit/>
          </a:bodyPr>
          <a:lstStyle/>
          <a:p>
            <a:r>
              <a:rPr lang="en-US" b="1" dirty="0" smtClean="0">
                <a:solidFill>
                  <a:schemeClr val="tx1"/>
                </a:solidFill>
              </a:rPr>
              <a:t>Think in terms of statements:</a:t>
            </a:r>
          </a:p>
          <a:p>
            <a:pPr marL="171450" indent="-171450">
              <a:buFont typeface="Arial"/>
              <a:buChar char="•"/>
            </a:pPr>
            <a:r>
              <a:rPr lang="en-US" dirty="0" smtClean="0">
                <a:solidFill>
                  <a:schemeClr val="tx1"/>
                </a:solidFill>
              </a:rPr>
              <a:t>“Requirement specifies Component”</a:t>
            </a:r>
          </a:p>
          <a:p>
            <a:pPr marL="171450" indent="-171450">
              <a:buFont typeface="Arial"/>
              <a:buChar char="•"/>
            </a:pPr>
            <a:r>
              <a:rPr lang="en-US" dirty="0" smtClean="0">
                <a:solidFill>
                  <a:schemeClr val="tx1"/>
                </a:solidFill>
              </a:rPr>
              <a:t>“Component performs Function”</a:t>
            </a:r>
          </a:p>
          <a:p>
            <a:pPr marL="171450" indent="-171450">
              <a:buFont typeface="Arial"/>
              <a:buChar char="•"/>
            </a:pPr>
            <a:r>
              <a:rPr lang="en-US" dirty="0" smtClean="0">
                <a:solidFill>
                  <a:schemeClr val="tx1"/>
                </a:solidFill>
              </a:rPr>
              <a:t>“</a:t>
            </a:r>
            <a:r>
              <a:rPr lang="en-US" dirty="0" err="1" smtClean="0">
                <a:solidFill>
                  <a:schemeClr val="tx1"/>
                </a:solidFill>
              </a:rPr>
              <a:t>WorkPackage</a:t>
            </a:r>
            <a:r>
              <a:rPr lang="en-US" dirty="0" smtClean="0">
                <a:solidFill>
                  <a:schemeClr val="tx1"/>
                </a:solidFill>
              </a:rPr>
              <a:t> supplies Component”</a:t>
            </a:r>
            <a:endParaRPr lang="en-US" dirty="0">
              <a:solidFill>
                <a:schemeClr val="tx1"/>
              </a:solidFill>
            </a:endParaRPr>
          </a:p>
        </p:txBody>
      </p:sp>
      <p:cxnSp>
        <p:nvCxnSpPr>
          <p:cNvPr id="51" name="Straight Connector 50"/>
          <p:cNvCxnSpPr>
            <a:stCxn id="48" idx="3"/>
            <a:endCxn id="8" idx="1"/>
          </p:cNvCxnSpPr>
          <p:nvPr/>
        </p:nvCxnSpPr>
        <p:spPr bwMode="auto">
          <a:xfrm>
            <a:off x="4556955" y="3397626"/>
            <a:ext cx="857203" cy="679756"/>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57" name="TextBox 59"/>
          <p:cNvSpPr txBox="1">
            <a:spLocks noChangeArrowheads="1"/>
          </p:cNvSpPr>
          <p:nvPr/>
        </p:nvSpPr>
        <p:spPr bwMode="auto">
          <a:xfrm rot="2316875">
            <a:off x="4638973" y="3498355"/>
            <a:ext cx="821471" cy="276999"/>
          </a:xfrm>
          <a:prstGeom prst="rect">
            <a:avLst/>
          </a:prstGeom>
          <a:noFill/>
          <a:ln w="9525">
            <a:noFill/>
            <a:miter lim="800000"/>
            <a:headEnd/>
            <a:tailEnd/>
          </a:ln>
        </p:spPr>
        <p:txBody>
          <a:bodyPr wrap="none">
            <a:prstTxWarp prst="textNoShape">
              <a:avLst/>
            </a:prstTxWarp>
            <a:spAutoFit/>
          </a:bodyPr>
          <a:lstStyle/>
          <a:p>
            <a:r>
              <a:rPr lang="en-US" sz="1200" b="0" i="1" dirty="0" smtClean="0">
                <a:latin typeface="Arial" charset="0"/>
              </a:rPr>
              <a:t>specifies</a:t>
            </a:r>
            <a:endParaRPr lang="en-US" sz="1200" b="0" i="1" dirty="0">
              <a:latin typeface="Arial" charset="0"/>
            </a:endParaRPr>
          </a:p>
        </p:txBody>
      </p:sp>
      <p:grpSp>
        <p:nvGrpSpPr>
          <p:cNvPr id="2" name="Group 1"/>
          <p:cNvGrpSpPr/>
          <p:nvPr/>
        </p:nvGrpSpPr>
        <p:grpSpPr>
          <a:xfrm>
            <a:off x="3415707" y="2172333"/>
            <a:ext cx="5539824" cy="3153663"/>
            <a:chOff x="3415707" y="2172333"/>
            <a:chExt cx="5539824" cy="3153663"/>
          </a:xfrm>
        </p:grpSpPr>
        <p:sp>
          <p:nvSpPr>
            <p:cNvPr id="4" name="Rectangle 3"/>
            <p:cNvSpPr/>
            <p:nvPr/>
          </p:nvSpPr>
          <p:spPr bwMode="auto">
            <a:xfrm>
              <a:off x="5489097" y="5017470"/>
              <a:ext cx="1106053"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Environment</a:t>
              </a:r>
              <a:endParaRPr lang="en-US" sz="1400" b="0" i="0" dirty="0">
                <a:latin typeface="Arial" charset="0"/>
                <a:ea typeface="Arial" charset="0"/>
                <a:cs typeface="Arial" charset="0"/>
              </a:endParaRPr>
            </a:p>
          </p:txBody>
        </p:sp>
        <p:sp>
          <p:nvSpPr>
            <p:cNvPr id="6" name="Rectangle 5"/>
            <p:cNvSpPr/>
            <p:nvPr/>
          </p:nvSpPr>
          <p:spPr bwMode="auto">
            <a:xfrm>
              <a:off x="5475564" y="2296959"/>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sp>
          <p:nvSpPr>
            <p:cNvPr id="8" name="Rectangle 7"/>
            <p:cNvSpPr/>
            <p:nvPr/>
          </p:nvSpPr>
          <p:spPr bwMode="auto">
            <a:xfrm>
              <a:off x="5414158" y="3923119"/>
              <a:ext cx="1262063"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sp>
          <p:nvSpPr>
            <p:cNvPr id="11" name="Rectangle 10"/>
            <p:cNvSpPr/>
            <p:nvPr/>
          </p:nvSpPr>
          <p:spPr bwMode="auto">
            <a:xfrm>
              <a:off x="7660240" y="3307392"/>
              <a:ext cx="99384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Interface</a:t>
              </a:r>
              <a:endParaRPr lang="en-US" sz="1400" b="0" i="0" dirty="0">
                <a:latin typeface="Arial" charset="0"/>
                <a:ea typeface="Arial" charset="0"/>
                <a:cs typeface="Arial" charset="0"/>
              </a:endParaRPr>
            </a:p>
          </p:txBody>
        </p:sp>
        <p:cxnSp>
          <p:nvCxnSpPr>
            <p:cNvPr id="26" name="Straight Connector 25"/>
            <p:cNvCxnSpPr>
              <a:stCxn id="11" idx="1"/>
              <a:endCxn id="8" idx="3"/>
            </p:cNvCxnSpPr>
            <p:nvPr/>
          </p:nvCxnSpPr>
          <p:spPr bwMode="auto">
            <a:xfrm flipH="1">
              <a:off x="6676221" y="3461655"/>
              <a:ext cx="984019" cy="615727"/>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sp>
          <p:nvSpPr>
            <p:cNvPr id="43" name="TextBox 42"/>
            <p:cNvSpPr txBox="1"/>
            <p:nvPr/>
          </p:nvSpPr>
          <p:spPr>
            <a:xfrm rot="19806499">
              <a:off x="6677580" y="3525604"/>
              <a:ext cx="812980" cy="276999"/>
            </a:xfrm>
            <a:prstGeom prst="rect">
              <a:avLst/>
            </a:prstGeom>
            <a:noFill/>
          </p:spPr>
          <p:txBody>
            <a:bodyPr wrap="none">
              <a:prstTxWarp prst="textNoShape">
                <a:avLst/>
              </a:prstTxWarp>
              <a:spAutoFit/>
            </a:bodyPr>
            <a:lstStyle/>
            <a:p>
              <a:r>
                <a:rPr lang="en-US" sz="1200" b="0" i="1" dirty="0" smtClean="0">
                  <a:latin typeface="Arial" charset="0"/>
                </a:rPr>
                <a:t>presents</a:t>
              </a:r>
              <a:endParaRPr lang="en-US" sz="1200" b="0" i="1" dirty="0">
                <a:latin typeface="Arial" charset="0"/>
              </a:endParaRPr>
            </a:p>
          </p:txBody>
        </p:sp>
        <p:sp>
          <p:nvSpPr>
            <p:cNvPr id="46" name="TextBox 45"/>
            <p:cNvSpPr txBox="1"/>
            <p:nvPr/>
          </p:nvSpPr>
          <p:spPr>
            <a:xfrm>
              <a:off x="6497847" y="4485349"/>
              <a:ext cx="795923" cy="276999"/>
            </a:xfrm>
            <a:prstGeom prst="rect">
              <a:avLst/>
            </a:prstGeom>
            <a:noFill/>
          </p:spPr>
          <p:txBody>
            <a:bodyPr wrap="none">
              <a:prstTxWarp prst="textNoShape">
                <a:avLst/>
              </a:prstTxWarp>
              <a:spAutoFit/>
            </a:bodyPr>
            <a:lstStyle/>
            <a:p>
              <a:r>
                <a:rPr lang="en-US" sz="1200" b="0" i="1" dirty="0" smtClean="0">
                  <a:latin typeface="Arial" charset="0"/>
                </a:rPr>
                <a:t>contains</a:t>
              </a:r>
              <a:endParaRPr lang="en-US" sz="1200" b="0" i="1" dirty="0">
                <a:latin typeface="Arial" charset="0"/>
              </a:endParaRPr>
            </a:p>
          </p:txBody>
        </p:sp>
        <p:sp>
          <p:nvSpPr>
            <p:cNvPr id="49" name="TextBox 48"/>
            <p:cNvSpPr txBox="1"/>
            <p:nvPr/>
          </p:nvSpPr>
          <p:spPr>
            <a:xfrm>
              <a:off x="5205288" y="4476139"/>
              <a:ext cx="915697" cy="276999"/>
            </a:xfrm>
            <a:prstGeom prst="rect">
              <a:avLst/>
            </a:prstGeom>
            <a:noFill/>
          </p:spPr>
          <p:txBody>
            <a:bodyPr wrap="none">
              <a:prstTxWarp prst="textNoShape">
                <a:avLst/>
              </a:prstTxWarp>
              <a:spAutoFit/>
            </a:bodyPr>
            <a:lstStyle/>
            <a:p>
              <a:r>
                <a:rPr lang="en-US" sz="1200" b="0" i="1" dirty="0" smtClean="0">
                  <a:latin typeface="Arial" charset="0"/>
                </a:rPr>
                <a:t>influences</a:t>
              </a:r>
              <a:endParaRPr lang="en-US" sz="1200" b="0" i="1" dirty="0">
                <a:latin typeface="Arial" charset="0"/>
              </a:endParaRPr>
            </a:p>
          </p:txBody>
        </p:sp>
        <p:sp>
          <p:nvSpPr>
            <p:cNvPr id="54" name="TextBox 59"/>
            <p:cNvSpPr txBox="1">
              <a:spLocks noChangeArrowheads="1"/>
            </p:cNvSpPr>
            <p:nvPr/>
          </p:nvSpPr>
          <p:spPr bwMode="auto">
            <a:xfrm>
              <a:off x="5390731" y="3043336"/>
              <a:ext cx="753168" cy="276999"/>
            </a:xfrm>
            <a:prstGeom prst="rect">
              <a:avLst/>
            </a:prstGeom>
            <a:noFill/>
            <a:ln w="9525">
              <a:noFill/>
              <a:miter lim="800000"/>
              <a:headEnd/>
              <a:tailEnd/>
            </a:ln>
          </p:spPr>
          <p:txBody>
            <a:bodyPr wrap="none">
              <a:prstTxWarp prst="textNoShape">
                <a:avLst/>
              </a:prstTxWarp>
              <a:spAutoFit/>
            </a:bodyPr>
            <a:lstStyle/>
            <a:p>
              <a:r>
                <a:rPr lang="en-US" sz="1200" b="0" i="1" dirty="0" smtClean="0">
                  <a:latin typeface="Arial" charset="0"/>
                </a:rPr>
                <a:t>deploys</a:t>
              </a:r>
              <a:endParaRPr lang="en-US" sz="1200" b="0" i="1" dirty="0">
                <a:latin typeface="Arial" charset="0"/>
              </a:endParaRPr>
            </a:p>
          </p:txBody>
        </p:sp>
        <p:sp>
          <p:nvSpPr>
            <p:cNvPr id="76" name="Rectangle 75"/>
            <p:cNvSpPr/>
            <p:nvPr/>
          </p:nvSpPr>
          <p:spPr bwMode="auto">
            <a:xfrm>
              <a:off x="7640804" y="3916175"/>
              <a:ext cx="101917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cxnSp>
          <p:nvCxnSpPr>
            <p:cNvPr id="96" name="Straight Connector 95"/>
            <p:cNvCxnSpPr>
              <a:stCxn id="8" idx="0"/>
              <a:endCxn id="6" idx="2"/>
            </p:cNvCxnSpPr>
            <p:nvPr/>
          </p:nvCxnSpPr>
          <p:spPr bwMode="auto">
            <a:xfrm flipV="1">
              <a:off x="6045190" y="2605485"/>
              <a:ext cx="9018" cy="131763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cxnSp>
          <p:nvCxnSpPr>
            <p:cNvPr id="112" name="Straight Connector 111"/>
            <p:cNvCxnSpPr>
              <a:stCxn id="4" idx="0"/>
              <a:endCxn id="8" idx="2"/>
            </p:cNvCxnSpPr>
            <p:nvPr/>
          </p:nvCxnSpPr>
          <p:spPr bwMode="auto">
            <a:xfrm flipV="1">
              <a:off x="6042124" y="4231645"/>
              <a:ext cx="3066" cy="78582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39" name="Rectangle 38"/>
            <p:cNvSpPr/>
            <p:nvPr/>
          </p:nvSpPr>
          <p:spPr bwMode="auto">
            <a:xfrm>
              <a:off x="7673846" y="2296715"/>
              <a:ext cx="917135"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Objective</a:t>
              </a:r>
              <a:endParaRPr lang="en-US" sz="1400" b="0" i="0" dirty="0">
                <a:latin typeface="Arial" charset="0"/>
                <a:ea typeface="Arial" charset="0"/>
                <a:cs typeface="Arial" charset="0"/>
              </a:endParaRPr>
            </a:p>
          </p:txBody>
        </p:sp>
        <p:cxnSp>
          <p:nvCxnSpPr>
            <p:cNvPr id="40" name="Straight Connector 39"/>
            <p:cNvCxnSpPr>
              <a:stCxn id="6" idx="3"/>
              <a:endCxn id="39" idx="1"/>
            </p:cNvCxnSpPr>
            <p:nvPr/>
          </p:nvCxnSpPr>
          <p:spPr bwMode="auto">
            <a:xfrm flipV="1">
              <a:off x="6632851" y="2450978"/>
              <a:ext cx="1040995" cy="24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47" name="TextBox 46"/>
            <p:cNvSpPr txBox="1"/>
            <p:nvPr/>
          </p:nvSpPr>
          <p:spPr>
            <a:xfrm>
              <a:off x="6787338" y="2172333"/>
              <a:ext cx="770225" cy="276999"/>
            </a:xfrm>
            <a:prstGeom prst="rect">
              <a:avLst/>
            </a:prstGeom>
            <a:noFill/>
          </p:spPr>
          <p:txBody>
            <a:bodyPr wrap="none">
              <a:prstTxWarp prst="textNoShape">
                <a:avLst/>
              </a:prstTxWarp>
              <a:spAutoFit/>
            </a:bodyPr>
            <a:lstStyle/>
            <a:p>
              <a:r>
                <a:rPr lang="en-US" sz="1200" b="0" i="1" dirty="0" smtClean="0">
                  <a:latin typeface="Arial" charset="0"/>
                </a:rPr>
                <a:t>pursues</a:t>
              </a:r>
              <a:endParaRPr lang="en-US" sz="1200" b="0" i="1" dirty="0">
                <a:latin typeface="Arial" charset="0"/>
              </a:endParaRPr>
            </a:p>
          </p:txBody>
        </p:sp>
        <p:sp>
          <p:nvSpPr>
            <p:cNvPr id="48" name="Rectangle 47"/>
            <p:cNvSpPr/>
            <p:nvPr/>
          </p:nvSpPr>
          <p:spPr bwMode="auto">
            <a:xfrm>
              <a:off x="3415707" y="3243363"/>
              <a:ext cx="1141248"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Requirement</a:t>
              </a:r>
              <a:endParaRPr lang="en-US" sz="1400" b="0" i="0" dirty="0">
                <a:latin typeface="Arial" charset="0"/>
                <a:ea typeface="Arial" charset="0"/>
                <a:cs typeface="Arial" charset="0"/>
              </a:endParaRPr>
            </a:p>
          </p:txBody>
        </p:sp>
        <p:cxnSp>
          <p:nvCxnSpPr>
            <p:cNvPr id="50" name="Straight Connector 49"/>
            <p:cNvCxnSpPr>
              <a:stCxn id="48" idx="3"/>
              <a:endCxn id="6" idx="1"/>
            </p:cNvCxnSpPr>
            <p:nvPr/>
          </p:nvCxnSpPr>
          <p:spPr bwMode="auto">
            <a:xfrm flipV="1">
              <a:off x="4556955" y="2451222"/>
              <a:ext cx="918609" cy="94640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56" name="TextBox 59"/>
            <p:cNvSpPr txBox="1">
              <a:spLocks noChangeArrowheads="1"/>
            </p:cNvSpPr>
            <p:nvPr/>
          </p:nvSpPr>
          <p:spPr bwMode="auto">
            <a:xfrm rot="18875620">
              <a:off x="4425550" y="2799981"/>
              <a:ext cx="821471" cy="276999"/>
            </a:xfrm>
            <a:prstGeom prst="rect">
              <a:avLst/>
            </a:prstGeom>
            <a:noFill/>
            <a:ln w="9525">
              <a:noFill/>
              <a:miter lim="800000"/>
              <a:headEnd/>
              <a:tailEnd/>
            </a:ln>
          </p:spPr>
          <p:txBody>
            <a:bodyPr wrap="none">
              <a:prstTxWarp prst="textNoShape">
                <a:avLst/>
              </a:prstTxWarp>
              <a:spAutoFit/>
            </a:bodyPr>
            <a:lstStyle/>
            <a:p>
              <a:r>
                <a:rPr lang="en-US" sz="1200" b="0" i="1" dirty="0" smtClean="0">
                  <a:latin typeface="Arial" charset="0"/>
                </a:rPr>
                <a:t>specifies</a:t>
              </a:r>
              <a:endParaRPr lang="en-US" sz="1200" b="0" i="1" dirty="0">
                <a:latin typeface="Arial" charset="0"/>
              </a:endParaRPr>
            </a:p>
          </p:txBody>
        </p:sp>
        <p:cxnSp>
          <p:nvCxnSpPr>
            <p:cNvPr id="35" name="Curved Connector 34"/>
            <p:cNvCxnSpPr>
              <a:stCxn id="8" idx="3"/>
              <a:endCxn id="8" idx="2"/>
            </p:cNvCxnSpPr>
            <p:nvPr/>
          </p:nvCxnSpPr>
          <p:spPr>
            <a:xfrm flipH="1">
              <a:off x="6045190" y="4077382"/>
              <a:ext cx="631031" cy="154263"/>
            </a:xfrm>
            <a:prstGeom prst="curvedConnector4">
              <a:avLst>
                <a:gd name="adj1" fmla="val -36226"/>
                <a:gd name="adj2" fmla="val 323515"/>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120" name="Curved Connector 119"/>
            <p:cNvCxnSpPr>
              <a:stCxn id="76" idx="3"/>
              <a:endCxn id="76" idx="2"/>
            </p:cNvCxnSpPr>
            <p:nvPr/>
          </p:nvCxnSpPr>
          <p:spPr>
            <a:xfrm flipH="1">
              <a:off x="8150392" y="4070438"/>
              <a:ext cx="509587" cy="154263"/>
            </a:xfrm>
            <a:prstGeom prst="curvedConnector4">
              <a:avLst>
                <a:gd name="adj1" fmla="val -44860"/>
                <a:gd name="adj2" fmla="val 248188"/>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21" name="TextBox 120"/>
            <p:cNvSpPr txBox="1"/>
            <p:nvPr/>
          </p:nvSpPr>
          <p:spPr>
            <a:xfrm>
              <a:off x="8211004" y="4414764"/>
              <a:ext cx="744527" cy="276999"/>
            </a:xfrm>
            <a:prstGeom prst="rect">
              <a:avLst/>
            </a:prstGeom>
            <a:noFill/>
          </p:spPr>
          <p:txBody>
            <a:bodyPr wrap="none">
              <a:prstTxWarp prst="textNoShape">
                <a:avLst/>
              </a:prstTxWarp>
              <a:spAutoFit/>
            </a:bodyPr>
            <a:lstStyle/>
            <a:p>
              <a:r>
                <a:rPr lang="en-US" sz="1200" b="0" i="1" dirty="0" smtClean="0">
                  <a:latin typeface="Arial" charset="0"/>
                </a:rPr>
                <a:t>invokes</a:t>
              </a:r>
              <a:endParaRPr lang="en-US" sz="1200" b="0" i="1" dirty="0">
                <a:latin typeface="Arial" charset="0"/>
              </a:endParaRPr>
            </a:p>
          </p:txBody>
        </p:sp>
      </p:grpSp>
      <p:grpSp>
        <p:nvGrpSpPr>
          <p:cNvPr id="116" name="Group 115"/>
          <p:cNvGrpSpPr/>
          <p:nvPr/>
        </p:nvGrpSpPr>
        <p:grpSpPr>
          <a:xfrm>
            <a:off x="7304652" y="4942834"/>
            <a:ext cx="1526469" cy="1779894"/>
            <a:chOff x="354195" y="4479090"/>
            <a:chExt cx="1526469" cy="1779894"/>
          </a:xfrm>
        </p:grpSpPr>
        <p:sp>
          <p:nvSpPr>
            <p:cNvPr id="118" name="TextBox 117"/>
            <p:cNvSpPr txBox="1"/>
            <p:nvPr/>
          </p:nvSpPr>
          <p:spPr>
            <a:xfrm>
              <a:off x="354195" y="4479090"/>
              <a:ext cx="1526469" cy="1779894"/>
            </a:xfrm>
            <a:prstGeom prst="rect">
              <a:avLst/>
            </a:prstGeom>
            <a:solidFill>
              <a:srgbClr val="CCFFCC"/>
            </a:solidFill>
            <a:ln>
              <a:solidFill>
                <a:schemeClr val="tx1"/>
              </a:solidFill>
            </a:ln>
          </p:spPr>
          <p:txBody>
            <a:bodyPr wrap="square">
              <a:prstTxWarp prst="textNoShape">
                <a:avLst/>
              </a:prstTxWarp>
              <a:noAutofit/>
            </a:bodyPr>
            <a:lstStyle/>
            <a:p>
              <a:r>
                <a:rPr lang="en-US" sz="1200" b="1" i="0" dirty="0" smtClean="0">
                  <a:latin typeface="Arial" charset="0"/>
                </a:rPr>
                <a:t>Legend</a:t>
              </a:r>
              <a:endParaRPr lang="en-US" sz="1200" b="1" i="0" dirty="0">
                <a:latin typeface="Arial" charset="0"/>
              </a:endParaRPr>
            </a:p>
          </p:txBody>
        </p:sp>
        <p:sp>
          <p:nvSpPr>
            <p:cNvPr id="41" name="TextBox 40"/>
            <p:cNvSpPr txBox="1"/>
            <p:nvPr/>
          </p:nvSpPr>
          <p:spPr>
            <a:xfrm>
              <a:off x="497115" y="5652104"/>
              <a:ext cx="941468" cy="261610"/>
            </a:xfrm>
            <a:prstGeom prst="rect">
              <a:avLst/>
            </a:prstGeom>
            <a:noFill/>
          </p:spPr>
          <p:txBody>
            <a:bodyPr wrap="none">
              <a:prstTxWarp prst="textNoShape">
                <a:avLst/>
              </a:prstTxWarp>
              <a:spAutoFit/>
            </a:bodyPr>
            <a:lstStyle/>
            <a:p>
              <a:r>
                <a:rPr lang="en-US" sz="1100" b="0" i="1" dirty="0" smtClean="0">
                  <a:latin typeface="Arial" charset="0"/>
                </a:rPr>
                <a:t>relationship</a:t>
              </a:r>
              <a:endParaRPr lang="en-US" sz="1100" b="0" i="1" dirty="0">
                <a:latin typeface="Arial" charset="0"/>
              </a:endParaRPr>
            </a:p>
          </p:txBody>
        </p:sp>
        <p:sp>
          <p:nvSpPr>
            <p:cNvPr id="119" name="Isosceles Triangle 118"/>
            <p:cNvSpPr/>
            <p:nvPr/>
          </p:nvSpPr>
          <p:spPr>
            <a:xfrm rot="16200000" flipV="1">
              <a:off x="1563453" y="6110160"/>
              <a:ext cx="117743" cy="92519"/>
            </a:xfrm>
            <a:prstGeom prst="triangle">
              <a:avLst/>
            </a:prstGeom>
            <a:solidFill>
              <a:schemeClr val="bg1"/>
            </a:solidFill>
            <a:ln>
              <a:solidFill>
                <a:srgbClr val="0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b="0"/>
            </a:p>
          </p:txBody>
        </p:sp>
        <p:cxnSp>
          <p:nvCxnSpPr>
            <p:cNvPr id="126" name="Straight Connector 125"/>
            <p:cNvCxnSpPr>
              <a:stCxn id="119" idx="3"/>
            </p:cNvCxnSpPr>
            <p:nvPr/>
          </p:nvCxnSpPr>
          <p:spPr bwMode="auto">
            <a:xfrm rot="10800000">
              <a:off x="506595" y="6156419"/>
              <a:ext cx="1069470" cy="158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none" w="med" len="med"/>
            </a:ln>
            <a:effectLst>
              <a:outerShdw blurRad="63500" dist="107763" dir="2700000" algn="ctr" rotWithShape="0">
                <a:schemeClr val="bg2">
                  <a:alpha val="50000"/>
                </a:schemeClr>
              </a:outerShdw>
            </a:effectLst>
          </p:spPr>
        </p:cxnSp>
        <p:cxnSp>
          <p:nvCxnSpPr>
            <p:cNvPr id="134" name="Straight Connector 133"/>
            <p:cNvCxnSpPr/>
            <p:nvPr/>
          </p:nvCxnSpPr>
          <p:spPr bwMode="auto">
            <a:xfrm rot="10800000" flipV="1">
              <a:off x="506595" y="5900093"/>
              <a:ext cx="1143000" cy="100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sp>
          <p:nvSpPr>
            <p:cNvPr id="69" name="TextBox 68"/>
            <p:cNvSpPr txBox="1"/>
            <p:nvPr/>
          </p:nvSpPr>
          <p:spPr>
            <a:xfrm>
              <a:off x="506595" y="5916840"/>
              <a:ext cx="757084" cy="261610"/>
            </a:xfrm>
            <a:prstGeom prst="rect">
              <a:avLst/>
            </a:prstGeom>
            <a:noFill/>
          </p:spPr>
          <p:txBody>
            <a:bodyPr wrap="none">
              <a:prstTxWarp prst="textNoShape">
                <a:avLst/>
              </a:prstTxWarp>
              <a:spAutoFit/>
            </a:bodyPr>
            <a:lstStyle/>
            <a:p>
              <a:r>
                <a:rPr lang="en-US" sz="1100" b="0" i="1" dirty="0" smtClean="0">
                  <a:latin typeface="Arial" charset="0"/>
                </a:rPr>
                <a:t>a kind of</a:t>
              </a:r>
              <a:endParaRPr lang="en-US" sz="1100" b="0" i="1" dirty="0">
                <a:latin typeface="Arial" charset="0"/>
              </a:endParaRPr>
            </a:p>
          </p:txBody>
        </p:sp>
        <p:sp>
          <p:nvSpPr>
            <p:cNvPr id="122" name="Rectangle 121"/>
            <p:cNvSpPr/>
            <p:nvPr/>
          </p:nvSpPr>
          <p:spPr bwMode="auto">
            <a:xfrm>
              <a:off x="490069" y="4808720"/>
              <a:ext cx="1216099" cy="246880"/>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100" b="0" i="0" dirty="0" smtClean="0">
                  <a:latin typeface="Arial" charset="0"/>
                  <a:ea typeface="Arial" charset="0"/>
                  <a:cs typeface="Arial" charset="0"/>
                </a:rPr>
                <a:t>Mission ontology</a:t>
              </a:r>
              <a:endParaRPr lang="en-US" sz="1100" b="0" i="0" dirty="0">
                <a:latin typeface="Arial" charset="0"/>
                <a:ea typeface="Arial" charset="0"/>
                <a:cs typeface="Arial" charset="0"/>
              </a:endParaRPr>
            </a:p>
          </p:txBody>
        </p:sp>
        <p:sp>
          <p:nvSpPr>
            <p:cNvPr id="123" name="Rectangle 122"/>
            <p:cNvSpPr/>
            <p:nvPr/>
          </p:nvSpPr>
          <p:spPr bwMode="auto">
            <a:xfrm>
              <a:off x="497057" y="5099569"/>
              <a:ext cx="1218806" cy="252069"/>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100" b="0" i="0" dirty="0" smtClean="0">
                  <a:latin typeface="Arial" charset="0"/>
                  <a:ea typeface="Arial" charset="0"/>
                  <a:cs typeface="Arial" charset="0"/>
                </a:rPr>
                <a:t>Project ontology</a:t>
              </a:r>
              <a:endParaRPr lang="en-US" sz="1100" b="0" i="0" dirty="0">
                <a:latin typeface="Arial" charset="0"/>
                <a:ea typeface="Arial" charset="0"/>
                <a:cs typeface="Arial" charset="0"/>
              </a:endParaRPr>
            </a:p>
          </p:txBody>
        </p:sp>
        <p:sp>
          <p:nvSpPr>
            <p:cNvPr id="124" name="Rectangle 123"/>
            <p:cNvSpPr/>
            <p:nvPr/>
          </p:nvSpPr>
          <p:spPr bwMode="auto">
            <a:xfrm>
              <a:off x="494352" y="5380723"/>
              <a:ext cx="1221513" cy="251135"/>
            </a:xfrm>
            <a:prstGeom prst="rect">
              <a:avLst/>
            </a:prstGeom>
            <a:solidFill>
              <a:srgbClr val="47FFD1"/>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100" b="0" i="0" dirty="0" smtClean="0">
                  <a:latin typeface="Arial" charset="0"/>
                  <a:ea typeface="Arial" charset="0"/>
                  <a:cs typeface="Arial" charset="0"/>
                </a:rPr>
                <a:t>Analysis ontology</a:t>
              </a:r>
              <a:endParaRPr lang="en-US" sz="1100" b="0" i="0" dirty="0">
                <a:latin typeface="Arial" charset="0"/>
                <a:ea typeface="Arial" charset="0"/>
                <a:cs typeface="Arial" charset="0"/>
              </a:endParaRPr>
            </a:p>
          </p:txBody>
        </p:sp>
      </p:grpSp>
      <p:sp>
        <p:nvSpPr>
          <p:cNvPr id="74" name="TextBox 73"/>
          <p:cNvSpPr txBox="1"/>
          <p:nvPr/>
        </p:nvSpPr>
        <p:spPr>
          <a:xfrm>
            <a:off x="8058133" y="768675"/>
            <a:ext cx="1085867" cy="307777"/>
          </a:xfrm>
          <a:prstGeom prst="rect">
            <a:avLst/>
          </a:prstGeom>
          <a:noFill/>
        </p:spPr>
        <p:txBody>
          <a:bodyPr wrap="square" rtlCol="0">
            <a:spAutoFit/>
          </a:bodyPr>
          <a:lstStyle/>
          <a:p>
            <a:pPr algn="ctr"/>
            <a:r>
              <a:rPr lang="en-US" sz="1400" b="1" dirty="0" smtClean="0">
                <a:solidFill>
                  <a:srgbClr val="0000FF"/>
                </a:solidFill>
              </a:rPr>
              <a:t>(animated)</a:t>
            </a:r>
            <a:endParaRPr lang="en-US" sz="1400" b="1" dirty="0">
              <a:solidFill>
                <a:srgbClr val="0000FF"/>
              </a:solidFill>
            </a:endParaRPr>
          </a:p>
        </p:txBody>
      </p:sp>
      <p:grpSp>
        <p:nvGrpSpPr>
          <p:cNvPr id="9" name="Group 8"/>
          <p:cNvGrpSpPr/>
          <p:nvPr/>
        </p:nvGrpSpPr>
        <p:grpSpPr>
          <a:xfrm>
            <a:off x="1688980" y="3119643"/>
            <a:ext cx="3800117" cy="2054797"/>
            <a:chOff x="1688980" y="3119643"/>
            <a:chExt cx="3800117" cy="2054797"/>
          </a:xfrm>
        </p:grpSpPr>
        <p:sp>
          <p:nvSpPr>
            <p:cNvPr id="13" name="Rectangle 12"/>
            <p:cNvSpPr/>
            <p:nvPr/>
          </p:nvSpPr>
          <p:spPr bwMode="auto">
            <a:xfrm>
              <a:off x="1688980" y="3247719"/>
              <a:ext cx="879475" cy="309583"/>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Analysis</a:t>
              </a:r>
              <a:endParaRPr lang="en-US" sz="1400" b="0" i="0" dirty="0">
                <a:latin typeface="Arial" charset="0"/>
                <a:ea typeface="Arial" charset="0"/>
                <a:cs typeface="Arial" charset="0"/>
              </a:endParaRPr>
            </a:p>
          </p:txBody>
        </p:sp>
        <p:cxnSp>
          <p:nvCxnSpPr>
            <p:cNvPr id="15" name="Straight Connector 14"/>
            <p:cNvCxnSpPr>
              <a:stCxn id="13" idx="3"/>
              <a:endCxn id="48" idx="1"/>
            </p:cNvCxnSpPr>
            <p:nvPr/>
          </p:nvCxnSpPr>
          <p:spPr bwMode="auto">
            <a:xfrm flipV="1">
              <a:off x="2568455" y="3397626"/>
              <a:ext cx="847252" cy="488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70" name="TextBox 69"/>
            <p:cNvSpPr txBox="1"/>
            <p:nvPr/>
          </p:nvSpPr>
          <p:spPr>
            <a:xfrm>
              <a:off x="2580770" y="3119643"/>
              <a:ext cx="830112" cy="276999"/>
            </a:xfrm>
            <a:prstGeom prst="rect">
              <a:avLst/>
            </a:prstGeom>
            <a:noFill/>
          </p:spPr>
          <p:txBody>
            <a:bodyPr wrap="none">
              <a:prstTxWarp prst="textNoShape">
                <a:avLst/>
              </a:prstTxWarp>
              <a:spAutoFit/>
            </a:bodyPr>
            <a:lstStyle/>
            <a:p>
              <a:r>
                <a:rPr lang="en-US" sz="1200" b="0" i="1" dirty="0" smtClean="0">
                  <a:latin typeface="Arial" charset="0"/>
                </a:rPr>
                <a:t>analyzes</a:t>
              </a:r>
              <a:endParaRPr lang="en-US" sz="1200" b="0" i="1" dirty="0">
                <a:latin typeface="Arial" charset="0"/>
              </a:endParaRPr>
            </a:p>
          </p:txBody>
        </p:sp>
        <p:sp>
          <p:nvSpPr>
            <p:cNvPr id="107" name="Rectangle 106"/>
            <p:cNvSpPr/>
            <p:nvPr/>
          </p:nvSpPr>
          <p:spPr bwMode="auto">
            <a:xfrm>
              <a:off x="2659469" y="4553911"/>
              <a:ext cx="1440615" cy="309583"/>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Characterization</a:t>
              </a:r>
              <a:endParaRPr lang="en-US" sz="1400" b="0" i="0" dirty="0">
                <a:latin typeface="Arial" charset="0"/>
                <a:ea typeface="Arial" charset="0"/>
                <a:cs typeface="Arial" charset="0"/>
              </a:endParaRPr>
            </a:p>
          </p:txBody>
        </p:sp>
        <p:cxnSp>
          <p:nvCxnSpPr>
            <p:cNvPr id="108" name="Straight Connector 107"/>
            <p:cNvCxnSpPr>
              <a:stCxn id="107" idx="3"/>
              <a:endCxn id="8" idx="1"/>
            </p:cNvCxnSpPr>
            <p:nvPr/>
          </p:nvCxnSpPr>
          <p:spPr bwMode="auto">
            <a:xfrm flipV="1">
              <a:off x="4100084" y="4077382"/>
              <a:ext cx="1314074" cy="631321"/>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11" name="TextBox 110"/>
            <p:cNvSpPr txBox="1"/>
            <p:nvPr/>
          </p:nvSpPr>
          <p:spPr>
            <a:xfrm rot="20028175">
              <a:off x="4200915" y="4328481"/>
              <a:ext cx="1137889" cy="276999"/>
            </a:xfrm>
            <a:prstGeom prst="rect">
              <a:avLst/>
            </a:prstGeom>
            <a:noFill/>
          </p:spPr>
          <p:txBody>
            <a:bodyPr wrap="none">
              <a:prstTxWarp prst="textNoShape">
                <a:avLst/>
              </a:prstTxWarp>
              <a:spAutoFit/>
            </a:bodyPr>
            <a:lstStyle/>
            <a:p>
              <a:r>
                <a:rPr lang="en-US" sz="1200" b="0" i="1" dirty="0" smtClean="0">
                  <a:latin typeface="Arial" charset="0"/>
                </a:rPr>
                <a:t>characterizes</a:t>
              </a:r>
              <a:endParaRPr lang="en-US" sz="1200" b="0" i="1" dirty="0">
                <a:latin typeface="Arial" charset="0"/>
              </a:endParaRPr>
            </a:p>
          </p:txBody>
        </p:sp>
        <p:cxnSp>
          <p:nvCxnSpPr>
            <p:cNvPr id="81" name="Straight Connector 80"/>
            <p:cNvCxnSpPr>
              <a:stCxn id="107" idx="3"/>
              <a:endCxn id="4" idx="1"/>
            </p:cNvCxnSpPr>
            <p:nvPr/>
          </p:nvCxnSpPr>
          <p:spPr bwMode="auto">
            <a:xfrm>
              <a:off x="4100084" y="4708703"/>
              <a:ext cx="1389013" cy="463030"/>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82" name="TextBox 81"/>
            <p:cNvSpPr txBox="1"/>
            <p:nvPr/>
          </p:nvSpPr>
          <p:spPr>
            <a:xfrm rot="1073281">
              <a:off x="4292355" y="4897441"/>
              <a:ext cx="1137889" cy="276999"/>
            </a:xfrm>
            <a:prstGeom prst="rect">
              <a:avLst/>
            </a:prstGeom>
            <a:noFill/>
          </p:spPr>
          <p:txBody>
            <a:bodyPr wrap="none">
              <a:prstTxWarp prst="textNoShape">
                <a:avLst/>
              </a:prstTxWarp>
              <a:spAutoFit/>
            </a:bodyPr>
            <a:lstStyle/>
            <a:p>
              <a:r>
                <a:rPr lang="en-US" sz="1200" b="0" i="1" dirty="0" smtClean="0">
                  <a:latin typeface="Arial" charset="0"/>
                </a:rPr>
                <a:t>characterizes</a:t>
              </a:r>
              <a:endParaRPr lang="en-US" sz="1200" b="0" i="1" dirty="0">
                <a:latin typeface="Arial" charset="0"/>
              </a:endParaRPr>
            </a:p>
          </p:txBody>
        </p:sp>
      </p:grpSp>
      <p:grpSp>
        <p:nvGrpSpPr>
          <p:cNvPr id="14" name="Group 13"/>
          <p:cNvGrpSpPr/>
          <p:nvPr/>
        </p:nvGrpSpPr>
        <p:grpSpPr>
          <a:xfrm>
            <a:off x="396310" y="1132509"/>
            <a:ext cx="8277357" cy="3082063"/>
            <a:chOff x="396310" y="1132509"/>
            <a:chExt cx="8277357" cy="3082063"/>
          </a:xfrm>
        </p:grpSpPr>
        <p:sp>
          <p:nvSpPr>
            <p:cNvPr id="10" name="Rectangle 9"/>
            <p:cNvSpPr/>
            <p:nvPr/>
          </p:nvSpPr>
          <p:spPr bwMode="auto">
            <a:xfrm>
              <a:off x="3537206" y="2302018"/>
              <a:ext cx="793333" cy="308526"/>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Project</a:t>
              </a:r>
              <a:endParaRPr lang="en-US" sz="1400" b="0" i="0" dirty="0">
                <a:latin typeface="Arial" charset="0"/>
                <a:ea typeface="Arial" charset="0"/>
                <a:cs typeface="Arial" charset="0"/>
              </a:endParaRPr>
            </a:p>
          </p:txBody>
        </p:sp>
        <p:cxnSp>
          <p:nvCxnSpPr>
            <p:cNvPr id="18" name="Straight Connector 17"/>
            <p:cNvCxnSpPr>
              <a:stCxn id="10" idx="3"/>
              <a:endCxn id="6" idx="1"/>
            </p:cNvCxnSpPr>
            <p:nvPr/>
          </p:nvCxnSpPr>
          <p:spPr bwMode="auto">
            <a:xfrm flipV="1">
              <a:off x="4330539" y="2451222"/>
              <a:ext cx="1145025" cy="5059"/>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44" name="TextBox 43"/>
            <p:cNvSpPr txBox="1"/>
            <p:nvPr/>
          </p:nvSpPr>
          <p:spPr>
            <a:xfrm>
              <a:off x="4351130" y="2204315"/>
              <a:ext cx="787357" cy="276999"/>
            </a:xfrm>
            <a:prstGeom prst="rect">
              <a:avLst/>
            </a:prstGeom>
            <a:noFill/>
          </p:spPr>
          <p:txBody>
            <a:bodyPr wrap="none">
              <a:prstTxWarp prst="textNoShape">
                <a:avLst/>
              </a:prstTxWarp>
              <a:spAutoFit/>
            </a:bodyPr>
            <a:lstStyle/>
            <a:p>
              <a:r>
                <a:rPr lang="en-US" sz="1200" b="0" i="1" dirty="0" smtClean="0">
                  <a:latin typeface="Arial" charset="0"/>
                </a:rPr>
                <a:t>supplies</a:t>
              </a:r>
              <a:endParaRPr lang="en-US" sz="1200" b="0" i="1" dirty="0">
                <a:latin typeface="Arial" charset="0"/>
              </a:endParaRPr>
            </a:p>
          </p:txBody>
        </p:sp>
        <p:sp>
          <p:nvSpPr>
            <p:cNvPr id="71" name="Rectangle 70"/>
            <p:cNvSpPr/>
            <p:nvPr/>
          </p:nvSpPr>
          <p:spPr bwMode="auto">
            <a:xfrm>
              <a:off x="3506996" y="1790405"/>
              <a:ext cx="793333" cy="308526"/>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Program</a:t>
              </a:r>
              <a:endParaRPr lang="en-US" sz="1400" b="0" i="0" dirty="0">
                <a:latin typeface="Arial" charset="0"/>
                <a:ea typeface="Arial" charset="0"/>
                <a:cs typeface="Arial" charset="0"/>
              </a:endParaRPr>
            </a:p>
          </p:txBody>
        </p:sp>
        <p:sp>
          <p:nvSpPr>
            <p:cNvPr id="72" name="TextBox 71"/>
            <p:cNvSpPr txBox="1"/>
            <p:nvPr/>
          </p:nvSpPr>
          <p:spPr>
            <a:xfrm rot="1453699">
              <a:off x="4413413" y="1931628"/>
              <a:ext cx="932754" cy="276999"/>
            </a:xfrm>
            <a:prstGeom prst="rect">
              <a:avLst/>
            </a:prstGeom>
            <a:noFill/>
          </p:spPr>
          <p:txBody>
            <a:bodyPr wrap="none">
              <a:prstTxWarp prst="textNoShape">
                <a:avLst/>
              </a:prstTxWarp>
              <a:spAutoFit/>
            </a:bodyPr>
            <a:lstStyle/>
            <a:p>
              <a:r>
                <a:rPr lang="en-US" sz="1200" b="0" i="1" dirty="0" smtClean="0">
                  <a:latin typeface="Arial" charset="0"/>
                </a:rPr>
                <a:t>authorizes</a:t>
              </a:r>
              <a:endParaRPr lang="en-US" sz="1200" b="0" i="1" dirty="0">
                <a:latin typeface="Arial" charset="0"/>
              </a:endParaRPr>
            </a:p>
          </p:txBody>
        </p:sp>
        <p:cxnSp>
          <p:nvCxnSpPr>
            <p:cNvPr id="73" name="Straight Connector 72"/>
            <p:cNvCxnSpPr>
              <a:stCxn id="71" idx="3"/>
              <a:endCxn id="6" idx="1"/>
            </p:cNvCxnSpPr>
            <p:nvPr/>
          </p:nvCxnSpPr>
          <p:spPr bwMode="auto">
            <a:xfrm>
              <a:off x="4300329" y="1944668"/>
              <a:ext cx="1175235" cy="50655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75" name="Rectangle 74"/>
            <p:cNvSpPr/>
            <p:nvPr/>
          </p:nvSpPr>
          <p:spPr bwMode="auto">
            <a:xfrm>
              <a:off x="5634611" y="1262193"/>
              <a:ext cx="917135" cy="308526"/>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Concern</a:t>
              </a:r>
              <a:endParaRPr lang="en-US" sz="1400" b="0" i="0" dirty="0">
                <a:latin typeface="Arial" charset="0"/>
                <a:ea typeface="Arial" charset="0"/>
                <a:cs typeface="Arial" charset="0"/>
              </a:endParaRPr>
            </a:p>
          </p:txBody>
        </p:sp>
        <p:sp>
          <p:nvSpPr>
            <p:cNvPr id="77" name="Rectangle 76"/>
            <p:cNvSpPr/>
            <p:nvPr/>
          </p:nvSpPr>
          <p:spPr bwMode="auto">
            <a:xfrm>
              <a:off x="7579905" y="1265190"/>
              <a:ext cx="1093762" cy="308526"/>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Stakeholder</a:t>
              </a:r>
              <a:endParaRPr lang="en-US" sz="1400" b="0" i="0" dirty="0">
                <a:latin typeface="Arial" charset="0"/>
                <a:ea typeface="Arial" charset="0"/>
                <a:cs typeface="Arial" charset="0"/>
              </a:endParaRPr>
            </a:p>
          </p:txBody>
        </p:sp>
        <p:cxnSp>
          <p:nvCxnSpPr>
            <p:cNvPr id="79" name="Straight Connector 78"/>
            <p:cNvCxnSpPr>
              <a:stCxn id="77" idx="1"/>
              <a:endCxn id="75" idx="3"/>
            </p:cNvCxnSpPr>
            <p:nvPr/>
          </p:nvCxnSpPr>
          <p:spPr bwMode="auto">
            <a:xfrm flipH="1" flipV="1">
              <a:off x="6551746" y="1416456"/>
              <a:ext cx="1028159" cy="2997"/>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80" name="Straight Connector 79"/>
            <p:cNvCxnSpPr>
              <a:stCxn id="77" idx="2"/>
              <a:endCxn id="39" idx="0"/>
            </p:cNvCxnSpPr>
            <p:nvPr/>
          </p:nvCxnSpPr>
          <p:spPr bwMode="auto">
            <a:xfrm>
              <a:off x="8126786" y="1573716"/>
              <a:ext cx="5628" cy="722999"/>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84" name="TextBox 83"/>
            <p:cNvSpPr txBox="1"/>
            <p:nvPr/>
          </p:nvSpPr>
          <p:spPr>
            <a:xfrm>
              <a:off x="7248310" y="1776923"/>
              <a:ext cx="949811" cy="276999"/>
            </a:xfrm>
            <a:prstGeom prst="rect">
              <a:avLst/>
            </a:prstGeom>
            <a:noFill/>
          </p:spPr>
          <p:txBody>
            <a:bodyPr wrap="none">
              <a:prstTxWarp prst="textNoShape">
                <a:avLst/>
              </a:prstTxWarp>
              <a:spAutoFit/>
            </a:bodyPr>
            <a:lstStyle/>
            <a:p>
              <a:r>
                <a:rPr lang="en-US" sz="1200" b="0" i="1" dirty="0" smtClean="0">
                  <a:latin typeface="Arial" charset="0"/>
                </a:rPr>
                <a:t>represents</a:t>
              </a:r>
              <a:endParaRPr lang="en-US" sz="1200" b="0" i="1" dirty="0">
                <a:latin typeface="Arial" charset="0"/>
              </a:endParaRPr>
            </a:p>
          </p:txBody>
        </p:sp>
        <p:sp>
          <p:nvSpPr>
            <p:cNvPr id="85" name="TextBox 84"/>
            <p:cNvSpPr txBox="1"/>
            <p:nvPr/>
          </p:nvSpPr>
          <p:spPr>
            <a:xfrm>
              <a:off x="6585491" y="1132509"/>
              <a:ext cx="949811" cy="276999"/>
            </a:xfrm>
            <a:prstGeom prst="rect">
              <a:avLst/>
            </a:prstGeom>
            <a:noFill/>
          </p:spPr>
          <p:txBody>
            <a:bodyPr wrap="none">
              <a:prstTxWarp prst="textNoShape">
                <a:avLst/>
              </a:prstTxWarp>
              <a:spAutoFit/>
            </a:bodyPr>
            <a:lstStyle/>
            <a:p>
              <a:r>
                <a:rPr lang="en-US" sz="1200" b="0" i="1" dirty="0" smtClean="0">
                  <a:latin typeface="Arial" charset="0"/>
                </a:rPr>
                <a:t>represents</a:t>
              </a:r>
              <a:endParaRPr lang="en-US" sz="1200" b="0" i="1" dirty="0">
                <a:latin typeface="Arial" charset="0"/>
              </a:endParaRPr>
            </a:p>
          </p:txBody>
        </p:sp>
        <p:sp>
          <p:nvSpPr>
            <p:cNvPr id="86" name="Rectangle 85"/>
            <p:cNvSpPr/>
            <p:nvPr/>
          </p:nvSpPr>
          <p:spPr bwMode="auto">
            <a:xfrm>
              <a:off x="1730696" y="2313316"/>
              <a:ext cx="793333" cy="308526"/>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Product</a:t>
              </a:r>
              <a:endParaRPr lang="en-US" sz="1400" b="0" i="0" dirty="0">
                <a:latin typeface="Arial" charset="0"/>
                <a:ea typeface="Arial" charset="0"/>
                <a:cs typeface="Arial" charset="0"/>
              </a:endParaRPr>
            </a:p>
          </p:txBody>
        </p:sp>
        <p:cxnSp>
          <p:nvCxnSpPr>
            <p:cNvPr id="89" name="Straight Connector 88"/>
            <p:cNvCxnSpPr>
              <a:stCxn id="10" idx="1"/>
              <a:endCxn id="86" idx="3"/>
            </p:cNvCxnSpPr>
            <p:nvPr/>
          </p:nvCxnSpPr>
          <p:spPr bwMode="auto">
            <a:xfrm flipH="1">
              <a:off x="2524029" y="2456281"/>
              <a:ext cx="1013177" cy="1129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95" name="TextBox 94"/>
            <p:cNvSpPr txBox="1"/>
            <p:nvPr/>
          </p:nvSpPr>
          <p:spPr>
            <a:xfrm>
              <a:off x="2562549" y="2200229"/>
              <a:ext cx="855810" cy="276999"/>
            </a:xfrm>
            <a:prstGeom prst="rect">
              <a:avLst/>
            </a:prstGeom>
            <a:noFill/>
          </p:spPr>
          <p:txBody>
            <a:bodyPr wrap="none">
              <a:prstTxWarp prst="textNoShape">
                <a:avLst/>
              </a:prstTxWarp>
              <a:spAutoFit/>
            </a:bodyPr>
            <a:lstStyle/>
            <a:p>
              <a:r>
                <a:rPr lang="en-US" sz="1200" b="0" i="1" dirty="0" smtClean="0">
                  <a:latin typeface="Arial" charset="0"/>
                </a:rPr>
                <a:t>produces</a:t>
              </a:r>
              <a:endParaRPr lang="en-US" sz="1200" b="0" i="1" dirty="0">
                <a:latin typeface="Arial" charset="0"/>
              </a:endParaRPr>
            </a:p>
          </p:txBody>
        </p:sp>
        <p:sp>
          <p:nvSpPr>
            <p:cNvPr id="98" name="Rectangle 97"/>
            <p:cNvSpPr/>
            <p:nvPr/>
          </p:nvSpPr>
          <p:spPr bwMode="auto">
            <a:xfrm>
              <a:off x="1702995" y="3904989"/>
              <a:ext cx="1235053" cy="309583"/>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err="1" smtClean="0">
                  <a:latin typeface="Arial" charset="0"/>
                  <a:ea typeface="Arial" charset="0"/>
                  <a:cs typeface="Arial" charset="0"/>
                </a:rPr>
                <a:t>WorkPackage</a:t>
              </a:r>
              <a:endParaRPr lang="en-US" sz="1400" b="0" i="0" dirty="0">
                <a:latin typeface="Arial" charset="0"/>
                <a:ea typeface="Arial" charset="0"/>
                <a:cs typeface="Arial" charset="0"/>
              </a:endParaRPr>
            </a:p>
          </p:txBody>
        </p:sp>
        <p:cxnSp>
          <p:nvCxnSpPr>
            <p:cNvPr id="99" name="Straight Connector 98"/>
            <p:cNvCxnSpPr>
              <a:stCxn id="98" idx="3"/>
              <a:endCxn id="8" idx="1"/>
            </p:cNvCxnSpPr>
            <p:nvPr/>
          </p:nvCxnSpPr>
          <p:spPr bwMode="auto">
            <a:xfrm>
              <a:off x="2938048" y="4059781"/>
              <a:ext cx="2476110" cy="17601"/>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00" name="TextBox 99"/>
            <p:cNvSpPr txBox="1"/>
            <p:nvPr/>
          </p:nvSpPr>
          <p:spPr>
            <a:xfrm>
              <a:off x="3492077" y="3805162"/>
              <a:ext cx="787357" cy="276999"/>
            </a:xfrm>
            <a:prstGeom prst="rect">
              <a:avLst/>
            </a:prstGeom>
            <a:noFill/>
          </p:spPr>
          <p:txBody>
            <a:bodyPr wrap="none">
              <a:prstTxWarp prst="textNoShape">
                <a:avLst/>
              </a:prstTxWarp>
              <a:spAutoFit/>
            </a:bodyPr>
            <a:lstStyle/>
            <a:p>
              <a:r>
                <a:rPr lang="en-US" sz="1200" b="0" i="1" dirty="0" smtClean="0">
                  <a:latin typeface="Arial" charset="0"/>
                </a:rPr>
                <a:t>supplies</a:t>
              </a:r>
              <a:endParaRPr lang="en-US" sz="1200" b="0" i="1" dirty="0">
                <a:latin typeface="Arial" charset="0"/>
              </a:endParaRPr>
            </a:p>
          </p:txBody>
        </p:sp>
        <p:sp>
          <p:nvSpPr>
            <p:cNvPr id="103" name="Rectangle 102"/>
            <p:cNvSpPr/>
            <p:nvPr/>
          </p:nvSpPr>
          <p:spPr bwMode="auto">
            <a:xfrm>
              <a:off x="1689214" y="1631946"/>
              <a:ext cx="793333" cy="308526"/>
            </a:xfrm>
            <a:prstGeom prst="rect">
              <a:avLst/>
            </a:prstGeom>
            <a:solidFill>
              <a:srgbClr val="C5ECFF"/>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Process</a:t>
              </a:r>
              <a:endParaRPr lang="en-US" sz="1400" b="0" i="0" dirty="0">
                <a:latin typeface="Arial" charset="0"/>
                <a:ea typeface="Arial" charset="0"/>
                <a:cs typeface="Arial" charset="0"/>
              </a:endParaRPr>
            </a:p>
          </p:txBody>
        </p:sp>
        <p:sp>
          <p:nvSpPr>
            <p:cNvPr id="104" name="TextBox 103"/>
            <p:cNvSpPr txBox="1"/>
            <p:nvPr/>
          </p:nvSpPr>
          <p:spPr>
            <a:xfrm rot="1990374">
              <a:off x="2618007" y="1858184"/>
              <a:ext cx="838678" cy="276999"/>
            </a:xfrm>
            <a:prstGeom prst="rect">
              <a:avLst/>
            </a:prstGeom>
            <a:noFill/>
          </p:spPr>
          <p:txBody>
            <a:bodyPr wrap="none">
              <a:prstTxWarp prst="textNoShape">
                <a:avLst/>
              </a:prstTxWarp>
              <a:spAutoFit/>
            </a:bodyPr>
            <a:lstStyle/>
            <a:p>
              <a:r>
                <a:rPr lang="en-US" sz="1200" b="0" i="1" dirty="0" smtClean="0">
                  <a:latin typeface="Arial" charset="0"/>
                </a:rPr>
                <a:t>executes</a:t>
              </a:r>
              <a:endParaRPr lang="en-US" sz="1200" b="0" i="1" dirty="0">
                <a:latin typeface="Arial" charset="0"/>
              </a:endParaRPr>
            </a:p>
          </p:txBody>
        </p:sp>
        <p:cxnSp>
          <p:nvCxnSpPr>
            <p:cNvPr id="105" name="Straight Connector 104"/>
            <p:cNvCxnSpPr>
              <a:stCxn id="10" idx="1"/>
              <a:endCxn id="103" idx="3"/>
            </p:cNvCxnSpPr>
            <p:nvPr/>
          </p:nvCxnSpPr>
          <p:spPr bwMode="auto">
            <a:xfrm flipH="1" flipV="1">
              <a:off x="2482547" y="1786209"/>
              <a:ext cx="1054659" cy="670072"/>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12" name="Curved Connector 11"/>
            <p:cNvCxnSpPr>
              <a:stCxn id="98" idx="1"/>
              <a:endCxn id="86" idx="1"/>
            </p:cNvCxnSpPr>
            <p:nvPr/>
          </p:nvCxnSpPr>
          <p:spPr>
            <a:xfrm rot="10800000" flipH="1">
              <a:off x="1702994" y="2467579"/>
              <a:ext cx="27701" cy="1592202"/>
            </a:xfrm>
            <a:prstGeom prst="curvedConnector3">
              <a:avLst>
                <a:gd name="adj1" fmla="val -1859348"/>
              </a:avLst>
            </a:prstGeom>
            <a:ln w="9525" cmpd="sng">
              <a:solidFill>
                <a:schemeClr val="tx1"/>
              </a:solidFill>
              <a:tailEnd type="triangle" w="med" len="lg"/>
            </a:ln>
            <a:effectLst>
              <a:outerShdw blurRad="50800" dist="38100" dir="2700000" algn="tl" rotWithShape="0">
                <a:prstClr val="black">
                  <a:alpha val="40000"/>
                </a:prstClr>
              </a:outerShdw>
            </a:effectLst>
          </p:spPr>
          <p:style>
            <a:lnRef idx="2">
              <a:schemeClr val="accent1"/>
            </a:lnRef>
            <a:fillRef idx="0">
              <a:schemeClr val="accent1"/>
            </a:fillRef>
            <a:effectRef idx="1">
              <a:schemeClr val="accent1"/>
            </a:effectRef>
            <a:fontRef idx="minor">
              <a:schemeClr val="tx1"/>
            </a:fontRef>
          </p:style>
        </p:cxnSp>
        <p:sp>
          <p:nvSpPr>
            <p:cNvPr id="83" name="TextBox 82"/>
            <p:cNvSpPr txBox="1"/>
            <p:nvPr/>
          </p:nvSpPr>
          <p:spPr>
            <a:xfrm>
              <a:off x="396310" y="3067915"/>
              <a:ext cx="855810" cy="276999"/>
            </a:xfrm>
            <a:prstGeom prst="rect">
              <a:avLst/>
            </a:prstGeom>
            <a:noFill/>
          </p:spPr>
          <p:txBody>
            <a:bodyPr wrap="none">
              <a:prstTxWarp prst="textNoShape">
                <a:avLst/>
              </a:prstTxWarp>
              <a:spAutoFit/>
            </a:bodyPr>
            <a:lstStyle/>
            <a:p>
              <a:r>
                <a:rPr lang="en-US" sz="1200" b="0" i="1" dirty="0" smtClean="0">
                  <a:latin typeface="Arial" charset="0"/>
                </a:rPr>
                <a:t>produces</a:t>
              </a:r>
              <a:endParaRPr lang="en-US" sz="1200" b="0" i="1" dirty="0">
                <a:latin typeface="Arial" charset="0"/>
              </a:endParaRPr>
            </a:p>
          </p:txBody>
        </p:sp>
      </p:grpSp>
    </p:spTree>
    <p:extLst>
      <p:ext uri="{BB962C8B-B14F-4D97-AF65-F5344CB8AC3E}">
        <p14:creationId xmlns:p14="http://schemas.microsoft.com/office/powerpoint/2010/main" val="2573350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Mission Ontology</a:t>
            </a:r>
            <a:endParaRPr lang="en-US" dirty="0"/>
          </a:p>
        </p:txBody>
      </p:sp>
      <p:sp>
        <p:nvSpPr>
          <p:cNvPr id="3" name="Text Placeholder 2"/>
          <p:cNvSpPr>
            <a:spLocks noGrp="1"/>
          </p:cNvSpPr>
          <p:nvPr>
            <p:ph type="body" idx="1"/>
          </p:nvPr>
        </p:nvSpPr>
        <p:spPr/>
        <p:txBody>
          <a:bodyPr>
            <a:normAutofit/>
          </a:bodyPr>
          <a:lstStyle/>
          <a:p>
            <a:r>
              <a:rPr lang="en-US" dirty="0" smtClean="0"/>
              <a:t>Missions and Objectives</a:t>
            </a:r>
          </a:p>
          <a:p>
            <a:r>
              <a:rPr lang="en-US" dirty="0" smtClean="0"/>
              <a:t>Physical Structure</a:t>
            </a:r>
          </a:p>
          <a:p>
            <a:r>
              <a:rPr lang="en-US" dirty="0" smtClean="0"/>
              <a:t>Interfaces</a:t>
            </a:r>
          </a:p>
          <a:p>
            <a:r>
              <a:rPr lang="en-US" dirty="0" smtClean="0"/>
              <a:t>Behavior and Functions</a:t>
            </a:r>
          </a:p>
          <a:p>
            <a:r>
              <a:rPr lang="en-US" dirty="0" smtClean="0"/>
              <a:t>Specification by Requirements</a:t>
            </a:r>
          </a:p>
          <a:p>
            <a:r>
              <a:rPr lang="en-US" dirty="0" smtClean="0"/>
              <a:t>Environment</a:t>
            </a:r>
          </a:p>
          <a:p>
            <a:endParaRPr lang="en-US" dirty="0"/>
          </a:p>
        </p:txBody>
      </p:sp>
      <p:sp>
        <p:nvSpPr>
          <p:cNvPr id="4" name="Slide Number Placeholder 3"/>
          <p:cNvSpPr>
            <a:spLocks noGrp="1"/>
          </p:cNvSpPr>
          <p:nvPr>
            <p:ph type="sldNum" sz="quarter" idx="12"/>
          </p:nvPr>
        </p:nvSpPr>
        <p:spPr/>
        <p:txBody>
          <a:bodyPr/>
          <a:lstStyle/>
          <a:p>
            <a:fld id="{B929F27A-2358-614F-9775-4EE8DA57C84B}" type="slidenum">
              <a:rPr lang="en-US" smtClean="0"/>
              <a:t>24</a:t>
            </a:fld>
            <a:endParaRPr lang="en-US"/>
          </a:p>
        </p:txBody>
      </p:sp>
    </p:spTree>
    <p:extLst>
      <p:ext uri="{BB962C8B-B14F-4D97-AF65-F5344CB8AC3E}">
        <p14:creationId xmlns:p14="http://schemas.microsoft.com/office/powerpoint/2010/main" val="16867663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Mission Ontology Scope (partial)</a:t>
            </a:r>
            <a:endParaRPr lang="en-US" dirty="0"/>
          </a:p>
        </p:txBody>
      </p:sp>
      <p:sp>
        <p:nvSpPr>
          <p:cNvPr id="3" name="Content Placeholder 2"/>
          <p:cNvSpPr>
            <a:spLocks noGrp="1"/>
          </p:cNvSpPr>
          <p:nvPr>
            <p:ph idx="1"/>
          </p:nvPr>
        </p:nvSpPr>
        <p:spPr>
          <a:xfrm>
            <a:off x="426670" y="918659"/>
            <a:ext cx="8364469" cy="1783355"/>
          </a:xfrm>
        </p:spPr>
        <p:txBody>
          <a:bodyPr>
            <a:noAutofit/>
          </a:bodyPr>
          <a:lstStyle/>
          <a:p>
            <a:pPr marL="0" indent="0">
              <a:buNone/>
            </a:pPr>
            <a:r>
              <a:rPr lang="en-US" sz="2000" dirty="0" smtClean="0"/>
              <a:t>Mission </a:t>
            </a:r>
            <a:r>
              <a:rPr lang="en-US" sz="2000" dirty="0"/>
              <a:t>Ontology defines concepts for describing missions in terms </a:t>
            </a:r>
            <a:r>
              <a:rPr lang="en-US" sz="2000" dirty="0" smtClean="0"/>
              <a:t>of:</a:t>
            </a:r>
          </a:p>
          <a:p>
            <a:pPr lvl="1">
              <a:spcBef>
                <a:spcPts val="0"/>
              </a:spcBef>
              <a:buFont typeface="Arial"/>
              <a:buChar char="•"/>
            </a:pPr>
            <a:r>
              <a:rPr lang="en-US" sz="1800" dirty="0"/>
              <a:t>O</a:t>
            </a:r>
            <a:r>
              <a:rPr lang="en-US" sz="1800" dirty="0" smtClean="0"/>
              <a:t>bjectives</a:t>
            </a:r>
            <a:r>
              <a:rPr lang="en-US" sz="1800" dirty="0"/>
              <a:t>, </a:t>
            </a:r>
            <a:endParaRPr lang="en-US" sz="1800" dirty="0" smtClean="0"/>
          </a:p>
          <a:p>
            <a:pPr lvl="1">
              <a:spcBef>
                <a:spcPts val="0"/>
              </a:spcBef>
              <a:buFont typeface="Arial"/>
              <a:buChar char="•"/>
            </a:pPr>
            <a:r>
              <a:rPr lang="en-US" sz="1800" dirty="0"/>
              <a:t>C</a:t>
            </a:r>
            <a:r>
              <a:rPr lang="en-US" sz="1800" dirty="0" smtClean="0"/>
              <a:t>onstituent </a:t>
            </a:r>
            <a:r>
              <a:rPr lang="en-US" sz="1800" dirty="0"/>
              <a:t>components, </a:t>
            </a:r>
            <a:endParaRPr lang="en-US" sz="1800" dirty="0" smtClean="0"/>
          </a:p>
          <a:p>
            <a:pPr lvl="1">
              <a:spcBef>
                <a:spcPts val="0"/>
              </a:spcBef>
              <a:buFont typeface="Arial"/>
              <a:buChar char="•"/>
            </a:pPr>
            <a:r>
              <a:rPr lang="en-US" sz="1800" dirty="0"/>
              <a:t>F</a:t>
            </a:r>
            <a:r>
              <a:rPr lang="en-US" sz="1800" dirty="0" smtClean="0"/>
              <a:t>unctions </a:t>
            </a:r>
            <a:r>
              <a:rPr lang="en-US" sz="1800" dirty="0"/>
              <a:t>those components </a:t>
            </a:r>
            <a:r>
              <a:rPr lang="en-US" sz="1800" dirty="0" smtClean="0"/>
              <a:t>perform</a:t>
            </a:r>
          </a:p>
          <a:p>
            <a:pPr lvl="1">
              <a:spcBef>
                <a:spcPts val="0"/>
              </a:spcBef>
              <a:buFont typeface="Arial"/>
              <a:buChar char="•"/>
            </a:pPr>
            <a:r>
              <a:rPr lang="en-US" sz="1800" dirty="0"/>
              <a:t>R</a:t>
            </a:r>
            <a:r>
              <a:rPr lang="en-US" sz="1800" dirty="0" smtClean="0"/>
              <a:t>equirements </a:t>
            </a:r>
            <a:r>
              <a:rPr lang="en-US" sz="1800" dirty="0"/>
              <a:t>that specify </a:t>
            </a:r>
            <a:r>
              <a:rPr lang="en-US" sz="1800" dirty="0" smtClean="0"/>
              <a:t>them</a:t>
            </a:r>
          </a:p>
          <a:p>
            <a:pPr marL="0" indent="0">
              <a:buNone/>
            </a:pPr>
            <a:endParaRPr lang="en-US" sz="2000" dirty="0"/>
          </a:p>
        </p:txBody>
      </p:sp>
      <p:sp>
        <p:nvSpPr>
          <p:cNvPr id="8" name="Rectangle 7"/>
          <p:cNvSpPr/>
          <p:nvPr/>
        </p:nvSpPr>
        <p:spPr bwMode="auto">
          <a:xfrm>
            <a:off x="2872612" y="6151785"/>
            <a:ext cx="1106053"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Environment</a:t>
            </a:r>
            <a:endParaRPr lang="en-US" sz="1400" b="0" i="0" dirty="0">
              <a:latin typeface="Arial" charset="0"/>
              <a:ea typeface="Arial" charset="0"/>
              <a:cs typeface="Arial" charset="0"/>
            </a:endParaRPr>
          </a:p>
        </p:txBody>
      </p:sp>
      <p:sp>
        <p:nvSpPr>
          <p:cNvPr id="10" name="Rectangle 9"/>
          <p:cNvSpPr/>
          <p:nvPr/>
        </p:nvSpPr>
        <p:spPr bwMode="auto">
          <a:xfrm>
            <a:off x="2838759" y="2888354"/>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sp>
        <p:nvSpPr>
          <p:cNvPr id="13" name="Rectangle 12"/>
          <p:cNvSpPr/>
          <p:nvPr/>
        </p:nvSpPr>
        <p:spPr bwMode="auto">
          <a:xfrm>
            <a:off x="5023435" y="3898787"/>
            <a:ext cx="99384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Interface</a:t>
            </a:r>
            <a:endParaRPr lang="en-US" sz="1400" b="0" i="0" dirty="0">
              <a:latin typeface="Arial" charset="0"/>
              <a:ea typeface="Arial" charset="0"/>
              <a:cs typeface="Arial" charset="0"/>
            </a:endParaRPr>
          </a:p>
        </p:txBody>
      </p:sp>
      <p:cxnSp>
        <p:nvCxnSpPr>
          <p:cNvPr id="15" name="Straight Connector 14"/>
          <p:cNvCxnSpPr>
            <a:stCxn id="13" idx="1"/>
            <a:endCxn id="11" idx="3"/>
          </p:cNvCxnSpPr>
          <p:nvPr/>
        </p:nvCxnSpPr>
        <p:spPr bwMode="auto">
          <a:xfrm flipH="1">
            <a:off x="4039416" y="4053050"/>
            <a:ext cx="984019" cy="615727"/>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sp>
        <p:nvSpPr>
          <p:cNvPr id="16" name="TextBox 15"/>
          <p:cNvSpPr txBox="1"/>
          <p:nvPr/>
        </p:nvSpPr>
        <p:spPr>
          <a:xfrm rot="19806499">
            <a:off x="4195879" y="4020049"/>
            <a:ext cx="812980" cy="276999"/>
          </a:xfrm>
          <a:prstGeom prst="rect">
            <a:avLst/>
          </a:prstGeom>
          <a:noFill/>
        </p:spPr>
        <p:txBody>
          <a:bodyPr wrap="none">
            <a:prstTxWarp prst="textNoShape">
              <a:avLst/>
            </a:prstTxWarp>
            <a:spAutoFit/>
          </a:bodyPr>
          <a:lstStyle/>
          <a:p>
            <a:r>
              <a:rPr lang="en-US" sz="1200" b="0" i="1" dirty="0" smtClean="0">
                <a:latin typeface="Arial" charset="0"/>
              </a:rPr>
              <a:t>presents</a:t>
            </a:r>
            <a:endParaRPr lang="en-US" sz="1200" b="0" i="1" dirty="0">
              <a:latin typeface="Arial" charset="0"/>
            </a:endParaRPr>
          </a:p>
        </p:txBody>
      </p:sp>
      <p:sp>
        <p:nvSpPr>
          <p:cNvPr id="18" name="TextBox 17"/>
          <p:cNvSpPr txBox="1"/>
          <p:nvPr/>
        </p:nvSpPr>
        <p:spPr>
          <a:xfrm>
            <a:off x="4234562" y="4609634"/>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sp>
        <p:nvSpPr>
          <p:cNvPr id="19" name="TextBox 18"/>
          <p:cNvSpPr txBox="1"/>
          <p:nvPr/>
        </p:nvSpPr>
        <p:spPr>
          <a:xfrm>
            <a:off x="3831961" y="4960404"/>
            <a:ext cx="795923" cy="276999"/>
          </a:xfrm>
          <a:prstGeom prst="rect">
            <a:avLst/>
          </a:prstGeom>
          <a:noFill/>
        </p:spPr>
        <p:txBody>
          <a:bodyPr wrap="none">
            <a:prstTxWarp prst="textNoShape">
              <a:avLst/>
            </a:prstTxWarp>
            <a:spAutoFit/>
          </a:bodyPr>
          <a:lstStyle/>
          <a:p>
            <a:r>
              <a:rPr lang="en-US" sz="1200" b="0" i="1" dirty="0" smtClean="0">
                <a:latin typeface="Arial" charset="0"/>
              </a:rPr>
              <a:t>contains</a:t>
            </a:r>
            <a:endParaRPr lang="en-US" sz="1200" b="0" i="1" dirty="0">
              <a:latin typeface="Arial" charset="0"/>
            </a:endParaRPr>
          </a:p>
        </p:txBody>
      </p:sp>
      <p:sp>
        <p:nvSpPr>
          <p:cNvPr id="20" name="TextBox 19"/>
          <p:cNvSpPr txBox="1"/>
          <p:nvPr/>
        </p:nvSpPr>
        <p:spPr>
          <a:xfrm rot="5400000">
            <a:off x="3053197" y="5503809"/>
            <a:ext cx="915697" cy="276999"/>
          </a:xfrm>
          <a:prstGeom prst="rect">
            <a:avLst/>
          </a:prstGeom>
          <a:noFill/>
        </p:spPr>
        <p:txBody>
          <a:bodyPr wrap="none">
            <a:prstTxWarp prst="textNoShape">
              <a:avLst/>
            </a:prstTxWarp>
            <a:spAutoFit/>
          </a:bodyPr>
          <a:lstStyle/>
          <a:p>
            <a:r>
              <a:rPr lang="en-US" sz="1200" b="0" i="1" dirty="0" smtClean="0">
                <a:latin typeface="Arial" charset="0"/>
              </a:rPr>
              <a:t>influences</a:t>
            </a:r>
            <a:endParaRPr lang="en-US" sz="1200" b="0" i="1" dirty="0">
              <a:latin typeface="Arial" charset="0"/>
            </a:endParaRPr>
          </a:p>
        </p:txBody>
      </p:sp>
      <p:sp>
        <p:nvSpPr>
          <p:cNvPr id="21" name="TextBox 59"/>
          <p:cNvSpPr txBox="1">
            <a:spLocks noChangeArrowheads="1"/>
          </p:cNvSpPr>
          <p:nvPr/>
        </p:nvSpPr>
        <p:spPr bwMode="auto">
          <a:xfrm>
            <a:off x="3422822" y="3305101"/>
            <a:ext cx="753168" cy="276999"/>
          </a:xfrm>
          <a:prstGeom prst="rect">
            <a:avLst/>
          </a:prstGeom>
          <a:noFill/>
          <a:ln w="9525">
            <a:noFill/>
            <a:miter lim="800000"/>
            <a:headEnd/>
            <a:tailEnd/>
          </a:ln>
        </p:spPr>
        <p:txBody>
          <a:bodyPr wrap="none">
            <a:prstTxWarp prst="textNoShape">
              <a:avLst/>
            </a:prstTxWarp>
            <a:spAutoFit/>
          </a:bodyPr>
          <a:lstStyle/>
          <a:p>
            <a:r>
              <a:rPr lang="en-US" sz="1200" b="0" i="1" dirty="0" smtClean="0">
                <a:latin typeface="Arial" charset="0"/>
              </a:rPr>
              <a:t>deploys</a:t>
            </a:r>
            <a:endParaRPr lang="en-US" sz="1200" b="0" i="1" dirty="0">
              <a:latin typeface="Arial" charset="0"/>
            </a:endParaRPr>
          </a:p>
        </p:txBody>
      </p:sp>
      <p:sp>
        <p:nvSpPr>
          <p:cNvPr id="22" name="Rectangle 21"/>
          <p:cNvSpPr/>
          <p:nvPr/>
        </p:nvSpPr>
        <p:spPr bwMode="auto">
          <a:xfrm>
            <a:off x="5003999" y="4507570"/>
            <a:ext cx="101917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cxnSp>
        <p:nvCxnSpPr>
          <p:cNvPr id="23" name="Straight Arrow Connector 22"/>
          <p:cNvCxnSpPr>
            <a:stCxn id="11" idx="3"/>
            <a:endCxn id="22" idx="1"/>
          </p:cNvCxnSpPr>
          <p:nvPr/>
        </p:nvCxnSpPr>
        <p:spPr>
          <a:xfrm flipV="1">
            <a:off x="4039416" y="4661833"/>
            <a:ext cx="964583" cy="6944"/>
          </a:xfrm>
          <a:prstGeom prst="straightConnector1">
            <a:avLst/>
          </a:prstGeom>
          <a:ln w="9525" cap="flat" cmpd="sng" algn="ctr">
            <a:solidFill>
              <a:schemeClr val="tx1"/>
            </a:solidFill>
            <a:prstDash val="solid"/>
            <a:round/>
            <a:headEnd type="none" w="med" len="med"/>
            <a:tailEnd type="triangle" w="med" len="lg"/>
          </a:ln>
        </p:spPr>
        <p:style>
          <a:lnRef idx="2">
            <a:schemeClr val="accent1"/>
          </a:lnRef>
          <a:fillRef idx="0">
            <a:schemeClr val="accent1"/>
          </a:fillRef>
          <a:effectRef idx="1">
            <a:schemeClr val="accent1"/>
          </a:effectRef>
          <a:fontRef idx="minor">
            <a:schemeClr val="tx1"/>
          </a:fontRef>
        </p:style>
      </p:cxnSp>
      <p:cxnSp>
        <p:nvCxnSpPr>
          <p:cNvPr id="24" name="Straight Connector 23"/>
          <p:cNvCxnSpPr>
            <a:stCxn id="11" idx="0"/>
            <a:endCxn id="10" idx="2"/>
          </p:cNvCxnSpPr>
          <p:nvPr/>
        </p:nvCxnSpPr>
        <p:spPr bwMode="auto">
          <a:xfrm flipV="1">
            <a:off x="3408385" y="3196880"/>
            <a:ext cx="9018" cy="1317634"/>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triangle" w="med" len="lg"/>
            <a:tailEnd type="none" w="med" len="med"/>
          </a:ln>
          <a:effectLst>
            <a:outerShdw blurRad="63500" dist="107763" dir="2700000" algn="ctr" rotWithShape="0">
              <a:schemeClr val="bg2">
                <a:alpha val="50000"/>
              </a:schemeClr>
            </a:outerShdw>
          </a:effectLst>
        </p:spPr>
      </p:cxnSp>
      <p:cxnSp>
        <p:nvCxnSpPr>
          <p:cNvPr id="25" name="Straight Connector 24"/>
          <p:cNvCxnSpPr/>
          <p:nvPr/>
        </p:nvCxnSpPr>
        <p:spPr bwMode="auto">
          <a:xfrm flipV="1">
            <a:off x="3373570" y="4818419"/>
            <a:ext cx="0" cy="1337905"/>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26" name="Rectangle 25"/>
          <p:cNvSpPr/>
          <p:nvPr/>
        </p:nvSpPr>
        <p:spPr bwMode="auto">
          <a:xfrm>
            <a:off x="5037041" y="2888110"/>
            <a:ext cx="917135"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Objective</a:t>
            </a:r>
            <a:endParaRPr lang="en-US" sz="1400" b="0" i="0" dirty="0">
              <a:latin typeface="Arial" charset="0"/>
              <a:ea typeface="Arial" charset="0"/>
              <a:cs typeface="Arial" charset="0"/>
            </a:endParaRPr>
          </a:p>
        </p:txBody>
      </p:sp>
      <p:cxnSp>
        <p:nvCxnSpPr>
          <p:cNvPr id="27" name="Straight Connector 26"/>
          <p:cNvCxnSpPr>
            <a:stCxn id="10" idx="3"/>
            <a:endCxn id="26" idx="1"/>
          </p:cNvCxnSpPr>
          <p:nvPr/>
        </p:nvCxnSpPr>
        <p:spPr bwMode="auto">
          <a:xfrm flipV="1">
            <a:off x="3996046" y="3042373"/>
            <a:ext cx="1040995" cy="244"/>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28" name="TextBox 27"/>
          <p:cNvSpPr txBox="1"/>
          <p:nvPr/>
        </p:nvSpPr>
        <p:spPr>
          <a:xfrm>
            <a:off x="4150533" y="2763728"/>
            <a:ext cx="770225" cy="276999"/>
          </a:xfrm>
          <a:prstGeom prst="rect">
            <a:avLst/>
          </a:prstGeom>
          <a:noFill/>
        </p:spPr>
        <p:txBody>
          <a:bodyPr wrap="none">
            <a:prstTxWarp prst="textNoShape">
              <a:avLst/>
            </a:prstTxWarp>
            <a:spAutoFit/>
          </a:bodyPr>
          <a:lstStyle/>
          <a:p>
            <a:r>
              <a:rPr lang="en-US" sz="1200" b="0" i="1" dirty="0" smtClean="0">
                <a:latin typeface="Arial" charset="0"/>
              </a:rPr>
              <a:t>pursues</a:t>
            </a:r>
            <a:endParaRPr lang="en-US" sz="1200" b="0" i="1" dirty="0">
              <a:latin typeface="Arial" charset="0"/>
            </a:endParaRPr>
          </a:p>
        </p:txBody>
      </p:sp>
      <p:sp>
        <p:nvSpPr>
          <p:cNvPr id="29" name="Rectangle 28"/>
          <p:cNvSpPr/>
          <p:nvPr/>
        </p:nvSpPr>
        <p:spPr bwMode="auto">
          <a:xfrm>
            <a:off x="778902" y="3834758"/>
            <a:ext cx="1141248"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Requirement</a:t>
            </a:r>
            <a:endParaRPr lang="en-US" sz="1400" b="0" i="0" dirty="0">
              <a:latin typeface="Arial" charset="0"/>
              <a:ea typeface="Arial" charset="0"/>
              <a:cs typeface="Arial" charset="0"/>
            </a:endParaRPr>
          </a:p>
        </p:txBody>
      </p:sp>
      <p:cxnSp>
        <p:nvCxnSpPr>
          <p:cNvPr id="30" name="Straight Connector 29"/>
          <p:cNvCxnSpPr>
            <a:stCxn id="29" idx="3"/>
            <a:endCxn id="10" idx="1"/>
          </p:cNvCxnSpPr>
          <p:nvPr/>
        </p:nvCxnSpPr>
        <p:spPr bwMode="auto">
          <a:xfrm flipV="1">
            <a:off x="1920150" y="3042617"/>
            <a:ext cx="918609" cy="946404"/>
          </a:xfrm>
          <a:prstGeom prst="line">
            <a:avLst/>
          </a:prstGeom>
          <a:blipFill dpi="0" rotWithShape="1">
            <a:blip r:embed="rId2" cstate="print"/>
            <a:srcRect/>
            <a:tile tx="0" ty="0" sx="100000" sy="100000" flip="none" algn="tl"/>
          </a:blipFill>
          <a:ln w="9525" cap="flat" cmpd="sng" algn="ctr">
            <a:solidFill>
              <a:srgbClr val="000000"/>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31" name="Straight Connector 30"/>
          <p:cNvCxnSpPr>
            <a:stCxn id="29" idx="3"/>
            <a:endCxn id="11" idx="1"/>
          </p:cNvCxnSpPr>
          <p:nvPr/>
        </p:nvCxnSpPr>
        <p:spPr bwMode="auto">
          <a:xfrm>
            <a:off x="1920150" y="3989021"/>
            <a:ext cx="857203" cy="679756"/>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32" name="TextBox 59"/>
          <p:cNvSpPr txBox="1">
            <a:spLocks noChangeArrowheads="1"/>
          </p:cNvSpPr>
          <p:nvPr/>
        </p:nvSpPr>
        <p:spPr bwMode="auto">
          <a:xfrm rot="18875620">
            <a:off x="1788745" y="3391376"/>
            <a:ext cx="821471" cy="276999"/>
          </a:xfrm>
          <a:prstGeom prst="rect">
            <a:avLst/>
          </a:prstGeom>
          <a:noFill/>
          <a:ln w="9525">
            <a:noFill/>
            <a:miter lim="800000"/>
            <a:headEnd/>
            <a:tailEnd/>
          </a:ln>
        </p:spPr>
        <p:txBody>
          <a:bodyPr wrap="none">
            <a:prstTxWarp prst="textNoShape">
              <a:avLst/>
            </a:prstTxWarp>
            <a:spAutoFit/>
          </a:bodyPr>
          <a:lstStyle/>
          <a:p>
            <a:r>
              <a:rPr lang="en-US" sz="1200" b="0" i="1" dirty="0" smtClean="0">
                <a:latin typeface="Arial" charset="0"/>
              </a:rPr>
              <a:t>specifies</a:t>
            </a:r>
            <a:endParaRPr lang="en-US" sz="1200" b="0" i="1" dirty="0">
              <a:latin typeface="Arial" charset="0"/>
            </a:endParaRPr>
          </a:p>
        </p:txBody>
      </p:sp>
      <p:sp>
        <p:nvSpPr>
          <p:cNvPr id="33" name="TextBox 59"/>
          <p:cNvSpPr txBox="1">
            <a:spLocks noChangeArrowheads="1"/>
          </p:cNvSpPr>
          <p:nvPr/>
        </p:nvSpPr>
        <p:spPr bwMode="auto">
          <a:xfrm rot="2316875">
            <a:off x="2002168" y="4089750"/>
            <a:ext cx="821471" cy="276999"/>
          </a:xfrm>
          <a:prstGeom prst="rect">
            <a:avLst/>
          </a:prstGeom>
          <a:noFill/>
          <a:ln w="9525">
            <a:noFill/>
            <a:miter lim="800000"/>
            <a:headEnd/>
            <a:tailEnd/>
          </a:ln>
        </p:spPr>
        <p:txBody>
          <a:bodyPr wrap="none">
            <a:prstTxWarp prst="textNoShape">
              <a:avLst/>
            </a:prstTxWarp>
            <a:spAutoFit/>
          </a:bodyPr>
          <a:lstStyle/>
          <a:p>
            <a:r>
              <a:rPr lang="en-US" sz="1200" b="0" i="1" dirty="0" smtClean="0">
                <a:latin typeface="Arial" charset="0"/>
              </a:rPr>
              <a:t>specifies</a:t>
            </a:r>
            <a:endParaRPr lang="en-US" sz="1200" b="0" i="1" dirty="0">
              <a:latin typeface="Arial" charset="0"/>
            </a:endParaRPr>
          </a:p>
        </p:txBody>
      </p:sp>
      <p:cxnSp>
        <p:nvCxnSpPr>
          <p:cNvPr id="34" name="Curved Connector 33"/>
          <p:cNvCxnSpPr>
            <a:stCxn id="11" idx="3"/>
            <a:endCxn id="87" idx="2"/>
          </p:cNvCxnSpPr>
          <p:nvPr/>
        </p:nvCxnSpPr>
        <p:spPr>
          <a:xfrm flipH="1">
            <a:off x="3824340" y="4668777"/>
            <a:ext cx="215076" cy="149638"/>
          </a:xfrm>
          <a:prstGeom prst="curvedConnector4">
            <a:avLst>
              <a:gd name="adj1" fmla="val -106288"/>
              <a:gd name="adj2" fmla="val 255859"/>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cxnSp>
        <p:nvCxnSpPr>
          <p:cNvPr id="39" name="Curved Connector 38"/>
          <p:cNvCxnSpPr>
            <a:stCxn id="22" idx="3"/>
            <a:endCxn id="22" idx="2"/>
          </p:cNvCxnSpPr>
          <p:nvPr/>
        </p:nvCxnSpPr>
        <p:spPr>
          <a:xfrm flipH="1">
            <a:off x="5513587" y="4661833"/>
            <a:ext cx="509587" cy="154263"/>
          </a:xfrm>
          <a:prstGeom prst="curvedConnector4">
            <a:avLst>
              <a:gd name="adj1" fmla="val -35348"/>
              <a:gd name="adj2" fmla="val 248188"/>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0" name="TextBox 39"/>
          <p:cNvSpPr txBox="1"/>
          <p:nvPr/>
        </p:nvSpPr>
        <p:spPr>
          <a:xfrm>
            <a:off x="5574199" y="5006159"/>
            <a:ext cx="744527" cy="276999"/>
          </a:xfrm>
          <a:prstGeom prst="rect">
            <a:avLst/>
          </a:prstGeom>
          <a:noFill/>
        </p:spPr>
        <p:txBody>
          <a:bodyPr wrap="none">
            <a:prstTxWarp prst="textNoShape">
              <a:avLst/>
            </a:prstTxWarp>
            <a:spAutoFit/>
          </a:bodyPr>
          <a:lstStyle/>
          <a:p>
            <a:r>
              <a:rPr lang="en-US" sz="1200" b="0" i="1" dirty="0" smtClean="0">
                <a:latin typeface="Arial" charset="0"/>
              </a:rPr>
              <a:t>invokes</a:t>
            </a:r>
            <a:endParaRPr lang="en-US" sz="1200" b="0" i="1" dirty="0">
              <a:latin typeface="Arial" charset="0"/>
            </a:endParaRPr>
          </a:p>
        </p:txBody>
      </p:sp>
      <p:sp>
        <p:nvSpPr>
          <p:cNvPr id="53" name="TextBox 52"/>
          <p:cNvSpPr txBox="1"/>
          <p:nvPr/>
        </p:nvSpPr>
        <p:spPr>
          <a:xfrm rot="5400000">
            <a:off x="2556083" y="5384750"/>
            <a:ext cx="753168" cy="276999"/>
          </a:xfrm>
          <a:prstGeom prst="rect">
            <a:avLst/>
          </a:prstGeom>
          <a:noFill/>
        </p:spPr>
        <p:txBody>
          <a:bodyPr wrap="none">
            <a:prstTxWarp prst="textNoShape">
              <a:avLst/>
            </a:prstTxWarp>
            <a:spAutoFit/>
          </a:bodyPr>
          <a:lstStyle/>
          <a:p>
            <a:r>
              <a:rPr lang="en-US" sz="1200" b="0" i="1" dirty="0" smtClean="0">
                <a:latin typeface="Arial" charset="0"/>
              </a:rPr>
              <a:t>induces</a:t>
            </a:r>
            <a:endParaRPr lang="en-US" sz="1200" b="0" i="1" dirty="0">
              <a:latin typeface="Arial" charset="0"/>
            </a:endParaRPr>
          </a:p>
        </p:txBody>
      </p:sp>
      <p:cxnSp>
        <p:nvCxnSpPr>
          <p:cNvPr id="54" name="Straight Connector 53"/>
          <p:cNvCxnSpPr/>
          <p:nvPr/>
        </p:nvCxnSpPr>
        <p:spPr bwMode="auto">
          <a:xfrm>
            <a:off x="3041256" y="4815699"/>
            <a:ext cx="0" cy="1337905"/>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56" name="Curved Connector 55"/>
          <p:cNvCxnSpPr>
            <a:stCxn id="26" idx="3"/>
            <a:endCxn id="26" idx="2"/>
          </p:cNvCxnSpPr>
          <p:nvPr/>
        </p:nvCxnSpPr>
        <p:spPr>
          <a:xfrm flipH="1">
            <a:off x="5495609" y="3042373"/>
            <a:ext cx="458567" cy="154263"/>
          </a:xfrm>
          <a:prstGeom prst="curvedConnector4">
            <a:avLst>
              <a:gd name="adj1" fmla="val -73105"/>
              <a:gd name="adj2" fmla="val 248188"/>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57" name="TextBox 56"/>
          <p:cNvSpPr txBox="1"/>
          <p:nvPr/>
        </p:nvSpPr>
        <p:spPr>
          <a:xfrm>
            <a:off x="5726598" y="3403764"/>
            <a:ext cx="992792" cy="276999"/>
          </a:xfrm>
          <a:prstGeom prst="rect">
            <a:avLst/>
          </a:prstGeom>
          <a:noFill/>
        </p:spPr>
        <p:txBody>
          <a:bodyPr wrap="none">
            <a:prstTxWarp prst="textNoShape">
              <a:avLst/>
            </a:prstTxWarp>
            <a:spAutoFit/>
          </a:bodyPr>
          <a:lstStyle/>
          <a:p>
            <a:r>
              <a:rPr lang="en-US" sz="1200" b="0" i="1" dirty="0" smtClean="0">
                <a:latin typeface="Arial" charset="0"/>
              </a:rPr>
              <a:t>aggregates</a:t>
            </a:r>
            <a:endParaRPr lang="en-US" sz="1200" b="0" i="1" dirty="0">
              <a:latin typeface="Arial" charset="0"/>
            </a:endParaRPr>
          </a:p>
        </p:txBody>
      </p:sp>
      <p:cxnSp>
        <p:nvCxnSpPr>
          <p:cNvPr id="61" name="Curved Connector 60"/>
          <p:cNvCxnSpPr>
            <a:stCxn id="29" idx="1"/>
            <a:endCxn id="29" idx="2"/>
          </p:cNvCxnSpPr>
          <p:nvPr/>
        </p:nvCxnSpPr>
        <p:spPr>
          <a:xfrm rot="10800000" flipH="1" flipV="1">
            <a:off x="778902" y="3989020"/>
            <a:ext cx="570624" cy="154263"/>
          </a:xfrm>
          <a:prstGeom prst="curvedConnector4">
            <a:avLst>
              <a:gd name="adj1" fmla="val -57050"/>
              <a:gd name="adj2" fmla="val 248188"/>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62" name="TextBox 61"/>
          <p:cNvSpPr txBox="1"/>
          <p:nvPr/>
        </p:nvSpPr>
        <p:spPr>
          <a:xfrm>
            <a:off x="326962" y="4344179"/>
            <a:ext cx="684639" cy="276999"/>
          </a:xfrm>
          <a:prstGeom prst="rect">
            <a:avLst/>
          </a:prstGeom>
          <a:noFill/>
        </p:spPr>
        <p:txBody>
          <a:bodyPr wrap="none">
            <a:prstTxWarp prst="textNoShape">
              <a:avLst/>
            </a:prstTxWarp>
            <a:spAutoFit/>
          </a:bodyPr>
          <a:lstStyle/>
          <a:p>
            <a:r>
              <a:rPr lang="en-US" sz="1200" b="0" i="1" dirty="0" smtClean="0">
                <a:latin typeface="Arial" charset="0"/>
              </a:rPr>
              <a:t>refines</a:t>
            </a:r>
            <a:endParaRPr lang="en-US" sz="1200" b="0" i="1" dirty="0">
              <a:latin typeface="Arial" charset="0"/>
            </a:endParaRPr>
          </a:p>
        </p:txBody>
      </p:sp>
      <p:sp>
        <p:nvSpPr>
          <p:cNvPr id="67" name="Rectangle 66"/>
          <p:cNvSpPr/>
          <p:nvPr/>
        </p:nvSpPr>
        <p:spPr bwMode="auto">
          <a:xfrm>
            <a:off x="6995917" y="3894555"/>
            <a:ext cx="151455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Junction</a:t>
            </a:r>
            <a:endParaRPr lang="en-US" sz="1400" b="0" i="0" dirty="0">
              <a:latin typeface="Arial" charset="0"/>
              <a:ea typeface="Arial" charset="0"/>
              <a:cs typeface="Arial" charset="0"/>
            </a:endParaRPr>
          </a:p>
        </p:txBody>
      </p:sp>
      <p:cxnSp>
        <p:nvCxnSpPr>
          <p:cNvPr id="68" name="Straight Connector 67"/>
          <p:cNvCxnSpPr>
            <a:stCxn id="67" idx="1"/>
            <a:endCxn id="13" idx="3"/>
          </p:cNvCxnSpPr>
          <p:nvPr/>
        </p:nvCxnSpPr>
        <p:spPr bwMode="auto">
          <a:xfrm flipH="1">
            <a:off x="6017284" y="4048818"/>
            <a:ext cx="978633" cy="4232"/>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69" name="TextBox 68"/>
          <p:cNvSpPr txBox="1"/>
          <p:nvPr/>
        </p:nvSpPr>
        <p:spPr>
          <a:xfrm>
            <a:off x="6246040" y="3769929"/>
            <a:ext cx="543906" cy="276999"/>
          </a:xfrm>
          <a:prstGeom prst="rect">
            <a:avLst/>
          </a:prstGeom>
          <a:noFill/>
        </p:spPr>
        <p:txBody>
          <a:bodyPr wrap="none">
            <a:prstTxWarp prst="textNoShape">
              <a:avLst/>
            </a:prstTxWarp>
            <a:spAutoFit/>
          </a:bodyPr>
          <a:lstStyle/>
          <a:p>
            <a:r>
              <a:rPr lang="en-US" sz="1200" b="0" i="1" dirty="0" smtClean="0">
                <a:latin typeface="Arial" charset="0"/>
              </a:rPr>
              <a:t>joins</a:t>
            </a:r>
            <a:endParaRPr lang="en-US" sz="1200" b="0" i="1" dirty="0">
              <a:latin typeface="Arial" charset="0"/>
            </a:endParaRPr>
          </a:p>
        </p:txBody>
      </p:sp>
      <p:sp>
        <p:nvSpPr>
          <p:cNvPr id="71" name="Rectangle 70"/>
          <p:cNvSpPr/>
          <p:nvPr/>
        </p:nvSpPr>
        <p:spPr bwMode="auto">
          <a:xfrm>
            <a:off x="7064788" y="4739849"/>
            <a:ext cx="56714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Flow</a:t>
            </a:r>
            <a:endParaRPr lang="en-US" sz="1400" b="0" i="0" dirty="0">
              <a:latin typeface="Arial" charset="0"/>
              <a:ea typeface="Arial" charset="0"/>
              <a:cs typeface="Arial" charset="0"/>
            </a:endParaRPr>
          </a:p>
        </p:txBody>
      </p:sp>
      <p:sp>
        <p:nvSpPr>
          <p:cNvPr id="72" name="Rectangle 71"/>
          <p:cNvSpPr/>
          <p:nvPr/>
        </p:nvSpPr>
        <p:spPr bwMode="auto">
          <a:xfrm>
            <a:off x="7862039" y="4741053"/>
            <a:ext cx="57884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Item</a:t>
            </a:r>
            <a:endParaRPr lang="en-US" sz="1400" b="0" i="0" dirty="0">
              <a:latin typeface="Arial" charset="0"/>
              <a:ea typeface="Arial" charset="0"/>
              <a:cs typeface="Arial" charset="0"/>
            </a:endParaRPr>
          </a:p>
        </p:txBody>
      </p:sp>
      <p:cxnSp>
        <p:nvCxnSpPr>
          <p:cNvPr id="73" name="Straight Connector 72"/>
          <p:cNvCxnSpPr>
            <a:stCxn id="72" idx="0"/>
          </p:cNvCxnSpPr>
          <p:nvPr/>
        </p:nvCxnSpPr>
        <p:spPr bwMode="auto">
          <a:xfrm flipV="1">
            <a:off x="8151464" y="4181939"/>
            <a:ext cx="7217" cy="559114"/>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74" name="Straight Connector 73"/>
          <p:cNvCxnSpPr>
            <a:stCxn id="71" idx="0"/>
          </p:cNvCxnSpPr>
          <p:nvPr/>
        </p:nvCxnSpPr>
        <p:spPr bwMode="auto">
          <a:xfrm flipH="1" flipV="1">
            <a:off x="7346993" y="4202098"/>
            <a:ext cx="1365" cy="537751"/>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75" name="TextBox 74"/>
          <p:cNvSpPr txBox="1"/>
          <p:nvPr/>
        </p:nvSpPr>
        <p:spPr>
          <a:xfrm>
            <a:off x="7326703" y="4286489"/>
            <a:ext cx="855585" cy="276999"/>
          </a:xfrm>
          <a:prstGeom prst="rect">
            <a:avLst/>
          </a:prstGeom>
          <a:noFill/>
        </p:spPr>
        <p:txBody>
          <a:bodyPr wrap="none">
            <a:prstTxWarp prst="textNoShape">
              <a:avLst/>
            </a:prstTxWarp>
            <a:spAutoFit/>
          </a:bodyPr>
          <a:lstStyle/>
          <a:p>
            <a:r>
              <a:rPr lang="en-US" sz="1200" b="0" i="1" dirty="0" smtClean="0">
                <a:latin typeface="Arial" charset="0"/>
              </a:rPr>
              <a:t>traverses</a:t>
            </a:r>
            <a:endParaRPr lang="en-US" sz="1200" b="0" i="1" dirty="0">
              <a:latin typeface="Arial" charset="0"/>
            </a:endParaRPr>
          </a:p>
        </p:txBody>
      </p:sp>
      <p:sp>
        <p:nvSpPr>
          <p:cNvPr id="76" name="Rectangle 75"/>
          <p:cNvSpPr/>
          <p:nvPr/>
        </p:nvSpPr>
        <p:spPr bwMode="auto">
          <a:xfrm>
            <a:off x="8213222" y="5774493"/>
            <a:ext cx="83864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Message</a:t>
            </a:r>
            <a:endParaRPr lang="en-US" sz="1400" b="0" i="0" dirty="0">
              <a:latin typeface="Arial" charset="0"/>
              <a:ea typeface="Arial" charset="0"/>
              <a:cs typeface="Arial" charset="0"/>
            </a:endParaRPr>
          </a:p>
        </p:txBody>
      </p:sp>
      <p:sp>
        <p:nvSpPr>
          <p:cNvPr id="77" name="Rectangle 76"/>
          <p:cNvSpPr/>
          <p:nvPr/>
        </p:nvSpPr>
        <p:spPr bwMode="auto">
          <a:xfrm>
            <a:off x="6959971" y="5781468"/>
            <a:ext cx="1151564"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err="1" smtClean="0">
                <a:latin typeface="Arial" charset="0"/>
                <a:ea typeface="Arial" charset="0"/>
                <a:cs typeface="Arial" charset="0"/>
              </a:rPr>
              <a:t>MaterialItem</a:t>
            </a:r>
            <a:endParaRPr lang="en-US" sz="1400" b="0" i="0" dirty="0">
              <a:latin typeface="Arial" charset="0"/>
              <a:ea typeface="Arial" charset="0"/>
              <a:cs typeface="Arial" charset="0"/>
            </a:endParaRPr>
          </a:p>
        </p:txBody>
      </p:sp>
      <p:sp>
        <p:nvSpPr>
          <p:cNvPr id="80" name="Isosceles Triangle 79"/>
          <p:cNvSpPr/>
          <p:nvPr/>
        </p:nvSpPr>
        <p:spPr>
          <a:xfrm>
            <a:off x="8063063" y="5051095"/>
            <a:ext cx="164800" cy="116340"/>
          </a:xfrm>
          <a:prstGeom prst="triangle">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82" name="Elbow Connector 81"/>
          <p:cNvCxnSpPr>
            <a:stCxn id="80" idx="3"/>
            <a:endCxn id="77" idx="0"/>
          </p:cNvCxnSpPr>
          <p:nvPr/>
        </p:nvCxnSpPr>
        <p:spPr>
          <a:xfrm rot="5400000">
            <a:off x="7533592" y="5169596"/>
            <a:ext cx="614033" cy="609710"/>
          </a:xfrm>
          <a:prstGeom prst="bentConnector3">
            <a:avLst/>
          </a:prstGeom>
          <a:ln w="12700" cmpd="sng">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83" name="Elbow Connector 82"/>
          <p:cNvCxnSpPr>
            <a:stCxn id="80" idx="3"/>
            <a:endCxn id="76" idx="0"/>
          </p:cNvCxnSpPr>
          <p:nvPr/>
        </p:nvCxnSpPr>
        <p:spPr>
          <a:xfrm rot="16200000" flipH="1">
            <a:off x="8085475" y="5227423"/>
            <a:ext cx="607058" cy="487082"/>
          </a:xfrm>
          <a:prstGeom prst="bentConnector3">
            <a:avLst/>
          </a:prstGeom>
          <a:ln w="12700" cmpd="sng">
            <a:solidFill>
              <a:srgbClr val="000000"/>
            </a:solidFill>
          </a:ln>
        </p:spPr>
        <p:style>
          <a:lnRef idx="2">
            <a:schemeClr val="accent1"/>
          </a:lnRef>
          <a:fillRef idx="0">
            <a:schemeClr val="accent1"/>
          </a:fillRef>
          <a:effectRef idx="1">
            <a:schemeClr val="accent1"/>
          </a:effectRef>
          <a:fontRef idx="minor">
            <a:schemeClr val="tx1"/>
          </a:fontRef>
        </p:style>
      </p:cxnSp>
      <p:sp>
        <p:nvSpPr>
          <p:cNvPr id="87" name="Rectangle 86"/>
          <p:cNvSpPr/>
          <p:nvPr/>
        </p:nvSpPr>
        <p:spPr>
          <a:xfrm>
            <a:off x="3732245" y="4692380"/>
            <a:ext cx="184189" cy="126035"/>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bwMode="auto">
          <a:xfrm>
            <a:off x="2777353" y="4514514"/>
            <a:ext cx="1262063"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sp>
        <p:nvSpPr>
          <p:cNvPr id="94" name="Freeform 93"/>
          <p:cNvSpPr/>
          <p:nvPr/>
        </p:nvSpPr>
        <p:spPr>
          <a:xfrm>
            <a:off x="1909746" y="3974950"/>
            <a:ext cx="2607724" cy="193900"/>
          </a:xfrm>
          <a:custGeom>
            <a:avLst/>
            <a:gdLst>
              <a:gd name="connsiteX0" fmla="*/ 0 w 2559254"/>
              <a:gd name="connsiteY0" fmla="*/ 0 h 145425"/>
              <a:gd name="connsiteX1" fmla="*/ 1880664 w 2559254"/>
              <a:gd name="connsiteY1" fmla="*/ 9695 h 145425"/>
              <a:gd name="connsiteX2" fmla="*/ 2559254 w 2559254"/>
              <a:gd name="connsiteY2" fmla="*/ 145425 h 145425"/>
            </a:gdLst>
            <a:ahLst/>
            <a:cxnLst>
              <a:cxn ang="0">
                <a:pos x="connsiteX0" y="connsiteY0"/>
              </a:cxn>
              <a:cxn ang="0">
                <a:pos x="connsiteX1" y="connsiteY1"/>
              </a:cxn>
              <a:cxn ang="0">
                <a:pos x="connsiteX2" y="connsiteY2"/>
              </a:cxn>
            </a:cxnLst>
            <a:rect l="l" t="t" r="r" b="b"/>
            <a:pathLst>
              <a:path w="2559254" h="145425">
                <a:moveTo>
                  <a:pt x="0" y="0"/>
                </a:moveTo>
                <a:lnTo>
                  <a:pt x="1880664" y="9695"/>
                </a:lnTo>
                <a:cubicBezTo>
                  <a:pt x="2307206" y="33933"/>
                  <a:pt x="2559254" y="145425"/>
                  <a:pt x="2559254" y="145425"/>
                </a:cubicBezTo>
              </a:path>
            </a:pathLst>
          </a:custGeom>
          <a:ln w="9525" cmpd="sng">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95" name="Freeform 94"/>
          <p:cNvSpPr/>
          <p:nvPr/>
        </p:nvSpPr>
        <p:spPr>
          <a:xfrm>
            <a:off x="1909746" y="3974950"/>
            <a:ext cx="2588336" cy="668955"/>
          </a:xfrm>
          <a:custGeom>
            <a:avLst/>
            <a:gdLst>
              <a:gd name="connsiteX0" fmla="*/ 0 w 2559254"/>
              <a:gd name="connsiteY0" fmla="*/ 0 h 145425"/>
              <a:gd name="connsiteX1" fmla="*/ 1880664 w 2559254"/>
              <a:gd name="connsiteY1" fmla="*/ 9695 h 145425"/>
              <a:gd name="connsiteX2" fmla="*/ 2559254 w 2559254"/>
              <a:gd name="connsiteY2" fmla="*/ 145425 h 145425"/>
            </a:gdLst>
            <a:ahLst/>
            <a:cxnLst>
              <a:cxn ang="0">
                <a:pos x="connsiteX0" y="connsiteY0"/>
              </a:cxn>
              <a:cxn ang="0">
                <a:pos x="connsiteX1" y="connsiteY1"/>
              </a:cxn>
              <a:cxn ang="0">
                <a:pos x="connsiteX2" y="connsiteY2"/>
              </a:cxn>
            </a:cxnLst>
            <a:rect l="l" t="t" r="r" b="b"/>
            <a:pathLst>
              <a:path w="2559254" h="145425">
                <a:moveTo>
                  <a:pt x="0" y="0"/>
                </a:moveTo>
                <a:lnTo>
                  <a:pt x="1880664" y="9695"/>
                </a:lnTo>
                <a:cubicBezTo>
                  <a:pt x="2307206" y="33933"/>
                  <a:pt x="2559254" y="145425"/>
                  <a:pt x="2559254" y="145425"/>
                </a:cubicBezTo>
              </a:path>
            </a:pathLst>
          </a:custGeom>
          <a:ln w="9525" cmpd="sng">
            <a:solidFill>
              <a:srgbClr val="000000"/>
            </a:solidFill>
            <a:headEnd type="none"/>
            <a:tailEnd type="triangle"/>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cxnSp>
        <p:nvCxnSpPr>
          <p:cNvPr id="98" name="Straight Connector 97"/>
          <p:cNvCxnSpPr>
            <a:stCxn id="22" idx="3"/>
            <a:endCxn id="71" idx="1"/>
          </p:cNvCxnSpPr>
          <p:nvPr/>
        </p:nvCxnSpPr>
        <p:spPr bwMode="auto">
          <a:xfrm>
            <a:off x="6023174" y="4661833"/>
            <a:ext cx="1041614" cy="232279"/>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01" name="TextBox 100"/>
          <p:cNvSpPr txBox="1"/>
          <p:nvPr/>
        </p:nvSpPr>
        <p:spPr>
          <a:xfrm>
            <a:off x="6550900" y="5213471"/>
            <a:ext cx="1314665" cy="253916"/>
          </a:xfrm>
          <a:prstGeom prst="rect">
            <a:avLst/>
          </a:prstGeom>
          <a:noFill/>
        </p:spPr>
        <p:txBody>
          <a:bodyPr wrap="square">
            <a:prstTxWarp prst="textNoShape">
              <a:avLst/>
            </a:prstTxWarp>
            <a:spAutoFit/>
          </a:bodyPr>
          <a:lstStyle/>
          <a:p>
            <a:pPr>
              <a:lnSpc>
                <a:spcPct val="85000"/>
              </a:lnSpc>
            </a:pPr>
            <a:r>
              <a:rPr lang="en-US" sz="1200" b="0" i="1" dirty="0" smtClean="0">
                <a:latin typeface="Arial" charset="0"/>
              </a:rPr>
              <a:t>sends, </a:t>
            </a:r>
            <a:r>
              <a:rPr lang="en-US" sz="1200" i="1" dirty="0" smtClean="0">
                <a:latin typeface="Arial" charset="0"/>
              </a:rPr>
              <a:t>receives</a:t>
            </a:r>
            <a:endParaRPr lang="en-US" sz="1200" b="0" i="1" dirty="0">
              <a:latin typeface="Arial" charset="0"/>
            </a:endParaRPr>
          </a:p>
        </p:txBody>
      </p:sp>
      <p:sp>
        <p:nvSpPr>
          <p:cNvPr id="102" name="Slide Number Placeholder 101"/>
          <p:cNvSpPr>
            <a:spLocks noGrp="1"/>
          </p:cNvSpPr>
          <p:nvPr>
            <p:ph type="sldNum" sz="quarter" idx="10"/>
          </p:nvPr>
        </p:nvSpPr>
        <p:spPr/>
        <p:txBody>
          <a:bodyPr/>
          <a:lstStyle/>
          <a:p>
            <a:pPr>
              <a:defRPr/>
            </a:pPr>
            <a:fld id="{FBA43EC7-B018-492A-98F6-32908B5B9E8D}" type="slidenum">
              <a:rPr lang="en-US" smtClean="0"/>
              <a:pPr>
                <a:defRPr/>
              </a:pPr>
              <a:t>25</a:t>
            </a:fld>
            <a:endParaRPr lang="en-US" dirty="0"/>
          </a:p>
        </p:txBody>
      </p:sp>
      <p:sp>
        <p:nvSpPr>
          <p:cNvPr id="103" name="Freeform 102"/>
          <p:cNvSpPr/>
          <p:nvPr/>
        </p:nvSpPr>
        <p:spPr>
          <a:xfrm>
            <a:off x="6005015" y="4656478"/>
            <a:ext cx="1849411" cy="607082"/>
          </a:xfrm>
          <a:custGeom>
            <a:avLst/>
            <a:gdLst>
              <a:gd name="connsiteX0" fmla="*/ 0 w 1849411"/>
              <a:gd name="connsiteY0" fmla="*/ 0 h 607082"/>
              <a:gd name="connsiteX1" fmla="*/ 323090 w 1849411"/>
              <a:gd name="connsiteY1" fmla="*/ 144818 h 607082"/>
              <a:gd name="connsiteX2" fmla="*/ 490205 w 1849411"/>
              <a:gd name="connsiteY2" fmla="*/ 356476 h 607082"/>
              <a:gd name="connsiteX3" fmla="*/ 735308 w 1849411"/>
              <a:gd name="connsiteY3" fmla="*/ 534715 h 607082"/>
              <a:gd name="connsiteX4" fmla="*/ 1203231 w 1849411"/>
              <a:gd name="connsiteY4" fmla="*/ 601554 h 607082"/>
              <a:gd name="connsiteX5" fmla="*/ 1682295 w 1849411"/>
              <a:gd name="connsiteY5" fmla="*/ 579274 h 607082"/>
              <a:gd name="connsiteX6" fmla="*/ 1849411 w 1849411"/>
              <a:gd name="connsiteY6" fmla="*/ 389896 h 6070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849411" h="607082">
                <a:moveTo>
                  <a:pt x="0" y="0"/>
                </a:moveTo>
                <a:cubicBezTo>
                  <a:pt x="120694" y="42702"/>
                  <a:pt x="241389" y="85405"/>
                  <a:pt x="323090" y="144818"/>
                </a:cubicBezTo>
                <a:cubicBezTo>
                  <a:pt x="404791" y="204231"/>
                  <a:pt x="421502" y="291493"/>
                  <a:pt x="490205" y="356476"/>
                </a:cubicBezTo>
                <a:cubicBezTo>
                  <a:pt x="558908" y="421459"/>
                  <a:pt x="616470" y="493869"/>
                  <a:pt x="735308" y="534715"/>
                </a:cubicBezTo>
                <a:cubicBezTo>
                  <a:pt x="854146" y="575561"/>
                  <a:pt x="1045400" y="594128"/>
                  <a:pt x="1203231" y="601554"/>
                </a:cubicBezTo>
                <a:cubicBezTo>
                  <a:pt x="1361062" y="608980"/>
                  <a:pt x="1574598" y="614550"/>
                  <a:pt x="1682295" y="579274"/>
                </a:cubicBezTo>
                <a:cubicBezTo>
                  <a:pt x="1789992" y="543998"/>
                  <a:pt x="1849411" y="389896"/>
                  <a:pt x="1849411" y="389896"/>
                </a:cubicBezTo>
              </a:path>
            </a:pathLst>
          </a:custGeom>
          <a:ln w="9525" cmpd="sng">
            <a:solidFill>
              <a:srgbClr val="000000"/>
            </a:solidFill>
            <a:headEnd type="none"/>
            <a:tailEnd type="triangle" w="med" len="lg"/>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p>
        </p:txBody>
      </p:sp>
      <p:sp>
        <p:nvSpPr>
          <p:cNvPr id="104" name="TextBox 103"/>
          <p:cNvSpPr txBox="1"/>
          <p:nvPr/>
        </p:nvSpPr>
        <p:spPr>
          <a:xfrm rot="754179">
            <a:off x="6268800" y="4407840"/>
            <a:ext cx="694343" cy="410882"/>
          </a:xfrm>
          <a:prstGeom prst="rect">
            <a:avLst/>
          </a:prstGeom>
          <a:noFill/>
        </p:spPr>
        <p:txBody>
          <a:bodyPr wrap="square">
            <a:prstTxWarp prst="textNoShape">
              <a:avLst/>
            </a:prstTxWarp>
            <a:spAutoFit/>
          </a:bodyPr>
          <a:lstStyle/>
          <a:p>
            <a:pPr>
              <a:lnSpc>
                <a:spcPct val="85000"/>
              </a:lnSpc>
            </a:pPr>
            <a:r>
              <a:rPr lang="en-US" sz="1200" i="1" dirty="0">
                <a:latin typeface="Arial" charset="0"/>
              </a:rPr>
              <a:t>e</a:t>
            </a:r>
            <a:r>
              <a:rPr lang="en-US" sz="1200" b="0" i="1" dirty="0" smtClean="0">
                <a:latin typeface="Arial" charset="0"/>
              </a:rPr>
              <a:t>mits,</a:t>
            </a:r>
          </a:p>
          <a:p>
            <a:pPr>
              <a:lnSpc>
                <a:spcPct val="85000"/>
              </a:lnSpc>
            </a:pPr>
            <a:r>
              <a:rPr lang="en-US" sz="1200" b="0" i="1" dirty="0" smtClean="0">
                <a:latin typeface="Arial" charset="0"/>
              </a:rPr>
              <a:t>ingests</a:t>
            </a:r>
            <a:endParaRPr lang="en-US" sz="1200" b="0" i="1" dirty="0">
              <a:latin typeface="Arial" charset="0"/>
            </a:endParaRPr>
          </a:p>
        </p:txBody>
      </p:sp>
      <p:sp>
        <p:nvSpPr>
          <p:cNvPr id="105" name="Rounded Rectangle 104"/>
          <p:cNvSpPr/>
          <p:nvPr/>
        </p:nvSpPr>
        <p:spPr>
          <a:xfrm>
            <a:off x="267385" y="3687306"/>
            <a:ext cx="1749141" cy="935752"/>
          </a:xfrm>
          <a:prstGeom prst="roundRect">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6" name="TextBox 105"/>
          <p:cNvSpPr txBox="1"/>
          <p:nvPr/>
        </p:nvSpPr>
        <p:spPr>
          <a:xfrm>
            <a:off x="300808" y="4645335"/>
            <a:ext cx="1793706" cy="646331"/>
          </a:xfrm>
          <a:prstGeom prst="rect">
            <a:avLst/>
          </a:prstGeom>
          <a:solidFill>
            <a:schemeClr val="bg1"/>
          </a:solidFill>
        </p:spPr>
        <p:txBody>
          <a:bodyPr wrap="square" rtlCol="0">
            <a:spAutoFit/>
          </a:bodyPr>
          <a:lstStyle/>
          <a:p>
            <a:r>
              <a:rPr lang="en-US" b="1" dirty="0" smtClean="0">
                <a:solidFill>
                  <a:srgbClr val="CC0000"/>
                </a:solidFill>
              </a:rPr>
              <a:t>Requirements refinement</a:t>
            </a:r>
            <a:endParaRPr lang="en-US" b="1" dirty="0">
              <a:solidFill>
                <a:srgbClr val="CC0000"/>
              </a:solidFill>
            </a:endParaRPr>
          </a:p>
        </p:txBody>
      </p:sp>
      <p:sp>
        <p:nvSpPr>
          <p:cNvPr id="107" name="Rounded Rectangle 106"/>
          <p:cNvSpPr/>
          <p:nvPr/>
        </p:nvSpPr>
        <p:spPr>
          <a:xfrm>
            <a:off x="2636849" y="4418982"/>
            <a:ext cx="1919831" cy="850190"/>
          </a:xfrm>
          <a:prstGeom prst="roundRect">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 name="TextBox 107"/>
          <p:cNvSpPr txBox="1"/>
          <p:nvPr/>
        </p:nvSpPr>
        <p:spPr>
          <a:xfrm>
            <a:off x="2703695" y="5287891"/>
            <a:ext cx="1793706" cy="646331"/>
          </a:xfrm>
          <a:prstGeom prst="rect">
            <a:avLst/>
          </a:prstGeom>
          <a:solidFill>
            <a:schemeClr val="bg1"/>
          </a:solidFill>
        </p:spPr>
        <p:txBody>
          <a:bodyPr wrap="square" rtlCol="0">
            <a:spAutoFit/>
          </a:bodyPr>
          <a:lstStyle/>
          <a:p>
            <a:r>
              <a:rPr lang="en-US" b="1" dirty="0" smtClean="0">
                <a:solidFill>
                  <a:srgbClr val="CC0000"/>
                </a:solidFill>
              </a:rPr>
              <a:t>System</a:t>
            </a:r>
          </a:p>
          <a:p>
            <a:r>
              <a:rPr lang="en-US" b="1" dirty="0" smtClean="0">
                <a:solidFill>
                  <a:srgbClr val="CC0000"/>
                </a:solidFill>
              </a:rPr>
              <a:t>breakdown</a:t>
            </a:r>
            <a:endParaRPr lang="en-US" b="1" dirty="0">
              <a:solidFill>
                <a:srgbClr val="CC0000"/>
              </a:solidFill>
            </a:endParaRPr>
          </a:p>
        </p:txBody>
      </p:sp>
      <p:sp>
        <p:nvSpPr>
          <p:cNvPr id="109" name="Rounded Rectangle 108"/>
          <p:cNvSpPr/>
          <p:nvPr/>
        </p:nvSpPr>
        <p:spPr>
          <a:xfrm>
            <a:off x="4872623" y="4437704"/>
            <a:ext cx="1422060" cy="850190"/>
          </a:xfrm>
          <a:prstGeom prst="roundRect">
            <a:avLst/>
          </a:prstGeom>
          <a:noFill/>
          <a:ln w="28575"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0" name="TextBox 109"/>
          <p:cNvSpPr txBox="1"/>
          <p:nvPr/>
        </p:nvSpPr>
        <p:spPr>
          <a:xfrm>
            <a:off x="4939468" y="5306613"/>
            <a:ext cx="1811996" cy="646331"/>
          </a:xfrm>
          <a:prstGeom prst="rect">
            <a:avLst/>
          </a:prstGeom>
          <a:noFill/>
        </p:spPr>
        <p:txBody>
          <a:bodyPr wrap="square" rtlCol="0">
            <a:spAutoFit/>
          </a:bodyPr>
          <a:lstStyle/>
          <a:p>
            <a:r>
              <a:rPr lang="en-US" b="1" dirty="0" smtClean="0">
                <a:solidFill>
                  <a:srgbClr val="CC0000"/>
                </a:solidFill>
              </a:rPr>
              <a:t>Functional</a:t>
            </a:r>
          </a:p>
          <a:p>
            <a:r>
              <a:rPr lang="en-US" b="1" dirty="0" smtClean="0">
                <a:solidFill>
                  <a:srgbClr val="CC0000"/>
                </a:solidFill>
              </a:rPr>
              <a:t>decomposition</a:t>
            </a:r>
            <a:endParaRPr lang="en-US" b="1" dirty="0">
              <a:solidFill>
                <a:srgbClr val="CC0000"/>
              </a:solidFill>
            </a:endParaRPr>
          </a:p>
        </p:txBody>
      </p:sp>
    </p:spTree>
    <p:extLst>
      <p:ext uri="{BB962C8B-B14F-4D97-AF65-F5344CB8AC3E}">
        <p14:creationId xmlns:p14="http://schemas.microsoft.com/office/powerpoint/2010/main" val="1247302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additive="base">
                                        <p:cTn id="7" dur="500" fill="hold"/>
                                        <p:tgtEl>
                                          <p:spTgt spid="105"/>
                                        </p:tgtEl>
                                        <p:attrNameLst>
                                          <p:attrName>ppt_x</p:attrName>
                                        </p:attrNameLst>
                                      </p:cBhvr>
                                      <p:tavLst>
                                        <p:tav tm="0">
                                          <p:val>
                                            <p:strVal val="#ppt_x"/>
                                          </p:val>
                                        </p:tav>
                                        <p:tav tm="100000">
                                          <p:val>
                                            <p:strVal val="#ppt_x"/>
                                          </p:val>
                                        </p:tav>
                                      </p:tavLst>
                                    </p:anim>
                                    <p:anim calcmode="lin" valueType="num">
                                      <p:cBhvr additive="base">
                                        <p:cTn id="8" dur="500" fill="hold"/>
                                        <p:tgtEl>
                                          <p:spTgt spid="10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6"/>
                                        </p:tgtEl>
                                        <p:attrNameLst>
                                          <p:attrName>style.visibility</p:attrName>
                                        </p:attrNameLst>
                                      </p:cBhvr>
                                      <p:to>
                                        <p:strVal val="visible"/>
                                      </p:to>
                                    </p:set>
                                    <p:anim calcmode="lin" valueType="num">
                                      <p:cBhvr additive="base">
                                        <p:cTn id="11" dur="500" fill="hold"/>
                                        <p:tgtEl>
                                          <p:spTgt spid="106"/>
                                        </p:tgtEl>
                                        <p:attrNameLst>
                                          <p:attrName>ppt_x</p:attrName>
                                        </p:attrNameLst>
                                      </p:cBhvr>
                                      <p:tavLst>
                                        <p:tav tm="0">
                                          <p:val>
                                            <p:strVal val="#ppt_x"/>
                                          </p:val>
                                        </p:tav>
                                        <p:tav tm="100000">
                                          <p:val>
                                            <p:strVal val="#ppt_x"/>
                                          </p:val>
                                        </p:tav>
                                      </p:tavLst>
                                    </p:anim>
                                    <p:anim calcmode="lin" valueType="num">
                                      <p:cBhvr additive="base">
                                        <p:cTn id="1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7"/>
                                        </p:tgtEl>
                                        <p:attrNameLst>
                                          <p:attrName>style.visibility</p:attrName>
                                        </p:attrNameLst>
                                      </p:cBhvr>
                                      <p:to>
                                        <p:strVal val="visible"/>
                                      </p:to>
                                    </p:set>
                                    <p:anim calcmode="lin" valueType="num">
                                      <p:cBhvr additive="base">
                                        <p:cTn id="17" dur="500" fill="hold"/>
                                        <p:tgtEl>
                                          <p:spTgt spid="107"/>
                                        </p:tgtEl>
                                        <p:attrNameLst>
                                          <p:attrName>ppt_x</p:attrName>
                                        </p:attrNameLst>
                                      </p:cBhvr>
                                      <p:tavLst>
                                        <p:tav tm="0">
                                          <p:val>
                                            <p:strVal val="#ppt_x"/>
                                          </p:val>
                                        </p:tav>
                                        <p:tav tm="100000">
                                          <p:val>
                                            <p:strVal val="#ppt_x"/>
                                          </p:val>
                                        </p:tav>
                                      </p:tavLst>
                                    </p:anim>
                                    <p:anim calcmode="lin" valueType="num">
                                      <p:cBhvr additive="base">
                                        <p:cTn id="18" dur="500" fill="hold"/>
                                        <p:tgtEl>
                                          <p:spTgt spid="10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8"/>
                                        </p:tgtEl>
                                        <p:attrNameLst>
                                          <p:attrName>style.visibility</p:attrName>
                                        </p:attrNameLst>
                                      </p:cBhvr>
                                      <p:to>
                                        <p:strVal val="visible"/>
                                      </p:to>
                                    </p:set>
                                    <p:anim calcmode="lin" valueType="num">
                                      <p:cBhvr additive="base">
                                        <p:cTn id="21" dur="500" fill="hold"/>
                                        <p:tgtEl>
                                          <p:spTgt spid="108"/>
                                        </p:tgtEl>
                                        <p:attrNameLst>
                                          <p:attrName>ppt_x</p:attrName>
                                        </p:attrNameLst>
                                      </p:cBhvr>
                                      <p:tavLst>
                                        <p:tav tm="0">
                                          <p:val>
                                            <p:strVal val="#ppt_x"/>
                                          </p:val>
                                        </p:tav>
                                        <p:tav tm="100000">
                                          <p:val>
                                            <p:strVal val="#ppt_x"/>
                                          </p:val>
                                        </p:tav>
                                      </p:tavLst>
                                    </p:anim>
                                    <p:anim calcmode="lin" valueType="num">
                                      <p:cBhvr additive="base">
                                        <p:cTn id="22" dur="500" fill="hold"/>
                                        <p:tgtEl>
                                          <p:spTgt spid="10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09"/>
                                        </p:tgtEl>
                                        <p:attrNameLst>
                                          <p:attrName>style.visibility</p:attrName>
                                        </p:attrNameLst>
                                      </p:cBhvr>
                                      <p:to>
                                        <p:strVal val="visible"/>
                                      </p:to>
                                    </p:set>
                                    <p:anim calcmode="lin" valueType="num">
                                      <p:cBhvr additive="base">
                                        <p:cTn id="27" dur="500" fill="hold"/>
                                        <p:tgtEl>
                                          <p:spTgt spid="109"/>
                                        </p:tgtEl>
                                        <p:attrNameLst>
                                          <p:attrName>ppt_x</p:attrName>
                                        </p:attrNameLst>
                                      </p:cBhvr>
                                      <p:tavLst>
                                        <p:tav tm="0">
                                          <p:val>
                                            <p:strVal val="#ppt_x"/>
                                          </p:val>
                                        </p:tav>
                                        <p:tav tm="100000">
                                          <p:val>
                                            <p:strVal val="#ppt_x"/>
                                          </p:val>
                                        </p:tav>
                                      </p:tavLst>
                                    </p:anim>
                                    <p:anim calcmode="lin" valueType="num">
                                      <p:cBhvr additive="base">
                                        <p:cTn id="28" dur="500" fill="hold"/>
                                        <p:tgtEl>
                                          <p:spTgt spid="10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10"/>
                                        </p:tgtEl>
                                        <p:attrNameLst>
                                          <p:attrName>style.visibility</p:attrName>
                                        </p:attrNameLst>
                                      </p:cBhvr>
                                      <p:to>
                                        <p:strVal val="visible"/>
                                      </p:to>
                                    </p:set>
                                    <p:anim calcmode="lin" valueType="num">
                                      <p:cBhvr additive="base">
                                        <p:cTn id="31" dur="500" fill="hold"/>
                                        <p:tgtEl>
                                          <p:spTgt spid="110"/>
                                        </p:tgtEl>
                                        <p:attrNameLst>
                                          <p:attrName>ppt_x</p:attrName>
                                        </p:attrNameLst>
                                      </p:cBhvr>
                                      <p:tavLst>
                                        <p:tav tm="0">
                                          <p:val>
                                            <p:strVal val="#ppt_x"/>
                                          </p:val>
                                        </p:tav>
                                        <p:tav tm="100000">
                                          <p:val>
                                            <p:strVal val="#ppt_x"/>
                                          </p:val>
                                        </p:tav>
                                      </p:tavLst>
                                    </p:anim>
                                    <p:anim calcmode="lin" valueType="num">
                                      <p:cBhvr additive="base">
                                        <p:cTn id="32" dur="500" fill="hold"/>
                                        <p:tgtEl>
                                          <p:spTgt spid="11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1" presetClass="exit" presetSubtype="0" fill="hold" grpId="1" nodeType="clickEffect">
                                  <p:stCondLst>
                                    <p:cond delay="0"/>
                                  </p:stCondLst>
                                  <p:childTnLst>
                                    <p:set>
                                      <p:cBhvr>
                                        <p:cTn id="36" dur="1" fill="hold">
                                          <p:stCondLst>
                                            <p:cond delay="0"/>
                                          </p:stCondLst>
                                        </p:cTn>
                                        <p:tgtEl>
                                          <p:spTgt spid="105"/>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06"/>
                                        </p:tgtEl>
                                        <p:attrNameLst>
                                          <p:attrName>style.visibility</p:attrName>
                                        </p:attrNameLst>
                                      </p:cBhvr>
                                      <p:to>
                                        <p:strVal val="hidden"/>
                                      </p:to>
                                    </p:set>
                                  </p:childTnLst>
                                </p:cTn>
                              </p:par>
                              <p:par>
                                <p:cTn id="39" presetID="1" presetClass="exit" presetSubtype="0" fill="hold" grpId="1" nodeType="withEffect">
                                  <p:stCondLst>
                                    <p:cond delay="0"/>
                                  </p:stCondLst>
                                  <p:childTnLst>
                                    <p:set>
                                      <p:cBhvr>
                                        <p:cTn id="40" dur="1" fill="hold">
                                          <p:stCondLst>
                                            <p:cond delay="0"/>
                                          </p:stCondLst>
                                        </p:cTn>
                                        <p:tgtEl>
                                          <p:spTgt spid="107"/>
                                        </p:tgtEl>
                                        <p:attrNameLst>
                                          <p:attrName>style.visibility</p:attrName>
                                        </p:attrNameLst>
                                      </p:cBhvr>
                                      <p:to>
                                        <p:strVal val="hidden"/>
                                      </p:to>
                                    </p:set>
                                  </p:childTnLst>
                                </p:cTn>
                              </p:par>
                              <p:par>
                                <p:cTn id="41" presetID="1" presetClass="exit" presetSubtype="0" fill="hold" grpId="1" nodeType="withEffect">
                                  <p:stCondLst>
                                    <p:cond delay="0"/>
                                  </p:stCondLst>
                                  <p:childTnLst>
                                    <p:set>
                                      <p:cBhvr>
                                        <p:cTn id="42" dur="1" fill="hold">
                                          <p:stCondLst>
                                            <p:cond delay="0"/>
                                          </p:stCondLst>
                                        </p:cTn>
                                        <p:tgtEl>
                                          <p:spTgt spid="108"/>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109"/>
                                        </p:tgtEl>
                                        <p:attrNameLst>
                                          <p:attrName>style.visibility</p:attrName>
                                        </p:attrNameLst>
                                      </p:cBhvr>
                                      <p:to>
                                        <p:strVal val="hidden"/>
                                      </p:to>
                                    </p:set>
                                  </p:childTnLst>
                                </p:cTn>
                              </p:par>
                              <p:par>
                                <p:cTn id="45" presetID="1" presetClass="exit" presetSubtype="0" fill="hold" grpId="1" nodeType="withEffect">
                                  <p:stCondLst>
                                    <p:cond delay="0"/>
                                  </p:stCondLst>
                                  <p:childTnLst>
                                    <p:set>
                                      <p:cBhvr>
                                        <p:cTn id="46" dur="1" fill="hold">
                                          <p:stCondLst>
                                            <p:cond delay="0"/>
                                          </p:stCondLst>
                                        </p:cTn>
                                        <p:tgtEl>
                                          <p:spTgt spid="1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p:bldP spid="105" grpId="1" animBg="1"/>
      <p:bldP spid="106" grpId="0" animBg="1"/>
      <p:bldP spid="106" grpId="1" animBg="1"/>
      <p:bldP spid="107" grpId="0" animBg="1"/>
      <p:bldP spid="107" grpId="1" animBg="1"/>
      <p:bldP spid="108" grpId="0" animBg="1"/>
      <p:bldP spid="108" grpId="1" animBg="1"/>
      <p:bldP spid="109" grpId="0" animBg="1"/>
      <p:bldP spid="109" grpId="1" animBg="1"/>
      <p:bldP spid="110" grpId="0"/>
      <p:bldP spid="110" grpId="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7286233" y="2105441"/>
            <a:ext cx="1857767" cy="962185"/>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Objective</a:t>
            </a:r>
            <a:endParaRPr lang="en-US" dirty="0"/>
          </a:p>
        </p:txBody>
      </p:sp>
      <p:sp>
        <p:nvSpPr>
          <p:cNvPr id="3" name="Content Placeholder 2"/>
          <p:cNvSpPr>
            <a:spLocks noGrp="1"/>
          </p:cNvSpPr>
          <p:nvPr>
            <p:ph idx="4294967295"/>
          </p:nvPr>
        </p:nvSpPr>
        <p:spPr>
          <a:xfrm>
            <a:off x="436379" y="897095"/>
            <a:ext cx="8229600" cy="2116745"/>
          </a:xfrm>
        </p:spPr>
        <p:txBody>
          <a:bodyPr>
            <a:noAutofit/>
          </a:bodyPr>
          <a:lstStyle/>
          <a:p>
            <a:pPr marL="171450" indent="-171450">
              <a:spcBef>
                <a:spcPts val="1200"/>
              </a:spcBef>
            </a:pPr>
            <a:r>
              <a:rPr lang="en-US" sz="1600" dirty="0" smtClean="0"/>
              <a:t>An Objective</a:t>
            </a:r>
            <a:r>
              <a:rPr lang="en-US" sz="1600" dirty="0"/>
              <a:t> </a:t>
            </a:r>
            <a:r>
              <a:rPr lang="en-US" sz="1600" dirty="0" smtClean="0"/>
              <a:t>represents a specific interest that one or more stakeholders have in the successful execution of a mission</a:t>
            </a:r>
          </a:p>
          <a:p>
            <a:pPr marL="171450" indent="-171450">
              <a:spcBef>
                <a:spcPts val="600"/>
              </a:spcBef>
            </a:pPr>
            <a:r>
              <a:rPr lang="en-US" sz="1600" dirty="0" smtClean="0"/>
              <a:t>Objectives </a:t>
            </a:r>
            <a:r>
              <a:rPr lang="en-US" sz="1600" dirty="0"/>
              <a:t>differ from </a:t>
            </a:r>
            <a:r>
              <a:rPr lang="en-US" sz="1600" dirty="0" smtClean="0"/>
              <a:t>Requirements:</a:t>
            </a:r>
            <a:endParaRPr lang="en-US" sz="1600" dirty="0"/>
          </a:p>
          <a:p>
            <a:pPr lvl="1"/>
            <a:r>
              <a:rPr lang="en-US" sz="1400" dirty="0"/>
              <a:t>they are </a:t>
            </a:r>
            <a:r>
              <a:rPr lang="en-US" sz="1400" i="1" dirty="0"/>
              <a:t>not</a:t>
            </a:r>
            <a:r>
              <a:rPr lang="en-US" sz="1400" dirty="0"/>
              <a:t> the result of negotiated agreement between customer and </a:t>
            </a:r>
            <a:r>
              <a:rPr lang="en-US" sz="1400" dirty="0" smtClean="0"/>
              <a:t>supplier</a:t>
            </a:r>
            <a:endParaRPr lang="en-US" sz="1400" dirty="0"/>
          </a:p>
          <a:p>
            <a:pPr lvl="1"/>
            <a:r>
              <a:rPr lang="en-US" sz="1400" dirty="0"/>
              <a:t>they need not be mutually </a:t>
            </a:r>
            <a:r>
              <a:rPr lang="en-US" sz="1400" dirty="0" smtClean="0"/>
              <a:t>consistent</a:t>
            </a:r>
            <a:endParaRPr lang="en-US" sz="1400" dirty="0"/>
          </a:p>
          <a:p>
            <a:pPr lvl="1"/>
            <a:r>
              <a:rPr lang="en-US" sz="1400" dirty="0"/>
              <a:t>a Mission pursues but need not completely achieve all its </a:t>
            </a:r>
            <a:r>
              <a:rPr lang="en-US" sz="1400" dirty="0" smtClean="0"/>
              <a:t>Objectives</a:t>
            </a:r>
          </a:p>
          <a:p>
            <a:pPr marL="171450" indent="-171450">
              <a:spcBef>
                <a:spcPts val="600"/>
              </a:spcBef>
            </a:pPr>
            <a:r>
              <a:rPr lang="en-US" sz="1600" dirty="0"/>
              <a:t>Objectives can be </a:t>
            </a:r>
            <a:r>
              <a:rPr lang="en-US" sz="1600" dirty="0" smtClean="0"/>
              <a:t>aggregated</a:t>
            </a:r>
          </a:p>
        </p:txBody>
      </p:sp>
      <p:sp>
        <p:nvSpPr>
          <p:cNvPr id="8" name="Rectangle 7"/>
          <p:cNvSpPr/>
          <p:nvPr/>
        </p:nvSpPr>
        <p:spPr bwMode="auto">
          <a:xfrm>
            <a:off x="7469464" y="2273178"/>
            <a:ext cx="101917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Objective</a:t>
            </a:r>
            <a:endParaRPr lang="en-US" sz="1400" b="0" i="0" dirty="0">
              <a:latin typeface="Arial" charset="0"/>
              <a:ea typeface="Arial" charset="0"/>
              <a:cs typeface="Arial" charset="0"/>
            </a:endParaRPr>
          </a:p>
        </p:txBody>
      </p:sp>
      <p:cxnSp>
        <p:nvCxnSpPr>
          <p:cNvPr id="9" name="Curved Connector 8"/>
          <p:cNvCxnSpPr>
            <a:stCxn id="8" idx="3"/>
            <a:endCxn id="8" idx="2"/>
          </p:cNvCxnSpPr>
          <p:nvPr/>
        </p:nvCxnSpPr>
        <p:spPr>
          <a:xfrm flipH="1">
            <a:off x="7979052" y="2427441"/>
            <a:ext cx="509587" cy="154263"/>
          </a:xfrm>
          <a:prstGeom prst="curvedConnector4">
            <a:avLst>
              <a:gd name="adj1" fmla="val -44860"/>
              <a:gd name="adj2" fmla="val 248188"/>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0" name="TextBox 9"/>
          <p:cNvSpPr txBox="1"/>
          <p:nvPr/>
        </p:nvSpPr>
        <p:spPr>
          <a:xfrm>
            <a:off x="8039664" y="2771767"/>
            <a:ext cx="992792" cy="276999"/>
          </a:xfrm>
          <a:prstGeom prst="rect">
            <a:avLst/>
          </a:prstGeom>
          <a:noFill/>
        </p:spPr>
        <p:txBody>
          <a:bodyPr wrap="none">
            <a:prstTxWarp prst="textNoShape">
              <a:avLst/>
            </a:prstTxWarp>
            <a:spAutoFit/>
          </a:bodyPr>
          <a:lstStyle/>
          <a:p>
            <a:r>
              <a:rPr lang="en-US" sz="1200" b="0" i="1" dirty="0" smtClean="0">
                <a:latin typeface="Arial" charset="0"/>
              </a:rPr>
              <a:t>aggregates</a:t>
            </a:r>
            <a:endParaRPr lang="en-US" sz="1200" b="0" i="1" dirty="0">
              <a:latin typeface="Arial" charset="0"/>
            </a:endParaRPr>
          </a:p>
        </p:txBody>
      </p:sp>
      <p:pic>
        <p:nvPicPr>
          <p:cNvPr id="6" name="Picture 5" descr="_17_0_4_63b0208_1327605070088_620760_13208.wm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118698"/>
            <a:ext cx="9144000" cy="3214444"/>
          </a:xfrm>
          <a:prstGeom prst="rect">
            <a:avLst/>
          </a:prstGeom>
        </p:spPr>
      </p:pic>
      <p:sp>
        <p:nvSpPr>
          <p:cNvPr id="11" name="Slide Number Placeholder 10"/>
          <p:cNvSpPr>
            <a:spLocks noGrp="1"/>
          </p:cNvSpPr>
          <p:nvPr>
            <p:ph type="sldNum" sz="quarter" idx="11"/>
          </p:nvPr>
        </p:nvSpPr>
        <p:spPr/>
        <p:txBody>
          <a:bodyPr/>
          <a:lstStyle/>
          <a:p>
            <a:pPr>
              <a:defRPr/>
            </a:pPr>
            <a:fld id="{ED16780C-5724-4F9D-AD4E-D86933BFF679}" type="slidenum">
              <a:rPr lang="en-US" smtClean="0"/>
              <a:pPr>
                <a:defRPr/>
              </a:pPr>
              <a:t>26</a:t>
            </a:fld>
            <a:endParaRPr lang="en-US" dirty="0"/>
          </a:p>
        </p:txBody>
      </p:sp>
    </p:spTree>
    <p:extLst>
      <p:ext uri="{BB962C8B-B14F-4D97-AF65-F5344CB8AC3E}">
        <p14:creationId xmlns:p14="http://schemas.microsoft.com/office/powerpoint/2010/main" val="33857328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5882464" y="833771"/>
            <a:ext cx="3261536" cy="714676"/>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Mission pursues Objective</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27</a:t>
            </a:fld>
            <a:endParaRPr lang="en-US" dirty="0"/>
          </a:p>
        </p:txBody>
      </p:sp>
      <p:sp>
        <p:nvSpPr>
          <p:cNvPr id="8" name="Rectangle 7"/>
          <p:cNvSpPr/>
          <p:nvPr/>
        </p:nvSpPr>
        <p:spPr bwMode="auto">
          <a:xfrm>
            <a:off x="6029813" y="1065694"/>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sp>
        <p:nvSpPr>
          <p:cNvPr id="9" name="Rectangle 8"/>
          <p:cNvSpPr/>
          <p:nvPr/>
        </p:nvSpPr>
        <p:spPr bwMode="auto">
          <a:xfrm>
            <a:off x="8063297" y="1065450"/>
            <a:ext cx="917135"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Objective</a:t>
            </a:r>
            <a:endParaRPr lang="en-US" sz="1400" b="0" i="0" dirty="0">
              <a:latin typeface="Arial" charset="0"/>
              <a:ea typeface="Arial" charset="0"/>
              <a:cs typeface="Arial" charset="0"/>
            </a:endParaRPr>
          </a:p>
        </p:txBody>
      </p:sp>
      <p:cxnSp>
        <p:nvCxnSpPr>
          <p:cNvPr id="10" name="Straight Connector 9"/>
          <p:cNvCxnSpPr>
            <a:stCxn id="8" idx="3"/>
            <a:endCxn id="9" idx="1"/>
          </p:cNvCxnSpPr>
          <p:nvPr/>
        </p:nvCxnSpPr>
        <p:spPr bwMode="auto">
          <a:xfrm flipV="1">
            <a:off x="7187100" y="1219713"/>
            <a:ext cx="876197" cy="244"/>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1" name="TextBox 10"/>
          <p:cNvSpPr txBox="1"/>
          <p:nvPr/>
        </p:nvSpPr>
        <p:spPr>
          <a:xfrm>
            <a:off x="7264035" y="941068"/>
            <a:ext cx="770225" cy="276999"/>
          </a:xfrm>
          <a:prstGeom prst="rect">
            <a:avLst/>
          </a:prstGeom>
          <a:noFill/>
        </p:spPr>
        <p:txBody>
          <a:bodyPr wrap="none">
            <a:prstTxWarp prst="textNoShape">
              <a:avLst/>
            </a:prstTxWarp>
            <a:spAutoFit/>
          </a:bodyPr>
          <a:lstStyle/>
          <a:p>
            <a:r>
              <a:rPr lang="en-US" sz="1200" b="0" i="1" dirty="0" smtClean="0">
                <a:latin typeface="Arial" charset="0"/>
              </a:rPr>
              <a:t>pursues</a:t>
            </a:r>
            <a:endParaRPr lang="en-US" sz="1200" b="0" i="1" dirty="0">
              <a:latin typeface="Arial" charset="0"/>
            </a:endParaRPr>
          </a:p>
        </p:txBody>
      </p:sp>
      <p:sp>
        <p:nvSpPr>
          <p:cNvPr id="21" name="Content Placeholder 2"/>
          <p:cNvSpPr txBox="1">
            <a:spLocks/>
          </p:cNvSpPr>
          <p:nvPr/>
        </p:nvSpPr>
        <p:spPr bwMode="auto">
          <a:xfrm>
            <a:off x="68083" y="950766"/>
            <a:ext cx="8001000" cy="10564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buFontTx/>
              <a:buNone/>
            </a:pPr>
            <a:r>
              <a:rPr lang="en-US" sz="2000" dirty="0" smtClean="0"/>
              <a:t>Missions pursue scientific and technical objectives</a:t>
            </a:r>
          </a:p>
          <a:p>
            <a:pPr marL="685800" lvl="1"/>
            <a:r>
              <a:rPr lang="en-US" sz="1600" dirty="0"/>
              <a:t>A</a:t>
            </a:r>
            <a:r>
              <a:rPr lang="en-US" sz="1600" dirty="0" smtClean="0"/>
              <a:t> Mission can pursue multiple Objectives</a:t>
            </a:r>
          </a:p>
          <a:p>
            <a:pPr marL="685800" lvl="1"/>
            <a:r>
              <a:rPr lang="en-US" sz="1600" dirty="0" smtClean="0"/>
              <a:t>An Objective can be pursued by more than one Mission</a:t>
            </a:r>
          </a:p>
        </p:txBody>
      </p:sp>
      <p:pic>
        <p:nvPicPr>
          <p:cNvPr id="23" name="Picture 22" descr="_17_0_4_63b0208_1327605114698_782754_13236.wm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090971"/>
            <a:ext cx="9144000" cy="4590179"/>
          </a:xfrm>
          <a:prstGeom prst="rect">
            <a:avLst/>
          </a:prstGeom>
        </p:spPr>
      </p:pic>
    </p:spTree>
    <p:extLst>
      <p:ext uri="{BB962C8B-B14F-4D97-AF65-F5344CB8AC3E}">
        <p14:creationId xmlns:p14="http://schemas.microsoft.com/office/powerpoint/2010/main" val="7945493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5380249" y="833770"/>
            <a:ext cx="3763751" cy="580997"/>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74320" y="16781"/>
            <a:ext cx="7772400" cy="681259"/>
          </a:xfrm>
        </p:spPr>
        <p:txBody>
          <a:bodyPr/>
          <a:lstStyle/>
          <a:p>
            <a:r>
              <a:rPr lang="en-US" dirty="0" smtClean="0"/>
              <a:t>Mission deploys Component</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28</a:t>
            </a:fld>
            <a:endParaRPr lang="en-US" dirty="0"/>
          </a:p>
        </p:txBody>
      </p:sp>
      <p:pic>
        <p:nvPicPr>
          <p:cNvPr id="5" name="Picture 4" descr="Mission_deploys_Component.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634" y="1735406"/>
            <a:ext cx="8150242" cy="4974044"/>
          </a:xfrm>
          <a:prstGeom prst="rect">
            <a:avLst/>
          </a:prstGeom>
        </p:spPr>
      </p:pic>
      <p:sp>
        <p:nvSpPr>
          <p:cNvPr id="6" name="Rectangle 5"/>
          <p:cNvSpPr/>
          <p:nvPr/>
        </p:nvSpPr>
        <p:spPr bwMode="auto">
          <a:xfrm>
            <a:off x="5532082" y="971515"/>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sp>
        <p:nvSpPr>
          <p:cNvPr id="7" name="Rectangle 6"/>
          <p:cNvSpPr/>
          <p:nvPr/>
        </p:nvSpPr>
        <p:spPr bwMode="auto">
          <a:xfrm>
            <a:off x="7730364" y="971271"/>
            <a:ext cx="1336084"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cxnSp>
        <p:nvCxnSpPr>
          <p:cNvPr id="8" name="Straight Connector 7"/>
          <p:cNvCxnSpPr>
            <a:stCxn id="6" idx="3"/>
            <a:endCxn id="7" idx="1"/>
          </p:cNvCxnSpPr>
          <p:nvPr/>
        </p:nvCxnSpPr>
        <p:spPr bwMode="auto">
          <a:xfrm flipV="1">
            <a:off x="6689369" y="1125534"/>
            <a:ext cx="1040995" cy="24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9" name="TextBox 8"/>
          <p:cNvSpPr txBox="1"/>
          <p:nvPr/>
        </p:nvSpPr>
        <p:spPr>
          <a:xfrm>
            <a:off x="6843856" y="846889"/>
            <a:ext cx="753168" cy="276999"/>
          </a:xfrm>
          <a:prstGeom prst="rect">
            <a:avLst/>
          </a:prstGeom>
          <a:noFill/>
        </p:spPr>
        <p:txBody>
          <a:bodyPr wrap="none">
            <a:prstTxWarp prst="textNoShape">
              <a:avLst/>
            </a:prstTxWarp>
            <a:spAutoFit/>
          </a:bodyPr>
          <a:lstStyle/>
          <a:p>
            <a:r>
              <a:rPr lang="en-US" sz="1200" b="0" i="1" dirty="0" smtClean="0">
                <a:latin typeface="Arial" charset="0"/>
              </a:rPr>
              <a:t>deploys</a:t>
            </a:r>
            <a:endParaRPr lang="en-US" sz="1200" b="0" i="1" dirty="0">
              <a:latin typeface="Arial" charset="0"/>
            </a:endParaRPr>
          </a:p>
        </p:txBody>
      </p:sp>
      <p:sp>
        <p:nvSpPr>
          <p:cNvPr id="10" name="Content Placeholder 2"/>
          <p:cNvSpPr txBox="1">
            <a:spLocks/>
          </p:cNvSpPr>
          <p:nvPr/>
        </p:nvSpPr>
        <p:spPr>
          <a:xfrm>
            <a:off x="339521" y="901986"/>
            <a:ext cx="8001000" cy="949760"/>
          </a:xfrm>
          <a:prstGeom prst="rect">
            <a:avLst/>
          </a:prstGeom>
        </p:spPr>
        <p:txBody>
          <a:bodyPr>
            <a:normAutofit/>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buNone/>
            </a:pPr>
            <a:r>
              <a:rPr lang="en-US" dirty="0" smtClean="0"/>
              <a:t>A Mission pursues Objectives by </a:t>
            </a:r>
            <a:br>
              <a:rPr lang="en-US" dirty="0" smtClean="0"/>
            </a:br>
            <a:r>
              <a:rPr lang="en-US" i="1" dirty="0" smtClean="0"/>
              <a:t>deploying</a:t>
            </a:r>
            <a:r>
              <a:rPr lang="en-US" dirty="0" smtClean="0"/>
              <a:t> a set of assets, </a:t>
            </a:r>
            <a:r>
              <a:rPr lang="en-US" i="1" dirty="0" smtClean="0"/>
              <a:t>i.e</a:t>
            </a:r>
            <a:r>
              <a:rPr lang="en-US" dirty="0" smtClean="0"/>
              <a:t>., Components</a:t>
            </a:r>
          </a:p>
        </p:txBody>
      </p:sp>
    </p:spTree>
    <p:extLst>
      <p:ext uri="{BB962C8B-B14F-4D97-AF65-F5344CB8AC3E}">
        <p14:creationId xmlns:p14="http://schemas.microsoft.com/office/powerpoint/2010/main" val="410827090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651195" y="1101131"/>
            <a:ext cx="2492805" cy="881774"/>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04614" y="16781"/>
            <a:ext cx="8142106" cy="652174"/>
          </a:xfrm>
        </p:spPr>
        <p:txBody>
          <a:bodyPr/>
          <a:lstStyle/>
          <a:p>
            <a:r>
              <a:rPr lang="en-US" sz="2700" dirty="0" smtClean="0"/>
              <a:t>Component Containment (System Breakdown)</a:t>
            </a:r>
            <a:endParaRPr lang="en-US" sz="2700"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29</a:t>
            </a:fld>
            <a:endParaRPr lang="en-US" dirty="0"/>
          </a:p>
        </p:txBody>
      </p:sp>
      <p:sp>
        <p:nvSpPr>
          <p:cNvPr id="6" name="Rectangle 5"/>
          <p:cNvSpPr/>
          <p:nvPr/>
        </p:nvSpPr>
        <p:spPr bwMode="auto">
          <a:xfrm>
            <a:off x="6854280" y="1277655"/>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sp>
        <p:nvSpPr>
          <p:cNvPr id="9" name="TextBox 8"/>
          <p:cNvSpPr txBox="1"/>
          <p:nvPr/>
        </p:nvSpPr>
        <p:spPr>
          <a:xfrm>
            <a:off x="8266842" y="1485660"/>
            <a:ext cx="795923" cy="276999"/>
          </a:xfrm>
          <a:prstGeom prst="rect">
            <a:avLst/>
          </a:prstGeom>
          <a:noFill/>
        </p:spPr>
        <p:txBody>
          <a:bodyPr wrap="none">
            <a:prstTxWarp prst="textNoShape">
              <a:avLst/>
            </a:prstTxWarp>
            <a:spAutoFit/>
          </a:bodyPr>
          <a:lstStyle/>
          <a:p>
            <a:r>
              <a:rPr lang="en-US" sz="1200" b="0" i="1" dirty="0" smtClean="0">
                <a:latin typeface="Arial" charset="0"/>
              </a:rPr>
              <a:t>contains</a:t>
            </a:r>
            <a:endParaRPr lang="en-US" sz="1200" b="0" i="1" dirty="0">
              <a:latin typeface="Arial" charset="0"/>
            </a:endParaRPr>
          </a:p>
        </p:txBody>
      </p:sp>
      <p:cxnSp>
        <p:nvCxnSpPr>
          <p:cNvPr id="10" name="Curved Connector 9"/>
          <p:cNvCxnSpPr>
            <a:endCxn id="6" idx="2"/>
          </p:cNvCxnSpPr>
          <p:nvPr/>
        </p:nvCxnSpPr>
        <p:spPr>
          <a:xfrm rot="10800000" flipV="1">
            <a:off x="7432925" y="1424753"/>
            <a:ext cx="579405" cy="161427"/>
          </a:xfrm>
          <a:prstGeom prst="curvedConnector4">
            <a:avLst>
              <a:gd name="adj1" fmla="val -52119"/>
              <a:gd name="adj2" fmla="val 241612"/>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3" name="Content Placeholder 2"/>
          <p:cNvSpPr txBox="1">
            <a:spLocks/>
          </p:cNvSpPr>
          <p:nvPr/>
        </p:nvSpPr>
        <p:spPr>
          <a:xfrm>
            <a:off x="155329" y="853510"/>
            <a:ext cx="8001000" cy="1405425"/>
          </a:xfrm>
          <a:prstGeom prst="rect">
            <a:avLst/>
          </a:prstGeom>
        </p:spPr>
        <p:txBody>
          <a:bodyPr>
            <a:normAutofit/>
          </a:bodyPr>
          <a:lstStyle>
            <a:lvl1pPr marL="342900" indent="-342900" algn="l" rtl="0" fontAlgn="base">
              <a:spcBef>
                <a:spcPct val="20000"/>
              </a:spcBef>
              <a:spcAft>
                <a:spcPct val="0"/>
              </a:spcAft>
              <a:buChar char="•"/>
              <a:defRPr sz="2400" b="0">
                <a:solidFill>
                  <a:schemeClr val="tx1"/>
                </a:solidFill>
                <a:latin typeface="Helvetica"/>
                <a:ea typeface="ＭＳ Ｐゴシック" pitchFamily="-112" charset="-128"/>
                <a:cs typeface="Helvetica"/>
              </a:defRPr>
            </a:lvl1pPr>
            <a:lvl2pPr marL="742950" indent="-285750" algn="l" rtl="0" fontAlgn="base">
              <a:spcBef>
                <a:spcPct val="20000"/>
              </a:spcBef>
              <a:spcAft>
                <a:spcPct val="0"/>
              </a:spcAft>
              <a:buChar char="–"/>
              <a:defRPr sz="2000" b="0">
                <a:solidFill>
                  <a:schemeClr val="tx1"/>
                </a:solidFill>
                <a:latin typeface="Helvetica"/>
                <a:ea typeface="ＭＳ Ｐゴシック" pitchFamily="-112" charset="-128"/>
                <a:cs typeface="Helvetica"/>
              </a:defRPr>
            </a:lvl2pPr>
            <a:lvl3pPr marL="1143000" indent="-228600" algn="l" rtl="0" fontAlgn="base">
              <a:spcBef>
                <a:spcPct val="20000"/>
              </a:spcBef>
              <a:spcAft>
                <a:spcPct val="0"/>
              </a:spcAft>
              <a:buChar char="•"/>
              <a:defRPr sz="1800" b="0">
                <a:solidFill>
                  <a:schemeClr val="tx1"/>
                </a:solidFill>
                <a:latin typeface="Helvetica"/>
                <a:ea typeface="ＭＳ Ｐゴシック" pitchFamily="-112" charset="-128"/>
                <a:cs typeface="Helvetica"/>
              </a:defRPr>
            </a:lvl3pPr>
            <a:lvl4pPr marL="16002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4pPr>
            <a:lvl5pPr marL="2057400" indent="-228600" algn="l" rtl="0" fontAlgn="base">
              <a:spcBef>
                <a:spcPct val="20000"/>
              </a:spcBef>
              <a:spcAft>
                <a:spcPct val="0"/>
              </a:spcAft>
              <a:buChar char="»"/>
              <a:defRPr sz="1600" b="0">
                <a:solidFill>
                  <a:schemeClr val="tx1"/>
                </a:solidFill>
                <a:latin typeface="Helvetica"/>
                <a:ea typeface="ＭＳ Ｐゴシック" pitchFamily="-112" charset="-128"/>
                <a:cs typeface="Helvetica"/>
              </a:defRPr>
            </a:lvl5pPr>
            <a:lvl6pPr marL="25146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6pPr>
            <a:lvl7pPr marL="29718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7pPr>
            <a:lvl8pPr marL="34290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8pPr>
            <a:lvl9pPr marL="3886200" indent="-228600" algn="l" rtl="0" eaLnBrk="1" fontAlgn="base" hangingPunct="1">
              <a:spcBef>
                <a:spcPct val="20000"/>
              </a:spcBef>
              <a:spcAft>
                <a:spcPct val="0"/>
              </a:spcAft>
              <a:buChar char="»"/>
              <a:defRPr sz="1200" b="1">
                <a:solidFill>
                  <a:schemeClr val="accent2"/>
                </a:solidFill>
                <a:latin typeface="+mn-lt"/>
                <a:ea typeface="ＭＳ Ｐゴシック" pitchFamily="-112" charset="-128"/>
              </a:defRPr>
            </a:lvl9pPr>
          </a:lstStyle>
          <a:p>
            <a:pPr marL="0" indent="0">
              <a:buNone/>
            </a:pPr>
            <a:r>
              <a:rPr lang="en-US" dirty="0" smtClean="0"/>
              <a:t>A Component may </a:t>
            </a:r>
            <a:r>
              <a:rPr lang="en-US" i="1" dirty="0" smtClean="0"/>
              <a:t>contain</a:t>
            </a:r>
            <a:r>
              <a:rPr lang="en-US" dirty="0" smtClean="0"/>
              <a:t> other Components</a:t>
            </a:r>
          </a:p>
          <a:p>
            <a:pPr lvl="1">
              <a:spcBef>
                <a:spcPts val="0"/>
              </a:spcBef>
              <a:buFont typeface="Arial"/>
              <a:buChar char="•"/>
            </a:pPr>
            <a:r>
              <a:rPr lang="en-US" dirty="0" smtClean="0"/>
              <a:t>Physical encapsulation</a:t>
            </a:r>
          </a:p>
          <a:p>
            <a:pPr lvl="1">
              <a:spcBef>
                <a:spcPts val="0"/>
              </a:spcBef>
              <a:buFont typeface="Arial"/>
              <a:buChar char="•"/>
            </a:pPr>
            <a:r>
              <a:rPr lang="en-US" dirty="0" smtClean="0"/>
              <a:t>Physical assembly</a:t>
            </a:r>
          </a:p>
          <a:p>
            <a:pPr lvl="1">
              <a:spcBef>
                <a:spcPts val="0"/>
              </a:spcBef>
              <a:buFont typeface="Arial"/>
              <a:buChar char="•"/>
            </a:pPr>
            <a:r>
              <a:rPr lang="en-US" dirty="0" smtClean="0"/>
              <a:t>Functional performer decomposition</a:t>
            </a:r>
          </a:p>
          <a:p>
            <a:pPr marL="0" indent="0">
              <a:buFontTx/>
              <a:buNone/>
            </a:pPr>
            <a:endParaRPr lang="en-US" dirty="0" smtClean="0"/>
          </a:p>
        </p:txBody>
      </p:sp>
      <p:pic>
        <p:nvPicPr>
          <p:cNvPr id="14" name="Picture 13" descr="_17_0_4_63b0208_1327617759318_373791_17147.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0256" y="2198580"/>
            <a:ext cx="8889604" cy="4488713"/>
          </a:xfrm>
          <a:prstGeom prst="rect">
            <a:avLst/>
          </a:prstGeom>
        </p:spPr>
      </p:pic>
    </p:spTree>
    <p:extLst>
      <p:ext uri="{BB962C8B-B14F-4D97-AF65-F5344CB8AC3E}">
        <p14:creationId xmlns:p14="http://schemas.microsoft.com/office/powerpoint/2010/main" val="8424663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Rectangle 39"/>
          <p:cNvSpPr/>
          <p:nvPr/>
        </p:nvSpPr>
        <p:spPr>
          <a:xfrm>
            <a:off x="5245889" y="2757448"/>
            <a:ext cx="3763751" cy="672549"/>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38" name="Picture 37" descr="_17_0_5_43e905bc_1334611638362_456506_128142.wm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77991" y="3438076"/>
            <a:ext cx="6807066" cy="3316263"/>
          </a:xfrm>
          <a:prstGeom prst="rect">
            <a:avLst/>
          </a:prstGeom>
        </p:spPr>
      </p:pic>
      <p:sp>
        <p:nvSpPr>
          <p:cNvPr id="2" name="Title 1"/>
          <p:cNvSpPr>
            <a:spLocks noGrp="1"/>
          </p:cNvSpPr>
          <p:nvPr>
            <p:ph type="title"/>
          </p:nvPr>
        </p:nvSpPr>
        <p:spPr/>
        <p:txBody>
          <a:bodyPr/>
          <a:lstStyle/>
          <a:p>
            <a:r>
              <a:rPr lang="en-US" dirty="0" smtClean="0"/>
              <a:t>Component presents Interface</a:t>
            </a:r>
            <a:endParaRPr lang="en-US" dirty="0"/>
          </a:p>
        </p:txBody>
      </p:sp>
      <p:sp>
        <p:nvSpPr>
          <p:cNvPr id="3" name="Content Placeholder 2"/>
          <p:cNvSpPr>
            <a:spLocks noGrp="1"/>
          </p:cNvSpPr>
          <p:nvPr>
            <p:ph idx="1"/>
          </p:nvPr>
        </p:nvSpPr>
        <p:spPr>
          <a:xfrm>
            <a:off x="143764" y="886642"/>
            <a:ext cx="8889418" cy="2588038"/>
          </a:xfrm>
        </p:spPr>
        <p:txBody>
          <a:bodyPr>
            <a:normAutofit/>
          </a:bodyPr>
          <a:lstStyle/>
          <a:p>
            <a:pPr>
              <a:lnSpc>
                <a:spcPct val="90000"/>
              </a:lnSpc>
              <a:spcBef>
                <a:spcPts val="1008"/>
              </a:spcBef>
            </a:pPr>
            <a:r>
              <a:rPr lang="en-US" dirty="0"/>
              <a:t>An </a:t>
            </a:r>
            <a:r>
              <a:rPr lang="en-US" b="1" dirty="0" smtClean="0"/>
              <a:t>Interface</a:t>
            </a:r>
            <a:r>
              <a:rPr lang="en-US" dirty="0" smtClean="0"/>
              <a:t> </a:t>
            </a:r>
            <a:r>
              <a:rPr lang="en-US" dirty="0"/>
              <a:t>identifies a set of mechanical, electrical, signal, or other properties that describe some aspect of a component's connection to or interaction with another component</a:t>
            </a:r>
            <a:r>
              <a:rPr lang="en-US" dirty="0" smtClean="0"/>
              <a:t>.</a:t>
            </a:r>
          </a:p>
          <a:p>
            <a:pPr lvl="1">
              <a:spcBef>
                <a:spcPts val="0"/>
              </a:spcBef>
            </a:pPr>
            <a:r>
              <a:rPr lang="en-US" dirty="0" smtClean="0"/>
              <a:t>An interface is a </a:t>
            </a:r>
            <a:r>
              <a:rPr lang="en-US" i="1" dirty="0" smtClean="0"/>
              <a:t>specification</a:t>
            </a:r>
            <a:r>
              <a:rPr lang="en-US" dirty="0" smtClean="0"/>
              <a:t>, not a thing</a:t>
            </a:r>
          </a:p>
          <a:p>
            <a:pPr lvl="1">
              <a:spcBef>
                <a:spcPts val="0"/>
              </a:spcBef>
            </a:pPr>
            <a:r>
              <a:rPr lang="en-US" dirty="0" smtClean="0"/>
              <a:t>It appears as a typed port</a:t>
            </a:r>
            <a:endParaRPr lang="en-US" dirty="0"/>
          </a:p>
        </p:txBody>
      </p:sp>
      <p:sp>
        <p:nvSpPr>
          <p:cNvPr id="7" name="Rectangle 6"/>
          <p:cNvSpPr/>
          <p:nvPr/>
        </p:nvSpPr>
        <p:spPr bwMode="auto">
          <a:xfrm>
            <a:off x="5460342" y="2956799"/>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sp>
        <p:nvSpPr>
          <p:cNvPr id="8" name="Rectangle 7"/>
          <p:cNvSpPr/>
          <p:nvPr/>
        </p:nvSpPr>
        <p:spPr bwMode="auto">
          <a:xfrm>
            <a:off x="7658624" y="2956555"/>
            <a:ext cx="1154666"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Interface</a:t>
            </a:r>
            <a:endParaRPr lang="en-US" sz="1400" b="0" i="0" dirty="0">
              <a:latin typeface="Arial" charset="0"/>
              <a:ea typeface="Arial" charset="0"/>
              <a:cs typeface="Arial" charset="0"/>
            </a:endParaRPr>
          </a:p>
        </p:txBody>
      </p:sp>
      <p:cxnSp>
        <p:nvCxnSpPr>
          <p:cNvPr id="9" name="Straight Connector 8"/>
          <p:cNvCxnSpPr>
            <a:stCxn id="7" idx="3"/>
            <a:endCxn id="8" idx="1"/>
          </p:cNvCxnSpPr>
          <p:nvPr/>
        </p:nvCxnSpPr>
        <p:spPr bwMode="auto">
          <a:xfrm flipV="1">
            <a:off x="6617629" y="3110818"/>
            <a:ext cx="1040995" cy="244"/>
          </a:xfrm>
          <a:prstGeom prst="line">
            <a:avLst/>
          </a:prstGeom>
          <a:blipFill dpi="0" rotWithShape="1">
            <a:blip r:embed="rId4"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0" name="TextBox 9"/>
          <p:cNvSpPr txBox="1"/>
          <p:nvPr/>
        </p:nvSpPr>
        <p:spPr>
          <a:xfrm>
            <a:off x="6772116" y="2832173"/>
            <a:ext cx="812980" cy="276999"/>
          </a:xfrm>
          <a:prstGeom prst="rect">
            <a:avLst/>
          </a:prstGeom>
          <a:noFill/>
        </p:spPr>
        <p:txBody>
          <a:bodyPr wrap="none">
            <a:prstTxWarp prst="textNoShape">
              <a:avLst/>
            </a:prstTxWarp>
            <a:spAutoFit/>
          </a:bodyPr>
          <a:lstStyle/>
          <a:p>
            <a:r>
              <a:rPr lang="en-US" sz="1200" b="0" i="1" dirty="0" smtClean="0">
                <a:latin typeface="Arial" charset="0"/>
              </a:rPr>
              <a:t>presents</a:t>
            </a:r>
            <a:endParaRPr lang="en-US" sz="1200" b="0" i="1" dirty="0">
              <a:latin typeface="Arial" charset="0"/>
            </a:endParaRPr>
          </a:p>
        </p:txBody>
      </p:sp>
      <p:sp>
        <p:nvSpPr>
          <p:cNvPr id="32" name="Line Callout 2 31"/>
          <p:cNvSpPr/>
          <p:nvPr/>
        </p:nvSpPr>
        <p:spPr>
          <a:xfrm>
            <a:off x="135718" y="4592049"/>
            <a:ext cx="1890123" cy="746516"/>
          </a:xfrm>
          <a:prstGeom prst="borderCallout2">
            <a:avLst>
              <a:gd name="adj1" fmla="val 47493"/>
              <a:gd name="adj2" fmla="val 104630"/>
              <a:gd name="adj3" fmla="val 45696"/>
              <a:gd name="adj4" fmla="val 288271"/>
              <a:gd name="adj5" fmla="val 16453"/>
              <a:gd name="adj6" fmla="val 315335"/>
            </a:avLst>
          </a:prstGeom>
          <a:ln w="19050" cmpd="sng">
            <a:headEnd type="none"/>
            <a:tailEnd type="triangle" w="lg" len="lg"/>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200" dirty="0" err="1" smtClean="0">
                <a:solidFill>
                  <a:srgbClr val="000000"/>
                </a:solidFill>
              </a:rPr>
              <a:t>Mission:Interface</a:t>
            </a:r>
            <a:r>
              <a:rPr lang="en-US" sz="1200" dirty="0" smtClean="0">
                <a:solidFill>
                  <a:srgbClr val="000000"/>
                </a:solidFill>
              </a:rPr>
              <a:t> is used to type a port</a:t>
            </a:r>
            <a:endParaRPr lang="en-US" sz="1200" dirty="0">
              <a:solidFill>
                <a:srgbClr val="000000"/>
              </a:solidFill>
            </a:endParaRPr>
          </a:p>
        </p:txBody>
      </p:sp>
      <p:cxnSp>
        <p:nvCxnSpPr>
          <p:cNvPr id="34" name="Straight Arrow Connector 33"/>
          <p:cNvCxnSpPr/>
          <p:nvPr/>
        </p:nvCxnSpPr>
        <p:spPr>
          <a:xfrm flipV="1">
            <a:off x="2064852" y="4194554"/>
            <a:ext cx="1172992" cy="407191"/>
          </a:xfrm>
          <a:prstGeom prst="straightConnector1">
            <a:avLst/>
          </a:prstGeom>
          <a:ln w="19050" cmpd="sng">
            <a:tailEnd type="triangle" w="lg" len="lg"/>
          </a:ln>
        </p:spPr>
        <p:style>
          <a:lnRef idx="2">
            <a:schemeClr val="accent1"/>
          </a:lnRef>
          <a:fillRef idx="0">
            <a:schemeClr val="accent1"/>
          </a:fillRef>
          <a:effectRef idx="1">
            <a:schemeClr val="accent1"/>
          </a:effectRef>
          <a:fontRef idx="minor">
            <a:schemeClr val="tx1"/>
          </a:fontRef>
        </p:style>
      </p:cxnSp>
      <p:sp>
        <p:nvSpPr>
          <p:cNvPr id="39" name="Slide Number Placeholder 38"/>
          <p:cNvSpPr>
            <a:spLocks noGrp="1"/>
          </p:cNvSpPr>
          <p:nvPr>
            <p:ph type="sldNum" sz="quarter" idx="10"/>
          </p:nvPr>
        </p:nvSpPr>
        <p:spPr/>
        <p:txBody>
          <a:bodyPr/>
          <a:lstStyle/>
          <a:p>
            <a:pPr>
              <a:defRPr/>
            </a:pPr>
            <a:fld id="{FBA43EC7-B018-492A-98F6-32908B5B9E8D}" type="slidenum">
              <a:rPr lang="en-US" smtClean="0"/>
              <a:pPr>
                <a:defRPr/>
              </a:pPr>
              <a:t>30</a:t>
            </a:fld>
            <a:endParaRPr lang="en-US" dirty="0"/>
          </a:p>
        </p:txBody>
      </p:sp>
    </p:spTree>
    <p:extLst>
      <p:ext uri="{BB962C8B-B14F-4D97-AF65-F5344CB8AC3E}">
        <p14:creationId xmlns:p14="http://schemas.microsoft.com/office/powerpoint/2010/main" val="279497430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Rectangle 23"/>
          <p:cNvSpPr/>
          <p:nvPr/>
        </p:nvSpPr>
        <p:spPr>
          <a:xfrm>
            <a:off x="7074554" y="4355700"/>
            <a:ext cx="1726859" cy="2038602"/>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Junction joins Interface</a:t>
            </a:r>
            <a:endParaRPr lang="en-US" dirty="0"/>
          </a:p>
        </p:txBody>
      </p:sp>
      <p:sp>
        <p:nvSpPr>
          <p:cNvPr id="3" name="Content Placeholder 2"/>
          <p:cNvSpPr>
            <a:spLocks noGrp="1"/>
          </p:cNvSpPr>
          <p:nvPr>
            <p:ph idx="1"/>
          </p:nvPr>
        </p:nvSpPr>
        <p:spPr>
          <a:xfrm>
            <a:off x="247930" y="1058290"/>
            <a:ext cx="8001000" cy="3009276"/>
          </a:xfrm>
        </p:spPr>
        <p:txBody>
          <a:bodyPr>
            <a:normAutofit/>
          </a:bodyPr>
          <a:lstStyle/>
          <a:p>
            <a:pPr>
              <a:spcBef>
                <a:spcPts val="1008"/>
              </a:spcBef>
            </a:pPr>
            <a:r>
              <a:rPr lang="en-US" dirty="0" smtClean="0"/>
              <a:t>A </a:t>
            </a:r>
            <a:r>
              <a:rPr lang="en-US" b="1" dirty="0" smtClean="0"/>
              <a:t>Junction</a:t>
            </a:r>
            <a:r>
              <a:rPr lang="en-US" dirty="0" smtClean="0"/>
              <a:t> indicates that a pair of Interfaces may be connected</a:t>
            </a:r>
          </a:p>
          <a:p>
            <a:pPr lvl="1">
              <a:spcBef>
                <a:spcPts val="0"/>
              </a:spcBef>
            </a:pPr>
            <a:r>
              <a:rPr lang="en-US" dirty="0" smtClean="0"/>
              <a:t>A declaration, not a physical entity</a:t>
            </a:r>
          </a:p>
          <a:p>
            <a:pPr>
              <a:spcBef>
                <a:spcPts val="1224"/>
              </a:spcBef>
              <a:buFont typeface="Arial"/>
              <a:buChar char="•"/>
            </a:pPr>
            <a:r>
              <a:rPr lang="en-US" dirty="0"/>
              <a:t>High level of abstraction</a:t>
            </a:r>
          </a:p>
          <a:p>
            <a:pPr lvl="1">
              <a:spcBef>
                <a:spcPts val="0"/>
              </a:spcBef>
              <a:buFont typeface="Arial"/>
              <a:buChar char="•"/>
            </a:pPr>
            <a:r>
              <a:rPr lang="en-US" dirty="0"/>
              <a:t>Avoid commitment to a particular </a:t>
            </a:r>
            <a:r>
              <a:rPr lang="en-US" dirty="0" smtClean="0"/>
              <a:t>implementation</a:t>
            </a:r>
          </a:p>
          <a:p>
            <a:pPr lvl="1">
              <a:spcBef>
                <a:spcPts val="0"/>
              </a:spcBef>
              <a:buFont typeface="Arial"/>
              <a:buChar char="•"/>
            </a:pPr>
            <a:r>
              <a:rPr lang="en-US" dirty="0"/>
              <a:t>C</a:t>
            </a:r>
            <a:r>
              <a:rPr lang="en-US" dirty="0" smtClean="0"/>
              <a:t>ommon pattern: a Junction </a:t>
            </a:r>
            <a:r>
              <a:rPr lang="en-US" dirty="0"/>
              <a:t>at one level of abstraction is represented at a </a:t>
            </a:r>
            <a:r>
              <a:rPr lang="en-US" dirty="0" smtClean="0"/>
              <a:t>more detailed level </a:t>
            </a:r>
            <a:r>
              <a:rPr lang="en-US" sz="1800" dirty="0" smtClean="0"/>
              <a:t>by </a:t>
            </a:r>
            <a:r>
              <a:rPr lang="en-US" sz="1800" dirty="0"/>
              <a:t>an actual component (e.g., a physical cable or harness).</a:t>
            </a:r>
          </a:p>
          <a:p>
            <a:pPr>
              <a:buFont typeface="Arial"/>
              <a:buChar char="•"/>
            </a:pPr>
            <a:endParaRPr lang="en-US" sz="2000" dirty="0" smtClean="0"/>
          </a:p>
        </p:txBody>
      </p:sp>
      <p:sp>
        <p:nvSpPr>
          <p:cNvPr id="8" name="Rectangle 7"/>
          <p:cNvSpPr/>
          <p:nvPr/>
        </p:nvSpPr>
        <p:spPr bwMode="auto">
          <a:xfrm>
            <a:off x="7324202" y="4662637"/>
            <a:ext cx="1154666"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Interface</a:t>
            </a:r>
            <a:endParaRPr lang="en-US" sz="1400" b="0" i="0" dirty="0">
              <a:latin typeface="Arial" charset="0"/>
              <a:ea typeface="Arial" charset="0"/>
              <a:cs typeface="Arial" charset="0"/>
            </a:endParaRPr>
          </a:p>
        </p:txBody>
      </p:sp>
      <p:sp>
        <p:nvSpPr>
          <p:cNvPr id="12" name="Rectangle 11"/>
          <p:cNvSpPr/>
          <p:nvPr/>
        </p:nvSpPr>
        <p:spPr bwMode="auto">
          <a:xfrm>
            <a:off x="7353081" y="5879780"/>
            <a:ext cx="108628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Junction</a:t>
            </a:r>
            <a:endParaRPr lang="en-US" sz="1400" b="0" i="0" dirty="0">
              <a:latin typeface="Arial" charset="0"/>
              <a:ea typeface="Arial" charset="0"/>
              <a:cs typeface="Arial" charset="0"/>
            </a:endParaRPr>
          </a:p>
        </p:txBody>
      </p:sp>
      <p:cxnSp>
        <p:nvCxnSpPr>
          <p:cNvPr id="13" name="Straight Connector 12"/>
          <p:cNvCxnSpPr>
            <a:stCxn id="12" idx="0"/>
            <a:endCxn id="8" idx="2"/>
          </p:cNvCxnSpPr>
          <p:nvPr/>
        </p:nvCxnSpPr>
        <p:spPr bwMode="auto">
          <a:xfrm flipV="1">
            <a:off x="7896224" y="4971163"/>
            <a:ext cx="5311" cy="908617"/>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6" name="TextBox 15"/>
          <p:cNvSpPr txBox="1"/>
          <p:nvPr/>
        </p:nvSpPr>
        <p:spPr>
          <a:xfrm>
            <a:off x="7913075" y="5351228"/>
            <a:ext cx="543906" cy="276999"/>
          </a:xfrm>
          <a:prstGeom prst="rect">
            <a:avLst/>
          </a:prstGeom>
          <a:noFill/>
        </p:spPr>
        <p:txBody>
          <a:bodyPr wrap="none">
            <a:prstTxWarp prst="textNoShape">
              <a:avLst/>
            </a:prstTxWarp>
            <a:spAutoFit/>
          </a:bodyPr>
          <a:lstStyle/>
          <a:p>
            <a:r>
              <a:rPr lang="en-US" sz="1200" b="0" i="1" dirty="0" smtClean="0">
                <a:latin typeface="Arial" charset="0"/>
              </a:rPr>
              <a:t>joins</a:t>
            </a:r>
            <a:endParaRPr lang="en-US" sz="1200" b="0" i="1" dirty="0">
              <a:latin typeface="Arial" charset="0"/>
            </a:endParaRPr>
          </a:p>
        </p:txBody>
      </p:sp>
      <p:sp>
        <p:nvSpPr>
          <p:cNvPr id="21" name="Slide Number Placeholder 20"/>
          <p:cNvSpPr>
            <a:spLocks noGrp="1"/>
          </p:cNvSpPr>
          <p:nvPr>
            <p:ph type="sldNum" sz="quarter" idx="10"/>
          </p:nvPr>
        </p:nvSpPr>
        <p:spPr/>
        <p:txBody>
          <a:bodyPr/>
          <a:lstStyle/>
          <a:p>
            <a:pPr>
              <a:defRPr/>
            </a:pPr>
            <a:fld id="{FBA43EC7-B018-492A-98F6-32908B5B9E8D}" type="slidenum">
              <a:rPr lang="en-US" smtClean="0"/>
              <a:pPr>
                <a:defRPr/>
              </a:pPr>
              <a:t>31</a:t>
            </a:fld>
            <a:endParaRPr lang="en-US" dirty="0"/>
          </a:p>
        </p:txBody>
      </p:sp>
      <p:pic>
        <p:nvPicPr>
          <p:cNvPr id="5" name="Picture 4" descr="Kepler 16-b Spacecraft and Launch Vehicle Junction.wm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6440" y="3876685"/>
            <a:ext cx="6551375" cy="2650381"/>
          </a:xfrm>
          <a:prstGeom prst="rect">
            <a:avLst/>
          </a:prstGeom>
        </p:spPr>
      </p:pic>
    </p:spTree>
    <p:extLst>
      <p:ext uri="{BB962C8B-B14F-4D97-AF65-F5344CB8AC3E}">
        <p14:creationId xmlns:p14="http://schemas.microsoft.com/office/powerpoint/2010/main" val="14795916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descr="_17_0_4_29a7043e_1328136092377_110679_16373.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194420"/>
            <a:ext cx="9144000" cy="2856060"/>
          </a:xfrm>
          <a:prstGeom prst="rect">
            <a:avLst/>
          </a:prstGeom>
        </p:spPr>
      </p:pic>
      <p:sp>
        <p:nvSpPr>
          <p:cNvPr id="2" name="Title 1"/>
          <p:cNvSpPr>
            <a:spLocks noGrp="1"/>
          </p:cNvSpPr>
          <p:nvPr>
            <p:ph type="title"/>
          </p:nvPr>
        </p:nvSpPr>
        <p:spPr>
          <a:xfrm>
            <a:off x="1174320" y="16781"/>
            <a:ext cx="7772400" cy="681259"/>
          </a:xfrm>
        </p:spPr>
        <p:txBody>
          <a:bodyPr/>
          <a:lstStyle/>
          <a:p>
            <a:r>
              <a:rPr lang="en-US" dirty="0" smtClean="0"/>
              <a:t>More Interfaces and Junctions</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32</a:t>
            </a:fld>
            <a:endParaRPr lang="en-US" dirty="0"/>
          </a:p>
        </p:txBody>
      </p:sp>
      <p:sp>
        <p:nvSpPr>
          <p:cNvPr id="5" name="TextBox 4"/>
          <p:cNvSpPr txBox="1"/>
          <p:nvPr/>
        </p:nvSpPr>
        <p:spPr>
          <a:xfrm>
            <a:off x="1744944" y="1008280"/>
            <a:ext cx="5729239" cy="830997"/>
          </a:xfrm>
          <a:prstGeom prst="rect">
            <a:avLst/>
          </a:prstGeom>
          <a:noFill/>
        </p:spPr>
        <p:txBody>
          <a:bodyPr wrap="square" rtlCol="0">
            <a:spAutoFit/>
          </a:bodyPr>
          <a:lstStyle/>
          <a:p>
            <a:pPr>
              <a:spcBef>
                <a:spcPts val="1200"/>
              </a:spcBef>
            </a:pPr>
            <a:r>
              <a:rPr lang="en-US" sz="2400" dirty="0" smtClean="0"/>
              <a:t>Defines input </a:t>
            </a:r>
            <a:r>
              <a:rPr lang="en-US" sz="2400" dirty="0"/>
              <a:t>and output </a:t>
            </a:r>
            <a:r>
              <a:rPr lang="en-US" sz="2400" dirty="0" smtClean="0"/>
              <a:t>interfaces </a:t>
            </a:r>
            <a:r>
              <a:rPr lang="en-US" sz="2400" dirty="0"/>
              <a:t>for </a:t>
            </a:r>
            <a:r>
              <a:rPr lang="en-US" sz="2400" dirty="0" smtClean="0"/>
              <a:t/>
            </a:r>
            <a:br>
              <a:rPr lang="en-US" sz="2400" dirty="0" smtClean="0"/>
            </a:br>
            <a:r>
              <a:rPr lang="en-US" sz="2400" dirty="0" smtClean="0"/>
              <a:t>command</a:t>
            </a:r>
            <a:r>
              <a:rPr lang="en-US" sz="2400" dirty="0"/>
              <a:t>, telemetry, and science </a:t>
            </a:r>
            <a:r>
              <a:rPr lang="en-US" sz="2400" dirty="0" smtClean="0"/>
              <a:t>data</a:t>
            </a:r>
          </a:p>
        </p:txBody>
      </p:sp>
      <p:sp>
        <p:nvSpPr>
          <p:cNvPr id="6" name="TextBox 5"/>
          <p:cNvSpPr txBox="1"/>
          <p:nvPr/>
        </p:nvSpPr>
        <p:spPr>
          <a:xfrm>
            <a:off x="2314194" y="5436174"/>
            <a:ext cx="4791614" cy="461665"/>
          </a:xfrm>
          <a:prstGeom prst="rect">
            <a:avLst/>
          </a:prstGeom>
          <a:noFill/>
        </p:spPr>
        <p:txBody>
          <a:bodyPr wrap="square" rtlCol="0">
            <a:spAutoFit/>
          </a:bodyPr>
          <a:lstStyle/>
          <a:p>
            <a:pPr>
              <a:spcBef>
                <a:spcPts val="1200"/>
              </a:spcBef>
            </a:pPr>
            <a:r>
              <a:rPr lang="en-US" sz="2400" dirty="0" smtClean="0"/>
              <a:t>Defines specialized interfaces for </a:t>
            </a:r>
            <a:endParaRPr lang="en-US" sz="2400" dirty="0">
              <a:solidFill>
                <a:srgbClr val="0000FF"/>
              </a:solidFill>
            </a:endParaRPr>
          </a:p>
        </p:txBody>
      </p:sp>
      <p:cxnSp>
        <p:nvCxnSpPr>
          <p:cNvPr id="8" name="Straight Arrow Connector 7"/>
          <p:cNvCxnSpPr/>
          <p:nvPr/>
        </p:nvCxnSpPr>
        <p:spPr>
          <a:xfrm flipH="1">
            <a:off x="2132711" y="1745100"/>
            <a:ext cx="339295" cy="80468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 name="Straight Arrow Connector 8"/>
          <p:cNvCxnSpPr/>
          <p:nvPr/>
        </p:nvCxnSpPr>
        <p:spPr>
          <a:xfrm>
            <a:off x="6068534" y="1754795"/>
            <a:ext cx="853084" cy="7756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a:off x="3916434" y="1764490"/>
            <a:ext cx="271436" cy="78529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15" name="Rectangle 14"/>
          <p:cNvSpPr/>
          <p:nvPr/>
        </p:nvSpPr>
        <p:spPr>
          <a:xfrm>
            <a:off x="1832193" y="3296300"/>
            <a:ext cx="1211768" cy="445970"/>
          </a:xfrm>
          <a:prstGeom prst="rect">
            <a:avLst/>
          </a:prstGeom>
          <a:noFill/>
          <a:ln w="28575" cmpd="sng">
            <a:solidFill>
              <a:srgbClr val="CC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Rectangle 15"/>
          <p:cNvSpPr/>
          <p:nvPr/>
        </p:nvSpPr>
        <p:spPr>
          <a:xfrm>
            <a:off x="3351467" y="3303275"/>
            <a:ext cx="1211768" cy="445970"/>
          </a:xfrm>
          <a:prstGeom prst="rect">
            <a:avLst/>
          </a:prstGeom>
          <a:noFill/>
          <a:ln w="28575" cmpd="sng">
            <a:solidFill>
              <a:srgbClr val="CC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p:cNvSpPr/>
          <p:nvPr/>
        </p:nvSpPr>
        <p:spPr>
          <a:xfrm>
            <a:off x="6198839" y="3300555"/>
            <a:ext cx="1211768" cy="445970"/>
          </a:xfrm>
          <a:prstGeom prst="rect">
            <a:avLst/>
          </a:prstGeom>
          <a:noFill/>
          <a:ln w="28575" cmpd="sng">
            <a:solidFill>
              <a:srgbClr val="CC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Rectangle 17"/>
          <p:cNvSpPr/>
          <p:nvPr/>
        </p:nvSpPr>
        <p:spPr>
          <a:xfrm>
            <a:off x="7587808" y="3303274"/>
            <a:ext cx="1211768" cy="445970"/>
          </a:xfrm>
          <a:prstGeom prst="rect">
            <a:avLst/>
          </a:prstGeom>
          <a:noFill/>
          <a:ln w="28575" cmpd="sng">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Rectangle 18"/>
          <p:cNvSpPr/>
          <p:nvPr/>
        </p:nvSpPr>
        <p:spPr>
          <a:xfrm>
            <a:off x="4609000" y="3300555"/>
            <a:ext cx="1211768" cy="445970"/>
          </a:xfrm>
          <a:prstGeom prst="rect">
            <a:avLst/>
          </a:prstGeom>
          <a:noFill/>
          <a:ln w="28575" cmpd="sng">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486283" y="3307529"/>
            <a:ext cx="1211768" cy="445970"/>
          </a:xfrm>
          <a:prstGeom prst="rect">
            <a:avLst/>
          </a:prstGeom>
          <a:noFill/>
          <a:ln w="28575" cmpd="sng">
            <a:solidFill>
              <a:srgbClr val="0000F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TextBox 20"/>
          <p:cNvSpPr txBox="1"/>
          <p:nvPr/>
        </p:nvSpPr>
        <p:spPr>
          <a:xfrm>
            <a:off x="2367376" y="5788580"/>
            <a:ext cx="1740168" cy="461665"/>
          </a:xfrm>
          <a:prstGeom prst="rect">
            <a:avLst/>
          </a:prstGeom>
          <a:noFill/>
        </p:spPr>
        <p:txBody>
          <a:bodyPr wrap="square" rtlCol="0">
            <a:spAutoFit/>
          </a:bodyPr>
          <a:lstStyle/>
          <a:p>
            <a:pPr>
              <a:spcBef>
                <a:spcPts val="1200"/>
              </a:spcBef>
            </a:pPr>
            <a:r>
              <a:rPr lang="en-US" sz="2400" dirty="0" smtClean="0">
                <a:solidFill>
                  <a:srgbClr val="CC0000"/>
                </a:solidFill>
              </a:rPr>
              <a:t>spacecraft</a:t>
            </a:r>
            <a:endParaRPr lang="en-US" sz="2400" dirty="0">
              <a:solidFill>
                <a:srgbClr val="0000FF"/>
              </a:solidFill>
            </a:endParaRPr>
          </a:p>
        </p:txBody>
      </p:sp>
      <p:sp>
        <p:nvSpPr>
          <p:cNvPr id="22" name="TextBox 21"/>
          <p:cNvSpPr txBox="1"/>
          <p:nvPr/>
        </p:nvSpPr>
        <p:spPr>
          <a:xfrm>
            <a:off x="3887442" y="5777553"/>
            <a:ext cx="2869171" cy="461665"/>
          </a:xfrm>
          <a:prstGeom prst="rect">
            <a:avLst/>
          </a:prstGeom>
          <a:noFill/>
        </p:spPr>
        <p:txBody>
          <a:bodyPr wrap="square" rtlCol="0">
            <a:spAutoFit/>
          </a:bodyPr>
          <a:lstStyle/>
          <a:p>
            <a:pPr>
              <a:spcBef>
                <a:spcPts val="1200"/>
              </a:spcBef>
            </a:pPr>
            <a:r>
              <a:rPr lang="en-US" sz="2400" dirty="0" smtClean="0"/>
              <a:t>and </a:t>
            </a:r>
            <a:r>
              <a:rPr lang="en-US" sz="2400" dirty="0" smtClean="0">
                <a:solidFill>
                  <a:srgbClr val="0000FF"/>
                </a:solidFill>
              </a:rPr>
              <a:t>ground system</a:t>
            </a:r>
            <a:endParaRPr lang="en-US" sz="2400" dirty="0">
              <a:solidFill>
                <a:srgbClr val="0000FF"/>
              </a:solidFill>
            </a:endParaRPr>
          </a:p>
        </p:txBody>
      </p:sp>
    </p:spTree>
    <p:extLst>
      <p:ext uri="{BB962C8B-B14F-4D97-AF65-F5344CB8AC3E}">
        <p14:creationId xmlns:p14="http://schemas.microsoft.com/office/powerpoint/2010/main" val="31424634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
                                        </p:tgtEl>
                                        <p:attrNameLst>
                                          <p:attrName>style.visibility</p:attrName>
                                        </p:attrNameLst>
                                      </p:cBhvr>
                                      <p:to>
                                        <p:strVal val="visible"/>
                                      </p:to>
                                    </p:set>
                                  </p:childTnLst>
                                </p:cTn>
                              </p:par>
                              <p:par>
                                <p:cTn id="9" presetID="2" presetClass="entr" presetSubtype="4"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500" fill="hold"/>
                                        <p:tgtEl>
                                          <p:spTgt spid="15"/>
                                        </p:tgtEl>
                                        <p:attrNameLst>
                                          <p:attrName>ppt_x</p:attrName>
                                        </p:attrNameLst>
                                      </p:cBhvr>
                                      <p:tavLst>
                                        <p:tav tm="0">
                                          <p:val>
                                            <p:strVal val="#ppt_x"/>
                                          </p:val>
                                        </p:tav>
                                        <p:tav tm="100000">
                                          <p:val>
                                            <p:strVal val="#ppt_x"/>
                                          </p:val>
                                        </p:tav>
                                      </p:tavLst>
                                    </p:anim>
                                    <p:anim calcmode="lin" valueType="num">
                                      <p:cBhvr additive="base">
                                        <p:cTn id="12" dur="500" fill="hold"/>
                                        <p:tgtEl>
                                          <p:spTgt spid="1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ppt_x"/>
                                          </p:val>
                                        </p:tav>
                                        <p:tav tm="100000">
                                          <p:val>
                                            <p:strVal val="#ppt_x"/>
                                          </p:val>
                                        </p:tav>
                                      </p:tavLst>
                                    </p:anim>
                                    <p:anim calcmode="lin" valueType="num">
                                      <p:cBhvr additive="base">
                                        <p:cTn id="16" dur="500" fill="hold"/>
                                        <p:tgtEl>
                                          <p:spTgt spid="1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additive="base">
                                        <p:cTn id="19" dur="500" fill="hold"/>
                                        <p:tgtEl>
                                          <p:spTgt spid="17"/>
                                        </p:tgtEl>
                                        <p:attrNameLst>
                                          <p:attrName>ppt_x</p:attrName>
                                        </p:attrNameLst>
                                      </p:cBhvr>
                                      <p:tavLst>
                                        <p:tav tm="0">
                                          <p:val>
                                            <p:strVal val="#ppt_x"/>
                                          </p:val>
                                        </p:tav>
                                        <p:tav tm="100000">
                                          <p:val>
                                            <p:strVal val="#ppt_x"/>
                                          </p:val>
                                        </p:tav>
                                      </p:tavLst>
                                    </p:anim>
                                    <p:anim calcmode="lin" valueType="num">
                                      <p:cBhvr additive="base">
                                        <p:cTn id="20"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childTnLst>
                                </p:cTn>
                              </p:par>
                              <p:par>
                                <p:cTn id="25" presetID="2" presetClass="entr" presetSubtype="4" fill="hold" grpId="0" nodeType="with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additive="base">
                                        <p:cTn id="31" dur="500" fill="hold"/>
                                        <p:tgtEl>
                                          <p:spTgt spid="19"/>
                                        </p:tgtEl>
                                        <p:attrNameLst>
                                          <p:attrName>ppt_x</p:attrName>
                                        </p:attrNameLst>
                                      </p:cBhvr>
                                      <p:tavLst>
                                        <p:tav tm="0">
                                          <p:val>
                                            <p:strVal val="#ppt_x"/>
                                          </p:val>
                                        </p:tav>
                                        <p:tav tm="100000">
                                          <p:val>
                                            <p:strVal val="#ppt_x"/>
                                          </p:val>
                                        </p:tav>
                                      </p:tavLst>
                                    </p:anim>
                                    <p:anim calcmode="lin" valueType="num">
                                      <p:cBhvr additive="base">
                                        <p:cTn id="32" dur="500" fill="hold"/>
                                        <p:tgtEl>
                                          <p:spTgt spid="19"/>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8"/>
                                        </p:tgtEl>
                                        <p:attrNameLst>
                                          <p:attrName>style.visibility</p:attrName>
                                        </p:attrNameLst>
                                      </p:cBhvr>
                                      <p:to>
                                        <p:strVal val="visible"/>
                                      </p:to>
                                    </p:set>
                                    <p:anim calcmode="lin" valueType="num">
                                      <p:cBhvr additive="base">
                                        <p:cTn id="35" dur="500" fill="hold"/>
                                        <p:tgtEl>
                                          <p:spTgt spid="18"/>
                                        </p:tgtEl>
                                        <p:attrNameLst>
                                          <p:attrName>ppt_x</p:attrName>
                                        </p:attrNameLst>
                                      </p:cBhvr>
                                      <p:tavLst>
                                        <p:tav tm="0">
                                          <p:val>
                                            <p:strVal val="#ppt_x"/>
                                          </p:val>
                                        </p:tav>
                                        <p:tav tm="100000">
                                          <p:val>
                                            <p:strVal val="#ppt_x"/>
                                          </p:val>
                                        </p:tav>
                                      </p:tavLst>
                                    </p:anim>
                                    <p:anim calcmode="lin" valueType="num">
                                      <p:cBhvr additive="base">
                                        <p:cTn id="3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5" grpId="0" animBg="1"/>
      <p:bldP spid="16" grpId="0" animBg="1"/>
      <p:bldP spid="17" grpId="0" animBg="1"/>
      <p:bldP spid="18" grpId="0" animBg="1"/>
      <p:bldP spid="19" grpId="0" animBg="1"/>
      <p:bldP spid="20" grpId="0" animBg="1"/>
      <p:bldP spid="21" grpId="0"/>
      <p:bldP spid="2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4320" y="16781"/>
            <a:ext cx="7772400" cy="661869"/>
          </a:xfrm>
        </p:spPr>
        <p:txBody>
          <a:bodyPr/>
          <a:lstStyle/>
          <a:p>
            <a:r>
              <a:rPr lang="en-US" dirty="0" smtClean="0"/>
              <a:t>Spacecraft and Ground System Interfaces</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33</a:t>
            </a:fld>
            <a:endParaRPr lang="en-US" dirty="0"/>
          </a:p>
        </p:txBody>
      </p:sp>
      <p:sp>
        <p:nvSpPr>
          <p:cNvPr id="5" name="Folded Corner 4"/>
          <p:cNvSpPr/>
          <p:nvPr/>
        </p:nvSpPr>
        <p:spPr>
          <a:xfrm>
            <a:off x="203577" y="2326800"/>
            <a:ext cx="2413841" cy="2481920"/>
          </a:xfrm>
          <a:prstGeom prst="foldedCorner">
            <a:avLst/>
          </a:prstGeom>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chemeClr val="tx1"/>
                </a:solidFill>
              </a:rPr>
              <a:t>Shows command, telemetry and science interfaces as ports on spacecraft and ground system, using the defined types, e.g., “Command In” </a:t>
            </a:r>
            <a:endParaRPr lang="en-US" sz="1600" dirty="0">
              <a:solidFill>
                <a:schemeClr val="tx1"/>
              </a:solidFill>
            </a:endParaRPr>
          </a:p>
        </p:txBody>
      </p:sp>
      <p:pic>
        <p:nvPicPr>
          <p:cNvPr id="6" name="Picture 5" descr="_17_0_5_247b03ee_1334703919343_660786_54280.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21668" y="1114006"/>
            <a:ext cx="6522332" cy="5548547"/>
          </a:xfrm>
          <a:prstGeom prst="rect">
            <a:avLst/>
          </a:prstGeom>
        </p:spPr>
      </p:pic>
    </p:spTree>
    <p:extLst>
      <p:ext uri="{BB962C8B-B14F-4D97-AF65-F5344CB8AC3E}">
        <p14:creationId xmlns:p14="http://schemas.microsoft.com/office/powerpoint/2010/main" val="12585429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30"/>
          <p:cNvSpPr/>
          <p:nvPr/>
        </p:nvSpPr>
        <p:spPr>
          <a:xfrm>
            <a:off x="5280849" y="2328239"/>
            <a:ext cx="3863152" cy="1017884"/>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Mission </a:t>
            </a:r>
            <a:r>
              <a:rPr lang="en-US" i="1" dirty="0" smtClean="0"/>
              <a:t>performs</a:t>
            </a:r>
            <a:r>
              <a:rPr lang="en-US" dirty="0" smtClean="0"/>
              <a:t> Function</a:t>
            </a:r>
            <a:endParaRPr lang="en-US" dirty="0"/>
          </a:p>
        </p:txBody>
      </p:sp>
      <p:sp>
        <p:nvSpPr>
          <p:cNvPr id="3" name="Content Placeholder 2"/>
          <p:cNvSpPr>
            <a:spLocks noGrp="1"/>
          </p:cNvSpPr>
          <p:nvPr>
            <p:ph idx="1"/>
          </p:nvPr>
        </p:nvSpPr>
        <p:spPr>
          <a:xfrm>
            <a:off x="77554" y="863205"/>
            <a:ext cx="9017976" cy="1832005"/>
          </a:xfrm>
        </p:spPr>
        <p:txBody>
          <a:bodyPr>
            <a:normAutofit/>
          </a:bodyPr>
          <a:lstStyle/>
          <a:p>
            <a:pPr marL="174625" indent="-174625"/>
            <a:r>
              <a:rPr lang="en-US" dirty="0"/>
              <a:t>A Mission </a:t>
            </a:r>
            <a:r>
              <a:rPr lang="en-US" i="1" dirty="0"/>
              <a:t>performs</a:t>
            </a:r>
            <a:r>
              <a:rPr lang="en-US" dirty="0"/>
              <a:t> one or more Functions</a:t>
            </a:r>
          </a:p>
          <a:p>
            <a:pPr marL="174625" indent="-174625"/>
            <a:r>
              <a:rPr lang="en-US" dirty="0" smtClean="0"/>
              <a:t>A </a:t>
            </a:r>
            <a:r>
              <a:rPr lang="en-US" dirty="0"/>
              <a:t>Function represents an intent to change the state of the world</a:t>
            </a:r>
          </a:p>
          <a:p>
            <a:pPr marL="174625" indent="-174625"/>
            <a:r>
              <a:rPr lang="en-US" dirty="0" smtClean="0"/>
              <a:t>A Function </a:t>
            </a:r>
            <a:r>
              <a:rPr lang="en-US" dirty="0"/>
              <a:t>may </a:t>
            </a:r>
            <a:r>
              <a:rPr lang="en-US" i="1" dirty="0" smtClean="0"/>
              <a:t>invoke</a:t>
            </a:r>
            <a:r>
              <a:rPr lang="en-US" dirty="0" smtClean="0"/>
              <a:t> another Function</a:t>
            </a:r>
          </a:p>
        </p:txBody>
      </p:sp>
      <p:pic>
        <p:nvPicPr>
          <p:cNvPr id="4" name="Picture 3" descr="Mission_performs_Function.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80680"/>
            <a:ext cx="9144000" cy="3271540"/>
          </a:xfrm>
          <a:prstGeom prst="rect">
            <a:avLst/>
          </a:prstGeom>
        </p:spPr>
      </p:pic>
      <p:sp>
        <p:nvSpPr>
          <p:cNvPr id="21" name="Rectangle 20"/>
          <p:cNvSpPr/>
          <p:nvPr/>
        </p:nvSpPr>
        <p:spPr bwMode="auto">
          <a:xfrm>
            <a:off x="5456174" y="2761357"/>
            <a:ext cx="11572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sp>
        <p:nvSpPr>
          <p:cNvPr id="22" name="TextBox 21"/>
          <p:cNvSpPr txBox="1"/>
          <p:nvPr/>
        </p:nvSpPr>
        <p:spPr>
          <a:xfrm>
            <a:off x="6687181" y="2863572"/>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sp>
        <p:nvSpPr>
          <p:cNvPr id="23" name="Rectangle 22"/>
          <p:cNvSpPr/>
          <p:nvPr/>
        </p:nvSpPr>
        <p:spPr bwMode="auto">
          <a:xfrm>
            <a:off x="7543864" y="2761508"/>
            <a:ext cx="101917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cxnSp>
        <p:nvCxnSpPr>
          <p:cNvPr id="24" name="Curved Connector 23"/>
          <p:cNvCxnSpPr>
            <a:stCxn id="23" idx="3"/>
            <a:endCxn id="23" idx="0"/>
          </p:cNvCxnSpPr>
          <p:nvPr/>
        </p:nvCxnSpPr>
        <p:spPr>
          <a:xfrm flipH="1" flipV="1">
            <a:off x="8053452" y="2761508"/>
            <a:ext cx="509587" cy="154263"/>
          </a:xfrm>
          <a:prstGeom prst="curvedConnector4">
            <a:avLst>
              <a:gd name="adj1" fmla="val -67688"/>
              <a:gd name="adj2" fmla="val 304750"/>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5" name="TextBox 24"/>
          <p:cNvSpPr txBox="1"/>
          <p:nvPr/>
        </p:nvSpPr>
        <p:spPr>
          <a:xfrm>
            <a:off x="8162535" y="2426327"/>
            <a:ext cx="744527" cy="276999"/>
          </a:xfrm>
          <a:prstGeom prst="rect">
            <a:avLst/>
          </a:prstGeom>
          <a:noFill/>
        </p:spPr>
        <p:txBody>
          <a:bodyPr wrap="none">
            <a:prstTxWarp prst="textNoShape">
              <a:avLst/>
            </a:prstTxWarp>
            <a:spAutoFit/>
          </a:bodyPr>
          <a:lstStyle/>
          <a:p>
            <a:r>
              <a:rPr lang="en-US" sz="1200" b="0" i="1" dirty="0" smtClean="0">
                <a:latin typeface="Arial" charset="0"/>
              </a:rPr>
              <a:t>invokes</a:t>
            </a:r>
            <a:endParaRPr lang="en-US" sz="1200" b="0" i="1" dirty="0">
              <a:latin typeface="Arial" charset="0"/>
            </a:endParaRPr>
          </a:p>
        </p:txBody>
      </p:sp>
      <p:cxnSp>
        <p:nvCxnSpPr>
          <p:cNvPr id="26" name="Straight Connector 25"/>
          <p:cNvCxnSpPr>
            <a:stCxn id="21" idx="3"/>
            <a:endCxn id="23" idx="1"/>
          </p:cNvCxnSpPr>
          <p:nvPr/>
        </p:nvCxnSpPr>
        <p:spPr bwMode="auto">
          <a:xfrm>
            <a:off x="6613461" y="2915620"/>
            <a:ext cx="930403" cy="151"/>
          </a:xfrm>
          <a:prstGeom prst="line">
            <a:avLst/>
          </a:prstGeom>
          <a:blipFill dpi="0" rotWithShape="1">
            <a:blip r:embed="rId4"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28" name="Slide Number Placeholder 27"/>
          <p:cNvSpPr>
            <a:spLocks noGrp="1"/>
          </p:cNvSpPr>
          <p:nvPr>
            <p:ph type="sldNum" sz="quarter" idx="10"/>
          </p:nvPr>
        </p:nvSpPr>
        <p:spPr/>
        <p:txBody>
          <a:bodyPr/>
          <a:lstStyle/>
          <a:p>
            <a:pPr>
              <a:defRPr/>
            </a:pPr>
            <a:fld id="{FBA43EC7-B018-492A-98F6-32908B5B9E8D}" type="slidenum">
              <a:rPr lang="en-US" smtClean="0"/>
              <a:pPr>
                <a:defRPr/>
              </a:pPr>
              <a:t>34</a:t>
            </a:fld>
            <a:endParaRPr lang="en-US" dirty="0"/>
          </a:p>
        </p:txBody>
      </p:sp>
    </p:spTree>
    <p:extLst>
      <p:ext uri="{BB962C8B-B14F-4D97-AF65-F5344CB8AC3E}">
        <p14:creationId xmlns:p14="http://schemas.microsoft.com/office/powerpoint/2010/main" val="3552744965"/>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Picture 28" descr="_17_0_4_63b0208_1327620859768_437378_20837.wm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2511" y="1677101"/>
            <a:ext cx="7751619" cy="4998401"/>
          </a:xfrm>
          <a:prstGeom prst="rect">
            <a:avLst/>
          </a:prstGeom>
        </p:spPr>
      </p:pic>
      <p:sp>
        <p:nvSpPr>
          <p:cNvPr id="20" name="Rectangle 19"/>
          <p:cNvSpPr/>
          <p:nvPr/>
        </p:nvSpPr>
        <p:spPr>
          <a:xfrm>
            <a:off x="5380249" y="833770"/>
            <a:ext cx="3763751" cy="1231265"/>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{Mission, Component} </a:t>
            </a:r>
            <a:r>
              <a:rPr lang="en-US" i="1" dirty="0" smtClean="0"/>
              <a:t>performs </a:t>
            </a:r>
            <a:r>
              <a:rPr lang="en-US" dirty="0" smtClean="0"/>
              <a:t>Function</a:t>
            </a:r>
            <a:endParaRPr lang="en-US" dirty="0"/>
          </a:p>
        </p:txBody>
      </p:sp>
      <p:sp>
        <p:nvSpPr>
          <p:cNvPr id="3" name="Content Placeholder 2"/>
          <p:cNvSpPr>
            <a:spLocks noGrp="1"/>
          </p:cNvSpPr>
          <p:nvPr>
            <p:ph idx="1"/>
          </p:nvPr>
        </p:nvSpPr>
        <p:spPr>
          <a:xfrm>
            <a:off x="77554" y="863205"/>
            <a:ext cx="5246677" cy="748718"/>
          </a:xfrm>
        </p:spPr>
        <p:txBody>
          <a:bodyPr>
            <a:normAutofit fontScale="92500" lnSpcReduction="10000"/>
          </a:bodyPr>
          <a:lstStyle/>
          <a:p>
            <a:pPr marL="174625" indent="-174625"/>
            <a:r>
              <a:rPr lang="en-US" dirty="0"/>
              <a:t>Every Component </a:t>
            </a:r>
            <a:r>
              <a:rPr lang="en-US" i="1" dirty="0"/>
              <a:t>performs</a:t>
            </a:r>
            <a:r>
              <a:rPr lang="en-US" dirty="0"/>
              <a:t> </a:t>
            </a:r>
            <a:r>
              <a:rPr lang="en-US" dirty="0" smtClean="0"/>
              <a:t/>
            </a:r>
            <a:br>
              <a:rPr lang="en-US" dirty="0" smtClean="0"/>
            </a:br>
            <a:r>
              <a:rPr lang="en-US" dirty="0" smtClean="0"/>
              <a:t>one </a:t>
            </a:r>
            <a:r>
              <a:rPr lang="en-US" dirty="0"/>
              <a:t>or more Functions</a:t>
            </a:r>
          </a:p>
        </p:txBody>
      </p:sp>
      <p:sp>
        <p:nvSpPr>
          <p:cNvPr id="21" name="Rectangle 20"/>
          <p:cNvSpPr/>
          <p:nvPr/>
        </p:nvSpPr>
        <p:spPr bwMode="auto">
          <a:xfrm>
            <a:off x="5700156" y="910574"/>
            <a:ext cx="103932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sp>
        <p:nvSpPr>
          <p:cNvPr id="22" name="TextBox 21"/>
          <p:cNvSpPr txBox="1"/>
          <p:nvPr/>
        </p:nvSpPr>
        <p:spPr>
          <a:xfrm rot="1008221">
            <a:off x="6813205" y="935229"/>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sp>
        <p:nvSpPr>
          <p:cNvPr id="23" name="Rectangle 22"/>
          <p:cNvSpPr/>
          <p:nvPr/>
        </p:nvSpPr>
        <p:spPr bwMode="auto">
          <a:xfrm>
            <a:off x="7669888" y="1182185"/>
            <a:ext cx="101917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cxnSp>
        <p:nvCxnSpPr>
          <p:cNvPr id="24" name="Curved Connector 23"/>
          <p:cNvCxnSpPr>
            <a:stCxn id="23" idx="3"/>
            <a:endCxn id="23" idx="2"/>
          </p:cNvCxnSpPr>
          <p:nvPr/>
        </p:nvCxnSpPr>
        <p:spPr>
          <a:xfrm flipH="1">
            <a:off x="8179476" y="1336448"/>
            <a:ext cx="509587" cy="154263"/>
          </a:xfrm>
          <a:prstGeom prst="curvedConnector4">
            <a:avLst>
              <a:gd name="adj1" fmla="val -67688"/>
              <a:gd name="adj2" fmla="val 380167"/>
            </a:avLst>
          </a:prstGeom>
          <a:ln w="9525" cmpd="sng">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5" name="TextBox 24"/>
          <p:cNvSpPr txBox="1"/>
          <p:nvPr/>
        </p:nvSpPr>
        <p:spPr>
          <a:xfrm>
            <a:off x="8288559" y="1583824"/>
            <a:ext cx="744527" cy="276999"/>
          </a:xfrm>
          <a:prstGeom prst="rect">
            <a:avLst/>
          </a:prstGeom>
          <a:noFill/>
        </p:spPr>
        <p:txBody>
          <a:bodyPr wrap="none">
            <a:prstTxWarp prst="textNoShape">
              <a:avLst/>
            </a:prstTxWarp>
            <a:spAutoFit/>
          </a:bodyPr>
          <a:lstStyle/>
          <a:p>
            <a:r>
              <a:rPr lang="en-US" sz="1200" b="0" i="1" dirty="0" smtClean="0">
                <a:latin typeface="Arial" charset="0"/>
              </a:rPr>
              <a:t>invokes</a:t>
            </a:r>
            <a:endParaRPr lang="en-US" sz="1200" b="0" i="1" dirty="0">
              <a:latin typeface="Arial" charset="0"/>
            </a:endParaRPr>
          </a:p>
        </p:txBody>
      </p:sp>
      <p:cxnSp>
        <p:nvCxnSpPr>
          <p:cNvPr id="26" name="Straight Connector 25"/>
          <p:cNvCxnSpPr>
            <a:stCxn id="21" idx="3"/>
            <a:endCxn id="23" idx="1"/>
          </p:cNvCxnSpPr>
          <p:nvPr/>
        </p:nvCxnSpPr>
        <p:spPr bwMode="auto">
          <a:xfrm>
            <a:off x="6739485" y="1064837"/>
            <a:ext cx="930403" cy="271611"/>
          </a:xfrm>
          <a:prstGeom prst="line">
            <a:avLst/>
          </a:prstGeom>
          <a:blipFill dpi="0" rotWithShape="1">
            <a:blip r:embed="rId4"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5" name="Rectangle 14"/>
          <p:cNvSpPr/>
          <p:nvPr/>
        </p:nvSpPr>
        <p:spPr bwMode="auto">
          <a:xfrm>
            <a:off x="5707143" y="1654369"/>
            <a:ext cx="1030286"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cxnSp>
        <p:nvCxnSpPr>
          <p:cNvPr id="17" name="Straight Connector 16"/>
          <p:cNvCxnSpPr>
            <a:stCxn id="15" idx="3"/>
            <a:endCxn id="23" idx="1"/>
          </p:cNvCxnSpPr>
          <p:nvPr/>
        </p:nvCxnSpPr>
        <p:spPr bwMode="auto">
          <a:xfrm flipV="1">
            <a:off x="6737429" y="1336448"/>
            <a:ext cx="932459" cy="472184"/>
          </a:xfrm>
          <a:prstGeom prst="line">
            <a:avLst/>
          </a:prstGeom>
          <a:blipFill dpi="0" rotWithShape="1">
            <a:blip r:embed="rId4"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18" name="Straight Connector 17"/>
          <p:cNvCxnSpPr>
            <a:stCxn id="21" idx="2"/>
            <a:endCxn id="15" idx="0"/>
          </p:cNvCxnSpPr>
          <p:nvPr/>
        </p:nvCxnSpPr>
        <p:spPr bwMode="auto">
          <a:xfrm>
            <a:off x="6219821" y="1219100"/>
            <a:ext cx="2465" cy="435269"/>
          </a:xfrm>
          <a:prstGeom prst="line">
            <a:avLst/>
          </a:prstGeom>
          <a:blipFill dpi="0" rotWithShape="1">
            <a:blip r:embed="rId4"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27" name="TextBox 26"/>
          <p:cNvSpPr txBox="1"/>
          <p:nvPr/>
        </p:nvSpPr>
        <p:spPr>
          <a:xfrm rot="19898058">
            <a:off x="6849277" y="1485124"/>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sp>
        <p:nvSpPr>
          <p:cNvPr id="28" name="TextBox 27"/>
          <p:cNvSpPr txBox="1"/>
          <p:nvPr/>
        </p:nvSpPr>
        <p:spPr>
          <a:xfrm>
            <a:off x="5528165" y="1269114"/>
            <a:ext cx="753168" cy="276999"/>
          </a:xfrm>
          <a:prstGeom prst="rect">
            <a:avLst/>
          </a:prstGeom>
          <a:noFill/>
        </p:spPr>
        <p:txBody>
          <a:bodyPr wrap="none">
            <a:prstTxWarp prst="textNoShape">
              <a:avLst/>
            </a:prstTxWarp>
            <a:spAutoFit/>
          </a:bodyPr>
          <a:lstStyle/>
          <a:p>
            <a:pPr algn="r"/>
            <a:r>
              <a:rPr lang="en-US" sz="1200" b="0" i="1" dirty="0" smtClean="0">
                <a:latin typeface="Arial" charset="0"/>
              </a:rPr>
              <a:t>deploys</a:t>
            </a:r>
            <a:endParaRPr lang="en-US" sz="1200" b="0" i="1" dirty="0">
              <a:latin typeface="Arial" charset="0"/>
            </a:endParaRPr>
          </a:p>
        </p:txBody>
      </p:sp>
      <p:sp>
        <p:nvSpPr>
          <p:cNvPr id="30" name="Slide Number Placeholder 29"/>
          <p:cNvSpPr>
            <a:spLocks noGrp="1"/>
          </p:cNvSpPr>
          <p:nvPr>
            <p:ph type="sldNum" sz="quarter" idx="10"/>
          </p:nvPr>
        </p:nvSpPr>
        <p:spPr/>
        <p:txBody>
          <a:bodyPr/>
          <a:lstStyle/>
          <a:p>
            <a:pPr>
              <a:defRPr/>
            </a:pPr>
            <a:fld id="{FBA43EC7-B018-492A-98F6-32908B5B9E8D}" type="slidenum">
              <a:rPr lang="en-US" smtClean="0"/>
              <a:pPr>
                <a:defRPr/>
              </a:pPr>
              <a:t>35</a:t>
            </a:fld>
            <a:endParaRPr lang="en-US" dirty="0"/>
          </a:p>
        </p:txBody>
      </p:sp>
      <p:sp>
        <p:nvSpPr>
          <p:cNvPr id="19" name="TextBox 18"/>
          <p:cNvSpPr txBox="1"/>
          <p:nvPr/>
        </p:nvSpPr>
        <p:spPr>
          <a:xfrm>
            <a:off x="1812915" y="5340046"/>
            <a:ext cx="1231369" cy="138499"/>
          </a:xfrm>
          <a:prstGeom prst="rect">
            <a:avLst/>
          </a:prstGeom>
          <a:solidFill>
            <a:srgbClr val="CCCC99"/>
          </a:solidFill>
          <a:ln>
            <a:noFill/>
          </a:ln>
        </p:spPr>
        <p:txBody>
          <a:bodyPr wrap="none" lIns="0" tIns="0" rIns="0" bIns="0" rtlCol="0" anchor="ctr" anchorCtr="0">
            <a:spAutoFit/>
          </a:bodyPr>
          <a:lstStyle/>
          <a:p>
            <a:pPr algn="ctr"/>
            <a:r>
              <a:rPr lang="en-US" sz="900" b="1" dirty="0" smtClean="0"/>
              <a:t>&lt;&lt;</a:t>
            </a:r>
            <a:r>
              <a:rPr lang="en-US" sz="900" b="1" dirty="0" err="1" smtClean="0"/>
              <a:t>mission:Function</a:t>
            </a:r>
            <a:r>
              <a:rPr lang="en-US" sz="900" b="1" dirty="0" smtClean="0"/>
              <a:t>&gt;&gt;</a:t>
            </a:r>
            <a:endParaRPr lang="en-US" sz="900" b="1" dirty="0"/>
          </a:p>
        </p:txBody>
      </p:sp>
      <p:sp>
        <p:nvSpPr>
          <p:cNvPr id="31" name="TextBox 30"/>
          <p:cNvSpPr txBox="1"/>
          <p:nvPr/>
        </p:nvSpPr>
        <p:spPr>
          <a:xfrm>
            <a:off x="1174635" y="6031636"/>
            <a:ext cx="1231369" cy="138499"/>
          </a:xfrm>
          <a:prstGeom prst="rect">
            <a:avLst/>
          </a:prstGeom>
          <a:solidFill>
            <a:srgbClr val="CCCC99"/>
          </a:solidFill>
          <a:ln>
            <a:noFill/>
          </a:ln>
        </p:spPr>
        <p:txBody>
          <a:bodyPr wrap="none" lIns="0" tIns="0" rIns="0" bIns="0" rtlCol="0" anchor="ctr" anchorCtr="0">
            <a:spAutoFit/>
          </a:bodyPr>
          <a:lstStyle/>
          <a:p>
            <a:pPr algn="ctr"/>
            <a:r>
              <a:rPr lang="en-US" sz="900" b="1" dirty="0" smtClean="0"/>
              <a:t>&lt;&lt;</a:t>
            </a:r>
            <a:r>
              <a:rPr lang="en-US" sz="900" b="1" dirty="0" err="1" smtClean="0"/>
              <a:t>mission:Function</a:t>
            </a:r>
            <a:r>
              <a:rPr lang="en-US" sz="900" b="1" dirty="0" smtClean="0"/>
              <a:t>&gt;&gt;</a:t>
            </a:r>
            <a:endParaRPr lang="en-US" sz="900" b="1" dirty="0"/>
          </a:p>
        </p:txBody>
      </p:sp>
    </p:spTree>
    <p:extLst>
      <p:ext uri="{BB962C8B-B14F-4D97-AF65-F5344CB8AC3E}">
        <p14:creationId xmlns:p14="http://schemas.microsoft.com/office/powerpoint/2010/main" val="16575028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ectangle 35"/>
          <p:cNvSpPr/>
          <p:nvPr/>
        </p:nvSpPr>
        <p:spPr>
          <a:xfrm>
            <a:off x="5080309" y="833770"/>
            <a:ext cx="3242039" cy="1784106"/>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5799" y="0"/>
            <a:ext cx="8458201" cy="685800"/>
          </a:xfrm>
        </p:spPr>
        <p:txBody>
          <a:bodyPr/>
          <a:lstStyle/>
          <a:p>
            <a:r>
              <a:rPr lang="en-US" sz="2400" dirty="0" smtClean="0"/>
              <a:t>{Item, Flow} </a:t>
            </a:r>
            <a:r>
              <a:rPr lang="en-US" sz="2400" i="1" dirty="0" smtClean="0"/>
              <a:t>traverses</a:t>
            </a:r>
            <a:r>
              <a:rPr lang="en-US" sz="2400" dirty="0" smtClean="0"/>
              <a:t> Junction</a:t>
            </a:r>
            <a:endParaRPr lang="en-US" sz="2400" dirty="0"/>
          </a:p>
        </p:txBody>
      </p:sp>
      <p:sp>
        <p:nvSpPr>
          <p:cNvPr id="3" name="Content Placeholder 2"/>
          <p:cNvSpPr>
            <a:spLocks noGrp="1"/>
          </p:cNvSpPr>
          <p:nvPr>
            <p:ph idx="1"/>
          </p:nvPr>
        </p:nvSpPr>
        <p:spPr>
          <a:xfrm>
            <a:off x="145414" y="1192485"/>
            <a:ext cx="4397076" cy="5177129"/>
          </a:xfrm>
        </p:spPr>
        <p:txBody>
          <a:bodyPr>
            <a:normAutofit lnSpcReduction="10000"/>
          </a:bodyPr>
          <a:lstStyle/>
          <a:p>
            <a:pPr marL="174625" indent="-174625"/>
            <a:r>
              <a:rPr lang="en-US" dirty="0" smtClean="0"/>
              <a:t>A Function may interact by sending and receiving </a:t>
            </a:r>
            <a:r>
              <a:rPr lang="en-US" b="1" dirty="0" smtClean="0"/>
              <a:t>Items</a:t>
            </a:r>
          </a:p>
          <a:p>
            <a:pPr marL="174625" indent="-174625"/>
            <a:r>
              <a:rPr lang="en-US" dirty="0" smtClean="0"/>
              <a:t>An </a:t>
            </a:r>
            <a:r>
              <a:rPr lang="en-US" b="1" dirty="0" smtClean="0"/>
              <a:t>Item</a:t>
            </a:r>
            <a:r>
              <a:rPr lang="en-US" dirty="0" smtClean="0"/>
              <a:t> is a discrete quantity of matter or information</a:t>
            </a:r>
          </a:p>
          <a:p>
            <a:pPr marL="574675" lvl="1" indent="-174625"/>
            <a:r>
              <a:rPr lang="en-US" dirty="0" smtClean="0"/>
              <a:t>A </a:t>
            </a:r>
            <a:r>
              <a:rPr lang="en-US" b="1" dirty="0" smtClean="0"/>
              <a:t>Message</a:t>
            </a:r>
            <a:r>
              <a:rPr lang="en-US" dirty="0" smtClean="0"/>
              <a:t> is a discrete unit of information </a:t>
            </a:r>
          </a:p>
          <a:p>
            <a:pPr marL="174625" indent="-174625"/>
            <a:r>
              <a:rPr lang="en-US" dirty="0" smtClean="0"/>
              <a:t>A </a:t>
            </a:r>
            <a:r>
              <a:rPr lang="en-US" b="1" dirty="0" smtClean="0"/>
              <a:t>Flow</a:t>
            </a:r>
            <a:r>
              <a:rPr lang="en-US" dirty="0" smtClean="0"/>
              <a:t> is an exchange of matter or energy </a:t>
            </a:r>
          </a:p>
          <a:p>
            <a:pPr lvl="1">
              <a:buFont typeface="Arial"/>
              <a:buChar char="•"/>
            </a:pPr>
            <a:r>
              <a:rPr lang="en-US" dirty="0" smtClean="0"/>
              <a:t>Without natural boundaries</a:t>
            </a:r>
          </a:p>
          <a:p>
            <a:pPr>
              <a:buFont typeface="Arial"/>
              <a:buChar char="•"/>
            </a:pPr>
            <a:r>
              <a:rPr lang="en-US" dirty="0" smtClean="0"/>
              <a:t>An </a:t>
            </a:r>
            <a:r>
              <a:rPr lang="en-US" b="1" dirty="0" smtClean="0"/>
              <a:t>Item </a:t>
            </a:r>
            <a:r>
              <a:rPr lang="en-US" dirty="0" smtClean="0"/>
              <a:t>or </a:t>
            </a:r>
            <a:r>
              <a:rPr lang="en-US" b="1" dirty="0" smtClean="0"/>
              <a:t>Flow</a:t>
            </a:r>
            <a:r>
              <a:rPr lang="en-US" dirty="0" smtClean="0"/>
              <a:t> traverses a </a:t>
            </a:r>
            <a:r>
              <a:rPr lang="en-US" b="1" dirty="0" smtClean="0"/>
              <a:t>Junction</a:t>
            </a:r>
          </a:p>
          <a:p>
            <a:pPr>
              <a:buFont typeface="Arial"/>
              <a:buChar char="•"/>
            </a:pPr>
            <a:r>
              <a:rPr lang="en-US" dirty="0" smtClean="0"/>
              <a:t>An </a:t>
            </a:r>
            <a:r>
              <a:rPr lang="en-US" b="1" dirty="0" smtClean="0"/>
              <a:t>Interface</a:t>
            </a:r>
            <a:r>
              <a:rPr lang="en-US" dirty="0" smtClean="0"/>
              <a:t> </a:t>
            </a:r>
            <a:r>
              <a:rPr lang="en-US" dirty="0" err="1" smtClean="0"/>
              <a:t>transfersIn</a:t>
            </a:r>
            <a:r>
              <a:rPr lang="en-US" dirty="0" smtClean="0"/>
              <a:t> or </a:t>
            </a:r>
            <a:r>
              <a:rPr lang="en-US" dirty="0" err="1" smtClean="0"/>
              <a:t>transfersOut</a:t>
            </a:r>
            <a:r>
              <a:rPr lang="en-US" dirty="0" smtClean="0"/>
              <a:t> an </a:t>
            </a:r>
            <a:r>
              <a:rPr lang="en-US" b="1" dirty="0" smtClean="0"/>
              <a:t>Item</a:t>
            </a:r>
            <a:r>
              <a:rPr lang="en-US" dirty="0" smtClean="0"/>
              <a:t> or </a:t>
            </a:r>
            <a:r>
              <a:rPr lang="en-US" b="1" dirty="0" smtClean="0"/>
              <a:t>Flow</a:t>
            </a:r>
          </a:p>
        </p:txBody>
      </p:sp>
      <p:sp>
        <p:nvSpPr>
          <p:cNvPr id="17" name="Rectangle 16"/>
          <p:cNvSpPr/>
          <p:nvPr/>
        </p:nvSpPr>
        <p:spPr bwMode="auto">
          <a:xfrm>
            <a:off x="6168677" y="926480"/>
            <a:ext cx="151455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Junction</a:t>
            </a:r>
            <a:endParaRPr lang="en-US" sz="1400" b="0" i="0" dirty="0">
              <a:latin typeface="Arial" charset="0"/>
              <a:ea typeface="Arial" charset="0"/>
              <a:cs typeface="Arial" charset="0"/>
            </a:endParaRPr>
          </a:p>
        </p:txBody>
      </p:sp>
      <p:sp>
        <p:nvSpPr>
          <p:cNvPr id="18" name="Rectangle 17"/>
          <p:cNvSpPr/>
          <p:nvPr/>
        </p:nvSpPr>
        <p:spPr bwMode="auto">
          <a:xfrm>
            <a:off x="6158600" y="1583798"/>
            <a:ext cx="56714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Item</a:t>
            </a:r>
            <a:endParaRPr lang="en-US" sz="1400" b="0" i="0" dirty="0">
              <a:latin typeface="Arial" charset="0"/>
              <a:ea typeface="Arial" charset="0"/>
              <a:cs typeface="Arial" charset="0"/>
            </a:endParaRPr>
          </a:p>
        </p:txBody>
      </p:sp>
      <p:sp>
        <p:nvSpPr>
          <p:cNvPr id="19" name="Rectangle 18"/>
          <p:cNvSpPr/>
          <p:nvPr/>
        </p:nvSpPr>
        <p:spPr bwMode="auto">
          <a:xfrm>
            <a:off x="7091567" y="1585002"/>
            <a:ext cx="578849"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Flow</a:t>
            </a:r>
            <a:endParaRPr lang="en-US" sz="1400" b="0" i="0" dirty="0">
              <a:latin typeface="Arial" charset="0"/>
              <a:ea typeface="Arial" charset="0"/>
              <a:cs typeface="Arial" charset="0"/>
            </a:endParaRPr>
          </a:p>
        </p:txBody>
      </p:sp>
      <p:cxnSp>
        <p:nvCxnSpPr>
          <p:cNvPr id="20" name="Straight Connector 19"/>
          <p:cNvCxnSpPr>
            <a:stCxn id="19" idx="0"/>
          </p:cNvCxnSpPr>
          <p:nvPr/>
        </p:nvCxnSpPr>
        <p:spPr bwMode="auto">
          <a:xfrm flipV="1">
            <a:off x="7380992" y="1225389"/>
            <a:ext cx="0" cy="359613"/>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21" name="Straight Connector 20"/>
          <p:cNvCxnSpPr>
            <a:stCxn id="18" idx="0"/>
          </p:cNvCxnSpPr>
          <p:nvPr/>
        </p:nvCxnSpPr>
        <p:spPr bwMode="auto">
          <a:xfrm flipV="1">
            <a:off x="6442170" y="1225389"/>
            <a:ext cx="0" cy="358409"/>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22" name="TextBox 21"/>
          <p:cNvSpPr txBox="1"/>
          <p:nvPr/>
        </p:nvSpPr>
        <p:spPr>
          <a:xfrm>
            <a:off x="5652796" y="1287423"/>
            <a:ext cx="855585" cy="276999"/>
          </a:xfrm>
          <a:prstGeom prst="rect">
            <a:avLst/>
          </a:prstGeom>
          <a:noFill/>
        </p:spPr>
        <p:txBody>
          <a:bodyPr wrap="none">
            <a:prstTxWarp prst="textNoShape">
              <a:avLst/>
            </a:prstTxWarp>
            <a:spAutoFit/>
          </a:bodyPr>
          <a:lstStyle/>
          <a:p>
            <a:r>
              <a:rPr lang="en-US" sz="1200" b="0" i="1" dirty="0" smtClean="0">
                <a:latin typeface="Arial" charset="0"/>
              </a:rPr>
              <a:t>traverses</a:t>
            </a:r>
            <a:endParaRPr lang="en-US" sz="1200" b="0" i="1" dirty="0">
              <a:latin typeface="Arial" charset="0"/>
            </a:endParaRPr>
          </a:p>
        </p:txBody>
      </p:sp>
      <p:sp>
        <p:nvSpPr>
          <p:cNvPr id="24" name="Slide Number Placeholder 23"/>
          <p:cNvSpPr>
            <a:spLocks noGrp="1"/>
          </p:cNvSpPr>
          <p:nvPr>
            <p:ph type="sldNum" sz="quarter" idx="10"/>
          </p:nvPr>
        </p:nvSpPr>
        <p:spPr/>
        <p:txBody>
          <a:bodyPr/>
          <a:lstStyle/>
          <a:p>
            <a:pPr>
              <a:defRPr/>
            </a:pPr>
            <a:fld id="{FBA43EC7-B018-492A-98F6-32908B5B9E8D}" type="slidenum">
              <a:rPr lang="en-US" smtClean="0"/>
              <a:pPr>
                <a:defRPr/>
              </a:pPr>
              <a:t>36</a:t>
            </a:fld>
            <a:endParaRPr lang="en-US" dirty="0"/>
          </a:p>
        </p:txBody>
      </p:sp>
      <p:sp>
        <p:nvSpPr>
          <p:cNvPr id="28" name="Rectangle 27"/>
          <p:cNvSpPr/>
          <p:nvPr/>
        </p:nvSpPr>
        <p:spPr bwMode="auto">
          <a:xfrm>
            <a:off x="6508646" y="2198581"/>
            <a:ext cx="83864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Message</a:t>
            </a:r>
            <a:endParaRPr lang="en-US" sz="1400" b="0" i="0" dirty="0">
              <a:latin typeface="Arial" charset="0"/>
              <a:ea typeface="Arial" charset="0"/>
              <a:cs typeface="Arial" charset="0"/>
            </a:endParaRPr>
          </a:p>
        </p:txBody>
      </p:sp>
      <p:sp>
        <p:nvSpPr>
          <p:cNvPr id="29" name="Rectangle 28"/>
          <p:cNvSpPr/>
          <p:nvPr/>
        </p:nvSpPr>
        <p:spPr bwMode="auto">
          <a:xfrm>
            <a:off x="5255395" y="2205556"/>
            <a:ext cx="1151564"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err="1" smtClean="0">
                <a:latin typeface="Arial" charset="0"/>
                <a:ea typeface="Arial" charset="0"/>
                <a:cs typeface="Arial" charset="0"/>
              </a:rPr>
              <a:t>MaterialItem</a:t>
            </a:r>
            <a:endParaRPr lang="en-US" sz="1400" b="0" i="0" dirty="0">
              <a:latin typeface="Arial" charset="0"/>
              <a:ea typeface="Arial" charset="0"/>
              <a:cs typeface="Arial" charset="0"/>
            </a:endParaRPr>
          </a:p>
        </p:txBody>
      </p:sp>
      <p:sp>
        <p:nvSpPr>
          <p:cNvPr id="30" name="Isosceles Triangle 29"/>
          <p:cNvSpPr/>
          <p:nvPr/>
        </p:nvSpPr>
        <p:spPr>
          <a:xfrm>
            <a:off x="6358487" y="1898503"/>
            <a:ext cx="164800" cy="116340"/>
          </a:xfrm>
          <a:prstGeom prst="triangle">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1" name="Elbow Connector 30"/>
          <p:cNvCxnSpPr>
            <a:stCxn id="30" idx="3"/>
            <a:endCxn id="29" idx="0"/>
          </p:cNvCxnSpPr>
          <p:nvPr/>
        </p:nvCxnSpPr>
        <p:spPr>
          <a:xfrm rot="5400000">
            <a:off x="6040676" y="1805344"/>
            <a:ext cx="190713" cy="609710"/>
          </a:xfrm>
          <a:prstGeom prst="bentConnector3">
            <a:avLst/>
          </a:prstGeom>
          <a:ln w="12700" cmpd="sng">
            <a:solidFill>
              <a:srgbClr val="000000"/>
            </a:solidFill>
          </a:ln>
        </p:spPr>
        <p:style>
          <a:lnRef idx="2">
            <a:schemeClr val="accent1"/>
          </a:lnRef>
          <a:fillRef idx="0">
            <a:schemeClr val="accent1"/>
          </a:fillRef>
          <a:effectRef idx="1">
            <a:schemeClr val="accent1"/>
          </a:effectRef>
          <a:fontRef idx="minor">
            <a:schemeClr val="tx1"/>
          </a:fontRef>
        </p:style>
      </p:cxnSp>
      <p:cxnSp>
        <p:nvCxnSpPr>
          <p:cNvPr id="32" name="Elbow Connector 31"/>
          <p:cNvCxnSpPr>
            <a:stCxn id="30" idx="3"/>
            <a:endCxn id="28" idx="0"/>
          </p:cNvCxnSpPr>
          <p:nvPr/>
        </p:nvCxnSpPr>
        <p:spPr>
          <a:xfrm rot="16200000" flipH="1">
            <a:off x="6592559" y="1863171"/>
            <a:ext cx="183738" cy="487082"/>
          </a:xfrm>
          <a:prstGeom prst="bentConnector3">
            <a:avLst/>
          </a:prstGeom>
          <a:ln w="12700" cmpd="sng">
            <a:solidFill>
              <a:srgbClr val="000000"/>
            </a:solidFill>
          </a:ln>
        </p:spPr>
        <p:style>
          <a:lnRef idx="2">
            <a:schemeClr val="accent1"/>
          </a:lnRef>
          <a:fillRef idx="0">
            <a:schemeClr val="accent1"/>
          </a:fillRef>
          <a:effectRef idx="1">
            <a:schemeClr val="accent1"/>
          </a:effectRef>
          <a:fontRef idx="minor">
            <a:schemeClr val="tx1"/>
          </a:fontRef>
        </p:style>
      </p:cxnSp>
      <p:sp>
        <p:nvSpPr>
          <p:cNvPr id="33" name="TextBox 32"/>
          <p:cNvSpPr txBox="1"/>
          <p:nvPr/>
        </p:nvSpPr>
        <p:spPr>
          <a:xfrm>
            <a:off x="7364940" y="1295004"/>
            <a:ext cx="855585" cy="276999"/>
          </a:xfrm>
          <a:prstGeom prst="rect">
            <a:avLst/>
          </a:prstGeom>
          <a:noFill/>
        </p:spPr>
        <p:txBody>
          <a:bodyPr wrap="none">
            <a:prstTxWarp prst="textNoShape">
              <a:avLst/>
            </a:prstTxWarp>
            <a:spAutoFit/>
          </a:bodyPr>
          <a:lstStyle/>
          <a:p>
            <a:r>
              <a:rPr lang="en-US" sz="1200" b="0" i="1" dirty="0" smtClean="0">
                <a:latin typeface="Arial" charset="0"/>
              </a:rPr>
              <a:t>traverses</a:t>
            </a:r>
            <a:endParaRPr lang="en-US" sz="1200" b="0" i="1" dirty="0">
              <a:latin typeface="Arial" charset="0"/>
            </a:endParaRPr>
          </a:p>
        </p:txBody>
      </p:sp>
      <p:pic>
        <p:nvPicPr>
          <p:cNvPr id="5" name="Picture 4" descr="Kepler 16-b Science Data Unit Definition.wm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61518" y="2826552"/>
            <a:ext cx="3995062" cy="3734848"/>
          </a:xfrm>
          <a:prstGeom prst="rect">
            <a:avLst/>
          </a:prstGeom>
        </p:spPr>
      </p:pic>
      <p:sp>
        <p:nvSpPr>
          <p:cNvPr id="7" name="Line Callout 1 6"/>
          <p:cNvSpPr/>
          <p:nvPr/>
        </p:nvSpPr>
        <p:spPr>
          <a:xfrm>
            <a:off x="2688571" y="3799985"/>
            <a:ext cx="1807391" cy="399200"/>
          </a:xfrm>
          <a:prstGeom prst="borderCallout1">
            <a:avLst>
              <a:gd name="adj1" fmla="val 102441"/>
              <a:gd name="adj2" fmla="val 75480"/>
              <a:gd name="adj3" fmla="val 181694"/>
              <a:gd name="adj4" fmla="val 121259"/>
            </a:avLst>
          </a:prstGeom>
          <a:solidFill>
            <a:srgbClr val="FFF0BC"/>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err="1" smtClean="0">
                <a:solidFill>
                  <a:schemeClr val="tx1"/>
                </a:solidFill>
              </a:rPr>
              <a:t>transfersOut</a:t>
            </a:r>
            <a:endParaRPr lang="en-US" sz="1600" dirty="0">
              <a:solidFill>
                <a:schemeClr val="tx1"/>
              </a:solidFill>
            </a:endParaRPr>
          </a:p>
        </p:txBody>
      </p:sp>
      <p:sp>
        <p:nvSpPr>
          <p:cNvPr id="26" name="Line Callout 1 25"/>
          <p:cNvSpPr/>
          <p:nvPr/>
        </p:nvSpPr>
        <p:spPr>
          <a:xfrm>
            <a:off x="2726564" y="4879180"/>
            <a:ext cx="1807391" cy="399200"/>
          </a:xfrm>
          <a:prstGeom prst="borderCallout1">
            <a:avLst>
              <a:gd name="adj1" fmla="val 47983"/>
              <a:gd name="adj2" fmla="val 100167"/>
              <a:gd name="adj3" fmla="val -76265"/>
              <a:gd name="adj4" fmla="val 223171"/>
            </a:avLst>
          </a:prstGeom>
          <a:solidFill>
            <a:srgbClr val="FFF0BC"/>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err="1" smtClean="0">
                <a:solidFill>
                  <a:schemeClr val="tx1"/>
                </a:solidFill>
              </a:rPr>
              <a:t>transfersIn</a:t>
            </a:r>
            <a:endParaRPr lang="en-US" sz="1600" dirty="0">
              <a:solidFill>
                <a:schemeClr val="tx1"/>
              </a:solidFill>
            </a:endParaRPr>
          </a:p>
        </p:txBody>
      </p:sp>
      <p:sp>
        <p:nvSpPr>
          <p:cNvPr id="27" name="Line Callout 1 26"/>
          <p:cNvSpPr/>
          <p:nvPr/>
        </p:nvSpPr>
        <p:spPr>
          <a:xfrm>
            <a:off x="2753116" y="5809631"/>
            <a:ext cx="1807391" cy="399200"/>
          </a:xfrm>
          <a:prstGeom prst="borderCallout1">
            <a:avLst>
              <a:gd name="adj1" fmla="val 47983"/>
              <a:gd name="adj2" fmla="val 100167"/>
              <a:gd name="adj3" fmla="val -61934"/>
              <a:gd name="adj4" fmla="val 165568"/>
            </a:avLst>
          </a:prstGeom>
          <a:solidFill>
            <a:srgbClr val="FFF0BC"/>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600" dirty="0" smtClean="0">
                <a:solidFill>
                  <a:schemeClr val="tx1"/>
                </a:solidFill>
              </a:rPr>
              <a:t>traverses</a:t>
            </a:r>
            <a:endParaRPr lang="en-US" sz="1600" dirty="0">
              <a:solidFill>
                <a:schemeClr val="tx1"/>
              </a:solidFill>
            </a:endParaRPr>
          </a:p>
        </p:txBody>
      </p:sp>
    </p:spTree>
    <p:extLst>
      <p:ext uri="{BB962C8B-B14F-4D97-AF65-F5344CB8AC3E}">
        <p14:creationId xmlns:p14="http://schemas.microsoft.com/office/powerpoint/2010/main" val="3092021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6" grpId="0" animBg="1"/>
      <p:bldP spid="2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Kepler 16-b Science Data Unit Usage.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128" y="2113284"/>
            <a:ext cx="9054872" cy="4795584"/>
          </a:xfrm>
          <a:prstGeom prst="rect">
            <a:avLst/>
          </a:prstGeom>
        </p:spPr>
      </p:pic>
      <p:sp>
        <p:nvSpPr>
          <p:cNvPr id="2" name="Title 1"/>
          <p:cNvSpPr>
            <a:spLocks noGrp="1"/>
          </p:cNvSpPr>
          <p:nvPr>
            <p:ph type="title"/>
          </p:nvPr>
        </p:nvSpPr>
        <p:spPr>
          <a:xfrm>
            <a:off x="703774" y="16781"/>
            <a:ext cx="8440226" cy="714739"/>
          </a:xfrm>
        </p:spPr>
        <p:txBody>
          <a:bodyPr/>
          <a:lstStyle/>
          <a:p>
            <a:r>
              <a:rPr lang="en-US" sz="2400" dirty="0" smtClean="0"/>
              <a:t>Function </a:t>
            </a:r>
            <a:r>
              <a:rPr lang="en-US" sz="2400" i="1" dirty="0" smtClean="0"/>
              <a:t>sends</a:t>
            </a:r>
            <a:r>
              <a:rPr lang="en-US" sz="2400" dirty="0" smtClean="0"/>
              <a:t> Message; Message </a:t>
            </a:r>
            <a:r>
              <a:rPr lang="en-US" sz="2400" i="1" dirty="0" smtClean="0"/>
              <a:t>traverses</a:t>
            </a:r>
            <a:r>
              <a:rPr lang="en-US" sz="2400" dirty="0" smtClean="0"/>
              <a:t> Junction</a:t>
            </a:r>
            <a:endParaRPr lang="en-US" sz="2400"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37</a:t>
            </a:fld>
            <a:endParaRPr lang="en-US" dirty="0"/>
          </a:p>
        </p:txBody>
      </p:sp>
      <p:sp>
        <p:nvSpPr>
          <p:cNvPr id="7" name="Rectangle 6"/>
          <p:cNvSpPr/>
          <p:nvPr/>
        </p:nvSpPr>
        <p:spPr>
          <a:xfrm>
            <a:off x="2667001" y="838202"/>
            <a:ext cx="6358466" cy="1185334"/>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bwMode="auto">
          <a:xfrm>
            <a:off x="6256877" y="994215"/>
            <a:ext cx="876036"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Junction</a:t>
            </a:r>
            <a:endParaRPr lang="en-US" sz="1400" b="0" i="0" dirty="0">
              <a:latin typeface="Arial" charset="0"/>
              <a:ea typeface="Arial" charset="0"/>
              <a:cs typeface="Arial" charset="0"/>
            </a:endParaRPr>
          </a:p>
        </p:txBody>
      </p:sp>
      <p:sp>
        <p:nvSpPr>
          <p:cNvPr id="9" name="Rectangle 8"/>
          <p:cNvSpPr/>
          <p:nvPr/>
        </p:nvSpPr>
        <p:spPr bwMode="auto">
          <a:xfrm>
            <a:off x="4792133" y="991126"/>
            <a:ext cx="807540"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Interface</a:t>
            </a:r>
            <a:endParaRPr lang="en-US" sz="1400" b="0" i="0" dirty="0">
              <a:latin typeface="Arial" charset="0"/>
              <a:ea typeface="Arial" charset="0"/>
              <a:cs typeface="Arial" charset="0"/>
            </a:endParaRPr>
          </a:p>
        </p:txBody>
      </p:sp>
      <p:cxnSp>
        <p:nvCxnSpPr>
          <p:cNvPr id="12" name="Straight Connector 11"/>
          <p:cNvCxnSpPr>
            <a:stCxn id="8" idx="1"/>
            <a:endCxn id="9" idx="3"/>
          </p:cNvCxnSpPr>
          <p:nvPr/>
        </p:nvCxnSpPr>
        <p:spPr bwMode="auto">
          <a:xfrm flipH="1" flipV="1">
            <a:off x="5599673" y="1145389"/>
            <a:ext cx="657204" cy="3089"/>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3" name="TextBox 12"/>
          <p:cNvSpPr txBox="1"/>
          <p:nvPr/>
        </p:nvSpPr>
        <p:spPr>
          <a:xfrm>
            <a:off x="7073507" y="1285729"/>
            <a:ext cx="855585" cy="276999"/>
          </a:xfrm>
          <a:prstGeom prst="rect">
            <a:avLst/>
          </a:prstGeom>
          <a:noFill/>
        </p:spPr>
        <p:txBody>
          <a:bodyPr wrap="none">
            <a:prstTxWarp prst="textNoShape">
              <a:avLst/>
            </a:prstTxWarp>
            <a:spAutoFit/>
          </a:bodyPr>
          <a:lstStyle/>
          <a:p>
            <a:r>
              <a:rPr lang="en-US" sz="1200" b="0" i="1" dirty="0" smtClean="0">
                <a:latin typeface="Arial" charset="0"/>
              </a:rPr>
              <a:t>traverses</a:t>
            </a:r>
            <a:endParaRPr lang="en-US" sz="1200" b="0" i="1" dirty="0">
              <a:latin typeface="Arial" charset="0"/>
            </a:endParaRPr>
          </a:p>
        </p:txBody>
      </p:sp>
      <p:sp>
        <p:nvSpPr>
          <p:cNvPr id="14" name="Rectangle 13"/>
          <p:cNvSpPr/>
          <p:nvPr/>
        </p:nvSpPr>
        <p:spPr bwMode="auto">
          <a:xfrm>
            <a:off x="4789913" y="1563583"/>
            <a:ext cx="83864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sp>
        <p:nvSpPr>
          <p:cNvPr id="15" name="Rectangle 14"/>
          <p:cNvSpPr/>
          <p:nvPr/>
        </p:nvSpPr>
        <p:spPr bwMode="auto">
          <a:xfrm>
            <a:off x="2895598" y="994825"/>
            <a:ext cx="1030626"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sp>
        <p:nvSpPr>
          <p:cNvPr id="19" name="TextBox 18"/>
          <p:cNvSpPr txBox="1"/>
          <p:nvPr/>
        </p:nvSpPr>
        <p:spPr>
          <a:xfrm>
            <a:off x="5722409" y="871668"/>
            <a:ext cx="543906" cy="276999"/>
          </a:xfrm>
          <a:prstGeom prst="rect">
            <a:avLst/>
          </a:prstGeom>
          <a:noFill/>
        </p:spPr>
        <p:txBody>
          <a:bodyPr wrap="none">
            <a:prstTxWarp prst="textNoShape">
              <a:avLst/>
            </a:prstTxWarp>
            <a:spAutoFit/>
          </a:bodyPr>
          <a:lstStyle/>
          <a:p>
            <a:r>
              <a:rPr lang="en-US" sz="1200" b="0" i="1" dirty="0" smtClean="0">
                <a:latin typeface="Arial" charset="0"/>
              </a:rPr>
              <a:t>joins</a:t>
            </a:r>
            <a:endParaRPr lang="en-US" sz="1200" b="0" i="1" dirty="0">
              <a:latin typeface="Arial" charset="0"/>
            </a:endParaRPr>
          </a:p>
        </p:txBody>
      </p:sp>
      <p:sp>
        <p:nvSpPr>
          <p:cNvPr id="33" name="TextBox 32"/>
          <p:cNvSpPr txBox="1"/>
          <p:nvPr/>
        </p:nvSpPr>
        <p:spPr>
          <a:xfrm rot="2018161">
            <a:off x="3900201" y="1355155"/>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sp>
        <p:nvSpPr>
          <p:cNvPr id="34" name="TextBox 33"/>
          <p:cNvSpPr txBox="1"/>
          <p:nvPr/>
        </p:nvSpPr>
        <p:spPr>
          <a:xfrm>
            <a:off x="3976399" y="881020"/>
            <a:ext cx="812980" cy="276999"/>
          </a:xfrm>
          <a:prstGeom prst="rect">
            <a:avLst/>
          </a:prstGeom>
          <a:noFill/>
        </p:spPr>
        <p:txBody>
          <a:bodyPr wrap="none">
            <a:prstTxWarp prst="textNoShape">
              <a:avLst/>
            </a:prstTxWarp>
            <a:spAutoFit/>
          </a:bodyPr>
          <a:lstStyle/>
          <a:p>
            <a:r>
              <a:rPr lang="en-US" sz="1200" b="0" i="1" dirty="0" smtClean="0">
                <a:latin typeface="Arial" charset="0"/>
              </a:rPr>
              <a:t>presents</a:t>
            </a:r>
            <a:endParaRPr lang="en-US" sz="1200" b="0" i="1" dirty="0">
              <a:latin typeface="Arial" charset="0"/>
            </a:endParaRPr>
          </a:p>
        </p:txBody>
      </p:sp>
      <p:cxnSp>
        <p:nvCxnSpPr>
          <p:cNvPr id="35" name="Straight Connector 34"/>
          <p:cNvCxnSpPr>
            <a:stCxn id="15" idx="3"/>
            <a:endCxn id="9" idx="1"/>
          </p:cNvCxnSpPr>
          <p:nvPr/>
        </p:nvCxnSpPr>
        <p:spPr bwMode="auto">
          <a:xfrm flipV="1">
            <a:off x="3926224" y="1145389"/>
            <a:ext cx="865909" cy="3699"/>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36" name="Straight Connector 35"/>
          <p:cNvCxnSpPr>
            <a:stCxn id="15" idx="3"/>
            <a:endCxn id="14" idx="1"/>
          </p:cNvCxnSpPr>
          <p:nvPr/>
        </p:nvCxnSpPr>
        <p:spPr bwMode="auto">
          <a:xfrm>
            <a:off x="3926224" y="1149088"/>
            <a:ext cx="863689" cy="56875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41" name="Line Callout 2 40"/>
          <p:cNvSpPr/>
          <p:nvPr/>
        </p:nvSpPr>
        <p:spPr>
          <a:xfrm>
            <a:off x="211829" y="1019520"/>
            <a:ext cx="2164077" cy="794880"/>
          </a:xfrm>
          <a:prstGeom prst="borderCallout2">
            <a:avLst>
              <a:gd name="adj1" fmla="val 111014"/>
              <a:gd name="adj2" fmla="val 6848"/>
              <a:gd name="adj3" fmla="val 389145"/>
              <a:gd name="adj4" fmla="val 6798"/>
              <a:gd name="adj5" fmla="val 440327"/>
              <a:gd name="adj6" fmla="val 36503"/>
            </a:avLst>
          </a:prstGeom>
          <a:solidFill>
            <a:srgbClr val="FFF0BC"/>
          </a:solidFill>
          <a:ln w="12700" cmpd="sng">
            <a:solidFill>
              <a:srgbClr val="FF0000"/>
            </a:solidFill>
            <a:headEnd type="none"/>
            <a:tailEnd type="triangle"/>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chemeClr val="tx1"/>
                </a:solidFill>
                <a:latin typeface="+mj-lt"/>
              </a:rPr>
              <a:t>Embedded IBD shows Science Data Downlink as a connector</a:t>
            </a:r>
            <a:endParaRPr lang="en-US" sz="1400" dirty="0">
              <a:solidFill>
                <a:schemeClr val="tx1"/>
              </a:solidFill>
              <a:latin typeface="+mj-lt"/>
            </a:endParaRPr>
          </a:p>
        </p:txBody>
      </p:sp>
      <p:sp>
        <p:nvSpPr>
          <p:cNvPr id="42" name="Rectangle 41"/>
          <p:cNvSpPr/>
          <p:nvPr/>
        </p:nvSpPr>
        <p:spPr bwMode="auto">
          <a:xfrm>
            <a:off x="6305972" y="1560086"/>
            <a:ext cx="866987"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Message</a:t>
            </a:r>
            <a:endParaRPr lang="en-US" sz="1400" b="0" i="0" dirty="0">
              <a:latin typeface="Arial" charset="0"/>
              <a:ea typeface="Arial" charset="0"/>
              <a:cs typeface="Arial" charset="0"/>
            </a:endParaRPr>
          </a:p>
        </p:txBody>
      </p:sp>
      <p:cxnSp>
        <p:nvCxnSpPr>
          <p:cNvPr id="43" name="Straight Connector 42"/>
          <p:cNvCxnSpPr>
            <a:stCxn id="14" idx="3"/>
            <a:endCxn id="42" idx="1"/>
          </p:cNvCxnSpPr>
          <p:nvPr/>
        </p:nvCxnSpPr>
        <p:spPr bwMode="auto">
          <a:xfrm flipV="1">
            <a:off x="5628558" y="1714349"/>
            <a:ext cx="677414" cy="3497"/>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45" name="TextBox 44"/>
          <p:cNvSpPr txBox="1"/>
          <p:nvPr/>
        </p:nvSpPr>
        <p:spPr>
          <a:xfrm>
            <a:off x="5662959" y="1470300"/>
            <a:ext cx="633393" cy="276999"/>
          </a:xfrm>
          <a:prstGeom prst="rect">
            <a:avLst/>
          </a:prstGeom>
          <a:noFill/>
        </p:spPr>
        <p:txBody>
          <a:bodyPr wrap="none">
            <a:prstTxWarp prst="textNoShape">
              <a:avLst/>
            </a:prstTxWarp>
            <a:spAutoFit/>
          </a:bodyPr>
          <a:lstStyle/>
          <a:p>
            <a:r>
              <a:rPr lang="en-US" sz="1200" b="0" i="1" dirty="0" smtClean="0">
                <a:latin typeface="Arial" charset="0"/>
              </a:rPr>
              <a:t>sends</a:t>
            </a:r>
            <a:endParaRPr lang="en-US" sz="1200" b="0" i="1" dirty="0">
              <a:latin typeface="Arial" charset="0"/>
            </a:endParaRPr>
          </a:p>
        </p:txBody>
      </p:sp>
      <p:cxnSp>
        <p:nvCxnSpPr>
          <p:cNvPr id="48" name="Curved Connector 47"/>
          <p:cNvCxnSpPr>
            <a:stCxn id="42" idx="3"/>
            <a:endCxn id="8" idx="3"/>
          </p:cNvCxnSpPr>
          <p:nvPr/>
        </p:nvCxnSpPr>
        <p:spPr>
          <a:xfrm flipH="1" flipV="1">
            <a:off x="7132913" y="1148478"/>
            <a:ext cx="40046" cy="565871"/>
          </a:xfrm>
          <a:prstGeom prst="curvedConnector3">
            <a:avLst>
              <a:gd name="adj1" fmla="val -1737901"/>
            </a:avLst>
          </a:prstGeom>
          <a:ln w="9525" cmpd="sng">
            <a:solidFill>
              <a:schemeClr val="tx1"/>
            </a:solidFill>
            <a:headEnd type="none"/>
            <a:tailEnd type="triangle" w="med" len="lg"/>
          </a:ln>
        </p:spPr>
        <p:style>
          <a:lnRef idx="2">
            <a:schemeClr val="accent1"/>
          </a:lnRef>
          <a:fillRef idx="0">
            <a:schemeClr val="accent1"/>
          </a:fillRef>
          <a:effectRef idx="1">
            <a:schemeClr val="accent1"/>
          </a:effectRef>
          <a:fontRef idx="minor">
            <a:schemeClr val="tx1"/>
          </a:fontRef>
        </p:style>
      </p:cxnSp>
      <p:sp>
        <p:nvSpPr>
          <p:cNvPr id="4" name="Rectangle 3"/>
          <p:cNvSpPr/>
          <p:nvPr/>
        </p:nvSpPr>
        <p:spPr>
          <a:xfrm>
            <a:off x="6606631" y="3486788"/>
            <a:ext cx="2217065" cy="512436"/>
          </a:xfrm>
          <a:prstGeom prst="rect">
            <a:avLst/>
          </a:prstGeom>
          <a:solidFill>
            <a:srgbClr val="FFF0BC"/>
          </a:solid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solidFill>
                  <a:schemeClr val="tx1"/>
                </a:solidFill>
              </a:rPr>
              <a:t>representation of sends/receives TBD</a:t>
            </a:r>
            <a:endParaRPr lang="en-US" sz="1400" dirty="0">
              <a:solidFill>
                <a:schemeClr val="tx1"/>
              </a:solidFill>
            </a:endParaRPr>
          </a:p>
        </p:txBody>
      </p:sp>
    </p:spTree>
    <p:extLst>
      <p:ext uri="{BB962C8B-B14F-4D97-AF65-F5344CB8AC3E}">
        <p14:creationId xmlns:p14="http://schemas.microsoft.com/office/powerpoint/2010/main" val="1604953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Connectors are Junction Occurrences</a:t>
            </a:r>
            <a:endParaRPr lang="en-US" dirty="0"/>
          </a:p>
        </p:txBody>
      </p:sp>
      <p:sp>
        <p:nvSpPr>
          <p:cNvPr id="3" name="Content Placeholder 2"/>
          <p:cNvSpPr>
            <a:spLocks noGrp="1"/>
          </p:cNvSpPr>
          <p:nvPr>
            <p:ph idx="1"/>
          </p:nvPr>
        </p:nvSpPr>
        <p:spPr>
          <a:xfrm>
            <a:off x="533400" y="1077940"/>
            <a:ext cx="8001000" cy="916102"/>
          </a:xfrm>
        </p:spPr>
        <p:txBody>
          <a:bodyPr/>
          <a:lstStyle/>
          <a:p>
            <a:r>
              <a:rPr lang="en-US" dirty="0" smtClean="0"/>
              <a:t>Internal Block Diagram shows actual, not merely possible, connections and traversals</a:t>
            </a:r>
            <a:endParaRPr lang="en-US" dirty="0"/>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38</a:t>
            </a:fld>
            <a:endParaRPr lang="en-US" dirty="0"/>
          </a:p>
        </p:txBody>
      </p:sp>
      <p:pic>
        <p:nvPicPr>
          <p:cNvPr id="6" name="Picture 5" descr="Orbiter Mission Interconnection.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32" y="2341906"/>
            <a:ext cx="8967432" cy="3774063"/>
          </a:xfrm>
          <a:prstGeom prst="rect">
            <a:avLst/>
          </a:prstGeom>
        </p:spPr>
      </p:pic>
    </p:spTree>
    <p:extLst>
      <p:ext uri="{BB962C8B-B14F-4D97-AF65-F5344CB8AC3E}">
        <p14:creationId xmlns:p14="http://schemas.microsoft.com/office/powerpoint/2010/main" val="31645687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Requirement</a:t>
            </a:r>
            <a:endParaRPr lang="en-US" dirty="0"/>
          </a:p>
        </p:txBody>
      </p:sp>
      <p:sp>
        <p:nvSpPr>
          <p:cNvPr id="3" name="Content Placeholder 2"/>
          <p:cNvSpPr>
            <a:spLocks noGrp="1"/>
          </p:cNvSpPr>
          <p:nvPr>
            <p:ph idx="1"/>
          </p:nvPr>
        </p:nvSpPr>
        <p:spPr>
          <a:xfrm>
            <a:off x="107824" y="1066800"/>
            <a:ext cx="9000235" cy="5457934"/>
          </a:xfrm>
        </p:spPr>
        <p:txBody>
          <a:bodyPr>
            <a:normAutofit/>
          </a:bodyPr>
          <a:lstStyle/>
          <a:p>
            <a:pPr>
              <a:spcBef>
                <a:spcPts val="1176"/>
              </a:spcBef>
            </a:pPr>
            <a:r>
              <a:rPr lang="en-US" dirty="0" smtClean="0"/>
              <a:t>A </a:t>
            </a:r>
            <a:r>
              <a:rPr lang="en-US" b="1" dirty="0" smtClean="0"/>
              <a:t>Requirement</a:t>
            </a:r>
            <a:r>
              <a:rPr lang="en-US" dirty="0" smtClean="0"/>
              <a:t> is an assertion that must be true of every acceptable realization of an entity</a:t>
            </a:r>
          </a:p>
          <a:p>
            <a:pPr>
              <a:spcBef>
                <a:spcPts val="1176"/>
              </a:spcBef>
            </a:pPr>
            <a:r>
              <a:rPr lang="en-US" dirty="0" smtClean="0"/>
              <a:t>Requirements are traditionally grouped in ad-hoc categories (functional, performance, etc.)</a:t>
            </a:r>
          </a:p>
          <a:p>
            <a:pPr lvl="1">
              <a:buFont typeface="Arial"/>
              <a:buChar char="•"/>
            </a:pPr>
            <a:r>
              <a:rPr lang="en-US" dirty="0" smtClean="0"/>
              <a:t>Without semantic rigor, not very useful</a:t>
            </a:r>
          </a:p>
          <a:p>
            <a:pPr>
              <a:spcBef>
                <a:spcPts val="1176"/>
              </a:spcBef>
              <a:buFont typeface="Arial"/>
              <a:buChar char="•"/>
            </a:pPr>
            <a:r>
              <a:rPr lang="en-US" dirty="0" smtClean="0"/>
              <a:t>Every Requirement specifies at most one entity</a:t>
            </a:r>
          </a:p>
          <a:p>
            <a:pPr lvl="1">
              <a:buFont typeface="Arial"/>
              <a:buChar char="•"/>
            </a:pPr>
            <a:r>
              <a:rPr lang="en-US" dirty="0" smtClean="0"/>
              <a:t>Component</a:t>
            </a:r>
          </a:p>
          <a:p>
            <a:pPr lvl="1">
              <a:buFont typeface="Arial"/>
              <a:buChar char="•"/>
            </a:pPr>
            <a:r>
              <a:rPr lang="en-US" dirty="0" smtClean="0"/>
              <a:t>The </a:t>
            </a:r>
            <a:r>
              <a:rPr lang="en-US" i="1" dirty="0" smtClean="0"/>
              <a:t>performs</a:t>
            </a:r>
            <a:r>
              <a:rPr lang="en-US" dirty="0" smtClean="0"/>
              <a:t> relationship between Component and Function</a:t>
            </a:r>
          </a:p>
          <a:p>
            <a:pPr lvl="1">
              <a:buFont typeface="Arial"/>
              <a:buChar char="•"/>
            </a:pPr>
            <a:r>
              <a:rPr lang="en-US" dirty="0" smtClean="0"/>
              <a:t>The </a:t>
            </a:r>
            <a:r>
              <a:rPr lang="en-US" i="1" dirty="0" smtClean="0"/>
              <a:t>presents</a:t>
            </a:r>
            <a:r>
              <a:rPr lang="en-US" dirty="0" smtClean="0"/>
              <a:t> relationship between Component and Interface</a:t>
            </a:r>
          </a:p>
          <a:p>
            <a:pPr>
              <a:spcBef>
                <a:spcPts val="1176"/>
              </a:spcBef>
              <a:buFont typeface="Arial"/>
              <a:buChar char="•"/>
            </a:pPr>
            <a:r>
              <a:rPr lang="en-US" dirty="0" smtClean="0"/>
              <a:t>A Requirement </a:t>
            </a:r>
            <a:r>
              <a:rPr lang="en-US" dirty="0"/>
              <a:t>always </a:t>
            </a:r>
            <a:r>
              <a:rPr lang="en-US" i="1" dirty="0"/>
              <a:t>binds</a:t>
            </a:r>
            <a:r>
              <a:rPr lang="en-US" dirty="0"/>
              <a:t> a Component (directly or transitively) </a:t>
            </a:r>
            <a:endParaRPr lang="en-US" dirty="0" smtClean="0"/>
          </a:p>
          <a:p>
            <a:pPr>
              <a:spcBef>
                <a:spcPts val="1176"/>
              </a:spcBef>
              <a:buFont typeface="Arial"/>
              <a:buChar char="•"/>
            </a:pPr>
            <a:r>
              <a:rPr lang="en-US" dirty="0" smtClean="0"/>
              <a:t>A lower-level Requirement </a:t>
            </a:r>
            <a:r>
              <a:rPr lang="en-US" i="1" dirty="0" smtClean="0"/>
              <a:t>refines</a:t>
            </a:r>
            <a:r>
              <a:rPr lang="en-US" dirty="0" smtClean="0"/>
              <a:t> a higher-level Requirement</a:t>
            </a:r>
          </a:p>
        </p:txBody>
      </p:sp>
      <p:sp>
        <p:nvSpPr>
          <p:cNvPr id="7" name="Slide Number Placeholder 6"/>
          <p:cNvSpPr>
            <a:spLocks noGrp="1"/>
          </p:cNvSpPr>
          <p:nvPr>
            <p:ph type="sldNum" sz="quarter" idx="10"/>
          </p:nvPr>
        </p:nvSpPr>
        <p:spPr/>
        <p:txBody>
          <a:bodyPr/>
          <a:lstStyle/>
          <a:p>
            <a:pPr>
              <a:defRPr/>
            </a:pPr>
            <a:fld id="{FBA43EC7-B018-492A-98F6-32908B5B9E8D}" type="slidenum">
              <a:rPr lang="en-US" smtClean="0"/>
              <a:pPr>
                <a:defRPr/>
              </a:pPr>
              <a:t>39</a:t>
            </a:fld>
            <a:endParaRPr lang="en-US" dirty="0"/>
          </a:p>
        </p:txBody>
      </p:sp>
    </p:spTree>
    <p:extLst>
      <p:ext uri="{BB962C8B-B14F-4D97-AF65-F5344CB8AC3E}">
        <p14:creationId xmlns:p14="http://schemas.microsoft.com/office/powerpoint/2010/main" val="3007495301"/>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4320" y="16781"/>
            <a:ext cx="7772400" cy="674099"/>
          </a:xfrm>
        </p:spPr>
        <p:txBody>
          <a:bodyPr/>
          <a:lstStyle/>
          <a:p>
            <a:r>
              <a:rPr lang="en-US" dirty="0" smtClean="0"/>
              <a:t>Program-Level Functional Requirements</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40</a:t>
            </a:fld>
            <a:endParaRPr lang="en-US" dirty="0"/>
          </a:p>
        </p:txBody>
      </p:sp>
      <p:pic>
        <p:nvPicPr>
          <p:cNvPr id="5" name="Picture 4" descr="_17_0_4_63b0208_1327604175709_583956_12771.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89200"/>
            <a:ext cx="9144000" cy="4094645"/>
          </a:xfrm>
          <a:prstGeom prst="rect">
            <a:avLst/>
          </a:prstGeom>
        </p:spPr>
      </p:pic>
      <p:sp>
        <p:nvSpPr>
          <p:cNvPr id="6" name="Rectangle 5"/>
          <p:cNvSpPr/>
          <p:nvPr/>
        </p:nvSpPr>
        <p:spPr>
          <a:xfrm>
            <a:off x="2781050" y="923127"/>
            <a:ext cx="3832102" cy="1437261"/>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ectangle 6"/>
          <p:cNvSpPr/>
          <p:nvPr/>
        </p:nvSpPr>
        <p:spPr bwMode="auto">
          <a:xfrm>
            <a:off x="2983100" y="1076050"/>
            <a:ext cx="953241"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a:t>
            </a:r>
            <a:endParaRPr lang="en-US" sz="1400" b="0" i="0" dirty="0">
              <a:latin typeface="Arial" charset="0"/>
              <a:ea typeface="Arial" charset="0"/>
              <a:cs typeface="Arial" charset="0"/>
            </a:endParaRPr>
          </a:p>
        </p:txBody>
      </p:sp>
      <p:cxnSp>
        <p:nvCxnSpPr>
          <p:cNvPr id="8" name="Straight Connector 7"/>
          <p:cNvCxnSpPr>
            <a:stCxn id="7" idx="3"/>
            <a:endCxn id="9" idx="1"/>
          </p:cNvCxnSpPr>
          <p:nvPr/>
        </p:nvCxnSpPr>
        <p:spPr bwMode="auto">
          <a:xfrm flipV="1">
            <a:off x="3936341" y="1227912"/>
            <a:ext cx="1560991" cy="2401"/>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9" name="Rectangle 8"/>
          <p:cNvSpPr/>
          <p:nvPr/>
        </p:nvSpPr>
        <p:spPr bwMode="auto">
          <a:xfrm>
            <a:off x="5497332" y="1073649"/>
            <a:ext cx="83864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sp>
        <p:nvSpPr>
          <p:cNvPr id="10" name="Rectangle 9"/>
          <p:cNvSpPr/>
          <p:nvPr/>
        </p:nvSpPr>
        <p:spPr bwMode="auto">
          <a:xfrm>
            <a:off x="4141280" y="1894501"/>
            <a:ext cx="1178812"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Requirement</a:t>
            </a:r>
            <a:endParaRPr lang="en-US" sz="1400" b="0" i="0" dirty="0">
              <a:latin typeface="Arial" charset="0"/>
              <a:ea typeface="Arial" charset="0"/>
              <a:cs typeface="Arial" charset="0"/>
            </a:endParaRPr>
          </a:p>
        </p:txBody>
      </p:sp>
      <p:sp>
        <p:nvSpPr>
          <p:cNvPr id="11" name="TextBox 10"/>
          <p:cNvSpPr txBox="1"/>
          <p:nvPr/>
        </p:nvSpPr>
        <p:spPr>
          <a:xfrm>
            <a:off x="4317898" y="958535"/>
            <a:ext cx="829887" cy="357568"/>
          </a:xfrm>
          <a:prstGeom prst="rect">
            <a:avLst/>
          </a:prstGeom>
          <a:noFill/>
        </p:spPr>
        <p:txBody>
          <a:bodyPr wrap="none">
            <a:prstTxWarp prst="textNoShape">
              <a:avLst/>
            </a:prstTxWarp>
            <a:noAutofit/>
          </a:bodyPr>
          <a:lstStyle/>
          <a:p>
            <a:r>
              <a:rPr lang="en-US" sz="1200" b="0" i="1" dirty="0" smtClean="0">
                <a:latin typeface="Arial" charset="0"/>
              </a:rPr>
              <a:t>performs</a:t>
            </a:r>
            <a:endParaRPr lang="en-US" sz="1200" b="0" i="1" dirty="0">
              <a:latin typeface="Arial" charset="0"/>
            </a:endParaRPr>
          </a:p>
        </p:txBody>
      </p:sp>
      <p:sp>
        <p:nvSpPr>
          <p:cNvPr id="12" name="TextBox 11"/>
          <p:cNvSpPr txBox="1"/>
          <p:nvPr/>
        </p:nvSpPr>
        <p:spPr>
          <a:xfrm>
            <a:off x="4723900" y="1481154"/>
            <a:ext cx="821471" cy="276999"/>
          </a:xfrm>
          <a:prstGeom prst="rect">
            <a:avLst/>
          </a:prstGeom>
          <a:noFill/>
        </p:spPr>
        <p:txBody>
          <a:bodyPr wrap="none">
            <a:prstTxWarp prst="textNoShape">
              <a:avLst/>
            </a:prstTxWarp>
            <a:spAutoFit/>
          </a:bodyPr>
          <a:lstStyle/>
          <a:p>
            <a:r>
              <a:rPr lang="en-US" sz="1200" b="0" i="1" dirty="0" smtClean="0">
                <a:latin typeface="Arial" charset="0"/>
              </a:rPr>
              <a:t>specifies</a:t>
            </a:r>
            <a:endParaRPr lang="en-US" sz="1200" b="0" i="1" dirty="0">
              <a:latin typeface="Arial" charset="0"/>
            </a:endParaRPr>
          </a:p>
        </p:txBody>
      </p:sp>
      <p:cxnSp>
        <p:nvCxnSpPr>
          <p:cNvPr id="14" name="Straight Connector 13"/>
          <p:cNvCxnSpPr>
            <a:stCxn id="10" idx="0"/>
            <a:endCxn id="11" idx="2"/>
          </p:cNvCxnSpPr>
          <p:nvPr/>
        </p:nvCxnSpPr>
        <p:spPr bwMode="auto">
          <a:xfrm flipV="1">
            <a:off x="4730686" y="1316103"/>
            <a:ext cx="2156" cy="578398"/>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Tree>
    <p:extLst>
      <p:ext uri="{BB962C8B-B14F-4D97-AF65-F5344CB8AC3E}">
        <p14:creationId xmlns:p14="http://schemas.microsoft.com/office/powerpoint/2010/main" val="525556173"/>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Kepler 16-b Orbiter Requirements.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727200"/>
            <a:ext cx="9144000" cy="3390571"/>
          </a:xfrm>
          <a:prstGeom prst="rect">
            <a:avLst/>
          </a:prstGeom>
        </p:spPr>
      </p:pic>
      <p:sp>
        <p:nvSpPr>
          <p:cNvPr id="2" name="Title 1"/>
          <p:cNvSpPr>
            <a:spLocks noGrp="1"/>
          </p:cNvSpPr>
          <p:nvPr>
            <p:ph type="title"/>
          </p:nvPr>
        </p:nvSpPr>
        <p:spPr>
          <a:xfrm>
            <a:off x="1174320" y="16781"/>
            <a:ext cx="7772400" cy="691699"/>
          </a:xfrm>
        </p:spPr>
        <p:txBody>
          <a:bodyPr/>
          <a:lstStyle/>
          <a:p>
            <a:r>
              <a:rPr lang="en-US" dirty="0" smtClean="0"/>
              <a:t>Requirement specifies ….</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41</a:t>
            </a:fld>
            <a:endParaRPr lang="en-US" dirty="0"/>
          </a:p>
        </p:txBody>
      </p:sp>
      <p:sp>
        <p:nvSpPr>
          <p:cNvPr id="22" name="Line Callout 2 21"/>
          <p:cNvSpPr/>
          <p:nvPr/>
        </p:nvSpPr>
        <p:spPr>
          <a:xfrm>
            <a:off x="120004" y="5595675"/>
            <a:ext cx="2030553" cy="307777"/>
          </a:xfrm>
          <a:prstGeom prst="borderCallout2">
            <a:avLst>
              <a:gd name="adj1" fmla="val -11666"/>
              <a:gd name="adj2" fmla="val 40654"/>
              <a:gd name="adj3" fmla="val -79273"/>
              <a:gd name="adj4" fmla="val 40605"/>
              <a:gd name="adj5" fmla="val -284605"/>
              <a:gd name="adj6" fmla="val 40447"/>
            </a:avLst>
          </a:prstGeom>
          <a:solidFill>
            <a:srgbClr val="FFF0BC"/>
          </a:solidFill>
          <a:ln w="12700" cmpd="sng">
            <a:solidFill>
              <a:srgbClr val="FF0000"/>
            </a:solidFill>
            <a:headEnd type="none"/>
            <a:tailEnd type="triangle"/>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spAutoFit/>
          </a:bodyPr>
          <a:lstStyle/>
          <a:p>
            <a:pPr algn="ctr"/>
            <a:r>
              <a:rPr lang="en-US" sz="1400" dirty="0" smtClean="0">
                <a:solidFill>
                  <a:schemeClr val="tx1"/>
                </a:solidFill>
                <a:latin typeface="+mj-lt"/>
              </a:rPr>
              <a:t>interface requirement</a:t>
            </a:r>
            <a:endParaRPr lang="en-US" sz="1400" dirty="0">
              <a:solidFill>
                <a:schemeClr val="tx1"/>
              </a:solidFill>
              <a:latin typeface="+mj-lt"/>
            </a:endParaRPr>
          </a:p>
        </p:txBody>
      </p:sp>
      <p:sp>
        <p:nvSpPr>
          <p:cNvPr id="23" name="Line Callout 2 22"/>
          <p:cNvSpPr/>
          <p:nvPr/>
        </p:nvSpPr>
        <p:spPr>
          <a:xfrm>
            <a:off x="4918837" y="5611981"/>
            <a:ext cx="2030553" cy="307777"/>
          </a:xfrm>
          <a:prstGeom prst="borderCallout2">
            <a:avLst>
              <a:gd name="adj1" fmla="val -11666"/>
              <a:gd name="adj2" fmla="val 40654"/>
              <a:gd name="adj3" fmla="val -79273"/>
              <a:gd name="adj4" fmla="val 40605"/>
              <a:gd name="adj5" fmla="val -512632"/>
              <a:gd name="adj6" fmla="val 40447"/>
            </a:avLst>
          </a:prstGeom>
          <a:solidFill>
            <a:srgbClr val="FFF0BC"/>
          </a:solidFill>
          <a:ln w="12700" cmpd="sng">
            <a:solidFill>
              <a:srgbClr val="FF0000"/>
            </a:solidFill>
            <a:headEnd type="none"/>
            <a:tailEnd type="triangle"/>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wrap="square" rtlCol="0" anchor="ctr">
            <a:spAutoFit/>
          </a:bodyPr>
          <a:lstStyle/>
          <a:p>
            <a:pPr algn="ctr"/>
            <a:r>
              <a:rPr lang="en-US" sz="1400" dirty="0" smtClean="0">
                <a:solidFill>
                  <a:schemeClr val="tx1"/>
                </a:solidFill>
                <a:latin typeface="+mj-lt"/>
              </a:rPr>
              <a:t>functional requirement</a:t>
            </a:r>
            <a:endParaRPr lang="en-US" sz="1400" dirty="0">
              <a:solidFill>
                <a:schemeClr val="tx1"/>
              </a:solidFill>
              <a:latin typeface="+mj-lt"/>
            </a:endParaRPr>
          </a:p>
        </p:txBody>
      </p:sp>
    </p:spTree>
    <p:extLst>
      <p:ext uri="{BB962C8B-B14F-4D97-AF65-F5344CB8AC3E}">
        <p14:creationId xmlns:p14="http://schemas.microsoft.com/office/powerpoint/2010/main" val="128255368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883608" y="829562"/>
            <a:ext cx="3260392" cy="203555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79505" y="16781"/>
            <a:ext cx="8464495" cy="704579"/>
          </a:xfrm>
        </p:spPr>
        <p:txBody>
          <a:bodyPr/>
          <a:lstStyle/>
          <a:p>
            <a:r>
              <a:rPr lang="en-US" sz="2000" dirty="0" smtClean="0"/>
              <a:t>Function invokes Function; Requirement refines Requirement</a:t>
            </a:r>
            <a:endParaRPr lang="en-US" sz="2000"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42</a:t>
            </a:fld>
            <a:endParaRPr lang="en-US" dirty="0"/>
          </a:p>
        </p:txBody>
      </p:sp>
      <p:pic>
        <p:nvPicPr>
          <p:cNvPr id="5" name="Picture 4" descr="_17_0_4_21cd03e6_1330617480526_186343_18758.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56" y="1563840"/>
            <a:ext cx="7413931" cy="4851173"/>
          </a:xfrm>
          <a:prstGeom prst="rect">
            <a:avLst/>
          </a:prstGeom>
        </p:spPr>
      </p:pic>
      <p:sp>
        <p:nvSpPr>
          <p:cNvPr id="7" name="Rectangle 6"/>
          <p:cNvSpPr/>
          <p:nvPr/>
        </p:nvSpPr>
        <p:spPr bwMode="auto">
          <a:xfrm>
            <a:off x="6056403" y="924480"/>
            <a:ext cx="1036758" cy="492480"/>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Mission or</a:t>
            </a:r>
          </a:p>
          <a:p>
            <a:pPr algn="ctr"/>
            <a:r>
              <a:rPr lang="en-US" sz="1400" dirty="0" smtClean="0">
                <a:latin typeface="Arial" charset="0"/>
                <a:ea typeface="Arial" charset="0"/>
                <a:cs typeface="Arial" charset="0"/>
              </a:rPr>
              <a:t>Component</a:t>
            </a:r>
            <a:endParaRPr lang="en-US" sz="1400" b="0" i="0" dirty="0" smtClean="0">
              <a:latin typeface="Arial" charset="0"/>
              <a:ea typeface="Arial" charset="0"/>
              <a:cs typeface="Arial" charset="0"/>
            </a:endParaRPr>
          </a:p>
        </p:txBody>
      </p:sp>
      <p:cxnSp>
        <p:nvCxnSpPr>
          <p:cNvPr id="8" name="Straight Connector 7"/>
          <p:cNvCxnSpPr>
            <a:stCxn id="7" idx="3"/>
            <a:endCxn id="9" idx="1"/>
          </p:cNvCxnSpPr>
          <p:nvPr/>
        </p:nvCxnSpPr>
        <p:spPr bwMode="auto">
          <a:xfrm>
            <a:off x="7093161" y="1170720"/>
            <a:ext cx="890942" cy="2806"/>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9" name="Rectangle 8"/>
          <p:cNvSpPr/>
          <p:nvPr/>
        </p:nvSpPr>
        <p:spPr bwMode="auto">
          <a:xfrm>
            <a:off x="7984103" y="1019263"/>
            <a:ext cx="838645"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Function</a:t>
            </a:r>
            <a:endParaRPr lang="en-US" sz="1400" b="0" i="0" dirty="0">
              <a:latin typeface="Arial" charset="0"/>
              <a:ea typeface="Arial" charset="0"/>
              <a:cs typeface="Arial" charset="0"/>
            </a:endParaRPr>
          </a:p>
        </p:txBody>
      </p:sp>
      <p:sp>
        <p:nvSpPr>
          <p:cNvPr id="10" name="Rectangle 9"/>
          <p:cNvSpPr/>
          <p:nvPr/>
        </p:nvSpPr>
        <p:spPr bwMode="auto">
          <a:xfrm>
            <a:off x="7458171" y="2042425"/>
            <a:ext cx="1178812"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Requirement</a:t>
            </a:r>
            <a:endParaRPr lang="en-US" sz="1400" b="0" i="0" dirty="0">
              <a:latin typeface="Arial" charset="0"/>
              <a:ea typeface="Arial" charset="0"/>
              <a:cs typeface="Arial" charset="0"/>
            </a:endParaRPr>
          </a:p>
        </p:txBody>
      </p:sp>
      <p:sp>
        <p:nvSpPr>
          <p:cNvPr id="11" name="TextBox 10"/>
          <p:cNvSpPr txBox="1"/>
          <p:nvPr/>
        </p:nvSpPr>
        <p:spPr>
          <a:xfrm>
            <a:off x="7165996" y="931796"/>
            <a:ext cx="829887" cy="276999"/>
          </a:xfrm>
          <a:prstGeom prst="rect">
            <a:avLst/>
          </a:prstGeom>
          <a:noFill/>
        </p:spPr>
        <p:txBody>
          <a:bodyPr wrap="none">
            <a:prstTxWarp prst="textNoShape">
              <a:avLst/>
            </a:prstTxWarp>
            <a:spAutoFit/>
          </a:bodyPr>
          <a:lstStyle/>
          <a:p>
            <a:r>
              <a:rPr lang="en-US" sz="1200" b="0" i="1" dirty="0" smtClean="0">
                <a:latin typeface="Arial" charset="0"/>
              </a:rPr>
              <a:t>performs</a:t>
            </a:r>
            <a:endParaRPr lang="en-US" sz="1200" b="0" i="1" dirty="0">
              <a:latin typeface="Arial" charset="0"/>
            </a:endParaRPr>
          </a:p>
        </p:txBody>
      </p:sp>
      <p:sp>
        <p:nvSpPr>
          <p:cNvPr id="12" name="TextBox 11"/>
          <p:cNvSpPr txBox="1"/>
          <p:nvPr/>
        </p:nvSpPr>
        <p:spPr>
          <a:xfrm rot="5400000">
            <a:off x="7306529" y="1479420"/>
            <a:ext cx="821471" cy="276999"/>
          </a:xfrm>
          <a:prstGeom prst="rect">
            <a:avLst/>
          </a:prstGeom>
          <a:noFill/>
        </p:spPr>
        <p:txBody>
          <a:bodyPr wrap="none">
            <a:prstTxWarp prst="textNoShape">
              <a:avLst/>
            </a:prstTxWarp>
            <a:spAutoFit/>
          </a:bodyPr>
          <a:lstStyle/>
          <a:p>
            <a:r>
              <a:rPr lang="en-US" sz="1200" b="0" i="1" dirty="0" smtClean="0">
                <a:latin typeface="Arial" charset="0"/>
              </a:rPr>
              <a:t>specifies</a:t>
            </a:r>
            <a:endParaRPr lang="en-US" sz="1200" b="0" i="1" dirty="0">
              <a:latin typeface="Arial" charset="0"/>
            </a:endParaRPr>
          </a:p>
        </p:txBody>
      </p:sp>
      <p:cxnSp>
        <p:nvCxnSpPr>
          <p:cNvPr id="14" name="Straight Connector 13"/>
          <p:cNvCxnSpPr>
            <a:endCxn id="11" idx="2"/>
          </p:cNvCxnSpPr>
          <p:nvPr/>
        </p:nvCxnSpPr>
        <p:spPr bwMode="auto">
          <a:xfrm flipV="1">
            <a:off x="7579360" y="1208795"/>
            <a:ext cx="1580" cy="82320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cxnSp>
        <p:nvCxnSpPr>
          <p:cNvPr id="34" name="Curved Connector 33"/>
          <p:cNvCxnSpPr>
            <a:stCxn id="10" idx="3"/>
            <a:endCxn id="10" idx="2"/>
          </p:cNvCxnSpPr>
          <p:nvPr/>
        </p:nvCxnSpPr>
        <p:spPr>
          <a:xfrm flipH="1">
            <a:off x="8047577" y="2196688"/>
            <a:ext cx="589406" cy="154263"/>
          </a:xfrm>
          <a:prstGeom prst="curvedConnector4">
            <a:avLst>
              <a:gd name="adj1" fmla="val -38785"/>
              <a:gd name="adj2" fmla="val 248188"/>
            </a:avLst>
          </a:prstGeom>
          <a:ln w="9525" cmpd="sng">
            <a:solidFill>
              <a:schemeClr val="tx1"/>
            </a:solidFill>
            <a:headEnd type="none"/>
            <a:tailEnd type="triangle" w="med" len="lg"/>
          </a:ln>
        </p:spPr>
        <p:style>
          <a:lnRef idx="2">
            <a:schemeClr val="accent1"/>
          </a:lnRef>
          <a:fillRef idx="0">
            <a:schemeClr val="accent1"/>
          </a:fillRef>
          <a:effectRef idx="1">
            <a:schemeClr val="accent1"/>
          </a:effectRef>
          <a:fontRef idx="minor">
            <a:schemeClr val="tx1"/>
          </a:fontRef>
        </p:style>
      </p:cxnSp>
      <p:sp>
        <p:nvSpPr>
          <p:cNvPr id="37" name="TextBox 36"/>
          <p:cNvSpPr txBox="1"/>
          <p:nvPr/>
        </p:nvSpPr>
        <p:spPr>
          <a:xfrm>
            <a:off x="8171836" y="2537076"/>
            <a:ext cx="684639" cy="276999"/>
          </a:xfrm>
          <a:prstGeom prst="rect">
            <a:avLst/>
          </a:prstGeom>
          <a:noFill/>
        </p:spPr>
        <p:txBody>
          <a:bodyPr wrap="none">
            <a:prstTxWarp prst="textNoShape">
              <a:avLst/>
            </a:prstTxWarp>
            <a:spAutoFit/>
          </a:bodyPr>
          <a:lstStyle/>
          <a:p>
            <a:r>
              <a:rPr lang="en-US" sz="1200" b="0" i="1" dirty="0" smtClean="0">
                <a:latin typeface="Arial" charset="0"/>
              </a:rPr>
              <a:t>refines</a:t>
            </a:r>
            <a:endParaRPr lang="en-US" sz="1200" b="0" i="1" dirty="0">
              <a:latin typeface="Arial" charset="0"/>
            </a:endParaRPr>
          </a:p>
        </p:txBody>
      </p:sp>
      <p:cxnSp>
        <p:nvCxnSpPr>
          <p:cNvPr id="39" name="Curved Connector 38"/>
          <p:cNvCxnSpPr>
            <a:stCxn id="9" idx="3"/>
            <a:endCxn id="9" idx="2"/>
          </p:cNvCxnSpPr>
          <p:nvPr/>
        </p:nvCxnSpPr>
        <p:spPr>
          <a:xfrm flipH="1">
            <a:off x="8403426" y="1173526"/>
            <a:ext cx="419322" cy="154263"/>
          </a:xfrm>
          <a:prstGeom prst="curvedConnector4">
            <a:avLst>
              <a:gd name="adj1" fmla="val -54517"/>
              <a:gd name="adj2" fmla="val 248188"/>
            </a:avLst>
          </a:prstGeom>
          <a:ln w="9525" cmpd="sng">
            <a:solidFill>
              <a:schemeClr val="tx1"/>
            </a:solidFill>
            <a:headEnd type="none"/>
            <a:tailEnd type="triangle" w="med" len="lg"/>
          </a:ln>
        </p:spPr>
        <p:style>
          <a:lnRef idx="2">
            <a:schemeClr val="accent1"/>
          </a:lnRef>
          <a:fillRef idx="0">
            <a:schemeClr val="accent1"/>
          </a:fillRef>
          <a:effectRef idx="1">
            <a:schemeClr val="accent1"/>
          </a:effectRef>
          <a:fontRef idx="minor">
            <a:schemeClr val="tx1"/>
          </a:fontRef>
        </p:style>
      </p:cxnSp>
      <p:sp>
        <p:nvSpPr>
          <p:cNvPr id="42" name="TextBox 41"/>
          <p:cNvSpPr txBox="1"/>
          <p:nvPr/>
        </p:nvSpPr>
        <p:spPr>
          <a:xfrm>
            <a:off x="8375036" y="1531236"/>
            <a:ext cx="744527" cy="276999"/>
          </a:xfrm>
          <a:prstGeom prst="rect">
            <a:avLst/>
          </a:prstGeom>
          <a:noFill/>
        </p:spPr>
        <p:txBody>
          <a:bodyPr wrap="none">
            <a:prstTxWarp prst="textNoShape">
              <a:avLst/>
            </a:prstTxWarp>
            <a:spAutoFit/>
          </a:bodyPr>
          <a:lstStyle/>
          <a:p>
            <a:r>
              <a:rPr lang="en-US" sz="1200" b="0" i="1" dirty="0" smtClean="0">
                <a:latin typeface="Arial" charset="0"/>
              </a:rPr>
              <a:t>invokes</a:t>
            </a:r>
            <a:endParaRPr lang="en-US" sz="1200" b="0" i="1" dirty="0">
              <a:latin typeface="Arial" charset="0"/>
            </a:endParaRPr>
          </a:p>
        </p:txBody>
      </p:sp>
      <p:sp>
        <p:nvSpPr>
          <p:cNvPr id="4" name="TextBox 3"/>
          <p:cNvSpPr txBox="1"/>
          <p:nvPr/>
        </p:nvSpPr>
        <p:spPr>
          <a:xfrm>
            <a:off x="202234" y="995027"/>
            <a:ext cx="5476490" cy="369332"/>
          </a:xfrm>
          <a:prstGeom prst="rect">
            <a:avLst/>
          </a:prstGeom>
          <a:noFill/>
        </p:spPr>
        <p:txBody>
          <a:bodyPr wrap="square" rtlCol="0">
            <a:spAutoFit/>
          </a:bodyPr>
          <a:lstStyle/>
          <a:p>
            <a:r>
              <a:rPr lang="en-US" dirty="0"/>
              <a:t>K16-b Mapping Downlink Requirement Specification </a:t>
            </a:r>
          </a:p>
        </p:txBody>
      </p:sp>
    </p:spTree>
    <p:extLst>
      <p:ext uri="{BB962C8B-B14F-4D97-AF65-F5344CB8AC3E}">
        <p14:creationId xmlns:p14="http://schemas.microsoft.com/office/powerpoint/2010/main" val="1536715241"/>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3384248" y="3857242"/>
            <a:ext cx="2213912" cy="256387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Environment</a:t>
            </a:r>
            <a:endParaRPr lang="en-US" dirty="0"/>
          </a:p>
        </p:txBody>
      </p:sp>
      <p:sp>
        <p:nvSpPr>
          <p:cNvPr id="3" name="Content Placeholder 2"/>
          <p:cNvSpPr>
            <a:spLocks noGrp="1"/>
          </p:cNvSpPr>
          <p:nvPr>
            <p:ph idx="1"/>
          </p:nvPr>
        </p:nvSpPr>
        <p:spPr>
          <a:xfrm>
            <a:off x="533400" y="1066800"/>
            <a:ext cx="8001000" cy="2600960"/>
          </a:xfrm>
        </p:spPr>
        <p:txBody>
          <a:bodyPr>
            <a:normAutofit/>
          </a:bodyPr>
          <a:lstStyle/>
          <a:p>
            <a:r>
              <a:rPr lang="en-US" dirty="0" smtClean="0"/>
              <a:t>An Environment stands for a set of properties that may affect Components performing one or more Functions</a:t>
            </a:r>
          </a:p>
          <a:p>
            <a:pPr>
              <a:buFont typeface="Arial"/>
              <a:buChar char="•"/>
            </a:pPr>
            <a:r>
              <a:rPr lang="en-US" dirty="0" smtClean="0"/>
              <a:t>An </a:t>
            </a:r>
            <a:r>
              <a:rPr lang="en-US" dirty="0"/>
              <a:t>Environment </a:t>
            </a:r>
            <a:r>
              <a:rPr lang="en-US" i="1" dirty="0" smtClean="0"/>
              <a:t>influences </a:t>
            </a:r>
            <a:r>
              <a:rPr lang="en-US" dirty="0" smtClean="0"/>
              <a:t>zero or more</a:t>
            </a:r>
            <a:r>
              <a:rPr lang="en-US" i="1" dirty="0" smtClean="0"/>
              <a:t> </a:t>
            </a:r>
            <a:r>
              <a:rPr lang="en-US" dirty="0" smtClean="0"/>
              <a:t>Components </a:t>
            </a:r>
            <a:endParaRPr lang="en-US" dirty="0"/>
          </a:p>
          <a:p>
            <a:pPr>
              <a:buFont typeface="Arial"/>
              <a:buChar char="•"/>
            </a:pPr>
            <a:r>
              <a:rPr lang="en-US" dirty="0" smtClean="0"/>
              <a:t>A Component </a:t>
            </a:r>
            <a:r>
              <a:rPr lang="en-US" i="1" dirty="0" smtClean="0"/>
              <a:t>induces </a:t>
            </a:r>
            <a:r>
              <a:rPr lang="en-US" dirty="0" smtClean="0"/>
              <a:t>zero or more Environments</a:t>
            </a:r>
            <a:endParaRPr lang="en-US" dirty="0"/>
          </a:p>
        </p:txBody>
      </p: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43</a:t>
            </a:fld>
            <a:endParaRPr lang="en-US" dirty="0"/>
          </a:p>
        </p:txBody>
      </p:sp>
      <p:sp>
        <p:nvSpPr>
          <p:cNvPr id="7" name="Rectangle 6"/>
          <p:cNvSpPr/>
          <p:nvPr/>
        </p:nvSpPr>
        <p:spPr bwMode="auto">
          <a:xfrm>
            <a:off x="3637280" y="5796184"/>
            <a:ext cx="1656080" cy="42173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2000" b="0" i="0" dirty="0" smtClean="0">
                <a:latin typeface="Arial" charset="0"/>
                <a:ea typeface="Arial" charset="0"/>
                <a:cs typeface="Arial" charset="0"/>
              </a:rPr>
              <a:t>Environment</a:t>
            </a:r>
            <a:endParaRPr lang="en-US" sz="2000" b="0" i="0" dirty="0">
              <a:latin typeface="Arial" charset="0"/>
              <a:ea typeface="Arial" charset="0"/>
              <a:cs typeface="Arial" charset="0"/>
            </a:endParaRPr>
          </a:p>
        </p:txBody>
      </p:sp>
      <p:sp>
        <p:nvSpPr>
          <p:cNvPr id="8" name="TextBox 7"/>
          <p:cNvSpPr txBox="1"/>
          <p:nvPr/>
        </p:nvSpPr>
        <p:spPr>
          <a:xfrm rot="5400000">
            <a:off x="3270921" y="4992106"/>
            <a:ext cx="1278493" cy="369332"/>
          </a:xfrm>
          <a:prstGeom prst="rect">
            <a:avLst/>
          </a:prstGeom>
          <a:noFill/>
        </p:spPr>
        <p:txBody>
          <a:bodyPr wrap="none">
            <a:prstTxWarp prst="textNoShape">
              <a:avLst/>
            </a:prstTxWarp>
            <a:spAutoFit/>
          </a:bodyPr>
          <a:lstStyle/>
          <a:p>
            <a:r>
              <a:rPr lang="en-US" b="0" i="1" dirty="0" smtClean="0">
                <a:latin typeface="Arial" charset="0"/>
              </a:rPr>
              <a:t>influences</a:t>
            </a:r>
            <a:endParaRPr lang="en-US" b="0" i="1" dirty="0">
              <a:latin typeface="Arial" charset="0"/>
            </a:endParaRPr>
          </a:p>
        </p:txBody>
      </p:sp>
      <p:cxnSp>
        <p:nvCxnSpPr>
          <p:cNvPr id="9" name="Straight Connector 8"/>
          <p:cNvCxnSpPr/>
          <p:nvPr/>
        </p:nvCxnSpPr>
        <p:spPr bwMode="auto">
          <a:xfrm>
            <a:off x="4755330" y="4462819"/>
            <a:ext cx="0" cy="1337905"/>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1" name="TextBox 10"/>
          <p:cNvSpPr txBox="1"/>
          <p:nvPr/>
        </p:nvSpPr>
        <p:spPr>
          <a:xfrm rot="5400000">
            <a:off x="4477800" y="4901706"/>
            <a:ext cx="1034699" cy="369332"/>
          </a:xfrm>
          <a:prstGeom prst="rect">
            <a:avLst/>
          </a:prstGeom>
          <a:noFill/>
        </p:spPr>
        <p:txBody>
          <a:bodyPr wrap="none">
            <a:prstTxWarp prst="textNoShape">
              <a:avLst/>
            </a:prstTxWarp>
            <a:spAutoFit/>
          </a:bodyPr>
          <a:lstStyle/>
          <a:p>
            <a:r>
              <a:rPr lang="en-US" b="0" i="1" dirty="0" smtClean="0">
                <a:latin typeface="Arial" charset="0"/>
              </a:rPr>
              <a:t>induces</a:t>
            </a:r>
            <a:endParaRPr lang="en-US" b="0" i="1" dirty="0">
              <a:latin typeface="Arial" charset="0"/>
            </a:endParaRPr>
          </a:p>
        </p:txBody>
      </p:sp>
      <p:cxnSp>
        <p:nvCxnSpPr>
          <p:cNvPr id="12" name="Straight Connector 11"/>
          <p:cNvCxnSpPr/>
          <p:nvPr/>
        </p:nvCxnSpPr>
        <p:spPr bwMode="auto">
          <a:xfrm flipV="1">
            <a:off x="4108056" y="4460099"/>
            <a:ext cx="0" cy="1337905"/>
          </a:xfrm>
          <a:prstGeom prst="line">
            <a:avLst/>
          </a:prstGeom>
          <a:blipFill dpi="0" rotWithShape="1">
            <a:blip r:embed="rId2"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4" name="Rectangle 13"/>
          <p:cNvSpPr/>
          <p:nvPr/>
        </p:nvSpPr>
        <p:spPr bwMode="auto">
          <a:xfrm>
            <a:off x="3647440" y="4033520"/>
            <a:ext cx="1595121" cy="433920"/>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2000" b="0" i="0" dirty="0" smtClean="0">
                <a:latin typeface="Arial" charset="0"/>
                <a:ea typeface="Arial" charset="0"/>
                <a:cs typeface="Arial" charset="0"/>
              </a:rPr>
              <a:t>Component</a:t>
            </a:r>
            <a:endParaRPr lang="en-US" sz="2000" b="0" i="0" dirty="0">
              <a:latin typeface="Arial" charset="0"/>
              <a:ea typeface="Arial" charset="0"/>
              <a:cs typeface="Arial" charset="0"/>
            </a:endParaRPr>
          </a:p>
        </p:txBody>
      </p:sp>
    </p:spTree>
    <p:extLst>
      <p:ext uri="{BB962C8B-B14F-4D97-AF65-F5344CB8AC3E}">
        <p14:creationId xmlns:p14="http://schemas.microsoft.com/office/powerpoint/2010/main" val="38191759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Kepler</a:t>
            </a:r>
            <a:r>
              <a:rPr lang="en-US" dirty="0" smtClean="0"/>
              <a:t> 16-</a:t>
            </a:r>
            <a:r>
              <a:rPr lang="en-US" smtClean="0"/>
              <a:t>b Environments</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44</a:t>
            </a:fld>
            <a:endParaRPr lang="en-US" dirty="0"/>
          </a:p>
        </p:txBody>
      </p:sp>
      <p:pic>
        <p:nvPicPr>
          <p:cNvPr id="5" name="Picture 4" descr="_17_0_4_1d3e0396_1332810027805_883728_21776.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200" y="1219200"/>
            <a:ext cx="7437238" cy="5575299"/>
          </a:xfrm>
          <a:prstGeom prst="rect">
            <a:avLst/>
          </a:prstGeom>
        </p:spPr>
      </p:pic>
      <p:sp>
        <p:nvSpPr>
          <p:cNvPr id="13" name="Rectangle 12"/>
          <p:cNvSpPr/>
          <p:nvPr/>
        </p:nvSpPr>
        <p:spPr>
          <a:xfrm>
            <a:off x="7447280" y="849882"/>
            <a:ext cx="1696720" cy="242163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200"/>
          </a:p>
        </p:txBody>
      </p:sp>
      <p:sp>
        <p:nvSpPr>
          <p:cNvPr id="14" name="Rectangle 13"/>
          <p:cNvSpPr/>
          <p:nvPr/>
        </p:nvSpPr>
        <p:spPr bwMode="auto">
          <a:xfrm>
            <a:off x="7711440" y="2727864"/>
            <a:ext cx="1249680" cy="32013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Environment</a:t>
            </a:r>
            <a:endParaRPr lang="en-US" sz="1400" b="0" i="0" dirty="0">
              <a:latin typeface="Arial" charset="0"/>
              <a:ea typeface="Arial" charset="0"/>
              <a:cs typeface="Arial" charset="0"/>
            </a:endParaRPr>
          </a:p>
        </p:txBody>
      </p:sp>
      <p:sp>
        <p:nvSpPr>
          <p:cNvPr id="15" name="TextBox 14"/>
          <p:cNvSpPr txBox="1"/>
          <p:nvPr/>
        </p:nvSpPr>
        <p:spPr>
          <a:xfrm rot="5400000">
            <a:off x="7381361" y="1957970"/>
            <a:ext cx="915697" cy="276999"/>
          </a:xfrm>
          <a:prstGeom prst="rect">
            <a:avLst/>
          </a:prstGeom>
          <a:noFill/>
        </p:spPr>
        <p:txBody>
          <a:bodyPr wrap="none">
            <a:prstTxWarp prst="textNoShape">
              <a:avLst/>
            </a:prstTxWarp>
            <a:spAutoFit/>
          </a:bodyPr>
          <a:lstStyle/>
          <a:p>
            <a:r>
              <a:rPr lang="en-US" sz="1200" b="0" i="1" dirty="0" smtClean="0">
                <a:latin typeface="Arial" charset="0"/>
              </a:rPr>
              <a:t>influences</a:t>
            </a:r>
            <a:endParaRPr lang="en-US" sz="1200" b="0" i="1" dirty="0">
              <a:latin typeface="Arial" charset="0"/>
            </a:endParaRPr>
          </a:p>
        </p:txBody>
      </p:sp>
      <p:cxnSp>
        <p:nvCxnSpPr>
          <p:cNvPr id="16" name="Straight Connector 15"/>
          <p:cNvCxnSpPr/>
          <p:nvPr/>
        </p:nvCxnSpPr>
        <p:spPr bwMode="auto">
          <a:xfrm>
            <a:off x="8636450" y="1394499"/>
            <a:ext cx="0" cy="133790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7" name="TextBox 16"/>
          <p:cNvSpPr txBox="1"/>
          <p:nvPr/>
        </p:nvSpPr>
        <p:spPr>
          <a:xfrm rot="5400000">
            <a:off x="8499685" y="1879552"/>
            <a:ext cx="753168" cy="276999"/>
          </a:xfrm>
          <a:prstGeom prst="rect">
            <a:avLst/>
          </a:prstGeom>
          <a:noFill/>
        </p:spPr>
        <p:txBody>
          <a:bodyPr wrap="none">
            <a:prstTxWarp prst="textNoShape">
              <a:avLst/>
            </a:prstTxWarp>
            <a:spAutoFit/>
          </a:bodyPr>
          <a:lstStyle/>
          <a:p>
            <a:r>
              <a:rPr lang="en-US" sz="1200" b="0" i="1" dirty="0" smtClean="0">
                <a:latin typeface="Arial" charset="0"/>
              </a:rPr>
              <a:t>induces</a:t>
            </a:r>
            <a:endParaRPr lang="en-US" sz="1200" b="0" i="1" dirty="0">
              <a:latin typeface="Arial" charset="0"/>
            </a:endParaRPr>
          </a:p>
        </p:txBody>
      </p:sp>
      <p:cxnSp>
        <p:nvCxnSpPr>
          <p:cNvPr id="18" name="Straight Connector 17"/>
          <p:cNvCxnSpPr/>
          <p:nvPr/>
        </p:nvCxnSpPr>
        <p:spPr bwMode="auto">
          <a:xfrm flipV="1">
            <a:off x="7989176" y="1391779"/>
            <a:ext cx="0" cy="133790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9" name="Rectangle 18"/>
          <p:cNvSpPr/>
          <p:nvPr/>
        </p:nvSpPr>
        <p:spPr bwMode="auto">
          <a:xfrm>
            <a:off x="7630159" y="1066800"/>
            <a:ext cx="1361441" cy="332320"/>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Component</a:t>
            </a:r>
            <a:endParaRPr lang="en-US" sz="1400" b="0" i="0" dirty="0">
              <a:latin typeface="Arial" charset="0"/>
              <a:ea typeface="Arial" charset="0"/>
              <a:cs typeface="Arial" charset="0"/>
            </a:endParaRPr>
          </a:p>
        </p:txBody>
      </p:sp>
      <p:sp>
        <p:nvSpPr>
          <p:cNvPr id="4" name="Rectangle 3"/>
          <p:cNvSpPr/>
          <p:nvPr/>
        </p:nvSpPr>
        <p:spPr>
          <a:xfrm>
            <a:off x="6613152" y="3402788"/>
            <a:ext cx="479214" cy="280370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Rectangle 19"/>
          <p:cNvSpPr/>
          <p:nvPr/>
        </p:nvSpPr>
        <p:spPr>
          <a:xfrm>
            <a:off x="5016426" y="5847048"/>
            <a:ext cx="2004062" cy="583737"/>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6411322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0071" y="1196210"/>
            <a:ext cx="8590643" cy="2200275"/>
          </a:xfrm>
        </p:spPr>
        <p:txBody>
          <a:bodyPr/>
          <a:lstStyle/>
          <a:p>
            <a:r>
              <a:rPr lang="en-US" dirty="0" smtClean="0"/>
              <a:t>The  Analysis Ontology</a:t>
            </a:r>
            <a:endParaRPr lang="en-US" dirty="0"/>
          </a:p>
        </p:txBody>
      </p:sp>
      <p:sp>
        <p:nvSpPr>
          <p:cNvPr id="3" name="Text Placeholder 2"/>
          <p:cNvSpPr>
            <a:spLocks noGrp="1"/>
          </p:cNvSpPr>
          <p:nvPr>
            <p:ph type="body" idx="1"/>
          </p:nvPr>
        </p:nvSpPr>
        <p:spPr/>
        <p:txBody>
          <a:bodyPr>
            <a:normAutofit/>
          </a:bodyPr>
          <a:lstStyle/>
          <a:p>
            <a:r>
              <a:rPr lang="en-US" dirty="0" smtClean="0"/>
              <a:t>Analysis</a:t>
            </a:r>
          </a:p>
          <a:p>
            <a:r>
              <a:rPr lang="en-US" dirty="0" smtClean="0"/>
              <a:t>Characterization</a:t>
            </a:r>
            <a:endParaRPr lang="en-US" dirty="0"/>
          </a:p>
        </p:txBody>
      </p:sp>
      <p:sp>
        <p:nvSpPr>
          <p:cNvPr id="4" name="Slide Number Placeholder 3"/>
          <p:cNvSpPr>
            <a:spLocks noGrp="1"/>
          </p:cNvSpPr>
          <p:nvPr>
            <p:ph type="sldNum" sz="quarter" idx="12"/>
          </p:nvPr>
        </p:nvSpPr>
        <p:spPr/>
        <p:txBody>
          <a:bodyPr/>
          <a:lstStyle/>
          <a:p>
            <a:fld id="{B929F27A-2358-614F-9775-4EE8DA57C84B}" type="slidenum">
              <a:rPr lang="en-US" smtClean="0"/>
              <a:t>45</a:t>
            </a:fld>
            <a:endParaRPr lang="en-US"/>
          </a:p>
        </p:txBody>
      </p:sp>
      <p:sp>
        <p:nvSpPr>
          <p:cNvPr id="6" name="Rectangle 5"/>
          <p:cNvSpPr/>
          <p:nvPr/>
        </p:nvSpPr>
        <p:spPr>
          <a:xfrm>
            <a:off x="2139384" y="1254701"/>
            <a:ext cx="4832488" cy="1123519"/>
          </a:xfrm>
          <a:prstGeom prst="rect">
            <a:avLst/>
          </a:prstGeom>
          <a:solidFill>
            <a:srgbClr val="B7D4E9"/>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t" anchorCtr="0"/>
          <a:lstStyle/>
          <a:p>
            <a:pPr algn="ctr"/>
            <a:r>
              <a:rPr lang="en-US" sz="1400" b="1" dirty="0" smtClean="0">
                <a:solidFill>
                  <a:schemeClr val="tx1"/>
                </a:solidFill>
              </a:rPr>
              <a:t>Foundation Ontologies</a:t>
            </a:r>
            <a:endParaRPr lang="en-US" sz="1400" dirty="0" smtClean="0">
              <a:solidFill>
                <a:schemeClr val="tx1"/>
              </a:solidFill>
            </a:endParaRPr>
          </a:p>
          <a:p>
            <a:pPr algn="ctr">
              <a:spcBef>
                <a:spcPts val="600"/>
              </a:spcBef>
            </a:pPr>
            <a:r>
              <a:rPr lang="en-US" sz="1400" dirty="0" smtClean="0">
                <a:solidFill>
                  <a:srgbClr val="0000FF"/>
                </a:solidFill>
              </a:rPr>
              <a:t>Mission</a:t>
            </a:r>
            <a:r>
              <a:rPr lang="en-US" sz="1400" dirty="0" smtClean="0">
                <a:solidFill>
                  <a:schemeClr val="tx1"/>
                </a:solidFill>
              </a:rPr>
              <a:t>, </a:t>
            </a:r>
            <a:r>
              <a:rPr lang="en-US" sz="1400" dirty="0" smtClean="0">
                <a:solidFill>
                  <a:srgbClr val="0000FF"/>
                </a:solidFill>
              </a:rPr>
              <a:t>Project</a:t>
            </a:r>
            <a:r>
              <a:rPr lang="en-US" sz="1400" dirty="0" smtClean="0">
                <a:solidFill>
                  <a:schemeClr val="tx1"/>
                </a:solidFill>
              </a:rPr>
              <a:t>,</a:t>
            </a:r>
            <a:r>
              <a:rPr lang="en-US" sz="1400" dirty="0">
                <a:solidFill>
                  <a:srgbClr val="0000FF"/>
                </a:solidFill>
              </a:rPr>
              <a:t> Analysis</a:t>
            </a:r>
            <a:r>
              <a:rPr lang="en-US" sz="1400" dirty="0">
                <a:solidFill>
                  <a:schemeClr val="tx1"/>
                </a:solidFill>
              </a:rPr>
              <a:t>, </a:t>
            </a:r>
            <a:endParaRPr lang="en-US" sz="1400" dirty="0" smtClean="0">
              <a:solidFill>
                <a:schemeClr val="tx1"/>
              </a:solidFill>
            </a:endParaRPr>
          </a:p>
          <a:p>
            <a:pPr algn="ctr">
              <a:spcBef>
                <a:spcPts val="0"/>
              </a:spcBef>
            </a:pPr>
            <a:r>
              <a:rPr lang="en-US" sz="1400" dirty="0" smtClean="0">
                <a:solidFill>
                  <a:schemeClr val="tx1"/>
                </a:solidFill>
              </a:rPr>
              <a:t>Quantities-Units-Dimensions-Values, </a:t>
            </a:r>
            <a:br>
              <a:rPr lang="en-US" sz="1400" dirty="0" smtClean="0">
                <a:solidFill>
                  <a:schemeClr val="tx1"/>
                </a:solidFill>
              </a:rPr>
            </a:br>
            <a:r>
              <a:rPr lang="en-US" sz="1400" dirty="0" smtClean="0">
                <a:solidFill>
                  <a:schemeClr val="tx1"/>
                </a:solidFill>
              </a:rPr>
              <a:t>Artifact</a:t>
            </a:r>
          </a:p>
          <a:p>
            <a:pPr algn="ctr">
              <a:spcBef>
                <a:spcPts val="600"/>
              </a:spcBef>
            </a:pPr>
            <a:endParaRPr sz="1600" dirty="0"/>
          </a:p>
        </p:txBody>
      </p:sp>
      <p:sp>
        <p:nvSpPr>
          <p:cNvPr id="7" name="Oval 6"/>
          <p:cNvSpPr/>
          <p:nvPr/>
        </p:nvSpPr>
        <p:spPr>
          <a:xfrm>
            <a:off x="4790665" y="1511400"/>
            <a:ext cx="942443" cy="356906"/>
          </a:xfrm>
          <a:prstGeom prst="ellipse">
            <a:avLst/>
          </a:prstGeom>
          <a:noFill/>
          <a:ln w="19050" cmpd="sng">
            <a:solidFill>
              <a:srgbClr val="FF0000"/>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7480908"/>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Analysis Profile Scope</a:t>
            </a:r>
            <a:endParaRPr lang="en-US" dirty="0"/>
          </a:p>
        </p:txBody>
      </p:sp>
      <p:sp>
        <p:nvSpPr>
          <p:cNvPr id="3" name="Content Placeholder 2"/>
          <p:cNvSpPr>
            <a:spLocks noGrp="1"/>
          </p:cNvSpPr>
          <p:nvPr>
            <p:ph idx="1"/>
          </p:nvPr>
        </p:nvSpPr>
        <p:spPr/>
        <p:txBody>
          <a:bodyPr/>
          <a:lstStyle/>
          <a:p>
            <a:r>
              <a:rPr lang="en-US" dirty="0"/>
              <a:t>The Analysis Ontology defines general concepts and relationships for analyses such as trade studies, cost estimates, etc.  </a:t>
            </a:r>
          </a:p>
          <a:p>
            <a:r>
              <a:rPr lang="en-US" dirty="0"/>
              <a:t>The Analysis Profile defines classes and properties that describe characterization and analysis of model elements</a:t>
            </a:r>
            <a:r>
              <a:rPr lang="en-US" dirty="0" smtClean="0"/>
              <a:t>.</a:t>
            </a:r>
          </a:p>
          <a:p>
            <a:r>
              <a:rPr lang="en-US" dirty="0" smtClean="0"/>
              <a:t>One of the key principles of Analysis is to separate </a:t>
            </a:r>
            <a:r>
              <a:rPr lang="en-US" i="1" dirty="0" smtClean="0"/>
              <a:t>identity</a:t>
            </a:r>
            <a:r>
              <a:rPr lang="en-US" dirty="0" smtClean="0"/>
              <a:t> from </a:t>
            </a:r>
            <a:r>
              <a:rPr lang="en-US" i="1" dirty="0" smtClean="0"/>
              <a:t>description</a:t>
            </a:r>
            <a:endParaRPr lang="en-US" dirty="0"/>
          </a:p>
          <a:p>
            <a:pPr lvl="1"/>
            <a:r>
              <a:rPr lang="en-US" dirty="0" smtClean="0"/>
              <a:t>We don’t necessarily say a spacecraft has “a mass”</a:t>
            </a:r>
          </a:p>
          <a:p>
            <a:pPr lvl="1"/>
            <a:r>
              <a:rPr lang="en-US" dirty="0" smtClean="0"/>
              <a:t>We might say it is characterized by one or more mass property characterizations</a:t>
            </a:r>
          </a:p>
          <a:p>
            <a:pPr lvl="2"/>
            <a:r>
              <a:rPr lang="en-US" dirty="0" smtClean="0"/>
              <a:t>e.g., as estimated, as measured, with contingency, etc.</a:t>
            </a:r>
          </a:p>
          <a:p>
            <a:pPr lvl="1"/>
            <a:r>
              <a:rPr lang="en-US" dirty="0" smtClean="0"/>
              <a:t>These characterizations represent choice about description</a:t>
            </a:r>
          </a:p>
        </p:txBody>
      </p:sp>
      <p:sp>
        <p:nvSpPr>
          <p:cNvPr id="4" name="Slide Number Placeholder 3"/>
          <p:cNvSpPr>
            <a:spLocks noGrp="1"/>
          </p:cNvSpPr>
          <p:nvPr>
            <p:ph type="sldNum" sz="quarter" idx="10"/>
          </p:nvPr>
        </p:nvSpPr>
        <p:spPr/>
        <p:txBody>
          <a:bodyPr/>
          <a:lstStyle/>
          <a:p>
            <a:pPr>
              <a:defRPr/>
            </a:pPr>
            <a:fld id="{FBA43EC7-B018-492A-98F6-32908B5B9E8D}" type="slidenum">
              <a:rPr lang="en-US" smtClean="0"/>
              <a:pPr>
                <a:defRPr/>
              </a:pPr>
              <a:t>46</a:t>
            </a:fld>
            <a:endParaRPr lang="en-US" dirty="0"/>
          </a:p>
        </p:txBody>
      </p:sp>
    </p:spTree>
    <p:extLst>
      <p:ext uri="{BB962C8B-B14F-4D97-AF65-F5344CB8AC3E}">
        <p14:creationId xmlns:p14="http://schemas.microsoft.com/office/powerpoint/2010/main" val="78130089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Characterization</a:t>
            </a:r>
            <a:endParaRPr lang="en-US" dirty="0"/>
          </a:p>
        </p:txBody>
      </p:sp>
      <p:sp>
        <p:nvSpPr>
          <p:cNvPr id="3" name="Content Placeholder 2"/>
          <p:cNvSpPr>
            <a:spLocks noGrp="1"/>
          </p:cNvSpPr>
          <p:nvPr>
            <p:ph idx="1"/>
          </p:nvPr>
        </p:nvSpPr>
        <p:spPr>
          <a:xfrm>
            <a:off x="533399" y="1066800"/>
            <a:ext cx="8279725" cy="3217059"/>
          </a:xfrm>
        </p:spPr>
        <p:txBody>
          <a:bodyPr>
            <a:normAutofit/>
          </a:bodyPr>
          <a:lstStyle/>
          <a:p>
            <a:pPr>
              <a:lnSpc>
                <a:spcPct val="110000"/>
              </a:lnSpc>
              <a:spcBef>
                <a:spcPts val="1128"/>
              </a:spcBef>
            </a:pPr>
            <a:r>
              <a:rPr lang="en-US" dirty="0"/>
              <a:t>Characterization is a central concept in a pattern that seeks to </a:t>
            </a:r>
            <a:r>
              <a:rPr lang="en-US" i="1" dirty="0"/>
              <a:t>separate identity from </a:t>
            </a:r>
            <a:r>
              <a:rPr lang="en-US" i="1" dirty="0" smtClean="0"/>
              <a:t>description</a:t>
            </a:r>
          </a:p>
          <a:p>
            <a:pPr>
              <a:lnSpc>
                <a:spcPct val="110000"/>
              </a:lnSpc>
              <a:spcBef>
                <a:spcPts val="1128"/>
              </a:spcBef>
            </a:pPr>
            <a:r>
              <a:rPr lang="en-US" kern="1200" dirty="0"/>
              <a:t>A Characterization is a general entity that </a:t>
            </a:r>
            <a:r>
              <a:rPr lang="en-US" i="1" kern="1200" dirty="0"/>
              <a:t>characterizes</a:t>
            </a:r>
            <a:r>
              <a:rPr lang="en-US" kern="1200" dirty="0"/>
              <a:t> some other </a:t>
            </a:r>
            <a:r>
              <a:rPr lang="en-US" kern="1200" dirty="0" smtClean="0"/>
              <a:t>entity</a:t>
            </a:r>
          </a:p>
          <a:p>
            <a:pPr>
              <a:lnSpc>
                <a:spcPct val="110000"/>
              </a:lnSpc>
              <a:spcBef>
                <a:spcPts val="1128"/>
              </a:spcBef>
            </a:pPr>
            <a:r>
              <a:rPr lang="en-US" kern="1200" dirty="0" smtClean="0"/>
              <a:t>Example specializations:</a:t>
            </a:r>
          </a:p>
          <a:p>
            <a:pPr lvl="1">
              <a:lnSpc>
                <a:spcPct val="110000"/>
              </a:lnSpc>
              <a:buFont typeface="Arial"/>
              <a:buChar char="•"/>
            </a:pPr>
            <a:r>
              <a:rPr lang="en-US" kern="1200" dirty="0" smtClean="0"/>
              <a:t>Nominal</a:t>
            </a:r>
          </a:p>
          <a:p>
            <a:pPr lvl="1">
              <a:lnSpc>
                <a:spcPct val="110000"/>
              </a:lnSpc>
              <a:buFont typeface="Arial"/>
              <a:buChar char="•"/>
            </a:pPr>
            <a:r>
              <a:rPr lang="en-US" kern="1200" dirty="0" smtClean="0"/>
              <a:t>Parametric</a:t>
            </a:r>
          </a:p>
          <a:p>
            <a:pPr>
              <a:lnSpc>
                <a:spcPct val="110000"/>
              </a:lnSpc>
            </a:pPr>
            <a:endParaRPr lang="en-US" dirty="0"/>
          </a:p>
          <a:p>
            <a:pPr marL="0" indent="0">
              <a:lnSpc>
                <a:spcPct val="110000"/>
              </a:lnSpc>
              <a:buNone/>
            </a:pPr>
            <a:endParaRPr lang="en-US" dirty="0" smtClean="0"/>
          </a:p>
        </p:txBody>
      </p: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47</a:t>
            </a:fld>
            <a:endParaRPr lang="en-US" dirty="0"/>
          </a:p>
        </p:txBody>
      </p:sp>
      <p:sp>
        <p:nvSpPr>
          <p:cNvPr id="7" name="Rectangle 6"/>
          <p:cNvSpPr/>
          <p:nvPr/>
        </p:nvSpPr>
        <p:spPr>
          <a:xfrm>
            <a:off x="2226008" y="4654810"/>
            <a:ext cx="4266232" cy="88747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p:nvSpPr>
        <p:spPr bwMode="auto">
          <a:xfrm>
            <a:off x="5123337" y="4961598"/>
            <a:ext cx="1106053" cy="308526"/>
          </a:xfrm>
          <a:prstGeom prst="rect">
            <a:avLst/>
          </a:prstGeom>
          <a:solidFill>
            <a:srgbClr val="FFFEC4"/>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 entity)</a:t>
            </a:r>
            <a:endParaRPr lang="en-US" sz="1400" b="0" i="0" dirty="0">
              <a:latin typeface="Arial" charset="0"/>
              <a:ea typeface="Arial" charset="0"/>
              <a:cs typeface="Arial" charset="0"/>
            </a:endParaRPr>
          </a:p>
        </p:txBody>
      </p:sp>
      <p:cxnSp>
        <p:nvCxnSpPr>
          <p:cNvPr id="9" name="Straight Connector 8"/>
          <p:cNvCxnSpPr>
            <a:stCxn id="10" idx="3"/>
            <a:endCxn id="8" idx="1"/>
          </p:cNvCxnSpPr>
          <p:nvPr/>
        </p:nvCxnSpPr>
        <p:spPr bwMode="auto">
          <a:xfrm>
            <a:off x="3846084" y="5110031"/>
            <a:ext cx="1277253" cy="5830"/>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10" name="Rectangle 9"/>
          <p:cNvSpPr/>
          <p:nvPr/>
        </p:nvSpPr>
        <p:spPr bwMode="auto">
          <a:xfrm>
            <a:off x="2405469" y="4955239"/>
            <a:ext cx="1440615" cy="309583"/>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Characterization</a:t>
            </a:r>
            <a:endParaRPr lang="en-US" sz="1400" b="0" i="0" dirty="0">
              <a:latin typeface="Arial" charset="0"/>
              <a:ea typeface="Arial" charset="0"/>
              <a:cs typeface="Arial" charset="0"/>
            </a:endParaRPr>
          </a:p>
        </p:txBody>
      </p:sp>
      <p:sp>
        <p:nvSpPr>
          <p:cNvPr id="11" name="TextBox 10"/>
          <p:cNvSpPr txBox="1"/>
          <p:nvPr/>
        </p:nvSpPr>
        <p:spPr>
          <a:xfrm>
            <a:off x="3906275" y="4851729"/>
            <a:ext cx="1137889" cy="276999"/>
          </a:xfrm>
          <a:prstGeom prst="rect">
            <a:avLst/>
          </a:prstGeom>
          <a:noFill/>
        </p:spPr>
        <p:txBody>
          <a:bodyPr wrap="none">
            <a:prstTxWarp prst="textNoShape">
              <a:avLst/>
            </a:prstTxWarp>
            <a:spAutoFit/>
          </a:bodyPr>
          <a:lstStyle/>
          <a:p>
            <a:r>
              <a:rPr lang="en-US" sz="1200" b="0" i="1" dirty="0" smtClean="0">
                <a:latin typeface="Arial" charset="0"/>
              </a:rPr>
              <a:t>characterizes</a:t>
            </a:r>
            <a:endParaRPr lang="en-US" sz="1200" b="0" i="1" dirty="0">
              <a:latin typeface="Arial" charset="0"/>
            </a:endParaRPr>
          </a:p>
        </p:txBody>
      </p:sp>
      <p:sp>
        <p:nvSpPr>
          <p:cNvPr id="12" name="TextBox 11"/>
          <p:cNvSpPr txBox="1"/>
          <p:nvPr/>
        </p:nvSpPr>
        <p:spPr>
          <a:xfrm>
            <a:off x="511700" y="5684047"/>
            <a:ext cx="8435009" cy="646331"/>
          </a:xfrm>
          <a:prstGeom prst="rect">
            <a:avLst/>
          </a:prstGeom>
          <a:noFill/>
        </p:spPr>
        <p:txBody>
          <a:bodyPr wrap="none">
            <a:prstTxWarp prst="textNoShape">
              <a:avLst/>
            </a:prstTxWarp>
            <a:spAutoFit/>
          </a:bodyPr>
          <a:lstStyle/>
          <a:p>
            <a:r>
              <a:rPr lang="en-US" b="1" dirty="0" smtClean="0">
                <a:latin typeface="Arial" charset="0"/>
              </a:rPr>
              <a:t>Note</a:t>
            </a:r>
            <a:r>
              <a:rPr lang="en-US" b="0" dirty="0" smtClean="0">
                <a:latin typeface="Arial" charset="0"/>
              </a:rPr>
              <a:t>: The Characterization </a:t>
            </a:r>
            <a:r>
              <a:rPr lang="en-US" b="0" u="sng" dirty="0" smtClean="0">
                <a:latin typeface="Arial" charset="0"/>
              </a:rPr>
              <a:t>owns</a:t>
            </a:r>
            <a:r>
              <a:rPr lang="en-US" b="0" dirty="0" smtClean="0">
                <a:latin typeface="Arial" charset="0"/>
              </a:rPr>
              <a:t> the relationship, not the entity.</a:t>
            </a:r>
          </a:p>
          <a:p>
            <a:r>
              <a:rPr lang="en-US" dirty="0" smtClean="0">
                <a:latin typeface="Arial" charset="0"/>
              </a:rPr>
              <a:t>Thus, a Characterization can be added without having ‘write’ access to the entity.</a:t>
            </a:r>
            <a:endParaRPr lang="en-US" b="0" dirty="0">
              <a:latin typeface="Arial" charset="0"/>
            </a:endParaRPr>
          </a:p>
        </p:txBody>
      </p:sp>
    </p:spTree>
    <p:extLst>
      <p:ext uri="{BB962C8B-B14F-4D97-AF65-F5344CB8AC3E}">
        <p14:creationId xmlns:p14="http://schemas.microsoft.com/office/powerpoint/2010/main" val="110842695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Example Nominal Characterizations</a:t>
            </a:r>
            <a:endParaRPr lang="en-US" dirty="0"/>
          </a:p>
        </p:txBody>
      </p:sp>
      <p:sp>
        <p:nvSpPr>
          <p:cNvPr id="6" name="Content Placeholder 5"/>
          <p:cNvSpPr>
            <a:spLocks noGrp="1"/>
          </p:cNvSpPr>
          <p:nvPr>
            <p:ph idx="1"/>
          </p:nvPr>
        </p:nvSpPr>
        <p:spPr/>
        <p:txBody>
          <a:bodyPr/>
          <a:lstStyle/>
          <a:p>
            <a:r>
              <a:rPr lang="en-US" dirty="0" smtClean="0"/>
              <a:t>Useful for grouping elements</a:t>
            </a:r>
            <a:endParaRPr lang="en-US" dirty="0"/>
          </a:p>
        </p:txBody>
      </p:sp>
      <p:sp>
        <p:nvSpPr>
          <p:cNvPr id="3" name="Slide Number Placeholder 2"/>
          <p:cNvSpPr>
            <a:spLocks noGrp="1"/>
          </p:cNvSpPr>
          <p:nvPr>
            <p:ph type="sldNum" sz="quarter" idx="10"/>
          </p:nvPr>
        </p:nvSpPr>
        <p:spPr/>
        <p:txBody>
          <a:bodyPr/>
          <a:lstStyle/>
          <a:p>
            <a:pPr>
              <a:defRPr/>
            </a:pPr>
            <a:fld id="{ED16780C-5724-4F9D-AD4E-D86933BFF679}" type="slidenum">
              <a:rPr lang="en-US" smtClean="0"/>
              <a:pPr>
                <a:defRPr/>
              </a:pPr>
              <a:t>48</a:t>
            </a:fld>
            <a:endParaRPr lang="en-US" dirty="0"/>
          </a:p>
        </p:txBody>
      </p:sp>
      <p:pic>
        <p:nvPicPr>
          <p:cNvPr id="4" name="Picture 3" descr="_17_0_5_441005c4_1335403181486_720238_49561.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560320"/>
            <a:ext cx="9144000" cy="2689412"/>
          </a:xfrm>
          <a:prstGeom prst="rect">
            <a:avLst/>
          </a:prstGeom>
        </p:spPr>
      </p:pic>
    </p:spTree>
    <p:extLst>
      <p:ext uri="{BB962C8B-B14F-4D97-AF65-F5344CB8AC3E}">
        <p14:creationId xmlns:p14="http://schemas.microsoft.com/office/powerpoint/2010/main" val="382639075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4320" y="16781"/>
            <a:ext cx="7772400" cy="674099"/>
          </a:xfrm>
        </p:spPr>
        <p:txBody>
          <a:bodyPr/>
          <a:lstStyle/>
          <a:p>
            <a:r>
              <a:rPr lang="en-US" dirty="0" smtClean="0"/>
              <a:t>Characterizations By Milestone</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49</a:t>
            </a:fld>
            <a:endParaRPr lang="en-US" dirty="0"/>
          </a:p>
        </p:txBody>
      </p:sp>
      <p:pic>
        <p:nvPicPr>
          <p:cNvPr id="4" name="Picture 3"/>
          <p:cNvPicPr>
            <a:picLocks noChangeAspect="1"/>
          </p:cNvPicPr>
          <p:nvPr/>
        </p:nvPicPr>
        <p:blipFill>
          <a:blip r:embed="rId2"/>
          <a:stretch>
            <a:fillRect/>
          </a:stretch>
        </p:blipFill>
        <p:spPr>
          <a:xfrm>
            <a:off x="0" y="1981200"/>
            <a:ext cx="9144000" cy="2895012"/>
          </a:xfrm>
          <a:prstGeom prst="rect">
            <a:avLst/>
          </a:prstGeom>
        </p:spPr>
      </p:pic>
    </p:spTree>
    <p:extLst>
      <p:ext uri="{BB962C8B-B14F-4D97-AF65-F5344CB8AC3E}">
        <p14:creationId xmlns:p14="http://schemas.microsoft.com/office/powerpoint/2010/main" val="3414617649"/>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74320" y="16781"/>
            <a:ext cx="7772400" cy="674099"/>
          </a:xfrm>
        </p:spPr>
        <p:txBody>
          <a:bodyPr/>
          <a:lstStyle/>
          <a:p>
            <a:r>
              <a:rPr lang="en-US" dirty="0"/>
              <a:t>Characterizations (CDR &amp; PDR</a:t>
            </a:r>
            <a:r>
              <a:rPr lang="en-US" dirty="0" smtClean="0"/>
              <a:t>)</a:t>
            </a:r>
            <a:endParaRPr lang="en-US" dirty="0"/>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50</a:t>
            </a:fld>
            <a:endParaRPr lang="en-US" dirty="0"/>
          </a:p>
        </p:txBody>
      </p:sp>
      <p:pic>
        <p:nvPicPr>
          <p:cNvPr id="4" name="Picture 3"/>
          <p:cNvPicPr>
            <a:picLocks noChangeAspect="1"/>
          </p:cNvPicPr>
          <p:nvPr/>
        </p:nvPicPr>
        <p:blipFill>
          <a:blip r:embed="rId2"/>
          <a:stretch>
            <a:fillRect/>
          </a:stretch>
        </p:blipFill>
        <p:spPr>
          <a:xfrm>
            <a:off x="0" y="1765300"/>
            <a:ext cx="9144000" cy="3317809"/>
          </a:xfrm>
          <a:prstGeom prst="rect">
            <a:avLst/>
          </a:prstGeom>
        </p:spPr>
      </p:pic>
    </p:spTree>
    <p:extLst>
      <p:ext uri="{BB962C8B-B14F-4D97-AF65-F5344CB8AC3E}">
        <p14:creationId xmlns:p14="http://schemas.microsoft.com/office/powerpoint/2010/main" val="244240229"/>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Analysis </a:t>
            </a:r>
            <a:endParaRPr lang="en-US" dirty="0"/>
          </a:p>
        </p:txBody>
      </p:sp>
      <p:sp>
        <p:nvSpPr>
          <p:cNvPr id="3" name="Content Placeholder 2"/>
          <p:cNvSpPr>
            <a:spLocks noGrp="1"/>
          </p:cNvSpPr>
          <p:nvPr>
            <p:ph idx="1"/>
          </p:nvPr>
        </p:nvSpPr>
        <p:spPr>
          <a:xfrm>
            <a:off x="533399" y="1055661"/>
            <a:ext cx="8279725" cy="1606776"/>
          </a:xfrm>
        </p:spPr>
        <p:txBody>
          <a:bodyPr>
            <a:normAutofit/>
          </a:bodyPr>
          <a:lstStyle/>
          <a:p>
            <a:pPr>
              <a:spcBef>
                <a:spcPts val="1176"/>
              </a:spcBef>
            </a:pPr>
            <a:r>
              <a:rPr lang="en-US" dirty="0" smtClean="0"/>
              <a:t>An Analysis is a Characterization that provides an explanatory bridge between two sets of model elements</a:t>
            </a:r>
          </a:p>
          <a:p>
            <a:pPr>
              <a:spcBef>
                <a:spcPts val="1176"/>
              </a:spcBef>
            </a:pPr>
            <a:r>
              <a:rPr lang="en-US" dirty="0" smtClean="0"/>
              <a:t>The Analysis denotes the result, not the process</a:t>
            </a:r>
          </a:p>
        </p:txBody>
      </p:sp>
      <p:sp>
        <p:nvSpPr>
          <p:cNvPr id="6" name="Slide Number Placeholder 5"/>
          <p:cNvSpPr>
            <a:spLocks noGrp="1"/>
          </p:cNvSpPr>
          <p:nvPr>
            <p:ph type="sldNum" sz="quarter" idx="10"/>
          </p:nvPr>
        </p:nvSpPr>
        <p:spPr/>
        <p:txBody>
          <a:bodyPr/>
          <a:lstStyle/>
          <a:p>
            <a:pPr>
              <a:defRPr/>
            </a:pPr>
            <a:fld id="{FBA43EC7-B018-492A-98F6-32908B5B9E8D}" type="slidenum">
              <a:rPr lang="en-US" smtClean="0"/>
              <a:pPr>
                <a:defRPr/>
              </a:pPr>
              <a:t>51</a:t>
            </a:fld>
            <a:endParaRPr lang="en-US" dirty="0"/>
          </a:p>
        </p:txBody>
      </p:sp>
      <p:grpSp>
        <p:nvGrpSpPr>
          <p:cNvPr id="5" name="Group 4"/>
          <p:cNvGrpSpPr/>
          <p:nvPr/>
        </p:nvGrpSpPr>
        <p:grpSpPr>
          <a:xfrm>
            <a:off x="3451185" y="3092244"/>
            <a:ext cx="3698333" cy="453401"/>
            <a:chOff x="3451185" y="3092244"/>
            <a:chExt cx="3698333" cy="453401"/>
          </a:xfrm>
        </p:grpSpPr>
        <p:sp>
          <p:nvSpPr>
            <p:cNvPr id="20" name="Rectangle 19"/>
            <p:cNvSpPr/>
            <p:nvPr/>
          </p:nvSpPr>
          <p:spPr bwMode="auto">
            <a:xfrm>
              <a:off x="3451185" y="3229926"/>
              <a:ext cx="1470780" cy="309583"/>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Characterization</a:t>
              </a:r>
              <a:endParaRPr lang="en-US" sz="1400" b="0" i="0" dirty="0">
                <a:latin typeface="Arial" charset="0"/>
                <a:ea typeface="Arial" charset="0"/>
                <a:cs typeface="Arial" charset="0"/>
              </a:endParaRPr>
            </a:p>
          </p:txBody>
        </p:sp>
        <p:sp>
          <p:nvSpPr>
            <p:cNvPr id="38" name="Rectangle 37"/>
            <p:cNvSpPr/>
            <p:nvPr/>
          </p:nvSpPr>
          <p:spPr bwMode="auto">
            <a:xfrm>
              <a:off x="6008270" y="3237119"/>
              <a:ext cx="1141248"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anything</a:t>
              </a:r>
              <a:endParaRPr lang="en-US" sz="1400" b="0" i="0" dirty="0">
                <a:latin typeface="Arial" charset="0"/>
                <a:ea typeface="Arial" charset="0"/>
                <a:cs typeface="Arial" charset="0"/>
              </a:endParaRPr>
            </a:p>
          </p:txBody>
        </p:sp>
        <p:cxnSp>
          <p:nvCxnSpPr>
            <p:cNvPr id="39" name="Straight Connector 38"/>
            <p:cNvCxnSpPr>
              <a:stCxn id="20" idx="3"/>
              <a:endCxn id="38" idx="1"/>
            </p:cNvCxnSpPr>
            <p:nvPr/>
          </p:nvCxnSpPr>
          <p:spPr bwMode="auto">
            <a:xfrm>
              <a:off x="4921965" y="3384718"/>
              <a:ext cx="1086305" cy="666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41" name="TextBox 40"/>
            <p:cNvSpPr txBox="1"/>
            <p:nvPr/>
          </p:nvSpPr>
          <p:spPr>
            <a:xfrm>
              <a:off x="4939617" y="3092244"/>
              <a:ext cx="1137889" cy="276999"/>
            </a:xfrm>
            <a:prstGeom prst="rect">
              <a:avLst/>
            </a:prstGeom>
            <a:noFill/>
          </p:spPr>
          <p:txBody>
            <a:bodyPr wrap="none">
              <a:prstTxWarp prst="textNoShape">
                <a:avLst/>
              </a:prstTxWarp>
              <a:spAutoFit/>
            </a:bodyPr>
            <a:lstStyle/>
            <a:p>
              <a:r>
                <a:rPr lang="en-US" sz="1200" b="0" i="1" dirty="0" smtClean="0">
                  <a:latin typeface="Arial" charset="0"/>
                </a:rPr>
                <a:t>characterizes</a:t>
              </a:r>
            </a:p>
          </p:txBody>
        </p:sp>
      </p:grpSp>
      <p:grpSp>
        <p:nvGrpSpPr>
          <p:cNvPr id="4" name="Group 3"/>
          <p:cNvGrpSpPr/>
          <p:nvPr/>
        </p:nvGrpSpPr>
        <p:grpSpPr>
          <a:xfrm>
            <a:off x="1646037" y="3403536"/>
            <a:ext cx="5540257" cy="1113805"/>
            <a:chOff x="1646037" y="3403536"/>
            <a:chExt cx="5540257" cy="1113805"/>
          </a:xfrm>
        </p:grpSpPr>
        <p:sp>
          <p:nvSpPr>
            <p:cNvPr id="10" name="TextBox 9"/>
            <p:cNvSpPr txBox="1"/>
            <p:nvPr/>
          </p:nvSpPr>
          <p:spPr>
            <a:xfrm>
              <a:off x="2909419" y="4077699"/>
              <a:ext cx="830112" cy="276999"/>
            </a:xfrm>
            <a:prstGeom prst="rect">
              <a:avLst/>
            </a:prstGeom>
            <a:noFill/>
          </p:spPr>
          <p:txBody>
            <a:bodyPr wrap="none">
              <a:prstTxWarp prst="textNoShape">
                <a:avLst/>
              </a:prstTxWarp>
              <a:spAutoFit/>
            </a:bodyPr>
            <a:lstStyle/>
            <a:p>
              <a:r>
                <a:rPr lang="en-US" sz="1200" b="0" i="1" dirty="0" smtClean="0">
                  <a:latin typeface="Arial" charset="0"/>
                </a:rPr>
                <a:t>analyzes</a:t>
              </a:r>
              <a:endParaRPr lang="en-US" sz="1200" b="0" i="1" dirty="0">
                <a:latin typeface="Arial" charset="0"/>
              </a:endParaRPr>
            </a:p>
          </p:txBody>
        </p:sp>
        <p:sp>
          <p:nvSpPr>
            <p:cNvPr id="7" name="Rectangle 6"/>
            <p:cNvSpPr/>
            <p:nvPr/>
          </p:nvSpPr>
          <p:spPr bwMode="auto">
            <a:xfrm>
              <a:off x="3762426" y="4204871"/>
              <a:ext cx="879475" cy="309583"/>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Analysis</a:t>
              </a:r>
              <a:endParaRPr lang="en-US" sz="1400" b="0" i="0" dirty="0">
                <a:latin typeface="Arial" charset="0"/>
                <a:ea typeface="Arial" charset="0"/>
                <a:cs typeface="Arial" charset="0"/>
              </a:endParaRPr>
            </a:p>
          </p:txBody>
        </p:sp>
        <p:cxnSp>
          <p:nvCxnSpPr>
            <p:cNvPr id="8" name="Straight Connector 7"/>
            <p:cNvCxnSpPr>
              <a:stCxn id="7" idx="1"/>
              <a:endCxn id="9" idx="3"/>
            </p:cNvCxnSpPr>
            <p:nvPr/>
          </p:nvCxnSpPr>
          <p:spPr bwMode="auto">
            <a:xfrm flipH="1">
              <a:off x="2787285" y="4359663"/>
              <a:ext cx="975141" cy="3415"/>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9" name="Rectangle 8"/>
            <p:cNvSpPr/>
            <p:nvPr/>
          </p:nvSpPr>
          <p:spPr bwMode="auto">
            <a:xfrm>
              <a:off x="1646037" y="4208815"/>
              <a:ext cx="1141248"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anything</a:t>
              </a:r>
              <a:endParaRPr lang="en-US" sz="1400" b="0" i="0" dirty="0">
                <a:latin typeface="Arial" charset="0"/>
                <a:ea typeface="Arial" charset="0"/>
                <a:cs typeface="Arial" charset="0"/>
              </a:endParaRPr>
            </a:p>
          </p:txBody>
        </p:sp>
        <p:grpSp>
          <p:nvGrpSpPr>
            <p:cNvPr id="27" name="Group 26"/>
            <p:cNvGrpSpPr/>
            <p:nvPr/>
          </p:nvGrpSpPr>
          <p:grpSpPr>
            <a:xfrm>
              <a:off x="4105188" y="3541642"/>
              <a:ext cx="164800" cy="654928"/>
              <a:chOff x="1947068" y="3558243"/>
              <a:chExt cx="164800" cy="654928"/>
            </a:xfrm>
          </p:grpSpPr>
          <p:sp>
            <p:nvSpPr>
              <p:cNvPr id="21" name="Isosceles Triangle 20"/>
              <p:cNvSpPr/>
              <p:nvPr/>
            </p:nvSpPr>
            <p:spPr>
              <a:xfrm>
                <a:off x="1947068" y="3558243"/>
                <a:ext cx="164800" cy="116340"/>
              </a:xfrm>
              <a:prstGeom prst="triangle">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23" name="Straight Connector 22"/>
              <p:cNvCxnSpPr/>
              <p:nvPr/>
            </p:nvCxnSpPr>
            <p:spPr>
              <a:xfrm flipV="1">
                <a:off x="2035744" y="3672312"/>
                <a:ext cx="1011" cy="540859"/>
              </a:xfrm>
              <a:prstGeom prst="line">
                <a:avLst/>
              </a:prstGeom>
              <a:ln w="9525" cmpd="sng">
                <a:solidFill>
                  <a:srgbClr val="000000"/>
                </a:solidFill>
              </a:ln>
            </p:spPr>
            <p:style>
              <a:lnRef idx="2">
                <a:schemeClr val="accent1"/>
              </a:lnRef>
              <a:fillRef idx="0">
                <a:schemeClr val="accent1"/>
              </a:fillRef>
              <a:effectRef idx="1">
                <a:schemeClr val="accent1"/>
              </a:effectRef>
              <a:fontRef idx="minor">
                <a:schemeClr val="tx1"/>
              </a:fontRef>
            </p:style>
          </p:cxnSp>
        </p:grpSp>
        <p:sp>
          <p:nvSpPr>
            <p:cNvPr id="35" name="Rectangle 34"/>
            <p:cNvSpPr/>
            <p:nvPr/>
          </p:nvSpPr>
          <p:spPr bwMode="auto">
            <a:xfrm>
              <a:off x="6045046" y="4205256"/>
              <a:ext cx="1141248" cy="308526"/>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anything</a:t>
              </a:r>
              <a:endParaRPr lang="en-US" sz="1400" b="0" i="0" dirty="0">
                <a:latin typeface="Arial" charset="0"/>
                <a:ea typeface="Arial" charset="0"/>
                <a:cs typeface="Arial" charset="0"/>
              </a:endParaRPr>
            </a:p>
          </p:txBody>
        </p:sp>
        <p:sp>
          <p:nvSpPr>
            <p:cNvPr id="36" name="TextBox 35"/>
            <p:cNvSpPr txBox="1"/>
            <p:nvPr/>
          </p:nvSpPr>
          <p:spPr>
            <a:xfrm>
              <a:off x="4663853" y="4060380"/>
              <a:ext cx="787357" cy="276999"/>
            </a:xfrm>
            <a:prstGeom prst="rect">
              <a:avLst/>
            </a:prstGeom>
            <a:noFill/>
          </p:spPr>
          <p:txBody>
            <a:bodyPr wrap="none">
              <a:prstTxWarp prst="textNoShape">
                <a:avLst/>
              </a:prstTxWarp>
              <a:spAutoFit/>
            </a:bodyPr>
            <a:lstStyle/>
            <a:p>
              <a:r>
                <a:rPr lang="en-US" sz="1200" b="0" i="1" dirty="0" smtClean="0">
                  <a:latin typeface="Arial" charset="0"/>
                </a:rPr>
                <a:t>explains</a:t>
              </a:r>
              <a:endParaRPr lang="en-US" sz="1200" b="0" i="1" dirty="0">
                <a:latin typeface="Arial" charset="0"/>
              </a:endParaRPr>
            </a:p>
          </p:txBody>
        </p:sp>
        <p:cxnSp>
          <p:nvCxnSpPr>
            <p:cNvPr id="37" name="Straight Connector 36"/>
            <p:cNvCxnSpPr>
              <a:stCxn id="7" idx="3"/>
              <a:endCxn id="35" idx="1"/>
            </p:cNvCxnSpPr>
            <p:nvPr/>
          </p:nvCxnSpPr>
          <p:spPr bwMode="auto">
            <a:xfrm flipV="1">
              <a:off x="4641901" y="4359519"/>
              <a:ext cx="1403145" cy="14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grpSp>
          <p:nvGrpSpPr>
            <p:cNvPr id="48" name="Group 47"/>
            <p:cNvGrpSpPr/>
            <p:nvPr/>
          </p:nvGrpSpPr>
          <p:grpSpPr>
            <a:xfrm>
              <a:off x="5353250" y="3403536"/>
              <a:ext cx="164800" cy="962344"/>
              <a:chOff x="1947068" y="3558243"/>
              <a:chExt cx="164800" cy="962344"/>
            </a:xfrm>
          </p:grpSpPr>
          <p:sp>
            <p:nvSpPr>
              <p:cNvPr id="49" name="Isosceles Triangle 48"/>
              <p:cNvSpPr/>
              <p:nvPr/>
            </p:nvSpPr>
            <p:spPr>
              <a:xfrm>
                <a:off x="1947068" y="3558243"/>
                <a:ext cx="164800" cy="116340"/>
              </a:xfrm>
              <a:prstGeom prst="triangle">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0" name="Straight Connector 49"/>
              <p:cNvCxnSpPr/>
              <p:nvPr/>
            </p:nvCxnSpPr>
            <p:spPr>
              <a:xfrm flipH="1" flipV="1">
                <a:off x="2036756" y="3672314"/>
                <a:ext cx="10468" cy="848273"/>
              </a:xfrm>
              <a:prstGeom prst="line">
                <a:avLst/>
              </a:prstGeom>
              <a:ln w="9525" cmpd="sng">
                <a:solidFill>
                  <a:srgbClr val="000000"/>
                </a:solidFill>
              </a:ln>
            </p:spPr>
            <p:style>
              <a:lnRef idx="2">
                <a:schemeClr val="accent1"/>
              </a:lnRef>
              <a:fillRef idx="0">
                <a:schemeClr val="accent1"/>
              </a:fillRef>
              <a:effectRef idx="1">
                <a:schemeClr val="accent1"/>
              </a:effectRef>
              <a:fontRef idx="minor">
                <a:schemeClr val="tx1"/>
              </a:fontRef>
            </p:style>
          </p:cxnSp>
        </p:grpSp>
      </p:grpSp>
    </p:spTree>
    <p:extLst>
      <p:ext uri="{BB962C8B-B14F-4D97-AF65-F5344CB8AC3E}">
        <p14:creationId xmlns:p14="http://schemas.microsoft.com/office/powerpoint/2010/main" val="600350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1502" y="6780"/>
            <a:ext cx="8252498" cy="667035"/>
          </a:xfrm>
        </p:spPr>
        <p:txBody>
          <a:bodyPr/>
          <a:lstStyle/>
          <a:p>
            <a:r>
              <a:rPr lang="en-US" dirty="0"/>
              <a:t>Downlink Analysis – Requirement Refinement</a:t>
            </a:r>
          </a:p>
        </p:txBody>
      </p:sp>
      <p:sp>
        <p:nvSpPr>
          <p:cNvPr id="3" name="Slide Number Placeholder 2"/>
          <p:cNvSpPr>
            <a:spLocks noGrp="1"/>
          </p:cNvSpPr>
          <p:nvPr>
            <p:ph type="sldNum" sz="quarter" idx="11"/>
          </p:nvPr>
        </p:nvSpPr>
        <p:spPr/>
        <p:txBody>
          <a:bodyPr/>
          <a:lstStyle/>
          <a:p>
            <a:pPr>
              <a:defRPr/>
            </a:pPr>
            <a:fld id="{ED16780C-5724-4F9D-AD4E-D86933BFF679}" type="slidenum">
              <a:rPr lang="en-US" smtClean="0"/>
              <a:pPr>
                <a:defRPr/>
              </a:pPr>
              <a:t>52</a:t>
            </a:fld>
            <a:endParaRPr lang="en-US" dirty="0"/>
          </a:p>
        </p:txBody>
      </p:sp>
      <p:pic>
        <p:nvPicPr>
          <p:cNvPr id="4" name="Picture 3" descr="_17_0_5_417d0591_1341392071345_832076_15532.wmf"/>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951829"/>
            <a:ext cx="9144000" cy="4824891"/>
          </a:xfrm>
          <a:prstGeom prst="rect">
            <a:avLst/>
          </a:prstGeom>
        </p:spPr>
      </p:pic>
      <p:grpSp>
        <p:nvGrpSpPr>
          <p:cNvPr id="6" name="Group 5"/>
          <p:cNvGrpSpPr/>
          <p:nvPr/>
        </p:nvGrpSpPr>
        <p:grpSpPr>
          <a:xfrm>
            <a:off x="1786808" y="860042"/>
            <a:ext cx="4022392" cy="1070358"/>
            <a:chOff x="1786808" y="860042"/>
            <a:chExt cx="4022392" cy="1070358"/>
          </a:xfrm>
        </p:grpSpPr>
        <p:sp>
          <p:nvSpPr>
            <p:cNvPr id="17" name="Rectangle 16"/>
            <p:cNvSpPr/>
            <p:nvPr/>
          </p:nvSpPr>
          <p:spPr>
            <a:xfrm flipH="1">
              <a:off x="4315680" y="1310640"/>
              <a:ext cx="741680" cy="274320"/>
            </a:xfrm>
            <a:prstGeom prst="rect">
              <a:avLst/>
            </a:prstGeom>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1786808" y="860042"/>
              <a:ext cx="4022392" cy="1070358"/>
            </a:xfrm>
            <a:prstGeom prst="rect">
              <a:avLst/>
            </a:prstGeom>
            <a:solidFill>
              <a:schemeClr val="accent1">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7" name="Straight Connector 6"/>
            <p:cNvCxnSpPr>
              <a:stCxn id="8" idx="3"/>
              <a:endCxn id="10" idx="1"/>
            </p:cNvCxnSpPr>
            <p:nvPr/>
          </p:nvCxnSpPr>
          <p:spPr bwMode="auto">
            <a:xfrm flipV="1">
              <a:off x="2959844" y="1272219"/>
              <a:ext cx="1372738" cy="2404"/>
            </a:xfrm>
            <a:prstGeom prst="line">
              <a:avLst/>
            </a:prstGeom>
            <a:blipFill dpi="0" rotWithShape="1">
              <a:blip r:embed="rId3" cstate="print"/>
              <a:srcRect/>
              <a:tile tx="0" ty="0" sx="100000" sy="100000" flip="none" algn="tl"/>
            </a:blipFill>
            <a:ln w="9525" cap="flat" cmpd="sng" algn="ctr">
              <a:solidFill>
                <a:schemeClr val="tx1"/>
              </a:solidFill>
              <a:prstDash val="solid"/>
              <a:round/>
              <a:headEnd type="none" w="med" len="med"/>
              <a:tailEnd type="triangle" w="med" len="lg"/>
            </a:ln>
            <a:effectLst>
              <a:outerShdw blurRad="63500" dist="107763" dir="2700000" algn="ctr" rotWithShape="0">
                <a:schemeClr val="bg2">
                  <a:alpha val="50000"/>
                </a:schemeClr>
              </a:outerShdw>
            </a:effectLst>
          </p:spPr>
        </p:cxnSp>
        <p:sp>
          <p:nvSpPr>
            <p:cNvPr id="8" name="Rectangle 7"/>
            <p:cNvSpPr/>
            <p:nvPr/>
          </p:nvSpPr>
          <p:spPr bwMode="auto">
            <a:xfrm>
              <a:off x="1968720" y="1119831"/>
              <a:ext cx="991124" cy="309583"/>
            </a:xfrm>
            <a:prstGeom prst="rect">
              <a:avLst/>
            </a:prstGeom>
            <a:solidFill>
              <a:schemeClr val="accent1">
                <a:lumMod val="60000"/>
                <a:lumOff val="40000"/>
              </a:schemeClr>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Analysis</a:t>
              </a:r>
              <a:endParaRPr lang="en-US" sz="1400" b="0" i="0" dirty="0">
                <a:latin typeface="Arial" charset="0"/>
                <a:ea typeface="Arial" charset="0"/>
                <a:cs typeface="Arial" charset="0"/>
              </a:endParaRPr>
            </a:p>
          </p:txBody>
        </p:sp>
        <p:sp>
          <p:nvSpPr>
            <p:cNvPr id="9" name="TextBox 8"/>
            <p:cNvSpPr txBox="1"/>
            <p:nvPr/>
          </p:nvSpPr>
          <p:spPr>
            <a:xfrm>
              <a:off x="2979395" y="996001"/>
              <a:ext cx="830112" cy="276999"/>
            </a:xfrm>
            <a:prstGeom prst="rect">
              <a:avLst/>
            </a:prstGeom>
            <a:noFill/>
          </p:spPr>
          <p:txBody>
            <a:bodyPr wrap="none">
              <a:prstTxWarp prst="textNoShape">
                <a:avLst/>
              </a:prstTxWarp>
              <a:spAutoFit/>
            </a:bodyPr>
            <a:lstStyle/>
            <a:p>
              <a:r>
                <a:rPr lang="en-US" sz="1200" b="0" i="1" dirty="0" smtClean="0">
                  <a:latin typeface="Arial" charset="0"/>
                </a:rPr>
                <a:t>analyzes</a:t>
              </a:r>
              <a:endParaRPr lang="en-US" sz="1200" b="0" i="1" dirty="0">
                <a:latin typeface="Arial" charset="0"/>
              </a:endParaRPr>
            </a:p>
          </p:txBody>
        </p:sp>
        <p:sp>
          <p:nvSpPr>
            <p:cNvPr id="10" name="Rectangle 9"/>
            <p:cNvSpPr/>
            <p:nvPr/>
          </p:nvSpPr>
          <p:spPr bwMode="auto">
            <a:xfrm>
              <a:off x="4332582" y="949318"/>
              <a:ext cx="1263258" cy="645802"/>
            </a:xfrm>
            <a:prstGeom prst="rect">
              <a:avLst/>
            </a:prstGeom>
            <a:solidFill>
              <a:srgbClr val="FEFEC5"/>
            </a:solidFill>
            <a:ln w="9525" cap="flat" cmpd="sng" algn="ctr">
              <a:solidFill>
                <a:schemeClr val="tx1"/>
              </a:solidFill>
              <a:prstDash val="solid"/>
              <a:round/>
              <a:headEnd type="none" w="med" len="med"/>
              <a:tailEnd type="none" w="med" len="med"/>
            </a:ln>
            <a:effectLst>
              <a:outerShdw blurRad="63500" dist="69723" dir="2700000" algn="ctr" rotWithShape="0">
                <a:schemeClr val="bg2">
                  <a:alpha val="50000"/>
                </a:schemeClr>
              </a:outerShdw>
            </a:effectLst>
          </p:spPr>
          <p:txBody>
            <a:bodyPr wrap="none" lIns="0" tIns="0" rIns="0" bIns="0" anchor="ctr">
              <a:prstTxWarp prst="textNoShape">
                <a:avLst/>
              </a:prstTxWarp>
            </a:bodyPr>
            <a:lstStyle/>
            <a:p>
              <a:pPr algn="ctr"/>
              <a:r>
                <a:rPr lang="en-US" sz="1400" b="0" i="0" dirty="0" smtClean="0">
                  <a:latin typeface="Arial" charset="0"/>
                  <a:ea typeface="Arial" charset="0"/>
                  <a:cs typeface="Arial" charset="0"/>
                </a:rPr>
                <a:t>Requirement</a:t>
              </a:r>
              <a:endParaRPr lang="en-US" sz="1400" b="0" i="0" dirty="0">
                <a:latin typeface="Arial" charset="0"/>
                <a:ea typeface="Arial" charset="0"/>
                <a:cs typeface="Arial" charset="0"/>
              </a:endParaRPr>
            </a:p>
          </p:txBody>
        </p:sp>
        <p:sp>
          <p:nvSpPr>
            <p:cNvPr id="15" name="TextBox 14"/>
            <p:cNvSpPr txBox="1"/>
            <p:nvPr/>
          </p:nvSpPr>
          <p:spPr>
            <a:xfrm>
              <a:off x="2979395" y="1412561"/>
              <a:ext cx="787357" cy="276999"/>
            </a:xfrm>
            <a:prstGeom prst="rect">
              <a:avLst/>
            </a:prstGeom>
            <a:noFill/>
          </p:spPr>
          <p:txBody>
            <a:bodyPr wrap="none">
              <a:prstTxWarp prst="textNoShape">
                <a:avLst/>
              </a:prstTxWarp>
              <a:spAutoFit/>
            </a:bodyPr>
            <a:lstStyle/>
            <a:p>
              <a:r>
                <a:rPr lang="en-US" sz="1200" b="0" i="1" dirty="0" smtClean="0">
                  <a:latin typeface="Arial" charset="0"/>
                </a:rPr>
                <a:t>explains</a:t>
              </a:r>
              <a:endParaRPr lang="en-US" sz="1200" b="0" i="1" dirty="0">
                <a:latin typeface="Arial" charset="0"/>
              </a:endParaRPr>
            </a:p>
          </p:txBody>
        </p:sp>
        <p:cxnSp>
          <p:nvCxnSpPr>
            <p:cNvPr id="21" name="Curved Connector 20"/>
            <p:cNvCxnSpPr>
              <a:stCxn id="17" idx="3"/>
              <a:endCxn id="17" idx="2"/>
            </p:cNvCxnSpPr>
            <p:nvPr/>
          </p:nvCxnSpPr>
          <p:spPr>
            <a:xfrm rot="10800000" flipH="1" flipV="1">
              <a:off x="4315680" y="1447800"/>
              <a:ext cx="370840" cy="137160"/>
            </a:xfrm>
            <a:prstGeom prst="curvedConnector4">
              <a:avLst>
                <a:gd name="adj1" fmla="val -91781"/>
                <a:gd name="adj2" fmla="val 266667"/>
              </a:avLst>
            </a:prstGeom>
            <a:ln w="9525" cmpd="sng">
              <a:solidFill>
                <a:schemeClr val="tx1"/>
              </a:solidFill>
              <a:headEnd type="none"/>
              <a:tailEnd type="triangle" w="med" len="lg"/>
            </a:ln>
          </p:spPr>
          <p:style>
            <a:lnRef idx="2">
              <a:schemeClr val="accent1"/>
            </a:lnRef>
            <a:fillRef idx="0">
              <a:schemeClr val="accent1"/>
            </a:fillRef>
            <a:effectRef idx="1">
              <a:schemeClr val="accent1"/>
            </a:effectRef>
            <a:fontRef idx="minor">
              <a:schemeClr val="tx1"/>
            </a:fontRef>
          </p:style>
        </p:cxnSp>
        <p:sp>
          <p:nvSpPr>
            <p:cNvPr id="22" name="TextBox 21"/>
            <p:cNvSpPr txBox="1"/>
            <p:nvPr/>
          </p:nvSpPr>
          <p:spPr>
            <a:xfrm>
              <a:off x="3970240" y="1514161"/>
              <a:ext cx="944879" cy="276999"/>
            </a:xfrm>
            <a:prstGeom prst="rect">
              <a:avLst/>
            </a:prstGeom>
            <a:noFill/>
          </p:spPr>
          <p:txBody>
            <a:bodyPr wrap="square">
              <a:prstTxWarp prst="textNoShape">
                <a:avLst/>
              </a:prstTxWarp>
              <a:spAutoFit/>
            </a:bodyPr>
            <a:lstStyle/>
            <a:p>
              <a:r>
                <a:rPr lang="en-US" sz="1200" b="0" i="1" dirty="0" smtClean="0">
                  <a:latin typeface="Arial" charset="0"/>
                </a:rPr>
                <a:t>refines</a:t>
              </a:r>
              <a:endParaRPr lang="en-US" sz="1200" b="0" i="1" dirty="0">
                <a:latin typeface="Arial" charset="0"/>
              </a:endParaRPr>
            </a:p>
          </p:txBody>
        </p:sp>
        <p:cxnSp>
          <p:nvCxnSpPr>
            <p:cNvPr id="39" name="Elbow Connector 38"/>
            <p:cNvCxnSpPr>
              <a:stCxn id="8" idx="2"/>
              <a:endCxn id="22" idx="1"/>
            </p:cNvCxnSpPr>
            <p:nvPr/>
          </p:nvCxnSpPr>
          <p:spPr>
            <a:xfrm rot="16200000" flipH="1">
              <a:off x="3105638" y="788058"/>
              <a:ext cx="223247" cy="1505958"/>
            </a:xfrm>
            <a:prstGeom prst="bentConnector2">
              <a:avLst/>
            </a:prstGeom>
            <a:ln w="9525" cmpd="sng">
              <a:solidFill>
                <a:srgbClr val="000000"/>
              </a:solidFill>
              <a:tailEnd type="arrow"/>
            </a:ln>
          </p:spPr>
          <p:style>
            <a:lnRef idx="2">
              <a:schemeClr val="accent1"/>
            </a:lnRef>
            <a:fillRef idx="0">
              <a:schemeClr val="accent1"/>
            </a:fillRef>
            <a:effectRef idx="1">
              <a:schemeClr val="accent1"/>
            </a:effectRef>
            <a:fontRef idx="minor">
              <a:schemeClr val="tx1"/>
            </a:fontRef>
          </p:style>
        </p:cxnSp>
      </p:grpSp>
      <p:grpSp>
        <p:nvGrpSpPr>
          <p:cNvPr id="20" name="Group 19"/>
          <p:cNvGrpSpPr/>
          <p:nvPr/>
        </p:nvGrpSpPr>
        <p:grpSpPr>
          <a:xfrm>
            <a:off x="1930052" y="3350244"/>
            <a:ext cx="5030137" cy="1670121"/>
            <a:chOff x="1930052" y="3350244"/>
            <a:chExt cx="5030137" cy="1670121"/>
          </a:xfrm>
        </p:grpSpPr>
        <p:sp>
          <p:nvSpPr>
            <p:cNvPr id="14" name="Rectangle 13"/>
            <p:cNvSpPr/>
            <p:nvPr/>
          </p:nvSpPr>
          <p:spPr>
            <a:xfrm>
              <a:off x="1930052" y="3350244"/>
              <a:ext cx="5030137" cy="680050"/>
            </a:xfrm>
            <a:prstGeom prst="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Rectangle 23"/>
            <p:cNvSpPr/>
            <p:nvPr/>
          </p:nvSpPr>
          <p:spPr>
            <a:xfrm>
              <a:off x="3544888" y="4075075"/>
              <a:ext cx="925234" cy="125232"/>
            </a:xfrm>
            <a:prstGeom prst="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Rectangle 28"/>
            <p:cNvSpPr/>
            <p:nvPr/>
          </p:nvSpPr>
          <p:spPr>
            <a:xfrm>
              <a:off x="4027297" y="4607502"/>
              <a:ext cx="1042842" cy="412863"/>
            </a:xfrm>
            <a:prstGeom prst="rect">
              <a:avLst/>
            </a:prstGeom>
            <a:noFill/>
            <a:ln w="38100" cmpd="sng">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grpSp>
        <p:nvGrpSpPr>
          <p:cNvPr id="25" name="Group 24"/>
          <p:cNvGrpSpPr/>
          <p:nvPr/>
        </p:nvGrpSpPr>
        <p:grpSpPr>
          <a:xfrm>
            <a:off x="3297277" y="4299869"/>
            <a:ext cx="2367670" cy="722885"/>
            <a:chOff x="3297277" y="4299869"/>
            <a:chExt cx="2367670" cy="722885"/>
          </a:xfrm>
        </p:grpSpPr>
        <p:grpSp>
          <p:nvGrpSpPr>
            <p:cNvPr id="19" name="Group 18"/>
            <p:cNvGrpSpPr/>
            <p:nvPr/>
          </p:nvGrpSpPr>
          <p:grpSpPr>
            <a:xfrm>
              <a:off x="3297277" y="4299869"/>
              <a:ext cx="2367670" cy="282854"/>
              <a:chOff x="3297277" y="4299869"/>
              <a:chExt cx="2367670" cy="282854"/>
            </a:xfrm>
          </p:grpSpPr>
          <p:sp>
            <p:nvSpPr>
              <p:cNvPr id="26" name="Rectangle 25"/>
              <p:cNvSpPr/>
              <p:nvPr/>
            </p:nvSpPr>
            <p:spPr>
              <a:xfrm>
                <a:off x="3297277" y="4447490"/>
                <a:ext cx="1065238" cy="135233"/>
              </a:xfrm>
              <a:prstGeom prst="rect">
                <a:avLst/>
              </a:prstGeom>
              <a:noFill/>
              <a:ln w="38100" cmpd="sng">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Rectangle 26"/>
              <p:cNvSpPr/>
              <p:nvPr/>
            </p:nvSpPr>
            <p:spPr>
              <a:xfrm>
                <a:off x="4599709" y="4299869"/>
                <a:ext cx="1065238" cy="135233"/>
              </a:xfrm>
              <a:prstGeom prst="rect">
                <a:avLst/>
              </a:prstGeom>
              <a:noFill/>
              <a:ln w="38100" cmpd="sng">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31" name="Rectangle 30"/>
            <p:cNvSpPr/>
            <p:nvPr/>
          </p:nvSpPr>
          <p:spPr>
            <a:xfrm>
              <a:off x="4029693" y="4609891"/>
              <a:ext cx="1042842" cy="412863"/>
            </a:xfrm>
            <a:prstGeom prst="rect">
              <a:avLst/>
            </a:prstGeom>
            <a:noFill/>
            <a:ln w="38100" cmpd="sng">
              <a:solidFill>
                <a:schemeClr val="accent2"/>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28" name="TextBox 27"/>
          <p:cNvSpPr txBox="1"/>
          <p:nvPr/>
        </p:nvSpPr>
        <p:spPr>
          <a:xfrm>
            <a:off x="5980164" y="940069"/>
            <a:ext cx="2990082" cy="923330"/>
          </a:xfrm>
          <a:prstGeom prst="rect">
            <a:avLst/>
          </a:prstGeom>
          <a:noFill/>
        </p:spPr>
        <p:txBody>
          <a:bodyPr wrap="square" rtlCol="0">
            <a:spAutoFit/>
          </a:bodyPr>
          <a:lstStyle/>
          <a:p>
            <a:r>
              <a:rPr lang="en-US" dirty="0" smtClean="0"/>
              <a:t>Analysis expresses the reciprocity between EIRP and G/T</a:t>
            </a:r>
            <a:endParaRPr lang="en-US" dirty="0"/>
          </a:p>
        </p:txBody>
      </p:sp>
    </p:spTree>
    <p:extLst>
      <p:ext uri="{BB962C8B-B14F-4D97-AF65-F5344CB8AC3E}">
        <p14:creationId xmlns:p14="http://schemas.microsoft.com/office/powerpoint/2010/main" val="13866997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Lst>
  </p:timing>
</p:sld>
</file>

<file path=ppt/theme/theme1.xml><?xml version="1.0" encoding="utf-8"?>
<a:theme xmlns:a="http://schemas.openxmlformats.org/drawingml/2006/main" name="MBSE-sjenkins-2009-02-13">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MBSE-sjenkins-2009-02-13</Template>
  <TotalTime>152908</TotalTime>
  <Words>4158</Words>
  <Application>Microsoft Office PowerPoint</Application>
  <PresentationFormat>On-screen Show (4:3)</PresentationFormat>
  <Paragraphs>833</Paragraphs>
  <Slides>52</Slides>
  <Notes>20</Notes>
  <HiddenSlides>1</HiddenSlides>
  <MMClips>0</MMClips>
  <ScaleCrop>false</ScaleCrop>
  <HeadingPairs>
    <vt:vector size="4" baseType="variant">
      <vt:variant>
        <vt:lpstr>Theme</vt:lpstr>
      </vt:variant>
      <vt:variant>
        <vt:i4>1</vt:i4>
      </vt:variant>
      <vt:variant>
        <vt:lpstr>Slide Titles</vt:lpstr>
      </vt:variant>
      <vt:variant>
        <vt:i4>52</vt:i4>
      </vt:variant>
    </vt:vector>
  </HeadingPairs>
  <TitlesOfParts>
    <vt:vector size="53" baseType="lpstr">
      <vt:lpstr>MBSE-sjenkins-2009-02-13</vt:lpstr>
      <vt:lpstr>Foundational Concepts for Building System Models    SEWG MBSE Training Module 3 https://nen.nasa.gov/web/se/mbse/documents</vt:lpstr>
      <vt:lpstr>Objective and Intended Audience</vt:lpstr>
      <vt:lpstr>Acknowledgements</vt:lpstr>
      <vt:lpstr>Outline </vt:lpstr>
      <vt:lpstr>Takeaways from Module 1 “Systems Engineering with Models”</vt:lpstr>
      <vt:lpstr>Takeaways from Module 2: “Introduction to Modeling”</vt:lpstr>
      <vt:lpstr>Extending SysML for systems engineering</vt:lpstr>
      <vt:lpstr>Extending SysML</vt:lpstr>
      <vt:lpstr>What is an Ontology?</vt:lpstr>
      <vt:lpstr>Motivations for Ontology</vt:lpstr>
      <vt:lpstr>Systems Engineering Ontologies</vt:lpstr>
      <vt:lpstr>Representing Ontologies using OWL and SysML</vt:lpstr>
      <vt:lpstr>OWL and SysML: Complementary Modeling Languages</vt:lpstr>
      <vt:lpstr>IMCE Vision for OWL/SysML Integration</vt:lpstr>
      <vt:lpstr>English  OWL  SysML Profile  Usage</vt:lpstr>
      <vt:lpstr>Simple Reasoning Examples</vt:lpstr>
      <vt:lpstr>Ontology Hygiene Example</vt:lpstr>
      <vt:lpstr>SPARQL Query Example</vt:lpstr>
      <vt:lpstr>Overview of systems Engineering Ontologies</vt:lpstr>
      <vt:lpstr>Introduction</vt:lpstr>
      <vt:lpstr>Systems Engineering Ontologies Organization</vt:lpstr>
      <vt:lpstr>Some Foundation Concepts Examples</vt:lpstr>
      <vt:lpstr>Partial Map of Foundation Ontology Concepts</vt:lpstr>
      <vt:lpstr>The Mission Ontology</vt:lpstr>
      <vt:lpstr>Mission Ontology Scope (partial)</vt:lpstr>
      <vt:lpstr>Objective</vt:lpstr>
      <vt:lpstr>Mission pursues Objective</vt:lpstr>
      <vt:lpstr>Mission deploys Component</vt:lpstr>
      <vt:lpstr>Component Containment (System Breakdown)</vt:lpstr>
      <vt:lpstr>Component presents Interface</vt:lpstr>
      <vt:lpstr>Junction joins Interface</vt:lpstr>
      <vt:lpstr>More Interfaces and Junctions</vt:lpstr>
      <vt:lpstr>Spacecraft and Ground System Interfaces</vt:lpstr>
      <vt:lpstr>Mission performs Function</vt:lpstr>
      <vt:lpstr>{Mission, Component} performs Function</vt:lpstr>
      <vt:lpstr>{Item, Flow} traverses Junction</vt:lpstr>
      <vt:lpstr>Function sends Message; Message traverses Junction</vt:lpstr>
      <vt:lpstr>Connectors are Junction Occurrences</vt:lpstr>
      <vt:lpstr>Requirement</vt:lpstr>
      <vt:lpstr>Program-Level Functional Requirements</vt:lpstr>
      <vt:lpstr>Requirement specifies ….</vt:lpstr>
      <vt:lpstr>Function invokes Function; Requirement refines Requirement</vt:lpstr>
      <vt:lpstr>Environment</vt:lpstr>
      <vt:lpstr>Kepler 16-b Environments</vt:lpstr>
      <vt:lpstr>The  Analysis Ontology</vt:lpstr>
      <vt:lpstr>The Analysis Profile Scope</vt:lpstr>
      <vt:lpstr>Characterization</vt:lpstr>
      <vt:lpstr>Example Nominal Characterizations</vt:lpstr>
      <vt:lpstr>Characterizations By Milestone</vt:lpstr>
      <vt:lpstr>Characterizations (CDR &amp; PDR)</vt:lpstr>
      <vt:lpstr>Analysis </vt:lpstr>
      <vt:lpstr>Downlink Analysis – Requirement Refinement</vt:lpstr>
    </vt:vector>
  </TitlesOfParts>
  <Company>LMESS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 Jenkins</dc:creator>
  <cp:lastModifiedBy>J Steven Jenkins</cp:lastModifiedBy>
  <cp:revision>951</cp:revision>
  <cp:lastPrinted>2012-06-28T22:11:03Z</cp:lastPrinted>
  <dcterms:created xsi:type="dcterms:W3CDTF">2011-06-27T16:56:30Z</dcterms:created>
  <dcterms:modified xsi:type="dcterms:W3CDTF">2014-09-30T22:07:52Z</dcterms:modified>
</cp:coreProperties>
</file>