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300" r:id="rId4"/>
    <p:sldId id="259" r:id="rId5"/>
    <p:sldId id="260" r:id="rId6"/>
    <p:sldId id="278" r:id="rId7"/>
    <p:sldId id="279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7" r:id="rId22"/>
    <p:sldId id="280" r:id="rId23"/>
    <p:sldId id="281" r:id="rId24"/>
    <p:sldId id="287" r:id="rId25"/>
    <p:sldId id="288" r:id="rId26"/>
    <p:sldId id="289" r:id="rId27"/>
    <p:sldId id="290" r:id="rId28"/>
    <p:sldId id="301" r:id="rId29"/>
    <p:sldId id="294" r:id="rId30"/>
    <p:sldId id="295" r:id="rId31"/>
    <p:sldId id="297" r:id="rId32"/>
    <p:sldId id="296" r:id="rId33"/>
    <p:sldId id="299" r:id="rId34"/>
    <p:sldId id="282" r:id="rId35"/>
    <p:sldId id="283" r:id="rId36"/>
    <p:sldId id="306" r:id="rId37"/>
    <p:sldId id="284" r:id="rId38"/>
    <p:sldId id="293" r:id="rId39"/>
    <p:sldId id="292" r:id="rId40"/>
    <p:sldId id="302" r:id="rId41"/>
    <p:sldId id="303" r:id="rId42"/>
    <p:sldId id="304" r:id="rId43"/>
    <p:sldId id="305" r:id="rId44"/>
    <p:sldId id="307" r:id="rId45"/>
    <p:sldId id="308" r:id="rId46"/>
    <p:sldId id="286" r:id="rId47"/>
  </p:sldIdLst>
  <p:sldSz cx="9144000" cy="6858000" type="screen4x3"/>
  <p:notesSz cx="6992938" cy="9278938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32" d="100"/>
          <a:sy n="132" d="100"/>
        </p:scale>
        <p:origin x="1014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4" Type="http://schemas.openxmlformats.org/officeDocument/2006/relationships/image" Target="../media/image3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5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4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19.wmf"/><Relationship Id="rId1" Type="http://schemas.openxmlformats.org/officeDocument/2006/relationships/image" Target="../media/image22.wmf"/><Relationship Id="rId4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19.wmf"/><Relationship Id="rId1" Type="http://schemas.openxmlformats.org/officeDocument/2006/relationships/image" Target="../media/image25.wmf"/><Relationship Id="rId4" Type="http://schemas.openxmlformats.org/officeDocument/2006/relationships/image" Target="../media/image2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19.wmf"/><Relationship Id="rId1" Type="http://schemas.openxmlformats.org/officeDocument/2006/relationships/image" Target="../media/image28.wmf"/><Relationship Id="rId4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05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0813" y="0"/>
            <a:ext cx="3030537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8303AC9-7CAF-4CF5-A9CE-F13FED8EC33A}" type="datetimeFigureOut">
              <a:rPr lang="en-US"/>
              <a:pPr>
                <a:defRPr/>
              </a:pPr>
              <a:t>11/5/2015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6338" y="695325"/>
            <a:ext cx="4640262" cy="3479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06900"/>
            <a:ext cx="5594350" cy="417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3800"/>
            <a:ext cx="30305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0813" y="8813800"/>
            <a:ext cx="3030537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2E215DD-4DB0-40C0-9461-23A45E8730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564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E215DD-4DB0-40C0-9461-23A45E8730AD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273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2E215DD-4DB0-40C0-9461-23A45E8730AD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881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3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034"/>
          <p:cNvSpPr>
            <a:spLocks noChangeShapeType="1"/>
          </p:cNvSpPr>
          <p:nvPr/>
        </p:nvSpPr>
        <p:spPr bwMode="auto">
          <a:xfrm>
            <a:off x="830263" y="6405563"/>
            <a:ext cx="42164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Line 1035"/>
          <p:cNvSpPr>
            <a:spLocks noChangeShapeType="1"/>
          </p:cNvSpPr>
          <p:nvPr/>
        </p:nvSpPr>
        <p:spPr bwMode="auto">
          <a:xfrm flipV="1">
            <a:off x="6926263" y="6405563"/>
            <a:ext cx="1379537" cy="7937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" name="Text Box 1036"/>
          <p:cNvSpPr txBox="1">
            <a:spLocks noChangeArrowheads="1"/>
          </p:cNvSpPr>
          <p:nvPr/>
        </p:nvSpPr>
        <p:spPr bwMode="auto">
          <a:xfrm>
            <a:off x="5097463" y="6176963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1000" i="1">
                <a:latin typeface="Arial" charset="0"/>
              </a:rPr>
              <a:t>Marshall Space Flight Center</a:t>
            </a:r>
          </a:p>
          <a:p>
            <a:pPr algn="l">
              <a:defRPr/>
            </a:pPr>
            <a:r>
              <a:rPr lang="en-US" sz="1000" i="1">
                <a:latin typeface="Arial" charset="0"/>
              </a:rPr>
              <a:t>GFSSP Training Course</a:t>
            </a:r>
          </a:p>
        </p:txBody>
      </p:sp>
      <p:sp>
        <p:nvSpPr>
          <p:cNvPr id="14338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102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9" name="Rectangle 102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dirty="0" smtClean="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/>
          </a:p>
        </p:txBody>
      </p:sp>
      <p:sp>
        <p:nvSpPr>
          <p:cNvPr id="10" name="Rectangle 103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88F28F55-32DC-4872-8809-12E0B672FA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005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08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692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851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68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034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9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945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986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063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371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/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pic>
        <p:nvPicPr>
          <p:cNvPr id="26630" name="Picture 21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6" name="Line 22"/>
          <p:cNvSpPr>
            <a:spLocks noChangeShapeType="1"/>
          </p:cNvSpPr>
          <p:nvPr/>
        </p:nvSpPr>
        <p:spPr bwMode="auto">
          <a:xfrm>
            <a:off x="1143000" y="838200"/>
            <a:ext cx="40640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auto">
          <a:xfrm>
            <a:off x="7086600" y="846138"/>
            <a:ext cx="1447800" cy="1587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48" name="Text Box 24"/>
          <p:cNvSpPr txBox="1">
            <a:spLocks noChangeArrowheads="1"/>
          </p:cNvSpPr>
          <p:nvPr/>
        </p:nvSpPr>
        <p:spPr bwMode="auto">
          <a:xfrm>
            <a:off x="5257800" y="609600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1000" i="1">
                <a:latin typeface="Arial" charset="0"/>
              </a:rPr>
              <a:t>Marshall Space Flight Center</a:t>
            </a:r>
          </a:p>
          <a:p>
            <a:pPr algn="l">
              <a:defRPr/>
            </a:pPr>
            <a:r>
              <a:rPr lang="en-US" sz="1000" i="1">
                <a:latin typeface="Arial" charset="0"/>
              </a:rPr>
              <a:t>GFSSP Training Course</a:t>
            </a:r>
          </a:p>
        </p:txBody>
      </p:sp>
      <p:sp>
        <p:nvSpPr>
          <p:cNvPr id="104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3D4A0-B40F-4217-A305-8121B00B743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24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4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27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8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30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32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34.wmf"/><Relationship Id="rId4" Type="http://schemas.openxmlformats.org/officeDocument/2006/relationships/image" Target="../media/image31.wmf"/><Relationship Id="rId9" Type="http://schemas.openxmlformats.org/officeDocument/2006/relationships/oleObject" Target="../embeddings/oleObject36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6.wmf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38.wmf"/><Relationship Id="rId4" Type="http://schemas.openxmlformats.org/officeDocument/2006/relationships/image" Target="../media/image35.wmf"/><Relationship Id="rId9" Type="http://schemas.openxmlformats.org/officeDocument/2006/relationships/oleObject" Target="../embeddings/oleObject40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39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4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44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46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49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50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oleObject" Target="../embeddings/oleObject54.bin"/><Relationship Id="rId7" Type="http://schemas.openxmlformats.org/officeDocument/2006/relationships/oleObject" Target="../embeddings/oleObject5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51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56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57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39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3" Type="http://schemas.openxmlformats.org/officeDocument/2006/relationships/oleObject" Target="../embeddings/oleObject60.bin"/><Relationship Id="rId7" Type="http://schemas.openxmlformats.org/officeDocument/2006/relationships/oleObject" Target="../embeddings/oleObject6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61.bin"/><Relationship Id="rId10" Type="http://schemas.openxmlformats.org/officeDocument/2006/relationships/image" Target="../media/image61.wmf"/><Relationship Id="rId4" Type="http://schemas.openxmlformats.org/officeDocument/2006/relationships/image" Target="../media/image59.wmf"/><Relationship Id="rId9" Type="http://schemas.openxmlformats.org/officeDocument/2006/relationships/oleObject" Target="../embeddings/oleObject64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6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4.bin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14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1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8.bin"/><Relationship Id="rId10" Type="http://schemas.openxmlformats.org/officeDocument/2006/relationships/image" Target="../media/image21.wmf"/><Relationship Id="rId4" Type="http://schemas.openxmlformats.org/officeDocument/2006/relationships/image" Target="../media/image18.wmf"/><Relationship Id="rId9" Type="http://schemas.openxmlformats.org/officeDocument/2006/relationships/oleObject" Target="../embeddings/oleObject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685800"/>
            <a:ext cx="9144000" cy="1143000"/>
          </a:xfrm>
        </p:spPr>
        <p:txBody>
          <a:bodyPr/>
          <a:lstStyle/>
          <a:p>
            <a:r>
              <a:rPr lang="en-US" altLang="en-US" sz="3600" b="1" smtClean="0">
                <a:latin typeface="Arial" charset="0"/>
              </a:rPr>
              <a:t>RESISTANCE &amp; FLUID OPTIONS</a:t>
            </a:r>
          </a:p>
        </p:txBody>
      </p:sp>
      <p:pic>
        <p:nvPicPr>
          <p:cNvPr id="3891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213" y="2381250"/>
            <a:ext cx="5562600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7176" name="Rectangle 2"/>
          <p:cNvSpPr>
            <a:spLocks noChangeArrowheads="1"/>
          </p:cNvSpPr>
          <p:nvPr/>
        </p:nvSpPr>
        <p:spPr bwMode="auto">
          <a:xfrm>
            <a:off x="0" y="1065213"/>
            <a:ext cx="9458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6</a:t>
            </a:r>
          </a:p>
        </p:txBody>
      </p:sp>
      <p:graphicFrame>
        <p:nvGraphicFramePr>
          <p:cNvPr id="7170" name="Object 3"/>
          <p:cNvGraphicFramePr>
            <a:graphicFrameLocks/>
          </p:cNvGraphicFramePr>
          <p:nvPr/>
        </p:nvGraphicFramePr>
        <p:xfrm>
          <a:off x="3835400" y="1698625"/>
          <a:ext cx="5092700" cy="267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44" r:id="rId3" imgW="5101920" imgH="2679480" progId="">
                  <p:embed/>
                </p:oleObj>
              </mc:Choice>
              <mc:Fallback>
                <p:oleObj r:id="rId3" imgW="5101920" imgH="2679480" progId="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5400" y="1698625"/>
                        <a:ext cx="5092700" cy="2670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7" name="Rectangle 4"/>
          <p:cNvSpPr>
            <a:spLocks noChangeArrowheads="1"/>
          </p:cNvSpPr>
          <p:nvPr/>
        </p:nvSpPr>
        <p:spPr bwMode="auto">
          <a:xfrm>
            <a:off x="950913" y="2525713"/>
            <a:ext cx="22209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b="1">
                <a:latin typeface="Arial" charset="0"/>
              </a:rPr>
              <a:t>Flow Resistance Factor:</a:t>
            </a:r>
          </a:p>
        </p:txBody>
      </p:sp>
      <p:graphicFrame>
        <p:nvGraphicFramePr>
          <p:cNvPr id="7171" name="Object 5"/>
          <p:cNvGraphicFramePr>
            <a:graphicFrameLocks/>
          </p:cNvGraphicFramePr>
          <p:nvPr/>
        </p:nvGraphicFramePr>
        <p:xfrm>
          <a:off x="1027113" y="2906713"/>
          <a:ext cx="1406525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45" name="Equation" r:id="rId5" imgW="1077840" imgH="480960" progId="Equation.2">
                  <p:embed/>
                </p:oleObj>
              </mc:Choice>
              <mc:Fallback>
                <p:oleObj name="Equation" r:id="rId5" imgW="1077840" imgH="480960" progId="Equation.2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7113" y="2906713"/>
                        <a:ext cx="1406525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8" name="Rectangle 6"/>
          <p:cNvSpPr>
            <a:spLocks noChangeArrowheads="1"/>
          </p:cNvSpPr>
          <p:nvPr/>
        </p:nvSpPr>
        <p:spPr bwMode="auto">
          <a:xfrm>
            <a:off x="1179513" y="4049713"/>
            <a:ext cx="8969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 i="1">
                <a:latin typeface="Arial" charset="0"/>
              </a:rPr>
              <a:t>Where:</a:t>
            </a:r>
          </a:p>
        </p:txBody>
      </p:sp>
      <p:graphicFrame>
        <p:nvGraphicFramePr>
          <p:cNvPr id="7172" name="Object 7"/>
          <p:cNvGraphicFramePr>
            <a:graphicFrameLocks/>
          </p:cNvGraphicFramePr>
          <p:nvPr/>
        </p:nvGraphicFramePr>
        <p:xfrm>
          <a:off x="1255713" y="4659313"/>
          <a:ext cx="6440487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46" name="Equation" r:id="rId7" imgW="6449760" imgH="750600" progId="Equation.2">
                  <p:embed/>
                </p:oleObj>
              </mc:Choice>
              <mc:Fallback>
                <p:oleObj name="Equation" r:id="rId7" imgW="6449760" imgH="750600" progId="Equation.2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5713" y="4659313"/>
                        <a:ext cx="6440487" cy="741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8"/>
          <p:cNvGraphicFramePr>
            <a:graphicFrameLocks/>
          </p:cNvGraphicFramePr>
          <p:nvPr/>
        </p:nvGraphicFramePr>
        <p:xfrm>
          <a:off x="1255713" y="5345113"/>
          <a:ext cx="6440487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47" name="Equation" r:id="rId9" imgW="6449760" imgH="750600" progId="Equation.2">
                  <p:embed/>
                </p:oleObj>
              </mc:Choice>
              <mc:Fallback>
                <p:oleObj name="Equation" r:id="rId9" imgW="6449760" imgH="750600" progId="Equation.2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5713" y="5345113"/>
                        <a:ext cx="6440487" cy="741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9" name="Text Box 9"/>
          <p:cNvSpPr txBox="1">
            <a:spLocks noChangeArrowheads="1"/>
          </p:cNvSpPr>
          <p:nvPr/>
        </p:nvSpPr>
        <p:spPr bwMode="auto">
          <a:xfrm>
            <a:off x="1101725" y="1830388"/>
            <a:ext cx="1873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Arial" charset="0"/>
              </a:rPr>
              <a:t>THICK ORIFICE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8200" name="Rectangle 2"/>
          <p:cNvSpPr>
            <a:spLocks noChangeArrowheads="1"/>
          </p:cNvSpPr>
          <p:nvPr/>
        </p:nvSpPr>
        <p:spPr bwMode="auto">
          <a:xfrm>
            <a:off x="2724150" y="1050925"/>
            <a:ext cx="3654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7</a:t>
            </a:r>
          </a:p>
        </p:txBody>
      </p:sp>
      <p:graphicFrame>
        <p:nvGraphicFramePr>
          <p:cNvPr id="8194" name="Object 3"/>
          <p:cNvGraphicFramePr>
            <a:graphicFrameLocks/>
          </p:cNvGraphicFramePr>
          <p:nvPr/>
        </p:nvGraphicFramePr>
        <p:xfrm>
          <a:off x="3124200" y="2049463"/>
          <a:ext cx="5762625" cy="235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69" r:id="rId3" imgW="5771880" imgH="2365200" progId="">
                  <p:embed/>
                </p:oleObj>
              </mc:Choice>
              <mc:Fallback>
                <p:oleObj r:id="rId3" imgW="5771880" imgH="2365200" progId="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049463"/>
                        <a:ext cx="5762625" cy="235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1" name="Rectangle 4"/>
          <p:cNvSpPr>
            <a:spLocks noChangeArrowheads="1"/>
          </p:cNvSpPr>
          <p:nvPr/>
        </p:nvSpPr>
        <p:spPr bwMode="auto">
          <a:xfrm>
            <a:off x="915988" y="3192463"/>
            <a:ext cx="22209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b="1">
                <a:latin typeface="Arial" charset="0"/>
              </a:rPr>
              <a:t>Flow Resistance Factor:</a:t>
            </a:r>
          </a:p>
        </p:txBody>
      </p:sp>
      <p:graphicFrame>
        <p:nvGraphicFramePr>
          <p:cNvPr id="8195" name="Object 5"/>
          <p:cNvGraphicFramePr>
            <a:graphicFrameLocks/>
          </p:cNvGraphicFramePr>
          <p:nvPr/>
        </p:nvGraphicFramePr>
        <p:xfrm>
          <a:off x="1143000" y="3573463"/>
          <a:ext cx="1406525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0" name="Equation" r:id="rId5" imgW="1077840" imgH="480960" progId="Equation.2">
                  <p:embed/>
                </p:oleObj>
              </mc:Choice>
              <mc:Fallback>
                <p:oleObj name="Equation" r:id="rId5" imgW="1077840" imgH="480960" progId="Equation.2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573463"/>
                        <a:ext cx="1406525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2" name="Rectangle 6"/>
          <p:cNvSpPr>
            <a:spLocks noChangeArrowheads="1"/>
          </p:cNvSpPr>
          <p:nvPr/>
        </p:nvSpPr>
        <p:spPr bwMode="auto">
          <a:xfrm>
            <a:off x="1219200" y="4259263"/>
            <a:ext cx="7715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 i="1">
                <a:latin typeface="Arial" charset="0"/>
              </a:rPr>
              <a:t>Where:</a:t>
            </a:r>
          </a:p>
        </p:txBody>
      </p:sp>
      <p:graphicFrame>
        <p:nvGraphicFramePr>
          <p:cNvPr id="8196" name="Object 7"/>
          <p:cNvGraphicFramePr>
            <a:graphicFrameLocks/>
          </p:cNvGraphicFramePr>
          <p:nvPr/>
        </p:nvGraphicFramePr>
        <p:xfrm>
          <a:off x="1371600" y="4792663"/>
          <a:ext cx="3852863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1" name="Equation" r:id="rId7" imgW="3862080" imgH="750600" progId="Equation.2">
                  <p:embed/>
                </p:oleObj>
              </mc:Choice>
              <mc:Fallback>
                <p:oleObj name="Equation" r:id="rId7" imgW="3862080" imgH="750600" progId="Equation.2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792663"/>
                        <a:ext cx="3852863" cy="741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Object 8"/>
          <p:cNvGraphicFramePr>
            <a:graphicFrameLocks/>
          </p:cNvGraphicFramePr>
          <p:nvPr/>
        </p:nvGraphicFramePr>
        <p:xfrm>
          <a:off x="1371600" y="5402263"/>
          <a:ext cx="3856038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2" name="Equation" r:id="rId9" imgW="3865320" imgH="738000" progId="Equation.2">
                  <p:embed/>
                </p:oleObj>
              </mc:Choice>
              <mc:Fallback>
                <p:oleObj name="Equation" r:id="rId9" imgW="3865320" imgH="738000" progId="Equation.2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5402263"/>
                        <a:ext cx="3856038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3" name="Line 9"/>
          <p:cNvSpPr>
            <a:spLocks noChangeShapeType="1"/>
          </p:cNvSpPr>
          <p:nvPr/>
        </p:nvSpPr>
        <p:spPr bwMode="auto">
          <a:xfrm>
            <a:off x="2311400" y="3141663"/>
            <a:ext cx="7747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4" name="Text Box 10"/>
          <p:cNvSpPr txBox="1">
            <a:spLocks noChangeArrowheads="1"/>
          </p:cNvSpPr>
          <p:nvPr/>
        </p:nvSpPr>
        <p:spPr bwMode="auto">
          <a:xfrm>
            <a:off x="830263" y="1804988"/>
            <a:ext cx="2584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Arial" charset="0"/>
              </a:rPr>
              <a:t>SQUARE REDUCTION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13"/>
          <p:cNvSpPr>
            <a:spLocks noChangeArrowheads="1"/>
          </p:cNvSpPr>
          <p:nvPr/>
        </p:nvSpPr>
        <p:spPr bwMode="auto">
          <a:xfrm>
            <a:off x="5056188" y="4806950"/>
            <a:ext cx="3519487" cy="1150938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922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9225" name="Rectangle 2"/>
          <p:cNvSpPr>
            <a:spLocks noChangeArrowheads="1"/>
          </p:cNvSpPr>
          <p:nvPr/>
        </p:nvSpPr>
        <p:spPr bwMode="auto">
          <a:xfrm>
            <a:off x="2759075" y="1000125"/>
            <a:ext cx="3654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8</a:t>
            </a:r>
          </a:p>
        </p:txBody>
      </p:sp>
      <p:graphicFrame>
        <p:nvGraphicFramePr>
          <p:cNvPr id="9218" name="Object 3"/>
          <p:cNvGraphicFramePr>
            <a:graphicFrameLocks/>
          </p:cNvGraphicFramePr>
          <p:nvPr/>
        </p:nvGraphicFramePr>
        <p:xfrm>
          <a:off x="3500438" y="2033588"/>
          <a:ext cx="5483225" cy="235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5" r:id="rId3" imgW="5492520" imgH="2365200" progId="">
                  <p:embed/>
                </p:oleObj>
              </mc:Choice>
              <mc:Fallback>
                <p:oleObj r:id="rId3" imgW="5492520" imgH="2365200" progId="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8" y="2033588"/>
                        <a:ext cx="5483225" cy="235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6" name="Rectangle 4"/>
          <p:cNvSpPr>
            <a:spLocks noChangeArrowheads="1"/>
          </p:cNvSpPr>
          <p:nvPr/>
        </p:nvSpPr>
        <p:spPr bwMode="auto">
          <a:xfrm>
            <a:off x="723900" y="3081338"/>
            <a:ext cx="22209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b="1">
                <a:latin typeface="Arial" charset="0"/>
              </a:rPr>
              <a:t>Flow Resistance Factor:</a:t>
            </a:r>
          </a:p>
        </p:txBody>
      </p:sp>
      <p:graphicFrame>
        <p:nvGraphicFramePr>
          <p:cNvPr id="9219" name="Object 5"/>
          <p:cNvGraphicFramePr>
            <a:graphicFrameLocks/>
          </p:cNvGraphicFramePr>
          <p:nvPr/>
        </p:nvGraphicFramePr>
        <p:xfrm>
          <a:off x="914400" y="3538538"/>
          <a:ext cx="1406525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6" name="Equation" r:id="rId5" imgW="1077840" imgH="480960" progId="Equation.2">
                  <p:embed/>
                </p:oleObj>
              </mc:Choice>
              <mc:Fallback>
                <p:oleObj name="Equation" r:id="rId5" imgW="1077840" imgH="480960" progId="Equation.2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3538538"/>
                        <a:ext cx="1406525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7" name="Rectangle 6"/>
          <p:cNvSpPr>
            <a:spLocks noChangeArrowheads="1"/>
          </p:cNvSpPr>
          <p:nvPr/>
        </p:nvSpPr>
        <p:spPr bwMode="auto">
          <a:xfrm>
            <a:off x="990600" y="4376738"/>
            <a:ext cx="9223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 i="1">
                <a:latin typeface="Arial" charset="0"/>
              </a:rPr>
              <a:t>Where:</a:t>
            </a:r>
          </a:p>
        </p:txBody>
      </p:sp>
      <p:graphicFrame>
        <p:nvGraphicFramePr>
          <p:cNvPr id="9220" name="Object 7"/>
          <p:cNvGraphicFramePr>
            <a:graphicFrameLocks/>
          </p:cNvGraphicFramePr>
          <p:nvPr/>
        </p:nvGraphicFramePr>
        <p:xfrm>
          <a:off x="1066800" y="4833938"/>
          <a:ext cx="3852863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7" name="Equation" r:id="rId7" imgW="3862080" imgH="750600" progId="Equation.2">
                  <p:embed/>
                </p:oleObj>
              </mc:Choice>
              <mc:Fallback>
                <p:oleObj name="Equation" r:id="rId7" imgW="3862080" imgH="750600" progId="Equation.2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833938"/>
                        <a:ext cx="3852863" cy="741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8"/>
          <p:cNvGraphicFramePr>
            <a:graphicFrameLocks/>
          </p:cNvGraphicFramePr>
          <p:nvPr/>
        </p:nvGraphicFramePr>
        <p:xfrm>
          <a:off x="1068388" y="5430838"/>
          <a:ext cx="3856037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98" name="Equation" r:id="rId9" imgW="3865320" imgH="788760" progId="Equation.2">
                  <p:embed/>
                </p:oleObj>
              </mc:Choice>
              <mc:Fallback>
                <p:oleObj name="Equation" r:id="rId9" imgW="3865320" imgH="788760" progId="Equation.2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8388" y="5430838"/>
                        <a:ext cx="3856037" cy="779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8" name="Line 9"/>
          <p:cNvSpPr>
            <a:spLocks noChangeShapeType="1"/>
          </p:cNvSpPr>
          <p:nvPr/>
        </p:nvSpPr>
        <p:spPr bwMode="auto">
          <a:xfrm>
            <a:off x="2846388" y="3414713"/>
            <a:ext cx="5524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9" name="Text Box 10"/>
          <p:cNvSpPr txBox="1">
            <a:spLocks noChangeArrowheads="1"/>
          </p:cNvSpPr>
          <p:nvPr/>
        </p:nvSpPr>
        <p:spPr bwMode="auto">
          <a:xfrm>
            <a:off x="873125" y="1938338"/>
            <a:ext cx="2571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Arial" charset="0"/>
              </a:rPr>
              <a:t>SQUARE EXPANSION</a:t>
            </a:r>
          </a:p>
        </p:txBody>
      </p:sp>
      <p:sp>
        <p:nvSpPr>
          <p:cNvPr id="9230" name="TextBox 12"/>
          <p:cNvSpPr txBox="1">
            <a:spLocks noChangeArrowheads="1"/>
          </p:cNvSpPr>
          <p:nvPr/>
        </p:nvSpPr>
        <p:spPr bwMode="auto">
          <a:xfrm>
            <a:off x="5140325" y="4843810"/>
            <a:ext cx="332319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600" b="1" i="1" dirty="0" smtClean="0">
                <a:latin typeface="Arial" charset="0"/>
                <a:cs typeface="Arial" charset="0"/>
              </a:rPr>
              <a:t>Versions 603 and later have </a:t>
            </a:r>
            <a:r>
              <a:rPr lang="en-US" altLang="en-US" sz="1600" b="1" i="1" dirty="0">
                <a:latin typeface="Arial" charset="0"/>
                <a:cs typeface="Arial" charset="0"/>
              </a:rPr>
              <a:t>the capability to switch between </a:t>
            </a:r>
            <a:r>
              <a:rPr lang="en-US" altLang="en-US" sz="1600" b="1" i="1" dirty="0" smtClean="0">
                <a:latin typeface="Arial" charset="0"/>
                <a:cs typeface="Arial" charset="0"/>
              </a:rPr>
              <a:t>Options </a:t>
            </a:r>
            <a:r>
              <a:rPr lang="en-US" altLang="en-US" sz="1600" b="1" i="1" dirty="0">
                <a:latin typeface="Arial" charset="0"/>
                <a:cs typeface="Arial" charset="0"/>
              </a:rPr>
              <a:t>7 and 8 depending upon the flow direction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10248" name="Rectangle 2"/>
          <p:cNvSpPr>
            <a:spLocks noChangeArrowheads="1"/>
          </p:cNvSpPr>
          <p:nvPr/>
        </p:nvSpPr>
        <p:spPr bwMode="auto">
          <a:xfrm>
            <a:off x="2711450" y="976313"/>
            <a:ext cx="3654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9</a:t>
            </a:r>
          </a:p>
        </p:txBody>
      </p:sp>
      <p:graphicFrame>
        <p:nvGraphicFramePr>
          <p:cNvPr id="10242" name="Object 3"/>
          <p:cNvGraphicFramePr>
            <a:graphicFrameLocks/>
          </p:cNvGraphicFramePr>
          <p:nvPr/>
        </p:nvGraphicFramePr>
        <p:xfrm>
          <a:off x="3389313" y="2130425"/>
          <a:ext cx="5262562" cy="301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6" r:id="rId3" imgW="5271840" imgH="3022560" progId="">
                  <p:embed/>
                </p:oleObj>
              </mc:Choice>
              <mc:Fallback>
                <p:oleObj r:id="rId3" imgW="5271840" imgH="3022560" progId="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9313" y="2130425"/>
                        <a:ext cx="5262562" cy="301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9" name="Rectangle 4"/>
          <p:cNvSpPr>
            <a:spLocks noChangeArrowheads="1"/>
          </p:cNvSpPr>
          <p:nvPr/>
        </p:nvSpPr>
        <p:spPr bwMode="auto">
          <a:xfrm>
            <a:off x="954088" y="2540000"/>
            <a:ext cx="22209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b="1">
                <a:latin typeface="Arial" charset="0"/>
              </a:rPr>
              <a:t>Flow Resistance Factor:</a:t>
            </a:r>
          </a:p>
        </p:txBody>
      </p:sp>
      <p:graphicFrame>
        <p:nvGraphicFramePr>
          <p:cNvPr id="10243" name="Object 5"/>
          <p:cNvGraphicFramePr>
            <a:graphicFrameLocks/>
          </p:cNvGraphicFramePr>
          <p:nvPr/>
        </p:nvGraphicFramePr>
        <p:xfrm>
          <a:off x="954088" y="3073400"/>
          <a:ext cx="2309812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7" name="Equation" r:id="rId5" imgW="1765080" imgH="534960" progId="Equation.2">
                  <p:embed/>
                </p:oleObj>
              </mc:Choice>
              <mc:Fallback>
                <p:oleObj name="Equation" r:id="rId5" imgW="1765080" imgH="534960" progId="Equation.2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4088" y="3073400"/>
                        <a:ext cx="2309812" cy="692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0" name="Rectangle 6"/>
          <p:cNvSpPr>
            <a:spLocks noChangeArrowheads="1"/>
          </p:cNvSpPr>
          <p:nvPr/>
        </p:nvSpPr>
        <p:spPr bwMode="auto">
          <a:xfrm>
            <a:off x="954088" y="4064000"/>
            <a:ext cx="9604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 i="1">
                <a:latin typeface="Arial" charset="0"/>
              </a:rPr>
              <a:t>Where:</a:t>
            </a:r>
          </a:p>
        </p:txBody>
      </p:sp>
      <p:graphicFrame>
        <p:nvGraphicFramePr>
          <p:cNvPr id="10244" name="Object 7"/>
          <p:cNvGraphicFramePr>
            <a:graphicFrameLocks/>
          </p:cNvGraphicFramePr>
          <p:nvPr/>
        </p:nvGraphicFramePr>
        <p:xfrm>
          <a:off x="1144588" y="4586288"/>
          <a:ext cx="3852862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8" name="Equation" r:id="rId7" imgW="3862080" imgH="750600" progId="Equation.2">
                  <p:embed/>
                </p:oleObj>
              </mc:Choice>
              <mc:Fallback>
                <p:oleObj name="Equation" r:id="rId7" imgW="3862080" imgH="750600" progId="Equation.2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4588" y="4586288"/>
                        <a:ext cx="3852862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Object 8"/>
          <p:cNvGraphicFramePr>
            <a:graphicFrameLocks/>
          </p:cNvGraphicFramePr>
          <p:nvPr/>
        </p:nvGraphicFramePr>
        <p:xfrm>
          <a:off x="1131888" y="5449888"/>
          <a:ext cx="4030662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9" name="Equation" r:id="rId9" imgW="3862080" imgH="750600" progId="Equation.2">
                  <p:embed/>
                </p:oleObj>
              </mc:Choice>
              <mc:Fallback>
                <p:oleObj name="Equation" r:id="rId9" imgW="3862080" imgH="750600" progId="Equation.2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1888" y="5449888"/>
                        <a:ext cx="4030662" cy="642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1" name="Rectangle 9"/>
          <p:cNvSpPr>
            <a:spLocks noChangeArrowheads="1"/>
          </p:cNvSpPr>
          <p:nvPr/>
        </p:nvSpPr>
        <p:spPr bwMode="auto">
          <a:xfrm>
            <a:off x="884238" y="1728788"/>
            <a:ext cx="3270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800" b="1">
                <a:latin typeface="Arial" charset="0"/>
              </a:rPr>
              <a:t>ROTATING ANNULAR DUCT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11272" name="Rectangle 2"/>
          <p:cNvSpPr>
            <a:spLocks noChangeArrowheads="1"/>
          </p:cNvSpPr>
          <p:nvPr/>
        </p:nvSpPr>
        <p:spPr bwMode="auto">
          <a:xfrm>
            <a:off x="0" y="1027113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10</a:t>
            </a:r>
          </a:p>
        </p:txBody>
      </p:sp>
      <p:sp>
        <p:nvSpPr>
          <p:cNvPr id="11273" name="Rectangle 3"/>
          <p:cNvSpPr>
            <a:spLocks noChangeArrowheads="1"/>
          </p:cNvSpPr>
          <p:nvPr/>
        </p:nvSpPr>
        <p:spPr bwMode="auto">
          <a:xfrm>
            <a:off x="6251575" y="2074863"/>
            <a:ext cx="22209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b="1">
                <a:latin typeface="Arial" charset="0"/>
              </a:rPr>
              <a:t>Flow Resistance Factor:</a:t>
            </a:r>
          </a:p>
        </p:txBody>
      </p:sp>
      <p:sp>
        <p:nvSpPr>
          <p:cNvPr id="11274" name="Rectangle 4"/>
          <p:cNvSpPr>
            <a:spLocks noChangeArrowheads="1"/>
          </p:cNvSpPr>
          <p:nvPr/>
        </p:nvSpPr>
        <p:spPr bwMode="auto">
          <a:xfrm>
            <a:off x="6540500" y="3533775"/>
            <a:ext cx="8842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 i="1">
                <a:latin typeface="Arial" charset="0"/>
              </a:rPr>
              <a:t>Where:</a:t>
            </a:r>
          </a:p>
        </p:txBody>
      </p:sp>
      <p:graphicFrame>
        <p:nvGraphicFramePr>
          <p:cNvPr id="11266" name="Object 5"/>
          <p:cNvGraphicFramePr>
            <a:graphicFrameLocks/>
          </p:cNvGraphicFramePr>
          <p:nvPr/>
        </p:nvGraphicFramePr>
        <p:xfrm>
          <a:off x="6711950" y="2586038"/>
          <a:ext cx="2309813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0" name="Equation" r:id="rId3" imgW="1765080" imgH="534960" progId="Equation.2">
                  <p:embed/>
                </p:oleObj>
              </mc:Choice>
              <mc:Fallback>
                <p:oleObj name="Equation" r:id="rId3" imgW="1765080" imgH="534960" progId="Equation.2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1950" y="2586038"/>
                        <a:ext cx="2309813" cy="692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7" name="Object 6"/>
          <p:cNvGraphicFramePr>
            <a:graphicFrameLocks/>
          </p:cNvGraphicFramePr>
          <p:nvPr/>
        </p:nvGraphicFramePr>
        <p:xfrm>
          <a:off x="6407150" y="3894138"/>
          <a:ext cx="273685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1" name="Equation" r:id="rId5" imgW="2746080" imgH="645840" progId="Equation.2">
                  <p:embed/>
                </p:oleObj>
              </mc:Choice>
              <mc:Fallback>
                <p:oleObj name="Equation" r:id="rId5" imgW="2746080" imgH="645840" progId="Equation.2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7150" y="3894138"/>
                        <a:ext cx="2736850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8" name="Object 7"/>
          <p:cNvGraphicFramePr>
            <a:graphicFrameLocks/>
          </p:cNvGraphicFramePr>
          <p:nvPr/>
        </p:nvGraphicFramePr>
        <p:xfrm>
          <a:off x="6445250" y="4557713"/>
          <a:ext cx="1727200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2" name="Equation" r:id="rId7" imgW="1903320" imgH="1350720" progId="Equation.2">
                  <p:embed/>
                </p:oleObj>
              </mc:Choice>
              <mc:Fallback>
                <p:oleObj name="Equation" r:id="rId7" imgW="1903320" imgH="1350720" progId="Equation.2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0" y="4557713"/>
                        <a:ext cx="1727200" cy="1223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9" name="Object 8"/>
          <p:cNvGraphicFramePr>
            <a:graphicFrameLocks/>
          </p:cNvGraphicFramePr>
          <p:nvPr/>
        </p:nvGraphicFramePr>
        <p:xfrm>
          <a:off x="469900" y="2028825"/>
          <a:ext cx="5160963" cy="411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3" name="Document" r:id="rId9" imgW="5170320" imgH="4120920" progId="Word.Document.6">
                  <p:embed/>
                </p:oleObj>
              </mc:Choice>
              <mc:Fallback>
                <p:oleObj name="Document" r:id="rId9" imgW="5170320" imgH="4120920" progId="Word.Document.6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900" y="2028825"/>
                        <a:ext cx="5160963" cy="411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5" name="Text Box 9"/>
          <p:cNvSpPr txBox="1">
            <a:spLocks noChangeArrowheads="1"/>
          </p:cNvSpPr>
          <p:nvPr/>
        </p:nvSpPr>
        <p:spPr bwMode="auto">
          <a:xfrm>
            <a:off x="904875" y="1881188"/>
            <a:ext cx="3092450" cy="3667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Arial" charset="0"/>
              </a:rPr>
              <a:t>ROTATING RADIAL DUCT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5898827" y="5742061"/>
            <a:ext cx="2926408" cy="95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dirty="0" smtClean="0">
                <a:latin typeface="Arial" charset="0"/>
              </a:rPr>
              <a:t>Note:  this branch only models the friction losses in the rotating duct.  User must activate centrifugal term in momentum equation separately.</a:t>
            </a:r>
            <a:endParaRPr lang="en-US" altLang="en-US" sz="1400" dirty="0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12295" name="Rectangle 2"/>
          <p:cNvSpPr>
            <a:spLocks noChangeArrowheads="1"/>
          </p:cNvSpPr>
          <p:nvPr/>
        </p:nvSpPr>
        <p:spPr bwMode="auto">
          <a:xfrm>
            <a:off x="2676525" y="1109663"/>
            <a:ext cx="382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11</a:t>
            </a:r>
          </a:p>
        </p:txBody>
      </p:sp>
      <p:graphicFrame>
        <p:nvGraphicFramePr>
          <p:cNvPr id="12290" name="Object 3"/>
          <p:cNvGraphicFramePr>
            <a:graphicFrameLocks/>
          </p:cNvGraphicFramePr>
          <p:nvPr/>
        </p:nvGraphicFramePr>
        <p:xfrm>
          <a:off x="1643063" y="2052638"/>
          <a:ext cx="5824537" cy="265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" r:id="rId3" imgW="6391080" imgH="3369960" progId="">
                  <p:embed/>
                </p:oleObj>
              </mc:Choice>
              <mc:Fallback>
                <p:oleObj r:id="rId3" imgW="6391080" imgH="3369960" progId="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63" y="2052638"/>
                        <a:ext cx="5824537" cy="2655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6" name="Rectangle 4"/>
          <p:cNvSpPr>
            <a:spLocks noChangeArrowheads="1"/>
          </p:cNvSpPr>
          <p:nvPr/>
        </p:nvSpPr>
        <p:spPr bwMode="auto">
          <a:xfrm>
            <a:off x="388938" y="4933950"/>
            <a:ext cx="40989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b="1">
                <a:latin typeface="Arial" charset="0"/>
              </a:rPr>
              <a:t>Flow Resistance Factor (Modified Dodge Eqn):</a:t>
            </a:r>
          </a:p>
        </p:txBody>
      </p:sp>
      <p:sp>
        <p:nvSpPr>
          <p:cNvPr id="12297" name="Rectangle 5"/>
          <p:cNvSpPr>
            <a:spLocks noChangeArrowheads="1"/>
          </p:cNvSpPr>
          <p:nvPr/>
        </p:nvSpPr>
        <p:spPr bwMode="auto">
          <a:xfrm>
            <a:off x="5213350" y="4826000"/>
            <a:ext cx="110966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 i="1">
                <a:latin typeface="Arial" charset="0"/>
              </a:rPr>
              <a:t>Where:</a:t>
            </a:r>
          </a:p>
        </p:txBody>
      </p:sp>
      <p:graphicFrame>
        <p:nvGraphicFramePr>
          <p:cNvPr id="12291" name="Object 6"/>
          <p:cNvGraphicFramePr>
            <a:graphicFrameLocks/>
          </p:cNvGraphicFramePr>
          <p:nvPr/>
        </p:nvGraphicFramePr>
        <p:xfrm>
          <a:off x="1293813" y="5356225"/>
          <a:ext cx="2309812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9" name="Equation" r:id="rId5" imgW="1765080" imgH="752400" progId="Equation.2">
                  <p:embed/>
                </p:oleObj>
              </mc:Choice>
              <mc:Fallback>
                <p:oleObj name="Equation" r:id="rId5" imgW="1765080" imgH="752400" progId="Equation.2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3813" y="5356225"/>
                        <a:ext cx="2309812" cy="97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2" name="Object 7"/>
          <p:cNvGraphicFramePr>
            <a:graphicFrameLocks/>
          </p:cNvGraphicFramePr>
          <p:nvPr/>
        </p:nvGraphicFramePr>
        <p:xfrm>
          <a:off x="4583113" y="5199063"/>
          <a:ext cx="3135312" cy="1100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00" name="Equation" r:id="rId7" imgW="2393640" imgH="846000" progId="Equation.2">
                  <p:embed/>
                </p:oleObj>
              </mc:Choice>
              <mc:Fallback>
                <p:oleObj name="Equation" r:id="rId7" imgW="2393640" imgH="846000" progId="Equation.2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3113" y="5199063"/>
                        <a:ext cx="3135312" cy="1100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8" name="Rectangle 8"/>
          <p:cNvSpPr>
            <a:spLocks noChangeArrowheads="1"/>
          </p:cNvSpPr>
          <p:nvPr/>
        </p:nvSpPr>
        <p:spPr bwMode="auto">
          <a:xfrm>
            <a:off x="6034088" y="3875088"/>
            <a:ext cx="15763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000">
                <a:latin typeface="Symbol" pitchFamily="18" charset="2"/>
              </a:rPr>
              <a:t>a</a:t>
            </a:r>
            <a:r>
              <a:rPr lang="en-US" altLang="en-US" sz="1000"/>
              <a:t> = Step Seal Factor (~0.9)</a:t>
            </a:r>
          </a:p>
        </p:txBody>
      </p:sp>
      <p:sp>
        <p:nvSpPr>
          <p:cNvPr id="12299" name="Text Box 9"/>
          <p:cNvSpPr txBox="1">
            <a:spLocks noChangeArrowheads="1"/>
          </p:cNvSpPr>
          <p:nvPr/>
        </p:nvSpPr>
        <p:spPr bwMode="auto">
          <a:xfrm>
            <a:off x="923925" y="1568450"/>
            <a:ext cx="2178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800" b="1">
                <a:latin typeface="Arial" charset="0"/>
              </a:rPr>
              <a:t>LABYRINTH SEAL</a:t>
            </a:r>
            <a:endParaRPr lang="en-US" altLang="en-US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13318" name="Rectangle 2"/>
          <p:cNvSpPr>
            <a:spLocks noChangeArrowheads="1"/>
          </p:cNvSpPr>
          <p:nvPr/>
        </p:nvSpPr>
        <p:spPr bwMode="auto">
          <a:xfrm>
            <a:off x="2654300" y="1036638"/>
            <a:ext cx="382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12</a:t>
            </a:r>
          </a:p>
        </p:txBody>
      </p:sp>
      <p:sp>
        <p:nvSpPr>
          <p:cNvPr id="13319" name="Rectangle 3"/>
          <p:cNvSpPr>
            <a:spLocks noChangeArrowheads="1"/>
          </p:cNvSpPr>
          <p:nvPr/>
        </p:nvSpPr>
        <p:spPr bwMode="auto">
          <a:xfrm>
            <a:off x="6740525" y="3006725"/>
            <a:ext cx="22209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b="1">
                <a:latin typeface="Arial" charset="0"/>
              </a:rPr>
              <a:t>Flow Resistance Factor:</a:t>
            </a:r>
          </a:p>
        </p:txBody>
      </p:sp>
      <p:graphicFrame>
        <p:nvGraphicFramePr>
          <p:cNvPr id="13314" name="Object 4"/>
          <p:cNvGraphicFramePr>
            <a:graphicFrameLocks/>
          </p:cNvGraphicFramePr>
          <p:nvPr/>
        </p:nvGraphicFramePr>
        <p:xfrm>
          <a:off x="6972300" y="3467100"/>
          <a:ext cx="2009775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3" name="Equation" r:id="rId3" imgW="1536480" imgH="542880" progId="Equation.2">
                  <p:embed/>
                </p:oleObj>
              </mc:Choice>
              <mc:Fallback>
                <p:oleObj name="Equation" r:id="rId3" imgW="1536480" imgH="542880" progId="Equation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2300" y="3467100"/>
                        <a:ext cx="2009775" cy="703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Object 5"/>
          <p:cNvGraphicFramePr>
            <a:graphicFrameLocks/>
          </p:cNvGraphicFramePr>
          <p:nvPr/>
        </p:nvGraphicFramePr>
        <p:xfrm>
          <a:off x="914400" y="1919288"/>
          <a:ext cx="5200650" cy="420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54" name="Document" r:id="rId5" imgW="5370480" imgH="4673520" progId="Word.Document.6">
                  <p:embed/>
                </p:oleObj>
              </mc:Choice>
              <mc:Fallback>
                <p:oleObj name="Document" r:id="rId5" imgW="5370480" imgH="4673520" progId="Word.Document.6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919288"/>
                        <a:ext cx="5200650" cy="420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0" name="Text Box 6"/>
          <p:cNvSpPr txBox="1">
            <a:spLocks noChangeArrowheads="1"/>
          </p:cNvSpPr>
          <p:nvPr/>
        </p:nvSpPr>
        <p:spPr bwMode="auto">
          <a:xfrm>
            <a:off x="1301750" y="1512888"/>
            <a:ext cx="1479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Arial" charset="0"/>
              </a:rPr>
              <a:t>FACE SEAL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14343" name="Rectangle 2"/>
          <p:cNvSpPr>
            <a:spLocks noChangeArrowheads="1"/>
          </p:cNvSpPr>
          <p:nvPr/>
        </p:nvSpPr>
        <p:spPr bwMode="auto">
          <a:xfrm>
            <a:off x="2625725" y="957263"/>
            <a:ext cx="382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13</a:t>
            </a:r>
          </a:p>
        </p:txBody>
      </p:sp>
      <p:graphicFrame>
        <p:nvGraphicFramePr>
          <p:cNvPr id="14338" name="Object 3"/>
          <p:cNvGraphicFramePr>
            <a:graphicFrameLocks/>
          </p:cNvGraphicFramePr>
          <p:nvPr/>
        </p:nvGraphicFramePr>
        <p:xfrm>
          <a:off x="3429000" y="2238375"/>
          <a:ext cx="2092325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3" name="Equation" r:id="rId3" imgW="1776240" imgH="506160" progId="Equation.2">
                  <p:embed/>
                </p:oleObj>
              </mc:Choice>
              <mc:Fallback>
                <p:oleObj name="Equation" r:id="rId3" imgW="1776240" imgH="506160" progId="Equation.2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238375"/>
                        <a:ext cx="2092325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4" name="Rectangle 4"/>
          <p:cNvSpPr>
            <a:spLocks noChangeArrowheads="1"/>
          </p:cNvSpPr>
          <p:nvPr/>
        </p:nvSpPr>
        <p:spPr bwMode="auto">
          <a:xfrm>
            <a:off x="914400" y="2314575"/>
            <a:ext cx="22209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b="1">
                <a:latin typeface="Arial" charset="0"/>
              </a:rPr>
              <a:t>Flow Resistance Factor:</a:t>
            </a:r>
          </a:p>
        </p:txBody>
      </p:sp>
      <p:sp>
        <p:nvSpPr>
          <p:cNvPr id="14345" name="Rectangle 5"/>
          <p:cNvSpPr>
            <a:spLocks noChangeArrowheads="1"/>
          </p:cNvSpPr>
          <p:nvPr/>
        </p:nvSpPr>
        <p:spPr bwMode="auto">
          <a:xfrm>
            <a:off x="2700338" y="2973388"/>
            <a:ext cx="315118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/>
              <a:t>K</a:t>
            </a:r>
            <a:r>
              <a:rPr lang="en-US" altLang="en-US" sz="800"/>
              <a:t>1</a:t>
            </a:r>
            <a:r>
              <a:rPr lang="en-US" altLang="en-US" sz="1200"/>
              <a:t>= K for the fitting at Re =1;</a:t>
            </a:r>
          </a:p>
          <a:p>
            <a:pPr algn="l"/>
            <a:r>
              <a:rPr lang="en-US" altLang="en-US" sz="1200"/>
              <a:t>K   = K for the fitting at Re =     ; (K</a:t>
            </a:r>
            <a:r>
              <a:rPr lang="en-US" altLang="en-US" sz="1200" baseline="-25000"/>
              <a:t>2</a:t>
            </a:r>
            <a:r>
              <a:rPr lang="en-US" altLang="en-US" sz="1200"/>
              <a:t> in GFSSP)</a:t>
            </a:r>
          </a:p>
          <a:p>
            <a:pPr algn="l"/>
            <a:r>
              <a:rPr lang="en-US" altLang="en-US" sz="1200"/>
              <a:t>D = Internal diameter of attached pipe, in.</a:t>
            </a:r>
          </a:p>
        </p:txBody>
      </p:sp>
      <p:sp>
        <p:nvSpPr>
          <p:cNvPr id="14346" name="Rectangle 6"/>
          <p:cNvSpPr>
            <a:spLocks noChangeArrowheads="1"/>
          </p:cNvSpPr>
          <p:nvPr/>
        </p:nvSpPr>
        <p:spPr bwMode="auto">
          <a:xfrm>
            <a:off x="1693863" y="3005138"/>
            <a:ext cx="8096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 i="1">
                <a:latin typeface="Arial" charset="0"/>
              </a:rPr>
              <a:t>Where:</a:t>
            </a:r>
          </a:p>
        </p:txBody>
      </p:sp>
      <p:sp>
        <p:nvSpPr>
          <p:cNvPr id="14347" name="Rectangle 8"/>
          <p:cNvSpPr>
            <a:spLocks noChangeArrowheads="1"/>
          </p:cNvSpPr>
          <p:nvPr/>
        </p:nvSpPr>
        <p:spPr bwMode="auto">
          <a:xfrm>
            <a:off x="1230313" y="3762375"/>
            <a:ext cx="71643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b="1">
                <a:latin typeface="Arial" charset="0"/>
              </a:rPr>
              <a:t>The Following Common Fittings and Valves Can Be Modeled using This Option:</a:t>
            </a:r>
          </a:p>
        </p:txBody>
      </p:sp>
      <p:sp>
        <p:nvSpPr>
          <p:cNvPr id="14348" name="Rectangle 9"/>
          <p:cNvSpPr>
            <a:spLocks noChangeArrowheads="1"/>
          </p:cNvSpPr>
          <p:nvPr/>
        </p:nvSpPr>
        <p:spPr bwMode="auto">
          <a:xfrm>
            <a:off x="369888" y="4822825"/>
            <a:ext cx="2116137" cy="342900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/>
              <a:t>45°, 90°, and 180° Elbows</a:t>
            </a:r>
          </a:p>
        </p:txBody>
      </p:sp>
      <p:sp>
        <p:nvSpPr>
          <p:cNvPr id="14349" name="Rectangle 10"/>
          <p:cNvSpPr>
            <a:spLocks noChangeArrowheads="1"/>
          </p:cNvSpPr>
          <p:nvPr/>
        </p:nvSpPr>
        <p:spPr bwMode="auto">
          <a:xfrm>
            <a:off x="446088" y="5381625"/>
            <a:ext cx="1893887" cy="317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/>
              <a:t>(Std., Long, &amp; Mitered)</a:t>
            </a:r>
          </a:p>
        </p:txBody>
      </p:sp>
      <p:sp>
        <p:nvSpPr>
          <p:cNvPr id="14350" name="Rectangle 11"/>
          <p:cNvSpPr>
            <a:spLocks noChangeArrowheads="1"/>
          </p:cNvSpPr>
          <p:nvPr/>
        </p:nvSpPr>
        <p:spPr bwMode="auto">
          <a:xfrm>
            <a:off x="3646488" y="4797425"/>
            <a:ext cx="558800" cy="342900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/>
              <a:t>Tees</a:t>
            </a:r>
          </a:p>
        </p:txBody>
      </p:sp>
      <p:sp>
        <p:nvSpPr>
          <p:cNvPr id="14351" name="Rectangle 12"/>
          <p:cNvSpPr>
            <a:spLocks noChangeArrowheads="1"/>
          </p:cNvSpPr>
          <p:nvPr/>
        </p:nvSpPr>
        <p:spPr bwMode="auto">
          <a:xfrm>
            <a:off x="6694488" y="4822825"/>
            <a:ext cx="717550" cy="342900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/>
              <a:t>Valves</a:t>
            </a:r>
          </a:p>
        </p:txBody>
      </p:sp>
      <p:sp>
        <p:nvSpPr>
          <p:cNvPr id="14352" name="Rectangle 13"/>
          <p:cNvSpPr>
            <a:spLocks noChangeArrowheads="1"/>
          </p:cNvSpPr>
          <p:nvPr/>
        </p:nvSpPr>
        <p:spPr bwMode="auto">
          <a:xfrm>
            <a:off x="2814638" y="5362575"/>
            <a:ext cx="2178050" cy="530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/>
              <a:t>(Screwed, Flanged/Welded,</a:t>
            </a:r>
          </a:p>
          <a:p>
            <a:pPr algn="l"/>
            <a:r>
              <a:rPr lang="en-US" altLang="en-US" sz="1400"/>
              <a:t>         Stub-in-Type)</a:t>
            </a:r>
          </a:p>
        </p:txBody>
      </p:sp>
      <p:sp>
        <p:nvSpPr>
          <p:cNvPr id="14353" name="Rectangle 14"/>
          <p:cNvSpPr>
            <a:spLocks noChangeArrowheads="1"/>
          </p:cNvSpPr>
          <p:nvPr/>
        </p:nvSpPr>
        <p:spPr bwMode="auto">
          <a:xfrm>
            <a:off x="5310188" y="5387975"/>
            <a:ext cx="3449637" cy="7429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/>
              <a:t>(Gate/Ball/Plug, Globe [Std., Angle/Y-Type],</a:t>
            </a:r>
          </a:p>
          <a:p>
            <a:pPr algn="l"/>
            <a:r>
              <a:rPr lang="en-US" altLang="en-US" sz="1400"/>
              <a:t> Diaphragm [Dam Type], Butterfly, Check </a:t>
            </a:r>
          </a:p>
          <a:p>
            <a:pPr algn="l"/>
            <a:r>
              <a:rPr lang="en-US" altLang="en-US" sz="1400"/>
              <a:t> [Lift, Swing, Tilt])</a:t>
            </a:r>
          </a:p>
        </p:txBody>
      </p:sp>
      <p:sp>
        <p:nvSpPr>
          <p:cNvPr id="14354" name="Rectangle 15"/>
          <p:cNvSpPr>
            <a:spLocks noChangeArrowheads="1"/>
          </p:cNvSpPr>
          <p:nvPr/>
        </p:nvSpPr>
        <p:spPr bwMode="auto">
          <a:xfrm>
            <a:off x="3249613" y="4138613"/>
            <a:ext cx="1670050" cy="423862"/>
          </a:xfrm>
          <a:prstGeom prst="rect">
            <a:avLst/>
          </a:prstGeom>
          <a:noFill/>
          <a:ln w="57150" cmpd="tri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800"/>
              <a:t>Two-K Method</a:t>
            </a:r>
          </a:p>
        </p:txBody>
      </p:sp>
      <p:sp>
        <p:nvSpPr>
          <p:cNvPr id="14355" name="Line 16"/>
          <p:cNvSpPr>
            <a:spLocks noChangeShapeType="1"/>
          </p:cNvSpPr>
          <p:nvPr/>
        </p:nvSpPr>
        <p:spPr bwMode="auto">
          <a:xfrm flipH="1">
            <a:off x="1503363" y="4337050"/>
            <a:ext cx="17462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6" name="Line 17"/>
          <p:cNvSpPr>
            <a:spLocks noChangeShapeType="1"/>
          </p:cNvSpPr>
          <p:nvPr/>
        </p:nvSpPr>
        <p:spPr bwMode="auto">
          <a:xfrm>
            <a:off x="1509713" y="4330700"/>
            <a:ext cx="0" cy="5016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7" name="Line 18"/>
          <p:cNvSpPr>
            <a:spLocks noChangeShapeType="1"/>
          </p:cNvSpPr>
          <p:nvPr/>
        </p:nvSpPr>
        <p:spPr bwMode="auto">
          <a:xfrm flipH="1">
            <a:off x="4976813" y="4337050"/>
            <a:ext cx="20891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8" name="Line 19"/>
          <p:cNvSpPr>
            <a:spLocks noChangeShapeType="1"/>
          </p:cNvSpPr>
          <p:nvPr/>
        </p:nvSpPr>
        <p:spPr bwMode="auto">
          <a:xfrm>
            <a:off x="3960813" y="4572000"/>
            <a:ext cx="0" cy="2349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9" name="Line 20"/>
          <p:cNvSpPr>
            <a:spLocks noChangeShapeType="1"/>
          </p:cNvSpPr>
          <p:nvPr/>
        </p:nvSpPr>
        <p:spPr bwMode="auto">
          <a:xfrm>
            <a:off x="7065963" y="4337050"/>
            <a:ext cx="0" cy="482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60" name="Line 21"/>
          <p:cNvSpPr>
            <a:spLocks noChangeShapeType="1"/>
          </p:cNvSpPr>
          <p:nvPr/>
        </p:nvSpPr>
        <p:spPr bwMode="auto">
          <a:xfrm>
            <a:off x="1357313" y="5156200"/>
            <a:ext cx="0" cy="2349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61" name="Line 22"/>
          <p:cNvSpPr>
            <a:spLocks noChangeShapeType="1"/>
          </p:cNvSpPr>
          <p:nvPr/>
        </p:nvSpPr>
        <p:spPr bwMode="auto">
          <a:xfrm>
            <a:off x="3960813" y="5130800"/>
            <a:ext cx="0" cy="2349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62" name="Line 23"/>
          <p:cNvSpPr>
            <a:spLocks noChangeShapeType="1"/>
          </p:cNvSpPr>
          <p:nvPr/>
        </p:nvSpPr>
        <p:spPr bwMode="auto">
          <a:xfrm>
            <a:off x="7078663" y="5162550"/>
            <a:ext cx="0" cy="2349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4339" name="Object 24"/>
          <p:cNvGraphicFramePr>
            <a:graphicFrameLocks/>
          </p:cNvGraphicFramePr>
          <p:nvPr/>
        </p:nvGraphicFramePr>
        <p:xfrm>
          <a:off x="2903538" y="3286125"/>
          <a:ext cx="128587" cy="9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4" name="Equation" r:id="rId5" imgW="137880" imgH="99720" progId="Equation.2">
                  <p:embed/>
                </p:oleObj>
              </mc:Choice>
              <mc:Fallback>
                <p:oleObj name="Equation" r:id="rId5" imgW="137880" imgH="99720" progId="Equation.2">
                  <p:embed/>
                  <p:pic>
                    <p:nvPicPr>
                      <p:cNvPr id="0" name="Object 2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3538" y="3286125"/>
                        <a:ext cx="128587" cy="90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0" name="Object 25"/>
          <p:cNvGraphicFramePr>
            <a:graphicFrameLocks/>
          </p:cNvGraphicFramePr>
          <p:nvPr/>
        </p:nvGraphicFramePr>
        <p:xfrm>
          <a:off x="4567238" y="3197225"/>
          <a:ext cx="209550" cy="14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5" name="Equation" r:id="rId7" imgW="137880" imgH="99720" progId="Equation.2">
                  <p:embed/>
                </p:oleObj>
              </mc:Choice>
              <mc:Fallback>
                <p:oleObj name="Equation" r:id="rId7" imgW="137880" imgH="99720" progId="Equation.2">
                  <p:embed/>
                  <p:pic>
                    <p:nvPicPr>
                      <p:cNvPr id="0" name="Object 2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7238" y="3197225"/>
                        <a:ext cx="209550" cy="14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63" name="Rectangle 26"/>
          <p:cNvSpPr>
            <a:spLocks noChangeArrowheads="1"/>
          </p:cNvSpPr>
          <p:nvPr/>
        </p:nvSpPr>
        <p:spPr bwMode="auto">
          <a:xfrm>
            <a:off x="2735263" y="4711700"/>
            <a:ext cx="2362200" cy="1387475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4364" name="Text Box 27"/>
          <p:cNvSpPr txBox="1">
            <a:spLocks noChangeArrowheads="1"/>
          </p:cNvSpPr>
          <p:nvPr/>
        </p:nvSpPr>
        <p:spPr bwMode="auto">
          <a:xfrm>
            <a:off x="1025525" y="1685925"/>
            <a:ext cx="3892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Arial" charset="0"/>
              </a:rPr>
              <a:t>COMMON FITTINGS AND VALVES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15367" name="Rectangle 2"/>
          <p:cNvSpPr>
            <a:spLocks noChangeArrowheads="1"/>
          </p:cNvSpPr>
          <p:nvPr/>
        </p:nvSpPr>
        <p:spPr bwMode="auto">
          <a:xfrm>
            <a:off x="2719388" y="1009650"/>
            <a:ext cx="3824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14</a:t>
            </a:r>
          </a:p>
        </p:txBody>
      </p:sp>
      <p:sp>
        <p:nvSpPr>
          <p:cNvPr id="15368" name="Oval 3"/>
          <p:cNvSpPr>
            <a:spLocks noChangeArrowheads="1"/>
          </p:cNvSpPr>
          <p:nvPr/>
        </p:nvSpPr>
        <p:spPr bwMode="auto">
          <a:xfrm>
            <a:off x="3719513" y="2093913"/>
            <a:ext cx="711200" cy="6985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5369" name="Line 4"/>
          <p:cNvSpPr>
            <a:spLocks noChangeShapeType="1"/>
          </p:cNvSpPr>
          <p:nvPr/>
        </p:nvSpPr>
        <p:spPr bwMode="auto">
          <a:xfrm>
            <a:off x="4075113" y="2082800"/>
            <a:ext cx="12319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0" name="Line 5"/>
          <p:cNvSpPr>
            <a:spLocks noChangeShapeType="1"/>
          </p:cNvSpPr>
          <p:nvPr/>
        </p:nvSpPr>
        <p:spPr bwMode="auto">
          <a:xfrm flipV="1">
            <a:off x="4387850" y="2244725"/>
            <a:ext cx="927100" cy="15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1" name="Line 6"/>
          <p:cNvSpPr>
            <a:spLocks noChangeShapeType="1"/>
          </p:cNvSpPr>
          <p:nvPr/>
        </p:nvSpPr>
        <p:spPr bwMode="auto">
          <a:xfrm>
            <a:off x="2746375" y="2414588"/>
            <a:ext cx="12319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2" name="Line 7"/>
          <p:cNvSpPr>
            <a:spLocks noChangeShapeType="1"/>
          </p:cNvSpPr>
          <p:nvPr/>
        </p:nvSpPr>
        <p:spPr bwMode="auto">
          <a:xfrm>
            <a:off x="2746375" y="2528888"/>
            <a:ext cx="12319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3" name="Arc 8"/>
          <p:cNvSpPr>
            <a:spLocks/>
          </p:cNvSpPr>
          <p:nvPr/>
        </p:nvSpPr>
        <p:spPr bwMode="auto">
          <a:xfrm>
            <a:off x="3978275" y="2408238"/>
            <a:ext cx="74613" cy="66675"/>
          </a:xfrm>
          <a:custGeom>
            <a:avLst/>
            <a:gdLst>
              <a:gd name="T0" fmla="*/ 0 w 21600"/>
              <a:gd name="T1" fmla="*/ 0 h 21600"/>
              <a:gd name="T2" fmla="*/ 36695917 w 21600"/>
              <a:gd name="T3" fmla="*/ 18685730 h 21600"/>
              <a:gd name="T4" fmla="*/ 0 w 21600"/>
              <a:gd name="T5" fmla="*/ 1868573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4" name="Arc 9"/>
          <p:cNvSpPr>
            <a:spLocks/>
          </p:cNvSpPr>
          <p:nvPr/>
        </p:nvSpPr>
        <p:spPr bwMode="auto">
          <a:xfrm>
            <a:off x="3975100" y="2471738"/>
            <a:ext cx="74613" cy="66675"/>
          </a:xfrm>
          <a:custGeom>
            <a:avLst/>
            <a:gdLst>
              <a:gd name="T0" fmla="*/ 36695917 w 21600"/>
              <a:gd name="T1" fmla="*/ 0 h 21600"/>
              <a:gd name="T2" fmla="*/ 0 w 21600"/>
              <a:gd name="T3" fmla="*/ 18685730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</a:path>
              <a:path w="21600" h="21600" stroke="0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5" name="Freeform 10"/>
          <p:cNvSpPr>
            <a:spLocks/>
          </p:cNvSpPr>
          <p:nvPr/>
        </p:nvSpPr>
        <p:spPr bwMode="auto">
          <a:xfrm>
            <a:off x="5286375" y="2082800"/>
            <a:ext cx="80963" cy="166688"/>
          </a:xfrm>
          <a:custGeom>
            <a:avLst/>
            <a:gdLst>
              <a:gd name="T0" fmla="*/ 2147483647 w 51"/>
              <a:gd name="T1" fmla="*/ 0 h 105"/>
              <a:gd name="T2" fmla="*/ 2147483647 w 51"/>
              <a:gd name="T3" fmla="*/ 2147483647 h 105"/>
              <a:gd name="T4" fmla="*/ 2147483647 w 51"/>
              <a:gd name="T5" fmla="*/ 2147483647 h 105"/>
              <a:gd name="T6" fmla="*/ 2147483647 w 51"/>
              <a:gd name="T7" fmla="*/ 2147483647 h 105"/>
              <a:gd name="T8" fmla="*/ 2147483647 w 51"/>
              <a:gd name="T9" fmla="*/ 2147483647 h 105"/>
              <a:gd name="T10" fmla="*/ 2147483647 w 51"/>
              <a:gd name="T11" fmla="*/ 2147483647 h 105"/>
              <a:gd name="T12" fmla="*/ 2147483647 w 51"/>
              <a:gd name="T13" fmla="*/ 2147483647 h 105"/>
              <a:gd name="T14" fmla="*/ 2147483647 w 51"/>
              <a:gd name="T15" fmla="*/ 2147483647 h 105"/>
              <a:gd name="T16" fmla="*/ 2147483647 w 51"/>
              <a:gd name="T17" fmla="*/ 2147483647 h 105"/>
              <a:gd name="T18" fmla="*/ 2147483647 w 51"/>
              <a:gd name="T19" fmla="*/ 2147483647 h 105"/>
              <a:gd name="T20" fmla="*/ 2147483647 w 51"/>
              <a:gd name="T21" fmla="*/ 2147483647 h 105"/>
              <a:gd name="T22" fmla="*/ 2147483647 w 51"/>
              <a:gd name="T23" fmla="*/ 2147483647 h 105"/>
              <a:gd name="T24" fmla="*/ 2147483647 w 51"/>
              <a:gd name="T25" fmla="*/ 2147483647 h 105"/>
              <a:gd name="T26" fmla="*/ 2147483647 w 51"/>
              <a:gd name="T27" fmla="*/ 2147483647 h 105"/>
              <a:gd name="T28" fmla="*/ 2147483647 w 51"/>
              <a:gd name="T29" fmla="*/ 2147483647 h 105"/>
              <a:gd name="T30" fmla="*/ 2147483647 w 51"/>
              <a:gd name="T31" fmla="*/ 2147483647 h 105"/>
              <a:gd name="T32" fmla="*/ 2147483647 w 51"/>
              <a:gd name="T33" fmla="*/ 2147483647 h 105"/>
              <a:gd name="T34" fmla="*/ 0 w 51"/>
              <a:gd name="T35" fmla="*/ 2147483647 h 105"/>
              <a:gd name="T36" fmla="*/ 0 w 51"/>
              <a:gd name="T37" fmla="*/ 2147483647 h 105"/>
              <a:gd name="T38" fmla="*/ 0 w 51"/>
              <a:gd name="T39" fmla="*/ 2147483647 h 105"/>
              <a:gd name="T40" fmla="*/ 2147483647 w 51"/>
              <a:gd name="T41" fmla="*/ 2147483647 h 105"/>
              <a:gd name="T42" fmla="*/ 2147483647 w 51"/>
              <a:gd name="T43" fmla="*/ 2147483647 h 105"/>
              <a:gd name="T44" fmla="*/ 2147483647 w 51"/>
              <a:gd name="T45" fmla="*/ 2147483647 h 105"/>
              <a:gd name="T46" fmla="*/ 2147483647 w 51"/>
              <a:gd name="T47" fmla="*/ 2147483647 h 105"/>
              <a:gd name="T48" fmla="*/ 2147483647 w 51"/>
              <a:gd name="T49" fmla="*/ 2147483647 h 105"/>
              <a:gd name="T50" fmla="*/ 2147483647 w 51"/>
              <a:gd name="T51" fmla="*/ 2147483647 h 105"/>
              <a:gd name="T52" fmla="*/ 2147483647 w 51"/>
              <a:gd name="T53" fmla="*/ 2147483647 h 105"/>
              <a:gd name="T54" fmla="*/ 2147483647 w 51"/>
              <a:gd name="T55" fmla="*/ 2147483647 h 105"/>
              <a:gd name="T56" fmla="*/ 2147483647 w 51"/>
              <a:gd name="T57" fmla="*/ 2147483647 h 105"/>
              <a:gd name="T58" fmla="*/ 2147483647 w 51"/>
              <a:gd name="T59" fmla="*/ 2147483647 h 105"/>
              <a:gd name="T60" fmla="*/ 2147483647 w 51"/>
              <a:gd name="T61" fmla="*/ 2147483647 h 105"/>
              <a:gd name="T62" fmla="*/ 2147483647 w 51"/>
              <a:gd name="T63" fmla="*/ 2147483647 h 105"/>
              <a:gd name="T64" fmla="*/ 2147483647 w 51"/>
              <a:gd name="T65" fmla="*/ 2147483647 h 105"/>
              <a:gd name="T66" fmla="*/ 2147483647 w 51"/>
              <a:gd name="T67" fmla="*/ 2147483647 h 105"/>
              <a:gd name="T68" fmla="*/ 2147483647 w 51"/>
              <a:gd name="T69" fmla="*/ 2147483647 h 105"/>
              <a:gd name="T70" fmla="*/ 2147483647 w 51"/>
              <a:gd name="T71" fmla="*/ 2147483647 h 105"/>
              <a:gd name="T72" fmla="*/ 2147483647 w 51"/>
              <a:gd name="T73" fmla="*/ 2147483647 h 105"/>
              <a:gd name="T74" fmla="*/ 2147483647 w 51"/>
              <a:gd name="T75" fmla="*/ 2147483647 h 10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51"/>
              <a:gd name="T115" fmla="*/ 0 h 105"/>
              <a:gd name="T116" fmla="*/ 51 w 51"/>
              <a:gd name="T117" fmla="*/ 105 h 105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51" h="105">
                <a:moveTo>
                  <a:pt x="14" y="0"/>
                </a:moveTo>
                <a:lnTo>
                  <a:pt x="19" y="5"/>
                </a:lnTo>
                <a:lnTo>
                  <a:pt x="25" y="9"/>
                </a:lnTo>
                <a:lnTo>
                  <a:pt x="28" y="14"/>
                </a:lnTo>
                <a:lnTo>
                  <a:pt x="33" y="17"/>
                </a:lnTo>
                <a:lnTo>
                  <a:pt x="37" y="22"/>
                </a:lnTo>
                <a:lnTo>
                  <a:pt x="39" y="28"/>
                </a:lnTo>
                <a:lnTo>
                  <a:pt x="40" y="34"/>
                </a:lnTo>
                <a:lnTo>
                  <a:pt x="39" y="40"/>
                </a:lnTo>
                <a:lnTo>
                  <a:pt x="34" y="41"/>
                </a:lnTo>
                <a:lnTo>
                  <a:pt x="28" y="44"/>
                </a:lnTo>
                <a:lnTo>
                  <a:pt x="23" y="46"/>
                </a:lnTo>
                <a:lnTo>
                  <a:pt x="17" y="47"/>
                </a:lnTo>
                <a:lnTo>
                  <a:pt x="11" y="50"/>
                </a:lnTo>
                <a:lnTo>
                  <a:pt x="8" y="54"/>
                </a:lnTo>
                <a:lnTo>
                  <a:pt x="3" y="57"/>
                </a:lnTo>
                <a:lnTo>
                  <a:pt x="2" y="63"/>
                </a:lnTo>
                <a:lnTo>
                  <a:pt x="0" y="69"/>
                </a:lnTo>
                <a:lnTo>
                  <a:pt x="0" y="75"/>
                </a:lnTo>
                <a:lnTo>
                  <a:pt x="0" y="81"/>
                </a:lnTo>
                <a:lnTo>
                  <a:pt x="2" y="87"/>
                </a:lnTo>
                <a:lnTo>
                  <a:pt x="6" y="92"/>
                </a:lnTo>
                <a:lnTo>
                  <a:pt x="10" y="96"/>
                </a:lnTo>
                <a:lnTo>
                  <a:pt x="16" y="99"/>
                </a:lnTo>
                <a:lnTo>
                  <a:pt x="22" y="102"/>
                </a:lnTo>
                <a:lnTo>
                  <a:pt x="27" y="104"/>
                </a:lnTo>
                <a:lnTo>
                  <a:pt x="33" y="104"/>
                </a:lnTo>
                <a:lnTo>
                  <a:pt x="39" y="102"/>
                </a:lnTo>
                <a:lnTo>
                  <a:pt x="44" y="98"/>
                </a:lnTo>
                <a:lnTo>
                  <a:pt x="45" y="93"/>
                </a:lnTo>
                <a:lnTo>
                  <a:pt x="48" y="87"/>
                </a:lnTo>
                <a:lnTo>
                  <a:pt x="50" y="82"/>
                </a:lnTo>
                <a:lnTo>
                  <a:pt x="48" y="76"/>
                </a:lnTo>
                <a:lnTo>
                  <a:pt x="47" y="70"/>
                </a:lnTo>
                <a:lnTo>
                  <a:pt x="44" y="64"/>
                </a:lnTo>
                <a:lnTo>
                  <a:pt x="42" y="58"/>
                </a:lnTo>
                <a:lnTo>
                  <a:pt x="37" y="54"/>
                </a:lnTo>
                <a:lnTo>
                  <a:pt x="31" y="50"/>
                </a:lnTo>
              </a:path>
            </a:pathLst>
          </a:custGeom>
          <a:noFill/>
          <a:ln w="254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6" name="Freeform 11"/>
          <p:cNvSpPr>
            <a:spLocks/>
          </p:cNvSpPr>
          <p:nvPr/>
        </p:nvSpPr>
        <p:spPr bwMode="auto">
          <a:xfrm>
            <a:off x="2686050" y="2417763"/>
            <a:ext cx="79375" cy="119062"/>
          </a:xfrm>
          <a:custGeom>
            <a:avLst/>
            <a:gdLst>
              <a:gd name="T0" fmla="*/ 2147483647 w 50"/>
              <a:gd name="T1" fmla="*/ 0 h 75"/>
              <a:gd name="T2" fmla="*/ 2147483647 w 50"/>
              <a:gd name="T3" fmla="*/ 2147483647 h 75"/>
              <a:gd name="T4" fmla="*/ 2147483647 w 50"/>
              <a:gd name="T5" fmla="*/ 2147483647 h 75"/>
              <a:gd name="T6" fmla="*/ 2147483647 w 50"/>
              <a:gd name="T7" fmla="*/ 2147483647 h 75"/>
              <a:gd name="T8" fmla="*/ 2147483647 w 50"/>
              <a:gd name="T9" fmla="*/ 2147483647 h 75"/>
              <a:gd name="T10" fmla="*/ 2147483647 w 50"/>
              <a:gd name="T11" fmla="*/ 2147483647 h 75"/>
              <a:gd name="T12" fmla="*/ 2147483647 w 50"/>
              <a:gd name="T13" fmla="*/ 2147483647 h 75"/>
              <a:gd name="T14" fmla="*/ 2147483647 w 50"/>
              <a:gd name="T15" fmla="*/ 2147483647 h 75"/>
              <a:gd name="T16" fmla="*/ 2147483647 w 50"/>
              <a:gd name="T17" fmla="*/ 2147483647 h 75"/>
              <a:gd name="T18" fmla="*/ 2147483647 w 50"/>
              <a:gd name="T19" fmla="*/ 2147483647 h 75"/>
              <a:gd name="T20" fmla="*/ 2147483647 w 50"/>
              <a:gd name="T21" fmla="*/ 2147483647 h 75"/>
              <a:gd name="T22" fmla="*/ 2147483647 w 50"/>
              <a:gd name="T23" fmla="*/ 2147483647 h 75"/>
              <a:gd name="T24" fmla="*/ 2147483647 w 50"/>
              <a:gd name="T25" fmla="*/ 2147483647 h 75"/>
              <a:gd name="T26" fmla="*/ 2147483647 w 50"/>
              <a:gd name="T27" fmla="*/ 2147483647 h 75"/>
              <a:gd name="T28" fmla="*/ 2147483647 w 50"/>
              <a:gd name="T29" fmla="*/ 2147483647 h 75"/>
              <a:gd name="T30" fmla="*/ 2147483647 w 50"/>
              <a:gd name="T31" fmla="*/ 2147483647 h 75"/>
              <a:gd name="T32" fmla="*/ 2147483647 w 50"/>
              <a:gd name="T33" fmla="*/ 2147483647 h 75"/>
              <a:gd name="T34" fmla="*/ 2147483647 w 50"/>
              <a:gd name="T35" fmla="*/ 2147483647 h 75"/>
              <a:gd name="T36" fmla="*/ 2147483647 w 50"/>
              <a:gd name="T37" fmla="*/ 2147483647 h 75"/>
              <a:gd name="T38" fmla="*/ 2147483647 w 50"/>
              <a:gd name="T39" fmla="*/ 2147483647 h 75"/>
              <a:gd name="T40" fmla="*/ 2147483647 w 50"/>
              <a:gd name="T41" fmla="*/ 2147483647 h 75"/>
              <a:gd name="T42" fmla="*/ 2147483647 w 50"/>
              <a:gd name="T43" fmla="*/ 2147483647 h 75"/>
              <a:gd name="T44" fmla="*/ 2147483647 w 50"/>
              <a:gd name="T45" fmla="*/ 2147483647 h 75"/>
              <a:gd name="T46" fmla="*/ 2147483647 w 50"/>
              <a:gd name="T47" fmla="*/ 2147483647 h 75"/>
              <a:gd name="T48" fmla="*/ 2147483647 w 50"/>
              <a:gd name="T49" fmla="*/ 2147483647 h 75"/>
              <a:gd name="T50" fmla="*/ 2147483647 w 50"/>
              <a:gd name="T51" fmla="*/ 2147483647 h 75"/>
              <a:gd name="T52" fmla="*/ 2147483647 w 50"/>
              <a:gd name="T53" fmla="*/ 2147483647 h 75"/>
              <a:gd name="T54" fmla="*/ 2147483647 w 50"/>
              <a:gd name="T55" fmla="*/ 2147483647 h 75"/>
              <a:gd name="T56" fmla="*/ 2147483647 w 50"/>
              <a:gd name="T57" fmla="*/ 2147483647 h 75"/>
              <a:gd name="T58" fmla="*/ 2147483647 w 50"/>
              <a:gd name="T59" fmla="*/ 2147483647 h 75"/>
              <a:gd name="T60" fmla="*/ 2147483647 w 50"/>
              <a:gd name="T61" fmla="*/ 2147483647 h 75"/>
              <a:gd name="T62" fmla="*/ 0 w 50"/>
              <a:gd name="T63" fmla="*/ 2147483647 h 75"/>
              <a:gd name="T64" fmla="*/ 2147483647 w 50"/>
              <a:gd name="T65" fmla="*/ 2147483647 h 75"/>
              <a:gd name="T66" fmla="*/ 2147483647 w 50"/>
              <a:gd name="T67" fmla="*/ 2147483647 h 75"/>
              <a:gd name="T68" fmla="*/ 2147483647 w 50"/>
              <a:gd name="T69" fmla="*/ 2147483647 h 75"/>
              <a:gd name="T70" fmla="*/ 2147483647 w 50"/>
              <a:gd name="T71" fmla="*/ 2147483647 h 75"/>
              <a:gd name="T72" fmla="*/ 2147483647 w 50"/>
              <a:gd name="T73" fmla="*/ 2147483647 h 75"/>
              <a:gd name="T74" fmla="*/ 2147483647 w 50"/>
              <a:gd name="T75" fmla="*/ 2147483647 h 7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50"/>
              <a:gd name="T115" fmla="*/ 0 h 75"/>
              <a:gd name="T116" fmla="*/ 50 w 50"/>
              <a:gd name="T117" fmla="*/ 75 h 75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50" h="75">
                <a:moveTo>
                  <a:pt x="35" y="0"/>
                </a:moveTo>
                <a:lnTo>
                  <a:pt x="31" y="3"/>
                </a:lnTo>
                <a:lnTo>
                  <a:pt x="25" y="6"/>
                </a:lnTo>
                <a:lnTo>
                  <a:pt x="21" y="10"/>
                </a:lnTo>
                <a:lnTo>
                  <a:pt x="17" y="12"/>
                </a:lnTo>
                <a:lnTo>
                  <a:pt x="13" y="16"/>
                </a:lnTo>
                <a:lnTo>
                  <a:pt x="11" y="20"/>
                </a:lnTo>
                <a:lnTo>
                  <a:pt x="10" y="24"/>
                </a:lnTo>
                <a:lnTo>
                  <a:pt x="11" y="28"/>
                </a:lnTo>
                <a:lnTo>
                  <a:pt x="16" y="29"/>
                </a:lnTo>
                <a:lnTo>
                  <a:pt x="21" y="31"/>
                </a:lnTo>
                <a:lnTo>
                  <a:pt x="27" y="33"/>
                </a:lnTo>
                <a:lnTo>
                  <a:pt x="32" y="33"/>
                </a:lnTo>
                <a:lnTo>
                  <a:pt x="38" y="35"/>
                </a:lnTo>
                <a:lnTo>
                  <a:pt x="42" y="39"/>
                </a:lnTo>
                <a:lnTo>
                  <a:pt x="46" y="41"/>
                </a:lnTo>
                <a:lnTo>
                  <a:pt x="47" y="45"/>
                </a:lnTo>
                <a:lnTo>
                  <a:pt x="49" y="49"/>
                </a:lnTo>
                <a:lnTo>
                  <a:pt x="49" y="53"/>
                </a:lnTo>
                <a:lnTo>
                  <a:pt x="49" y="57"/>
                </a:lnTo>
                <a:lnTo>
                  <a:pt x="47" y="62"/>
                </a:lnTo>
                <a:lnTo>
                  <a:pt x="43" y="66"/>
                </a:lnTo>
                <a:lnTo>
                  <a:pt x="39" y="68"/>
                </a:lnTo>
                <a:lnTo>
                  <a:pt x="33" y="71"/>
                </a:lnTo>
                <a:lnTo>
                  <a:pt x="28" y="73"/>
                </a:lnTo>
                <a:lnTo>
                  <a:pt x="22" y="74"/>
                </a:lnTo>
                <a:lnTo>
                  <a:pt x="17" y="74"/>
                </a:lnTo>
                <a:lnTo>
                  <a:pt x="11" y="73"/>
                </a:lnTo>
                <a:lnTo>
                  <a:pt x="6" y="70"/>
                </a:lnTo>
                <a:lnTo>
                  <a:pt x="5" y="66"/>
                </a:lnTo>
                <a:lnTo>
                  <a:pt x="2" y="62"/>
                </a:lnTo>
                <a:lnTo>
                  <a:pt x="0" y="58"/>
                </a:lnTo>
                <a:lnTo>
                  <a:pt x="2" y="54"/>
                </a:lnTo>
                <a:lnTo>
                  <a:pt x="3" y="50"/>
                </a:lnTo>
                <a:lnTo>
                  <a:pt x="6" y="46"/>
                </a:lnTo>
                <a:lnTo>
                  <a:pt x="8" y="41"/>
                </a:lnTo>
                <a:lnTo>
                  <a:pt x="13" y="39"/>
                </a:lnTo>
                <a:lnTo>
                  <a:pt x="18" y="35"/>
                </a:lnTo>
              </a:path>
            </a:pathLst>
          </a:custGeom>
          <a:noFill/>
          <a:ln w="254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7" name="Line 12"/>
          <p:cNvSpPr>
            <a:spLocks noChangeShapeType="1"/>
          </p:cNvSpPr>
          <p:nvPr/>
        </p:nvSpPr>
        <p:spPr bwMode="auto">
          <a:xfrm flipH="1">
            <a:off x="3681413" y="2709863"/>
            <a:ext cx="142875" cy="1619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8" name="Line 13"/>
          <p:cNvSpPr>
            <a:spLocks noChangeShapeType="1"/>
          </p:cNvSpPr>
          <p:nvPr/>
        </p:nvSpPr>
        <p:spPr bwMode="auto">
          <a:xfrm>
            <a:off x="4338638" y="2705100"/>
            <a:ext cx="142875" cy="1619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79" name="Line 14"/>
          <p:cNvSpPr>
            <a:spLocks noChangeShapeType="1"/>
          </p:cNvSpPr>
          <p:nvPr/>
        </p:nvSpPr>
        <p:spPr bwMode="auto">
          <a:xfrm flipH="1">
            <a:off x="3681413" y="2881313"/>
            <a:ext cx="8096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80" name="Line 15"/>
          <p:cNvSpPr>
            <a:spLocks noChangeShapeType="1"/>
          </p:cNvSpPr>
          <p:nvPr/>
        </p:nvSpPr>
        <p:spPr bwMode="auto">
          <a:xfrm flipH="1" flipV="1">
            <a:off x="4205288" y="2457450"/>
            <a:ext cx="704850" cy="704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81" name="Line 16"/>
          <p:cNvSpPr>
            <a:spLocks noChangeShapeType="1"/>
          </p:cNvSpPr>
          <p:nvPr/>
        </p:nvSpPr>
        <p:spPr bwMode="auto">
          <a:xfrm>
            <a:off x="2601913" y="2093913"/>
            <a:ext cx="0" cy="711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82" name="Line 17"/>
          <p:cNvSpPr>
            <a:spLocks noChangeShapeType="1"/>
          </p:cNvSpPr>
          <p:nvPr/>
        </p:nvSpPr>
        <p:spPr bwMode="auto">
          <a:xfrm>
            <a:off x="5472113" y="1890713"/>
            <a:ext cx="0" cy="711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83" name="Rectangle 18"/>
          <p:cNvSpPr>
            <a:spLocks noChangeArrowheads="1"/>
          </p:cNvSpPr>
          <p:nvPr/>
        </p:nvSpPr>
        <p:spPr bwMode="auto">
          <a:xfrm>
            <a:off x="2427288" y="2884488"/>
            <a:ext cx="246062" cy="317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b="1"/>
              <a:t>i</a:t>
            </a:r>
          </a:p>
        </p:txBody>
      </p:sp>
      <p:sp>
        <p:nvSpPr>
          <p:cNvPr id="15384" name="Rectangle 19"/>
          <p:cNvSpPr>
            <a:spLocks noChangeArrowheads="1"/>
          </p:cNvSpPr>
          <p:nvPr/>
        </p:nvSpPr>
        <p:spPr bwMode="auto">
          <a:xfrm>
            <a:off x="5348288" y="2630488"/>
            <a:ext cx="255587" cy="317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b="1"/>
              <a:t>j</a:t>
            </a:r>
          </a:p>
        </p:txBody>
      </p:sp>
      <p:sp>
        <p:nvSpPr>
          <p:cNvPr id="15385" name="Rectangle 20"/>
          <p:cNvSpPr>
            <a:spLocks noChangeArrowheads="1"/>
          </p:cNvSpPr>
          <p:nvPr/>
        </p:nvSpPr>
        <p:spPr bwMode="auto">
          <a:xfrm>
            <a:off x="4837113" y="3038475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800" b="1"/>
              <a:t>S</a:t>
            </a:r>
          </a:p>
        </p:txBody>
      </p:sp>
      <p:sp>
        <p:nvSpPr>
          <p:cNvPr id="15386" name="Rectangle 21"/>
          <p:cNvSpPr>
            <a:spLocks noChangeArrowheads="1"/>
          </p:cNvSpPr>
          <p:nvPr/>
        </p:nvSpPr>
        <p:spPr bwMode="auto">
          <a:xfrm>
            <a:off x="287338" y="3379788"/>
            <a:ext cx="85121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>
                <a:latin typeface="Arial" charset="0"/>
              </a:rPr>
              <a:t>This Option Considers the Branch as a Pump with Given Characteristics.  The Pump Characteristics are Expressed in the Pressure Rise:</a:t>
            </a:r>
          </a:p>
        </p:txBody>
      </p:sp>
      <p:sp>
        <p:nvSpPr>
          <p:cNvPr id="15387" name="Rectangle 22"/>
          <p:cNvSpPr>
            <a:spLocks noChangeArrowheads="1"/>
          </p:cNvSpPr>
          <p:nvPr/>
        </p:nvSpPr>
        <p:spPr bwMode="auto">
          <a:xfrm>
            <a:off x="1325563" y="4502150"/>
            <a:ext cx="720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 i="1">
                <a:latin typeface="Arial" charset="0"/>
              </a:rPr>
              <a:t>Where:</a:t>
            </a:r>
          </a:p>
        </p:txBody>
      </p:sp>
      <p:sp>
        <p:nvSpPr>
          <p:cNvPr id="15388" name="Rectangle 23"/>
          <p:cNvSpPr>
            <a:spLocks noChangeArrowheads="1"/>
          </p:cNvSpPr>
          <p:nvPr/>
        </p:nvSpPr>
        <p:spPr bwMode="auto">
          <a:xfrm>
            <a:off x="2128838" y="4484688"/>
            <a:ext cx="217487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>
                <a:latin typeface="Symbol" pitchFamily="18" charset="2"/>
              </a:rPr>
              <a:t>D</a:t>
            </a:r>
            <a:r>
              <a:rPr lang="en-US" altLang="en-US" sz="1400"/>
              <a:t>p = Pressure Rise in lbf/ft</a:t>
            </a:r>
            <a:r>
              <a:rPr lang="en-US" altLang="en-US" sz="1400" baseline="30000"/>
              <a:t>2</a:t>
            </a:r>
          </a:p>
          <a:p>
            <a:pPr algn="l">
              <a:lnSpc>
                <a:spcPct val="40000"/>
              </a:lnSpc>
            </a:pPr>
            <a:r>
              <a:rPr lang="en-US" altLang="en-US" sz="1400" baseline="30000"/>
              <a:t>   </a:t>
            </a:r>
            <a:r>
              <a:rPr lang="en-US" altLang="en-US" sz="1400"/>
              <a:t>.</a:t>
            </a:r>
            <a:endParaRPr lang="en-US" altLang="en-US" sz="1400" baseline="30000"/>
          </a:p>
          <a:p>
            <a:pPr algn="l">
              <a:lnSpc>
                <a:spcPct val="73000"/>
              </a:lnSpc>
            </a:pPr>
            <a:r>
              <a:rPr lang="en-US" altLang="en-US" sz="1400"/>
              <a:t> m  = Flow Rate in lbm/sec</a:t>
            </a:r>
          </a:p>
        </p:txBody>
      </p:sp>
      <p:sp>
        <p:nvSpPr>
          <p:cNvPr id="15389" name="Rectangle 24"/>
          <p:cNvSpPr>
            <a:spLocks noChangeArrowheads="1"/>
          </p:cNvSpPr>
          <p:nvPr/>
        </p:nvSpPr>
        <p:spPr bwMode="auto">
          <a:xfrm>
            <a:off x="465138" y="5284788"/>
            <a:ext cx="51514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>
                <a:latin typeface="Arial" charset="0"/>
              </a:rPr>
              <a:t>The Momentum Source Used to Induce the Desired Flow is:</a:t>
            </a:r>
          </a:p>
        </p:txBody>
      </p:sp>
      <p:graphicFrame>
        <p:nvGraphicFramePr>
          <p:cNvPr id="15362" name="Object 25"/>
          <p:cNvGraphicFramePr>
            <a:graphicFrameLocks/>
          </p:cNvGraphicFramePr>
          <p:nvPr/>
        </p:nvGraphicFramePr>
        <p:xfrm>
          <a:off x="2960688" y="5691188"/>
          <a:ext cx="14573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3" name="Equation" r:id="rId3" imgW="633240" imgH="201600" progId="Equation.2">
                  <p:embed/>
                </p:oleObj>
              </mc:Choice>
              <mc:Fallback>
                <p:oleObj name="Equation" r:id="rId3" imgW="633240" imgH="201600" progId="Equation.2">
                  <p:embed/>
                  <p:pic>
                    <p:nvPicPr>
                      <p:cNvPr id="0" name="Object 2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0688" y="5691188"/>
                        <a:ext cx="1457325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3" name="Object 26"/>
          <p:cNvGraphicFramePr>
            <a:graphicFrameLocks/>
          </p:cNvGraphicFramePr>
          <p:nvPr/>
        </p:nvGraphicFramePr>
        <p:xfrm>
          <a:off x="2406650" y="4062413"/>
          <a:ext cx="27924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4" name="Equation" r:id="rId5" imgW="1434960" imgH="241200" progId="Equation.3">
                  <p:embed/>
                </p:oleObj>
              </mc:Choice>
              <mc:Fallback>
                <p:oleObj name="Equation" r:id="rId5" imgW="1434960" imgH="241200" progId="Equation.3">
                  <p:embed/>
                  <p:pic>
                    <p:nvPicPr>
                      <p:cNvPr id="0" name="Object 26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6650" y="4062413"/>
                        <a:ext cx="2792413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90" name="Line 27"/>
          <p:cNvSpPr>
            <a:spLocks noChangeShapeType="1"/>
          </p:cNvSpPr>
          <p:nvPr/>
        </p:nvSpPr>
        <p:spPr bwMode="auto">
          <a:xfrm>
            <a:off x="5789613" y="3916363"/>
            <a:ext cx="0" cy="2082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91" name="Line 28"/>
          <p:cNvSpPr>
            <a:spLocks noChangeShapeType="1"/>
          </p:cNvSpPr>
          <p:nvPr/>
        </p:nvSpPr>
        <p:spPr bwMode="auto">
          <a:xfrm>
            <a:off x="5776913" y="6011863"/>
            <a:ext cx="27559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92" name="Line 29"/>
          <p:cNvSpPr>
            <a:spLocks noChangeShapeType="1"/>
          </p:cNvSpPr>
          <p:nvPr/>
        </p:nvSpPr>
        <p:spPr bwMode="auto">
          <a:xfrm>
            <a:off x="6159500" y="4591050"/>
            <a:ext cx="1724025" cy="1165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93" name="Rectangle 30"/>
          <p:cNvSpPr>
            <a:spLocks noChangeArrowheads="1"/>
          </p:cNvSpPr>
          <p:nvPr/>
        </p:nvSpPr>
        <p:spPr bwMode="auto">
          <a:xfrm>
            <a:off x="5354638" y="3987800"/>
            <a:ext cx="4730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>
                <a:latin typeface="Symbol" pitchFamily="18" charset="2"/>
              </a:rPr>
              <a:t>D</a:t>
            </a:r>
            <a:r>
              <a:rPr lang="en-US" altLang="en-US" sz="1400"/>
              <a:t>p</a:t>
            </a:r>
          </a:p>
        </p:txBody>
      </p:sp>
      <p:graphicFrame>
        <p:nvGraphicFramePr>
          <p:cNvPr id="15364" name="Object 31"/>
          <p:cNvGraphicFramePr>
            <a:graphicFrameLocks/>
          </p:cNvGraphicFramePr>
          <p:nvPr/>
        </p:nvGraphicFramePr>
        <p:xfrm>
          <a:off x="8283575" y="5715000"/>
          <a:ext cx="83502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5" name="Equation" r:id="rId7" imgW="763560" imgH="365040" progId="Equation.2">
                  <p:embed/>
                </p:oleObj>
              </mc:Choice>
              <mc:Fallback>
                <p:oleObj name="Equation" r:id="rId7" imgW="763560" imgH="365040" progId="Equation.2">
                  <p:embed/>
                  <p:pic>
                    <p:nvPicPr>
                      <p:cNvPr id="0" name="Object 31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3575" y="5715000"/>
                        <a:ext cx="835025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919163" y="1574800"/>
            <a:ext cx="3092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Arial" charset="0"/>
              </a:rPr>
              <a:t>PUMP CHARACTERISTICS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16389" name="Rectangle 2"/>
          <p:cNvSpPr>
            <a:spLocks noChangeArrowheads="1"/>
          </p:cNvSpPr>
          <p:nvPr/>
        </p:nvSpPr>
        <p:spPr bwMode="auto">
          <a:xfrm>
            <a:off x="2625725" y="1058863"/>
            <a:ext cx="382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15</a:t>
            </a:r>
          </a:p>
        </p:txBody>
      </p:sp>
      <p:sp>
        <p:nvSpPr>
          <p:cNvPr id="16390" name="Oval 3"/>
          <p:cNvSpPr>
            <a:spLocks noChangeArrowheads="1"/>
          </p:cNvSpPr>
          <p:nvPr/>
        </p:nvSpPr>
        <p:spPr bwMode="auto">
          <a:xfrm>
            <a:off x="4187825" y="2401888"/>
            <a:ext cx="711200" cy="6985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6391" name="Line 4"/>
          <p:cNvSpPr>
            <a:spLocks noChangeShapeType="1"/>
          </p:cNvSpPr>
          <p:nvPr/>
        </p:nvSpPr>
        <p:spPr bwMode="auto">
          <a:xfrm>
            <a:off x="4543425" y="2390775"/>
            <a:ext cx="12319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2" name="Line 5"/>
          <p:cNvSpPr>
            <a:spLocks noChangeShapeType="1"/>
          </p:cNvSpPr>
          <p:nvPr/>
        </p:nvSpPr>
        <p:spPr bwMode="auto">
          <a:xfrm flipV="1">
            <a:off x="4856163" y="2552700"/>
            <a:ext cx="927100" cy="15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Line 6"/>
          <p:cNvSpPr>
            <a:spLocks noChangeShapeType="1"/>
          </p:cNvSpPr>
          <p:nvPr/>
        </p:nvSpPr>
        <p:spPr bwMode="auto">
          <a:xfrm>
            <a:off x="3214688" y="2722563"/>
            <a:ext cx="12319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Line 7"/>
          <p:cNvSpPr>
            <a:spLocks noChangeShapeType="1"/>
          </p:cNvSpPr>
          <p:nvPr/>
        </p:nvSpPr>
        <p:spPr bwMode="auto">
          <a:xfrm>
            <a:off x="3214688" y="2836863"/>
            <a:ext cx="12319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5" name="Arc 8"/>
          <p:cNvSpPr>
            <a:spLocks/>
          </p:cNvSpPr>
          <p:nvPr/>
        </p:nvSpPr>
        <p:spPr bwMode="auto">
          <a:xfrm>
            <a:off x="4446588" y="2716213"/>
            <a:ext cx="74612" cy="66675"/>
          </a:xfrm>
          <a:custGeom>
            <a:avLst/>
            <a:gdLst>
              <a:gd name="T0" fmla="*/ 0 w 21600"/>
              <a:gd name="T1" fmla="*/ 0 h 21600"/>
              <a:gd name="T2" fmla="*/ 36692966 w 21600"/>
              <a:gd name="T3" fmla="*/ 18685730 h 21600"/>
              <a:gd name="T4" fmla="*/ 0 w 21600"/>
              <a:gd name="T5" fmla="*/ 1868573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6" name="Arc 9"/>
          <p:cNvSpPr>
            <a:spLocks/>
          </p:cNvSpPr>
          <p:nvPr/>
        </p:nvSpPr>
        <p:spPr bwMode="auto">
          <a:xfrm>
            <a:off x="4443413" y="2779713"/>
            <a:ext cx="74612" cy="66675"/>
          </a:xfrm>
          <a:custGeom>
            <a:avLst/>
            <a:gdLst>
              <a:gd name="T0" fmla="*/ 36692966 w 21600"/>
              <a:gd name="T1" fmla="*/ 0 h 21600"/>
              <a:gd name="T2" fmla="*/ 0 w 21600"/>
              <a:gd name="T3" fmla="*/ 18685730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</a:path>
              <a:path w="21600" h="21600" stroke="0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7" name="Freeform 10"/>
          <p:cNvSpPr>
            <a:spLocks/>
          </p:cNvSpPr>
          <p:nvPr/>
        </p:nvSpPr>
        <p:spPr bwMode="auto">
          <a:xfrm>
            <a:off x="5754688" y="2390775"/>
            <a:ext cx="80962" cy="166688"/>
          </a:xfrm>
          <a:custGeom>
            <a:avLst/>
            <a:gdLst>
              <a:gd name="T0" fmla="*/ 2147483647 w 51"/>
              <a:gd name="T1" fmla="*/ 0 h 105"/>
              <a:gd name="T2" fmla="*/ 2147483647 w 51"/>
              <a:gd name="T3" fmla="*/ 2147483647 h 105"/>
              <a:gd name="T4" fmla="*/ 2147483647 w 51"/>
              <a:gd name="T5" fmla="*/ 2147483647 h 105"/>
              <a:gd name="T6" fmla="*/ 2147483647 w 51"/>
              <a:gd name="T7" fmla="*/ 2147483647 h 105"/>
              <a:gd name="T8" fmla="*/ 2147483647 w 51"/>
              <a:gd name="T9" fmla="*/ 2147483647 h 105"/>
              <a:gd name="T10" fmla="*/ 2147483647 w 51"/>
              <a:gd name="T11" fmla="*/ 2147483647 h 105"/>
              <a:gd name="T12" fmla="*/ 2147483647 w 51"/>
              <a:gd name="T13" fmla="*/ 2147483647 h 105"/>
              <a:gd name="T14" fmla="*/ 2147483647 w 51"/>
              <a:gd name="T15" fmla="*/ 2147483647 h 105"/>
              <a:gd name="T16" fmla="*/ 2147483647 w 51"/>
              <a:gd name="T17" fmla="*/ 2147483647 h 105"/>
              <a:gd name="T18" fmla="*/ 2147483647 w 51"/>
              <a:gd name="T19" fmla="*/ 2147483647 h 105"/>
              <a:gd name="T20" fmla="*/ 2147483647 w 51"/>
              <a:gd name="T21" fmla="*/ 2147483647 h 105"/>
              <a:gd name="T22" fmla="*/ 2147483647 w 51"/>
              <a:gd name="T23" fmla="*/ 2147483647 h 105"/>
              <a:gd name="T24" fmla="*/ 2147483647 w 51"/>
              <a:gd name="T25" fmla="*/ 2147483647 h 105"/>
              <a:gd name="T26" fmla="*/ 2147483647 w 51"/>
              <a:gd name="T27" fmla="*/ 2147483647 h 105"/>
              <a:gd name="T28" fmla="*/ 2147483647 w 51"/>
              <a:gd name="T29" fmla="*/ 2147483647 h 105"/>
              <a:gd name="T30" fmla="*/ 2147483647 w 51"/>
              <a:gd name="T31" fmla="*/ 2147483647 h 105"/>
              <a:gd name="T32" fmla="*/ 2147483647 w 51"/>
              <a:gd name="T33" fmla="*/ 2147483647 h 105"/>
              <a:gd name="T34" fmla="*/ 0 w 51"/>
              <a:gd name="T35" fmla="*/ 2147483647 h 105"/>
              <a:gd name="T36" fmla="*/ 0 w 51"/>
              <a:gd name="T37" fmla="*/ 2147483647 h 105"/>
              <a:gd name="T38" fmla="*/ 0 w 51"/>
              <a:gd name="T39" fmla="*/ 2147483647 h 105"/>
              <a:gd name="T40" fmla="*/ 2147483647 w 51"/>
              <a:gd name="T41" fmla="*/ 2147483647 h 105"/>
              <a:gd name="T42" fmla="*/ 2147483647 w 51"/>
              <a:gd name="T43" fmla="*/ 2147483647 h 105"/>
              <a:gd name="T44" fmla="*/ 2147483647 w 51"/>
              <a:gd name="T45" fmla="*/ 2147483647 h 105"/>
              <a:gd name="T46" fmla="*/ 2147483647 w 51"/>
              <a:gd name="T47" fmla="*/ 2147483647 h 105"/>
              <a:gd name="T48" fmla="*/ 2147483647 w 51"/>
              <a:gd name="T49" fmla="*/ 2147483647 h 105"/>
              <a:gd name="T50" fmla="*/ 2147483647 w 51"/>
              <a:gd name="T51" fmla="*/ 2147483647 h 105"/>
              <a:gd name="T52" fmla="*/ 2147483647 w 51"/>
              <a:gd name="T53" fmla="*/ 2147483647 h 105"/>
              <a:gd name="T54" fmla="*/ 2147483647 w 51"/>
              <a:gd name="T55" fmla="*/ 2147483647 h 105"/>
              <a:gd name="T56" fmla="*/ 2147483647 w 51"/>
              <a:gd name="T57" fmla="*/ 2147483647 h 105"/>
              <a:gd name="T58" fmla="*/ 2147483647 w 51"/>
              <a:gd name="T59" fmla="*/ 2147483647 h 105"/>
              <a:gd name="T60" fmla="*/ 2147483647 w 51"/>
              <a:gd name="T61" fmla="*/ 2147483647 h 105"/>
              <a:gd name="T62" fmla="*/ 2147483647 w 51"/>
              <a:gd name="T63" fmla="*/ 2147483647 h 105"/>
              <a:gd name="T64" fmla="*/ 2147483647 w 51"/>
              <a:gd name="T65" fmla="*/ 2147483647 h 105"/>
              <a:gd name="T66" fmla="*/ 2147483647 w 51"/>
              <a:gd name="T67" fmla="*/ 2147483647 h 105"/>
              <a:gd name="T68" fmla="*/ 2147483647 w 51"/>
              <a:gd name="T69" fmla="*/ 2147483647 h 105"/>
              <a:gd name="T70" fmla="*/ 2147483647 w 51"/>
              <a:gd name="T71" fmla="*/ 2147483647 h 105"/>
              <a:gd name="T72" fmla="*/ 2147483647 w 51"/>
              <a:gd name="T73" fmla="*/ 2147483647 h 105"/>
              <a:gd name="T74" fmla="*/ 2147483647 w 51"/>
              <a:gd name="T75" fmla="*/ 2147483647 h 10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51"/>
              <a:gd name="T115" fmla="*/ 0 h 105"/>
              <a:gd name="T116" fmla="*/ 51 w 51"/>
              <a:gd name="T117" fmla="*/ 105 h 105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51" h="105">
                <a:moveTo>
                  <a:pt x="14" y="0"/>
                </a:moveTo>
                <a:lnTo>
                  <a:pt x="19" y="5"/>
                </a:lnTo>
                <a:lnTo>
                  <a:pt x="25" y="9"/>
                </a:lnTo>
                <a:lnTo>
                  <a:pt x="28" y="14"/>
                </a:lnTo>
                <a:lnTo>
                  <a:pt x="33" y="17"/>
                </a:lnTo>
                <a:lnTo>
                  <a:pt x="37" y="22"/>
                </a:lnTo>
                <a:lnTo>
                  <a:pt x="39" y="28"/>
                </a:lnTo>
                <a:lnTo>
                  <a:pt x="40" y="34"/>
                </a:lnTo>
                <a:lnTo>
                  <a:pt x="39" y="40"/>
                </a:lnTo>
                <a:lnTo>
                  <a:pt x="34" y="41"/>
                </a:lnTo>
                <a:lnTo>
                  <a:pt x="28" y="44"/>
                </a:lnTo>
                <a:lnTo>
                  <a:pt x="23" y="46"/>
                </a:lnTo>
                <a:lnTo>
                  <a:pt x="17" y="47"/>
                </a:lnTo>
                <a:lnTo>
                  <a:pt x="11" y="50"/>
                </a:lnTo>
                <a:lnTo>
                  <a:pt x="8" y="54"/>
                </a:lnTo>
                <a:lnTo>
                  <a:pt x="3" y="57"/>
                </a:lnTo>
                <a:lnTo>
                  <a:pt x="2" y="63"/>
                </a:lnTo>
                <a:lnTo>
                  <a:pt x="0" y="69"/>
                </a:lnTo>
                <a:lnTo>
                  <a:pt x="0" y="75"/>
                </a:lnTo>
                <a:lnTo>
                  <a:pt x="0" y="81"/>
                </a:lnTo>
                <a:lnTo>
                  <a:pt x="2" y="87"/>
                </a:lnTo>
                <a:lnTo>
                  <a:pt x="6" y="92"/>
                </a:lnTo>
                <a:lnTo>
                  <a:pt x="10" y="96"/>
                </a:lnTo>
                <a:lnTo>
                  <a:pt x="16" y="99"/>
                </a:lnTo>
                <a:lnTo>
                  <a:pt x="22" y="102"/>
                </a:lnTo>
                <a:lnTo>
                  <a:pt x="27" y="104"/>
                </a:lnTo>
                <a:lnTo>
                  <a:pt x="33" y="104"/>
                </a:lnTo>
                <a:lnTo>
                  <a:pt x="39" y="102"/>
                </a:lnTo>
                <a:lnTo>
                  <a:pt x="44" y="98"/>
                </a:lnTo>
                <a:lnTo>
                  <a:pt x="45" y="93"/>
                </a:lnTo>
                <a:lnTo>
                  <a:pt x="48" y="87"/>
                </a:lnTo>
                <a:lnTo>
                  <a:pt x="50" y="82"/>
                </a:lnTo>
                <a:lnTo>
                  <a:pt x="48" y="76"/>
                </a:lnTo>
                <a:lnTo>
                  <a:pt x="47" y="70"/>
                </a:lnTo>
                <a:lnTo>
                  <a:pt x="44" y="64"/>
                </a:lnTo>
                <a:lnTo>
                  <a:pt x="42" y="58"/>
                </a:lnTo>
                <a:lnTo>
                  <a:pt x="37" y="54"/>
                </a:lnTo>
                <a:lnTo>
                  <a:pt x="31" y="50"/>
                </a:lnTo>
              </a:path>
            </a:pathLst>
          </a:custGeom>
          <a:noFill/>
          <a:ln w="254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8" name="Freeform 11"/>
          <p:cNvSpPr>
            <a:spLocks/>
          </p:cNvSpPr>
          <p:nvPr/>
        </p:nvSpPr>
        <p:spPr bwMode="auto">
          <a:xfrm>
            <a:off x="3154363" y="2725738"/>
            <a:ext cx="79375" cy="119062"/>
          </a:xfrm>
          <a:custGeom>
            <a:avLst/>
            <a:gdLst>
              <a:gd name="T0" fmla="*/ 2147483647 w 50"/>
              <a:gd name="T1" fmla="*/ 0 h 75"/>
              <a:gd name="T2" fmla="*/ 2147483647 w 50"/>
              <a:gd name="T3" fmla="*/ 2147483647 h 75"/>
              <a:gd name="T4" fmla="*/ 2147483647 w 50"/>
              <a:gd name="T5" fmla="*/ 2147483647 h 75"/>
              <a:gd name="T6" fmla="*/ 2147483647 w 50"/>
              <a:gd name="T7" fmla="*/ 2147483647 h 75"/>
              <a:gd name="T8" fmla="*/ 2147483647 w 50"/>
              <a:gd name="T9" fmla="*/ 2147483647 h 75"/>
              <a:gd name="T10" fmla="*/ 2147483647 w 50"/>
              <a:gd name="T11" fmla="*/ 2147483647 h 75"/>
              <a:gd name="T12" fmla="*/ 2147483647 w 50"/>
              <a:gd name="T13" fmla="*/ 2147483647 h 75"/>
              <a:gd name="T14" fmla="*/ 2147483647 w 50"/>
              <a:gd name="T15" fmla="*/ 2147483647 h 75"/>
              <a:gd name="T16" fmla="*/ 2147483647 w 50"/>
              <a:gd name="T17" fmla="*/ 2147483647 h 75"/>
              <a:gd name="T18" fmla="*/ 2147483647 w 50"/>
              <a:gd name="T19" fmla="*/ 2147483647 h 75"/>
              <a:gd name="T20" fmla="*/ 2147483647 w 50"/>
              <a:gd name="T21" fmla="*/ 2147483647 h 75"/>
              <a:gd name="T22" fmla="*/ 2147483647 w 50"/>
              <a:gd name="T23" fmla="*/ 2147483647 h 75"/>
              <a:gd name="T24" fmla="*/ 2147483647 w 50"/>
              <a:gd name="T25" fmla="*/ 2147483647 h 75"/>
              <a:gd name="T26" fmla="*/ 2147483647 w 50"/>
              <a:gd name="T27" fmla="*/ 2147483647 h 75"/>
              <a:gd name="T28" fmla="*/ 2147483647 w 50"/>
              <a:gd name="T29" fmla="*/ 2147483647 h 75"/>
              <a:gd name="T30" fmla="*/ 2147483647 w 50"/>
              <a:gd name="T31" fmla="*/ 2147483647 h 75"/>
              <a:gd name="T32" fmla="*/ 2147483647 w 50"/>
              <a:gd name="T33" fmla="*/ 2147483647 h 75"/>
              <a:gd name="T34" fmla="*/ 2147483647 w 50"/>
              <a:gd name="T35" fmla="*/ 2147483647 h 75"/>
              <a:gd name="T36" fmla="*/ 2147483647 w 50"/>
              <a:gd name="T37" fmla="*/ 2147483647 h 75"/>
              <a:gd name="T38" fmla="*/ 2147483647 w 50"/>
              <a:gd name="T39" fmla="*/ 2147483647 h 75"/>
              <a:gd name="T40" fmla="*/ 2147483647 w 50"/>
              <a:gd name="T41" fmla="*/ 2147483647 h 75"/>
              <a:gd name="T42" fmla="*/ 2147483647 w 50"/>
              <a:gd name="T43" fmla="*/ 2147483647 h 75"/>
              <a:gd name="T44" fmla="*/ 2147483647 w 50"/>
              <a:gd name="T45" fmla="*/ 2147483647 h 75"/>
              <a:gd name="T46" fmla="*/ 2147483647 w 50"/>
              <a:gd name="T47" fmla="*/ 2147483647 h 75"/>
              <a:gd name="T48" fmla="*/ 2147483647 w 50"/>
              <a:gd name="T49" fmla="*/ 2147483647 h 75"/>
              <a:gd name="T50" fmla="*/ 2147483647 w 50"/>
              <a:gd name="T51" fmla="*/ 2147483647 h 75"/>
              <a:gd name="T52" fmla="*/ 2147483647 w 50"/>
              <a:gd name="T53" fmla="*/ 2147483647 h 75"/>
              <a:gd name="T54" fmla="*/ 2147483647 w 50"/>
              <a:gd name="T55" fmla="*/ 2147483647 h 75"/>
              <a:gd name="T56" fmla="*/ 2147483647 w 50"/>
              <a:gd name="T57" fmla="*/ 2147483647 h 75"/>
              <a:gd name="T58" fmla="*/ 2147483647 w 50"/>
              <a:gd name="T59" fmla="*/ 2147483647 h 75"/>
              <a:gd name="T60" fmla="*/ 2147483647 w 50"/>
              <a:gd name="T61" fmla="*/ 2147483647 h 75"/>
              <a:gd name="T62" fmla="*/ 0 w 50"/>
              <a:gd name="T63" fmla="*/ 2147483647 h 75"/>
              <a:gd name="T64" fmla="*/ 2147483647 w 50"/>
              <a:gd name="T65" fmla="*/ 2147483647 h 75"/>
              <a:gd name="T66" fmla="*/ 2147483647 w 50"/>
              <a:gd name="T67" fmla="*/ 2147483647 h 75"/>
              <a:gd name="T68" fmla="*/ 2147483647 w 50"/>
              <a:gd name="T69" fmla="*/ 2147483647 h 75"/>
              <a:gd name="T70" fmla="*/ 2147483647 w 50"/>
              <a:gd name="T71" fmla="*/ 2147483647 h 75"/>
              <a:gd name="T72" fmla="*/ 2147483647 w 50"/>
              <a:gd name="T73" fmla="*/ 2147483647 h 75"/>
              <a:gd name="T74" fmla="*/ 2147483647 w 50"/>
              <a:gd name="T75" fmla="*/ 2147483647 h 7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50"/>
              <a:gd name="T115" fmla="*/ 0 h 75"/>
              <a:gd name="T116" fmla="*/ 50 w 50"/>
              <a:gd name="T117" fmla="*/ 75 h 75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50" h="75">
                <a:moveTo>
                  <a:pt x="35" y="0"/>
                </a:moveTo>
                <a:lnTo>
                  <a:pt x="31" y="3"/>
                </a:lnTo>
                <a:lnTo>
                  <a:pt x="25" y="6"/>
                </a:lnTo>
                <a:lnTo>
                  <a:pt x="21" y="10"/>
                </a:lnTo>
                <a:lnTo>
                  <a:pt x="17" y="12"/>
                </a:lnTo>
                <a:lnTo>
                  <a:pt x="13" y="16"/>
                </a:lnTo>
                <a:lnTo>
                  <a:pt x="11" y="20"/>
                </a:lnTo>
                <a:lnTo>
                  <a:pt x="10" y="24"/>
                </a:lnTo>
                <a:lnTo>
                  <a:pt x="11" y="28"/>
                </a:lnTo>
                <a:lnTo>
                  <a:pt x="16" y="29"/>
                </a:lnTo>
                <a:lnTo>
                  <a:pt x="21" y="31"/>
                </a:lnTo>
                <a:lnTo>
                  <a:pt x="27" y="33"/>
                </a:lnTo>
                <a:lnTo>
                  <a:pt x="32" y="33"/>
                </a:lnTo>
                <a:lnTo>
                  <a:pt x="38" y="35"/>
                </a:lnTo>
                <a:lnTo>
                  <a:pt x="42" y="39"/>
                </a:lnTo>
                <a:lnTo>
                  <a:pt x="46" y="41"/>
                </a:lnTo>
                <a:lnTo>
                  <a:pt x="47" y="45"/>
                </a:lnTo>
                <a:lnTo>
                  <a:pt x="49" y="49"/>
                </a:lnTo>
                <a:lnTo>
                  <a:pt x="49" y="53"/>
                </a:lnTo>
                <a:lnTo>
                  <a:pt x="49" y="57"/>
                </a:lnTo>
                <a:lnTo>
                  <a:pt x="47" y="62"/>
                </a:lnTo>
                <a:lnTo>
                  <a:pt x="43" y="66"/>
                </a:lnTo>
                <a:lnTo>
                  <a:pt x="39" y="68"/>
                </a:lnTo>
                <a:lnTo>
                  <a:pt x="33" y="71"/>
                </a:lnTo>
                <a:lnTo>
                  <a:pt x="28" y="73"/>
                </a:lnTo>
                <a:lnTo>
                  <a:pt x="22" y="74"/>
                </a:lnTo>
                <a:lnTo>
                  <a:pt x="17" y="74"/>
                </a:lnTo>
                <a:lnTo>
                  <a:pt x="11" y="73"/>
                </a:lnTo>
                <a:lnTo>
                  <a:pt x="6" y="70"/>
                </a:lnTo>
                <a:lnTo>
                  <a:pt x="5" y="66"/>
                </a:lnTo>
                <a:lnTo>
                  <a:pt x="2" y="62"/>
                </a:lnTo>
                <a:lnTo>
                  <a:pt x="0" y="58"/>
                </a:lnTo>
                <a:lnTo>
                  <a:pt x="2" y="54"/>
                </a:lnTo>
                <a:lnTo>
                  <a:pt x="3" y="50"/>
                </a:lnTo>
                <a:lnTo>
                  <a:pt x="6" y="46"/>
                </a:lnTo>
                <a:lnTo>
                  <a:pt x="8" y="41"/>
                </a:lnTo>
                <a:lnTo>
                  <a:pt x="13" y="39"/>
                </a:lnTo>
                <a:lnTo>
                  <a:pt x="18" y="35"/>
                </a:lnTo>
              </a:path>
            </a:pathLst>
          </a:custGeom>
          <a:noFill/>
          <a:ln w="254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9" name="Line 12"/>
          <p:cNvSpPr>
            <a:spLocks noChangeShapeType="1"/>
          </p:cNvSpPr>
          <p:nvPr/>
        </p:nvSpPr>
        <p:spPr bwMode="auto">
          <a:xfrm flipH="1">
            <a:off x="4149725" y="3017838"/>
            <a:ext cx="142875" cy="1619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00" name="Line 13"/>
          <p:cNvSpPr>
            <a:spLocks noChangeShapeType="1"/>
          </p:cNvSpPr>
          <p:nvPr/>
        </p:nvSpPr>
        <p:spPr bwMode="auto">
          <a:xfrm>
            <a:off x="4806950" y="3013075"/>
            <a:ext cx="142875" cy="1619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01" name="Line 14"/>
          <p:cNvSpPr>
            <a:spLocks noChangeShapeType="1"/>
          </p:cNvSpPr>
          <p:nvPr/>
        </p:nvSpPr>
        <p:spPr bwMode="auto">
          <a:xfrm flipH="1">
            <a:off x="4149725" y="3189288"/>
            <a:ext cx="8096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02" name="Line 15"/>
          <p:cNvSpPr>
            <a:spLocks noChangeShapeType="1"/>
          </p:cNvSpPr>
          <p:nvPr/>
        </p:nvSpPr>
        <p:spPr bwMode="auto">
          <a:xfrm flipH="1" flipV="1">
            <a:off x="4673600" y="2765425"/>
            <a:ext cx="704850" cy="704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03" name="Line 16"/>
          <p:cNvSpPr>
            <a:spLocks noChangeShapeType="1"/>
          </p:cNvSpPr>
          <p:nvPr/>
        </p:nvSpPr>
        <p:spPr bwMode="auto">
          <a:xfrm>
            <a:off x="3070225" y="2401888"/>
            <a:ext cx="0" cy="711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04" name="Line 17"/>
          <p:cNvSpPr>
            <a:spLocks noChangeShapeType="1"/>
          </p:cNvSpPr>
          <p:nvPr/>
        </p:nvSpPr>
        <p:spPr bwMode="auto">
          <a:xfrm>
            <a:off x="5940425" y="2198688"/>
            <a:ext cx="0" cy="711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05" name="Rectangle 18"/>
          <p:cNvSpPr>
            <a:spLocks noChangeArrowheads="1"/>
          </p:cNvSpPr>
          <p:nvPr/>
        </p:nvSpPr>
        <p:spPr bwMode="auto">
          <a:xfrm>
            <a:off x="2895600" y="3192463"/>
            <a:ext cx="246063" cy="317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b="1"/>
              <a:t>i</a:t>
            </a:r>
          </a:p>
        </p:txBody>
      </p:sp>
      <p:sp>
        <p:nvSpPr>
          <p:cNvPr id="16406" name="Rectangle 19"/>
          <p:cNvSpPr>
            <a:spLocks noChangeArrowheads="1"/>
          </p:cNvSpPr>
          <p:nvPr/>
        </p:nvSpPr>
        <p:spPr bwMode="auto">
          <a:xfrm>
            <a:off x="5816600" y="2938463"/>
            <a:ext cx="255588" cy="317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b="1"/>
              <a:t>j</a:t>
            </a:r>
          </a:p>
        </p:txBody>
      </p:sp>
      <p:sp>
        <p:nvSpPr>
          <p:cNvPr id="16407" name="Rectangle 20"/>
          <p:cNvSpPr>
            <a:spLocks noChangeArrowheads="1"/>
          </p:cNvSpPr>
          <p:nvPr/>
        </p:nvSpPr>
        <p:spPr bwMode="auto">
          <a:xfrm>
            <a:off x="5378450" y="3419475"/>
            <a:ext cx="311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800" b="1"/>
              <a:t>S</a:t>
            </a:r>
          </a:p>
        </p:txBody>
      </p:sp>
      <p:sp>
        <p:nvSpPr>
          <p:cNvPr id="16408" name="Rectangle 21"/>
          <p:cNvSpPr>
            <a:spLocks noChangeArrowheads="1"/>
          </p:cNvSpPr>
          <p:nvPr/>
        </p:nvSpPr>
        <p:spPr bwMode="auto">
          <a:xfrm>
            <a:off x="1081088" y="3981450"/>
            <a:ext cx="748823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>
                <a:latin typeface="Arial" charset="0"/>
              </a:rPr>
              <a:t>This Option Considers the Branch as a Pump with a Given Horsepower, P,  and Efficiency,</a:t>
            </a:r>
            <a:r>
              <a:rPr lang="en-US" altLang="en-US" sz="1400"/>
              <a:t> </a:t>
            </a:r>
            <a:r>
              <a:rPr lang="en-US" altLang="en-US" sz="1400">
                <a:latin typeface="Symbol" pitchFamily="18" charset="2"/>
              </a:rPr>
              <a:t>h</a:t>
            </a:r>
            <a:r>
              <a:rPr lang="en-US" altLang="en-US" sz="1400"/>
              <a:t>.</a:t>
            </a:r>
          </a:p>
          <a:p>
            <a:pPr algn="l"/>
            <a:r>
              <a:rPr lang="en-US" altLang="en-US" sz="1400">
                <a:latin typeface="Arial" charset="0"/>
              </a:rPr>
              <a:t>The Momentum Source, S, used to Induce the Desired Flow is Expressed as:</a:t>
            </a:r>
          </a:p>
        </p:txBody>
      </p:sp>
      <p:graphicFrame>
        <p:nvGraphicFramePr>
          <p:cNvPr id="16386" name="Object 22"/>
          <p:cNvGraphicFramePr>
            <a:graphicFrameLocks/>
          </p:cNvGraphicFramePr>
          <p:nvPr/>
        </p:nvGraphicFramePr>
        <p:xfrm>
          <a:off x="3357563" y="4889500"/>
          <a:ext cx="229393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76" name="Equation" r:id="rId3" imgW="1090440" imgH="480960" progId="Equation.2">
                  <p:embed/>
                </p:oleObj>
              </mc:Choice>
              <mc:Fallback>
                <p:oleObj name="Equation" r:id="rId3" imgW="1090440" imgH="480960" progId="Equation.2">
                  <p:embed/>
                  <p:pic>
                    <p:nvPicPr>
                      <p:cNvPr id="0" name="Object 2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63" y="4889500"/>
                        <a:ext cx="2293937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09" name="Text Box 23"/>
          <p:cNvSpPr txBox="1">
            <a:spLocks noChangeArrowheads="1"/>
          </p:cNvSpPr>
          <p:nvPr/>
        </p:nvSpPr>
        <p:spPr bwMode="auto">
          <a:xfrm>
            <a:off x="1087438" y="1747838"/>
            <a:ext cx="1771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Arial" charset="0"/>
              </a:rPr>
              <a:t>PUMP POWER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7188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143000"/>
          </a:xfrm>
        </p:spPr>
        <p:txBody>
          <a:bodyPr/>
          <a:lstStyle/>
          <a:p>
            <a:r>
              <a:rPr lang="en-US" altLang="en-US" sz="2400" b="1" smtClean="0">
                <a:latin typeface="Arial" charset="0"/>
              </a:rPr>
              <a:t>RESISTANCE OPTIONS</a:t>
            </a:r>
          </a:p>
        </p:txBody>
      </p:sp>
      <p:sp>
        <p:nvSpPr>
          <p:cNvPr id="3994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03363"/>
            <a:ext cx="7772400" cy="41148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latin typeface="Arial" charset="0"/>
              </a:rPr>
              <a:t>GFSSP can model flow in the following passages: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Circular and non-circular pipes/ducts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Flow through a restriction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Thick and thin orifice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Square expansion and reduction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Rotating radial and annular ducts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Labyrinth Seal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Flow between closely spaced parallel plates  (Face Seals)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Common fittings and valves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Pump characteristics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Pump power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Joule-Thompson device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Control Valve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Heat Exchanger Core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Parallel Tube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Compressible Orifice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Fixed Flow</a:t>
            </a:r>
          </a:p>
          <a:p>
            <a:pPr lvl="1">
              <a:lnSpc>
                <a:spcPct val="80000"/>
              </a:lnSpc>
            </a:pPr>
            <a:r>
              <a:rPr lang="en-US" altLang="en-US" sz="1600" b="1" smtClean="0">
                <a:latin typeface="Arial" charset="0"/>
              </a:rPr>
              <a:t>Two-Dimensional Cartesian Grid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en-US" sz="2000" smtClean="0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17413" name="Rectangle 2"/>
          <p:cNvSpPr>
            <a:spLocks noChangeArrowheads="1"/>
          </p:cNvSpPr>
          <p:nvPr/>
        </p:nvSpPr>
        <p:spPr bwMode="auto">
          <a:xfrm>
            <a:off x="0" y="1096963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16</a:t>
            </a:r>
          </a:p>
        </p:txBody>
      </p:sp>
      <p:sp>
        <p:nvSpPr>
          <p:cNvPr id="17414" name="Rectangle 14"/>
          <p:cNvSpPr>
            <a:spLocks noChangeArrowheads="1"/>
          </p:cNvSpPr>
          <p:nvPr/>
        </p:nvSpPr>
        <p:spPr bwMode="auto">
          <a:xfrm>
            <a:off x="2435225" y="4211638"/>
            <a:ext cx="50260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>
                <a:latin typeface="Arial" charset="0"/>
              </a:rPr>
              <a:t>This Option Considers the Branch as a Valve with a Given C</a:t>
            </a:r>
            <a:r>
              <a:rPr lang="en-US" altLang="en-US" sz="800">
                <a:latin typeface="Arial" charset="0"/>
              </a:rPr>
              <a:t>v</a:t>
            </a:r>
            <a:r>
              <a:rPr lang="en-US" altLang="en-US" sz="1400">
                <a:latin typeface="Arial" charset="0"/>
              </a:rPr>
              <a:t>.</a:t>
            </a:r>
          </a:p>
          <a:p>
            <a:pPr algn="l"/>
            <a:r>
              <a:rPr lang="en-US" altLang="en-US" sz="1400">
                <a:latin typeface="Arial" charset="0"/>
              </a:rPr>
              <a:t>The Flow Resistance Factor for this Branch is Expressed as: </a:t>
            </a:r>
          </a:p>
        </p:txBody>
      </p:sp>
      <p:graphicFrame>
        <p:nvGraphicFramePr>
          <p:cNvPr id="17410" name="Object 15"/>
          <p:cNvGraphicFramePr>
            <a:graphicFrameLocks/>
          </p:cNvGraphicFramePr>
          <p:nvPr/>
        </p:nvGraphicFramePr>
        <p:xfrm>
          <a:off x="3352800" y="4887913"/>
          <a:ext cx="4038600" cy="115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95" name="Equation" r:id="rId3" imgW="1525320" imgH="441000" progId="Equation.2">
                  <p:embed/>
                </p:oleObj>
              </mc:Choice>
              <mc:Fallback>
                <p:oleObj name="Equation" r:id="rId3" imgW="1525320" imgH="441000" progId="Equation.2">
                  <p:embed/>
                  <p:pic>
                    <p:nvPicPr>
                      <p:cNvPr id="0" name="Object 1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4887913"/>
                        <a:ext cx="4038600" cy="1154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415" name="Group 18"/>
          <p:cNvGrpSpPr>
            <a:grpSpLocks/>
          </p:cNvGrpSpPr>
          <p:nvPr/>
        </p:nvGrpSpPr>
        <p:grpSpPr bwMode="auto">
          <a:xfrm>
            <a:off x="1143000" y="2411413"/>
            <a:ext cx="6343650" cy="1593850"/>
            <a:chOff x="724" y="1076"/>
            <a:chExt cx="3996" cy="1004"/>
          </a:xfrm>
        </p:grpSpPr>
        <p:sp>
          <p:nvSpPr>
            <p:cNvPr id="17417" name="Oval 3"/>
            <p:cNvSpPr>
              <a:spLocks noChangeArrowheads="1"/>
            </p:cNvSpPr>
            <p:nvPr/>
          </p:nvSpPr>
          <p:spPr bwMode="auto">
            <a:xfrm>
              <a:off x="2300" y="1076"/>
              <a:ext cx="824" cy="79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7418" name="Line 4"/>
            <p:cNvSpPr>
              <a:spLocks noChangeShapeType="1"/>
            </p:cNvSpPr>
            <p:nvPr/>
          </p:nvSpPr>
          <p:spPr bwMode="auto">
            <a:xfrm>
              <a:off x="1200" y="1360"/>
              <a:ext cx="112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9" name="Line 5"/>
            <p:cNvSpPr>
              <a:spLocks noChangeShapeType="1"/>
            </p:cNvSpPr>
            <p:nvPr/>
          </p:nvSpPr>
          <p:spPr bwMode="auto">
            <a:xfrm>
              <a:off x="1192" y="1544"/>
              <a:ext cx="112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0" name="Line 6"/>
            <p:cNvSpPr>
              <a:spLocks noChangeShapeType="1"/>
            </p:cNvSpPr>
            <p:nvPr/>
          </p:nvSpPr>
          <p:spPr bwMode="auto">
            <a:xfrm>
              <a:off x="3124" y="1356"/>
              <a:ext cx="112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1" name="Line 7"/>
            <p:cNvSpPr>
              <a:spLocks noChangeShapeType="1"/>
            </p:cNvSpPr>
            <p:nvPr/>
          </p:nvSpPr>
          <p:spPr bwMode="auto">
            <a:xfrm>
              <a:off x="3128" y="1544"/>
              <a:ext cx="112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2" name="Line 8"/>
            <p:cNvSpPr>
              <a:spLocks noChangeShapeType="1"/>
            </p:cNvSpPr>
            <p:nvPr/>
          </p:nvSpPr>
          <p:spPr bwMode="auto">
            <a:xfrm>
              <a:off x="2424" y="1188"/>
              <a:ext cx="579" cy="56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3" name="Line 9"/>
            <p:cNvSpPr>
              <a:spLocks noChangeShapeType="1"/>
            </p:cNvSpPr>
            <p:nvPr/>
          </p:nvSpPr>
          <p:spPr bwMode="auto">
            <a:xfrm flipH="1">
              <a:off x="2424" y="1167"/>
              <a:ext cx="555" cy="59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4" name="Line 10"/>
            <p:cNvSpPr>
              <a:spLocks noChangeShapeType="1"/>
            </p:cNvSpPr>
            <p:nvPr/>
          </p:nvSpPr>
          <p:spPr bwMode="auto">
            <a:xfrm>
              <a:off x="724" y="1440"/>
              <a:ext cx="400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none" w="sm" len="sm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5" name="Line 11"/>
            <p:cNvSpPr>
              <a:spLocks noChangeShapeType="1"/>
            </p:cNvSpPr>
            <p:nvPr/>
          </p:nvSpPr>
          <p:spPr bwMode="auto">
            <a:xfrm>
              <a:off x="4320" y="1448"/>
              <a:ext cx="400" cy="0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headEnd type="none" w="sm" len="sm"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6" name="Freeform 12"/>
            <p:cNvSpPr>
              <a:spLocks/>
            </p:cNvSpPr>
            <p:nvPr/>
          </p:nvSpPr>
          <p:spPr bwMode="auto">
            <a:xfrm>
              <a:off x="4212" y="1360"/>
              <a:ext cx="85" cy="182"/>
            </a:xfrm>
            <a:custGeom>
              <a:avLst/>
              <a:gdLst>
                <a:gd name="T0" fmla="*/ 24 w 85"/>
                <a:gd name="T1" fmla="*/ 0 h 182"/>
                <a:gd name="T2" fmla="*/ 32 w 85"/>
                <a:gd name="T3" fmla="*/ 8 h 182"/>
                <a:gd name="T4" fmla="*/ 41 w 85"/>
                <a:gd name="T5" fmla="*/ 15 h 182"/>
                <a:gd name="T6" fmla="*/ 48 w 85"/>
                <a:gd name="T7" fmla="*/ 24 h 182"/>
                <a:gd name="T8" fmla="*/ 55 w 85"/>
                <a:gd name="T9" fmla="*/ 29 h 182"/>
                <a:gd name="T10" fmla="*/ 62 w 85"/>
                <a:gd name="T11" fmla="*/ 39 h 182"/>
                <a:gd name="T12" fmla="*/ 65 w 85"/>
                <a:gd name="T13" fmla="*/ 49 h 182"/>
                <a:gd name="T14" fmla="*/ 67 w 85"/>
                <a:gd name="T15" fmla="*/ 59 h 182"/>
                <a:gd name="T16" fmla="*/ 65 w 85"/>
                <a:gd name="T17" fmla="*/ 69 h 182"/>
                <a:gd name="T18" fmla="*/ 57 w 85"/>
                <a:gd name="T19" fmla="*/ 71 h 182"/>
                <a:gd name="T20" fmla="*/ 48 w 85"/>
                <a:gd name="T21" fmla="*/ 76 h 182"/>
                <a:gd name="T22" fmla="*/ 38 w 85"/>
                <a:gd name="T23" fmla="*/ 80 h 182"/>
                <a:gd name="T24" fmla="*/ 29 w 85"/>
                <a:gd name="T25" fmla="*/ 81 h 182"/>
                <a:gd name="T26" fmla="*/ 19 w 85"/>
                <a:gd name="T27" fmla="*/ 86 h 182"/>
                <a:gd name="T28" fmla="*/ 13 w 85"/>
                <a:gd name="T29" fmla="*/ 95 h 182"/>
                <a:gd name="T30" fmla="*/ 5 w 85"/>
                <a:gd name="T31" fmla="*/ 100 h 182"/>
                <a:gd name="T32" fmla="*/ 3 w 85"/>
                <a:gd name="T33" fmla="*/ 110 h 182"/>
                <a:gd name="T34" fmla="*/ 0 w 85"/>
                <a:gd name="T35" fmla="*/ 120 h 182"/>
                <a:gd name="T36" fmla="*/ 0 w 85"/>
                <a:gd name="T37" fmla="*/ 130 h 182"/>
                <a:gd name="T38" fmla="*/ 0 w 85"/>
                <a:gd name="T39" fmla="*/ 140 h 182"/>
                <a:gd name="T40" fmla="*/ 3 w 85"/>
                <a:gd name="T41" fmla="*/ 151 h 182"/>
                <a:gd name="T42" fmla="*/ 10 w 85"/>
                <a:gd name="T43" fmla="*/ 161 h 182"/>
                <a:gd name="T44" fmla="*/ 17 w 85"/>
                <a:gd name="T45" fmla="*/ 167 h 182"/>
                <a:gd name="T46" fmla="*/ 27 w 85"/>
                <a:gd name="T47" fmla="*/ 173 h 182"/>
                <a:gd name="T48" fmla="*/ 36 w 85"/>
                <a:gd name="T49" fmla="*/ 178 h 182"/>
                <a:gd name="T50" fmla="*/ 46 w 85"/>
                <a:gd name="T51" fmla="*/ 181 h 182"/>
                <a:gd name="T52" fmla="*/ 55 w 85"/>
                <a:gd name="T53" fmla="*/ 181 h 182"/>
                <a:gd name="T54" fmla="*/ 65 w 85"/>
                <a:gd name="T55" fmla="*/ 178 h 182"/>
                <a:gd name="T56" fmla="*/ 74 w 85"/>
                <a:gd name="T57" fmla="*/ 171 h 182"/>
                <a:gd name="T58" fmla="*/ 76 w 85"/>
                <a:gd name="T59" fmla="*/ 162 h 182"/>
                <a:gd name="T60" fmla="*/ 81 w 85"/>
                <a:gd name="T61" fmla="*/ 152 h 182"/>
                <a:gd name="T62" fmla="*/ 84 w 85"/>
                <a:gd name="T63" fmla="*/ 142 h 182"/>
                <a:gd name="T64" fmla="*/ 81 w 85"/>
                <a:gd name="T65" fmla="*/ 132 h 182"/>
                <a:gd name="T66" fmla="*/ 79 w 85"/>
                <a:gd name="T67" fmla="*/ 122 h 182"/>
                <a:gd name="T68" fmla="*/ 74 w 85"/>
                <a:gd name="T69" fmla="*/ 112 h 182"/>
                <a:gd name="T70" fmla="*/ 70 w 85"/>
                <a:gd name="T71" fmla="*/ 101 h 182"/>
                <a:gd name="T72" fmla="*/ 62 w 85"/>
                <a:gd name="T73" fmla="*/ 95 h 182"/>
                <a:gd name="T74" fmla="*/ 52 w 85"/>
                <a:gd name="T75" fmla="*/ 86 h 18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5"/>
                <a:gd name="T115" fmla="*/ 0 h 182"/>
                <a:gd name="T116" fmla="*/ 85 w 85"/>
                <a:gd name="T117" fmla="*/ 182 h 18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5" h="182">
                  <a:moveTo>
                    <a:pt x="24" y="0"/>
                  </a:moveTo>
                  <a:lnTo>
                    <a:pt x="32" y="8"/>
                  </a:lnTo>
                  <a:lnTo>
                    <a:pt x="41" y="15"/>
                  </a:lnTo>
                  <a:lnTo>
                    <a:pt x="48" y="24"/>
                  </a:lnTo>
                  <a:lnTo>
                    <a:pt x="55" y="29"/>
                  </a:lnTo>
                  <a:lnTo>
                    <a:pt x="62" y="39"/>
                  </a:lnTo>
                  <a:lnTo>
                    <a:pt x="65" y="49"/>
                  </a:lnTo>
                  <a:lnTo>
                    <a:pt x="67" y="59"/>
                  </a:lnTo>
                  <a:lnTo>
                    <a:pt x="65" y="69"/>
                  </a:lnTo>
                  <a:lnTo>
                    <a:pt x="57" y="71"/>
                  </a:lnTo>
                  <a:lnTo>
                    <a:pt x="48" y="76"/>
                  </a:lnTo>
                  <a:lnTo>
                    <a:pt x="38" y="80"/>
                  </a:lnTo>
                  <a:lnTo>
                    <a:pt x="29" y="81"/>
                  </a:lnTo>
                  <a:lnTo>
                    <a:pt x="19" y="86"/>
                  </a:lnTo>
                  <a:lnTo>
                    <a:pt x="13" y="95"/>
                  </a:lnTo>
                  <a:lnTo>
                    <a:pt x="5" y="100"/>
                  </a:lnTo>
                  <a:lnTo>
                    <a:pt x="3" y="110"/>
                  </a:lnTo>
                  <a:lnTo>
                    <a:pt x="0" y="120"/>
                  </a:lnTo>
                  <a:lnTo>
                    <a:pt x="0" y="130"/>
                  </a:lnTo>
                  <a:lnTo>
                    <a:pt x="0" y="140"/>
                  </a:lnTo>
                  <a:lnTo>
                    <a:pt x="3" y="151"/>
                  </a:lnTo>
                  <a:lnTo>
                    <a:pt x="10" y="161"/>
                  </a:lnTo>
                  <a:lnTo>
                    <a:pt x="17" y="167"/>
                  </a:lnTo>
                  <a:lnTo>
                    <a:pt x="27" y="173"/>
                  </a:lnTo>
                  <a:lnTo>
                    <a:pt x="36" y="178"/>
                  </a:lnTo>
                  <a:lnTo>
                    <a:pt x="46" y="181"/>
                  </a:lnTo>
                  <a:lnTo>
                    <a:pt x="55" y="181"/>
                  </a:lnTo>
                  <a:lnTo>
                    <a:pt x="65" y="178"/>
                  </a:lnTo>
                  <a:lnTo>
                    <a:pt x="74" y="171"/>
                  </a:lnTo>
                  <a:lnTo>
                    <a:pt x="76" y="162"/>
                  </a:lnTo>
                  <a:lnTo>
                    <a:pt x="81" y="152"/>
                  </a:lnTo>
                  <a:lnTo>
                    <a:pt x="84" y="142"/>
                  </a:lnTo>
                  <a:lnTo>
                    <a:pt x="81" y="132"/>
                  </a:lnTo>
                  <a:lnTo>
                    <a:pt x="79" y="122"/>
                  </a:lnTo>
                  <a:lnTo>
                    <a:pt x="74" y="112"/>
                  </a:lnTo>
                  <a:lnTo>
                    <a:pt x="70" y="101"/>
                  </a:lnTo>
                  <a:lnTo>
                    <a:pt x="62" y="95"/>
                  </a:lnTo>
                  <a:lnTo>
                    <a:pt x="52" y="86"/>
                  </a:lnTo>
                </a:path>
              </a:pathLst>
            </a:custGeom>
            <a:noFill/>
            <a:ln w="254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27" name="Freeform 13"/>
            <p:cNvSpPr>
              <a:spLocks/>
            </p:cNvSpPr>
            <p:nvPr/>
          </p:nvSpPr>
          <p:spPr bwMode="auto">
            <a:xfrm>
              <a:off x="1152" y="1360"/>
              <a:ext cx="85" cy="182"/>
            </a:xfrm>
            <a:custGeom>
              <a:avLst/>
              <a:gdLst>
                <a:gd name="T0" fmla="*/ 60 w 85"/>
                <a:gd name="T1" fmla="*/ 0 h 182"/>
                <a:gd name="T2" fmla="*/ 52 w 85"/>
                <a:gd name="T3" fmla="*/ 8 h 182"/>
                <a:gd name="T4" fmla="*/ 43 w 85"/>
                <a:gd name="T5" fmla="*/ 15 h 182"/>
                <a:gd name="T6" fmla="*/ 36 w 85"/>
                <a:gd name="T7" fmla="*/ 24 h 182"/>
                <a:gd name="T8" fmla="*/ 29 w 85"/>
                <a:gd name="T9" fmla="*/ 29 h 182"/>
                <a:gd name="T10" fmla="*/ 22 w 85"/>
                <a:gd name="T11" fmla="*/ 39 h 182"/>
                <a:gd name="T12" fmla="*/ 19 w 85"/>
                <a:gd name="T13" fmla="*/ 49 h 182"/>
                <a:gd name="T14" fmla="*/ 17 w 85"/>
                <a:gd name="T15" fmla="*/ 59 h 182"/>
                <a:gd name="T16" fmla="*/ 19 w 85"/>
                <a:gd name="T17" fmla="*/ 69 h 182"/>
                <a:gd name="T18" fmla="*/ 27 w 85"/>
                <a:gd name="T19" fmla="*/ 71 h 182"/>
                <a:gd name="T20" fmla="*/ 36 w 85"/>
                <a:gd name="T21" fmla="*/ 76 h 182"/>
                <a:gd name="T22" fmla="*/ 46 w 85"/>
                <a:gd name="T23" fmla="*/ 80 h 182"/>
                <a:gd name="T24" fmla="*/ 55 w 85"/>
                <a:gd name="T25" fmla="*/ 81 h 182"/>
                <a:gd name="T26" fmla="*/ 65 w 85"/>
                <a:gd name="T27" fmla="*/ 86 h 182"/>
                <a:gd name="T28" fmla="*/ 71 w 85"/>
                <a:gd name="T29" fmla="*/ 95 h 182"/>
                <a:gd name="T30" fmla="*/ 79 w 85"/>
                <a:gd name="T31" fmla="*/ 100 h 182"/>
                <a:gd name="T32" fmla="*/ 81 w 85"/>
                <a:gd name="T33" fmla="*/ 110 h 182"/>
                <a:gd name="T34" fmla="*/ 84 w 85"/>
                <a:gd name="T35" fmla="*/ 120 h 182"/>
                <a:gd name="T36" fmla="*/ 84 w 85"/>
                <a:gd name="T37" fmla="*/ 130 h 182"/>
                <a:gd name="T38" fmla="*/ 84 w 85"/>
                <a:gd name="T39" fmla="*/ 140 h 182"/>
                <a:gd name="T40" fmla="*/ 81 w 85"/>
                <a:gd name="T41" fmla="*/ 151 h 182"/>
                <a:gd name="T42" fmla="*/ 74 w 85"/>
                <a:gd name="T43" fmla="*/ 161 h 182"/>
                <a:gd name="T44" fmla="*/ 67 w 85"/>
                <a:gd name="T45" fmla="*/ 167 h 182"/>
                <a:gd name="T46" fmla="*/ 57 w 85"/>
                <a:gd name="T47" fmla="*/ 173 h 182"/>
                <a:gd name="T48" fmla="*/ 48 w 85"/>
                <a:gd name="T49" fmla="*/ 178 h 182"/>
                <a:gd name="T50" fmla="*/ 38 w 85"/>
                <a:gd name="T51" fmla="*/ 181 h 182"/>
                <a:gd name="T52" fmla="*/ 29 w 85"/>
                <a:gd name="T53" fmla="*/ 181 h 182"/>
                <a:gd name="T54" fmla="*/ 19 w 85"/>
                <a:gd name="T55" fmla="*/ 178 h 182"/>
                <a:gd name="T56" fmla="*/ 10 w 85"/>
                <a:gd name="T57" fmla="*/ 171 h 182"/>
                <a:gd name="T58" fmla="*/ 8 w 85"/>
                <a:gd name="T59" fmla="*/ 162 h 182"/>
                <a:gd name="T60" fmla="*/ 3 w 85"/>
                <a:gd name="T61" fmla="*/ 152 h 182"/>
                <a:gd name="T62" fmla="*/ 0 w 85"/>
                <a:gd name="T63" fmla="*/ 142 h 182"/>
                <a:gd name="T64" fmla="*/ 3 w 85"/>
                <a:gd name="T65" fmla="*/ 132 h 182"/>
                <a:gd name="T66" fmla="*/ 5 w 85"/>
                <a:gd name="T67" fmla="*/ 122 h 182"/>
                <a:gd name="T68" fmla="*/ 10 w 85"/>
                <a:gd name="T69" fmla="*/ 112 h 182"/>
                <a:gd name="T70" fmla="*/ 14 w 85"/>
                <a:gd name="T71" fmla="*/ 101 h 182"/>
                <a:gd name="T72" fmla="*/ 22 w 85"/>
                <a:gd name="T73" fmla="*/ 95 h 182"/>
                <a:gd name="T74" fmla="*/ 32 w 85"/>
                <a:gd name="T75" fmla="*/ 86 h 18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5"/>
                <a:gd name="T115" fmla="*/ 0 h 182"/>
                <a:gd name="T116" fmla="*/ 85 w 85"/>
                <a:gd name="T117" fmla="*/ 182 h 18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5" h="182">
                  <a:moveTo>
                    <a:pt x="60" y="0"/>
                  </a:moveTo>
                  <a:lnTo>
                    <a:pt x="52" y="8"/>
                  </a:lnTo>
                  <a:lnTo>
                    <a:pt x="43" y="15"/>
                  </a:lnTo>
                  <a:lnTo>
                    <a:pt x="36" y="24"/>
                  </a:lnTo>
                  <a:lnTo>
                    <a:pt x="29" y="29"/>
                  </a:lnTo>
                  <a:lnTo>
                    <a:pt x="22" y="39"/>
                  </a:lnTo>
                  <a:lnTo>
                    <a:pt x="19" y="49"/>
                  </a:lnTo>
                  <a:lnTo>
                    <a:pt x="17" y="59"/>
                  </a:lnTo>
                  <a:lnTo>
                    <a:pt x="19" y="69"/>
                  </a:lnTo>
                  <a:lnTo>
                    <a:pt x="27" y="71"/>
                  </a:lnTo>
                  <a:lnTo>
                    <a:pt x="36" y="76"/>
                  </a:lnTo>
                  <a:lnTo>
                    <a:pt x="46" y="80"/>
                  </a:lnTo>
                  <a:lnTo>
                    <a:pt x="55" y="81"/>
                  </a:lnTo>
                  <a:lnTo>
                    <a:pt x="65" y="86"/>
                  </a:lnTo>
                  <a:lnTo>
                    <a:pt x="71" y="95"/>
                  </a:lnTo>
                  <a:lnTo>
                    <a:pt x="79" y="100"/>
                  </a:lnTo>
                  <a:lnTo>
                    <a:pt x="81" y="110"/>
                  </a:lnTo>
                  <a:lnTo>
                    <a:pt x="84" y="120"/>
                  </a:lnTo>
                  <a:lnTo>
                    <a:pt x="84" y="130"/>
                  </a:lnTo>
                  <a:lnTo>
                    <a:pt x="84" y="140"/>
                  </a:lnTo>
                  <a:lnTo>
                    <a:pt x="81" y="151"/>
                  </a:lnTo>
                  <a:lnTo>
                    <a:pt x="74" y="161"/>
                  </a:lnTo>
                  <a:lnTo>
                    <a:pt x="67" y="167"/>
                  </a:lnTo>
                  <a:lnTo>
                    <a:pt x="57" y="173"/>
                  </a:lnTo>
                  <a:lnTo>
                    <a:pt x="48" y="178"/>
                  </a:lnTo>
                  <a:lnTo>
                    <a:pt x="38" y="181"/>
                  </a:lnTo>
                  <a:lnTo>
                    <a:pt x="29" y="181"/>
                  </a:lnTo>
                  <a:lnTo>
                    <a:pt x="19" y="178"/>
                  </a:lnTo>
                  <a:lnTo>
                    <a:pt x="10" y="171"/>
                  </a:lnTo>
                  <a:lnTo>
                    <a:pt x="8" y="162"/>
                  </a:lnTo>
                  <a:lnTo>
                    <a:pt x="3" y="152"/>
                  </a:lnTo>
                  <a:lnTo>
                    <a:pt x="0" y="142"/>
                  </a:lnTo>
                  <a:lnTo>
                    <a:pt x="3" y="132"/>
                  </a:lnTo>
                  <a:lnTo>
                    <a:pt x="5" y="122"/>
                  </a:lnTo>
                  <a:lnTo>
                    <a:pt x="10" y="112"/>
                  </a:lnTo>
                  <a:lnTo>
                    <a:pt x="14" y="101"/>
                  </a:lnTo>
                  <a:lnTo>
                    <a:pt x="22" y="95"/>
                  </a:lnTo>
                  <a:lnTo>
                    <a:pt x="32" y="86"/>
                  </a:lnTo>
                </a:path>
              </a:pathLst>
            </a:custGeom>
            <a:noFill/>
            <a:ln w="254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28" name="Rectangle 16"/>
            <p:cNvSpPr>
              <a:spLocks noChangeArrowheads="1"/>
            </p:cNvSpPr>
            <p:nvPr/>
          </p:nvSpPr>
          <p:spPr bwMode="auto">
            <a:xfrm>
              <a:off x="2934" y="1849"/>
              <a:ext cx="25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l"/>
              <a:r>
                <a:rPr lang="en-US" altLang="en-US" sz="1800"/>
                <a:t>C</a:t>
              </a:r>
              <a:r>
                <a:rPr lang="en-US" altLang="en-US" sz="1000"/>
                <a:t>v</a:t>
              </a:r>
            </a:p>
          </p:txBody>
        </p:sp>
      </p:grpSp>
      <p:sp>
        <p:nvSpPr>
          <p:cNvPr id="17416" name="Text Box 17"/>
          <p:cNvSpPr txBox="1">
            <a:spLocks noChangeArrowheads="1"/>
          </p:cNvSpPr>
          <p:nvPr/>
        </p:nvSpPr>
        <p:spPr bwMode="auto">
          <a:xfrm>
            <a:off x="1093788" y="1860550"/>
            <a:ext cx="27495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Arial" charset="0"/>
              </a:rPr>
              <a:t>VALVE WITH GIVEN CV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18439" name="Rectangle 2"/>
          <p:cNvSpPr>
            <a:spLocks noChangeArrowheads="1"/>
          </p:cNvSpPr>
          <p:nvPr/>
        </p:nvSpPr>
        <p:spPr bwMode="auto">
          <a:xfrm>
            <a:off x="373063" y="152400"/>
            <a:ext cx="857091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en-US" sz="2800" b="1"/>
          </a:p>
        </p:txBody>
      </p:sp>
      <p:sp>
        <p:nvSpPr>
          <p:cNvPr id="18440" name="Rectangle 3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17</a:t>
            </a:r>
          </a:p>
        </p:txBody>
      </p:sp>
      <p:sp>
        <p:nvSpPr>
          <p:cNvPr id="18441" name="Rectangle 4"/>
          <p:cNvSpPr>
            <a:spLocks noChangeArrowheads="1"/>
          </p:cNvSpPr>
          <p:nvPr/>
        </p:nvSpPr>
        <p:spPr bwMode="auto">
          <a:xfrm>
            <a:off x="568325" y="2025650"/>
            <a:ext cx="780097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600">
                <a:latin typeface="Arial" charset="0"/>
              </a:rPr>
              <a:t>This option considers the branch as a Visco Jet which is a specific type of flow resistance with relatively large flow passages with very high pressure drops.  The flow rate through the Visco Jet is given by:</a:t>
            </a:r>
          </a:p>
        </p:txBody>
      </p:sp>
      <p:graphicFrame>
        <p:nvGraphicFramePr>
          <p:cNvPr id="18434" name="Object 2"/>
          <p:cNvGraphicFramePr>
            <a:graphicFrameLocks/>
          </p:cNvGraphicFramePr>
          <p:nvPr/>
        </p:nvGraphicFramePr>
        <p:xfrm>
          <a:off x="2097088" y="2827338"/>
          <a:ext cx="4151312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3" name="Equation" r:id="rId3" imgW="2222280" imgH="431640" progId="Equation.2">
                  <p:embed/>
                </p:oleObj>
              </mc:Choice>
              <mc:Fallback>
                <p:oleObj name="Equation" r:id="rId3" imgW="2222280" imgH="431640" progId="Equation.2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7088" y="2827338"/>
                        <a:ext cx="4151312" cy="792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2" name="Rectangle 6"/>
          <p:cNvSpPr>
            <a:spLocks noChangeArrowheads="1"/>
          </p:cNvSpPr>
          <p:nvPr/>
        </p:nvSpPr>
        <p:spPr bwMode="auto">
          <a:xfrm>
            <a:off x="974725" y="3717925"/>
            <a:ext cx="47910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/>
              <a:t>Where:	w = the flow rate in lbm/hr, </a:t>
            </a:r>
          </a:p>
          <a:p>
            <a:pPr algn="l"/>
            <a:r>
              <a:rPr lang="en-US" altLang="en-US" sz="1200"/>
              <a:t>	L</a:t>
            </a:r>
            <a:r>
              <a:rPr lang="en-US" altLang="en-US" sz="1200" baseline="-25000"/>
              <a:t>ohm</a:t>
            </a:r>
            <a:r>
              <a:rPr lang="en-US" altLang="en-US" sz="1200"/>
              <a:t> = the resistance of the fluid device              , </a:t>
            </a:r>
          </a:p>
          <a:p>
            <a:pPr algn="l"/>
            <a:r>
              <a:rPr lang="en-US" altLang="en-US" sz="1200"/>
              <a:t>	k</a:t>
            </a:r>
            <a:r>
              <a:rPr lang="en-US" altLang="en-US" sz="1200" baseline="-25000"/>
              <a:t>v</a:t>
            </a:r>
            <a:r>
              <a:rPr lang="en-US" altLang="en-US" sz="1200"/>
              <a:t> = an empirical factor,</a:t>
            </a:r>
          </a:p>
          <a:p>
            <a:pPr algn="l"/>
            <a:r>
              <a:rPr lang="en-US" altLang="en-US" sz="1200"/>
              <a:t>	S.G. = Specific Gravity,</a:t>
            </a:r>
          </a:p>
          <a:p>
            <a:pPr algn="l"/>
            <a:r>
              <a:rPr lang="en-US" altLang="en-US" sz="1200"/>
              <a:t>	x = the downstream fluid quality, calculated by the code</a:t>
            </a:r>
          </a:p>
          <a:p>
            <a:pPr algn="l"/>
            <a:r>
              <a:rPr lang="en-US" altLang="en-US" sz="1200"/>
              <a:t>and	V</a:t>
            </a:r>
            <a:r>
              <a:rPr lang="en-US" altLang="en-US" sz="1200" baseline="-25000"/>
              <a:t>f</a:t>
            </a:r>
            <a:r>
              <a:rPr lang="en-US" altLang="en-US" sz="1200"/>
              <a:t> = the viscosity correction factor.</a:t>
            </a:r>
          </a:p>
        </p:txBody>
      </p:sp>
      <p:sp>
        <p:nvSpPr>
          <p:cNvPr id="18443" name="Rectangle 7"/>
          <p:cNvSpPr>
            <a:spLocks noChangeArrowheads="1"/>
          </p:cNvSpPr>
          <p:nvPr/>
        </p:nvSpPr>
        <p:spPr bwMode="auto">
          <a:xfrm>
            <a:off x="771525" y="4938713"/>
            <a:ext cx="37480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600">
                <a:latin typeface="Arial" charset="0"/>
              </a:rPr>
              <a:t>For this option, K</a:t>
            </a:r>
            <a:r>
              <a:rPr lang="en-US" altLang="en-US" sz="1600" baseline="-25000">
                <a:latin typeface="Arial" charset="0"/>
              </a:rPr>
              <a:t>f</a:t>
            </a:r>
            <a:r>
              <a:rPr lang="en-US" altLang="en-US" sz="1600">
                <a:latin typeface="Arial" charset="0"/>
              </a:rPr>
              <a:t> can be expressed as:</a:t>
            </a:r>
          </a:p>
        </p:txBody>
      </p:sp>
      <p:graphicFrame>
        <p:nvGraphicFramePr>
          <p:cNvPr id="18435" name="Object 3"/>
          <p:cNvGraphicFramePr>
            <a:graphicFrameLocks/>
          </p:cNvGraphicFramePr>
          <p:nvPr/>
        </p:nvGraphicFramePr>
        <p:xfrm>
          <a:off x="2951163" y="5219700"/>
          <a:ext cx="33782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4" name="Equation" r:id="rId5" imgW="1803240" imgH="507960" progId="Equation.2">
                  <p:embed/>
                </p:oleObj>
              </mc:Choice>
              <mc:Fallback>
                <p:oleObj name="Equation" r:id="rId5" imgW="1803240" imgH="507960" progId="Equation.2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1163" y="5219700"/>
                        <a:ext cx="3378200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6" name="Object 4"/>
          <p:cNvGraphicFramePr>
            <a:graphicFrameLocks/>
          </p:cNvGraphicFramePr>
          <p:nvPr/>
        </p:nvGraphicFramePr>
        <p:xfrm>
          <a:off x="4446588" y="3868738"/>
          <a:ext cx="442912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5" name="Equation" r:id="rId7" imgW="799920" imgH="558720" progId="Equation.2">
                  <p:embed/>
                </p:oleObj>
              </mc:Choice>
              <mc:Fallback>
                <p:oleObj name="Equation" r:id="rId7" imgW="799920" imgH="558720" progId="Equation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6588" y="3868738"/>
                        <a:ext cx="442912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4" name="Text Box 10"/>
          <p:cNvSpPr txBox="1">
            <a:spLocks noChangeArrowheads="1"/>
          </p:cNvSpPr>
          <p:nvPr/>
        </p:nvSpPr>
        <p:spPr bwMode="auto">
          <a:xfrm>
            <a:off x="627063" y="1635125"/>
            <a:ext cx="4603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 dirty="0">
                <a:latin typeface="Arial" charset="0"/>
              </a:rPr>
              <a:t>VISCOJET (</a:t>
            </a:r>
            <a:r>
              <a:rPr lang="en-US" altLang="en-US" sz="1800" b="1" dirty="0" smtClean="0">
                <a:latin typeface="Arial" charset="0"/>
              </a:rPr>
              <a:t>JOULE-THOMSON </a:t>
            </a:r>
            <a:r>
              <a:rPr lang="en-US" altLang="en-US" sz="1800" b="1" dirty="0">
                <a:latin typeface="Arial" charset="0"/>
              </a:rPr>
              <a:t>DEVICE)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pic>
        <p:nvPicPr>
          <p:cNvPr id="40964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25" y="1917700"/>
            <a:ext cx="1381125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Rectangle 4"/>
          <p:cNvSpPr>
            <a:spLocks noChangeArrowheads="1"/>
          </p:cNvSpPr>
          <p:nvPr/>
        </p:nvSpPr>
        <p:spPr bwMode="auto">
          <a:xfrm>
            <a:off x="4176713" y="1604963"/>
            <a:ext cx="4630737" cy="463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20000"/>
              </a:spcBef>
            </a:pPr>
            <a:endParaRPr lang="en-US" altLang="en-US" sz="800" dirty="0">
              <a:latin typeface="Arial" charset="0"/>
            </a:endParaRPr>
          </a:p>
          <a:p>
            <a:pPr algn="l">
              <a:spcBef>
                <a:spcPct val="20000"/>
              </a:spcBef>
              <a:buFontTx/>
              <a:buChar char="•"/>
            </a:pPr>
            <a:r>
              <a:rPr lang="en-US" altLang="en-US" dirty="0">
                <a:latin typeface="Arial" charset="0"/>
              </a:rPr>
              <a:t>Pressure monitored at arbitrary point downstream of valve</a:t>
            </a:r>
          </a:p>
          <a:p>
            <a:pPr algn="l">
              <a:spcBef>
                <a:spcPct val="20000"/>
              </a:spcBef>
            </a:pPr>
            <a:endParaRPr lang="en-US" altLang="en-US" sz="500" dirty="0">
              <a:latin typeface="Arial" charset="0"/>
            </a:endParaRPr>
          </a:p>
          <a:p>
            <a:pPr algn="l">
              <a:spcBef>
                <a:spcPct val="20000"/>
              </a:spcBef>
              <a:buFontTx/>
              <a:buChar char="•"/>
            </a:pPr>
            <a:r>
              <a:rPr lang="en-US" altLang="en-US" dirty="0">
                <a:latin typeface="Arial" charset="0"/>
              </a:rPr>
              <a:t>Valve maintains pressure within user specified tolerance</a:t>
            </a:r>
            <a:endParaRPr lang="en-US" altLang="en-US" sz="3200" dirty="0">
              <a:latin typeface="Arial" charset="0"/>
            </a:endParaRPr>
          </a:p>
          <a:p>
            <a:pPr algn="l">
              <a:spcBef>
                <a:spcPct val="20000"/>
              </a:spcBef>
            </a:pPr>
            <a:endParaRPr lang="en-US" altLang="en-US" sz="300" dirty="0">
              <a:latin typeface="Arial" charset="0"/>
            </a:endParaRPr>
          </a:p>
          <a:p>
            <a:pPr lvl="1" algn="l">
              <a:spcBef>
                <a:spcPct val="20000"/>
              </a:spcBef>
              <a:buFontTx/>
              <a:buChar char="–"/>
            </a:pPr>
            <a:r>
              <a:rPr lang="en-US" altLang="en-US" sz="1800" dirty="0">
                <a:latin typeface="Arial" charset="0"/>
              </a:rPr>
              <a:t>Closes when pressure exceeds maximum value</a:t>
            </a:r>
          </a:p>
          <a:p>
            <a:pPr algn="l">
              <a:spcBef>
                <a:spcPct val="20000"/>
              </a:spcBef>
            </a:pPr>
            <a:endParaRPr lang="en-US" altLang="en-US" sz="300" dirty="0">
              <a:latin typeface="Arial" charset="0"/>
            </a:endParaRPr>
          </a:p>
          <a:p>
            <a:pPr lvl="1" algn="l">
              <a:spcBef>
                <a:spcPct val="20000"/>
              </a:spcBef>
              <a:buFontTx/>
              <a:buChar char="–"/>
            </a:pPr>
            <a:r>
              <a:rPr lang="en-US" altLang="en-US" sz="1800" dirty="0">
                <a:latin typeface="Arial" charset="0"/>
              </a:rPr>
              <a:t>Opens when pressure drops below minimum value</a:t>
            </a:r>
          </a:p>
          <a:p>
            <a:pPr algn="l">
              <a:spcBef>
                <a:spcPct val="20000"/>
              </a:spcBef>
            </a:pPr>
            <a:endParaRPr lang="en-US" altLang="en-US" sz="500" dirty="0">
              <a:latin typeface="Arial" charset="0"/>
            </a:endParaRPr>
          </a:p>
          <a:p>
            <a:pPr algn="l">
              <a:spcBef>
                <a:spcPct val="20000"/>
              </a:spcBef>
              <a:buFontTx/>
              <a:buChar char="•"/>
            </a:pPr>
            <a:r>
              <a:rPr lang="en-US" altLang="en-US" dirty="0">
                <a:latin typeface="Arial" charset="0"/>
              </a:rPr>
              <a:t>Flow resistance factor calculated using same equations as Option </a:t>
            </a:r>
            <a:r>
              <a:rPr lang="en-US" altLang="en-US" dirty="0" smtClean="0">
                <a:latin typeface="Arial" charset="0"/>
              </a:rPr>
              <a:t>2 (Restriction)</a:t>
            </a:r>
            <a:endParaRPr lang="en-US" altLang="en-US" dirty="0">
              <a:latin typeface="Arial" charset="0"/>
            </a:endParaRPr>
          </a:p>
        </p:txBody>
      </p:sp>
      <p:sp>
        <p:nvSpPr>
          <p:cNvPr id="40966" name="Text Box 5"/>
          <p:cNvSpPr txBox="1">
            <a:spLocks noChangeArrowheads="1"/>
          </p:cNvSpPr>
          <p:nvPr/>
        </p:nvSpPr>
        <p:spPr bwMode="auto">
          <a:xfrm>
            <a:off x="1190625" y="1558925"/>
            <a:ext cx="2139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Arial" charset="0"/>
              </a:rPr>
              <a:t>CONTROL VALVE</a:t>
            </a:r>
            <a:endParaRPr lang="en-US" altLang="en-US" sz="900" b="1">
              <a:latin typeface="Arial" charset="0"/>
            </a:endParaRPr>
          </a:p>
        </p:txBody>
      </p:sp>
      <p:sp>
        <p:nvSpPr>
          <p:cNvPr id="40967" name="Text Box 6"/>
          <p:cNvSpPr txBox="1">
            <a:spLocks noChangeArrowheads="1"/>
          </p:cNvSpPr>
          <p:nvPr/>
        </p:nvSpPr>
        <p:spPr bwMode="auto">
          <a:xfrm>
            <a:off x="2654300" y="1054100"/>
            <a:ext cx="382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>
                <a:latin typeface="Arial" charset="0"/>
              </a:rPr>
              <a:t>RESISTANCE OPTION 18</a:t>
            </a:r>
            <a:endParaRPr lang="en-US" altLang="en-US" sz="2400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41988" name="Rectangle 2"/>
          <p:cNvSpPr>
            <a:spLocks noChangeArrowheads="1"/>
          </p:cNvSpPr>
          <p:nvPr/>
        </p:nvSpPr>
        <p:spPr bwMode="auto">
          <a:xfrm>
            <a:off x="698500" y="12065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3200" b="1">
                <a:solidFill>
                  <a:schemeClr val="tx2"/>
                </a:solidFill>
                <a:latin typeface="Arial" charset="0"/>
              </a:rPr>
              <a:t/>
            </a:r>
            <a:br>
              <a:rPr lang="en-US" altLang="en-US" sz="3200" b="1">
                <a:solidFill>
                  <a:schemeClr val="tx2"/>
                </a:solidFill>
                <a:latin typeface="Arial" charset="0"/>
              </a:rPr>
            </a:br>
            <a:r>
              <a:rPr lang="en-US" altLang="en-US" sz="3200" b="1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en-US" sz="3600" b="1">
                <a:solidFill>
                  <a:schemeClr val="tx2"/>
                </a:solidFill>
                <a:latin typeface="Arial" charset="0"/>
              </a:rPr>
              <a:t/>
            </a:r>
            <a:br>
              <a:rPr lang="en-US" altLang="en-US" sz="3600" b="1">
                <a:solidFill>
                  <a:schemeClr val="tx2"/>
                </a:solidFill>
                <a:latin typeface="Arial" charset="0"/>
              </a:rPr>
            </a:br>
            <a:endParaRPr lang="en-US" altLang="en-US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41989" name="Rectangle 3"/>
          <p:cNvSpPr>
            <a:spLocks noChangeArrowheads="1"/>
          </p:cNvSpPr>
          <p:nvPr/>
        </p:nvSpPr>
        <p:spPr bwMode="auto">
          <a:xfrm>
            <a:off x="661988" y="2289175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20000"/>
              </a:spcBef>
              <a:buFontTx/>
              <a:buChar char="•"/>
            </a:pPr>
            <a:r>
              <a:rPr lang="en-US" altLang="en-US" sz="2400">
                <a:latin typeface="Arial" charset="0"/>
              </a:rPr>
              <a:t>Instantaneous - Valve is either fully open or fully closed at any given time.</a:t>
            </a:r>
          </a:p>
          <a:p>
            <a:pPr algn="l">
              <a:spcBef>
                <a:spcPct val="20000"/>
              </a:spcBef>
            </a:pPr>
            <a:endParaRPr lang="en-US" altLang="en-US" sz="1000">
              <a:latin typeface="Arial" charset="0"/>
            </a:endParaRPr>
          </a:p>
          <a:p>
            <a:pPr algn="l">
              <a:spcBef>
                <a:spcPct val="20000"/>
              </a:spcBef>
              <a:buFontTx/>
              <a:buChar char="•"/>
            </a:pPr>
            <a:r>
              <a:rPr lang="en-US" altLang="en-US" sz="2400">
                <a:latin typeface="Arial" charset="0"/>
              </a:rPr>
              <a:t>Linear - Valve open/close transient is modeled as a linear operation.</a:t>
            </a:r>
          </a:p>
          <a:p>
            <a:pPr algn="l">
              <a:spcBef>
                <a:spcPct val="20000"/>
              </a:spcBef>
            </a:pPr>
            <a:endParaRPr lang="en-US" altLang="en-US" sz="1000">
              <a:latin typeface="Arial" charset="0"/>
            </a:endParaRPr>
          </a:p>
          <a:p>
            <a:pPr algn="l">
              <a:spcBef>
                <a:spcPct val="20000"/>
              </a:spcBef>
              <a:buFontTx/>
              <a:buChar char="•"/>
            </a:pPr>
            <a:r>
              <a:rPr lang="en-US" altLang="en-US" sz="2400">
                <a:latin typeface="Arial" charset="0"/>
              </a:rPr>
              <a:t>Non-linear - Valve open/close transient is modeled as some user specified non-linear operation.</a:t>
            </a:r>
          </a:p>
        </p:txBody>
      </p:sp>
      <p:sp>
        <p:nvSpPr>
          <p:cNvPr id="41990" name="Text Box 5"/>
          <p:cNvSpPr txBox="1">
            <a:spLocks noChangeArrowheads="1"/>
          </p:cNvSpPr>
          <p:nvPr/>
        </p:nvSpPr>
        <p:spPr bwMode="auto">
          <a:xfrm>
            <a:off x="887413" y="1795463"/>
            <a:ext cx="19494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b="1">
                <a:latin typeface="Arial" charset="0"/>
              </a:rPr>
              <a:t>SUB-OPTIONS</a:t>
            </a:r>
          </a:p>
        </p:txBody>
      </p:sp>
      <p:sp>
        <p:nvSpPr>
          <p:cNvPr id="41991" name="Text Box 6"/>
          <p:cNvSpPr txBox="1">
            <a:spLocks noChangeArrowheads="1"/>
          </p:cNvSpPr>
          <p:nvPr/>
        </p:nvSpPr>
        <p:spPr bwMode="auto">
          <a:xfrm>
            <a:off x="1628775" y="1116013"/>
            <a:ext cx="5907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>
                <a:latin typeface="Arial" charset="0"/>
              </a:rPr>
              <a:t>RESISTANCE OPTION 18 - CONTINUED</a:t>
            </a:r>
            <a:endParaRPr lang="en-US" altLang="en-US" sz="2400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43012" name="Text Box 5"/>
          <p:cNvSpPr txBox="1">
            <a:spLocks noChangeArrowheads="1"/>
          </p:cNvSpPr>
          <p:nvPr/>
        </p:nvSpPr>
        <p:spPr bwMode="auto">
          <a:xfrm>
            <a:off x="1208088" y="1076325"/>
            <a:ext cx="6270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>
                <a:latin typeface="Arial" charset="0"/>
              </a:rPr>
              <a:t>RESISTANCE OPTION 19</a:t>
            </a:r>
          </a:p>
        </p:txBody>
      </p:sp>
      <p:sp>
        <p:nvSpPr>
          <p:cNvPr id="43013" name="Text Box 6"/>
          <p:cNvSpPr txBox="1">
            <a:spLocks noChangeArrowheads="1"/>
          </p:cNvSpPr>
          <p:nvPr/>
        </p:nvSpPr>
        <p:spPr bwMode="auto">
          <a:xfrm>
            <a:off x="633413" y="2335213"/>
            <a:ext cx="5402262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/>
              <a:t> </a:t>
            </a:r>
            <a:r>
              <a:rPr lang="en-US" altLang="en-US">
                <a:latin typeface="Arial" charset="0"/>
              </a:rPr>
              <a:t>This option allows users to create a new resistance option that is not available in GFSSP library. 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>
                <a:latin typeface="Arial" charset="0"/>
              </a:rPr>
              <a:t> Once this option is chosen, user is required to supply the coding for calculating K</a:t>
            </a:r>
            <a:r>
              <a:rPr lang="en-US" altLang="en-US" baseline="-25000">
                <a:latin typeface="Arial" charset="0"/>
              </a:rPr>
              <a:t>f</a:t>
            </a:r>
            <a:r>
              <a:rPr lang="en-US" altLang="en-US">
                <a:latin typeface="Arial" charset="0"/>
              </a:rPr>
              <a:t> for this option in the User Subroutine 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>
                <a:latin typeface="Arial" charset="0"/>
              </a:rPr>
              <a:t> In the preprocessor the user is required to supply the cross-sectional area of the branch.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>
                <a:latin typeface="Arial" charset="0"/>
              </a:rPr>
              <a:t> User has the option of supplying up to six branch parameters via the preprocessor</a:t>
            </a:r>
          </a:p>
        </p:txBody>
      </p:sp>
      <p:sp>
        <p:nvSpPr>
          <p:cNvPr id="43014" name="Text Box 7"/>
          <p:cNvSpPr txBox="1">
            <a:spLocks noChangeArrowheads="1"/>
          </p:cNvSpPr>
          <p:nvPr/>
        </p:nvSpPr>
        <p:spPr bwMode="auto">
          <a:xfrm>
            <a:off x="3462338" y="1570038"/>
            <a:ext cx="738187" cy="53816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/>
              <a:t>U</a:t>
            </a:r>
          </a:p>
        </p:txBody>
      </p:sp>
      <p:sp>
        <p:nvSpPr>
          <p:cNvPr id="43015" name="Text Box 8"/>
          <p:cNvSpPr txBox="1">
            <a:spLocks noChangeArrowheads="1"/>
          </p:cNvSpPr>
          <p:nvPr/>
        </p:nvSpPr>
        <p:spPr bwMode="auto">
          <a:xfrm>
            <a:off x="947738" y="1592263"/>
            <a:ext cx="22526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>
                <a:latin typeface="Arial" charset="0"/>
              </a:rPr>
              <a:t>User Defined</a:t>
            </a:r>
          </a:p>
        </p:txBody>
      </p:sp>
      <p:pic>
        <p:nvPicPr>
          <p:cNvPr id="4301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3" y="1898650"/>
            <a:ext cx="2543175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19461" name="Rectangle 4"/>
          <p:cNvSpPr>
            <a:spLocks noChangeArrowheads="1"/>
          </p:cNvSpPr>
          <p:nvPr/>
        </p:nvSpPr>
        <p:spPr bwMode="auto">
          <a:xfrm>
            <a:off x="2278063" y="1138238"/>
            <a:ext cx="3824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>
                <a:latin typeface="Arial" charset="0"/>
              </a:rPr>
              <a:t>RESISTANCE OPTION 20</a:t>
            </a:r>
          </a:p>
        </p:txBody>
      </p:sp>
      <p:grpSp>
        <p:nvGrpSpPr>
          <p:cNvPr id="19462" name="Group 5"/>
          <p:cNvGrpSpPr>
            <a:grpSpLocks noChangeAspect="1"/>
          </p:cNvGrpSpPr>
          <p:nvPr/>
        </p:nvGrpSpPr>
        <p:grpSpPr bwMode="auto">
          <a:xfrm>
            <a:off x="3190875" y="1784350"/>
            <a:ext cx="2595563" cy="1009650"/>
            <a:chOff x="2446" y="1068"/>
            <a:chExt cx="3323" cy="1301"/>
          </a:xfrm>
        </p:grpSpPr>
        <p:sp>
          <p:nvSpPr>
            <p:cNvPr id="19468" name="AutoShape 6"/>
            <p:cNvSpPr>
              <a:spLocks noChangeAspect="1" noChangeArrowheads="1"/>
            </p:cNvSpPr>
            <p:nvPr/>
          </p:nvSpPr>
          <p:spPr bwMode="auto">
            <a:xfrm>
              <a:off x="2446" y="1068"/>
              <a:ext cx="3323" cy="1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9469" name="Line 7"/>
            <p:cNvSpPr>
              <a:spLocks noChangeShapeType="1"/>
            </p:cNvSpPr>
            <p:nvPr/>
          </p:nvSpPr>
          <p:spPr bwMode="auto">
            <a:xfrm>
              <a:off x="2446" y="1068"/>
              <a:ext cx="332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9470" name="Line 8"/>
            <p:cNvSpPr>
              <a:spLocks noChangeShapeType="1"/>
            </p:cNvSpPr>
            <p:nvPr/>
          </p:nvSpPr>
          <p:spPr bwMode="auto">
            <a:xfrm>
              <a:off x="2446" y="2369"/>
              <a:ext cx="3323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9471" name="Rectangle 9"/>
            <p:cNvSpPr>
              <a:spLocks noChangeArrowheads="1"/>
            </p:cNvSpPr>
            <p:nvPr/>
          </p:nvSpPr>
          <p:spPr bwMode="auto">
            <a:xfrm>
              <a:off x="3000" y="1068"/>
              <a:ext cx="2215" cy="186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19472" name="Rectangle 10"/>
            <p:cNvSpPr>
              <a:spLocks noChangeArrowheads="1"/>
            </p:cNvSpPr>
            <p:nvPr/>
          </p:nvSpPr>
          <p:spPr bwMode="auto">
            <a:xfrm>
              <a:off x="3000" y="1440"/>
              <a:ext cx="2215" cy="186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B2B2B2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19473" name="Rectangle 11"/>
            <p:cNvSpPr>
              <a:spLocks noChangeArrowheads="1"/>
            </p:cNvSpPr>
            <p:nvPr/>
          </p:nvSpPr>
          <p:spPr bwMode="auto">
            <a:xfrm>
              <a:off x="3000" y="1811"/>
              <a:ext cx="2215" cy="186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B2B2B2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en-US" sz="2800"/>
            </a:p>
          </p:txBody>
        </p:sp>
        <p:sp>
          <p:nvSpPr>
            <p:cNvPr id="19474" name="Rectangle 12"/>
            <p:cNvSpPr>
              <a:spLocks noChangeArrowheads="1"/>
            </p:cNvSpPr>
            <p:nvPr/>
          </p:nvSpPr>
          <p:spPr bwMode="auto">
            <a:xfrm>
              <a:off x="3000" y="2183"/>
              <a:ext cx="2215" cy="186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B2B2B2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en-US" sz="2800"/>
            </a:p>
          </p:txBody>
        </p:sp>
      </p:grpSp>
      <p:sp>
        <p:nvSpPr>
          <p:cNvPr id="19463" name="Text Box 13"/>
          <p:cNvSpPr txBox="1">
            <a:spLocks noChangeArrowheads="1"/>
          </p:cNvSpPr>
          <p:nvPr/>
        </p:nvSpPr>
        <p:spPr bwMode="auto">
          <a:xfrm>
            <a:off x="433388" y="1695450"/>
            <a:ext cx="196691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b="1">
                <a:latin typeface="Arial" charset="0"/>
              </a:rPr>
              <a:t>Heat Exchanger Core</a:t>
            </a:r>
            <a:r>
              <a:rPr lang="en-US" altLang="en-US"/>
              <a:t> </a:t>
            </a:r>
          </a:p>
        </p:txBody>
      </p:sp>
      <p:sp>
        <p:nvSpPr>
          <p:cNvPr id="19464" name="Rectangle 15"/>
          <p:cNvSpPr>
            <a:spLocks noChangeArrowheads="1"/>
          </p:cNvSpPr>
          <p:nvPr/>
        </p:nvSpPr>
        <p:spPr bwMode="auto">
          <a:xfrm>
            <a:off x="0" y="29908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graphicFrame>
        <p:nvGraphicFramePr>
          <p:cNvPr id="19458" name="Object 14"/>
          <p:cNvGraphicFramePr>
            <a:graphicFrameLocks noChangeAspect="1"/>
          </p:cNvGraphicFramePr>
          <p:nvPr/>
        </p:nvGraphicFramePr>
        <p:xfrm>
          <a:off x="1044575" y="4786313"/>
          <a:ext cx="6543675" cy="1331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41" name="Equation" r:id="rId3" imgW="4305300" imgH="876300" progId="Equation.DSMT4">
                  <p:embed/>
                </p:oleObj>
              </mc:Choice>
              <mc:Fallback>
                <p:oleObj name="Equation" r:id="rId3" imgW="4305300" imgH="8763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4786313"/>
                        <a:ext cx="6543675" cy="13319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5" name="Text Box 16"/>
          <p:cNvSpPr txBox="1">
            <a:spLocks noChangeArrowheads="1"/>
          </p:cNvSpPr>
          <p:nvPr/>
        </p:nvSpPr>
        <p:spPr bwMode="auto">
          <a:xfrm>
            <a:off x="2898775" y="2039938"/>
            <a:ext cx="504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>
                <a:latin typeface="Arial" charset="0"/>
              </a:rPr>
              <a:t>1</a:t>
            </a:r>
          </a:p>
        </p:txBody>
      </p:sp>
      <p:sp>
        <p:nvSpPr>
          <p:cNvPr id="19466" name="Text Box 17"/>
          <p:cNvSpPr txBox="1">
            <a:spLocks noChangeArrowheads="1"/>
          </p:cNvSpPr>
          <p:nvPr/>
        </p:nvSpPr>
        <p:spPr bwMode="auto">
          <a:xfrm>
            <a:off x="5407025" y="2065338"/>
            <a:ext cx="8572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>
                <a:latin typeface="Arial" charset="0"/>
              </a:rPr>
              <a:t>2</a:t>
            </a:r>
          </a:p>
        </p:txBody>
      </p:sp>
      <p:sp>
        <p:nvSpPr>
          <p:cNvPr id="19467" name="Text Box 18"/>
          <p:cNvSpPr txBox="1">
            <a:spLocks noChangeArrowheads="1"/>
          </p:cNvSpPr>
          <p:nvPr/>
        </p:nvSpPr>
        <p:spPr bwMode="auto">
          <a:xfrm>
            <a:off x="2124075" y="3109913"/>
            <a:ext cx="4335463" cy="190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altLang="en-US" sz="1400">
                <a:latin typeface="Arial" charset="0"/>
              </a:rPr>
              <a:t>A</a:t>
            </a:r>
            <a:r>
              <a:rPr lang="en-US" altLang="en-US" sz="1400" baseline="-25000">
                <a:latin typeface="Arial" charset="0"/>
              </a:rPr>
              <a:t>s </a:t>
            </a:r>
            <a:r>
              <a:rPr lang="en-US" altLang="en-US" sz="1400">
                <a:latin typeface="Arial" charset="0"/>
              </a:rPr>
              <a:t>– Wetted Surface Area</a:t>
            </a:r>
          </a:p>
          <a:p>
            <a:pPr algn="l">
              <a:spcBef>
                <a:spcPct val="50000"/>
              </a:spcBef>
            </a:pPr>
            <a:r>
              <a:rPr lang="en-US" altLang="en-US" sz="1400">
                <a:latin typeface="Arial" charset="0"/>
              </a:rPr>
              <a:t>A</a:t>
            </a:r>
            <a:r>
              <a:rPr lang="en-US" altLang="en-US" sz="1400" baseline="-25000">
                <a:latin typeface="Arial" charset="0"/>
              </a:rPr>
              <a:t>c </a:t>
            </a:r>
            <a:r>
              <a:rPr lang="en-US" altLang="en-US" sz="1400">
                <a:latin typeface="Arial" charset="0"/>
              </a:rPr>
              <a:t>– Minimum Free Flow Area</a:t>
            </a:r>
          </a:p>
          <a:p>
            <a:pPr algn="l">
              <a:spcBef>
                <a:spcPct val="50000"/>
              </a:spcBef>
            </a:pPr>
            <a:r>
              <a:rPr lang="el-GR" altLang="en-US" sz="1400">
                <a:latin typeface="Arial" charset="0"/>
                <a:cs typeface="Arial" charset="0"/>
              </a:rPr>
              <a:t>σ</a:t>
            </a:r>
            <a:r>
              <a:rPr lang="en-US" altLang="en-US" sz="1400">
                <a:latin typeface="Arial" charset="0"/>
                <a:cs typeface="Arial" charset="0"/>
              </a:rPr>
              <a:t> – Ratio of Free Flow Area to Frontal Area</a:t>
            </a:r>
          </a:p>
          <a:p>
            <a:pPr algn="l">
              <a:spcBef>
                <a:spcPct val="50000"/>
              </a:spcBef>
            </a:pPr>
            <a:r>
              <a:rPr lang="en-US" altLang="en-US" sz="1400">
                <a:latin typeface="Arial" charset="0"/>
                <a:cs typeface="Arial" charset="0"/>
              </a:rPr>
              <a:t>K</a:t>
            </a:r>
            <a:r>
              <a:rPr lang="en-US" altLang="en-US" sz="1400" baseline="-25000">
                <a:latin typeface="Arial" charset="0"/>
                <a:cs typeface="Arial" charset="0"/>
              </a:rPr>
              <a:t>c</a:t>
            </a:r>
            <a:r>
              <a:rPr lang="en-US" altLang="en-US" sz="1400">
                <a:latin typeface="Arial" charset="0"/>
                <a:cs typeface="Arial" charset="0"/>
              </a:rPr>
              <a:t>- Contraction Loss Coefficient</a:t>
            </a:r>
          </a:p>
          <a:p>
            <a:pPr algn="l">
              <a:spcBef>
                <a:spcPct val="50000"/>
              </a:spcBef>
            </a:pPr>
            <a:r>
              <a:rPr lang="en-US" altLang="en-US" sz="1400">
                <a:latin typeface="Arial" charset="0"/>
              </a:rPr>
              <a:t>K</a:t>
            </a:r>
            <a:r>
              <a:rPr lang="en-US" altLang="en-US" sz="1400" baseline="-25000">
                <a:latin typeface="Arial" charset="0"/>
              </a:rPr>
              <a:t>e</a:t>
            </a:r>
            <a:r>
              <a:rPr lang="en-US" altLang="en-US" sz="1400">
                <a:latin typeface="Arial" charset="0"/>
              </a:rPr>
              <a:t>- Expansion Loss Coefficient</a:t>
            </a:r>
            <a:endParaRPr lang="en-US" altLang="en-US" sz="1400">
              <a:latin typeface="Arial" charset="0"/>
              <a:cs typeface="Arial" charset="0"/>
            </a:endParaRPr>
          </a:p>
          <a:p>
            <a:pPr algn="l">
              <a:spcBef>
                <a:spcPct val="50000"/>
              </a:spcBef>
            </a:pPr>
            <a:endParaRPr lang="el-GR" altLang="en-US" sz="1400">
              <a:latin typeface="Arial" charset="0"/>
              <a:cs typeface="Arial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6159057" y="1723242"/>
            <a:ext cx="2926408" cy="138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dirty="0" smtClean="0">
                <a:latin typeface="Arial" charset="0"/>
              </a:rPr>
              <a:t>Note:  this branch only models the friction loss in the heat exchanger.  Heat transfer can be modeled separately with a heat source or the heat exchanger advanced option.</a:t>
            </a:r>
            <a:endParaRPr lang="en-US" altLang="en-US" sz="1400" dirty="0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2212975" y="1111250"/>
            <a:ext cx="49720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>
                <a:latin typeface="Arial" charset="0"/>
              </a:rPr>
              <a:t>RESISTANCE OPTION 21</a:t>
            </a:r>
          </a:p>
          <a:p>
            <a:pPr>
              <a:spcBef>
                <a:spcPct val="50000"/>
              </a:spcBef>
            </a:pPr>
            <a:endParaRPr lang="en-US" altLang="en-US">
              <a:latin typeface="Arial" charset="0"/>
            </a:endParaRPr>
          </a:p>
        </p:txBody>
      </p:sp>
      <p:sp>
        <p:nvSpPr>
          <p:cNvPr id="20486" name="Rectangle 17"/>
          <p:cNvSpPr>
            <a:spLocks noChangeArrowheads="1"/>
          </p:cNvSpPr>
          <p:nvPr/>
        </p:nvSpPr>
        <p:spPr bwMode="auto">
          <a:xfrm>
            <a:off x="0" y="27241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endParaRPr lang="en-US" altLang="en-US" sz="2400"/>
          </a:p>
        </p:txBody>
      </p:sp>
      <p:grpSp>
        <p:nvGrpSpPr>
          <p:cNvPr id="20487" name="Group 6"/>
          <p:cNvGrpSpPr>
            <a:grpSpLocks noChangeAspect="1"/>
          </p:cNvGrpSpPr>
          <p:nvPr/>
        </p:nvGrpSpPr>
        <p:grpSpPr bwMode="auto">
          <a:xfrm>
            <a:off x="3208338" y="2022475"/>
            <a:ext cx="2438400" cy="1409700"/>
            <a:chOff x="2446" y="-1091"/>
            <a:chExt cx="2954" cy="1719"/>
          </a:xfrm>
        </p:grpSpPr>
        <p:sp>
          <p:nvSpPr>
            <p:cNvPr id="20491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446" y="-1091"/>
              <a:ext cx="2954" cy="1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2" name="Line 15"/>
            <p:cNvSpPr>
              <a:spLocks noChangeShapeType="1"/>
            </p:cNvSpPr>
            <p:nvPr/>
          </p:nvSpPr>
          <p:spPr bwMode="auto">
            <a:xfrm>
              <a:off x="2815" y="-1091"/>
              <a:ext cx="0" cy="171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0493" name="Line 14"/>
            <p:cNvSpPr>
              <a:spLocks noChangeShapeType="1"/>
            </p:cNvSpPr>
            <p:nvPr/>
          </p:nvSpPr>
          <p:spPr bwMode="auto">
            <a:xfrm>
              <a:off x="5031" y="-1091"/>
              <a:ext cx="0" cy="171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0494" name="Rectangle 13"/>
            <p:cNvSpPr>
              <a:spLocks noChangeArrowheads="1"/>
            </p:cNvSpPr>
            <p:nvPr/>
          </p:nvSpPr>
          <p:spPr bwMode="auto">
            <a:xfrm>
              <a:off x="2815" y="-1091"/>
              <a:ext cx="2216" cy="93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0495" name="Rectangle 12"/>
            <p:cNvSpPr>
              <a:spLocks noChangeArrowheads="1"/>
            </p:cNvSpPr>
            <p:nvPr/>
          </p:nvSpPr>
          <p:spPr bwMode="auto">
            <a:xfrm>
              <a:off x="2815" y="-673"/>
              <a:ext cx="2216" cy="93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0496" name="Rectangle 11"/>
            <p:cNvSpPr>
              <a:spLocks noChangeArrowheads="1"/>
            </p:cNvSpPr>
            <p:nvPr/>
          </p:nvSpPr>
          <p:spPr bwMode="auto">
            <a:xfrm>
              <a:off x="2815" y="-208"/>
              <a:ext cx="2216" cy="93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0497" name="Rectangle 10"/>
            <p:cNvSpPr>
              <a:spLocks noChangeArrowheads="1"/>
            </p:cNvSpPr>
            <p:nvPr/>
          </p:nvSpPr>
          <p:spPr bwMode="auto">
            <a:xfrm>
              <a:off x="2815" y="163"/>
              <a:ext cx="2216" cy="93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0498" name="Rectangle 9"/>
            <p:cNvSpPr>
              <a:spLocks noChangeArrowheads="1"/>
            </p:cNvSpPr>
            <p:nvPr/>
          </p:nvSpPr>
          <p:spPr bwMode="auto">
            <a:xfrm>
              <a:off x="2815" y="535"/>
              <a:ext cx="2216" cy="93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0499" name="Rectangle 8"/>
            <p:cNvSpPr>
              <a:spLocks noChangeArrowheads="1"/>
            </p:cNvSpPr>
            <p:nvPr/>
          </p:nvSpPr>
          <p:spPr bwMode="auto">
            <a:xfrm>
              <a:off x="2446" y="-1091"/>
              <a:ext cx="369" cy="1719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0500" name="Rectangle 7"/>
            <p:cNvSpPr>
              <a:spLocks noChangeArrowheads="1"/>
            </p:cNvSpPr>
            <p:nvPr/>
          </p:nvSpPr>
          <p:spPr bwMode="auto">
            <a:xfrm>
              <a:off x="5031" y="-1091"/>
              <a:ext cx="369" cy="1719"/>
            </a:xfrm>
            <a:prstGeom prst="rect">
              <a:avLst/>
            </a:prstGeom>
            <a:solidFill>
              <a:srgbClr val="FF000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en-US"/>
            </a:p>
          </p:txBody>
        </p:sp>
      </p:grpSp>
      <p:sp>
        <p:nvSpPr>
          <p:cNvPr id="20488" name="Text Box 19"/>
          <p:cNvSpPr txBox="1">
            <a:spLocks noChangeArrowheads="1"/>
          </p:cNvSpPr>
          <p:nvPr/>
        </p:nvSpPr>
        <p:spPr bwMode="auto">
          <a:xfrm>
            <a:off x="611188" y="1862138"/>
            <a:ext cx="2236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400" b="1">
                <a:latin typeface="Arial" charset="0"/>
              </a:rPr>
              <a:t>Parallel Tube</a:t>
            </a:r>
            <a:r>
              <a:rPr lang="en-US" altLang="en-US"/>
              <a:t> </a:t>
            </a:r>
          </a:p>
        </p:txBody>
      </p:sp>
      <p:sp>
        <p:nvSpPr>
          <p:cNvPr id="20489" name="Rectangle 21"/>
          <p:cNvSpPr>
            <a:spLocks noChangeArrowheads="1"/>
          </p:cNvSpPr>
          <p:nvPr/>
        </p:nvSpPr>
        <p:spPr bwMode="auto">
          <a:xfrm>
            <a:off x="0" y="31480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graphicFrame>
        <p:nvGraphicFramePr>
          <p:cNvPr id="20482" name="Object 20"/>
          <p:cNvGraphicFramePr>
            <a:graphicFrameLocks noChangeAspect="1"/>
          </p:cNvGraphicFramePr>
          <p:nvPr/>
        </p:nvGraphicFramePr>
        <p:xfrm>
          <a:off x="2711450" y="3652838"/>
          <a:ext cx="2879725" cy="129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7" name="Equation" r:id="rId3" imgW="1244600" imgH="558800" progId="Equation.DSMT4">
                  <p:embed/>
                </p:oleObj>
              </mc:Choice>
              <mc:Fallback>
                <p:oleObj name="Equation" r:id="rId3" imgW="1244600" imgH="55880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1450" y="3652838"/>
                        <a:ext cx="2879725" cy="1296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0" name="Text Box 22"/>
          <p:cNvSpPr txBox="1">
            <a:spLocks noChangeArrowheads="1"/>
          </p:cNvSpPr>
          <p:nvPr/>
        </p:nvSpPr>
        <p:spPr bwMode="auto">
          <a:xfrm>
            <a:off x="709612" y="5095580"/>
            <a:ext cx="738187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 dirty="0">
                <a:latin typeface="Arial" charset="0"/>
              </a:rPr>
              <a:t> This option is an extended version of Resistance Option 1 where n is the numbers of parallel </a:t>
            </a:r>
            <a:r>
              <a:rPr lang="en-US" altLang="en-US" dirty="0" smtClean="0">
                <a:latin typeface="Arial" charset="0"/>
              </a:rPr>
              <a:t>tubes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 dirty="0" smtClean="0">
                <a:latin typeface="Arial" charset="0"/>
              </a:rPr>
              <a:t>Assumes flow distribution is approximately uniform.</a:t>
            </a:r>
            <a:endParaRPr lang="en-US" altLang="en-US" dirty="0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2571750" y="1165225"/>
            <a:ext cx="382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22</a:t>
            </a:r>
          </a:p>
        </p:txBody>
      </p:sp>
      <p:grpSp>
        <p:nvGrpSpPr>
          <p:cNvPr id="21510" name="Group 5"/>
          <p:cNvGrpSpPr>
            <a:grpSpLocks noChangeAspect="1"/>
          </p:cNvGrpSpPr>
          <p:nvPr/>
        </p:nvGrpSpPr>
        <p:grpSpPr bwMode="auto">
          <a:xfrm>
            <a:off x="5121682" y="2034794"/>
            <a:ext cx="1955800" cy="704533"/>
            <a:chOff x="173" y="1452"/>
            <a:chExt cx="772" cy="178"/>
          </a:xfrm>
        </p:grpSpPr>
        <p:sp>
          <p:nvSpPr>
            <p:cNvPr id="21514" name="Rectangle 6"/>
            <p:cNvSpPr>
              <a:spLocks noChangeArrowheads="1"/>
            </p:cNvSpPr>
            <p:nvPr/>
          </p:nvSpPr>
          <p:spPr bwMode="auto">
            <a:xfrm>
              <a:off x="177" y="1452"/>
              <a:ext cx="768" cy="24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1515" name="Rectangle 7"/>
            <p:cNvSpPr>
              <a:spLocks noChangeArrowheads="1"/>
            </p:cNvSpPr>
            <p:nvPr/>
          </p:nvSpPr>
          <p:spPr bwMode="auto">
            <a:xfrm>
              <a:off x="173" y="1606"/>
              <a:ext cx="768" cy="24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21516" name="Line 8"/>
            <p:cNvSpPr>
              <a:spLocks noChangeShapeType="1"/>
            </p:cNvSpPr>
            <p:nvPr/>
          </p:nvSpPr>
          <p:spPr bwMode="auto">
            <a:xfrm>
              <a:off x="489" y="1480"/>
              <a:ext cx="0" cy="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7" name="Line 9"/>
            <p:cNvSpPr>
              <a:spLocks noChangeShapeType="1"/>
            </p:cNvSpPr>
            <p:nvPr/>
          </p:nvSpPr>
          <p:spPr bwMode="auto">
            <a:xfrm>
              <a:off x="487" y="1562"/>
              <a:ext cx="0" cy="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511" name="Text Box 10"/>
          <p:cNvSpPr txBox="1">
            <a:spLocks noChangeArrowheads="1"/>
          </p:cNvSpPr>
          <p:nvPr/>
        </p:nvSpPr>
        <p:spPr bwMode="auto">
          <a:xfrm>
            <a:off x="856548" y="2154298"/>
            <a:ext cx="34304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b="1" dirty="0">
                <a:latin typeface="Arial" charset="0"/>
              </a:rPr>
              <a:t>Compressible Orifice </a:t>
            </a:r>
          </a:p>
        </p:txBody>
      </p:sp>
      <p:sp>
        <p:nvSpPr>
          <p:cNvPr id="21512" name="Rectangle 12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513" name="Text Box 13"/>
              <p:cNvSpPr txBox="1">
                <a:spLocks noChangeArrowheads="1"/>
              </p:cNvSpPr>
              <p:nvPr/>
            </p:nvSpPr>
            <p:spPr bwMode="auto">
              <a:xfrm>
                <a:off x="393700" y="3103489"/>
                <a:ext cx="8504238" cy="2622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l">
                  <a:spcBef>
                    <a:spcPct val="50000"/>
                  </a:spcBef>
                  <a:buFontTx/>
                  <a:buChar char="•"/>
                </a:pPr>
                <a:r>
                  <a:rPr lang="en-US" altLang="en-US" dirty="0" smtClean="0"/>
                  <a:t> </a:t>
                </a:r>
                <a:r>
                  <a:rPr lang="en-US" altLang="en-US" dirty="0">
                    <a:latin typeface="Arial" charset="0"/>
                  </a:rPr>
                  <a:t>This option considers branch as an orifice for compressible flow </a:t>
                </a:r>
              </a:p>
              <a:p>
                <a:pPr algn="l">
                  <a:spcBef>
                    <a:spcPct val="50000"/>
                  </a:spcBef>
                  <a:buFontTx/>
                  <a:buChar char="•"/>
                </a:pPr>
                <a:r>
                  <a:rPr lang="en-US" altLang="en-US" dirty="0">
                    <a:latin typeface="Arial" charset="0"/>
                  </a:rPr>
                  <a:t> Flowrate is calculated from a simplified momentum equation </a:t>
                </a:r>
              </a:p>
              <a:p>
                <a:pPr algn="l">
                  <a:spcBef>
                    <a:spcPct val="50000"/>
                  </a:spcBef>
                  <a:buFontTx/>
                  <a:buChar char="•"/>
                </a:pPr>
                <a:r>
                  <a:rPr lang="en-US" altLang="en-US" dirty="0" smtClean="0">
                    <a:latin typeface="Arial" charset="0"/>
                  </a:rPr>
                  <a:t>The </a:t>
                </a:r>
                <a:r>
                  <a:rPr lang="en-US" altLang="en-US" dirty="0">
                    <a:latin typeface="Arial" charset="0"/>
                  </a:rPr>
                  <a:t>input to this option is identical to </a:t>
                </a:r>
                <a:r>
                  <a:rPr lang="en-US" altLang="en-US" dirty="0" smtClean="0">
                    <a:latin typeface="Arial" charset="0"/>
                  </a:rPr>
                  <a:t>branch option </a:t>
                </a:r>
                <a:r>
                  <a:rPr lang="en-US" altLang="en-US" dirty="0">
                    <a:latin typeface="Arial" charset="0"/>
                  </a:rPr>
                  <a:t>2 </a:t>
                </a:r>
                <a:r>
                  <a:rPr lang="en-US" altLang="en-US" dirty="0" smtClean="0">
                    <a:latin typeface="Arial" charset="0"/>
                  </a:rPr>
                  <a:t>(Restriction)</a:t>
                </a:r>
              </a:p>
              <a:p>
                <a:pPr algn="l">
                  <a:spcBef>
                    <a:spcPct val="50000"/>
                  </a:spcBef>
                  <a:buFontTx/>
                  <a:buChar char="•"/>
                </a:pPr>
                <a:r>
                  <a:rPr lang="en-US" altLang="en-US" dirty="0" smtClean="0">
                    <a:latin typeface="Arial" charset="0"/>
                  </a:rPr>
                  <a:t>The flow will choke at the critical pressure ratio (</a:t>
                </a:r>
                <a:r>
                  <a:rPr lang="en-US" altLang="en-US" dirty="0" err="1" smtClean="0">
                    <a:latin typeface="Arial" charset="0"/>
                  </a:rPr>
                  <a:t>P</a:t>
                </a:r>
                <a:r>
                  <a:rPr lang="en-US" altLang="en-US" baseline="-25000" dirty="0" err="1" smtClean="0">
                    <a:latin typeface="Arial" charset="0"/>
                  </a:rPr>
                  <a:t>down</a:t>
                </a:r>
                <a:r>
                  <a:rPr lang="en-US" altLang="en-US" dirty="0" smtClean="0">
                    <a:latin typeface="Arial" charset="0"/>
                  </a:rPr>
                  <a:t>/P</a:t>
                </a:r>
                <a:r>
                  <a:rPr lang="en-US" altLang="en-US" baseline="-25000" dirty="0" smtClean="0">
                    <a:latin typeface="Arial" charset="0"/>
                  </a:rPr>
                  <a:t>up</a:t>
                </a:r>
                <a:r>
                  <a:rPr lang="en-US" altLang="en-US" dirty="0" smtClean="0">
                    <a:latin typeface="Arial" charset="0"/>
                  </a:rPr>
                  <a:t>):</a:t>
                </a:r>
              </a:p>
              <a:p>
                <a:pPr algn="l"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en-US" altLang="en-US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b="0" i="1" smtClean="0">
                                  <a:latin typeface="Cambria Math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US" altLang="en-US" b="0" i="1" smtClean="0">
                                  <a:latin typeface="Cambria Math"/>
                                </a:rPr>
                                <m:t>𝑐𝑟</m:t>
                              </m:r>
                            </m:sub>
                          </m:sSub>
                          <m:r>
                            <a:rPr lang="en-US" altLang="en-US" b="0" i="1" smtClean="0">
                              <a:latin typeface="Cambria Math"/>
                            </a:rPr>
                            <m:t>=</m:t>
                          </m:r>
                          <m:d>
                            <m:dPr>
                              <m:ctrlPr>
                                <a:rPr lang="en-US" alt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en-US" b="0" i="1" smtClean="0">
                                      <a:latin typeface="Cambria Math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en-US" b="0" i="1" smtClean="0">
                                      <a:latin typeface="Cambria Math"/>
                                      <a:ea typeface="Cambria Math"/>
                                    </a:rPr>
                                    <m:t>𝛾</m:t>
                                  </m:r>
                                  <m:r>
                                    <a:rPr lang="en-US" altLang="en-US" b="0" i="1" smtClean="0">
                                      <a:latin typeface="Cambria Math"/>
                                      <a:ea typeface="Cambria Math"/>
                                    </a:rPr>
                                    <m:t>+1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f>
                            <m:fPr>
                              <m:ctrlPr>
                                <a:rPr lang="en-US" alt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en-US" b="0" i="1" smtClean="0">
                                  <a:latin typeface="Cambria Math"/>
                                  <a:ea typeface="Cambria Math"/>
                                </a:rPr>
                                <m:t>𝛾</m:t>
                              </m:r>
                            </m:num>
                            <m:den>
                              <m:r>
                                <a:rPr lang="en-US" altLang="en-US" b="0" i="1" smtClean="0">
                                  <a:latin typeface="Cambria Math"/>
                                  <a:ea typeface="Cambria Math"/>
                                </a:rPr>
                                <m:t>𝛾</m:t>
                              </m:r>
                              <m:r>
                                <a:rPr lang="en-US" altLang="en-US" b="0" i="1" smtClean="0">
                                  <a:latin typeface="Cambria Math"/>
                                  <a:ea typeface="Cambria Math"/>
                                </a:rPr>
                                <m:t>−1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altLang="en-US" dirty="0">
                  <a:latin typeface="Arial" charset="0"/>
                </a:endParaRPr>
              </a:p>
            </p:txBody>
          </p:sp>
        </mc:Choice>
        <mc:Fallback xmlns="">
          <p:sp>
            <p:nvSpPr>
              <p:cNvPr id="21513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3700" y="3103489"/>
                <a:ext cx="8504238" cy="2622128"/>
              </a:xfrm>
              <a:prstGeom prst="rect">
                <a:avLst/>
              </a:prstGeom>
              <a:blipFill rotWithShape="0">
                <a:blip r:embed="rId2"/>
                <a:stretch>
                  <a:fillRect l="-645" t="-116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2571750" y="1165225"/>
            <a:ext cx="3824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22</a:t>
            </a:r>
          </a:p>
        </p:txBody>
      </p:sp>
      <p:sp>
        <p:nvSpPr>
          <p:cNvPr id="21512" name="Rectangle 12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 Box 10"/>
              <p:cNvSpPr txBox="1">
                <a:spLocks noChangeArrowheads="1"/>
              </p:cNvSpPr>
              <p:nvPr/>
            </p:nvSpPr>
            <p:spPr bwMode="auto">
              <a:xfrm>
                <a:off x="655200" y="3970650"/>
                <a:ext cx="7956000" cy="18019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l">
                  <a:spcBef>
                    <a:spcPct val="50000"/>
                  </a:spcBef>
                </a:pPr>
                <a:r>
                  <a:rPr lang="en-US" altLang="en-US" b="1" dirty="0" smtClean="0">
                    <a:latin typeface="Arial" charset="0"/>
                  </a:rPr>
                  <a:t>If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en-U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b="1" i="1" smtClean="0">
                                <a:latin typeface="Cambria Math"/>
                              </a:rPr>
                              <m:t>𝑷</m:t>
                            </m:r>
                          </m:e>
                          <m:sub>
                            <m:r>
                              <a:rPr lang="en-US" altLang="en-US" b="1" i="1" smtClean="0">
                                <a:latin typeface="Cambria Math"/>
                              </a:rPr>
                              <m:t>𝒅𝒐𝒘𝒏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en-U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b="1" i="1" smtClean="0">
                                <a:latin typeface="Cambria Math"/>
                              </a:rPr>
                              <m:t>𝑷</m:t>
                            </m:r>
                          </m:e>
                          <m:sub>
                            <m:r>
                              <a:rPr lang="en-US" altLang="en-US" b="1" i="1" smtClean="0">
                                <a:latin typeface="Cambria Math"/>
                              </a:rPr>
                              <m:t>𝒖𝒑</m:t>
                            </m:r>
                          </m:sub>
                        </m:sSub>
                      </m:den>
                    </m:f>
                    <m:r>
                      <a:rPr lang="en-US" altLang="en-US" b="1" i="1" smtClean="0">
                        <a:latin typeface="Cambria Math"/>
                      </a:rPr>
                      <m:t>&gt;</m:t>
                    </m:r>
                    <m:sSub>
                      <m:sSubPr>
                        <m:ctrlPr>
                          <a:rPr lang="en-US" alt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b="1" i="1" smtClean="0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altLang="en-US" b="1" i="1" smtClean="0">
                            <a:latin typeface="Cambria Math"/>
                          </a:rPr>
                          <m:t>𝒄𝒓</m:t>
                        </m:r>
                      </m:sub>
                    </m:sSub>
                  </m:oMath>
                </a14:m>
                <a:r>
                  <a:rPr lang="en-US" altLang="en-US" b="1" dirty="0" smtClean="0">
                    <a:latin typeface="Arial" charset="0"/>
                  </a:rPr>
                  <a:t>:</a:t>
                </a:r>
              </a:p>
              <a:p>
                <a:pPr>
                  <a:spcBef>
                    <a:spcPct val="500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altLang="en-US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altLang="en-US" b="1" i="1" smtClean="0">
                              <a:latin typeface="Cambria Math"/>
                            </a:rPr>
                            <m:t>𝒎</m:t>
                          </m:r>
                        </m:e>
                      </m:acc>
                      <m:r>
                        <a:rPr lang="en-US" altLang="en-US" b="1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en-US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b="1" i="1">
                              <a:latin typeface="Cambria Math"/>
                            </a:rPr>
                            <m:t>𝑪</m:t>
                          </m:r>
                        </m:e>
                        <m:sub>
                          <m:r>
                            <a:rPr lang="en-US" altLang="en-US" b="1" i="1">
                              <a:latin typeface="Cambria Math"/>
                            </a:rPr>
                            <m:t>𝑳</m:t>
                          </m:r>
                        </m:sub>
                      </m:sSub>
                      <m:r>
                        <a:rPr lang="en-US" altLang="en-US" b="1" i="1">
                          <a:latin typeface="Cambria Math"/>
                        </a:rPr>
                        <m:t>𝑨</m:t>
                      </m:r>
                      <m:rad>
                        <m:radPr>
                          <m:degHide m:val="on"/>
                          <m:ctrlPr>
                            <a:rPr lang="en-US" altLang="en-US" b="1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en-US" altLang="en-US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b="1" i="1">
                                  <a:latin typeface="Cambria Math"/>
                                </a:rPr>
                                <m:t>𝑷</m:t>
                              </m:r>
                            </m:e>
                            <m:sub>
                              <m:r>
                                <a:rPr lang="en-US" altLang="en-US" b="1" i="1">
                                  <a:latin typeface="Cambria Math"/>
                                </a:rPr>
                                <m:t>𝒖𝒑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en-US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b="1" i="1">
                                  <a:latin typeface="Cambria Math"/>
                                  <a:ea typeface="Cambria Math"/>
                                </a:rPr>
                                <m:t>𝝆</m:t>
                              </m:r>
                            </m:e>
                            <m:sub>
                              <m:r>
                                <a:rPr lang="en-US" altLang="en-US" b="1" i="1">
                                  <a:latin typeface="Cambria Math"/>
                                </a:rPr>
                                <m:t>𝒖𝒑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en-US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b="1" i="1">
                                  <a:latin typeface="Cambria Math"/>
                                </a:rPr>
                                <m:t>𝒈</m:t>
                              </m:r>
                            </m:e>
                            <m:sub>
                              <m:r>
                                <a:rPr lang="en-US" altLang="en-US" b="1" i="1">
                                  <a:latin typeface="Cambria Math"/>
                                </a:rPr>
                                <m:t>𝒄</m:t>
                              </m:r>
                            </m:sub>
                          </m:sSub>
                          <m:f>
                            <m:fPr>
                              <m:ctrlPr>
                                <a:rPr lang="en-US" altLang="en-US" b="1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en-US" b="1" i="1"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altLang="en-US" b="1" i="1">
                                  <a:latin typeface="Cambria Math"/>
                                  <a:ea typeface="Cambria Math"/>
                                </a:rPr>
                                <m:t>𝜸</m:t>
                              </m:r>
                            </m:num>
                            <m:den>
                              <m:r>
                                <a:rPr lang="en-US" altLang="en-US" b="1" i="1">
                                  <a:latin typeface="Cambria Math"/>
                                  <a:ea typeface="Cambria Math"/>
                                </a:rPr>
                                <m:t>𝜸</m:t>
                              </m:r>
                              <m:r>
                                <a:rPr lang="en-US" altLang="en-US" b="1" i="1"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altLang="en-US" b="1" i="1"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altLang="en-US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altLang="en-US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en-US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altLang="en-US" b="1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en-US" b="1" i="1">
                                              <a:latin typeface="Cambria Math"/>
                                            </a:rPr>
                                            <m:t>𝑷</m:t>
                                          </m:r>
                                        </m:e>
                                        <m:sub>
                                          <m:r>
                                            <a:rPr lang="en-US" altLang="en-US" b="1" i="1">
                                              <a:latin typeface="Cambria Math"/>
                                            </a:rPr>
                                            <m:t>𝒅𝒐𝒘𝒏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en-US" altLang="en-US" b="1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en-US" b="1" i="1">
                                              <a:latin typeface="Cambria Math"/>
                                            </a:rPr>
                                            <m:t>𝑷</m:t>
                                          </m:r>
                                        </m:e>
                                        <m:sub>
                                          <m:r>
                                            <a:rPr lang="en-US" altLang="en-US" b="1" i="1">
                                              <a:latin typeface="Cambria Math"/>
                                            </a:rPr>
                                            <m:t>𝒖𝒑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  <m:sup>
                              <m:f>
                                <m:fPr>
                                  <m:ctrlPr>
                                    <a:rPr lang="en-US" altLang="en-US" b="1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en-US" b="1" i="1">
                                      <a:latin typeface="Cambria Math"/>
                                    </a:rPr>
                                    <m:t>𝟐</m:t>
                                  </m:r>
                                </m:num>
                                <m:den>
                                  <m:r>
                                    <a:rPr lang="en-US" altLang="en-US" b="1" i="1">
                                      <a:latin typeface="Cambria Math"/>
                                      <a:ea typeface="Cambria Math"/>
                                    </a:rPr>
                                    <m:t>𝜸</m:t>
                                  </m:r>
                                </m:den>
                              </m:f>
                            </m:sup>
                          </m:sSup>
                          <m:d>
                            <m:dPr>
                              <m:begChr m:val="["/>
                              <m:endChr m:val="]"/>
                              <m:ctrlPr>
                                <a:rPr lang="en-US" altLang="en-US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en-US" b="1" i="1">
                                  <a:latin typeface="Cambria Math"/>
                                </a:rPr>
                                <m:t>𝟏</m:t>
                              </m:r>
                              <m:r>
                                <a:rPr lang="en-US" altLang="en-US" b="1" i="1">
                                  <a:latin typeface="Cambria Math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altLang="en-US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altLang="en-US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altLang="en-US" b="1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b>
                                            <m:sSubPr>
                                              <m:ctrlPr>
                                                <a:rPr lang="en-US" altLang="en-US" b="1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altLang="en-US" b="1" i="1">
                                                  <a:latin typeface="Cambria Math"/>
                                                </a:rPr>
                                                <m:t>𝑷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en-US" b="1" i="1">
                                                  <a:latin typeface="Cambria Math"/>
                                                </a:rPr>
                                                <m:t>𝒅𝒐𝒘𝒏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en-US" altLang="en-US" b="1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altLang="en-US" b="1" i="1">
                                                  <a:latin typeface="Cambria Math"/>
                                                </a:rPr>
                                                <m:t>𝑷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en-US" b="1" i="1">
                                                  <a:latin typeface="Cambria Math"/>
                                                </a:rPr>
                                                <m:t>𝒖𝒑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f>
                                    <m:fPr>
                                      <m:ctrlPr>
                                        <a:rPr lang="en-US" altLang="en-US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en-US" b="1" i="1">
                                          <a:latin typeface="Cambria Math"/>
                                          <a:ea typeface="Cambria Math"/>
                                        </a:rPr>
                                        <m:t>𝜸</m:t>
                                      </m:r>
                                      <m:r>
                                        <a:rPr lang="en-US" altLang="en-US" b="1" i="1">
                                          <a:latin typeface="Cambria Math"/>
                                          <a:ea typeface="Cambria Math"/>
                                        </a:rPr>
                                        <m:t>−</m:t>
                                      </m:r>
                                      <m:r>
                                        <a:rPr lang="en-US" altLang="en-US" b="1" i="1">
                                          <a:latin typeface="Cambria Math"/>
                                          <a:ea typeface="Cambria Math"/>
                                        </a:rPr>
                                        <m:t>𝟏</m:t>
                                      </m:r>
                                    </m:num>
                                    <m:den>
                                      <m:r>
                                        <a:rPr lang="en-US" altLang="en-US" b="1" i="1">
                                          <a:latin typeface="Cambria Math"/>
                                          <a:ea typeface="Cambria Math"/>
                                        </a:rPr>
                                        <m:t>𝜸</m:t>
                                      </m:r>
                                    </m:den>
                                  </m:f>
                                </m:sup>
                              </m:sSup>
                            </m:e>
                          </m:d>
                        </m:e>
                      </m:rad>
                    </m:oMath>
                  </m:oMathPara>
                </a14:m>
                <a:endParaRPr lang="en-US" altLang="en-US" b="1" dirty="0">
                  <a:latin typeface="Arial" charset="0"/>
                </a:endParaRPr>
              </a:p>
            </p:txBody>
          </p:sp>
        </mc:Choice>
        <mc:Fallback xmlns="">
          <p:sp>
            <p:nvSpPr>
              <p:cNvPr id="16" name="Text 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5200" y="3970650"/>
                <a:ext cx="7956000" cy="1801904"/>
              </a:xfrm>
              <a:prstGeom prst="rect">
                <a:avLst/>
              </a:prstGeom>
              <a:blipFill rotWithShape="1">
                <a:blip r:embed="rId2"/>
                <a:stretch>
                  <a:fillRect l="-76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 Box 10"/>
              <p:cNvSpPr txBox="1">
                <a:spLocks noChangeArrowheads="1"/>
              </p:cNvSpPr>
              <p:nvPr/>
            </p:nvSpPr>
            <p:spPr bwMode="auto">
              <a:xfrm>
                <a:off x="858000" y="1786064"/>
                <a:ext cx="7956000" cy="15440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l">
                  <a:spcBef>
                    <a:spcPct val="50000"/>
                  </a:spcBef>
                </a:pPr>
                <a:r>
                  <a:rPr lang="en-US" altLang="en-US" b="1" dirty="0" smtClean="0">
                    <a:latin typeface="Arial" charset="0"/>
                  </a:rPr>
                  <a:t>If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en-U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b="1" i="1" smtClean="0">
                                <a:latin typeface="Cambria Math"/>
                              </a:rPr>
                              <m:t>𝑷</m:t>
                            </m:r>
                          </m:e>
                          <m:sub>
                            <m:r>
                              <a:rPr lang="en-US" altLang="en-US" b="1" i="1" smtClean="0">
                                <a:latin typeface="Cambria Math"/>
                              </a:rPr>
                              <m:t>𝒅𝒐𝒘𝒏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en-US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b="1" i="1" smtClean="0">
                                <a:latin typeface="Cambria Math"/>
                              </a:rPr>
                              <m:t>𝑷</m:t>
                            </m:r>
                          </m:e>
                          <m:sub>
                            <m:r>
                              <a:rPr lang="en-US" altLang="en-US" b="1" i="1" smtClean="0">
                                <a:latin typeface="Cambria Math"/>
                              </a:rPr>
                              <m:t>𝒖𝒑</m:t>
                            </m:r>
                          </m:sub>
                        </m:sSub>
                      </m:den>
                    </m:f>
                    <m:r>
                      <a:rPr lang="en-US" altLang="en-US" b="1" i="1" smtClean="0">
                        <a:latin typeface="Cambria Math"/>
                        <a:ea typeface="Cambria Math"/>
                      </a:rPr>
                      <m:t>≤</m:t>
                    </m:r>
                    <m:sSub>
                      <m:sSubPr>
                        <m:ctrlPr>
                          <a:rPr lang="en-US" alt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b="1" i="1" smtClean="0"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en-US" altLang="en-US" b="1" i="1" smtClean="0">
                            <a:latin typeface="Cambria Math"/>
                          </a:rPr>
                          <m:t>𝒄𝒓</m:t>
                        </m:r>
                      </m:sub>
                    </m:sSub>
                  </m:oMath>
                </a14:m>
                <a:r>
                  <a:rPr lang="en-US" altLang="en-US" b="1" dirty="0" smtClean="0">
                    <a:latin typeface="Arial" charset="0"/>
                  </a:rPr>
                  <a:t> (choked flow):</a:t>
                </a:r>
              </a:p>
              <a:p>
                <a:pPr>
                  <a:spcBef>
                    <a:spcPct val="50000"/>
                  </a:spcBef>
                </a:pP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en-US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b="1" i="1" smtClean="0">
                            <a:latin typeface="Cambria Math"/>
                          </a:rPr>
                          <m:t>𝒎</m:t>
                        </m:r>
                      </m:e>
                    </m:acc>
                  </m:oMath>
                </a14:m>
                <a:r>
                  <a:rPr lang="en-US" altLang="en-US" b="1" dirty="0" smtClean="0">
                    <a:latin typeface="Arial" charset="0"/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b="1" i="1">
                            <a:latin typeface="Cambria Math"/>
                          </a:rPr>
                          <m:t>𝑪</m:t>
                        </m:r>
                      </m:e>
                      <m:sub>
                        <m:r>
                          <a:rPr lang="en-US" altLang="en-US" b="1" i="1">
                            <a:latin typeface="Cambria Math"/>
                          </a:rPr>
                          <m:t>𝑳</m:t>
                        </m:r>
                      </m:sub>
                    </m:sSub>
                    <m:r>
                      <a:rPr lang="en-US" altLang="en-US" b="1" i="1">
                        <a:latin typeface="Cambria Math"/>
                      </a:rPr>
                      <m:t>𝑨</m:t>
                    </m:r>
                    <m:rad>
                      <m:radPr>
                        <m:degHide m:val="on"/>
                        <m:ctrlPr>
                          <a:rPr lang="en-US" altLang="en-US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altLang="en-US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b="1" i="1">
                                <a:latin typeface="Cambria Math"/>
                              </a:rPr>
                              <m:t>𝑷</m:t>
                            </m:r>
                          </m:e>
                          <m:sub>
                            <m:r>
                              <a:rPr lang="en-US" altLang="en-US" b="1" i="1">
                                <a:latin typeface="Cambria Math"/>
                              </a:rPr>
                              <m:t>𝒖𝒑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b="1" i="1">
                                <a:latin typeface="Cambria Math"/>
                                <a:ea typeface="Cambria Math"/>
                              </a:rPr>
                              <m:t>𝝆</m:t>
                            </m:r>
                          </m:e>
                          <m:sub>
                            <m:r>
                              <a:rPr lang="en-US" altLang="en-US" b="1" i="1">
                                <a:latin typeface="Cambria Math"/>
                              </a:rPr>
                              <m:t>𝒖𝒑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b="1" i="1">
                                <a:latin typeface="Cambria Math"/>
                              </a:rPr>
                              <m:t>𝒈</m:t>
                            </m:r>
                          </m:e>
                          <m:sub>
                            <m:r>
                              <a:rPr lang="en-US" altLang="en-US" b="1" i="1">
                                <a:latin typeface="Cambria Math"/>
                              </a:rPr>
                              <m:t>𝒄</m:t>
                            </m:r>
                          </m:sub>
                        </m:sSub>
                        <m:f>
                          <m:fPr>
                            <m:ctrlPr>
                              <a:rPr lang="en-US" altLang="en-US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en-US" b="1" i="1">
                                <a:latin typeface="Cambria Math"/>
                              </a:rPr>
                              <m:t>𝟐</m:t>
                            </m:r>
                            <m:r>
                              <a:rPr lang="en-US" altLang="en-US" b="1" i="1">
                                <a:latin typeface="Cambria Math"/>
                                <a:ea typeface="Cambria Math"/>
                              </a:rPr>
                              <m:t>𝜸</m:t>
                            </m:r>
                          </m:num>
                          <m:den>
                            <m:r>
                              <a:rPr lang="en-US" altLang="en-US" b="1" i="1">
                                <a:latin typeface="Cambria Math"/>
                                <a:ea typeface="Cambria Math"/>
                              </a:rPr>
                              <m:t>𝜸</m:t>
                            </m:r>
                            <m:r>
                              <a:rPr lang="en-US" altLang="en-US" b="1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en-US" altLang="en-US" b="1" i="1">
                                <a:latin typeface="Cambria Math"/>
                                <a:ea typeface="Cambria Math"/>
                              </a:rPr>
                              <m:t>𝟏</m:t>
                            </m:r>
                          </m:den>
                        </m:f>
                        <m:sSup>
                          <m:sSupPr>
                            <m:ctrlPr>
                              <a:rPr lang="en-US" altLang="en-US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en-US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en-US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en-US" b="1" i="1">
                                        <a:latin typeface="Cambria Math"/>
                                      </a:rPr>
                                      <m:t>𝑷</m:t>
                                    </m:r>
                                  </m:e>
                                  <m:sub>
                                    <m:r>
                                      <a:rPr lang="en-US" altLang="en-US" b="1" i="1">
                                        <a:latin typeface="Cambria Math"/>
                                      </a:rPr>
                                      <m:t>𝒄𝒓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f>
                              <m:fPr>
                                <m:ctrlPr>
                                  <a:rPr lang="en-US" altLang="en-US" b="1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en-US" b="1" i="1">
                                    <a:latin typeface="Cambria Math"/>
                                  </a:rPr>
                                  <m:t>𝟐</m:t>
                                </m:r>
                              </m:num>
                              <m:den>
                                <m:r>
                                  <a:rPr lang="en-US" altLang="en-US" b="1" i="1">
                                    <a:latin typeface="Cambria Math"/>
                                    <a:ea typeface="Cambria Math"/>
                                  </a:rPr>
                                  <m:t>𝜸</m:t>
                                </m:r>
                              </m:den>
                            </m:f>
                          </m:sup>
                        </m:sSup>
                        <m:d>
                          <m:dPr>
                            <m:begChr m:val="["/>
                            <m:endChr m:val="]"/>
                            <m:ctrlPr>
                              <a:rPr lang="en-US" altLang="en-US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en-US" b="1" i="1">
                                <a:latin typeface="Cambria Math"/>
                              </a:rPr>
                              <m:t>𝟏</m:t>
                            </m:r>
                            <m:r>
                              <a:rPr lang="en-US" altLang="en-US" b="1" i="1">
                                <a:latin typeface="Cambria Math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en-US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altLang="en-US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en-US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en-US" b="1" i="1">
                                            <a:latin typeface="Cambria Math"/>
                                          </a:rPr>
                                          <m:t>𝑷</m:t>
                                        </m:r>
                                      </m:e>
                                      <m:sub>
                                        <m:r>
                                          <a:rPr lang="en-US" altLang="en-US" b="1" i="1">
                                            <a:latin typeface="Cambria Math"/>
                                          </a:rPr>
                                          <m:t>𝒄𝒓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f>
                                  <m:fPr>
                                    <m:ctrlPr>
                                      <a:rPr lang="en-US" altLang="en-US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en-US" b="1" i="1">
                                        <a:latin typeface="Cambria Math"/>
                                        <a:ea typeface="Cambria Math"/>
                                      </a:rPr>
                                      <m:t>𝜸</m:t>
                                    </m:r>
                                    <m:r>
                                      <a:rPr lang="en-US" altLang="en-US" b="1" i="1">
                                        <a:latin typeface="Cambria Math"/>
                                        <a:ea typeface="Cambria Math"/>
                                      </a:rPr>
                                      <m:t>−</m:t>
                                    </m:r>
                                    <m:r>
                                      <a:rPr lang="en-US" altLang="en-US" b="1" i="1">
                                        <a:latin typeface="Cambria Math"/>
                                        <a:ea typeface="Cambria Math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altLang="en-US" b="1" i="1">
                                        <a:latin typeface="Cambria Math"/>
                                        <a:ea typeface="Cambria Math"/>
                                      </a:rPr>
                                      <m:t>𝜸</m:t>
                                    </m:r>
                                  </m:den>
                                </m:f>
                              </m:sup>
                            </m:sSup>
                          </m:e>
                        </m:d>
                      </m:e>
                    </m:rad>
                  </m:oMath>
                </a14:m>
                <a:endParaRPr lang="en-US" altLang="en-US" b="1" dirty="0">
                  <a:latin typeface="Arial" charset="0"/>
                </a:endParaRPr>
              </a:p>
            </p:txBody>
          </p:sp>
        </mc:Choice>
        <mc:Fallback xmlns="">
          <p:sp>
            <p:nvSpPr>
              <p:cNvPr id="17" name="Text 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8000" y="1786064"/>
                <a:ext cx="7956000" cy="1544012"/>
              </a:xfrm>
              <a:prstGeom prst="rect">
                <a:avLst/>
              </a:prstGeom>
              <a:blipFill rotWithShape="1">
                <a:blip r:embed="rId3"/>
                <a:stretch>
                  <a:fillRect l="-84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4954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 dirty="0">
              <a:latin typeface="+mn-lt"/>
            </a:endParaRPr>
          </a:p>
        </p:txBody>
      </p:sp>
      <p:sp>
        <p:nvSpPr>
          <p:cNvPr id="22533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en-US" sz="1400"/>
          </a:p>
          <a:p>
            <a:pPr algn="l"/>
            <a:endParaRPr lang="en-US" altLang="en-US" sz="1400"/>
          </a:p>
        </p:txBody>
      </p:sp>
      <p:sp>
        <p:nvSpPr>
          <p:cNvPr id="22534" name="Rectangle 2"/>
          <p:cNvSpPr>
            <a:spLocks noChangeArrowheads="1"/>
          </p:cNvSpPr>
          <p:nvPr/>
        </p:nvSpPr>
        <p:spPr bwMode="auto">
          <a:xfrm>
            <a:off x="2668588" y="1109663"/>
            <a:ext cx="3840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23</a:t>
            </a:r>
          </a:p>
        </p:txBody>
      </p:sp>
      <p:graphicFrame>
        <p:nvGraphicFramePr>
          <p:cNvPr id="22530" name="Object 3"/>
          <p:cNvGraphicFramePr>
            <a:graphicFrameLocks/>
          </p:cNvGraphicFramePr>
          <p:nvPr/>
        </p:nvGraphicFramePr>
        <p:xfrm>
          <a:off x="1643063" y="2052638"/>
          <a:ext cx="5824537" cy="2655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3" r:id="rId3" imgW="6391080" imgH="3369960" progId="">
                  <p:embed/>
                </p:oleObj>
              </mc:Choice>
              <mc:Fallback>
                <p:oleObj r:id="rId3" imgW="6391080" imgH="3369960" progId="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63" y="2052638"/>
                        <a:ext cx="5824537" cy="2655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5" name="Rectangle 8"/>
          <p:cNvSpPr>
            <a:spLocks noChangeArrowheads="1"/>
          </p:cNvSpPr>
          <p:nvPr/>
        </p:nvSpPr>
        <p:spPr bwMode="auto">
          <a:xfrm>
            <a:off x="6034088" y="3875088"/>
            <a:ext cx="15763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000">
                <a:latin typeface="Symbol" pitchFamily="18" charset="2"/>
              </a:rPr>
              <a:t>a</a:t>
            </a:r>
            <a:r>
              <a:rPr lang="en-US" altLang="en-US" sz="1000"/>
              <a:t> = Step Seal Factor (~0.9)</a:t>
            </a:r>
          </a:p>
        </p:txBody>
      </p:sp>
      <p:sp>
        <p:nvSpPr>
          <p:cNvPr id="22536" name="Text Box 9"/>
          <p:cNvSpPr txBox="1">
            <a:spLocks noChangeArrowheads="1"/>
          </p:cNvSpPr>
          <p:nvPr/>
        </p:nvSpPr>
        <p:spPr bwMode="auto">
          <a:xfrm>
            <a:off x="277813" y="1566863"/>
            <a:ext cx="42465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800" b="1">
                <a:latin typeface="Arial" charset="0"/>
              </a:rPr>
              <a:t>LABYRINTH SEAL (EGLI Correlation)</a:t>
            </a:r>
            <a:endParaRPr lang="en-US" altLang="en-US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29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7188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772400" cy="1143000"/>
          </a:xfrm>
        </p:spPr>
        <p:txBody>
          <a:bodyPr/>
          <a:lstStyle/>
          <a:p>
            <a:r>
              <a:rPr lang="en-US" altLang="en-US" sz="2400" b="1" dirty="0" smtClean="0">
                <a:latin typeface="Arial" charset="0"/>
              </a:rPr>
              <a:t>Friction Term in GFSSP’s Momentum Equation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94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699977" y="1744367"/>
                <a:ext cx="7772400" cy="4443781"/>
              </a:xfrm>
            </p:spPr>
            <p:txBody>
              <a:bodyPr/>
              <a:lstStyle/>
              <a:p>
                <a:pPr>
                  <a:lnSpc>
                    <a:spcPct val="80000"/>
                  </a:lnSpc>
                  <a:buFontTx/>
                  <a:buNone/>
                </a:pPr>
                <a:r>
                  <a:rPr lang="en-US" altLang="en-US" sz="1800" b="1" dirty="0" smtClean="0">
                    <a:latin typeface="Arial" charset="0"/>
                  </a:rPr>
                  <a:t>In classical fluid mechanics, pressure drop can be related to dynamic head by a dimensionless constant K:</a:t>
                </a:r>
              </a:p>
              <a:p>
                <a:pPr>
                  <a:lnSpc>
                    <a:spcPct val="80000"/>
                  </a:lnSpc>
                  <a:buFontTx/>
                  <a:buNone/>
                </a:pPr>
                <a:endParaRPr lang="en-US" altLang="en-US" sz="1800" b="1" dirty="0" smtClean="0">
                  <a:latin typeface="Arial" charset="0"/>
                </a:endParaRPr>
              </a:p>
              <a:p>
                <a:pPr>
                  <a:lnSpc>
                    <a:spcPct val="80000"/>
                  </a:lnSpc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1800" b="1" i="1" smtClean="0"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altLang="en-US" sz="1800" b="1" i="1" smtClean="0">
                          <a:latin typeface="Cambria Math"/>
                          <a:ea typeface="Cambria Math"/>
                        </a:rPr>
                        <m:t>𝑷</m:t>
                      </m:r>
                      <m:r>
                        <a:rPr lang="en-US" altLang="en-US" sz="1800" b="1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altLang="en-US" sz="1800" b="1" i="1" smtClean="0">
                          <a:latin typeface="Cambria Math"/>
                          <a:ea typeface="Cambria Math"/>
                        </a:rPr>
                        <m:t>𝑲</m:t>
                      </m:r>
                      <m:d>
                        <m:dPr>
                          <m:ctrlPr>
                            <a:rPr lang="en-US" altLang="en-US" sz="1800" b="1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en-US" sz="1800" b="1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altLang="en-US" sz="1800" b="1" i="1" smtClean="0">
                                  <a:latin typeface="Cambria Math"/>
                                  <a:ea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altLang="en-US" sz="1800" b="1" i="1" smtClean="0"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den>
                          </m:f>
                          <m:r>
                            <a:rPr lang="en-US" altLang="en-US" sz="1800" b="1" i="1" smtClean="0">
                              <a:latin typeface="Cambria Math"/>
                              <a:ea typeface="Cambria Math"/>
                            </a:rPr>
                            <m:t>𝝆</m:t>
                          </m:r>
                          <m:sSup>
                            <m:sSupPr>
                              <m:ctrlPr>
                                <a:rPr lang="en-US" altLang="en-US" sz="1800" b="1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altLang="en-US" sz="1800" b="1" i="1" smtClean="0">
                                  <a:latin typeface="Cambria Math"/>
                                  <a:ea typeface="Cambria Math"/>
                                </a:rPr>
                                <m:t>𝒖</m:t>
                              </m:r>
                            </m:e>
                            <m:sup>
                              <m:r>
                                <a:rPr lang="en-US" altLang="en-US" sz="1800" b="1" i="1" smtClean="0"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altLang="en-US" sz="1800" b="1" dirty="0" smtClean="0">
                  <a:latin typeface="Arial" charset="0"/>
                  <a:ea typeface="Cambria Math"/>
                </a:endParaRPr>
              </a:p>
              <a:p>
                <a:pPr>
                  <a:lnSpc>
                    <a:spcPct val="80000"/>
                  </a:lnSpc>
                  <a:buFontTx/>
                  <a:buNone/>
                </a:pPr>
                <a:endParaRPr lang="en-US" altLang="en-US" sz="1800" b="1" dirty="0" smtClean="0">
                  <a:latin typeface="Arial" charset="0"/>
                </a:endParaRPr>
              </a:p>
              <a:p>
                <a:pPr>
                  <a:lnSpc>
                    <a:spcPct val="80000"/>
                  </a:lnSpc>
                  <a:buFontTx/>
                  <a:buNone/>
                </a:pPr>
                <a:r>
                  <a:rPr lang="en-US" altLang="en-US" sz="1800" b="1" dirty="0" smtClean="0">
                    <a:latin typeface="Arial" charset="0"/>
                  </a:rPr>
                  <a:t>GFSSP’s momentum equation expresses friction losses in terms of flow rate:</a:t>
                </a:r>
              </a:p>
              <a:p>
                <a:pPr>
                  <a:lnSpc>
                    <a:spcPct val="80000"/>
                  </a:lnSpc>
                  <a:buFontTx/>
                  <a:buNone/>
                </a:pPr>
                <a:endParaRPr lang="en-US" altLang="en-US" sz="1800" b="1" dirty="0" smtClean="0">
                  <a:latin typeface="Arial" charset="0"/>
                </a:endParaRPr>
              </a:p>
              <a:p>
                <a:pPr>
                  <a:lnSpc>
                    <a:spcPct val="80000"/>
                  </a:lnSpc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1800" b="1" i="1" smtClean="0"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altLang="en-US" sz="1800" b="1" i="1" smtClean="0">
                          <a:latin typeface="Cambria Math"/>
                          <a:ea typeface="Cambria Math"/>
                        </a:rPr>
                        <m:t>𝑷</m:t>
                      </m:r>
                      <m:r>
                        <a:rPr lang="en-US" altLang="en-US" sz="1800" b="1" i="1" smtClean="0">
                          <a:latin typeface="Cambria Math"/>
                          <a:ea typeface="Cambria Math"/>
                        </a:rPr>
                        <m:t>= </m:t>
                      </m:r>
                      <m:sSub>
                        <m:sSubPr>
                          <m:ctrlPr>
                            <a:rPr lang="en-US" altLang="en-US" sz="1800" b="1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altLang="en-US" sz="1800" b="1" i="1" smtClean="0">
                              <a:latin typeface="Cambria Math"/>
                              <a:ea typeface="Cambria Math"/>
                            </a:rPr>
                            <m:t>𝑲</m:t>
                          </m:r>
                        </m:e>
                        <m:sub>
                          <m:r>
                            <a:rPr lang="en-US" altLang="en-US" sz="1800" b="1" i="1" smtClean="0">
                              <a:latin typeface="Cambria Math"/>
                              <a:ea typeface="Cambria Math"/>
                            </a:rPr>
                            <m:t>𝒇</m:t>
                          </m:r>
                        </m:sub>
                      </m:sSub>
                      <m:sSup>
                        <m:sSupPr>
                          <m:ctrlPr>
                            <a:rPr lang="en-US" altLang="en-US" sz="1800" b="1" i="1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acc>
                            <m:accPr>
                              <m:chr m:val="̇"/>
                              <m:ctrlPr>
                                <a:rPr lang="en-US" altLang="en-US" sz="1800" b="1" i="1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en-US" altLang="en-US" sz="1800" b="1" i="1" smtClean="0">
                                  <a:latin typeface="Cambria Math"/>
                                  <a:ea typeface="Cambria Math"/>
                                </a:rPr>
                                <m:t>𝒎</m:t>
                              </m:r>
                            </m:e>
                          </m:acc>
                        </m:e>
                        <m:sup>
                          <m:r>
                            <a:rPr lang="en-US" altLang="en-US" sz="1800" b="1" i="1" smtClean="0"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altLang="en-US" sz="1800" b="1" dirty="0" smtClean="0">
                  <a:latin typeface="Arial" charset="0"/>
                </a:endParaRPr>
              </a:p>
              <a:p>
                <a:pPr>
                  <a:lnSpc>
                    <a:spcPct val="80000"/>
                  </a:lnSpc>
                  <a:buFontTx/>
                  <a:buNone/>
                </a:pPr>
                <a:endParaRPr lang="en-US" altLang="en-US" sz="1800" b="1" dirty="0" smtClean="0">
                  <a:latin typeface="Arial" charset="0"/>
                </a:endParaRPr>
              </a:p>
              <a:p>
                <a:pPr>
                  <a:lnSpc>
                    <a:spcPct val="80000"/>
                  </a:lnSpc>
                  <a:buFontTx/>
                  <a:buNone/>
                </a:pPr>
                <a:r>
                  <a:rPr lang="en-US" altLang="en-US" sz="1800" b="1" dirty="0" smtClean="0">
                    <a:latin typeface="Arial" charset="0"/>
                  </a:rPr>
                  <a:t>The relationship between K and </a:t>
                </a:r>
                <a:r>
                  <a:rPr lang="en-US" altLang="en-US" sz="1800" b="1" dirty="0" err="1" smtClean="0">
                    <a:latin typeface="Arial" charset="0"/>
                  </a:rPr>
                  <a:t>Kf</a:t>
                </a:r>
                <a:r>
                  <a:rPr lang="en-US" altLang="en-US" sz="1800" b="1" dirty="0" smtClean="0">
                    <a:latin typeface="Arial" charset="0"/>
                  </a:rPr>
                  <a:t> is:</a:t>
                </a:r>
              </a:p>
              <a:p>
                <a:pPr>
                  <a:lnSpc>
                    <a:spcPct val="80000"/>
                  </a:lnSpc>
                  <a:buFontTx/>
                  <a:buNone/>
                </a:pPr>
                <a:endParaRPr lang="en-US" altLang="en-US" sz="1800" b="1" dirty="0" smtClean="0">
                  <a:latin typeface="Arial" charset="0"/>
                </a:endParaRPr>
              </a:p>
              <a:p>
                <a:pPr>
                  <a:lnSpc>
                    <a:spcPct val="80000"/>
                  </a:lnSpc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en-US" sz="1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1800" b="1" i="1" smtClean="0">
                              <a:latin typeface="Cambria Math"/>
                            </a:rPr>
                            <m:t>𝑲</m:t>
                          </m:r>
                        </m:e>
                        <m:sub>
                          <m:r>
                            <a:rPr lang="en-US" altLang="en-US" sz="1800" b="1" i="1" smtClean="0">
                              <a:latin typeface="Cambria Math"/>
                            </a:rPr>
                            <m:t>𝒇</m:t>
                          </m:r>
                        </m:sub>
                      </m:sSub>
                      <m:r>
                        <a:rPr lang="en-US" altLang="en-US" sz="1800" b="1" i="1" smtClean="0">
                          <a:latin typeface="Cambria Math"/>
                        </a:rPr>
                        <m:t>=</m:t>
                      </m:r>
                      <m:r>
                        <a:rPr lang="en-US" altLang="en-US" sz="1800" b="1" i="1" smtClean="0">
                          <a:latin typeface="Cambria Math"/>
                        </a:rPr>
                        <m:t>𝑲</m:t>
                      </m:r>
                      <m:d>
                        <m:dPr>
                          <m:ctrlPr>
                            <a:rPr lang="en-US" altLang="en-US" sz="18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en-US" sz="1800" b="1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en-US" sz="1800" b="1" i="1" smtClean="0">
                                  <a:latin typeface="Cambria Math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altLang="en-US" sz="1800" b="1" i="1" smtClean="0">
                                  <a:latin typeface="Cambria Math"/>
                                </a:rPr>
                                <m:t>𝟐</m:t>
                              </m:r>
                              <m:r>
                                <a:rPr lang="en-US" altLang="en-US" sz="1800" b="1" i="1" smtClean="0">
                                  <a:latin typeface="Cambria Math"/>
                                  <a:ea typeface="Cambria Math"/>
                                </a:rPr>
                                <m:t>𝝆</m:t>
                              </m:r>
                              <m:sSup>
                                <m:sSupPr>
                                  <m:ctrlPr>
                                    <a:rPr lang="en-US" altLang="en-US" sz="1800" b="1" i="1" smtClean="0">
                                      <a:latin typeface="Cambria Math" panose="02040503050406030204" pitchFamily="18" charset="0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en-US" sz="1800" b="1" i="1" smtClean="0">
                                      <a:latin typeface="Cambria Math"/>
                                      <a:ea typeface="Cambria Math"/>
                                    </a:rPr>
                                    <m:t>𝑨</m:t>
                                  </m:r>
                                </m:e>
                                <m:sup>
                                  <m:r>
                                    <a:rPr lang="en-US" altLang="en-US" sz="1800" b="1" i="1" smtClean="0">
                                      <a:latin typeface="Cambria Math"/>
                                      <a:ea typeface="Cambria Math"/>
                                    </a:rPr>
                                    <m:t>𝟐</m:t>
                                  </m:r>
                                </m:sup>
                              </m:sSup>
                            </m:den>
                          </m:f>
                        </m:e>
                      </m:d>
                    </m:oMath>
                  </m:oMathPara>
                </a14:m>
                <a:endParaRPr lang="en-US" altLang="en-US" sz="1800" b="1" dirty="0" smtClean="0">
                  <a:latin typeface="Arial" charset="0"/>
                </a:endParaRPr>
              </a:p>
              <a:p>
                <a:pPr>
                  <a:lnSpc>
                    <a:spcPct val="80000"/>
                  </a:lnSpc>
                  <a:buFontTx/>
                  <a:buNone/>
                </a:pPr>
                <a:endParaRPr lang="en-US" altLang="en-US" sz="1800" b="1" dirty="0" smtClean="0">
                  <a:latin typeface="Arial" charset="0"/>
                </a:endParaRPr>
              </a:p>
              <a:p>
                <a:pPr>
                  <a:lnSpc>
                    <a:spcPct val="80000"/>
                  </a:lnSpc>
                  <a:buFontTx/>
                  <a:buNone/>
                </a:pPr>
                <a:r>
                  <a:rPr lang="en-US" altLang="en-US" sz="1800" b="1" dirty="0" smtClean="0">
                    <a:latin typeface="Arial" charset="0"/>
                  </a:rPr>
                  <a:t>Note that </a:t>
                </a:r>
                <a:r>
                  <a:rPr lang="en-US" altLang="en-US" sz="1800" b="1" dirty="0" err="1" smtClean="0">
                    <a:latin typeface="Arial" charset="0"/>
                  </a:rPr>
                  <a:t>K</a:t>
                </a:r>
                <a:r>
                  <a:rPr lang="en-US" altLang="en-US" sz="1800" b="1" baseline="-25000" dirty="0" err="1" smtClean="0">
                    <a:latin typeface="Arial" charset="0"/>
                  </a:rPr>
                  <a:t>f</a:t>
                </a:r>
                <a:r>
                  <a:rPr lang="en-US" altLang="en-US" sz="1800" b="1" dirty="0" smtClean="0">
                    <a:latin typeface="Arial" charset="0"/>
                  </a:rPr>
                  <a:t> is not dimensionless.  It will have units of (</a:t>
                </a:r>
                <a:r>
                  <a:rPr lang="en-US" altLang="en-US" sz="1800" b="1" dirty="0" err="1" smtClean="0">
                    <a:latin typeface="Arial" charset="0"/>
                  </a:rPr>
                  <a:t>lb</a:t>
                </a:r>
                <a:r>
                  <a:rPr lang="en-US" altLang="en-US" sz="1800" b="1" baseline="-25000" dirty="0" err="1" smtClean="0">
                    <a:latin typeface="Arial" charset="0"/>
                  </a:rPr>
                  <a:t>f</a:t>
                </a:r>
                <a:r>
                  <a:rPr lang="en-US" altLang="en-US" sz="1800" b="1" dirty="0" smtClean="0">
                    <a:latin typeface="Arial" charset="0"/>
                  </a:rPr>
                  <a:t>/ft</a:t>
                </a:r>
                <a:r>
                  <a:rPr lang="en-US" altLang="en-US" sz="1800" b="1" baseline="30000" dirty="0" smtClean="0">
                    <a:latin typeface="Arial" charset="0"/>
                  </a:rPr>
                  <a:t>2</a:t>
                </a:r>
                <a:r>
                  <a:rPr lang="en-US" altLang="en-US" sz="1800" b="1" dirty="0" smtClean="0">
                    <a:latin typeface="Arial" charset="0"/>
                  </a:rPr>
                  <a:t>)/(</a:t>
                </a:r>
                <a:r>
                  <a:rPr lang="en-US" altLang="en-US" sz="1800" b="1" dirty="0" err="1" smtClean="0">
                    <a:latin typeface="Arial" charset="0"/>
                  </a:rPr>
                  <a:t>lb</a:t>
                </a:r>
                <a:r>
                  <a:rPr lang="en-US" altLang="en-US" sz="1800" b="1" baseline="-25000" dirty="0" err="1" smtClean="0">
                    <a:latin typeface="Arial" charset="0"/>
                  </a:rPr>
                  <a:t>m</a:t>
                </a:r>
                <a:r>
                  <a:rPr lang="en-US" altLang="en-US" sz="1800" b="1" dirty="0" smtClean="0">
                    <a:latin typeface="Arial" charset="0"/>
                  </a:rPr>
                  <a:t>/s)</a:t>
                </a:r>
                <a:r>
                  <a:rPr lang="en-US" altLang="en-US" sz="1800" b="1" baseline="30000" dirty="0" smtClean="0">
                    <a:latin typeface="Arial" charset="0"/>
                  </a:rPr>
                  <a:t>2</a:t>
                </a:r>
                <a:r>
                  <a:rPr lang="en-US" altLang="en-US" sz="1800" b="1" dirty="0" smtClean="0">
                    <a:latin typeface="Arial" charset="0"/>
                  </a:rPr>
                  <a:t>.</a:t>
                </a:r>
                <a:endParaRPr lang="en-US" altLang="en-US" sz="1800" b="1" baseline="30000" dirty="0" smtClean="0">
                  <a:latin typeface="Arial" charset="0"/>
                </a:endParaRPr>
              </a:p>
            </p:txBody>
          </p:sp>
        </mc:Choice>
        <mc:Fallback xmlns="">
          <p:sp>
            <p:nvSpPr>
              <p:cNvPr id="3994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699977" y="1744367"/>
                <a:ext cx="7772400" cy="4443781"/>
              </a:xfrm>
              <a:blipFill rotWithShape="1">
                <a:blip r:embed="rId2"/>
                <a:stretch>
                  <a:fillRect l="-706" t="-1920" r="-863" b="-24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3953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 dirty="0">
              <a:latin typeface="+mn-lt"/>
            </a:endParaRPr>
          </a:p>
        </p:txBody>
      </p:sp>
      <p:sp>
        <p:nvSpPr>
          <p:cNvPr id="44036" name="Rectangle 2"/>
          <p:cNvSpPr>
            <a:spLocks noChangeArrowheads="1"/>
          </p:cNvSpPr>
          <p:nvPr/>
        </p:nvSpPr>
        <p:spPr bwMode="auto">
          <a:xfrm>
            <a:off x="2668588" y="1109663"/>
            <a:ext cx="3840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24</a:t>
            </a:r>
          </a:p>
        </p:txBody>
      </p:sp>
      <p:sp>
        <p:nvSpPr>
          <p:cNvPr id="44037" name="TextBox 4"/>
          <p:cNvSpPr txBox="1">
            <a:spLocks noChangeArrowheads="1"/>
          </p:cNvSpPr>
          <p:nvPr/>
        </p:nvSpPr>
        <p:spPr bwMode="auto">
          <a:xfrm>
            <a:off x="2617788" y="1565275"/>
            <a:ext cx="3852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800" b="1">
                <a:latin typeface="Arial" charset="0"/>
                <a:cs typeface="Arial" charset="0"/>
              </a:rPr>
              <a:t>Fixed Flowrate</a:t>
            </a:r>
          </a:p>
        </p:txBody>
      </p:sp>
      <p:sp>
        <p:nvSpPr>
          <p:cNvPr id="44038" name="TextBox 5"/>
          <p:cNvSpPr txBox="1">
            <a:spLocks noChangeArrowheads="1"/>
          </p:cNvSpPr>
          <p:nvPr/>
        </p:nvSpPr>
        <p:spPr bwMode="auto">
          <a:xfrm>
            <a:off x="941388" y="2854325"/>
            <a:ext cx="8023225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buFont typeface="Arial" charset="0"/>
              <a:buChar char="•"/>
            </a:pPr>
            <a:r>
              <a:rPr lang="en-US" altLang="en-US" sz="2400">
                <a:latin typeface="Arial" charset="0"/>
                <a:cs typeface="Arial" charset="0"/>
              </a:rPr>
              <a:t>A new branch option has been introduced to fix flowrate in a given branch</a:t>
            </a:r>
          </a:p>
          <a:p>
            <a:pPr algn="l"/>
            <a:endParaRPr lang="en-US" altLang="en-US" sz="2400">
              <a:latin typeface="Arial" charset="0"/>
              <a:cs typeface="Arial" charset="0"/>
            </a:endParaRPr>
          </a:p>
          <a:p>
            <a:pPr algn="l">
              <a:buFont typeface="Arial" charset="0"/>
              <a:buChar char="•"/>
            </a:pPr>
            <a:r>
              <a:rPr lang="en-US" altLang="en-US" sz="2400">
                <a:latin typeface="Arial" charset="0"/>
                <a:cs typeface="Arial" charset="0"/>
              </a:rPr>
              <a:t> The Fixed Flow branch can only be located adjacent to a Boundary Node</a:t>
            </a:r>
          </a:p>
          <a:p>
            <a:pPr algn="l"/>
            <a:endParaRPr lang="en-US" altLang="en-US" sz="2400">
              <a:latin typeface="Arial" charset="0"/>
              <a:cs typeface="Arial" charset="0"/>
            </a:endParaRPr>
          </a:p>
          <a:p>
            <a:pPr algn="l">
              <a:buFont typeface="Arial" charset="0"/>
              <a:buChar char="•"/>
            </a:pPr>
            <a:r>
              <a:rPr lang="en-US" altLang="en-US" sz="2400">
                <a:latin typeface="Arial" charset="0"/>
                <a:cs typeface="Arial" charset="0"/>
              </a:rPr>
              <a:t> For unsteady option, a history file will be needed to specify flow rate and area at all time steps</a:t>
            </a:r>
          </a:p>
          <a:p>
            <a:endParaRPr lang="en-US" altLang="en-US" sz="1600" b="1" i="1">
              <a:latin typeface="Arial" charset="0"/>
              <a:cs typeface="Arial" charset="0"/>
            </a:endParaRPr>
          </a:p>
        </p:txBody>
      </p:sp>
      <p:pic>
        <p:nvPicPr>
          <p:cNvPr id="44039" name="Picture 6" descr="FixedFlowIc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985963"/>
            <a:ext cx="788987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30</a:t>
            </a:fld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 dirty="0">
              <a:latin typeface="+mn-lt"/>
            </a:endParaRPr>
          </a:p>
        </p:txBody>
      </p:sp>
      <p:grpSp>
        <p:nvGrpSpPr>
          <p:cNvPr id="23561" name="Group 45"/>
          <p:cNvGrpSpPr>
            <a:grpSpLocks/>
          </p:cNvGrpSpPr>
          <p:nvPr/>
        </p:nvGrpSpPr>
        <p:grpSpPr bwMode="auto">
          <a:xfrm>
            <a:off x="533400" y="990600"/>
            <a:ext cx="3200400" cy="2868613"/>
            <a:chOff x="533400" y="1829594"/>
            <a:chExt cx="3200400" cy="2867912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914400" y="4267398"/>
              <a:ext cx="2819400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rot="5400000" flipH="1" flipV="1">
              <a:off x="-304501" y="3046908"/>
              <a:ext cx="2437804" cy="3175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914400" y="2134320"/>
              <a:ext cx="2667000" cy="99035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V="1">
              <a:off x="914400" y="2134320"/>
              <a:ext cx="2438400" cy="2133079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Oval 10"/>
            <p:cNvSpPr/>
            <p:nvPr/>
          </p:nvSpPr>
          <p:spPr>
            <a:xfrm>
              <a:off x="2590800" y="2743771"/>
              <a:ext cx="76200" cy="7618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graphicFrame>
          <p:nvGraphicFramePr>
            <p:cNvPr id="23557" name="Object 2"/>
            <p:cNvGraphicFramePr>
              <a:graphicFrameLocks noChangeAspect="1"/>
            </p:cNvGraphicFramePr>
            <p:nvPr/>
          </p:nvGraphicFramePr>
          <p:xfrm>
            <a:off x="2438400" y="4267200"/>
            <a:ext cx="304800" cy="430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916" name="Equation" r:id="rId3" imgW="215640" imgH="304560" progId="Equation.DSMT4">
                    <p:embed/>
                  </p:oleObj>
                </mc:Choice>
                <mc:Fallback>
                  <p:oleObj name="Equation" r:id="rId3" imgW="215640" imgH="304560" progId="Equation.DSMT4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38400" y="4267200"/>
                          <a:ext cx="304800" cy="43030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558" name="Object 3"/>
            <p:cNvGraphicFramePr>
              <a:graphicFrameLocks noChangeAspect="1"/>
            </p:cNvGraphicFramePr>
            <p:nvPr/>
          </p:nvGraphicFramePr>
          <p:xfrm>
            <a:off x="533400" y="2667000"/>
            <a:ext cx="304800" cy="2868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917" name="Equation" r:id="rId5" imgW="215640" imgH="203040" progId="Equation.DSMT4">
                    <p:embed/>
                  </p:oleObj>
                </mc:Choice>
                <mc:Fallback>
                  <p:oleObj name="Equation" r:id="rId5" imgW="215640" imgH="203040" progId="Equation.DSMT4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3400" y="2667000"/>
                          <a:ext cx="304800" cy="28687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80" name="TextBox 24"/>
            <p:cNvSpPr txBox="1">
              <a:spLocks noChangeArrowheads="1"/>
            </p:cNvSpPr>
            <p:nvPr/>
          </p:nvSpPr>
          <p:spPr bwMode="auto">
            <a:xfrm>
              <a:off x="1447800" y="3810000"/>
              <a:ext cx="17526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altLang="en-US" sz="1200"/>
                <a:t>System Characteristics</a:t>
              </a:r>
            </a:p>
          </p:txBody>
        </p:sp>
        <p:sp>
          <p:nvSpPr>
            <p:cNvPr id="23581" name="TextBox 26"/>
            <p:cNvSpPr txBox="1">
              <a:spLocks noChangeArrowheads="1"/>
            </p:cNvSpPr>
            <p:nvPr/>
          </p:nvSpPr>
          <p:spPr bwMode="auto">
            <a:xfrm>
              <a:off x="1219200" y="1981200"/>
              <a:ext cx="18288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altLang="en-US" sz="1200"/>
                <a:t>Pump Characteristics</a:t>
              </a: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 rot="10800000" flipV="1">
              <a:off x="1676400" y="2210501"/>
              <a:ext cx="228600" cy="152363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rot="10800000">
              <a:off x="1600200" y="3657947"/>
              <a:ext cx="228600" cy="152363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84" name="TextBox 36"/>
            <p:cNvSpPr txBox="1">
              <a:spLocks noChangeArrowheads="1"/>
            </p:cNvSpPr>
            <p:nvPr/>
          </p:nvSpPr>
          <p:spPr bwMode="auto">
            <a:xfrm>
              <a:off x="2209800" y="3200400"/>
              <a:ext cx="15240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altLang="en-US" sz="1200"/>
                <a:t>Operating Point</a:t>
              </a:r>
            </a:p>
          </p:txBody>
        </p:sp>
        <p:cxnSp>
          <p:nvCxnSpPr>
            <p:cNvPr id="19" name="Straight Arrow Connector 18"/>
            <p:cNvCxnSpPr>
              <a:endCxn id="11" idx="4"/>
            </p:cNvCxnSpPr>
            <p:nvPr/>
          </p:nvCxnSpPr>
          <p:spPr>
            <a:xfrm rot="16200000" flipV="1">
              <a:off x="2495597" y="2953255"/>
              <a:ext cx="380907" cy="114300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562" name="Group 46"/>
          <p:cNvGrpSpPr>
            <a:grpSpLocks/>
          </p:cNvGrpSpPr>
          <p:nvPr/>
        </p:nvGrpSpPr>
        <p:grpSpPr bwMode="auto">
          <a:xfrm>
            <a:off x="4114800" y="990600"/>
            <a:ext cx="4114800" cy="2868613"/>
            <a:chOff x="4114800" y="1981200"/>
            <a:chExt cx="4114800" cy="2868706"/>
          </a:xfrm>
        </p:grpSpPr>
        <p:cxnSp>
          <p:nvCxnSpPr>
            <p:cNvPr id="21" name="Straight Arrow Connector 20"/>
            <p:cNvCxnSpPr/>
            <p:nvPr/>
          </p:nvCxnSpPr>
          <p:spPr>
            <a:xfrm>
              <a:off x="4572000" y="4419679"/>
              <a:ext cx="2819400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 rot="5400000" flipH="1" flipV="1">
              <a:off x="3353555" y="3199646"/>
              <a:ext cx="2436891" cy="3175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4572000" y="2286010"/>
              <a:ext cx="2438400" cy="2133669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23"/>
            <p:cNvSpPr/>
            <p:nvPr/>
          </p:nvSpPr>
          <p:spPr>
            <a:xfrm>
              <a:off x="6477000" y="2667022"/>
              <a:ext cx="76200" cy="7620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cxnSp>
          <p:nvCxnSpPr>
            <p:cNvPr id="25" name="Straight Connector 24"/>
            <p:cNvCxnSpPr/>
            <p:nvPr/>
          </p:nvCxnSpPr>
          <p:spPr>
            <a:xfrm rot="16200000" flipH="1">
              <a:off x="5333962" y="3124238"/>
              <a:ext cx="2362277" cy="762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3555" name="Object 4"/>
            <p:cNvGraphicFramePr>
              <a:graphicFrameLocks noChangeAspect="1"/>
            </p:cNvGraphicFramePr>
            <p:nvPr/>
          </p:nvGraphicFramePr>
          <p:xfrm>
            <a:off x="6019800" y="4419600"/>
            <a:ext cx="304800" cy="430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918" name="Equation" r:id="rId7" imgW="215640" imgH="304560" progId="Equation.DSMT4">
                    <p:embed/>
                  </p:oleObj>
                </mc:Choice>
                <mc:Fallback>
                  <p:oleObj name="Equation" r:id="rId7" imgW="215640" imgH="304560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19800" y="4419600"/>
                          <a:ext cx="304800" cy="43030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556" name="Object 5"/>
            <p:cNvGraphicFramePr>
              <a:graphicFrameLocks noChangeAspect="1"/>
            </p:cNvGraphicFramePr>
            <p:nvPr/>
          </p:nvGraphicFramePr>
          <p:xfrm>
            <a:off x="4114800" y="2819400"/>
            <a:ext cx="304800" cy="2868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919" name="Equation" r:id="rId8" imgW="215640" imgH="203040" progId="Equation.DSMT4">
                    <p:embed/>
                  </p:oleObj>
                </mc:Choice>
                <mc:Fallback>
                  <p:oleObj name="Equation" r:id="rId8" imgW="215640" imgH="20304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14800" y="2819400"/>
                          <a:ext cx="304800" cy="28687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569" name="TextBox 25"/>
            <p:cNvSpPr txBox="1">
              <a:spLocks noChangeArrowheads="1"/>
            </p:cNvSpPr>
            <p:nvPr/>
          </p:nvSpPr>
          <p:spPr bwMode="auto">
            <a:xfrm>
              <a:off x="4800600" y="4114800"/>
              <a:ext cx="17526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altLang="en-US" sz="1200"/>
                <a:t>System Characteristics</a:t>
              </a:r>
            </a:p>
          </p:txBody>
        </p:sp>
        <p:sp>
          <p:nvSpPr>
            <p:cNvPr id="23570" name="TextBox 27"/>
            <p:cNvSpPr txBox="1">
              <a:spLocks noChangeArrowheads="1"/>
            </p:cNvSpPr>
            <p:nvPr/>
          </p:nvSpPr>
          <p:spPr bwMode="auto">
            <a:xfrm>
              <a:off x="4572000" y="2133600"/>
              <a:ext cx="18288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altLang="en-US" sz="1200"/>
                <a:t>Pump Characteristics</a:t>
              </a:r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>
              <a:off x="6172200" y="2286010"/>
              <a:ext cx="304800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rot="16200000" flipV="1">
              <a:off x="5105398" y="3962467"/>
              <a:ext cx="152405" cy="152400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73" name="TextBox 37"/>
            <p:cNvSpPr txBox="1">
              <a:spLocks noChangeArrowheads="1"/>
            </p:cNvSpPr>
            <p:nvPr/>
          </p:nvSpPr>
          <p:spPr bwMode="auto">
            <a:xfrm>
              <a:off x="6705600" y="2971800"/>
              <a:ext cx="152400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en-US" altLang="en-US" sz="1200"/>
                <a:t>Operating Point</a:t>
              </a:r>
            </a:p>
          </p:txBody>
        </p:sp>
        <p:cxnSp>
          <p:nvCxnSpPr>
            <p:cNvPr id="33" name="Straight Arrow Connector 32"/>
            <p:cNvCxnSpPr>
              <a:endCxn id="24" idx="5"/>
            </p:cNvCxnSpPr>
            <p:nvPr/>
          </p:nvCxnSpPr>
          <p:spPr>
            <a:xfrm rot="10800000">
              <a:off x="6542088" y="2732112"/>
              <a:ext cx="392112" cy="315922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563" name="TextBox 44"/>
          <p:cNvSpPr txBox="1">
            <a:spLocks noChangeArrowheads="1"/>
          </p:cNvSpPr>
          <p:nvPr/>
        </p:nvSpPr>
        <p:spPr bwMode="auto">
          <a:xfrm>
            <a:off x="1066800" y="228600"/>
            <a:ext cx="6934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>
                <a:latin typeface="Arial" charset="0"/>
                <a:cs typeface="Arial" charset="0"/>
              </a:rPr>
              <a:t>Algorithm for Fixed Flow Option(Schallhorn)</a:t>
            </a:r>
          </a:p>
        </p:txBody>
      </p:sp>
      <p:graphicFrame>
        <p:nvGraphicFramePr>
          <p:cNvPr id="23554" name="Object 6"/>
          <p:cNvGraphicFramePr>
            <a:graphicFrameLocks noChangeAspect="1"/>
          </p:cNvGraphicFramePr>
          <p:nvPr/>
        </p:nvGraphicFramePr>
        <p:xfrm>
          <a:off x="1676400" y="4356100"/>
          <a:ext cx="5334000" cy="177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0" name="Equation" r:id="rId9" imgW="4000320" imgH="1460160" progId="Equation.DSMT4">
                  <p:embed/>
                </p:oleObj>
              </mc:Choice>
              <mc:Fallback>
                <p:oleObj name="Equation" r:id="rId9" imgW="4000320" imgH="146016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356100"/>
                        <a:ext cx="5334000" cy="177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31</a:t>
            </a:fld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5" descr="LGRI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913" y="1758950"/>
            <a:ext cx="146685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 dirty="0">
              <a:latin typeface="+mn-lt"/>
            </a:endParaRPr>
          </a:p>
        </p:txBody>
      </p:sp>
      <p:sp>
        <p:nvSpPr>
          <p:cNvPr id="46085" name="Rectangle 2"/>
          <p:cNvSpPr>
            <a:spLocks noChangeArrowheads="1"/>
          </p:cNvSpPr>
          <p:nvPr/>
        </p:nvSpPr>
        <p:spPr bwMode="auto">
          <a:xfrm>
            <a:off x="2668588" y="1109663"/>
            <a:ext cx="3840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25</a:t>
            </a:r>
          </a:p>
        </p:txBody>
      </p:sp>
      <p:sp>
        <p:nvSpPr>
          <p:cNvPr id="46086" name="TextBox 4"/>
          <p:cNvSpPr txBox="1">
            <a:spLocks noChangeArrowheads="1"/>
          </p:cNvSpPr>
          <p:nvPr/>
        </p:nvSpPr>
        <p:spPr bwMode="auto">
          <a:xfrm>
            <a:off x="2133600" y="1579563"/>
            <a:ext cx="4697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  <a:cs typeface="Arial" charset="0"/>
              </a:rPr>
              <a:t>Linear Cartesian Grid</a:t>
            </a:r>
          </a:p>
        </p:txBody>
      </p:sp>
      <p:sp>
        <p:nvSpPr>
          <p:cNvPr id="46087" name="TextBox 6"/>
          <p:cNvSpPr txBox="1">
            <a:spLocks noChangeArrowheads="1"/>
          </p:cNvSpPr>
          <p:nvPr/>
        </p:nvSpPr>
        <p:spPr bwMode="auto">
          <a:xfrm>
            <a:off x="1093788" y="3130550"/>
            <a:ext cx="7675562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buFont typeface="Arial" charset="0"/>
              <a:buChar char="•"/>
            </a:pPr>
            <a:r>
              <a:rPr lang="en-US" altLang="en-US" sz="2400" b="1" i="1">
                <a:latin typeface="Arial" charset="0"/>
                <a:cs typeface="Arial" charset="0"/>
              </a:rPr>
              <a:t> </a:t>
            </a:r>
            <a:r>
              <a:rPr lang="en-US" altLang="en-US" sz="2400">
                <a:latin typeface="Arial" charset="0"/>
                <a:cs typeface="Arial" charset="0"/>
              </a:rPr>
              <a:t>Multi-dimensional flow calculation capability has been introduced</a:t>
            </a:r>
          </a:p>
          <a:p>
            <a:pPr algn="l">
              <a:buFont typeface="Arial" charset="0"/>
              <a:buChar char="•"/>
            </a:pPr>
            <a:r>
              <a:rPr lang="en-US" altLang="en-US" sz="2400">
                <a:latin typeface="Arial" charset="0"/>
                <a:cs typeface="Arial" charset="0"/>
              </a:rPr>
              <a:t> User can “Enable Grid Generation” under “Advanced” pull down menu option</a:t>
            </a:r>
          </a:p>
          <a:p>
            <a:pPr algn="l">
              <a:buFont typeface="Arial" charset="0"/>
              <a:buChar char="•"/>
            </a:pPr>
            <a:r>
              <a:rPr lang="en-US" altLang="en-US" sz="2400">
                <a:latin typeface="Arial" charset="0"/>
                <a:cs typeface="Arial" charset="0"/>
              </a:rPr>
              <a:t> This will make Linear Cartesian Grid available for drag and drop</a:t>
            </a:r>
          </a:p>
          <a:p>
            <a:pPr algn="l">
              <a:buFont typeface="Arial" charset="0"/>
              <a:buChar char="•"/>
            </a:pPr>
            <a:r>
              <a:rPr lang="en-US" altLang="en-US" sz="2400">
                <a:latin typeface="Arial" charset="0"/>
                <a:cs typeface="Arial" charset="0"/>
              </a:rPr>
              <a:t> By right clicking the image user will have the option to generate the grid </a:t>
            </a:r>
          </a:p>
        </p:txBody>
      </p:sp>
      <p:pic>
        <p:nvPicPr>
          <p:cNvPr id="4608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013" y="1949450"/>
            <a:ext cx="332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32</a:t>
            </a:fld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en-US" smtClean="0"/>
              <a:t>GFSSP 7.01 -- Resistance &amp; Fluid Options </a:t>
            </a:r>
            <a:endParaRPr lang="en-US" dirty="0">
              <a:latin typeface="+mn-lt"/>
            </a:endParaRPr>
          </a:p>
        </p:txBody>
      </p:sp>
      <p:pic>
        <p:nvPicPr>
          <p:cNvPr id="4710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2481263"/>
            <a:ext cx="3841750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9" name="TextBox 5"/>
          <p:cNvSpPr txBox="1">
            <a:spLocks noChangeArrowheads="1"/>
          </p:cNvSpPr>
          <p:nvPr/>
        </p:nvSpPr>
        <p:spPr bwMode="auto">
          <a:xfrm>
            <a:off x="747713" y="1081088"/>
            <a:ext cx="7135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buFont typeface="Arial" charset="0"/>
              <a:buChar char="•"/>
            </a:pPr>
            <a:r>
              <a:rPr lang="en-US" altLang="en-US" sz="1600" b="1" i="1">
                <a:latin typeface="Arial" charset="0"/>
                <a:cs typeface="Arial" charset="0"/>
              </a:rPr>
              <a:t> </a:t>
            </a:r>
            <a:r>
              <a:rPr lang="en-US" altLang="en-US">
                <a:latin typeface="Arial" charset="0"/>
                <a:cs typeface="Arial" charset="0"/>
              </a:rPr>
              <a:t>Generation and display of Two-dimensional Cartesian Grid</a:t>
            </a:r>
          </a:p>
        </p:txBody>
      </p:sp>
      <p:pic>
        <p:nvPicPr>
          <p:cNvPr id="471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413" y="2522538"/>
            <a:ext cx="4043362" cy="351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1" name="TextBox 4"/>
          <p:cNvSpPr txBox="1">
            <a:spLocks noChangeArrowheads="1"/>
          </p:cNvSpPr>
          <p:nvPr/>
        </p:nvSpPr>
        <p:spPr bwMode="auto">
          <a:xfrm>
            <a:off x="2189163" y="180975"/>
            <a:ext cx="4697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  <a:cs typeface="Arial" charset="0"/>
              </a:rPr>
              <a:t>Linear Cartesian Grid</a:t>
            </a:r>
          </a:p>
        </p:txBody>
      </p:sp>
      <p:pic>
        <p:nvPicPr>
          <p:cNvPr id="4711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738" y="1465263"/>
            <a:ext cx="3327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33</a:t>
            </a:fld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>
          <a:xfrm>
            <a:off x="698500" y="895350"/>
            <a:ext cx="7772400" cy="1143000"/>
          </a:xfrm>
        </p:spPr>
        <p:txBody>
          <a:bodyPr/>
          <a:lstStyle/>
          <a:p>
            <a:r>
              <a:rPr lang="en-US" altLang="en-US" sz="2400" b="1" smtClean="0">
                <a:latin typeface="Arial" charset="0"/>
              </a:rPr>
              <a:t>RESISTANCE OPTIONS SUMMARY</a:t>
            </a:r>
          </a:p>
        </p:txBody>
      </p:sp>
      <p:sp>
        <p:nvSpPr>
          <p:cNvPr id="481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758950"/>
            <a:ext cx="7772400" cy="4114800"/>
          </a:xfrm>
        </p:spPr>
        <p:txBody>
          <a:bodyPr/>
          <a:lstStyle/>
          <a:p>
            <a:r>
              <a:rPr lang="en-US" altLang="en-US" sz="2400" smtClean="0">
                <a:latin typeface="Arial" charset="0"/>
              </a:rPr>
              <a:t>Most fluid systems can be modeled using available options </a:t>
            </a:r>
            <a:endParaRPr lang="en-US" altLang="en-US" sz="1800" smtClean="0">
              <a:latin typeface="Arial" charset="0"/>
            </a:endParaRPr>
          </a:p>
          <a:p>
            <a:r>
              <a:rPr lang="en-US" altLang="en-US" sz="2400" smtClean="0">
                <a:latin typeface="Arial" charset="0"/>
              </a:rPr>
              <a:t>Option 2 can be used as a generic option where C</a:t>
            </a:r>
            <a:r>
              <a:rPr lang="en-US" altLang="en-US" sz="2400" baseline="-25000" smtClean="0">
                <a:latin typeface="Arial" charset="0"/>
              </a:rPr>
              <a:t>L</a:t>
            </a:r>
            <a:r>
              <a:rPr lang="en-US" altLang="en-US" sz="2400" smtClean="0">
                <a:latin typeface="Arial" charset="0"/>
              </a:rPr>
              <a:t> must be computed from a known pressure drop vs. flowrate characteristics.</a:t>
            </a:r>
            <a:endParaRPr lang="en-US" altLang="en-US" sz="1800" smtClean="0">
              <a:latin typeface="Arial" charset="0"/>
            </a:endParaRPr>
          </a:p>
          <a:p>
            <a:r>
              <a:rPr lang="en-US" altLang="en-US" sz="2400" smtClean="0">
                <a:latin typeface="Arial" charset="0"/>
              </a:rPr>
              <a:t>User can add new resistance options by User Subroutines</a:t>
            </a:r>
          </a:p>
          <a:p>
            <a:r>
              <a:rPr lang="en-US" altLang="en-US" sz="2400" smtClean="0">
                <a:latin typeface="Arial" charset="0"/>
              </a:rPr>
              <a:t>Multi-Dimensional Grid Generation will be expanded to include Cylindrical Polar Co-ordinate</a:t>
            </a:r>
          </a:p>
          <a:p>
            <a:endParaRPr lang="en-US" altLang="en-US" sz="2400" baseline="-25000" smtClean="0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34</a:t>
            </a:fld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47713"/>
            <a:ext cx="7772400" cy="1143000"/>
          </a:xfrm>
        </p:spPr>
        <p:txBody>
          <a:bodyPr/>
          <a:lstStyle/>
          <a:p>
            <a:r>
              <a:rPr lang="en-US" altLang="en-US" sz="2400" b="1" smtClean="0">
                <a:latin typeface="Arial" charset="0"/>
              </a:rPr>
              <a:t>FLUID OPTIONS</a:t>
            </a:r>
          </a:p>
        </p:txBody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2425" y="1585913"/>
            <a:ext cx="845185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400" dirty="0" smtClean="0">
                <a:latin typeface="Arial" charset="0"/>
              </a:rPr>
              <a:t>GFSSP requires the following thermodynamic and </a:t>
            </a:r>
            <a:r>
              <a:rPr lang="en-US" altLang="en-US" sz="2400" dirty="0" err="1" smtClean="0">
                <a:latin typeface="Arial" charset="0"/>
              </a:rPr>
              <a:t>thermophysical</a:t>
            </a:r>
            <a:r>
              <a:rPr lang="en-US" altLang="en-US" sz="2400" dirty="0" smtClean="0">
                <a:latin typeface="Arial" charset="0"/>
              </a:rPr>
              <a:t> properties of fluids for the solution of the governing equations:</a:t>
            </a:r>
            <a:endParaRPr lang="en-US" altLang="en-US" sz="2000" dirty="0" smtClean="0">
              <a:latin typeface="Arial" charset="0"/>
            </a:endParaRPr>
          </a:p>
          <a:p>
            <a:pPr lvl="1">
              <a:lnSpc>
                <a:spcPct val="90000"/>
              </a:lnSpc>
            </a:pPr>
            <a:r>
              <a:rPr lang="en-US" altLang="en-US" sz="2000" dirty="0" smtClean="0">
                <a:latin typeface="Arial" charset="0"/>
              </a:rPr>
              <a:t>Density	</a:t>
            </a:r>
            <a:r>
              <a:rPr lang="en-US" altLang="en-US" sz="2000" dirty="0" smtClean="0"/>
              <a:t>[</a:t>
            </a:r>
            <a:r>
              <a:rPr lang="en-US" altLang="en-US" sz="2000" dirty="0" smtClean="0">
                <a:latin typeface="Symbol" pitchFamily="18" charset="2"/>
              </a:rPr>
              <a:t>r</a:t>
            </a:r>
            <a:r>
              <a:rPr lang="en-US" altLang="en-US" sz="2000" dirty="0" smtClean="0"/>
              <a:t>(T, p)]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 smtClean="0">
                <a:latin typeface="Arial" charset="0"/>
              </a:rPr>
              <a:t>Absolute Viscosity</a:t>
            </a:r>
            <a:r>
              <a:rPr lang="en-US" altLang="en-US" sz="2000" dirty="0" smtClean="0"/>
              <a:t>   [</a:t>
            </a:r>
            <a:r>
              <a:rPr lang="en-US" altLang="en-US" sz="2000" dirty="0" smtClean="0">
                <a:latin typeface="Symbol" pitchFamily="18" charset="2"/>
              </a:rPr>
              <a:t>m</a:t>
            </a:r>
            <a:r>
              <a:rPr lang="en-US" altLang="en-US" sz="2000" dirty="0" smtClean="0"/>
              <a:t>(T, p)]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 smtClean="0">
                <a:latin typeface="Arial" charset="0"/>
              </a:rPr>
              <a:t>Thermal Conductivity</a:t>
            </a:r>
            <a:r>
              <a:rPr lang="en-US" altLang="en-US" sz="2000" dirty="0" smtClean="0"/>
              <a:t>   [k(T, p)]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 smtClean="0">
                <a:latin typeface="Arial" charset="0"/>
              </a:rPr>
              <a:t>Specific Heat at Constant Pressure</a:t>
            </a:r>
            <a:r>
              <a:rPr lang="en-US" altLang="en-US" sz="2000" dirty="0" smtClean="0"/>
              <a:t>   [</a:t>
            </a:r>
            <a:r>
              <a:rPr lang="en-US" altLang="en-US" sz="2000" dirty="0" err="1" smtClean="0"/>
              <a:t>C</a:t>
            </a:r>
            <a:r>
              <a:rPr lang="en-US" altLang="en-US" sz="2000" baseline="-25000" dirty="0" err="1" smtClean="0"/>
              <a:t>p</a:t>
            </a:r>
            <a:r>
              <a:rPr lang="en-US" altLang="en-US" sz="2000" dirty="0" smtClean="0"/>
              <a:t>(T, p)]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 smtClean="0">
                <a:latin typeface="Arial" charset="0"/>
              </a:rPr>
              <a:t>Ratio of Specific Heats</a:t>
            </a:r>
            <a:r>
              <a:rPr lang="en-US" altLang="en-US" sz="2000" dirty="0" smtClean="0"/>
              <a:t>   [</a:t>
            </a:r>
            <a:r>
              <a:rPr lang="en-US" altLang="en-US" sz="2000" dirty="0" smtClean="0">
                <a:latin typeface="Symbol" pitchFamily="18" charset="2"/>
              </a:rPr>
              <a:t>g</a:t>
            </a:r>
            <a:r>
              <a:rPr lang="en-US" altLang="en-US" sz="2000" dirty="0" smtClean="0"/>
              <a:t>(T, p)]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2000" dirty="0" smtClean="0"/>
          </a:p>
          <a:p>
            <a:pPr>
              <a:lnSpc>
                <a:spcPct val="90000"/>
              </a:lnSpc>
            </a:pPr>
            <a:r>
              <a:rPr lang="en-US" altLang="en-US" sz="2400" dirty="0" smtClean="0">
                <a:latin typeface="Arial" charset="0"/>
              </a:rPr>
              <a:t>GFSSP requires these properties at every node at each iteration.  These properties are supplied by thermodynamic property programs integrated into GFSSP.</a:t>
            </a:r>
            <a:endParaRPr lang="en-US" altLang="en-US" sz="2000" dirty="0" smtClean="0"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 altLang="en-US" sz="1800" b="1" dirty="0" smtClean="0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35</a:t>
            </a:fld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47713"/>
            <a:ext cx="7772400" cy="1143000"/>
          </a:xfrm>
        </p:spPr>
        <p:txBody>
          <a:bodyPr/>
          <a:lstStyle/>
          <a:p>
            <a:r>
              <a:rPr lang="en-US" altLang="en-US" sz="2400" b="1" dirty="0" smtClean="0">
                <a:latin typeface="Arial" charset="0"/>
              </a:rPr>
              <a:t>Integrated Fluid Property Programs</a:t>
            </a:r>
          </a:p>
        </p:txBody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6075" y="1672999"/>
            <a:ext cx="845185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GASP/WASP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Developed at NASA Glenn Research Center in 1970s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Uses modified Benedict, Webb, &amp; Rubin (BWR) Equation of State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Fast </a:t>
            </a: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and forgiving of out-of-range input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GASPAK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Developed by </a:t>
            </a:r>
            <a:r>
              <a:rPr lang="en-US" alt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Cryodata</a:t>
            </a:r>
            <a:r>
              <a:rPr lang="en-US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Inc. as an evolution of MIPROPS/NIST-12.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Uses variable term Helmholtz equation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Based on:</a:t>
            </a:r>
          </a:p>
          <a:p>
            <a:pPr lvl="2">
              <a:lnSpc>
                <a:spcPct val="90000"/>
              </a:lnSpc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National Institute of Standards and Technology (NIST)</a:t>
            </a:r>
          </a:p>
          <a:p>
            <a:pPr lvl="2">
              <a:lnSpc>
                <a:spcPct val="90000"/>
              </a:lnSpc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International Union of Pure &amp; Applied Chemistry (IUPAC)</a:t>
            </a:r>
          </a:p>
          <a:p>
            <a:pPr lvl="2">
              <a:lnSpc>
                <a:spcPct val="90000"/>
              </a:lnSpc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National Standard Reference Data Service of the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USSR</a:t>
            </a:r>
          </a:p>
          <a:p>
            <a:pPr lvl="1">
              <a:lnSpc>
                <a:spcPct val="90000"/>
              </a:lnSpc>
            </a:pPr>
            <a:r>
              <a:rPr lang="en-US" alt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Fairly fast, but unforgiving of out-of-range input</a:t>
            </a:r>
          </a:p>
          <a:p>
            <a:pPr>
              <a:lnSpc>
                <a:spcPct val="90000"/>
              </a:lnSpc>
            </a:pPr>
            <a:endParaRPr lang="en-US" altLang="en-US" sz="1800" b="1" dirty="0" smtClean="0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2973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24581" name="Rectangle 2"/>
          <p:cNvSpPr>
            <a:spLocks noChangeArrowheads="1"/>
          </p:cNvSpPr>
          <p:nvPr/>
        </p:nvSpPr>
        <p:spPr bwMode="auto">
          <a:xfrm>
            <a:off x="0" y="941388"/>
            <a:ext cx="91440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 dirty="0">
                <a:solidFill>
                  <a:schemeClr val="tx2"/>
                </a:solidFill>
                <a:latin typeface="Arial" charset="0"/>
              </a:rPr>
              <a:t>AVAILABLE </a:t>
            </a:r>
            <a:r>
              <a:rPr lang="en-US" altLang="en-US" sz="2400" b="1" dirty="0" smtClean="0">
                <a:solidFill>
                  <a:schemeClr val="tx2"/>
                </a:solidFill>
                <a:latin typeface="Arial" charset="0"/>
              </a:rPr>
              <a:t>FLUIDS</a:t>
            </a:r>
            <a:endParaRPr lang="en-US" altLang="en-US" sz="2400" b="1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37</a:t>
            </a:fld>
            <a:endParaRPr lang="en-US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730266"/>
              </p:ext>
            </p:extLst>
          </p:nvPr>
        </p:nvGraphicFramePr>
        <p:xfrm>
          <a:off x="584652" y="1479720"/>
          <a:ext cx="7696200" cy="47697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6800"/>
                <a:gridCol w="1654517"/>
                <a:gridCol w="1088683"/>
                <a:gridCol w="1616560"/>
                <a:gridCol w="970159"/>
                <a:gridCol w="1299481"/>
              </a:tblGrid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ID Number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ID Number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ID Number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 He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He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Xe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 CH4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CH4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R-11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 Ne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Ne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R-12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 N2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N2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R-22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 CO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55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CO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75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R-32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 O2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O2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R-123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 Ar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Ar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R-124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 CO2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CO2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R-125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 F2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GASPAK H2 (para)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R-134A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 H2 (para)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H2 (normal)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80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R-152A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11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WASP H2O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H2O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81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N2F3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12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RP-1 Tables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GASPAK RP-1 (</a:t>
                      </a:r>
                      <a:r>
                        <a:rPr lang="en-US" sz="1200" dirty="0" err="1">
                          <a:effectLst/>
                        </a:rPr>
                        <a:t>liq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82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NH3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GASPAK </a:t>
                      </a:r>
                      <a:r>
                        <a:rPr lang="en-US" sz="1200" dirty="0" err="1">
                          <a:effectLst/>
                        </a:rPr>
                        <a:t>Isobutane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84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GASPAK </a:t>
                      </a:r>
                      <a:r>
                        <a:rPr lang="en-US" sz="1200" dirty="0" smtClean="0">
                          <a:effectLst/>
                        </a:rPr>
                        <a:t>H2O2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33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Ideal Gas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GASPAK Butane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86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GASPAK Air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65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GASPAK Deuterium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37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User Fluid 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GASPAK Ethane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38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User Fluid 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Ethylene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39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User Fluid 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H2S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Kr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Propane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757238" y="1111250"/>
            <a:ext cx="72183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b="1">
                <a:latin typeface="Arial" charset="0"/>
              </a:rPr>
              <a:t>Provision of Using Fluid Not Available in Fluid Library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545805" y="1707892"/>
            <a:ext cx="8194158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 dirty="0" smtClean="0">
                <a:latin typeface="Arial" charset="0"/>
              </a:rPr>
              <a:t>User </a:t>
            </a:r>
            <a:r>
              <a:rPr lang="en-US" altLang="en-US" dirty="0">
                <a:latin typeface="Arial" charset="0"/>
              </a:rPr>
              <a:t>can add fluids in the library by providing property </a:t>
            </a:r>
            <a:r>
              <a:rPr lang="en-US" altLang="en-US" dirty="0" smtClean="0">
                <a:latin typeface="Arial" charset="0"/>
              </a:rPr>
              <a:t>tables.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 dirty="0" smtClean="0">
                <a:latin typeface="Arial" charset="0"/>
              </a:rPr>
              <a:t>Tables can be used with 1</a:t>
            </a:r>
            <a:r>
              <a:rPr lang="en-US" altLang="en-US" baseline="30000" dirty="0" smtClean="0">
                <a:latin typeface="Arial" charset="0"/>
              </a:rPr>
              <a:t>st</a:t>
            </a:r>
            <a:r>
              <a:rPr lang="en-US" altLang="en-US" dirty="0" smtClean="0">
                <a:latin typeface="Arial" charset="0"/>
              </a:rPr>
              <a:t> Law (Enthalpy) energy formulation only.</a:t>
            </a:r>
            <a:endParaRPr lang="en-US" altLang="en-US" dirty="0">
              <a:latin typeface="Arial" charset="0"/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 dirty="0" smtClean="0">
                <a:latin typeface="Arial" charset="0"/>
              </a:rPr>
              <a:t>GFSSP </a:t>
            </a:r>
            <a:r>
              <a:rPr lang="en-US" altLang="en-US" dirty="0">
                <a:latin typeface="Arial" charset="0"/>
              </a:rPr>
              <a:t>requires </a:t>
            </a:r>
            <a:r>
              <a:rPr lang="en-US" altLang="en-US" dirty="0" smtClean="0">
                <a:latin typeface="Arial" charset="0"/>
              </a:rPr>
              <a:t>the following </a:t>
            </a:r>
            <a:r>
              <a:rPr lang="en-US" altLang="en-US" dirty="0">
                <a:latin typeface="Arial" charset="0"/>
              </a:rPr>
              <a:t>property </a:t>
            </a:r>
            <a:r>
              <a:rPr lang="en-US" altLang="en-US" dirty="0" smtClean="0">
                <a:latin typeface="Arial" charset="0"/>
              </a:rPr>
              <a:t>tables:</a:t>
            </a:r>
            <a:endParaRPr lang="en-US" altLang="en-US" dirty="0">
              <a:latin typeface="Arial" charset="0"/>
            </a:endParaRPr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altLang="en-US" dirty="0">
                <a:latin typeface="Arial" charset="0"/>
              </a:rPr>
              <a:t> </a:t>
            </a:r>
            <a:r>
              <a:rPr lang="en-US" altLang="en-US" dirty="0" smtClean="0">
                <a:latin typeface="Arial" charset="0"/>
              </a:rPr>
              <a:t>Thermal Conductivity</a:t>
            </a:r>
            <a:endParaRPr lang="en-US" altLang="en-US" dirty="0">
              <a:latin typeface="Arial" charset="0"/>
            </a:endParaRPr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altLang="en-US" dirty="0">
                <a:latin typeface="Arial" charset="0"/>
              </a:rPr>
              <a:t> </a:t>
            </a:r>
            <a:r>
              <a:rPr lang="en-US" altLang="en-US" dirty="0" smtClean="0">
                <a:latin typeface="Arial" charset="0"/>
              </a:rPr>
              <a:t>Density</a:t>
            </a:r>
            <a:endParaRPr lang="en-US" altLang="en-US" dirty="0">
              <a:latin typeface="Arial" charset="0"/>
            </a:endParaRPr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altLang="en-US" dirty="0">
                <a:latin typeface="Arial" charset="0"/>
              </a:rPr>
              <a:t> Viscosity</a:t>
            </a:r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altLang="en-US" dirty="0">
                <a:latin typeface="Arial" charset="0"/>
              </a:rPr>
              <a:t> Specific Heat at Constant Pressure</a:t>
            </a:r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altLang="en-US" dirty="0">
                <a:latin typeface="Arial" charset="0"/>
              </a:rPr>
              <a:t> Specific Heat Ratio</a:t>
            </a:r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altLang="en-US" dirty="0">
                <a:latin typeface="Arial" charset="0"/>
              </a:rPr>
              <a:t> Enthalpy</a:t>
            </a:r>
          </a:p>
          <a:p>
            <a:pPr lvl="1" algn="l">
              <a:spcBef>
                <a:spcPct val="50000"/>
              </a:spcBef>
              <a:buFontTx/>
              <a:buChar char="•"/>
            </a:pPr>
            <a:r>
              <a:rPr lang="en-US" altLang="en-US" dirty="0">
                <a:latin typeface="Arial" charset="0"/>
              </a:rPr>
              <a:t> Entropy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38</a:t>
            </a:fld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graphicFrame>
        <p:nvGraphicFramePr>
          <p:cNvPr id="25602" name="Object 27"/>
          <p:cNvGraphicFramePr>
            <a:graphicFrameLocks noChangeAspect="1"/>
          </p:cNvGraphicFramePr>
          <p:nvPr/>
        </p:nvGraphicFramePr>
        <p:xfrm>
          <a:off x="625475" y="1887538"/>
          <a:ext cx="7894638" cy="308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78" name="Document" r:id="rId3" imgW="7903390" imgH="3085521" progId="Word.Document.8">
                  <p:embed/>
                </p:oleObj>
              </mc:Choice>
              <mc:Fallback>
                <p:oleObj name="Document" r:id="rId3" imgW="7903390" imgH="3085521" progId="Word.Document.8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475" y="1887538"/>
                        <a:ext cx="7894638" cy="3084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5" name="Text Box 28"/>
          <p:cNvSpPr txBox="1">
            <a:spLocks noChangeArrowheads="1"/>
          </p:cNvSpPr>
          <p:nvPr/>
        </p:nvSpPr>
        <p:spPr bwMode="auto">
          <a:xfrm>
            <a:off x="342900" y="1330325"/>
            <a:ext cx="19923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 dirty="0"/>
              <a:t>No. of Pressure points</a:t>
            </a:r>
          </a:p>
        </p:txBody>
      </p:sp>
      <p:sp>
        <p:nvSpPr>
          <p:cNvPr id="25606" name="Line 29"/>
          <p:cNvSpPr>
            <a:spLocks noChangeShapeType="1"/>
          </p:cNvSpPr>
          <p:nvPr/>
        </p:nvSpPr>
        <p:spPr bwMode="auto">
          <a:xfrm>
            <a:off x="1371600" y="1649413"/>
            <a:ext cx="171450" cy="203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7" name="Text Box 30"/>
          <p:cNvSpPr txBox="1">
            <a:spLocks noChangeArrowheads="1"/>
          </p:cNvSpPr>
          <p:nvPr/>
        </p:nvSpPr>
        <p:spPr bwMode="auto">
          <a:xfrm>
            <a:off x="2565400" y="1314450"/>
            <a:ext cx="2978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400"/>
              <a:t>No. of Temperature points </a:t>
            </a:r>
          </a:p>
        </p:txBody>
      </p:sp>
      <p:sp>
        <p:nvSpPr>
          <p:cNvPr id="25608" name="Line 31"/>
          <p:cNvSpPr>
            <a:spLocks noChangeShapeType="1"/>
          </p:cNvSpPr>
          <p:nvPr/>
        </p:nvSpPr>
        <p:spPr bwMode="auto">
          <a:xfrm flipH="1">
            <a:off x="2620963" y="1592263"/>
            <a:ext cx="546100" cy="317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9" name="Text Box 32"/>
          <p:cNvSpPr txBox="1">
            <a:spLocks noChangeArrowheads="1"/>
          </p:cNvSpPr>
          <p:nvPr/>
        </p:nvSpPr>
        <p:spPr bwMode="auto">
          <a:xfrm>
            <a:off x="784225" y="5053013"/>
            <a:ext cx="24574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/>
              <a:t>Read Statements :</a:t>
            </a:r>
          </a:p>
        </p:txBody>
      </p:sp>
      <p:sp>
        <p:nvSpPr>
          <p:cNvPr id="25610" name="Text Box 33"/>
          <p:cNvSpPr txBox="1">
            <a:spLocks noChangeArrowheads="1"/>
          </p:cNvSpPr>
          <p:nvPr/>
        </p:nvSpPr>
        <p:spPr bwMode="auto">
          <a:xfrm>
            <a:off x="2284413" y="4481513"/>
            <a:ext cx="51752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  <a:p>
            <a:endParaRPr lang="en-US" altLang="en-US"/>
          </a:p>
          <a:p>
            <a:pPr algn="l"/>
            <a:r>
              <a:rPr lang="en-US" altLang="en-US"/>
              <a:t>             </a:t>
            </a:r>
            <a:r>
              <a:rPr lang="en-US" altLang="en-US" sz="1200"/>
              <a:t>READ(NRP1DAT,*) NP1,NT1</a:t>
            </a:r>
          </a:p>
          <a:p>
            <a:pPr algn="l"/>
            <a:r>
              <a:rPr lang="en-US" altLang="en-US" sz="1200"/>
              <a:t>                      READ(NRP1DAT,*) (T1(J),J=1,NT1)</a:t>
            </a:r>
          </a:p>
          <a:p>
            <a:pPr algn="l"/>
            <a:r>
              <a:rPr lang="en-US" altLang="en-US" sz="1200"/>
              <a:t>                      DO I = 1,NP1</a:t>
            </a:r>
          </a:p>
          <a:p>
            <a:pPr algn="l"/>
            <a:r>
              <a:rPr lang="en-US" altLang="en-US" sz="1200"/>
              <a:t>	       READ (NRP1DAT,*) P1(I),(PHI1(I,J,K),J=1,NT1)</a:t>
            </a:r>
          </a:p>
          <a:p>
            <a:pPr algn="l"/>
            <a:r>
              <a:rPr lang="en-US" altLang="en-US" sz="1200"/>
              <a:t>                      ENDDO</a:t>
            </a:r>
          </a:p>
          <a:p>
            <a:endParaRPr lang="en-US" altLang="en-US" sz="1200"/>
          </a:p>
          <a:p>
            <a:pPr>
              <a:spcBef>
                <a:spcPct val="50000"/>
              </a:spcBef>
            </a:pPr>
            <a:endParaRPr lang="en-US" alt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39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graphicFrame>
        <p:nvGraphicFramePr>
          <p:cNvPr id="1026" name="Object 2"/>
          <p:cNvGraphicFramePr>
            <a:graphicFrameLocks/>
          </p:cNvGraphicFramePr>
          <p:nvPr/>
        </p:nvGraphicFramePr>
        <p:xfrm>
          <a:off x="1155700" y="1722438"/>
          <a:ext cx="6897688" cy="308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" r:id="rId3" imgW="6906960" imgH="3093840" progId="">
                  <p:embed/>
                </p:oleObj>
              </mc:Choice>
              <mc:Fallback>
                <p:oleObj r:id="rId3" imgW="6906960" imgH="3093840" progId="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5700" y="1722438"/>
                        <a:ext cx="6897688" cy="3084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2" name="Rectangle 3"/>
          <p:cNvSpPr>
            <a:spLocks noChangeArrowheads="1"/>
          </p:cNvSpPr>
          <p:nvPr/>
        </p:nvSpPr>
        <p:spPr bwMode="auto">
          <a:xfrm>
            <a:off x="2733675" y="1016000"/>
            <a:ext cx="3654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1</a:t>
            </a:r>
          </a:p>
        </p:txBody>
      </p:sp>
      <p:graphicFrame>
        <p:nvGraphicFramePr>
          <p:cNvPr id="1027" name="Object 4"/>
          <p:cNvGraphicFramePr>
            <a:graphicFrameLocks/>
          </p:cNvGraphicFramePr>
          <p:nvPr/>
        </p:nvGraphicFramePr>
        <p:xfrm>
          <a:off x="6272213" y="4999038"/>
          <a:ext cx="1220787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2" name="Equation" r:id="rId5" imgW="1230120" imgH="531720" progId="Equation.2">
                  <p:embed/>
                </p:oleObj>
              </mc:Choice>
              <mc:Fallback>
                <p:oleObj name="Equation" r:id="rId5" imgW="1230120" imgH="531720" progId="Equation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2213" y="4999038"/>
                        <a:ext cx="1220787" cy="522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5"/>
          <p:cNvGraphicFramePr>
            <a:graphicFrameLocks/>
          </p:cNvGraphicFramePr>
          <p:nvPr/>
        </p:nvGraphicFramePr>
        <p:xfrm>
          <a:off x="4038600" y="5545138"/>
          <a:ext cx="1868488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3" name="Equation" r:id="rId7" imgW="1877760" imgH="506160" progId="Equation.2">
                  <p:embed/>
                </p:oleObj>
              </mc:Choice>
              <mc:Fallback>
                <p:oleObj name="Equation" r:id="rId7" imgW="1877760" imgH="506160" progId="Equation.2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5545138"/>
                        <a:ext cx="1868488" cy="496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3" name="Rectangle 6"/>
          <p:cNvSpPr>
            <a:spLocks noChangeArrowheads="1"/>
          </p:cNvSpPr>
          <p:nvPr/>
        </p:nvSpPr>
        <p:spPr bwMode="auto">
          <a:xfrm>
            <a:off x="904875" y="5595938"/>
            <a:ext cx="31194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 b="1">
                <a:latin typeface="Arial" charset="0"/>
              </a:rPr>
              <a:t>For Re &gt; 2300, Friction Factor calculated</a:t>
            </a:r>
          </a:p>
          <a:p>
            <a:pPr algn="l"/>
            <a:r>
              <a:rPr lang="en-US" altLang="en-US" sz="1200" b="1">
                <a:latin typeface="Arial" charset="0"/>
              </a:rPr>
              <a:t>from the Colebrook Equation:</a:t>
            </a:r>
          </a:p>
        </p:txBody>
      </p:sp>
      <p:sp>
        <p:nvSpPr>
          <p:cNvPr id="1034" name="Rectangle 7"/>
          <p:cNvSpPr>
            <a:spLocks noChangeArrowheads="1"/>
          </p:cNvSpPr>
          <p:nvPr/>
        </p:nvSpPr>
        <p:spPr bwMode="auto">
          <a:xfrm>
            <a:off x="5395913" y="4705350"/>
            <a:ext cx="31305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 b="1">
                <a:latin typeface="Arial" charset="0"/>
              </a:rPr>
              <a:t>Flow Resistance Factor Calculated from:</a:t>
            </a:r>
          </a:p>
        </p:txBody>
      </p:sp>
      <p:sp>
        <p:nvSpPr>
          <p:cNvPr id="1035" name="Rectangle 8"/>
          <p:cNvSpPr>
            <a:spLocks noChangeArrowheads="1"/>
          </p:cNvSpPr>
          <p:nvPr/>
        </p:nvSpPr>
        <p:spPr bwMode="auto">
          <a:xfrm>
            <a:off x="906463" y="5087938"/>
            <a:ext cx="25527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 b="1">
                <a:latin typeface="Arial" charset="0"/>
              </a:rPr>
              <a:t>For Re &lt; 2300, Friction Factor is:</a:t>
            </a:r>
          </a:p>
        </p:txBody>
      </p:sp>
      <p:graphicFrame>
        <p:nvGraphicFramePr>
          <p:cNvPr id="1029" name="Object 9"/>
          <p:cNvGraphicFramePr>
            <a:graphicFrameLocks/>
          </p:cNvGraphicFramePr>
          <p:nvPr/>
        </p:nvGraphicFramePr>
        <p:xfrm>
          <a:off x="3833813" y="5037138"/>
          <a:ext cx="5873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4" name="Equation" r:id="rId9" imgW="596880" imgH="431640" progId="Equation.2">
                  <p:embed/>
                </p:oleObj>
              </mc:Choice>
              <mc:Fallback>
                <p:oleObj name="Equation" r:id="rId9" imgW="596880" imgH="431640" progId="Equation.2">
                  <p:embed/>
                  <p:pic>
                    <p:nvPicPr>
                      <p:cNvPr id="0" name="Object 9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3813" y="5037138"/>
                        <a:ext cx="587375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6" name="Text Box 10"/>
          <p:cNvSpPr txBox="1">
            <a:spLocks noChangeArrowheads="1"/>
          </p:cNvSpPr>
          <p:nvPr/>
        </p:nvSpPr>
        <p:spPr bwMode="auto">
          <a:xfrm>
            <a:off x="1323975" y="1768475"/>
            <a:ext cx="1441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Arial" charset="0"/>
              </a:rPr>
              <a:t>PIPE FLOW</a:t>
            </a:r>
            <a:endParaRPr lang="en-US" altLang="en-US" sz="2800" b="1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 smtClean="0"/>
          </a:p>
        </p:txBody>
      </p:sp>
      <p:sp>
        <p:nvSpPr>
          <p:cNvPr id="1034" name="Text Box 33"/>
          <p:cNvSpPr txBox="1">
            <a:spLocks noChangeArrowheads="1"/>
          </p:cNvSpPr>
          <p:nvPr/>
        </p:nvSpPr>
        <p:spPr bwMode="auto">
          <a:xfrm>
            <a:off x="590550" y="1107522"/>
            <a:ext cx="5175250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/>
              <a:t>Units of user-defined </a:t>
            </a:r>
            <a:r>
              <a:rPr lang="en-US" altLang="en-US" sz="2000" dirty="0" smtClean="0"/>
              <a:t>fluid tables:</a:t>
            </a:r>
            <a:endParaRPr lang="en-US" altLang="en-US" sz="1200" dirty="0"/>
          </a:p>
          <a:p>
            <a:pPr>
              <a:spcBef>
                <a:spcPct val="0"/>
              </a:spcBef>
            </a:pPr>
            <a:endParaRPr lang="en-US" altLang="en-US" sz="1200" dirty="0"/>
          </a:p>
          <a:p>
            <a:pPr>
              <a:spcBef>
                <a:spcPct val="0"/>
              </a:spcBef>
            </a:pPr>
            <a:endParaRPr lang="en-US" altLang="en-US" sz="1200" dirty="0"/>
          </a:p>
          <a:p>
            <a:pPr algn="ctr">
              <a:spcBef>
                <a:spcPct val="50000"/>
              </a:spcBef>
              <a:buFontTx/>
              <a:buNone/>
            </a:pPr>
            <a:endParaRPr lang="en-US" altLang="en-US" sz="20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852653"/>
              </p:ext>
            </p:extLst>
          </p:nvPr>
        </p:nvGraphicFramePr>
        <p:xfrm>
          <a:off x="808075" y="1517503"/>
          <a:ext cx="7570380" cy="3708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523460"/>
                <a:gridCol w="2523460"/>
                <a:gridCol w="252346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Property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English Unit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SI Unit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P</a:t>
                      </a: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psia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kPa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T</a:t>
                      </a: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°R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K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k</a:t>
                      </a: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BTU/</a:t>
                      </a:r>
                      <a:r>
                        <a:rPr lang="en-US" sz="1600" dirty="0" err="1" smtClean="0"/>
                        <a:t>ft</a:t>
                      </a:r>
                      <a:r>
                        <a:rPr lang="en-US" sz="1600" dirty="0" smtClean="0"/>
                        <a:t>-s-°R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W/m-K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Symbol" panose="05050102010706020507" pitchFamily="18" charset="2"/>
                        </a:rPr>
                        <a:t>r</a:t>
                      </a:r>
                      <a:endParaRPr lang="en-US" sz="1600" b="1" dirty="0">
                        <a:latin typeface="Symbol" panose="05050102010706020507" pitchFamily="18" charset="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lb</a:t>
                      </a:r>
                      <a:r>
                        <a:rPr lang="en-US" sz="1600" baseline="-25000" dirty="0" err="1" smtClean="0"/>
                        <a:t>m</a:t>
                      </a:r>
                      <a:r>
                        <a:rPr lang="en-US" sz="1600" dirty="0" smtClean="0"/>
                        <a:t>/ft</a:t>
                      </a:r>
                      <a:r>
                        <a:rPr lang="en-US" sz="1600" baseline="30000" dirty="0" smtClean="0"/>
                        <a:t>3</a:t>
                      </a:r>
                      <a:endParaRPr lang="en-US" sz="1600" baseline="30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kg/m</a:t>
                      </a:r>
                      <a:r>
                        <a:rPr lang="en-US" sz="1600" baseline="30000" dirty="0" smtClean="0"/>
                        <a:t>3</a:t>
                      </a:r>
                      <a:endParaRPr lang="en-US" sz="1600" baseline="30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Symbol" panose="05050102010706020507" pitchFamily="18" charset="2"/>
                        </a:rPr>
                        <a:t>m</a:t>
                      </a:r>
                      <a:endParaRPr lang="en-US" sz="1600" b="1" dirty="0">
                        <a:latin typeface="Symbol" panose="05050102010706020507" pitchFamily="18" charset="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lb</a:t>
                      </a:r>
                      <a:r>
                        <a:rPr lang="en-US" sz="1600" baseline="-25000" dirty="0" err="1" smtClean="0"/>
                        <a:t>m</a:t>
                      </a:r>
                      <a:r>
                        <a:rPr lang="en-US" sz="1600" dirty="0" smtClean="0"/>
                        <a:t>/</a:t>
                      </a:r>
                      <a:r>
                        <a:rPr lang="en-US" sz="1600" dirty="0" err="1" smtClean="0"/>
                        <a:t>ft</a:t>
                      </a:r>
                      <a:r>
                        <a:rPr lang="en-US" sz="1600" dirty="0" smtClean="0"/>
                        <a:t>-s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N-s/m</a:t>
                      </a:r>
                      <a:r>
                        <a:rPr lang="en-US" sz="1600" baseline="30000" dirty="0" smtClean="0"/>
                        <a:t>2</a:t>
                      </a:r>
                      <a:endParaRPr lang="en-US" sz="1600" baseline="30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Symbol" panose="05050102010706020507" pitchFamily="18" charset="2"/>
                        </a:rPr>
                        <a:t>g</a:t>
                      </a:r>
                      <a:endParaRPr lang="en-US" sz="1600" b="1" dirty="0">
                        <a:latin typeface="Symbol" panose="05050102010706020507" pitchFamily="18" charset="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Dimensionless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Dimensionless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H</a:t>
                      </a: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BTU/</a:t>
                      </a:r>
                      <a:r>
                        <a:rPr lang="en-US" sz="1600" dirty="0" err="1" smtClean="0"/>
                        <a:t>lb</a:t>
                      </a:r>
                      <a:r>
                        <a:rPr lang="en-US" sz="1600" baseline="-25000" dirty="0" err="1" smtClean="0"/>
                        <a:t>m</a:t>
                      </a:r>
                      <a:endParaRPr lang="en-US" sz="1600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kJ/kg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S</a:t>
                      </a: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BTU/</a:t>
                      </a:r>
                      <a:r>
                        <a:rPr lang="en-US" sz="1600" dirty="0" err="1" smtClean="0"/>
                        <a:t>lb</a:t>
                      </a:r>
                      <a:r>
                        <a:rPr lang="en-US" sz="1600" baseline="-25000" dirty="0" err="1" smtClean="0"/>
                        <a:t>m</a:t>
                      </a:r>
                      <a:r>
                        <a:rPr lang="en-US" sz="1600" dirty="0" smtClean="0"/>
                        <a:t>-°R</a:t>
                      </a:r>
                      <a:endParaRPr lang="en-US" sz="1600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kJ/kg-K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Cp</a:t>
                      </a:r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BTU/</a:t>
                      </a:r>
                      <a:r>
                        <a:rPr lang="en-US" sz="1600" dirty="0" err="1" smtClean="0"/>
                        <a:t>lb</a:t>
                      </a:r>
                      <a:r>
                        <a:rPr lang="en-US" sz="1600" baseline="-25000" dirty="0" err="1" smtClean="0"/>
                        <a:t>m</a:t>
                      </a:r>
                      <a:r>
                        <a:rPr lang="en-US" sz="1600" dirty="0" smtClean="0"/>
                        <a:t>-°R</a:t>
                      </a:r>
                      <a:endParaRPr lang="en-US" sz="1600" baseline="-25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kJ/kg-K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 Box 33"/>
          <p:cNvSpPr txBox="1">
            <a:spLocks noChangeArrowheads="1"/>
          </p:cNvSpPr>
          <p:nvPr/>
        </p:nvSpPr>
        <p:spPr bwMode="auto">
          <a:xfrm>
            <a:off x="742950" y="5307382"/>
            <a:ext cx="7904864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171450" indent="-171450">
              <a:spcBef>
                <a:spcPct val="0"/>
              </a:spcBef>
            </a:pPr>
            <a:r>
              <a:rPr lang="en-US" altLang="en-US" sz="1600" dirty="0" smtClean="0"/>
              <a:t>To use SI units in fluid tables, SI units must also be enabled in VTASC</a:t>
            </a:r>
          </a:p>
          <a:p>
            <a:pPr marL="171450" indent="-171450">
              <a:spcBef>
                <a:spcPct val="0"/>
              </a:spcBef>
            </a:pPr>
            <a:r>
              <a:rPr lang="en-US" altLang="en-US" sz="1600" dirty="0" smtClean="0"/>
              <a:t>The GFSSP installation directory contains a folder with utility programs for converting table units and for converting a REFPROP output file to GFSSP format.</a:t>
            </a:r>
            <a:endParaRPr lang="en-US" altLang="en-US" sz="1600" dirty="0"/>
          </a:p>
          <a:p>
            <a:pPr>
              <a:spcBef>
                <a:spcPct val="0"/>
              </a:spcBef>
            </a:pPr>
            <a:endParaRPr lang="en-US" altLang="en-US" sz="1200" dirty="0"/>
          </a:p>
          <a:p>
            <a:pPr>
              <a:spcBef>
                <a:spcPct val="0"/>
              </a:spcBef>
            </a:pPr>
            <a:endParaRPr lang="en-US" altLang="en-US" sz="1200" dirty="0"/>
          </a:p>
          <a:p>
            <a:pPr algn="ctr">
              <a:spcBef>
                <a:spcPct val="50000"/>
              </a:spcBef>
              <a:buFontTx/>
              <a:buNone/>
            </a:pPr>
            <a:endParaRPr lang="en-US" alt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7491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757238" y="1111250"/>
            <a:ext cx="72183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b="1" dirty="0" smtClean="0">
                <a:latin typeface="Arial" charset="0"/>
              </a:rPr>
              <a:t>Saturated Properties of User-Defined Fluids</a:t>
            </a:r>
            <a:endParaRPr lang="en-US" altLang="en-US" b="1" dirty="0">
              <a:latin typeface="Arial" charset="0"/>
            </a:endParaRP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545805" y="1707892"/>
            <a:ext cx="8194158" cy="393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 dirty="0" smtClean="0">
                <a:latin typeface="Arial" charset="0"/>
              </a:rPr>
              <a:t>The seven user-defined fluid property tables are not sufficient for modeling phase change.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 dirty="0" smtClean="0">
                <a:latin typeface="Arial" charset="0"/>
              </a:rPr>
              <a:t>The user has the option of adding an eighth file with saturated liquid and vapor properties as a function of saturation pressure.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altLang="en-US" dirty="0">
                <a:latin typeface="Arial" charset="0"/>
              </a:rPr>
              <a:t>The GFSSP installation directory contains a folder with utility programs </a:t>
            </a:r>
            <a:r>
              <a:rPr lang="en-US" altLang="en-US" dirty="0" smtClean="0">
                <a:latin typeface="Arial" charset="0"/>
              </a:rPr>
              <a:t>for converting </a:t>
            </a:r>
            <a:r>
              <a:rPr lang="en-US" altLang="en-US" dirty="0">
                <a:latin typeface="Arial" charset="0"/>
              </a:rPr>
              <a:t>REFPROP </a:t>
            </a:r>
            <a:r>
              <a:rPr lang="en-US" altLang="en-US" dirty="0" smtClean="0">
                <a:latin typeface="Arial" charset="0"/>
              </a:rPr>
              <a:t>saturation properties to </a:t>
            </a:r>
            <a:r>
              <a:rPr lang="en-US" altLang="en-US" dirty="0">
                <a:latin typeface="Arial" charset="0"/>
              </a:rPr>
              <a:t>GFSSP format.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endParaRPr lang="en-US" altLang="en-US" dirty="0" smtClean="0">
              <a:latin typeface="Arial" charset="0"/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endParaRPr lang="en-US" altLang="en-US" dirty="0">
              <a:latin typeface="Arial" charset="0"/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endParaRPr lang="en-US" altLang="en-US" dirty="0" smtClean="0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3924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757238" y="1111250"/>
            <a:ext cx="72183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b="1" dirty="0" smtClean="0">
                <a:latin typeface="Arial" charset="0"/>
              </a:rPr>
              <a:t>Format of the Saturated Property Table</a:t>
            </a:r>
            <a:endParaRPr lang="en-US" altLang="en-US" b="1" dirty="0">
              <a:latin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06326" y="1590896"/>
            <a:ext cx="8933914" cy="4825553"/>
            <a:chOff x="106326" y="1590896"/>
            <a:chExt cx="8933914" cy="4825553"/>
          </a:xfrm>
        </p:grpSpPr>
        <p:pic>
          <p:nvPicPr>
            <p:cNvPr id="26628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0314" y="2095611"/>
              <a:ext cx="7000875" cy="2538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28"/>
            <p:cNvSpPr txBox="1">
              <a:spLocks noChangeArrowheads="1"/>
            </p:cNvSpPr>
            <p:nvPr/>
          </p:nvSpPr>
          <p:spPr bwMode="auto">
            <a:xfrm>
              <a:off x="106326" y="1590896"/>
              <a:ext cx="270775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400" dirty="0" smtClean="0"/>
                <a:t>Number of Saturation Pressures</a:t>
              </a:r>
              <a:endParaRPr lang="en-US" altLang="en-US" sz="1400" dirty="0"/>
            </a:p>
          </p:txBody>
        </p:sp>
        <p:sp>
          <p:nvSpPr>
            <p:cNvPr id="10" name="Line 29"/>
            <p:cNvSpPr>
              <a:spLocks noChangeShapeType="1"/>
            </p:cNvSpPr>
            <p:nvPr/>
          </p:nvSpPr>
          <p:spPr bwMode="auto">
            <a:xfrm>
              <a:off x="1311348" y="1898673"/>
              <a:ext cx="645521" cy="7234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Text Box 28"/>
            <p:cNvSpPr txBox="1">
              <a:spLocks noChangeArrowheads="1"/>
            </p:cNvSpPr>
            <p:nvPr/>
          </p:nvSpPr>
          <p:spPr bwMode="auto">
            <a:xfrm>
              <a:off x="1593112" y="5044805"/>
              <a:ext cx="83336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400" dirty="0" err="1" smtClean="0"/>
                <a:t>P</a:t>
              </a:r>
              <a:r>
                <a:rPr lang="en-US" altLang="en-US" sz="1400" baseline="-25000" dirty="0" err="1" smtClean="0"/>
                <a:t>sat</a:t>
              </a:r>
              <a:endParaRPr lang="en-US" altLang="en-US" sz="1400" baseline="-25000" dirty="0"/>
            </a:p>
          </p:txBody>
        </p:sp>
        <p:sp>
          <p:nvSpPr>
            <p:cNvPr id="13" name="Line 29"/>
            <p:cNvSpPr>
              <a:spLocks noChangeShapeType="1"/>
            </p:cNvSpPr>
            <p:nvPr/>
          </p:nvSpPr>
          <p:spPr bwMode="auto">
            <a:xfrm flipV="1">
              <a:off x="2020187" y="4465673"/>
              <a:ext cx="0" cy="56707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 Box 28"/>
            <p:cNvSpPr txBox="1">
              <a:spLocks noChangeArrowheads="1"/>
            </p:cNvSpPr>
            <p:nvPr/>
          </p:nvSpPr>
          <p:spPr bwMode="auto">
            <a:xfrm>
              <a:off x="2332074" y="4737028"/>
              <a:ext cx="5599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400" dirty="0" err="1" smtClean="0"/>
                <a:t>T</a:t>
              </a:r>
              <a:r>
                <a:rPr lang="en-US" altLang="en-US" sz="1400" baseline="-25000" dirty="0" err="1" smtClean="0"/>
                <a:t>sat</a:t>
              </a:r>
              <a:endParaRPr lang="en-US" altLang="en-US" sz="1400" baseline="-25000" dirty="0"/>
            </a:p>
          </p:txBody>
        </p:sp>
        <p:sp>
          <p:nvSpPr>
            <p:cNvPr id="15" name="Line 29"/>
            <p:cNvSpPr>
              <a:spLocks noChangeShapeType="1"/>
            </p:cNvSpPr>
            <p:nvPr/>
          </p:nvSpPr>
          <p:spPr bwMode="auto">
            <a:xfrm flipV="1">
              <a:off x="2594344" y="4465672"/>
              <a:ext cx="0" cy="26543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Line 29"/>
            <p:cNvSpPr>
              <a:spLocks noChangeShapeType="1"/>
            </p:cNvSpPr>
            <p:nvPr/>
          </p:nvSpPr>
          <p:spPr bwMode="auto">
            <a:xfrm flipV="1">
              <a:off x="3200400" y="4453821"/>
              <a:ext cx="0" cy="57892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29"/>
            <p:cNvSpPr>
              <a:spLocks noChangeShapeType="1"/>
            </p:cNvSpPr>
            <p:nvPr/>
          </p:nvSpPr>
          <p:spPr bwMode="auto">
            <a:xfrm flipV="1">
              <a:off x="3778102" y="4443933"/>
              <a:ext cx="0" cy="3245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auto">
            <a:xfrm flipV="1">
              <a:off x="4384140" y="4453821"/>
              <a:ext cx="0" cy="57892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Line 29"/>
            <p:cNvSpPr>
              <a:spLocks noChangeShapeType="1"/>
            </p:cNvSpPr>
            <p:nvPr/>
          </p:nvSpPr>
          <p:spPr bwMode="auto">
            <a:xfrm flipV="1">
              <a:off x="5084928" y="4443933"/>
              <a:ext cx="0" cy="3245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Line 29"/>
            <p:cNvSpPr>
              <a:spLocks noChangeShapeType="1"/>
            </p:cNvSpPr>
            <p:nvPr/>
          </p:nvSpPr>
          <p:spPr bwMode="auto">
            <a:xfrm flipV="1">
              <a:off x="5605923" y="4446315"/>
              <a:ext cx="0" cy="58642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Line 29"/>
            <p:cNvSpPr>
              <a:spLocks noChangeShapeType="1"/>
            </p:cNvSpPr>
            <p:nvPr/>
          </p:nvSpPr>
          <p:spPr bwMode="auto">
            <a:xfrm flipV="1">
              <a:off x="6311217" y="4424157"/>
              <a:ext cx="0" cy="3245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Line 29"/>
            <p:cNvSpPr>
              <a:spLocks noChangeShapeType="1"/>
            </p:cNvSpPr>
            <p:nvPr/>
          </p:nvSpPr>
          <p:spPr bwMode="auto">
            <a:xfrm flipV="1">
              <a:off x="6818035" y="4416414"/>
              <a:ext cx="0" cy="6697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Line 29"/>
            <p:cNvSpPr>
              <a:spLocks noChangeShapeType="1"/>
            </p:cNvSpPr>
            <p:nvPr/>
          </p:nvSpPr>
          <p:spPr bwMode="auto">
            <a:xfrm flipV="1">
              <a:off x="8069133" y="4416414"/>
              <a:ext cx="0" cy="6697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Line 29"/>
            <p:cNvSpPr>
              <a:spLocks noChangeShapeType="1"/>
            </p:cNvSpPr>
            <p:nvPr/>
          </p:nvSpPr>
          <p:spPr bwMode="auto">
            <a:xfrm flipV="1">
              <a:off x="7463076" y="4406526"/>
              <a:ext cx="0" cy="3245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Text Box 28"/>
            <p:cNvSpPr txBox="1">
              <a:spLocks noChangeArrowheads="1"/>
            </p:cNvSpPr>
            <p:nvPr/>
          </p:nvSpPr>
          <p:spPr bwMode="auto">
            <a:xfrm>
              <a:off x="2920409" y="5041260"/>
              <a:ext cx="5599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400" dirty="0" err="1" smtClean="0"/>
                <a:t>H</a:t>
              </a:r>
              <a:r>
                <a:rPr lang="en-US" altLang="en-US" sz="1400" baseline="-25000" dirty="0" err="1" smtClean="0"/>
                <a:t>liq</a:t>
              </a:r>
              <a:endParaRPr lang="en-US" altLang="en-US" sz="1400" baseline="-25000" dirty="0"/>
            </a:p>
          </p:txBody>
        </p:sp>
        <p:sp>
          <p:nvSpPr>
            <p:cNvPr id="26" name="Text Box 28"/>
            <p:cNvSpPr txBox="1">
              <a:spLocks noChangeArrowheads="1"/>
            </p:cNvSpPr>
            <p:nvPr/>
          </p:nvSpPr>
          <p:spPr bwMode="auto">
            <a:xfrm>
              <a:off x="3498111" y="4782776"/>
              <a:ext cx="5599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400" dirty="0" err="1" smtClean="0">
                  <a:latin typeface="Symbol" panose="05050102010706020507" pitchFamily="18" charset="2"/>
                </a:rPr>
                <a:t>r</a:t>
              </a:r>
              <a:r>
                <a:rPr lang="en-US" altLang="en-US" sz="1400" baseline="-25000" dirty="0" err="1" smtClean="0"/>
                <a:t>liq</a:t>
              </a:r>
              <a:endParaRPr lang="en-US" altLang="en-US" sz="1400" baseline="-25000" dirty="0"/>
            </a:p>
          </p:txBody>
        </p:sp>
        <p:sp>
          <p:nvSpPr>
            <p:cNvPr id="27" name="Text Box 28"/>
            <p:cNvSpPr txBox="1">
              <a:spLocks noChangeArrowheads="1"/>
            </p:cNvSpPr>
            <p:nvPr/>
          </p:nvSpPr>
          <p:spPr bwMode="auto">
            <a:xfrm>
              <a:off x="4104149" y="5010524"/>
              <a:ext cx="5599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400" dirty="0" err="1" smtClean="0"/>
                <a:t>Cp</a:t>
              </a:r>
              <a:r>
                <a:rPr lang="en-US" altLang="en-US" sz="1400" baseline="-25000" dirty="0" err="1" smtClean="0"/>
                <a:t>liq</a:t>
              </a:r>
              <a:endParaRPr lang="en-US" altLang="en-US" sz="1400" baseline="-25000" dirty="0"/>
            </a:p>
          </p:txBody>
        </p:sp>
        <p:sp>
          <p:nvSpPr>
            <p:cNvPr id="28" name="Text Box 28"/>
            <p:cNvSpPr txBox="1">
              <a:spLocks noChangeArrowheads="1"/>
            </p:cNvSpPr>
            <p:nvPr/>
          </p:nvSpPr>
          <p:spPr bwMode="auto">
            <a:xfrm>
              <a:off x="4804937" y="4782776"/>
              <a:ext cx="5599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400" dirty="0" err="1" smtClean="0">
                  <a:latin typeface="Symbol" panose="05050102010706020507" pitchFamily="18" charset="2"/>
                </a:rPr>
                <a:t>m</a:t>
              </a:r>
              <a:r>
                <a:rPr lang="en-US" altLang="en-US" sz="1400" baseline="-25000" dirty="0" err="1" smtClean="0"/>
                <a:t>liq</a:t>
              </a:r>
              <a:endParaRPr lang="en-US" altLang="en-US" sz="1400" baseline="-25000" dirty="0"/>
            </a:p>
          </p:txBody>
        </p:sp>
        <p:sp>
          <p:nvSpPr>
            <p:cNvPr id="29" name="Text Box 28"/>
            <p:cNvSpPr txBox="1">
              <a:spLocks noChangeArrowheads="1"/>
            </p:cNvSpPr>
            <p:nvPr/>
          </p:nvSpPr>
          <p:spPr bwMode="auto">
            <a:xfrm>
              <a:off x="5325932" y="5041260"/>
              <a:ext cx="5599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400" dirty="0" err="1" smtClean="0">
                  <a:latin typeface="Symbol" panose="05050102010706020507" pitchFamily="18" charset="2"/>
                </a:rPr>
                <a:t>g</a:t>
              </a:r>
              <a:r>
                <a:rPr lang="en-US" altLang="en-US" sz="1400" baseline="-25000" dirty="0" err="1" smtClean="0"/>
                <a:t>liq</a:t>
              </a:r>
              <a:endParaRPr lang="en-US" altLang="en-US" sz="1400" baseline="-25000" dirty="0"/>
            </a:p>
          </p:txBody>
        </p:sp>
        <p:sp>
          <p:nvSpPr>
            <p:cNvPr id="30" name="Text Box 28"/>
            <p:cNvSpPr txBox="1">
              <a:spLocks noChangeArrowheads="1"/>
            </p:cNvSpPr>
            <p:nvPr/>
          </p:nvSpPr>
          <p:spPr bwMode="auto">
            <a:xfrm>
              <a:off x="6031226" y="4782775"/>
              <a:ext cx="5599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400" dirty="0" err="1" smtClean="0"/>
                <a:t>k</a:t>
              </a:r>
              <a:r>
                <a:rPr lang="en-US" altLang="en-US" sz="1400" baseline="-25000" dirty="0" err="1" smtClean="0"/>
                <a:t>liq</a:t>
              </a:r>
              <a:endParaRPr lang="en-US" altLang="en-US" sz="1400" baseline="-25000" dirty="0"/>
            </a:p>
          </p:txBody>
        </p:sp>
        <p:sp>
          <p:nvSpPr>
            <p:cNvPr id="31" name="Text Box 28"/>
            <p:cNvSpPr txBox="1">
              <a:spLocks noChangeArrowheads="1"/>
            </p:cNvSpPr>
            <p:nvPr/>
          </p:nvSpPr>
          <p:spPr bwMode="auto">
            <a:xfrm>
              <a:off x="6576053" y="5086174"/>
              <a:ext cx="5599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400" dirty="0" err="1" smtClean="0"/>
                <a:t>S</a:t>
              </a:r>
              <a:r>
                <a:rPr lang="en-US" altLang="en-US" sz="1400" baseline="-25000" dirty="0" err="1" smtClean="0"/>
                <a:t>liq</a:t>
              </a:r>
              <a:endParaRPr lang="en-US" altLang="en-US" sz="1400" baseline="-25000" dirty="0"/>
            </a:p>
          </p:txBody>
        </p:sp>
        <p:sp>
          <p:nvSpPr>
            <p:cNvPr id="34" name="Text Box 28"/>
            <p:cNvSpPr txBox="1">
              <a:spLocks noChangeArrowheads="1"/>
            </p:cNvSpPr>
            <p:nvPr/>
          </p:nvSpPr>
          <p:spPr bwMode="auto">
            <a:xfrm>
              <a:off x="7183085" y="4756682"/>
              <a:ext cx="5599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400" dirty="0" err="1" smtClean="0"/>
                <a:t>H</a:t>
              </a:r>
              <a:r>
                <a:rPr lang="en-US" altLang="en-US" sz="1400" baseline="-25000" dirty="0" err="1" smtClean="0"/>
                <a:t>vap</a:t>
              </a:r>
              <a:endParaRPr lang="en-US" altLang="en-US" sz="1400" baseline="-25000" dirty="0"/>
            </a:p>
          </p:txBody>
        </p:sp>
        <p:sp>
          <p:nvSpPr>
            <p:cNvPr id="35" name="Text Box 28"/>
            <p:cNvSpPr txBox="1">
              <a:spLocks noChangeArrowheads="1"/>
            </p:cNvSpPr>
            <p:nvPr/>
          </p:nvSpPr>
          <p:spPr bwMode="auto">
            <a:xfrm>
              <a:off x="7789142" y="5044805"/>
              <a:ext cx="5599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400" dirty="0" err="1" smtClean="0">
                  <a:latin typeface="Symbol" panose="05050102010706020507" pitchFamily="18" charset="2"/>
                </a:rPr>
                <a:t>r</a:t>
              </a:r>
              <a:r>
                <a:rPr lang="en-US" altLang="en-US" sz="1400" baseline="-25000" dirty="0" err="1" smtClean="0"/>
                <a:t>vap</a:t>
              </a:r>
              <a:endParaRPr lang="en-US" altLang="en-US" sz="1400" baseline="-25000" dirty="0"/>
            </a:p>
          </p:txBody>
        </p:sp>
        <p:sp>
          <p:nvSpPr>
            <p:cNvPr id="38" name="Line 29"/>
            <p:cNvSpPr>
              <a:spLocks noChangeShapeType="1"/>
            </p:cNvSpPr>
            <p:nvPr/>
          </p:nvSpPr>
          <p:spPr bwMode="auto">
            <a:xfrm flipV="1">
              <a:off x="8362322" y="4396222"/>
              <a:ext cx="0" cy="128865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Text Box 28"/>
            <p:cNvSpPr txBox="1">
              <a:spLocks noChangeArrowheads="1"/>
            </p:cNvSpPr>
            <p:nvPr/>
          </p:nvSpPr>
          <p:spPr bwMode="auto">
            <a:xfrm>
              <a:off x="7658007" y="5677785"/>
              <a:ext cx="1382233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1400" dirty="0" smtClean="0"/>
                <a:t>Table continues with vapor </a:t>
              </a:r>
              <a:r>
                <a:rPr lang="en-US" altLang="en-US" sz="1400" dirty="0" err="1" smtClean="0"/>
                <a:t>Cp</a:t>
              </a:r>
              <a:r>
                <a:rPr lang="en-US" altLang="en-US" sz="1400" dirty="0" smtClean="0"/>
                <a:t>, </a:t>
              </a:r>
              <a:r>
                <a:rPr lang="en-US" altLang="en-US" sz="1400" dirty="0" smtClean="0">
                  <a:latin typeface="Symbol" panose="05050102010706020507" pitchFamily="18" charset="2"/>
                </a:rPr>
                <a:t>m, g</a:t>
              </a:r>
              <a:r>
                <a:rPr lang="en-US" altLang="en-US" sz="1400" dirty="0" smtClean="0"/>
                <a:t>, k, and S</a:t>
              </a:r>
              <a:endParaRPr lang="en-US" altLang="en-US" sz="1400" baseline="-25000" dirty="0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72258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54088"/>
            <a:ext cx="7772400" cy="1143000"/>
          </a:xfrm>
        </p:spPr>
        <p:txBody>
          <a:bodyPr/>
          <a:lstStyle/>
          <a:p>
            <a:r>
              <a:rPr lang="en-US" altLang="en-US" sz="2400" b="1" dirty="0" smtClean="0">
                <a:latin typeface="Arial" charset="0"/>
              </a:rPr>
              <a:t>OTHER FLUID OPTIONS</a:t>
            </a:r>
          </a:p>
        </p:txBody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100" y="2117725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600" dirty="0" smtClean="0">
                <a:latin typeface="Arial" charset="0"/>
              </a:rPr>
              <a:t>The Constant Property option allows the user to model a fluid with constant density and viscosity.  The Energy equation is not solved if this option is used.</a:t>
            </a:r>
          </a:p>
          <a:p>
            <a:pPr>
              <a:lnSpc>
                <a:spcPct val="90000"/>
              </a:lnSpc>
            </a:pPr>
            <a:r>
              <a:rPr lang="en-US" altLang="en-US" sz="2600" dirty="0" smtClean="0">
                <a:latin typeface="Arial" charset="0"/>
              </a:rPr>
              <a:t>The Ideal Gas option allows the user to model an ideal gas with constant viscosity and specific heat.</a:t>
            </a:r>
            <a:endParaRPr lang="en-US" altLang="en-US" sz="2600" dirty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600" dirty="0" smtClean="0">
                <a:latin typeface="Arial" charset="0"/>
              </a:rPr>
              <a:t>GFSSP’s default ideal gas is air with viscosity and specific heat given at room temperature.</a:t>
            </a:r>
          </a:p>
          <a:p>
            <a:pPr>
              <a:lnSpc>
                <a:spcPct val="90000"/>
              </a:lnSpc>
            </a:pPr>
            <a:endParaRPr lang="en-US" altLang="en-US" sz="500" dirty="0" smtClean="0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9112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54088"/>
            <a:ext cx="7772400" cy="1143000"/>
          </a:xfrm>
        </p:spPr>
        <p:txBody>
          <a:bodyPr/>
          <a:lstStyle/>
          <a:p>
            <a:r>
              <a:rPr lang="en-US" altLang="en-US" sz="2400" b="1" dirty="0" smtClean="0">
                <a:latin typeface="Arial" charset="0"/>
              </a:rPr>
              <a:t>USER-CODED FLUID</a:t>
            </a:r>
            <a:endParaRPr lang="en-US" altLang="en-US" sz="2400" b="1" dirty="0" smtClean="0">
              <a:latin typeface="Arial" charset="0"/>
            </a:endParaRPr>
          </a:p>
        </p:txBody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100" y="2117725"/>
            <a:ext cx="7999186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600" dirty="0" smtClean="0">
                <a:latin typeface="Arial" charset="0"/>
              </a:rPr>
              <a:t>Beginning in v701, user subroutine PRPUSER allows the user to overwrite any or all fluid properties.</a:t>
            </a:r>
          </a:p>
          <a:p>
            <a:pPr>
              <a:lnSpc>
                <a:spcPct val="90000"/>
              </a:lnSpc>
            </a:pPr>
            <a:endParaRPr lang="en-US" altLang="en-US" sz="2600" dirty="0">
              <a:latin typeface="Arial" charset="0"/>
            </a:endParaRPr>
          </a:p>
          <a:p>
            <a:pPr>
              <a:lnSpc>
                <a:spcPct val="90000"/>
              </a:lnSpc>
            </a:pPr>
            <a:endParaRPr lang="en-US" altLang="en-US" sz="500" dirty="0">
              <a:latin typeface="Arial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SUBROUTINE PRPUSER(I_GIVEN, I_NFLUID, Z_P, Z_T, Z_RHO, Z_H, Z_CP,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+        Z_CV, Z_S, Z_GAMMA, Z_MU, Z_K, I_KR, Z_XV,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+        Z_RHOL, Z_HL, Z_CPL, Z_CVL, Z_SL, Z_GAMMAL, Z_MUL, Z_KL,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+        Z_RHOV, Z_HV, Z_CPV, Z_CVV, Z_SV, Z_GAMMAV, Z_MUV, Z_KV)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C     PURPOSE: ADD NEW FLUID PROPERTY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C     I_GIVEN: Inputs are:  (1) P/T  (2) P/H  (3) P/S  (4) </a:t>
            </a:r>
            <a:r>
              <a:rPr lang="en-US" alt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Psat</a:t>
            </a:r>
            <a:r>
              <a:rPr lang="en-US" alt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/X</a:t>
            </a:r>
            <a:endParaRPr lang="en-US" alt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4328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>
          <a:xfrm>
            <a:off x="742950" y="656545"/>
            <a:ext cx="7772400" cy="1143000"/>
          </a:xfrm>
        </p:spPr>
        <p:txBody>
          <a:bodyPr/>
          <a:lstStyle/>
          <a:p>
            <a:r>
              <a:rPr lang="en-US" altLang="en-US" sz="2400" b="1" dirty="0" smtClean="0">
                <a:latin typeface="Arial" charset="0"/>
              </a:rPr>
              <a:t>USER-CODED FLUID</a:t>
            </a:r>
            <a:endParaRPr lang="en-US" altLang="en-US" sz="2400" b="1" dirty="0" smtClean="0">
              <a:latin typeface="Arial" charset="0"/>
            </a:endParaRPr>
          </a:p>
        </p:txBody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615" y="1531257"/>
            <a:ext cx="7999186" cy="463595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600" dirty="0" smtClean="0">
                <a:latin typeface="Arial" charset="0"/>
              </a:rPr>
              <a:t>The user can choose to overwrite just one property (e.g., viscosity), or define a new fluid using their own Fortran-coded property package.</a:t>
            </a:r>
          </a:p>
          <a:p>
            <a:pPr>
              <a:lnSpc>
                <a:spcPct val="90000"/>
              </a:lnSpc>
            </a:pPr>
            <a:r>
              <a:rPr lang="en-US" altLang="en-US" sz="2600" dirty="0" smtClean="0">
                <a:latin typeface="Arial" charset="0"/>
              </a:rPr>
              <a:t>The installation directory includes instructions for calling REFPROP from the user subroutine.  The user must have:</a:t>
            </a:r>
          </a:p>
          <a:p>
            <a:pPr lvl="1">
              <a:lnSpc>
                <a:spcPct val="90000"/>
              </a:lnSpc>
            </a:pPr>
            <a:r>
              <a:rPr lang="en-US" altLang="en-US" sz="2200" dirty="0" smtClean="0">
                <a:latin typeface="Arial" charset="0"/>
              </a:rPr>
              <a:t>REFPROP installed</a:t>
            </a:r>
          </a:p>
          <a:p>
            <a:pPr lvl="1">
              <a:lnSpc>
                <a:spcPct val="90000"/>
              </a:lnSpc>
            </a:pPr>
            <a:r>
              <a:rPr lang="en-US" altLang="en-US" sz="2200" dirty="0" smtClean="0">
                <a:latin typeface="Arial" charset="0"/>
              </a:rPr>
              <a:t>A Fortran compiler (Intel, Compaq, or G95)</a:t>
            </a:r>
          </a:p>
          <a:p>
            <a:pPr>
              <a:lnSpc>
                <a:spcPct val="90000"/>
              </a:lnSpc>
            </a:pPr>
            <a:r>
              <a:rPr lang="en-US" altLang="en-US" sz="2600" dirty="0" smtClean="0">
                <a:latin typeface="Arial" charset="0"/>
              </a:rPr>
              <a:t>Testing has shown that REFPROP agrees well with GASP/WASP, but that models run much slower.</a:t>
            </a:r>
          </a:p>
          <a:p>
            <a:pPr lvl="1">
              <a:lnSpc>
                <a:spcPct val="90000"/>
              </a:lnSpc>
            </a:pPr>
            <a:endParaRPr lang="en-US" altLang="en-US" sz="2200" dirty="0" smtClean="0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0018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5325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54088"/>
            <a:ext cx="7772400" cy="1143000"/>
          </a:xfrm>
        </p:spPr>
        <p:txBody>
          <a:bodyPr/>
          <a:lstStyle/>
          <a:p>
            <a:r>
              <a:rPr lang="en-US" altLang="en-US" sz="2400" b="1" smtClean="0">
                <a:latin typeface="Arial" charset="0"/>
              </a:rPr>
              <a:t>FLUID OPTIONS SUMMARY</a:t>
            </a:r>
          </a:p>
        </p:txBody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70982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600" dirty="0" smtClean="0">
                <a:latin typeface="Arial" charset="0"/>
              </a:rPr>
              <a:t>GFSSP considers both gas and liquid as real fluid; liquid is also modeled as compressible fluid.</a:t>
            </a:r>
            <a:endParaRPr lang="en-US" altLang="en-US" sz="500" dirty="0" smtClean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600" dirty="0" smtClean="0">
                <a:latin typeface="Arial" charset="0"/>
              </a:rPr>
              <a:t>GASP/WASP/GASPAK provide higher order equation of state to calculate properties of liquid and vapor state over a wide range.</a:t>
            </a:r>
          </a:p>
          <a:p>
            <a:pPr>
              <a:lnSpc>
                <a:spcPct val="90000"/>
              </a:lnSpc>
            </a:pPr>
            <a:endParaRPr lang="en-US" altLang="en-US" sz="500" dirty="0" smtClean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600" dirty="0" smtClean="0">
                <a:latin typeface="Arial" charset="0"/>
              </a:rPr>
              <a:t>Table look-up provision </a:t>
            </a:r>
            <a:r>
              <a:rPr lang="en-US" altLang="en-US" sz="2600" dirty="0" smtClean="0">
                <a:latin typeface="Arial" charset="0"/>
              </a:rPr>
              <a:t>or user-supplied Fortran code can </a:t>
            </a:r>
            <a:r>
              <a:rPr lang="en-US" altLang="en-US" sz="2600" dirty="0" smtClean="0">
                <a:latin typeface="Arial" charset="0"/>
              </a:rPr>
              <a:t>be used to add new fluid to the library.</a:t>
            </a:r>
          </a:p>
          <a:p>
            <a:pPr>
              <a:lnSpc>
                <a:spcPct val="90000"/>
              </a:lnSpc>
            </a:pPr>
            <a:r>
              <a:rPr lang="en-US" altLang="en-US" sz="2600" dirty="0" smtClean="0">
                <a:latin typeface="Arial" charset="0"/>
              </a:rPr>
              <a:t>The Constant Property and Ideal Gas options can also be used.</a:t>
            </a:r>
          </a:p>
          <a:p>
            <a:pPr>
              <a:lnSpc>
                <a:spcPct val="90000"/>
              </a:lnSpc>
            </a:pPr>
            <a:endParaRPr lang="en-US" altLang="en-US" sz="500" dirty="0" smtClean="0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46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2055" name="Rectangle 2"/>
          <p:cNvSpPr>
            <a:spLocks noChangeArrowheads="1"/>
          </p:cNvSpPr>
          <p:nvPr/>
        </p:nvSpPr>
        <p:spPr bwMode="auto">
          <a:xfrm>
            <a:off x="630238" y="1016000"/>
            <a:ext cx="79914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2</a:t>
            </a:r>
            <a:r>
              <a:rPr lang="en-US" altLang="en-US" sz="4000" b="1"/>
              <a:t>     </a:t>
            </a:r>
          </a:p>
        </p:txBody>
      </p:sp>
      <p:graphicFrame>
        <p:nvGraphicFramePr>
          <p:cNvPr id="2050" name="Object 3"/>
          <p:cNvGraphicFramePr>
            <a:graphicFrameLocks/>
          </p:cNvGraphicFramePr>
          <p:nvPr/>
        </p:nvGraphicFramePr>
        <p:xfrm>
          <a:off x="3756025" y="2136775"/>
          <a:ext cx="1620838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" name="Equation" r:id="rId3" imgW="1268280" imgH="480960" progId="Equation.2">
                  <p:embed/>
                </p:oleObj>
              </mc:Choice>
              <mc:Fallback>
                <p:oleObj name="Equation" r:id="rId3" imgW="1268280" imgH="480960" progId="Equation.2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6025" y="2136775"/>
                        <a:ext cx="1620838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657225" y="2943225"/>
            <a:ext cx="56848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600">
                <a:latin typeface="Arial" charset="0"/>
              </a:rPr>
              <a:t>In Classical Fluid Mechanics, Head Loss, H, is Expressed as</a:t>
            </a:r>
            <a:r>
              <a:rPr lang="en-US" altLang="en-US" sz="1400">
                <a:latin typeface="Arial" charset="0"/>
              </a:rPr>
              <a:t>:</a:t>
            </a:r>
          </a:p>
        </p:txBody>
      </p:sp>
      <p:sp>
        <p:nvSpPr>
          <p:cNvPr id="2057" name="Rectangle 6"/>
          <p:cNvSpPr>
            <a:spLocks noChangeArrowheads="1"/>
          </p:cNvSpPr>
          <p:nvPr/>
        </p:nvSpPr>
        <p:spPr bwMode="auto">
          <a:xfrm>
            <a:off x="746125" y="4111625"/>
            <a:ext cx="21748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>
                <a:latin typeface="Arial" charset="0"/>
              </a:rPr>
              <a:t>K and CL are Related by:</a:t>
            </a:r>
          </a:p>
        </p:txBody>
      </p:sp>
      <p:graphicFrame>
        <p:nvGraphicFramePr>
          <p:cNvPr id="2051" name="Object 7"/>
          <p:cNvGraphicFramePr>
            <a:graphicFrameLocks/>
          </p:cNvGraphicFramePr>
          <p:nvPr/>
        </p:nvGraphicFramePr>
        <p:xfrm>
          <a:off x="3101975" y="3956050"/>
          <a:ext cx="8858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" name="Equation" r:id="rId5" imgW="620640" imgH="417240" progId="Equation.2">
                  <p:embed/>
                </p:oleObj>
              </mc:Choice>
              <mc:Fallback>
                <p:oleObj name="Equation" r:id="rId5" imgW="620640" imgH="417240" progId="Equation.2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1975" y="3956050"/>
                        <a:ext cx="885825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8"/>
          <p:cNvGraphicFramePr>
            <a:graphicFrameLocks/>
          </p:cNvGraphicFramePr>
          <p:nvPr/>
        </p:nvGraphicFramePr>
        <p:xfrm>
          <a:off x="3636963" y="3262313"/>
          <a:ext cx="1785937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" name="Equation" r:id="rId7" imgW="1395360" imgH="950760" progId="Equation.2">
                  <p:embed/>
                </p:oleObj>
              </mc:Choice>
              <mc:Fallback>
                <p:oleObj name="Equation" r:id="rId7" imgW="1395360" imgH="950760" progId="Equation.2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6963" y="3262313"/>
                        <a:ext cx="1785937" cy="998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784225" y="4848225"/>
            <a:ext cx="6630405" cy="30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dirty="0">
                <a:latin typeface="Arial" charset="0"/>
              </a:rPr>
              <a:t>If the User sets C</a:t>
            </a:r>
            <a:r>
              <a:rPr lang="en-US" altLang="en-US" sz="1400" baseline="-25000" dirty="0">
                <a:latin typeface="Arial" charset="0"/>
              </a:rPr>
              <a:t>L</a:t>
            </a:r>
            <a:r>
              <a:rPr lang="en-US" altLang="en-US" sz="1400" dirty="0">
                <a:latin typeface="Arial" charset="0"/>
              </a:rPr>
              <a:t> to 0, the code will set </a:t>
            </a:r>
            <a:r>
              <a:rPr lang="en-US" altLang="en-US" sz="1400" dirty="0" err="1">
                <a:latin typeface="Arial" charset="0"/>
              </a:rPr>
              <a:t>K</a:t>
            </a:r>
            <a:r>
              <a:rPr lang="en-US" altLang="en-US" sz="1400" i="1" baseline="-25000" dirty="0" err="1">
                <a:latin typeface="Arial" charset="0"/>
              </a:rPr>
              <a:t>f</a:t>
            </a:r>
            <a:r>
              <a:rPr lang="en-US" altLang="en-US" sz="1400" dirty="0">
                <a:latin typeface="Arial" charset="0"/>
              </a:rPr>
              <a:t> to 0 (</a:t>
            </a:r>
            <a:r>
              <a:rPr lang="en-US" altLang="en-US" sz="1400" dirty="0" err="1" smtClean="0">
                <a:latin typeface="Arial" charset="0"/>
              </a:rPr>
              <a:t>inviscid</a:t>
            </a:r>
            <a:r>
              <a:rPr lang="en-US" altLang="en-US" sz="1400" dirty="0" smtClean="0">
                <a:latin typeface="Arial" charset="0"/>
              </a:rPr>
              <a:t> </a:t>
            </a:r>
            <a:r>
              <a:rPr lang="en-US" altLang="en-US" sz="1400" dirty="0">
                <a:latin typeface="Arial" charset="0"/>
              </a:rPr>
              <a:t>flow through the branch</a:t>
            </a:r>
            <a:r>
              <a:rPr lang="en-US" altLang="en-US" sz="1400" dirty="0" smtClean="0">
                <a:latin typeface="Arial" charset="0"/>
              </a:rPr>
              <a:t>). </a:t>
            </a:r>
            <a:endParaRPr lang="en-US" altLang="en-US" sz="1400" dirty="0">
              <a:latin typeface="Arial" charset="0"/>
            </a:endParaRP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936625" y="1779588"/>
            <a:ext cx="3917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Arial" charset="0"/>
              </a:rPr>
              <a:t>FLOW THROUGH A RESTRICTION</a:t>
            </a:r>
            <a:endParaRPr lang="en-US" altLang="en-US" b="1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3078" name="Rectangle 1026"/>
          <p:cNvSpPr>
            <a:spLocks noChangeArrowheads="1"/>
          </p:cNvSpPr>
          <p:nvPr/>
        </p:nvSpPr>
        <p:spPr bwMode="auto">
          <a:xfrm>
            <a:off x="373063" y="152400"/>
            <a:ext cx="857091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en-US" sz="2800" b="1"/>
          </a:p>
        </p:txBody>
      </p:sp>
      <p:sp>
        <p:nvSpPr>
          <p:cNvPr id="3079" name="Rectangle 1027"/>
          <p:cNvSpPr>
            <a:spLocks noChangeArrowheads="1"/>
          </p:cNvSpPr>
          <p:nvPr/>
        </p:nvSpPr>
        <p:spPr bwMode="auto">
          <a:xfrm>
            <a:off x="2747963" y="960438"/>
            <a:ext cx="3654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3</a:t>
            </a:r>
          </a:p>
        </p:txBody>
      </p:sp>
      <p:graphicFrame>
        <p:nvGraphicFramePr>
          <p:cNvPr id="3074" name="Object 1028"/>
          <p:cNvGraphicFramePr>
            <a:graphicFrameLocks/>
          </p:cNvGraphicFramePr>
          <p:nvPr/>
        </p:nvGraphicFramePr>
        <p:xfrm>
          <a:off x="1189038" y="2817813"/>
          <a:ext cx="3116262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6" name="Document" r:id="rId3" imgW="3819240" imgH="2944800" progId="Word.Document.6">
                  <p:embed/>
                </p:oleObj>
              </mc:Choice>
              <mc:Fallback>
                <p:oleObj name="Document" r:id="rId3" imgW="3819240" imgH="2944800" progId="Word.Document.6">
                  <p:embed/>
                  <p:pic>
                    <p:nvPicPr>
                      <p:cNvPr id="0" name="Object 102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9038" y="2817813"/>
                        <a:ext cx="3116262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Rectangle 1029"/>
          <p:cNvSpPr>
            <a:spLocks noChangeArrowheads="1"/>
          </p:cNvSpPr>
          <p:nvPr/>
        </p:nvSpPr>
        <p:spPr bwMode="auto">
          <a:xfrm>
            <a:off x="796925" y="2090738"/>
            <a:ext cx="42608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600" b="1">
                <a:latin typeface="Arial" charset="0"/>
              </a:rPr>
              <a:t>Four cross-sections currently considered:</a:t>
            </a:r>
          </a:p>
        </p:txBody>
      </p:sp>
      <p:sp>
        <p:nvSpPr>
          <p:cNvPr id="3081" name="Rectangle 1030"/>
          <p:cNvSpPr>
            <a:spLocks noChangeArrowheads="1"/>
          </p:cNvSpPr>
          <p:nvPr/>
        </p:nvSpPr>
        <p:spPr bwMode="auto">
          <a:xfrm>
            <a:off x="5484813" y="2014538"/>
            <a:ext cx="332581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600" b="1">
                <a:latin typeface="Arial" charset="0"/>
              </a:rPr>
              <a:t>Poiseuille Number Relationship For Laminar Flow</a:t>
            </a:r>
          </a:p>
        </p:txBody>
      </p:sp>
      <p:graphicFrame>
        <p:nvGraphicFramePr>
          <p:cNvPr id="3075" name="Object 1031"/>
          <p:cNvGraphicFramePr>
            <a:graphicFrameLocks/>
          </p:cNvGraphicFramePr>
          <p:nvPr/>
        </p:nvGraphicFramePr>
        <p:xfrm>
          <a:off x="4960938" y="2730500"/>
          <a:ext cx="3889375" cy="281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7" name="Chart" r:id="rId5" imgW="4943856" imgH="3581705" progId="Excel.Chart.8">
                  <p:embed followColorScheme="full"/>
                </p:oleObj>
              </mc:Choice>
              <mc:Fallback>
                <p:oleObj name="Chart" r:id="rId5" imgW="4943856" imgH="3581705" progId="Excel.Chart.8">
                  <p:embed followColorScheme="full"/>
                  <p:pic>
                    <p:nvPicPr>
                      <p:cNvPr id="0" name="Object 103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0938" y="2730500"/>
                        <a:ext cx="3889375" cy="2814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2" name="Rectangle 1032"/>
          <p:cNvSpPr>
            <a:spLocks noChangeArrowheads="1"/>
          </p:cNvSpPr>
          <p:nvPr/>
        </p:nvSpPr>
        <p:spPr bwMode="auto">
          <a:xfrm>
            <a:off x="4086225" y="5676900"/>
            <a:ext cx="10826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600" b="1"/>
              <a:t>Po = C</a:t>
            </a:r>
            <a:r>
              <a:rPr lang="en-US" altLang="en-US" sz="1600" i="1" baseline="-25000"/>
              <a:t>f </a:t>
            </a:r>
            <a:r>
              <a:rPr lang="en-US" altLang="en-US" sz="1600" b="1"/>
              <a:t>Re</a:t>
            </a:r>
          </a:p>
        </p:txBody>
      </p:sp>
      <p:sp>
        <p:nvSpPr>
          <p:cNvPr id="3083" name="Text Box 1033"/>
          <p:cNvSpPr txBox="1">
            <a:spLocks noChangeArrowheads="1"/>
          </p:cNvSpPr>
          <p:nvPr/>
        </p:nvSpPr>
        <p:spPr bwMode="auto">
          <a:xfrm>
            <a:off x="1060450" y="1711325"/>
            <a:ext cx="2660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Arial" charset="0"/>
              </a:rPr>
              <a:t>NON-CIRCULAR DUCT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4105" name="Rectangle 2"/>
          <p:cNvSpPr>
            <a:spLocks noChangeArrowheads="1"/>
          </p:cNvSpPr>
          <p:nvPr/>
        </p:nvSpPr>
        <p:spPr bwMode="auto">
          <a:xfrm>
            <a:off x="373063" y="152400"/>
            <a:ext cx="8570912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altLang="en-US" sz="2800" b="1"/>
          </a:p>
        </p:txBody>
      </p:sp>
      <p:sp>
        <p:nvSpPr>
          <p:cNvPr id="4106" name="Rectangle 3"/>
          <p:cNvSpPr>
            <a:spLocks noChangeArrowheads="1"/>
          </p:cNvSpPr>
          <p:nvPr/>
        </p:nvSpPr>
        <p:spPr bwMode="auto">
          <a:xfrm>
            <a:off x="2435225" y="1671638"/>
            <a:ext cx="4343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800" b="1">
                <a:latin typeface="Arial" charset="0"/>
              </a:rPr>
              <a:t>NON-CIRCULAR DUCT - CONTINUED</a:t>
            </a:r>
          </a:p>
        </p:txBody>
      </p:sp>
      <p:graphicFrame>
        <p:nvGraphicFramePr>
          <p:cNvPr id="4098" name="Object 4"/>
          <p:cNvGraphicFramePr>
            <a:graphicFrameLocks/>
          </p:cNvGraphicFramePr>
          <p:nvPr/>
        </p:nvGraphicFramePr>
        <p:xfrm>
          <a:off x="5359400" y="5021263"/>
          <a:ext cx="1868488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5" name="Equation" r:id="rId3" imgW="1877760" imgH="506160" progId="Equation.2">
                  <p:embed/>
                </p:oleObj>
              </mc:Choice>
              <mc:Fallback>
                <p:oleObj name="Equation" r:id="rId3" imgW="1877760" imgH="506160" progId="Equation.2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9400" y="5021263"/>
                        <a:ext cx="1868488" cy="496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7" name="Rectangle 5"/>
          <p:cNvSpPr>
            <a:spLocks noChangeArrowheads="1"/>
          </p:cNvSpPr>
          <p:nvPr/>
        </p:nvSpPr>
        <p:spPr bwMode="auto">
          <a:xfrm>
            <a:off x="4662488" y="4579938"/>
            <a:ext cx="3498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 b="1">
                <a:latin typeface="Arial" charset="0"/>
              </a:rPr>
              <a:t>3. Use Effective Diameter &amp; Reynolds Number</a:t>
            </a:r>
          </a:p>
          <a:p>
            <a:pPr algn="l"/>
            <a:r>
              <a:rPr lang="en-US" altLang="en-US" sz="1200" b="1">
                <a:latin typeface="Arial" charset="0"/>
              </a:rPr>
              <a:t>    in Colebrook Equation:</a:t>
            </a:r>
          </a:p>
        </p:txBody>
      </p:sp>
      <p:sp>
        <p:nvSpPr>
          <p:cNvPr id="4108" name="Rectangle 6"/>
          <p:cNvSpPr>
            <a:spLocks noChangeArrowheads="1"/>
          </p:cNvSpPr>
          <p:nvPr/>
        </p:nvSpPr>
        <p:spPr bwMode="auto">
          <a:xfrm>
            <a:off x="1311275" y="5762625"/>
            <a:ext cx="36099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b="1">
                <a:latin typeface="Arial" charset="0"/>
              </a:rPr>
              <a:t>Flow Resistance Factor Calculated from:</a:t>
            </a:r>
          </a:p>
        </p:txBody>
      </p:sp>
      <p:graphicFrame>
        <p:nvGraphicFramePr>
          <p:cNvPr id="4099" name="Object 7"/>
          <p:cNvGraphicFramePr>
            <a:graphicFrameLocks/>
          </p:cNvGraphicFramePr>
          <p:nvPr/>
        </p:nvGraphicFramePr>
        <p:xfrm>
          <a:off x="1730375" y="3046413"/>
          <a:ext cx="8509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6" name="Equation" r:id="rId5" imgW="647640" imgH="444240" progId="Equation.2">
                  <p:embed/>
                </p:oleObj>
              </mc:Choice>
              <mc:Fallback>
                <p:oleObj name="Equation" r:id="rId5" imgW="647640" imgH="444240" progId="Equation.2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375" y="3046413"/>
                        <a:ext cx="850900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9" name="Rectangle 8"/>
          <p:cNvSpPr>
            <a:spLocks noChangeArrowheads="1"/>
          </p:cNvSpPr>
          <p:nvPr/>
        </p:nvSpPr>
        <p:spPr bwMode="auto">
          <a:xfrm>
            <a:off x="949325" y="2546350"/>
            <a:ext cx="28765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600" b="1" u="sng">
                <a:latin typeface="Arial" charset="0"/>
              </a:rPr>
              <a:t>Laminar Flow</a:t>
            </a:r>
            <a:r>
              <a:rPr lang="en-US" altLang="en-US" sz="1600" b="1">
                <a:latin typeface="Arial" charset="0"/>
              </a:rPr>
              <a:t>  (Re</a:t>
            </a:r>
            <a:r>
              <a:rPr lang="en-US" altLang="en-US" sz="1600" b="1" baseline="-25000">
                <a:latin typeface="Arial" charset="0"/>
              </a:rPr>
              <a:t>D</a:t>
            </a:r>
            <a:r>
              <a:rPr lang="en-US" altLang="en-US" sz="1600" b="1" baseline="-40000">
                <a:latin typeface="Arial" charset="0"/>
              </a:rPr>
              <a:t>h</a:t>
            </a:r>
            <a:r>
              <a:rPr lang="en-US" altLang="en-US" sz="1600" b="1">
                <a:latin typeface="Arial" charset="0"/>
              </a:rPr>
              <a:t> &lt; 2300)</a:t>
            </a:r>
          </a:p>
        </p:txBody>
      </p:sp>
      <p:sp>
        <p:nvSpPr>
          <p:cNvPr id="4110" name="Rectangle 9"/>
          <p:cNvSpPr>
            <a:spLocks noChangeArrowheads="1"/>
          </p:cNvSpPr>
          <p:nvPr/>
        </p:nvSpPr>
        <p:spPr bwMode="auto">
          <a:xfrm>
            <a:off x="1704975" y="2135188"/>
            <a:ext cx="61356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600" b="1">
                <a:latin typeface="Arial" charset="0"/>
              </a:rPr>
              <a:t>Reynolds Number based upon Hydraulic Diameter D</a:t>
            </a:r>
            <a:r>
              <a:rPr lang="en-US" altLang="en-US" sz="1600" b="1" baseline="-25000">
                <a:latin typeface="Arial" charset="0"/>
              </a:rPr>
              <a:t>h</a:t>
            </a:r>
            <a:r>
              <a:rPr lang="en-US" altLang="en-US" sz="1600" b="1">
                <a:latin typeface="Arial" charset="0"/>
              </a:rPr>
              <a:t> (= 4A/P)</a:t>
            </a:r>
          </a:p>
        </p:txBody>
      </p:sp>
      <p:sp>
        <p:nvSpPr>
          <p:cNvPr id="4111" name="Rectangle 10"/>
          <p:cNvSpPr>
            <a:spLocks noChangeArrowheads="1"/>
          </p:cNvSpPr>
          <p:nvPr/>
        </p:nvSpPr>
        <p:spPr bwMode="auto">
          <a:xfrm>
            <a:off x="5000625" y="2571750"/>
            <a:ext cx="3022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600" b="1" u="sng">
                <a:latin typeface="Arial" charset="0"/>
              </a:rPr>
              <a:t>Turbulent Flow</a:t>
            </a:r>
            <a:r>
              <a:rPr lang="en-US" altLang="en-US" sz="1600" b="1">
                <a:latin typeface="Arial" charset="0"/>
              </a:rPr>
              <a:t>  (Re</a:t>
            </a:r>
            <a:r>
              <a:rPr lang="en-US" altLang="en-US" sz="1600" b="1" baseline="-25000">
                <a:latin typeface="Arial" charset="0"/>
              </a:rPr>
              <a:t>D</a:t>
            </a:r>
            <a:r>
              <a:rPr lang="en-US" altLang="en-US" sz="1600" b="1" baseline="-40000">
                <a:latin typeface="Arial" charset="0"/>
              </a:rPr>
              <a:t>h</a:t>
            </a:r>
            <a:r>
              <a:rPr lang="en-US" altLang="en-US" sz="1600" b="1">
                <a:latin typeface="Arial" charset="0"/>
              </a:rPr>
              <a:t> &gt; 2300)</a:t>
            </a:r>
          </a:p>
        </p:txBody>
      </p:sp>
      <p:sp>
        <p:nvSpPr>
          <p:cNvPr id="4112" name="Rectangle 11"/>
          <p:cNvSpPr>
            <a:spLocks noChangeArrowheads="1"/>
          </p:cNvSpPr>
          <p:nvPr/>
        </p:nvSpPr>
        <p:spPr bwMode="auto">
          <a:xfrm>
            <a:off x="4654550" y="3043238"/>
            <a:ext cx="23780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 b="1">
                <a:latin typeface="Arial" charset="0"/>
              </a:rPr>
              <a:t>1.</a:t>
            </a:r>
            <a:r>
              <a:rPr lang="en-US" altLang="en-US" sz="1200" b="1"/>
              <a:t> </a:t>
            </a:r>
            <a:r>
              <a:rPr lang="en-US" altLang="en-US" sz="1200" b="1">
                <a:latin typeface="Arial" charset="0"/>
              </a:rPr>
              <a:t>Compute Effective Diameter</a:t>
            </a:r>
          </a:p>
        </p:txBody>
      </p:sp>
      <p:graphicFrame>
        <p:nvGraphicFramePr>
          <p:cNvPr id="4100" name="Object 12"/>
          <p:cNvGraphicFramePr>
            <a:graphicFrameLocks/>
          </p:cNvGraphicFramePr>
          <p:nvPr/>
        </p:nvGraphicFramePr>
        <p:xfrm>
          <a:off x="5691188" y="3336925"/>
          <a:ext cx="7905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7" name="Equation" r:id="rId7" imgW="799920" imgH="393480" progId="Equation.2">
                  <p:embed/>
                </p:oleObj>
              </mc:Choice>
              <mc:Fallback>
                <p:oleObj name="Equation" r:id="rId7" imgW="799920" imgH="393480" progId="Equation.2">
                  <p:embed/>
                  <p:pic>
                    <p:nvPicPr>
                      <p:cNvPr id="0" name="Object 12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1188" y="3336925"/>
                        <a:ext cx="790575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3" name="Rectangle 13"/>
          <p:cNvSpPr>
            <a:spLocks noChangeArrowheads="1"/>
          </p:cNvSpPr>
          <p:nvPr/>
        </p:nvSpPr>
        <p:spPr bwMode="auto">
          <a:xfrm>
            <a:off x="4657725" y="3813175"/>
            <a:ext cx="30368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 b="1">
                <a:latin typeface="Arial" charset="0"/>
              </a:rPr>
              <a:t>2. Compute Effective Reynolds Number</a:t>
            </a:r>
          </a:p>
        </p:txBody>
      </p:sp>
      <p:graphicFrame>
        <p:nvGraphicFramePr>
          <p:cNvPr id="4101" name="Object 14"/>
          <p:cNvGraphicFramePr>
            <a:graphicFrameLocks/>
          </p:cNvGraphicFramePr>
          <p:nvPr/>
        </p:nvGraphicFramePr>
        <p:xfrm>
          <a:off x="5632450" y="4110038"/>
          <a:ext cx="922338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8" name="Equation" r:id="rId9" imgW="939600" imgH="419040" progId="Equation.2">
                  <p:embed/>
                </p:oleObj>
              </mc:Choice>
              <mc:Fallback>
                <p:oleObj name="Equation" r:id="rId9" imgW="939600" imgH="419040" progId="Equation.2">
                  <p:embed/>
                  <p:pic>
                    <p:nvPicPr>
                      <p:cNvPr id="0" name="Object 14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2450" y="4110038"/>
                        <a:ext cx="922338" cy="401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15"/>
          <p:cNvGraphicFramePr>
            <a:graphicFrameLocks/>
          </p:cNvGraphicFramePr>
          <p:nvPr/>
        </p:nvGraphicFramePr>
        <p:xfrm>
          <a:off x="4884738" y="5659438"/>
          <a:ext cx="1252537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49" name="Equation" r:id="rId11" imgW="1015920" imgH="431640" progId="Equation.2">
                  <p:embed/>
                </p:oleObj>
              </mc:Choice>
              <mc:Fallback>
                <p:oleObj name="Equation" r:id="rId11" imgW="1015920" imgH="431640" progId="Equation.2">
                  <p:embed/>
                  <p:pic>
                    <p:nvPicPr>
                      <p:cNvPr id="0" name="Object 15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4738" y="5659438"/>
                        <a:ext cx="1252537" cy="525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4" name="Rectangle 16"/>
          <p:cNvSpPr>
            <a:spLocks noChangeArrowheads="1"/>
          </p:cNvSpPr>
          <p:nvPr/>
        </p:nvSpPr>
        <p:spPr bwMode="auto">
          <a:xfrm>
            <a:off x="1735138" y="1073150"/>
            <a:ext cx="5737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3 - CONTINUED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5126" name="Rectangle 2"/>
          <p:cNvSpPr>
            <a:spLocks noChangeArrowheads="1"/>
          </p:cNvSpPr>
          <p:nvPr/>
        </p:nvSpPr>
        <p:spPr bwMode="auto">
          <a:xfrm>
            <a:off x="2622550" y="1012825"/>
            <a:ext cx="3654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2400" b="1">
                <a:latin typeface="Arial" charset="0"/>
              </a:rPr>
              <a:t>RESISTANCE OPTION 4</a:t>
            </a:r>
          </a:p>
        </p:txBody>
      </p:sp>
      <p:graphicFrame>
        <p:nvGraphicFramePr>
          <p:cNvPr id="5122" name="Object 3"/>
          <p:cNvGraphicFramePr>
            <a:graphicFrameLocks/>
          </p:cNvGraphicFramePr>
          <p:nvPr/>
        </p:nvGraphicFramePr>
        <p:xfrm>
          <a:off x="1206500" y="2165350"/>
          <a:ext cx="6865938" cy="301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1" r:id="rId3" imgW="6875280" imgH="3022560" progId="">
                  <p:embed/>
                </p:oleObj>
              </mc:Choice>
              <mc:Fallback>
                <p:oleObj r:id="rId3" imgW="6875280" imgH="3022560" progId="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2165350"/>
                        <a:ext cx="6865938" cy="301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825500" y="5453063"/>
            <a:ext cx="22209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b="1">
                <a:latin typeface="Arial" charset="0"/>
              </a:rPr>
              <a:t>Flow Resistance Factor:</a:t>
            </a:r>
          </a:p>
        </p:txBody>
      </p:sp>
      <p:graphicFrame>
        <p:nvGraphicFramePr>
          <p:cNvPr id="5123" name="Object 5"/>
          <p:cNvGraphicFramePr>
            <a:graphicFrameLocks/>
          </p:cNvGraphicFramePr>
          <p:nvPr/>
        </p:nvGraphicFramePr>
        <p:xfrm>
          <a:off x="3416300" y="5300663"/>
          <a:ext cx="4449763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2" name="Equation" r:id="rId5" imgW="2882880" imgH="431640" progId="Equation.2">
                  <p:embed/>
                </p:oleObj>
              </mc:Choice>
              <mc:Fallback>
                <p:oleObj name="Equation" r:id="rId5" imgW="2882880" imgH="431640" progId="Equation.2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6300" y="5300663"/>
                        <a:ext cx="4449763" cy="649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8" name="Text Box 6"/>
          <p:cNvSpPr txBox="1">
            <a:spLocks noChangeArrowheads="1"/>
          </p:cNvSpPr>
          <p:nvPr/>
        </p:nvSpPr>
        <p:spPr bwMode="auto">
          <a:xfrm>
            <a:off x="952500" y="1677988"/>
            <a:ext cx="5314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800" b="1">
                <a:latin typeface="Arial" charset="0"/>
              </a:rPr>
              <a:t>PIPE FLOW WITH ENTRANCE AND EXIT LOSS</a:t>
            </a:r>
            <a:endParaRPr lang="en-US" altLang="en-US" b="1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000" smtClean="0">
                <a:latin typeface="Arial" charset="0"/>
              </a:rPr>
              <a:t>GFSSP 7.01 -- Resistance &amp; Fluid Options </a:t>
            </a:r>
            <a:endParaRPr lang="en-US" altLang="en-US" sz="1000"/>
          </a:p>
        </p:txBody>
      </p:sp>
      <p:sp>
        <p:nvSpPr>
          <p:cNvPr id="6152" name="Rectangle 2"/>
          <p:cNvSpPr>
            <a:spLocks noChangeArrowheads="1"/>
          </p:cNvSpPr>
          <p:nvPr/>
        </p:nvSpPr>
        <p:spPr bwMode="auto">
          <a:xfrm>
            <a:off x="2641600" y="1065213"/>
            <a:ext cx="3654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 b="1">
                <a:latin typeface="Arial" charset="0"/>
              </a:rPr>
              <a:t>RESISTANCE OPTION 5</a:t>
            </a:r>
          </a:p>
        </p:txBody>
      </p:sp>
      <p:graphicFrame>
        <p:nvGraphicFramePr>
          <p:cNvPr id="6146" name="Object 3"/>
          <p:cNvGraphicFramePr>
            <a:graphicFrameLocks/>
          </p:cNvGraphicFramePr>
          <p:nvPr/>
        </p:nvGraphicFramePr>
        <p:xfrm>
          <a:off x="4343400" y="1798638"/>
          <a:ext cx="4294188" cy="244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20" r:id="rId3" imgW="4303440" imgH="2450880" progId="">
                  <p:embed/>
                </p:oleObj>
              </mc:Choice>
              <mc:Fallback>
                <p:oleObj r:id="rId3" imgW="4303440" imgH="2450880" progId="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1798638"/>
                        <a:ext cx="4294188" cy="2441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3" name="Rectangle 4"/>
          <p:cNvSpPr>
            <a:spLocks noChangeArrowheads="1"/>
          </p:cNvSpPr>
          <p:nvPr/>
        </p:nvSpPr>
        <p:spPr bwMode="auto">
          <a:xfrm>
            <a:off x="1246188" y="2601913"/>
            <a:ext cx="22209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b="1" dirty="0">
                <a:latin typeface="Arial" charset="0"/>
              </a:rPr>
              <a:t>Flow Resistance Factor:</a:t>
            </a:r>
          </a:p>
        </p:txBody>
      </p:sp>
      <p:graphicFrame>
        <p:nvGraphicFramePr>
          <p:cNvPr id="6147" name="Object 5"/>
          <p:cNvGraphicFramePr>
            <a:graphicFrameLocks/>
          </p:cNvGraphicFramePr>
          <p:nvPr/>
        </p:nvGraphicFramePr>
        <p:xfrm>
          <a:off x="1500188" y="3157538"/>
          <a:ext cx="1406525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21" name="Equation" r:id="rId5" imgW="1077840" imgH="480960" progId="Equation.2">
                  <p:embed/>
                </p:oleObj>
              </mc:Choice>
              <mc:Fallback>
                <p:oleObj name="Equation" r:id="rId5" imgW="1077840" imgH="480960" progId="Equation.2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88" y="3157538"/>
                        <a:ext cx="1406525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4" name="Rectangle 6"/>
          <p:cNvSpPr>
            <a:spLocks noChangeArrowheads="1"/>
          </p:cNvSpPr>
          <p:nvPr/>
        </p:nvSpPr>
        <p:spPr bwMode="auto">
          <a:xfrm>
            <a:off x="1624013" y="4230688"/>
            <a:ext cx="820737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200" i="1" dirty="0">
                <a:latin typeface="Arial" charset="0"/>
              </a:rPr>
              <a:t>Where:</a:t>
            </a:r>
          </a:p>
        </p:txBody>
      </p:sp>
      <p:graphicFrame>
        <p:nvGraphicFramePr>
          <p:cNvPr id="6148" name="Object 7"/>
          <p:cNvGraphicFramePr>
            <a:graphicFrameLocks/>
          </p:cNvGraphicFramePr>
          <p:nvPr/>
        </p:nvGraphicFramePr>
        <p:xfrm>
          <a:off x="2006600" y="4687888"/>
          <a:ext cx="460057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22" name="Equation" r:id="rId7" imgW="4609800" imgH="699840" progId="Equation.2">
                  <p:embed/>
                </p:oleObj>
              </mc:Choice>
              <mc:Fallback>
                <p:oleObj name="Equation" r:id="rId7" imgW="4609800" imgH="699840" progId="Equation.2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600" y="4687888"/>
                        <a:ext cx="460057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8"/>
          <p:cNvGraphicFramePr>
            <a:graphicFrameLocks/>
          </p:cNvGraphicFramePr>
          <p:nvPr/>
        </p:nvGraphicFramePr>
        <p:xfrm>
          <a:off x="2119313" y="5508625"/>
          <a:ext cx="415448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23" name="Equation" r:id="rId9" imgW="4163760" imgH="556920" progId="Equation.2">
                  <p:embed/>
                </p:oleObj>
              </mc:Choice>
              <mc:Fallback>
                <p:oleObj name="Equation" r:id="rId9" imgW="4163760" imgH="556920" progId="Equation.2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313" y="5508625"/>
                        <a:ext cx="4154487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5" name="Rectangle 10"/>
          <p:cNvSpPr>
            <a:spLocks noChangeArrowheads="1"/>
          </p:cNvSpPr>
          <p:nvPr/>
        </p:nvSpPr>
        <p:spPr bwMode="auto">
          <a:xfrm>
            <a:off x="1092200" y="1889125"/>
            <a:ext cx="2635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800" b="1" dirty="0">
                <a:latin typeface="Arial" charset="0"/>
              </a:rPr>
              <a:t>THIN SHARP ORIFICE</a:t>
            </a:r>
            <a:endParaRPr lang="en-US" altLang="en-US" sz="2800" b="1" dirty="0">
              <a:latin typeface="Arial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6629808" y="5504263"/>
            <a:ext cx="2336984" cy="5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/>
            <a:r>
              <a:rPr lang="en-US" altLang="en-US" sz="1400" dirty="0" smtClean="0">
                <a:latin typeface="Arial" charset="0"/>
              </a:rPr>
              <a:t>Note:  this branch is only for incompressible flow.</a:t>
            </a:r>
            <a:endParaRPr lang="en-US" altLang="en-US" sz="1400" dirty="0">
              <a:latin typeface="Arial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3D4A0-B40F-4217-A305-8121B00B743F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1600" b="1" i="1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7282</TotalTime>
  <Words>2540</Words>
  <Application>Microsoft Office PowerPoint</Application>
  <PresentationFormat>On-screen Show (4:3)</PresentationFormat>
  <Paragraphs>576</Paragraphs>
  <Slides>46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46</vt:i4>
      </vt:variant>
    </vt:vector>
  </HeadingPairs>
  <TitlesOfParts>
    <vt:vector size="56" baseType="lpstr">
      <vt:lpstr>Arial</vt:lpstr>
      <vt:lpstr>Calibri</vt:lpstr>
      <vt:lpstr>Cambria Math</vt:lpstr>
      <vt:lpstr>Courier New</vt:lpstr>
      <vt:lpstr>Symbol</vt:lpstr>
      <vt:lpstr>Times New Roman</vt:lpstr>
      <vt:lpstr>Default Design</vt:lpstr>
      <vt:lpstr>Equation</vt:lpstr>
      <vt:lpstr>Document</vt:lpstr>
      <vt:lpstr>Chart</vt:lpstr>
      <vt:lpstr>RESISTANCE &amp; FLUID OPTIONS</vt:lpstr>
      <vt:lpstr>RESISTANCE OPTIONS</vt:lpstr>
      <vt:lpstr>Friction Term in GFSSP’s Momentum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RESISTANCE OPTIONS SUMMARY</vt:lpstr>
      <vt:lpstr>FLUID OPTIONS</vt:lpstr>
      <vt:lpstr>Integrated Fluid Property Programs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OTHER FLUID OPTIONS</vt:lpstr>
      <vt:lpstr>USER-CODED FLUID</vt:lpstr>
      <vt:lpstr>USER-CODED FLUID</vt:lpstr>
      <vt:lpstr>FLUID OPTIONS SUMMARY</vt:lpstr>
    </vt:vector>
  </TitlesOfParts>
  <Company>MSFC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Computational Model of Evaporative Mass Transfer</dc:title>
  <dc:creator>Alok Majumdar</dc:creator>
  <cp:lastModifiedBy>Leclair, Andre C. (MSFC-ER43)</cp:lastModifiedBy>
  <cp:revision>116</cp:revision>
  <cp:lastPrinted>2000-03-23T16:36:49Z</cp:lastPrinted>
  <dcterms:created xsi:type="dcterms:W3CDTF">2000-02-22T21:14:35Z</dcterms:created>
  <dcterms:modified xsi:type="dcterms:W3CDTF">2015-11-05T15:14:10Z</dcterms:modified>
</cp:coreProperties>
</file>