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sldIdLst>
    <p:sldId id="526" r:id="rId2"/>
    <p:sldId id="530" r:id="rId3"/>
    <p:sldId id="476" r:id="rId4"/>
    <p:sldId id="343" r:id="rId5"/>
    <p:sldId id="385" r:id="rId6"/>
    <p:sldId id="386" r:id="rId7"/>
    <p:sldId id="387" r:id="rId8"/>
    <p:sldId id="388" r:id="rId9"/>
    <p:sldId id="389" r:id="rId10"/>
    <p:sldId id="390" r:id="rId11"/>
    <p:sldId id="391" r:id="rId12"/>
    <p:sldId id="392" r:id="rId13"/>
    <p:sldId id="394" r:id="rId14"/>
    <p:sldId id="395" r:id="rId15"/>
    <p:sldId id="377" r:id="rId16"/>
    <p:sldId id="326" r:id="rId17"/>
    <p:sldId id="381" r:id="rId18"/>
    <p:sldId id="472" r:id="rId19"/>
    <p:sldId id="477" r:id="rId20"/>
    <p:sldId id="337" r:id="rId21"/>
    <p:sldId id="418" r:id="rId22"/>
    <p:sldId id="443" r:id="rId23"/>
    <p:sldId id="419" r:id="rId24"/>
    <p:sldId id="440" r:id="rId25"/>
    <p:sldId id="441" r:id="rId26"/>
    <p:sldId id="442" r:id="rId27"/>
    <p:sldId id="444" r:id="rId28"/>
    <p:sldId id="338" r:id="rId29"/>
    <p:sldId id="398" r:id="rId30"/>
    <p:sldId id="396" r:id="rId31"/>
    <p:sldId id="397" r:id="rId32"/>
    <p:sldId id="404" r:id="rId33"/>
    <p:sldId id="405" r:id="rId34"/>
    <p:sldId id="334" r:id="rId35"/>
    <p:sldId id="400" r:id="rId36"/>
    <p:sldId id="401" r:id="rId37"/>
    <p:sldId id="402" r:id="rId38"/>
    <p:sldId id="403" r:id="rId39"/>
    <p:sldId id="336" r:id="rId40"/>
    <p:sldId id="448" r:id="rId41"/>
    <p:sldId id="451" r:id="rId42"/>
    <p:sldId id="453" r:id="rId43"/>
    <p:sldId id="454" r:id="rId44"/>
    <p:sldId id="455" r:id="rId45"/>
    <p:sldId id="457" r:id="rId46"/>
    <p:sldId id="534" r:id="rId4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15620"/>
    <p:restoredTop sz="99756" autoAdjust="0"/>
  </p:normalViewPr>
  <p:slideViewPr>
    <p:cSldViewPr snapToGrid="0">
      <p:cViewPr>
        <p:scale>
          <a:sx n="110" d="100"/>
          <a:sy n="110" d="100"/>
        </p:scale>
        <p:origin x="-72" y="834"/>
      </p:cViewPr>
      <p:guideLst>
        <p:guide orient="horz" pos="3891"/>
        <p:guide pos="158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0" d="100"/>
        <a:sy n="4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19C718-6800-4976-AEDE-E16131FF2EFE}" type="datetimeFigureOut">
              <a:rPr lang="en-US" smtClean="0"/>
              <a:pPr/>
              <a:t>10/1/2012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A83D0C-CFCD-4C91-A40A-162123E53F2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14573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FCFB0-B755-4F48-A70C-B615579C4010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9C6B7-0E8A-4071-8AE6-FF6DBCEB215A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046CB-EE8D-4A00-9D42-2A730E10692B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71270-D56E-49E4-86C5-CDE461B7CDBF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0BEC0-C2B4-4AE6-8F3D-8824B0671A2E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43DE0-EF1F-4E9E-AC40-9A2C24D961BA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B0D58-DDF2-4BDA-8DBE-5523810E5FD1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878C3-9599-4995-8772-CA410F2283E3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7283-821E-4149-9DE8-63972EE781F9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FDADD-9074-4AE2-A27C-6B0E690CAED9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F63E7-8A1B-4954-8C4B-28E7EBC6B8A0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387147-69D0-4B0E-9147-5F86034A56D2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10" Type="http://schemas.openxmlformats.org/officeDocument/2006/relationships/image" Target="../media/image39.jpeg"/><Relationship Id="rId4" Type="http://schemas.openxmlformats.org/officeDocument/2006/relationships/image" Target="../media/image33.jpeg"/><Relationship Id="rId9" Type="http://schemas.openxmlformats.org/officeDocument/2006/relationships/image" Target="../media/image38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48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w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png"/><Relationship Id="rId4" Type="http://schemas.openxmlformats.org/officeDocument/2006/relationships/image" Target="../media/image45.wmf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2.png"/><Relationship Id="rId7" Type="http://schemas.openxmlformats.org/officeDocument/2006/relationships/image" Target="../media/image54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53.png"/><Relationship Id="rId5" Type="http://schemas.openxmlformats.org/officeDocument/2006/relationships/image" Target="../media/image51.wmf"/><Relationship Id="rId4" Type="http://schemas.openxmlformats.org/officeDocument/2006/relationships/oleObject" Target="../embeddings/oleObject3.bin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7" Type="http://schemas.openxmlformats.org/officeDocument/2006/relationships/image" Target="../media/image57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56.png"/><Relationship Id="rId5" Type="http://schemas.openxmlformats.org/officeDocument/2006/relationships/image" Target="../media/image51.wmf"/><Relationship Id="rId4" Type="http://schemas.openxmlformats.org/officeDocument/2006/relationships/oleObject" Target="../embeddings/oleObject4.bin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7" Type="http://schemas.openxmlformats.org/officeDocument/2006/relationships/image" Target="../media/image59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58.png"/><Relationship Id="rId5" Type="http://schemas.openxmlformats.org/officeDocument/2006/relationships/image" Target="../media/image51.wmf"/><Relationship Id="rId4" Type="http://schemas.openxmlformats.org/officeDocument/2006/relationships/oleObject" Target="../embeddings/oleObject5.bin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2.pn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102057" y="2201287"/>
            <a:ext cx="696851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Introduction to On-Orbit Thermal Environments</a:t>
            </a:r>
          </a:p>
          <a:p>
            <a:pPr algn="ctr"/>
            <a:endParaRPr lang="en-US" sz="3600" b="1" dirty="0" smtClean="0"/>
          </a:p>
          <a:p>
            <a:pPr algn="ctr"/>
            <a:r>
              <a:rPr lang="en-US" sz="3600" b="1" dirty="0" smtClean="0"/>
              <a:t>Part 3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Part 3 Roadmap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490848" y="1743074"/>
            <a:ext cx="1852428" cy="52322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Thermal Radiation Basics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88075" y="1847850"/>
            <a:ext cx="646331" cy="307777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Orbits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67157" y="1847850"/>
            <a:ext cx="907621" cy="307777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Solar Flux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595137" y="1847850"/>
            <a:ext cx="1061509" cy="307777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err="1" smtClean="0">
                <a:solidFill>
                  <a:schemeClr val="bg1">
                    <a:lumMod val="65000"/>
                  </a:schemeClr>
                </a:solidFill>
              </a:rPr>
              <a:t>Albedo</a:t>
            </a:r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 Flux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99907" y="3248024"/>
            <a:ext cx="1752818" cy="52322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Planetary Infrared Flux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819654" y="3248024"/>
            <a:ext cx="1923922" cy="52322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err="1" smtClean="0">
                <a:solidFill>
                  <a:schemeClr val="bg1">
                    <a:lumMod val="65000"/>
                  </a:schemeClr>
                </a:solidFill>
              </a:rPr>
              <a:t>Albedo</a:t>
            </a:r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 and Planetary Flux Combinations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908105" y="3352800"/>
            <a:ext cx="988027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/>
              <a:t>Beta Angle</a:t>
            </a:r>
            <a:endParaRPr lang="en-US" sz="1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824183" y="5495924"/>
            <a:ext cx="1995217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Consequences of Beta Angle Variation</a:t>
            </a:r>
            <a:endParaRPr lang="en-US" sz="14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3529482" y="5495925"/>
            <a:ext cx="1528294" cy="52322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Putting It All Together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505661" y="5495925"/>
            <a:ext cx="1714290" cy="52322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Other Heating Environments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17" name="Elbow Connector 16"/>
          <p:cNvCxnSpPr>
            <a:stCxn id="5" idx="3"/>
            <a:endCxn id="6" idx="1"/>
          </p:cNvCxnSpPr>
          <p:nvPr/>
        </p:nvCxnSpPr>
        <p:spPr>
          <a:xfrm flipV="1">
            <a:off x="3343276" y="2001739"/>
            <a:ext cx="544799" cy="2945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Elbow Connector 20"/>
          <p:cNvCxnSpPr>
            <a:stCxn id="6" idx="3"/>
            <a:endCxn id="7" idx="1"/>
          </p:cNvCxnSpPr>
          <p:nvPr/>
        </p:nvCxnSpPr>
        <p:spPr>
          <a:xfrm>
            <a:off x="4534406" y="2001739"/>
            <a:ext cx="832751" cy="1588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hape 22"/>
          <p:cNvCxnSpPr>
            <a:stCxn id="7" idx="3"/>
            <a:endCxn id="8" idx="1"/>
          </p:cNvCxnSpPr>
          <p:nvPr/>
        </p:nvCxnSpPr>
        <p:spPr>
          <a:xfrm>
            <a:off x="6274778" y="2001739"/>
            <a:ext cx="320359" cy="1588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Elbow Connector 24"/>
          <p:cNvCxnSpPr>
            <a:stCxn id="8" idx="3"/>
            <a:endCxn id="9" idx="1"/>
          </p:cNvCxnSpPr>
          <p:nvPr/>
        </p:nvCxnSpPr>
        <p:spPr>
          <a:xfrm flipH="1">
            <a:off x="999907" y="2001739"/>
            <a:ext cx="6656739" cy="1507895"/>
          </a:xfrm>
          <a:prstGeom prst="bentConnector5">
            <a:avLst>
              <a:gd name="adj1" fmla="val -12735"/>
              <a:gd name="adj2" fmla="val 67905"/>
              <a:gd name="adj3" fmla="val 103434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hape 28"/>
          <p:cNvCxnSpPr>
            <a:stCxn id="10" idx="3"/>
            <a:endCxn id="11" idx="1"/>
          </p:cNvCxnSpPr>
          <p:nvPr/>
        </p:nvCxnSpPr>
        <p:spPr>
          <a:xfrm flipV="1">
            <a:off x="5743576" y="3506689"/>
            <a:ext cx="1164529" cy="2945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Elbow Connector 30"/>
          <p:cNvCxnSpPr>
            <a:stCxn id="11" idx="3"/>
            <a:endCxn id="12" idx="1"/>
          </p:cNvCxnSpPr>
          <p:nvPr/>
        </p:nvCxnSpPr>
        <p:spPr>
          <a:xfrm flipH="1">
            <a:off x="824183" y="3506689"/>
            <a:ext cx="7071949" cy="2250845"/>
          </a:xfrm>
          <a:prstGeom prst="bentConnector5">
            <a:avLst>
              <a:gd name="adj1" fmla="val -8215"/>
              <a:gd name="adj2" fmla="val 64534"/>
              <a:gd name="adj3" fmla="val 103232"/>
            </a:avLst>
          </a:prstGeom>
          <a:ln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Elbow Connector 32"/>
          <p:cNvCxnSpPr>
            <a:stCxn id="12" idx="3"/>
            <a:endCxn id="13" idx="1"/>
          </p:cNvCxnSpPr>
          <p:nvPr/>
        </p:nvCxnSpPr>
        <p:spPr>
          <a:xfrm>
            <a:off x="2819400" y="5757534"/>
            <a:ext cx="710082" cy="1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hape 34"/>
          <p:cNvCxnSpPr>
            <a:stCxn id="13" idx="3"/>
            <a:endCxn id="14" idx="1"/>
          </p:cNvCxnSpPr>
          <p:nvPr/>
        </p:nvCxnSpPr>
        <p:spPr>
          <a:xfrm>
            <a:off x="5057776" y="5757535"/>
            <a:ext cx="447885" cy="1588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5306" name="Picture 10" descr="D:\Documents and Settings\srickman\Local Settings\Temporary Internet Files\Content.IE5\SDLVD7QI\MP90038596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814" y="1323975"/>
            <a:ext cx="972911" cy="1362075"/>
          </a:xfrm>
          <a:prstGeom prst="rect">
            <a:avLst/>
          </a:prstGeom>
          <a:noFill/>
        </p:spPr>
      </p:pic>
      <p:pic>
        <p:nvPicPr>
          <p:cNvPr id="55307" name="Picture 11" descr="D:\Documents and Settings\srickman\Local Settings\Temporary Internet Files\Content.IE5\X0Z00CIN\MP90038596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9588" y="5143499"/>
            <a:ext cx="877661" cy="12287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47" name="TextBox 46"/>
          <p:cNvSpPr txBox="1"/>
          <p:nvPr/>
        </p:nvSpPr>
        <p:spPr>
          <a:xfrm>
            <a:off x="6330451" y="1028700"/>
            <a:ext cx="1584824" cy="307777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Solar Zenith Angle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368551" y="2466974"/>
            <a:ext cx="1518149" cy="307777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Form Factor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54" name="Elbow Connector 53"/>
          <p:cNvCxnSpPr>
            <a:stCxn id="55306" idx="3"/>
            <a:endCxn id="5" idx="1"/>
          </p:cNvCxnSpPr>
          <p:nvPr/>
        </p:nvCxnSpPr>
        <p:spPr>
          <a:xfrm flipV="1">
            <a:off x="1228725" y="2004684"/>
            <a:ext cx="262123" cy="329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Elbow Connector 55"/>
          <p:cNvCxnSpPr>
            <a:stCxn id="14" idx="3"/>
            <a:endCxn id="55307" idx="1"/>
          </p:cNvCxnSpPr>
          <p:nvPr/>
        </p:nvCxnSpPr>
        <p:spPr>
          <a:xfrm>
            <a:off x="7219951" y="5757535"/>
            <a:ext cx="379637" cy="327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6597151" y="4095748"/>
            <a:ext cx="1613399" cy="738664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0070C0"/>
                </a:solidFill>
              </a:rPr>
              <a:t>The Celestial Inertial Coordinate System</a:t>
            </a:r>
            <a:endParaRPr lang="en-US" sz="1400" b="1" dirty="0">
              <a:solidFill>
                <a:srgbClr val="0070C0"/>
              </a:solidFill>
            </a:endParaRPr>
          </a:p>
        </p:txBody>
      </p:sp>
      <p:cxnSp>
        <p:nvCxnSpPr>
          <p:cNvPr id="60" name="Elbow Connector 59"/>
          <p:cNvCxnSpPr>
            <a:stCxn id="8" idx="0"/>
            <a:endCxn id="47" idx="2"/>
          </p:cNvCxnSpPr>
          <p:nvPr/>
        </p:nvCxnSpPr>
        <p:spPr>
          <a:xfrm rot="16200000" flipV="1">
            <a:off x="6868692" y="1590649"/>
            <a:ext cx="511373" cy="3029"/>
          </a:xfrm>
          <a:prstGeom prst="bentConnector3">
            <a:avLst>
              <a:gd name="adj1" fmla="val 50000"/>
            </a:avLst>
          </a:prstGeom>
          <a:ln w="19050">
            <a:solidFill>
              <a:schemeClr val="bg1">
                <a:lumMod val="65000"/>
              </a:schemeClr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Elbow Connector 63"/>
          <p:cNvCxnSpPr>
            <a:stCxn id="8" idx="2"/>
            <a:endCxn id="48" idx="0"/>
          </p:cNvCxnSpPr>
          <p:nvPr/>
        </p:nvCxnSpPr>
        <p:spPr>
          <a:xfrm rot="16200000" flipH="1">
            <a:off x="6971086" y="2310433"/>
            <a:ext cx="311347" cy="1734"/>
          </a:xfrm>
          <a:prstGeom prst="bentConnector3">
            <a:avLst>
              <a:gd name="adj1" fmla="val 50000"/>
            </a:avLst>
          </a:prstGeom>
          <a:ln w="19050">
            <a:solidFill>
              <a:schemeClr val="bg1">
                <a:lumMod val="65000"/>
              </a:schemeClr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Elbow Connector 73"/>
          <p:cNvCxnSpPr>
            <a:stCxn id="11" idx="2"/>
            <a:endCxn id="58" idx="0"/>
          </p:cNvCxnSpPr>
          <p:nvPr/>
        </p:nvCxnSpPr>
        <p:spPr>
          <a:xfrm rot="16200000" flipH="1">
            <a:off x="7185400" y="3877296"/>
            <a:ext cx="435171" cy="1732"/>
          </a:xfrm>
          <a:prstGeom prst="bentConnector3">
            <a:avLst>
              <a:gd name="adj1" fmla="val 50000"/>
            </a:avLst>
          </a:prstGeom>
          <a:ln w="19050">
            <a:solidFill>
              <a:srgbClr val="0070C0"/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Elbow Connector 52"/>
          <p:cNvCxnSpPr>
            <a:stCxn id="9" idx="3"/>
            <a:endCxn id="10" idx="1"/>
          </p:cNvCxnSpPr>
          <p:nvPr/>
        </p:nvCxnSpPr>
        <p:spPr>
          <a:xfrm>
            <a:off x="2752725" y="3509634"/>
            <a:ext cx="1066929" cy="1588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TextBox 79"/>
          <p:cNvSpPr txBox="1"/>
          <p:nvPr/>
        </p:nvSpPr>
        <p:spPr>
          <a:xfrm>
            <a:off x="1120276" y="4210645"/>
            <a:ext cx="1518149" cy="307777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Projected Area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84" name="Elbow Connector 83"/>
          <p:cNvCxnSpPr>
            <a:stCxn id="9" idx="2"/>
            <a:endCxn id="80" idx="0"/>
          </p:cNvCxnSpPr>
          <p:nvPr/>
        </p:nvCxnSpPr>
        <p:spPr>
          <a:xfrm rot="16200000" flipH="1">
            <a:off x="1658133" y="3989426"/>
            <a:ext cx="439401" cy="3035"/>
          </a:xfrm>
          <a:prstGeom prst="bentConnector3">
            <a:avLst>
              <a:gd name="adj1" fmla="val 50000"/>
            </a:avLst>
          </a:prstGeom>
          <a:ln w="19050">
            <a:solidFill>
              <a:schemeClr val="bg1">
                <a:lumMod val="65000"/>
              </a:schemeClr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4025401" y="4210645"/>
            <a:ext cx="1518149" cy="307777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Time Constant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37" name="Elbow Connector 36"/>
          <p:cNvCxnSpPr>
            <a:stCxn id="10" idx="2"/>
            <a:endCxn id="36" idx="0"/>
          </p:cNvCxnSpPr>
          <p:nvPr/>
        </p:nvCxnSpPr>
        <p:spPr>
          <a:xfrm rot="16200000" flipH="1">
            <a:off x="4563345" y="3989513"/>
            <a:ext cx="439401" cy="2861"/>
          </a:xfrm>
          <a:prstGeom prst="bentConnector3">
            <a:avLst>
              <a:gd name="adj1" fmla="val 50000"/>
            </a:avLst>
          </a:prstGeom>
          <a:ln w="19050">
            <a:solidFill>
              <a:schemeClr val="bg1">
                <a:lumMod val="65000"/>
              </a:schemeClr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092532" y="3153787"/>
            <a:ext cx="69685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Beta Angle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Beta Angle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838201" y="1447800"/>
            <a:ext cx="777239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beta angle, </a:t>
            </a:r>
            <a:r>
              <a:rPr lang="en-US" sz="2800" dirty="0" smtClean="0">
                <a:latin typeface="Symbol" pitchFamily="18" charset="2"/>
              </a:rPr>
              <a:t>b</a:t>
            </a:r>
            <a:r>
              <a:rPr lang="en-US" sz="2800" dirty="0" smtClean="0"/>
              <a:t> is the angle between the solar vector, </a:t>
            </a:r>
            <a:r>
              <a:rPr lang="en-US" sz="2800" b="1" dirty="0" smtClean="0">
                <a:solidFill>
                  <a:srgbClr val="FF0000"/>
                </a:solidFill>
              </a:rPr>
              <a:t>s</a:t>
            </a:r>
            <a:r>
              <a:rPr lang="en-US" sz="2800" dirty="0" smtClean="0"/>
              <a:t>, and its projection onto the orbit plane;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We're going to calculate the beta angle but before we do, we need to explain some concepts.</a:t>
            </a:r>
          </a:p>
        </p:txBody>
      </p:sp>
      <p:sp>
        <p:nvSpPr>
          <p:cNvPr id="12" name="Oval 11"/>
          <p:cNvSpPr/>
          <p:nvPr/>
        </p:nvSpPr>
        <p:spPr>
          <a:xfrm rot="20192097">
            <a:off x="2710903" y="3174732"/>
            <a:ext cx="3450801" cy="81045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0100" name="Picture 4" descr="D:\Documents and Settings\srickman\Local Settings\Temporary Internet Files\Content.IE5\7QRB58XD\MC900438066[1]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676650" y="2928802"/>
            <a:ext cx="1400174" cy="1400174"/>
          </a:xfrm>
          <a:prstGeom prst="rect">
            <a:avLst/>
          </a:prstGeom>
          <a:noFill/>
        </p:spPr>
      </p:pic>
      <p:pic>
        <p:nvPicPr>
          <p:cNvPr id="260101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48901"/>
          <a:stretch>
            <a:fillRect/>
          </a:stretch>
        </p:blipFill>
        <p:spPr bwMode="auto">
          <a:xfrm rot="20192097">
            <a:off x="2766728" y="3550223"/>
            <a:ext cx="3505200" cy="44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102" name="Picture 6" descr="D:\Documents and Settings\srickman\Local Settings\Temporary Internet Files\Content.IE5\7QRB58XD\MC91021703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91224" y="3805101"/>
            <a:ext cx="371475" cy="371475"/>
          </a:xfrm>
          <a:prstGeom prst="rect">
            <a:avLst/>
          </a:prstGeom>
          <a:noFill/>
        </p:spPr>
      </p:pic>
      <p:cxnSp>
        <p:nvCxnSpPr>
          <p:cNvPr id="19" name="Straight Arrow Connector 18"/>
          <p:cNvCxnSpPr/>
          <p:nvPr/>
        </p:nvCxnSpPr>
        <p:spPr>
          <a:xfrm>
            <a:off x="5078489" y="3721608"/>
            <a:ext cx="903211" cy="207319"/>
          </a:xfrm>
          <a:prstGeom prst="straightConnector1">
            <a:avLst/>
          </a:prstGeom>
          <a:ln w="25400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V="1">
            <a:off x="4962525" y="2890702"/>
            <a:ext cx="1038225" cy="447675"/>
          </a:xfrm>
          <a:prstGeom prst="straightConnector1">
            <a:avLst/>
          </a:prstGeom>
          <a:ln w="25400">
            <a:solidFill>
              <a:srgbClr val="FF0000"/>
            </a:solidFill>
            <a:prstDash val="dash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rot="5400000" flipH="1" flipV="1">
            <a:off x="5467352" y="3395530"/>
            <a:ext cx="1047748" cy="38097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260101" idx="0"/>
          </p:cNvCxnSpPr>
          <p:nvPr/>
        </p:nvCxnSpPr>
        <p:spPr>
          <a:xfrm rot="5400000" flipH="1" flipV="1">
            <a:off x="4584908" y="3180333"/>
            <a:ext cx="234443" cy="541966"/>
          </a:xfrm>
          <a:prstGeom prst="straightConnector1">
            <a:avLst/>
          </a:prstGeom>
          <a:ln w="25400">
            <a:solidFill>
              <a:srgbClr val="FF0000">
                <a:alpha val="46000"/>
              </a:srgbClr>
            </a:solidFill>
            <a:prstDash val="dash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>
            <a:stCxn id="260101" idx="0"/>
          </p:cNvCxnSpPr>
          <p:nvPr/>
        </p:nvCxnSpPr>
        <p:spPr>
          <a:xfrm rot="16200000" flipH="1">
            <a:off x="4678281" y="3321401"/>
            <a:ext cx="153071" cy="647343"/>
          </a:xfrm>
          <a:prstGeom prst="straightConnector1">
            <a:avLst/>
          </a:prstGeom>
          <a:ln w="25400">
            <a:solidFill>
              <a:srgbClr val="FF0000">
                <a:alpha val="37000"/>
              </a:srgbClr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Arc 35"/>
          <p:cNvSpPr/>
          <p:nvPr/>
        </p:nvSpPr>
        <p:spPr>
          <a:xfrm>
            <a:off x="5105400" y="3224077"/>
            <a:ext cx="295275" cy="523875"/>
          </a:xfrm>
          <a:prstGeom prst="arc">
            <a:avLst>
              <a:gd name="adj1" fmla="val 16200000"/>
              <a:gd name="adj2" fmla="val 5088335"/>
            </a:avLst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TextBox 36"/>
          <p:cNvSpPr txBox="1"/>
          <p:nvPr/>
        </p:nvSpPr>
        <p:spPr>
          <a:xfrm>
            <a:off x="5343525" y="3090727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70C0"/>
                </a:solidFill>
                <a:latin typeface="Symbol" pitchFamily="18" charset="2"/>
              </a:rPr>
              <a:t>b</a:t>
            </a:r>
            <a:endParaRPr lang="en-US" b="1" dirty="0">
              <a:solidFill>
                <a:srgbClr val="0070C0"/>
              </a:solidFill>
              <a:latin typeface="Symbol" pitchFamily="18" charset="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334000" y="3728902"/>
            <a:ext cx="2744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s</a:t>
            </a:r>
            <a:endParaRPr 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Aside:  The Celestial Inertial Coordinate System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74" name="TextBox 73"/>
          <p:cNvSpPr txBox="1"/>
          <p:nvPr/>
        </p:nvSpPr>
        <p:spPr>
          <a:xfrm>
            <a:off x="838201" y="1447800"/>
            <a:ext cx="77723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A simplified representation of Earth's orbit about the sun is shown below:</a:t>
            </a:r>
          </a:p>
        </p:txBody>
      </p:sp>
      <p:sp>
        <p:nvSpPr>
          <p:cNvPr id="37" name="Oval 36"/>
          <p:cNvSpPr/>
          <p:nvPr/>
        </p:nvSpPr>
        <p:spPr>
          <a:xfrm>
            <a:off x="4790364" y="3835026"/>
            <a:ext cx="914400" cy="91440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/>
          <p:cNvSpPr/>
          <p:nvPr/>
        </p:nvSpPr>
        <p:spPr>
          <a:xfrm>
            <a:off x="1528549" y="3070750"/>
            <a:ext cx="6032310" cy="2538484"/>
          </a:xfrm>
          <a:prstGeom prst="ellipse">
            <a:avLst/>
          </a:prstGeom>
          <a:noFill/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76488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380000">
            <a:off x="7281840" y="3921424"/>
            <a:ext cx="490489" cy="713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380000">
            <a:off x="1279100" y="3896403"/>
            <a:ext cx="490489" cy="713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380000">
            <a:off x="4854813" y="2722697"/>
            <a:ext cx="490489" cy="713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380000">
            <a:off x="4772927" y="5220236"/>
            <a:ext cx="490489" cy="713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2" name="Straight Arrow Connector 51"/>
          <p:cNvCxnSpPr/>
          <p:nvPr/>
        </p:nvCxnSpPr>
        <p:spPr>
          <a:xfrm rot="10800000">
            <a:off x="6305267" y="3152634"/>
            <a:ext cx="627797" cy="25930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>
            <a:off x="2142699" y="5281684"/>
            <a:ext cx="641444" cy="24565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7601803" y="4585648"/>
            <a:ext cx="9098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Winter</a:t>
            </a:r>
          </a:p>
          <a:p>
            <a:r>
              <a:rPr lang="en-US" b="1" dirty="0" smtClean="0"/>
              <a:t>Solstice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489187" y="3525956"/>
            <a:ext cx="9893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Summer</a:t>
            </a:r>
          </a:p>
          <a:p>
            <a:r>
              <a:rPr lang="en-US" b="1" dirty="0" smtClean="0"/>
              <a:t>Solstice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5313528" y="5668370"/>
            <a:ext cx="11320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Autumnal</a:t>
            </a:r>
          </a:p>
          <a:p>
            <a:r>
              <a:rPr lang="en-US" b="1" dirty="0" smtClean="0"/>
              <a:t>Equinox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3732663" y="3159456"/>
            <a:ext cx="9444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Vernal</a:t>
            </a:r>
          </a:p>
          <a:p>
            <a:r>
              <a:rPr lang="en-US" b="1" dirty="0" smtClean="0"/>
              <a:t>Equinox</a:t>
            </a:r>
          </a:p>
        </p:txBody>
      </p:sp>
      <p:sp>
        <p:nvSpPr>
          <p:cNvPr id="77" name="Oval 76"/>
          <p:cNvSpPr>
            <a:spLocks noChangeAspect="1"/>
          </p:cNvSpPr>
          <p:nvPr/>
        </p:nvSpPr>
        <p:spPr>
          <a:xfrm>
            <a:off x="7206018" y="3725839"/>
            <a:ext cx="122830" cy="12283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Oval 78"/>
          <p:cNvSpPr>
            <a:spLocks noChangeAspect="1"/>
          </p:cNvSpPr>
          <p:nvPr/>
        </p:nvSpPr>
        <p:spPr>
          <a:xfrm>
            <a:off x="1653654" y="4751696"/>
            <a:ext cx="122830" cy="12283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TextBox 79"/>
          <p:cNvSpPr txBox="1"/>
          <p:nvPr/>
        </p:nvSpPr>
        <p:spPr>
          <a:xfrm>
            <a:off x="7342495" y="3179928"/>
            <a:ext cx="13351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Perihelion </a:t>
            </a:r>
          </a:p>
          <a:p>
            <a:r>
              <a:rPr lang="en-US" dirty="0" smtClean="0"/>
              <a:t>(~January 4)</a:t>
            </a:r>
            <a:endParaRPr lang="en-US" dirty="0"/>
          </a:p>
        </p:txBody>
      </p:sp>
      <p:sp>
        <p:nvSpPr>
          <p:cNvPr id="81" name="TextBox 80"/>
          <p:cNvSpPr txBox="1"/>
          <p:nvPr/>
        </p:nvSpPr>
        <p:spPr>
          <a:xfrm>
            <a:off x="766555" y="4765342"/>
            <a:ext cx="10791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Aphelion </a:t>
            </a:r>
          </a:p>
          <a:p>
            <a:r>
              <a:rPr lang="en-US" dirty="0" smtClean="0"/>
              <a:t>(~July 4)</a:t>
            </a:r>
            <a:endParaRPr lang="en-US" dirty="0"/>
          </a:p>
        </p:txBody>
      </p:sp>
      <p:sp>
        <p:nvSpPr>
          <p:cNvPr id="21" name="Rounded Rectangle 20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/>
          <p:cNvSpPr txBox="1"/>
          <p:nvPr/>
        </p:nvSpPr>
        <p:spPr>
          <a:xfrm>
            <a:off x="4962525" y="4105275"/>
            <a:ext cx="5405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Sun</a:t>
            </a:r>
            <a:endParaRPr lang="en-US" b="1" dirty="0"/>
          </a:p>
        </p:txBody>
      </p:sp>
      <p:sp>
        <p:nvSpPr>
          <p:cNvPr id="23" name="TextBox 22"/>
          <p:cNvSpPr txBox="1"/>
          <p:nvPr/>
        </p:nvSpPr>
        <p:spPr>
          <a:xfrm rot="773711">
            <a:off x="2695575" y="5147624"/>
            <a:ext cx="1438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Ecliptic Plane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02" name="Picture 2" descr="D:\Documents and Settings\srickman\Local Settings\Temporary Internet Files\Content.IE5\TKVTDA0E\MC900432569[1]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 bwMode="auto">
          <a:xfrm>
            <a:off x="2971913" y="2921663"/>
            <a:ext cx="3209811" cy="320981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Aside:  The Celestial Inertial Coordinate System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256006" name="Picture 6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51064"/>
          <a:stretch>
            <a:fillRect/>
          </a:stretch>
        </p:blipFill>
        <p:spPr bwMode="auto">
          <a:xfrm>
            <a:off x="3295650" y="4693200"/>
            <a:ext cx="24955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09" name="Picture 9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51064"/>
          <a:stretch>
            <a:fillRect/>
          </a:stretch>
        </p:blipFill>
        <p:spPr bwMode="auto">
          <a:xfrm>
            <a:off x="3305175" y="4255050"/>
            <a:ext cx="24955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Arc 18"/>
          <p:cNvSpPr/>
          <p:nvPr/>
        </p:nvSpPr>
        <p:spPr>
          <a:xfrm rot="20801154">
            <a:off x="2316655" y="4306599"/>
            <a:ext cx="4605925" cy="803928"/>
          </a:xfrm>
          <a:prstGeom prst="arc">
            <a:avLst>
              <a:gd name="adj1" fmla="val 20679983"/>
              <a:gd name="adj2" fmla="val 5724548"/>
            </a:avLst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Arc 19"/>
          <p:cNvSpPr/>
          <p:nvPr/>
        </p:nvSpPr>
        <p:spPr>
          <a:xfrm rot="20801154">
            <a:off x="2267064" y="4325598"/>
            <a:ext cx="4589926" cy="784856"/>
          </a:xfrm>
          <a:prstGeom prst="arc">
            <a:avLst>
              <a:gd name="adj1" fmla="val 5823321"/>
              <a:gd name="adj2" fmla="val 11680706"/>
            </a:avLst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Arrow Connector 21"/>
          <p:cNvCxnSpPr/>
          <p:nvPr/>
        </p:nvCxnSpPr>
        <p:spPr>
          <a:xfrm rot="16200000" flipH="1">
            <a:off x="4400549" y="5378998"/>
            <a:ext cx="685801" cy="133351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endCxn id="256002" idx="0"/>
          </p:cNvCxnSpPr>
          <p:nvPr/>
        </p:nvCxnSpPr>
        <p:spPr>
          <a:xfrm rot="5400000" flipH="1" flipV="1">
            <a:off x="4407778" y="3085885"/>
            <a:ext cx="333262" cy="4819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stCxn id="256009" idx="3"/>
          </p:cNvCxnSpPr>
          <p:nvPr/>
        </p:nvCxnSpPr>
        <p:spPr>
          <a:xfrm flipV="1">
            <a:off x="5800725" y="4407450"/>
            <a:ext cx="1685925" cy="66675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rot="16200000" flipH="1">
            <a:off x="4329114" y="4774160"/>
            <a:ext cx="590549" cy="104777"/>
          </a:xfrm>
          <a:prstGeom prst="straightConnector1">
            <a:avLst/>
          </a:prstGeom>
          <a:ln w="25400">
            <a:solidFill>
              <a:schemeClr val="tx1">
                <a:alpha val="21000"/>
              </a:schemeClr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rot="16200000" flipV="1">
            <a:off x="3938588" y="3907387"/>
            <a:ext cx="1266824" cy="1"/>
          </a:xfrm>
          <a:prstGeom prst="straightConnector1">
            <a:avLst/>
          </a:prstGeom>
          <a:ln w="25400">
            <a:solidFill>
              <a:schemeClr val="tx1">
                <a:alpha val="21000"/>
              </a:schemeClr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V="1">
            <a:off x="4572000" y="4474126"/>
            <a:ext cx="1276349" cy="57149"/>
          </a:xfrm>
          <a:prstGeom prst="straightConnector1">
            <a:avLst/>
          </a:prstGeom>
          <a:ln w="25400">
            <a:solidFill>
              <a:schemeClr val="tx1">
                <a:alpha val="21000"/>
              </a:schemeClr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rot="10800000" flipV="1">
            <a:off x="4686301" y="5102775"/>
            <a:ext cx="2066925" cy="1905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Arc 58"/>
          <p:cNvSpPr/>
          <p:nvPr/>
        </p:nvSpPr>
        <p:spPr>
          <a:xfrm>
            <a:off x="1533525" y="3635925"/>
            <a:ext cx="6048375" cy="2152650"/>
          </a:xfrm>
          <a:prstGeom prst="arc">
            <a:avLst>
              <a:gd name="adj1" fmla="val 18777393"/>
              <a:gd name="adj2" fmla="val 13457192"/>
            </a:avLst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Arc 59"/>
          <p:cNvSpPr/>
          <p:nvPr/>
        </p:nvSpPr>
        <p:spPr>
          <a:xfrm>
            <a:off x="6191250" y="4578900"/>
            <a:ext cx="352425" cy="638175"/>
          </a:xfrm>
          <a:prstGeom prst="arc">
            <a:avLst>
              <a:gd name="adj1" fmla="val 16200000"/>
              <a:gd name="adj2" fmla="val 3155124"/>
            </a:avLst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TextBox 61"/>
          <p:cNvSpPr txBox="1"/>
          <p:nvPr/>
        </p:nvSpPr>
        <p:spPr>
          <a:xfrm flipH="1">
            <a:off x="6496049" y="4626526"/>
            <a:ext cx="11144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latin typeface="Symbol" pitchFamily="18" charset="2"/>
              </a:rPr>
              <a:t>e = 23.45 </a:t>
            </a:r>
            <a:r>
              <a:rPr lang="en-US" sz="1600" b="1" dirty="0" smtClean="0">
                <a:latin typeface="Arial"/>
                <a:cs typeface="Arial"/>
              </a:rPr>
              <a:t>°</a:t>
            </a:r>
            <a:endParaRPr lang="en-US" sz="1600" b="1" dirty="0">
              <a:latin typeface="Symbol" pitchFamily="18" charset="2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4476750" y="5426625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x</a:t>
            </a:r>
            <a:endParaRPr lang="en-US" b="1" dirty="0"/>
          </a:p>
        </p:txBody>
      </p:sp>
      <p:sp>
        <p:nvSpPr>
          <p:cNvPr id="64" name="TextBox 63"/>
          <p:cNvSpPr txBox="1"/>
          <p:nvPr/>
        </p:nvSpPr>
        <p:spPr>
          <a:xfrm>
            <a:off x="7048500" y="4083600"/>
            <a:ext cx="2936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y</a:t>
            </a:r>
            <a:endParaRPr lang="en-US" b="1" dirty="0"/>
          </a:p>
        </p:txBody>
      </p:sp>
      <p:sp>
        <p:nvSpPr>
          <p:cNvPr id="65" name="TextBox 64"/>
          <p:cNvSpPr txBox="1"/>
          <p:nvPr/>
        </p:nvSpPr>
        <p:spPr>
          <a:xfrm>
            <a:off x="4543425" y="2959650"/>
            <a:ext cx="2760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z</a:t>
            </a:r>
            <a:endParaRPr lang="en-US" b="1" dirty="0"/>
          </a:p>
        </p:txBody>
      </p:sp>
      <p:sp>
        <p:nvSpPr>
          <p:cNvPr id="66" name="TextBox 65"/>
          <p:cNvSpPr txBox="1"/>
          <p:nvPr/>
        </p:nvSpPr>
        <p:spPr>
          <a:xfrm rot="20511450">
            <a:off x="1707671" y="3641790"/>
            <a:ext cx="16149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solidFill>
                  <a:srgbClr val="0070C0"/>
                </a:solidFill>
              </a:rPr>
              <a:t>Celestial Equator</a:t>
            </a:r>
            <a:endParaRPr lang="en-US" sz="1600" b="1" dirty="0">
              <a:solidFill>
                <a:srgbClr val="0070C0"/>
              </a:solidFill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4185817" y="5674275"/>
            <a:ext cx="14099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latin typeface="Symbol" pitchFamily="18" charset="2"/>
              </a:rPr>
              <a:t>g</a:t>
            </a:r>
            <a:r>
              <a:rPr lang="en-US" b="1" dirty="0" smtClean="0"/>
              <a:t> </a:t>
            </a:r>
          </a:p>
          <a:p>
            <a:pPr algn="ctr"/>
            <a:r>
              <a:rPr lang="en-US" sz="1400" b="1" dirty="0" smtClean="0"/>
              <a:t>(Vernal Equinox)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210050" y="2626275"/>
            <a:ext cx="7457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North</a:t>
            </a:r>
            <a:endParaRPr lang="en-US" b="1" dirty="0"/>
          </a:p>
        </p:txBody>
      </p:sp>
      <p:sp>
        <p:nvSpPr>
          <p:cNvPr id="70" name="TextBox 69"/>
          <p:cNvSpPr txBox="1"/>
          <p:nvPr/>
        </p:nvSpPr>
        <p:spPr>
          <a:xfrm rot="19982601">
            <a:off x="2107887" y="4584765"/>
            <a:ext cx="130343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solidFill>
                  <a:srgbClr val="FF0000"/>
                </a:solidFill>
              </a:rPr>
              <a:t>Ecliptic Plane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71" name="TextBox 70"/>
          <p:cNvSpPr txBox="1"/>
          <p:nvPr/>
        </p:nvSpPr>
        <p:spPr>
          <a:xfrm rot="639520">
            <a:off x="3600450" y="4769400"/>
            <a:ext cx="85420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/>
              <a:t>Equator</a:t>
            </a:r>
            <a:endParaRPr lang="en-US" sz="1600" b="1" dirty="0"/>
          </a:p>
        </p:txBody>
      </p:sp>
      <p:sp>
        <p:nvSpPr>
          <p:cNvPr id="72" name="Oval 71"/>
          <p:cNvSpPr>
            <a:spLocks noChangeAspect="1"/>
          </p:cNvSpPr>
          <p:nvPr/>
        </p:nvSpPr>
        <p:spPr>
          <a:xfrm>
            <a:off x="4648200" y="5064675"/>
            <a:ext cx="76200" cy="762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3" name="Picture 6" descr="D:\Documents and Settings\srickman\Local Settings\Temporary Internet Files\Content.IE5\7QRB58XD\MC910217033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05600" y="4064550"/>
            <a:ext cx="247649" cy="247649"/>
          </a:xfrm>
          <a:prstGeom prst="rect">
            <a:avLst/>
          </a:prstGeom>
          <a:noFill/>
        </p:spPr>
      </p:pic>
      <p:sp>
        <p:nvSpPr>
          <p:cNvPr id="74" name="TextBox 73"/>
          <p:cNvSpPr txBox="1"/>
          <p:nvPr/>
        </p:nvSpPr>
        <p:spPr>
          <a:xfrm>
            <a:off x="838201" y="1447800"/>
            <a:ext cx="777239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celestial inertial coordinate system is convenient for performing on-orbit thermal environment calculations.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 flipH="1">
            <a:off x="6496049" y="4626526"/>
            <a:ext cx="11144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latin typeface="Symbol" pitchFamily="18" charset="2"/>
              </a:rPr>
              <a:t>e = 23.45 </a:t>
            </a:r>
            <a:r>
              <a:rPr lang="en-US" sz="1600" b="1" dirty="0" smtClean="0">
                <a:latin typeface="Arial"/>
                <a:cs typeface="Arial"/>
              </a:rPr>
              <a:t>°</a:t>
            </a:r>
            <a:endParaRPr lang="en-US" sz="1600" b="1" dirty="0">
              <a:latin typeface="Symbol" pitchFamily="18" charset="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185817" y="5674275"/>
            <a:ext cx="14099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latin typeface="Symbol" pitchFamily="18" charset="2"/>
              </a:rPr>
              <a:t>g</a:t>
            </a:r>
            <a:r>
              <a:rPr lang="en-US" b="1" dirty="0" smtClean="0"/>
              <a:t> </a:t>
            </a:r>
          </a:p>
          <a:p>
            <a:pPr algn="ctr"/>
            <a:r>
              <a:rPr lang="en-US" sz="1400" b="1" dirty="0" smtClean="0"/>
              <a:t>(Vernal Equinox)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210050" y="2626275"/>
            <a:ext cx="7457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North</a:t>
            </a:r>
            <a:endParaRPr lang="en-US" b="1" dirty="0"/>
          </a:p>
        </p:txBody>
      </p:sp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Solar Vector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6" name="Picture 2" descr="D:\Documents and Settings\srickman\Local Settings\Temporary Internet Files\Content.IE5\TKVTDA0E\MC900432569[1]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 bwMode="auto">
          <a:xfrm>
            <a:off x="2971913" y="2921663"/>
            <a:ext cx="3209811" cy="3209811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51064"/>
          <a:stretch>
            <a:fillRect/>
          </a:stretch>
        </p:blipFill>
        <p:spPr bwMode="auto">
          <a:xfrm>
            <a:off x="3295650" y="4693200"/>
            <a:ext cx="24955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51064"/>
          <a:stretch>
            <a:fillRect/>
          </a:stretch>
        </p:blipFill>
        <p:spPr bwMode="auto">
          <a:xfrm>
            <a:off x="3305175" y="4255050"/>
            <a:ext cx="24955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Arc 8"/>
          <p:cNvSpPr/>
          <p:nvPr/>
        </p:nvSpPr>
        <p:spPr>
          <a:xfrm rot="20801154">
            <a:off x="2316655" y="4306599"/>
            <a:ext cx="4605925" cy="803928"/>
          </a:xfrm>
          <a:prstGeom prst="arc">
            <a:avLst>
              <a:gd name="adj1" fmla="val 20679983"/>
              <a:gd name="adj2" fmla="val 5724548"/>
            </a:avLst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Arc 9"/>
          <p:cNvSpPr/>
          <p:nvPr/>
        </p:nvSpPr>
        <p:spPr>
          <a:xfrm rot="20801154">
            <a:off x="2267064" y="4325598"/>
            <a:ext cx="4589926" cy="784856"/>
          </a:xfrm>
          <a:prstGeom prst="arc">
            <a:avLst>
              <a:gd name="adj1" fmla="val 5823321"/>
              <a:gd name="adj2" fmla="val 11680706"/>
            </a:avLst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Arrow Connector 10"/>
          <p:cNvCxnSpPr/>
          <p:nvPr/>
        </p:nvCxnSpPr>
        <p:spPr>
          <a:xfrm rot="16200000" flipH="1">
            <a:off x="4400549" y="5378998"/>
            <a:ext cx="685801" cy="133351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endCxn id="6" idx="0"/>
          </p:cNvCxnSpPr>
          <p:nvPr/>
        </p:nvCxnSpPr>
        <p:spPr>
          <a:xfrm rot="5400000" flipH="1" flipV="1">
            <a:off x="4407778" y="3085885"/>
            <a:ext cx="333262" cy="4819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8" idx="3"/>
          </p:cNvCxnSpPr>
          <p:nvPr/>
        </p:nvCxnSpPr>
        <p:spPr>
          <a:xfrm flipV="1">
            <a:off x="5800725" y="4407450"/>
            <a:ext cx="1685925" cy="66675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rot="16200000" flipH="1">
            <a:off x="4329114" y="4774160"/>
            <a:ext cx="590549" cy="104777"/>
          </a:xfrm>
          <a:prstGeom prst="straightConnector1">
            <a:avLst/>
          </a:prstGeom>
          <a:ln w="25400">
            <a:solidFill>
              <a:schemeClr val="tx1">
                <a:alpha val="21000"/>
              </a:schemeClr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rot="16200000" flipV="1">
            <a:off x="3938588" y="3907387"/>
            <a:ext cx="1266824" cy="1"/>
          </a:xfrm>
          <a:prstGeom prst="straightConnector1">
            <a:avLst/>
          </a:prstGeom>
          <a:ln w="25400">
            <a:solidFill>
              <a:schemeClr val="tx1">
                <a:alpha val="21000"/>
              </a:schemeClr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4572000" y="4474126"/>
            <a:ext cx="1276349" cy="57149"/>
          </a:xfrm>
          <a:prstGeom prst="straightConnector1">
            <a:avLst/>
          </a:prstGeom>
          <a:ln w="25400">
            <a:solidFill>
              <a:schemeClr val="tx1">
                <a:alpha val="21000"/>
              </a:schemeClr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rot="10800000" flipV="1">
            <a:off x="4686301" y="5102775"/>
            <a:ext cx="2066925" cy="1905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4476750" y="5426625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x</a:t>
            </a:r>
            <a:endParaRPr lang="en-US" b="1" dirty="0"/>
          </a:p>
        </p:txBody>
      </p:sp>
      <p:sp>
        <p:nvSpPr>
          <p:cNvPr id="19" name="Arc 18"/>
          <p:cNvSpPr/>
          <p:nvPr/>
        </p:nvSpPr>
        <p:spPr>
          <a:xfrm>
            <a:off x="6191250" y="4578900"/>
            <a:ext cx="352425" cy="638175"/>
          </a:xfrm>
          <a:prstGeom prst="arc">
            <a:avLst>
              <a:gd name="adj1" fmla="val 16200000"/>
              <a:gd name="adj2" fmla="val 3155124"/>
            </a:avLst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/>
          <p:cNvSpPr txBox="1"/>
          <p:nvPr/>
        </p:nvSpPr>
        <p:spPr>
          <a:xfrm>
            <a:off x="4543425" y="2959650"/>
            <a:ext cx="2760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z</a:t>
            </a:r>
            <a:endParaRPr lang="en-US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7048500" y="4083600"/>
            <a:ext cx="2936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y</a:t>
            </a:r>
            <a:endParaRPr lang="en-US" b="1" dirty="0"/>
          </a:p>
        </p:txBody>
      </p:sp>
      <p:sp>
        <p:nvSpPr>
          <p:cNvPr id="27" name="TextBox 26"/>
          <p:cNvSpPr txBox="1"/>
          <p:nvPr/>
        </p:nvSpPr>
        <p:spPr>
          <a:xfrm rot="19982601">
            <a:off x="2107887" y="4584765"/>
            <a:ext cx="130343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solidFill>
                  <a:srgbClr val="FF0000"/>
                </a:solidFill>
              </a:rPr>
              <a:t>Ecliptic Plane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29" name="Oval 28"/>
          <p:cNvSpPr>
            <a:spLocks noChangeAspect="1"/>
          </p:cNvSpPr>
          <p:nvPr/>
        </p:nvSpPr>
        <p:spPr>
          <a:xfrm>
            <a:off x="4648200" y="5064675"/>
            <a:ext cx="76200" cy="762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30" name="Picture 6" descr="D:\Documents and Settings\srickman\Local Settings\Temporary Internet Files\Content.IE5\7QRB58XD\MC910217033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05600" y="4064550"/>
            <a:ext cx="247649" cy="247649"/>
          </a:xfrm>
          <a:prstGeom prst="rect">
            <a:avLst/>
          </a:prstGeom>
          <a:noFill/>
        </p:spPr>
      </p:pic>
      <p:cxnSp>
        <p:nvCxnSpPr>
          <p:cNvPr id="32" name="Straight Arrow Connector 31"/>
          <p:cNvCxnSpPr>
            <a:endCxn id="30" idx="1"/>
          </p:cNvCxnSpPr>
          <p:nvPr/>
        </p:nvCxnSpPr>
        <p:spPr>
          <a:xfrm flipV="1">
            <a:off x="4562475" y="4188375"/>
            <a:ext cx="2143125" cy="342900"/>
          </a:xfrm>
          <a:prstGeom prst="straightConnector1">
            <a:avLst/>
          </a:prstGeom>
          <a:ln w="25400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5932967" y="3976610"/>
            <a:ext cx="2744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s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38201" y="1447800"/>
            <a:ext cx="777239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We define the solar vector, </a:t>
            </a:r>
            <a:r>
              <a:rPr lang="en-US" sz="2800" b="1" dirty="0" smtClean="0">
                <a:solidFill>
                  <a:srgbClr val="FF0000"/>
                </a:solidFill>
              </a:rPr>
              <a:t>s</a:t>
            </a:r>
            <a:r>
              <a:rPr lang="en-US" sz="2800" dirty="0" smtClean="0"/>
              <a:t>, as a unit vector in the celestial inertial coordinate system that points toward the sun.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Arrow Connector 10"/>
          <p:cNvCxnSpPr/>
          <p:nvPr/>
        </p:nvCxnSpPr>
        <p:spPr>
          <a:xfrm rot="16200000" flipH="1">
            <a:off x="4061527" y="5039976"/>
            <a:ext cx="1269704" cy="227492"/>
          </a:xfrm>
          <a:prstGeom prst="straightConnector1">
            <a:avLst/>
          </a:prstGeom>
          <a:ln w="25400"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rot="16200000" flipV="1">
            <a:off x="3781124" y="3717358"/>
            <a:ext cx="1597206" cy="5818"/>
          </a:xfrm>
          <a:prstGeom prst="straightConnector1">
            <a:avLst/>
          </a:prstGeom>
          <a:ln w="25400"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4572000" y="4407451"/>
            <a:ext cx="2914650" cy="132684"/>
          </a:xfrm>
          <a:prstGeom prst="straightConnector1">
            <a:avLst/>
          </a:prstGeom>
          <a:ln w="25400"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Oval 48"/>
          <p:cNvSpPr/>
          <p:nvPr/>
        </p:nvSpPr>
        <p:spPr>
          <a:xfrm rot="20808100">
            <a:off x="2281264" y="4313530"/>
            <a:ext cx="4673039" cy="787479"/>
          </a:xfrm>
          <a:prstGeom prst="ellipse">
            <a:avLst/>
          </a:prstGeom>
          <a:solidFill>
            <a:srgbClr val="FF0000">
              <a:alpha val="38000"/>
            </a:srgbClr>
          </a:solidFill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2" name="Straight Arrow Connector 31"/>
          <p:cNvCxnSpPr>
            <a:endCxn id="30" idx="1"/>
          </p:cNvCxnSpPr>
          <p:nvPr/>
        </p:nvCxnSpPr>
        <p:spPr>
          <a:xfrm flipV="1">
            <a:off x="4562475" y="4188375"/>
            <a:ext cx="2143125" cy="342900"/>
          </a:xfrm>
          <a:prstGeom prst="straightConnector1">
            <a:avLst/>
          </a:prstGeom>
          <a:ln w="25400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4543425" y="2959650"/>
            <a:ext cx="2760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z</a:t>
            </a:r>
            <a:endParaRPr lang="en-US" b="1" dirty="0"/>
          </a:p>
        </p:txBody>
      </p:sp>
      <p:sp>
        <p:nvSpPr>
          <p:cNvPr id="20" name="TextBox 19"/>
          <p:cNvSpPr txBox="1"/>
          <p:nvPr/>
        </p:nvSpPr>
        <p:spPr>
          <a:xfrm flipH="1">
            <a:off x="6496049" y="4626526"/>
            <a:ext cx="11144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latin typeface="Symbol" pitchFamily="18" charset="2"/>
              </a:rPr>
              <a:t>e = 23.45 </a:t>
            </a:r>
            <a:r>
              <a:rPr lang="en-US" sz="1600" b="1" dirty="0" smtClean="0">
                <a:latin typeface="Arial"/>
                <a:cs typeface="Arial"/>
              </a:rPr>
              <a:t>°</a:t>
            </a:r>
            <a:endParaRPr lang="en-US" sz="1600" b="1" dirty="0">
              <a:latin typeface="Symbol" pitchFamily="18" charset="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185817" y="5674275"/>
            <a:ext cx="14099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latin typeface="Symbol" pitchFamily="18" charset="2"/>
              </a:rPr>
              <a:t>g</a:t>
            </a:r>
            <a:r>
              <a:rPr lang="en-US" b="1" dirty="0" smtClean="0"/>
              <a:t> </a:t>
            </a:r>
          </a:p>
          <a:p>
            <a:pPr algn="ctr"/>
            <a:r>
              <a:rPr lang="en-US" sz="1400" b="1" dirty="0" smtClean="0"/>
              <a:t>(Vernal Equinox)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210050" y="2626275"/>
            <a:ext cx="7457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North</a:t>
            </a:r>
            <a:endParaRPr lang="en-US" b="1" dirty="0"/>
          </a:p>
        </p:txBody>
      </p:sp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Solar Vector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8</a:t>
            </a:fld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 rot="10800000" flipV="1">
            <a:off x="4686301" y="5102775"/>
            <a:ext cx="2066925" cy="1905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4476750" y="5426625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x</a:t>
            </a:r>
            <a:endParaRPr lang="en-US" b="1" dirty="0"/>
          </a:p>
        </p:txBody>
      </p:sp>
      <p:sp>
        <p:nvSpPr>
          <p:cNvPr id="19" name="Arc 18"/>
          <p:cNvSpPr/>
          <p:nvPr/>
        </p:nvSpPr>
        <p:spPr>
          <a:xfrm>
            <a:off x="6191250" y="4578900"/>
            <a:ext cx="352425" cy="638175"/>
          </a:xfrm>
          <a:prstGeom prst="arc">
            <a:avLst>
              <a:gd name="adj1" fmla="val 16200000"/>
              <a:gd name="adj2" fmla="val 3155124"/>
            </a:avLst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/>
          <p:cNvSpPr txBox="1"/>
          <p:nvPr/>
        </p:nvSpPr>
        <p:spPr>
          <a:xfrm>
            <a:off x="7048500" y="4083600"/>
            <a:ext cx="2936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y</a:t>
            </a:r>
            <a:endParaRPr lang="en-US" b="1" dirty="0"/>
          </a:p>
        </p:txBody>
      </p:sp>
      <p:sp>
        <p:nvSpPr>
          <p:cNvPr id="27" name="TextBox 26"/>
          <p:cNvSpPr txBox="1"/>
          <p:nvPr/>
        </p:nvSpPr>
        <p:spPr>
          <a:xfrm rot="19982601">
            <a:off x="2107887" y="4584765"/>
            <a:ext cx="130343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solidFill>
                  <a:srgbClr val="FF0000"/>
                </a:solidFill>
              </a:rPr>
              <a:t>Ecliptic Plane</a:t>
            </a: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29" name="Oval 28"/>
          <p:cNvSpPr>
            <a:spLocks noChangeAspect="1"/>
          </p:cNvSpPr>
          <p:nvPr/>
        </p:nvSpPr>
        <p:spPr>
          <a:xfrm>
            <a:off x="4648200" y="5064675"/>
            <a:ext cx="76200" cy="762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30" name="Picture 6" descr="D:\Documents and Settings\srickman\Local Settings\Temporary Internet Files\Content.IE5\7QRB58XD\MC910217033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05600" y="4064550"/>
            <a:ext cx="247649" cy="247649"/>
          </a:xfrm>
          <a:prstGeom prst="rect">
            <a:avLst/>
          </a:prstGeom>
          <a:noFill/>
        </p:spPr>
      </p:pic>
      <p:sp>
        <p:nvSpPr>
          <p:cNvPr id="34" name="TextBox 33"/>
          <p:cNvSpPr txBox="1"/>
          <p:nvPr/>
        </p:nvSpPr>
        <p:spPr>
          <a:xfrm>
            <a:off x="5932967" y="3976610"/>
            <a:ext cx="2744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s</a:t>
            </a:r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40" name="Straight Connector 39"/>
          <p:cNvCxnSpPr/>
          <p:nvPr/>
        </p:nvCxnSpPr>
        <p:spPr>
          <a:xfrm rot="16200000" flipH="1">
            <a:off x="4509198" y="4608312"/>
            <a:ext cx="492369" cy="336619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4582048" y="4535462"/>
            <a:ext cx="715107" cy="403608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4572000" y="4530438"/>
            <a:ext cx="1026606" cy="323221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4572000" y="4530438"/>
            <a:ext cx="1373274" cy="19259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" name="Picture 6" descr="D:\Documents and Settings\srickman\Local Settings\Temporary Internet Files\Content.IE5\7QRB58XD\MC910217033[1]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99493" y="4903193"/>
            <a:ext cx="247649" cy="247649"/>
          </a:xfrm>
          <a:prstGeom prst="rect">
            <a:avLst/>
          </a:prstGeom>
          <a:noFill/>
        </p:spPr>
      </p:pic>
      <p:pic>
        <p:nvPicPr>
          <p:cNvPr id="36" name="Picture 6" descr="D:\Documents and Settings\srickman\Local Settings\Temporary Internet Files\Content.IE5\7QRB58XD\MC910217033[1]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80493" y="4817468"/>
            <a:ext cx="247649" cy="247649"/>
          </a:xfrm>
          <a:prstGeom prst="rect">
            <a:avLst/>
          </a:prstGeom>
          <a:noFill/>
        </p:spPr>
      </p:pic>
      <p:pic>
        <p:nvPicPr>
          <p:cNvPr id="37" name="Picture 6" descr="D:\Documents and Settings\srickman\Local Settings\Temporary Internet Files\Content.IE5\7QRB58XD\MC910217033[1]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75768" y="4722218"/>
            <a:ext cx="247649" cy="247649"/>
          </a:xfrm>
          <a:prstGeom prst="rect">
            <a:avLst/>
          </a:prstGeom>
          <a:noFill/>
        </p:spPr>
      </p:pic>
      <p:pic>
        <p:nvPicPr>
          <p:cNvPr id="38" name="Picture 6" descr="D:\Documents and Settings\srickman\Local Settings\Temporary Internet Files\Content.IE5\7QRB58XD\MC910217033[1]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28193" y="4598393"/>
            <a:ext cx="247649" cy="247649"/>
          </a:xfrm>
          <a:prstGeom prst="rect">
            <a:avLst/>
          </a:prstGeom>
          <a:noFill/>
        </p:spPr>
      </p:pic>
      <p:sp>
        <p:nvSpPr>
          <p:cNvPr id="50" name="Arc 49"/>
          <p:cNvSpPr/>
          <p:nvPr/>
        </p:nvSpPr>
        <p:spPr>
          <a:xfrm>
            <a:off x="4118458" y="4235619"/>
            <a:ext cx="987551" cy="607161"/>
          </a:xfrm>
          <a:prstGeom prst="arc">
            <a:avLst>
              <a:gd name="adj1" fmla="val 21158863"/>
              <a:gd name="adj2" fmla="val 4992662"/>
            </a:avLst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TextBox 50"/>
          <p:cNvSpPr txBox="1"/>
          <p:nvPr/>
        </p:nvSpPr>
        <p:spPr>
          <a:xfrm>
            <a:off x="4345229" y="4623325"/>
            <a:ext cx="3080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latin typeface="Symbol" pitchFamily="18" charset="2"/>
              </a:rPr>
              <a:t>G</a:t>
            </a:r>
            <a:endParaRPr lang="en-US" sz="1600" b="1" dirty="0">
              <a:latin typeface="Symbol" pitchFamily="18" charset="2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838201" y="1447800"/>
            <a:ext cx="777239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apparent motion of the sun is constrained to the Ecliptic Plane and is governed by two parameters:  </a:t>
            </a:r>
            <a:r>
              <a:rPr lang="en-US" sz="2800" dirty="0" smtClean="0">
                <a:latin typeface="Symbol" pitchFamily="18" charset="2"/>
              </a:rPr>
              <a:t>G</a:t>
            </a:r>
            <a:r>
              <a:rPr lang="en-US" sz="2800" dirty="0" smtClean="0"/>
              <a:t> and </a:t>
            </a:r>
            <a:r>
              <a:rPr lang="en-US" sz="2800" dirty="0" smtClean="0">
                <a:latin typeface="Symbol" pitchFamily="18" charset="2"/>
              </a:rPr>
              <a:t>e</a:t>
            </a:r>
            <a:r>
              <a:rPr lang="en-US" sz="2800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Solar Vector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52" name="TextBox 51"/>
          <p:cNvSpPr txBox="1"/>
          <p:nvPr/>
        </p:nvSpPr>
        <p:spPr>
          <a:xfrm>
            <a:off x="838202" y="1447800"/>
            <a:ext cx="39039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Symbol" pitchFamily="18" charset="2"/>
              </a:rPr>
              <a:t>e</a:t>
            </a:r>
            <a:r>
              <a:rPr lang="en-US" sz="2800" dirty="0" smtClean="0"/>
              <a:t> is the </a:t>
            </a:r>
            <a:r>
              <a:rPr lang="en-US" sz="2800" b="1" dirty="0" smtClean="0"/>
              <a:t>Obliquity of the Ecliptic</a:t>
            </a:r>
            <a:r>
              <a:rPr lang="en-US" sz="2800" dirty="0" smtClean="0"/>
              <a:t> and, for Earth, is presently 23.45</a:t>
            </a:r>
            <a:r>
              <a:rPr lang="en-US" sz="2800" dirty="0" smtClean="0">
                <a:latin typeface="Arial"/>
                <a:cs typeface="Arial"/>
              </a:rPr>
              <a:t>°</a:t>
            </a:r>
            <a:r>
              <a:rPr lang="en-US" sz="2800" dirty="0" smtClean="0"/>
              <a:t>;</a:t>
            </a:r>
          </a:p>
          <a:p>
            <a:endParaRPr lang="en-US" sz="2800" dirty="0" smtClean="0"/>
          </a:p>
          <a:p>
            <a:r>
              <a:rPr lang="en-US" sz="2800" dirty="0" smtClean="0">
                <a:latin typeface="Symbol" pitchFamily="18" charset="2"/>
              </a:rPr>
              <a:t>G</a:t>
            </a:r>
            <a:r>
              <a:rPr lang="en-US" sz="2800" dirty="0" smtClean="0"/>
              <a:t> is the </a:t>
            </a:r>
            <a:r>
              <a:rPr lang="en-US" sz="2800" b="1" dirty="0" smtClean="0"/>
              <a:t>Ecliptic True Solar Longitude </a:t>
            </a:r>
            <a:r>
              <a:rPr lang="en-US" sz="2800" dirty="0" smtClean="0"/>
              <a:t>and changes with date -- </a:t>
            </a:r>
            <a:r>
              <a:rPr lang="en-US" sz="2800" dirty="0" smtClean="0">
                <a:latin typeface="Symbol" pitchFamily="18" charset="2"/>
              </a:rPr>
              <a:t>G</a:t>
            </a:r>
            <a:r>
              <a:rPr lang="en-US" sz="2800" dirty="0" smtClean="0"/>
              <a:t> is 0</a:t>
            </a:r>
            <a:r>
              <a:rPr lang="en-US" sz="2800" dirty="0" smtClean="0">
                <a:latin typeface="Arial"/>
                <a:cs typeface="Arial"/>
              </a:rPr>
              <a:t>°</a:t>
            </a:r>
            <a:r>
              <a:rPr lang="en-US" sz="2800" dirty="0" smtClean="0"/>
              <a:t> when the sun it at the Vernal Equinox.</a:t>
            </a:r>
          </a:p>
        </p:txBody>
      </p:sp>
      <p:pic>
        <p:nvPicPr>
          <p:cNvPr id="3266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14534" y="2200937"/>
            <a:ext cx="4351664" cy="2866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Solar Vector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838201" y="1447800"/>
            <a:ext cx="777239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We can form the solar vector via two Euler angle transformations:  first a rotation of the unit vector of </a:t>
            </a:r>
            <a:r>
              <a:rPr lang="en-US" sz="2800" dirty="0" smtClean="0">
                <a:latin typeface="Symbol" pitchFamily="18" charset="2"/>
              </a:rPr>
              <a:t>e</a:t>
            </a:r>
            <a:r>
              <a:rPr lang="en-US" sz="2800" dirty="0" smtClean="0"/>
              <a:t> about the x-axis and then a rotation of </a:t>
            </a:r>
            <a:r>
              <a:rPr lang="en-US" sz="2800" dirty="0" smtClean="0">
                <a:latin typeface="Symbol" pitchFamily="18" charset="2"/>
              </a:rPr>
              <a:t>G</a:t>
            </a:r>
            <a:r>
              <a:rPr lang="en-US" sz="2800" dirty="0" smtClean="0"/>
              <a:t> about the </a:t>
            </a:r>
            <a:r>
              <a:rPr lang="en-US" sz="2800" i="1" dirty="0" smtClean="0"/>
              <a:t>new</a:t>
            </a:r>
            <a:r>
              <a:rPr lang="en-US" sz="2800" dirty="0" smtClean="0"/>
              <a:t> z-axis.</a:t>
            </a:r>
          </a:p>
        </p:txBody>
      </p:sp>
      <p:pic>
        <p:nvPicPr>
          <p:cNvPr id="27545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86934" y="3867034"/>
            <a:ext cx="2299688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546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33557" y="3867034"/>
            <a:ext cx="2299688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546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2396" y="3867034"/>
            <a:ext cx="2320223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07" name="Straight Arrow Connector 106"/>
          <p:cNvCxnSpPr/>
          <p:nvPr/>
        </p:nvCxnSpPr>
        <p:spPr>
          <a:xfrm rot="16200000" flipV="1">
            <a:off x="6734841" y="4216773"/>
            <a:ext cx="682544" cy="165564"/>
          </a:xfrm>
          <a:prstGeom prst="straightConnector1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tailEnd type="triangle" w="sm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TextBox 108"/>
          <p:cNvSpPr txBox="1"/>
          <p:nvPr/>
        </p:nvSpPr>
        <p:spPr>
          <a:xfrm>
            <a:off x="6817766" y="3921707"/>
            <a:ext cx="22474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z</a:t>
            </a:r>
            <a:endParaRPr lang="en-US" sz="8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10" name="Arc 109"/>
          <p:cNvSpPr>
            <a:spLocks noChangeAspect="1"/>
          </p:cNvSpPr>
          <p:nvPr/>
        </p:nvSpPr>
        <p:spPr>
          <a:xfrm>
            <a:off x="4436925" y="5070384"/>
            <a:ext cx="164337" cy="168250"/>
          </a:xfrm>
          <a:prstGeom prst="arc">
            <a:avLst>
              <a:gd name="adj1" fmla="val 388961"/>
              <a:gd name="adj2" fmla="val 15539222"/>
            </a:avLst>
          </a:prstGeom>
          <a:ln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Arc 110"/>
          <p:cNvSpPr/>
          <p:nvPr/>
        </p:nvSpPr>
        <p:spPr>
          <a:xfrm>
            <a:off x="6854343" y="3855870"/>
            <a:ext cx="219455" cy="102414"/>
          </a:xfrm>
          <a:prstGeom prst="arc">
            <a:avLst>
              <a:gd name="adj1" fmla="val 5585638"/>
              <a:gd name="adj2" fmla="val 0"/>
            </a:avLst>
          </a:prstGeom>
          <a:ln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TextBox 111"/>
          <p:cNvSpPr txBox="1"/>
          <p:nvPr/>
        </p:nvSpPr>
        <p:spPr>
          <a:xfrm>
            <a:off x="1021481" y="5422798"/>
            <a:ext cx="13352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Unit Vector,</a:t>
            </a:r>
          </a:p>
          <a:p>
            <a:pPr algn="ctr"/>
            <a:r>
              <a:rPr lang="en-US" b="1" dirty="0" smtClean="0"/>
              <a:t>No Rotation</a:t>
            </a:r>
            <a:endParaRPr lang="en-US" b="1" dirty="0"/>
          </a:p>
        </p:txBody>
      </p:sp>
      <p:sp>
        <p:nvSpPr>
          <p:cNvPr id="113" name="TextBox 112"/>
          <p:cNvSpPr txBox="1"/>
          <p:nvPr/>
        </p:nvSpPr>
        <p:spPr>
          <a:xfrm>
            <a:off x="3660897" y="5432207"/>
            <a:ext cx="15286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First Rotation,</a:t>
            </a:r>
          </a:p>
          <a:p>
            <a:pPr algn="ctr"/>
            <a:r>
              <a:rPr lang="en-US" b="1" dirty="0" smtClean="0">
                <a:latin typeface="Symbol" pitchFamily="18" charset="2"/>
              </a:rPr>
              <a:t>e</a:t>
            </a:r>
            <a:r>
              <a:rPr lang="en-US" b="1" dirty="0" smtClean="0"/>
              <a:t> about x-axis</a:t>
            </a:r>
            <a:endParaRPr lang="en-US" b="1" dirty="0"/>
          </a:p>
        </p:txBody>
      </p:sp>
      <p:sp>
        <p:nvSpPr>
          <p:cNvPr id="114" name="TextBox 113"/>
          <p:cNvSpPr txBox="1"/>
          <p:nvPr/>
        </p:nvSpPr>
        <p:spPr>
          <a:xfrm>
            <a:off x="6180369" y="5432207"/>
            <a:ext cx="19831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Second Rotation,</a:t>
            </a:r>
          </a:p>
          <a:p>
            <a:pPr algn="ctr"/>
            <a:r>
              <a:rPr lang="en-US" b="1" dirty="0" smtClean="0">
                <a:latin typeface="Symbol" pitchFamily="18" charset="2"/>
              </a:rPr>
              <a:t>G</a:t>
            </a:r>
            <a:r>
              <a:rPr lang="en-US" b="1" dirty="0" smtClean="0"/>
              <a:t> about new z-axis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Solar Vector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11</a:t>
            </a:fld>
            <a:endParaRPr lang="en-US"/>
          </a:p>
        </p:txBody>
      </p:sp>
      <p:pic>
        <p:nvPicPr>
          <p:cNvPr id="275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9937" y="3508760"/>
            <a:ext cx="4316212" cy="2843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838201" y="1447800"/>
            <a:ext cx="77723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Mathematically, the transformation is expressed as:</a:t>
            </a:r>
          </a:p>
        </p:txBody>
      </p:sp>
      <p:sp>
        <p:nvSpPr>
          <p:cNvPr id="37888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78885" name="Rectangle 5"/>
          <p:cNvSpPr>
            <a:spLocks noChangeArrowheads="1"/>
          </p:cNvSpPr>
          <p:nvPr/>
        </p:nvSpPr>
        <p:spPr bwMode="auto">
          <a:xfrm>
            <a:off x="0" y="1647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9501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95009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95475" y="2419350"/>
            <a:ext cx="5353050" cy="676275"/>
          </a:xfrm>
          <a:prstGeom prst="rect">
            <a:avLst/>
          </a:prstGeom>
          <a:noFill/>
        </p:spPr>
      </p:pic>
      <p:sp>
        <p:nvSpPr>
          <p:cNvPr id="1195011" name="Rectangle 3"/>
          <p:cNvSpPr>
            <a:spLocks noChangeArrowheads="1"/>
          </p:cNvSpPr>
          <p:nvPr/>
        </p:nvSpPr>
        <p:spPr bwMode="auto">
          <a:xfrm>
            <a:off x="0" y="1133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Orbit Normal Vector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12</a:t>
            </a:fld>
            <a:endParaRPr lang="en-US"/>
          </a:p>
        </p:txBody>
      </p:sp>
      <p:pic>
        <p:nvPicPr>
          <p:cNvPr id="6" name="Picture 2" descr="D:\Documents and Settings\srickman\Local Settings\Temporary Internet Files\Content.IE5\TKVTDA0E\MC900432569[1]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 bwMode="auto">
          <a:xfrm>
            <a:off x="2971913" y="2921663"/>
            <a:ext cx="3209811" cy="3209811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51064"/>
          <a:stretch>
            <a:fillRect/>
          </a:stretch>
        </p:blipFill>
        <p:spPr bwMode="auto">
          <a:xfrm>
            <a:off x="3295650" y="4693200"/>
            <a:ext cx="24955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51064"/>
          <a:stretch>
            <a:fillRect/>
          </a:stretch>
        </p:blipFill>
        <p:spPr bwMode="auto">
          <a:xfrm>
            <a:off x="3305175" y="4255050"/>
            <a:ext cx="24955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Straight Arrow Connector 10"/>
          <p:cNvCxnSpPr/>
          <p:nvPr/>
        </p:nvCxnSpPr>
        <p:spPr>
          <a:xfrm rot="16200000" flipH="1">
            <a:off x="4400549" y="5378998"/>
            <a:ext cx="685801" cy="133351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endCxn id="6" idx="0"/>
          </p:cNvCxnSpPr>
          <p:nvPr/>
        </p:nvCxnSpPr>
        <p:spPr>
          <a:xfrm rot="5400000" flipH="1" flipV="1">
            <a:off x="4407778" y="3085885"/>
            <a:ext cx="333262" cy="4819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8" idx="3"/>
          </p:cNvCxnSpPr>
          <p:nvPr/>
        </p:nvCxnSpPr>
        <p:spPr>
          <a:xfrm flipV="1">
            <a:off x="5800725" y="4407450"/>
            <a:ext cx="1685925" cy="66675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rot="16200000" flipH="1">
            <a:off x="4329114" y="4774160"/>
            <a:ext cx="590549" cy="104777"/>
          </a:xfrm>
          <a:prstGeom prst="straightConnector1">
            <a:avLst/>
          </a:prstGeom>
          <a:ln w="25400">
            <a:solidFill>
              <a:schemeClr val="tx1">
                <a:alpha val="21000"/>
              </a:schemeClr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rot="16200000" flipV="1">
            <a:off x="3938588" y="3907387"/>
            <a:ext cx="1266824" cy="1"/>
          </a:xfrm>
          <a:prstGeom prst="straightConnector1">
            <a:avLst/>
          </a:prstGeom>
          <a:ln w="25400">
            <a:solidFill>
              <a:schemeClr val="tx1">
                <a:alpha val="21000"/>
              </a:schemeClr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4572000" y="4474126"/>
            <a:ext cx="1276349" cy="57149"/>
          </a:xfrm>
          <a:prstGeom prst="straightConnector1">
            <a:avLst/>
          </a:prstGeom>
          <a:ln w="25400">
            <a:solidFill>
              <a:schemeClr val="tx1">
                <a:alpha val="21000"/>
              </a:schemeClr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Arc 17"/>
          <p:cNvSpPr/>
          <p:nvPr/>
        </p:nvSpPr>
        <p:spPr>
          <a:xfrm>
            <a:off x="1533525" y="3635925"/>
            <a:ext cx="6048375" cy="2152650"/>
          </a:xfrm>
          <a:prstGeom prst="arc">
            <a:avLst>
              <a:gd name="adj1" fmla="val 18777393"/>
              <a:gd name="adj2" fmla="val 13457192"/>
            </a:avLst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/>
          <p:cNvSpPr txBox="1"/>
          <p:nvPr/>
        </p:nvSpPr>
        <p:spPr>
          <a:xfrm>
            <a:off x="4476750" y="5426625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x</a:t>
            </a:r>
            <a:endParaRPr lang="en-US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7048500" y="4083600"/>
            <a:ext cx="2936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y</a:t>
            </a:r>
            <a:endParaRPr lang="en-US" b="1" dirty="0"/>
          </a:p>
        </p:txBody>
      </p:sp>
      <p:sp>
        <p:nvSpPr>
          <p:cNvPr id="24" name="TextBox 23"/>
          <p:cNvSpPr txBox="1"/>
          <p:nvPr/>
        </p:nvSpPr>
        <p:spPr>
          <a:xfrm rot="20511450">
            <a:off x="1707671" y="3641790"/>
            <a:ext cx="16149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solidFill>
                  <a:srgbClr val="0070C0"/>
                </a:solidFill>
              </a:rPr>
              <a:t>Celestial Equator</a:t>
            </a:r>
            <a:endParaRPr lang="en-US" sz="1600" b="1" dirty="0">
              <a:solidFill>
                <a:srgbClr val="0070C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185817" y="5674275"/>
            <a:ext cx="14099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latin typeface="Symbol" pitchFamily="18" charset="2"/>
              </a:rPr>
              <a:t>g</a:t>
            </a:r>
            <a:r>
              <a:rPr lang="en-US" b="1" dirty="0" smtClean="0"/>
              <a:t> </a:t>
            </a:r>
          </a:p>
          <a:p>
            <a:pPr algn="ctr"/>
            <a:r>
              <a:rPr lang="en-US" sz="1400" b="1" dirty="0" smtClean="0"/>
              <a:t>(Vernal Equinox)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210050" y="2626275"/>
            <a:ext cx="7457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North</a:t>
            </a:r>
            <a:endParaRPr lang="en-US" b="1" dirty="0"/>
          </a:p>
        </p:txBody>
      </p:sp>
      <p:sp>
        <p:nvSpPr>
          <p:cNvPr id="28" name="TextBox 27"/>
          <p:cNvSpPr txBox="1"/>
          <p:nvPr/>
        </p:nvSpPr>
        <p:spPr>
          <a:xfrm rot="639520">
            <a:off x="3600450" y="4769400"/>
            <a:ext cx="85420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/>
              <a:t>Equator</a:t>
            </a:r>
            <a:endParaRPr lang="en-US" sz="1600" b="1" dirty="0"/>
          </a:p>
        </p:txBody>
      </p:sp>
      <p:sp>
        <p:nvSpPr>
          <p:cNvPr id="29" name="Oval 28"/>
          <p:cNvSpPr>
            <a:spLocks noChangeAspect="1"/>
          </p:cNvSpPr>
          <p:nvPr/>
        </p:nvSpPr>
        <p:spPr>
          <a:xfrm>
            <a:off x="4648200" y="5064675"/>
            <a:ext cx="76200" cy="762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Arc 30"/>
          <p:cNvSpPr/>
          <p:nvPr/>
        </p:nvSpPr>
        <p:spPr>
          <a:xfrm rot="2197394">
            <a:off x="4230467" y="2758293"/>
            <a:ext cx="975930" cy="3899580"/>
          </a:xfrm>
          <a:prstGeom prst="arc">
            <a:avLst>
              <a:gd name="adj1" fmla="val 15327499"/>
              <a:gd name="adj2" fmla="val 6450193"/>
            </a:avLst>
          </a:prstGeom>
          <a:ln w="12700">
            <a:solidFill>
              <a:srgbClr val="00B05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2" name="Straight Arrow Connector 31"/>
          <p:cNvCxnSpPr/>
          <p:nvPr/>
        </p:nvCxnSpPr>
        <p:spPr>
          <a:xfrm rot="10800000">
            <a:off x="2806995" y="3083449"/>
            <a:ext cx="1755480" cy="1447827"/>
          </a:xfrm>
          <a:prstGeom prst="straightConnector1">
            <a:avLst/>
          </a:prstGeom>
          <a:ln w="25400">
            <a:solidFill>
              <a:srgbClr val="00B05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4543425" y="2959650"/>
            <a:ext cx="2760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z</a:t>
            </a:r>
            <a:endParaRPr lang="en-US" b="1" dirty="0"/>
          </a:p>
        </p:txBody>
      </p:sp>
      <p:sp>
        <p:nvSpPr>
          <p:cNvPr id="34" name="TextBox 33"/>
          <p:cNvSpPr txBox="1"/>
          <p:nvPr/>
        </p:nvSpPr>
        <p:spPr>
          <a:xfrm>
            <a:off x="2923954" y="2987756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B050"/>
                </a:solidFill>
              </a:rPr>
              <a:t>o</a:t>
            </a:r>
            <a:endParaRPr lang="en-US" b="1" dirty="0">
              <a:solidFill>
                <a:srgbClr val="00B05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38201" y="1447800"/>
            <a:ext cx="777239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In the same celestial inertial coordinate system, we define the vector, </a:t>
            </a:r>
            <a:r>
              <a:rPr lang="en-US" sz="2800" b="1" dirty="0" smtClean="0">
                <a:solidFill>
                  <a:srgbClr val="00B050"/>
                </a:solidFill>
              </a:rPr>
              <a:t>o</a:t>
            </a:r>
            <a:r>
              <a:rPr lang="en-US" sz="2800" dirty="0" smtClean="0"/>
              <a:t>, as a unit vector pointing normal to the orbit plane.</a:t>
            </a:r>
          </a:p>
        </p:txBody>
      </p:sp>
      <p:sp>
        <p:nvSpPr>
          <p:cNvPr id="36" name="TextBox 35"/>
          <p:cNvSpPr txBox="1"/>
          <p:nvPr/>
        </p:nvSpPr>
        <p:spPr>
          <a:xfrm rot="2153584">
            <a:off x="5765372" y="2737056"/>
            <a:ext cx="6751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solidFill>
                  <a:srgbClr val="00B050"/>
                </a:solidFill>
              </a:rPr>
              <a:t>Orbit </a:t>
            </a:r>
          </a:p>
          <a:p>
            <a:r>
              <a:rPr lang="en-US" sz="1600" b="1" dirty="0" smtClean="0">
                <a:solidFill>
                  <a:srgbClr val="00B050"/>
                </a:solidFill>
              </a:rPr>
              <a:t>Plane</a:t>
            </a:r>
            <a:endParaRPr lang="en-US" sz="1600" b="1" dirty="0">
              <a:solidFill>
                <a:srgbClr val="00B050"/>
              </a:solidFill>
            </a:endParaRPr>
          </a:p>
        </p:txBody>
      </p:sp>
      <p:sp>
        <p:nvSpPr>
          <p:cNvPr id="27" name="Oval 26"/>
          <p:cNvSpPr>
            <a:spLocks noChangeAspect="1"/>
          </p:cNvSpPr>
          <p:nvPr/>
        </p:nvSpPr>
        <p:spPr>
          <a:xfrm>
            <a:off x="5002619" y="5036322"/>
            <a:ext cx="76200" cy="762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Orbit Normal Vector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35" name="TextBox 34"/>
          <p:cNvSpPr txBox="1"/>
          <p:nvPr/>
        </p:nvSpPr>
        <p:spPr>
          <a:xfrm>
            <a:off x="838201" y="1446028"/>
            <a:ext cx="4137835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latin typeface="+mj-lt"/>
              </a:rPr>
              <a:t>i</a:t>
            </a:r>
            <a:r>
              <a:rPr lang="en-US" sz="2800" dirty="0" smtClean="0"/>
              <a:t> is the </a:t>
            </a:r>
            <a:r>
              <a:rPr lang="en-US" sz="2800" b="1" dirty="0" smtClean="0"/>
              <a:t>Orbit Inclination </a:t>
            </a:r>
            <a:r>
              <a:rPr lang="en-US" sz="2800" dirty="0" smtClean="0"/>
              <a:t>-- a measure of angular tilt from the equatorial plane;</a:t>
            </a:r>
          </a:p>
          <a:p>
            <a:endParaRPr lang="en-US" sz="2800" dirty="0" smtClean="0"/>
          </a:p>
          <a:p>
            <a:r>
              <a:rPr lang="en-US" sz="2800" dirty="0" smtClean="0">
                <a:latin typeface="Symbol" pitchFamily="18" charset="2"/>
              </a:rPr>
              <a:t>W</a:t>
            </a:r>
            <a:r>
              <a:rPr lang="en-US" sz="2800" dirty="0" smtClean="0"/>
              <a:t> is the </a:t>
            </a:r>
            <a:r>
              <a:rPr lang="en-US" sz="2800" b="1" dirty="0" smtClean="0"/>
              <a:t>Right Ascension of the Ascending Node </a:t>
            </a:r>
            <a:r>
              <a:rPr lang="en-US" sz="2800" dirty="0" smtClean="0"/>
              <a:t>-- a measure of angle between the x-axis at the point where the orbit cross the equatorial plane going from south to north.</a:t>
            </a:r>
          </a:p>
        </p:txBody>
      </p:sp>
      <p:pic>
        <p:nvPicPr>
          <p:cNvPr id="54067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91126" y="2193876"/>
            <a:ext cx="3571874" cy="2644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Orbit Normal Vector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838201" y="1447800"/>
            <a:ext cx="777239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We can form the orbit normal vector via two Euler angle transformations:  first a rotation of the unit vector of </a:t>
            </a:r>
            <a:r>
              <a:rPr lang="en-US" sz="2800" dirty="0" smtClean="0">
                <a:latin typeface="Symbol" pitchFamily="18" charset="2"/>
              </a:rPr>
              <a:t>W</a:t>
            </a:r>
            <a:r>
              <a:rPr lang="en-US" sz="2800" dirty="0" smtClean="0"/>
              <a:t> about the z-axis and then a rotation of </a:t>
            </a:r>
            <a:r>
              <a:rPr lang="en-US" sz="2800" i="1" dirty="0" err="1" smtClean="0"/>
              <a:t>i</a:t>
            </a:r>
            <a:r>
              <a:rPr lang="en-US" sz="2800" dirty="0" smtClean="0"/>
              <a:t> about the </a:t>
            </a:r>
            <a:r>
              <a:rPr lang="en-US" sz="2800" i="1" dirty="0" smtClean="0"/>
              <a:t>new</a:t>
            </a:r>
            <a:r>
              <a:rPr lang="en-US" sz="2800" dirty="0" smtClean="0"/>
              <a:t> x-axis.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1021481" y="5422798"/>
            <a:ext cx="13352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Unit Vector,</a:t>
            </a:r>
          </a:p>
          <a:p>
            <a:pPr algn="ctr"/>
            <a:r>
              <a:rPr lang="en-US" b="1" dirty="0" smtClean="0"/>
              <a:t>No Rotation</a:t>
            </a:r>
            <a:endParaRPr lang="en-US" b="1" dirty="0"/>
          </a:p>
        </p:txBody>
      </p:sp>
      <p:sp>
        <p:nvSpPr>
          <p:cNvPr id="113" name="TextBox 112"/>
          <p:cNvSpPr txBox="1"/>
          <p:nvPr/>
        </p:nvSpPr>
        <p:spPr>
          <a:xfrm>
            <a:off x="3638231" y="5432207"/>
            <a:ext cx="15739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First Rotation,</a:t>
            </a:r>
          </a:p>
          <a:p>
            <a:pPr algn="ctr"/>
            <a:r>
              <a:rPr lang="en-US" b="1" dirty="0" smtClean="0">
                <a:latin typeface="Symbol" pitchFamily="18" charset="2"/>
              </a:rPr>
              <a:t>W</a:t>
            </a:r>
            <a:r>
              <a:rPr lang="en-US" b="1" dirty="0" smtClean="0"/>
              <a:t> about z-axis</a:t>
            </a:r>
            <a:endParaRPr lang="en-US" b="1" dirty="0"/>
          </a:p>
        </p:txBody>
      </p:sp>
      <p:sp>
        <p:nvSpPr>
          <p:cNvPr id="114" name="TextBox 113"/>
          <p:cNvSpPr txBox="1"/>
          <p:nvPr/>
        </p:nvSpPr>
        <p:spPr>
          <a:xfrm>
            <a:off x="6222048" y="5432207"/>
            <a:ext cx="18998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Second Rotation, </a:t>
            </a:r>
          </a:p>
          <a:p>
            <a:pPr algn="ctr"/>
            <a:r>
              <a:rPr lang="en-US" b="1" dirty="0" err="1" smtClean="0"/>
              <a:t>i</a:t>
            </a:r>
            <a:r>
              <a:rPr lang="en-US" b="1" dirty="0" smtClean="0"/>
              <a:t> about new x-axis</a:t>
            </a:r>
            <a:endParaRPr lang="en-US" b="1" dirty="0"/>
          </a:p>
        </p:txBody>
      </p:sp>
      <p:pic>
        <p:nvPicPr>
          <p:cNvPr id="3317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4910" y="3918463"/>
            <a:ext cx="2166605" cy="1335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177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7973" y="3923430"/>
            <a:ext cx="2091280" cy="1335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178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65435" y="3923422"/>
            <a:ext cx="1948615" cy="1335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Orbit Normal Vector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838201" y="1447800"/>
            <a:ext cx="77723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Mathematically, the transformation is expressed as:</a:t>
            </a:r>
          </a:p>
        </p:txBody>
      </p:sp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90826" y="3536901"/>
            <a:ext cx="3571874" cy="2644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68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27685" name="Rectangle 5"/>
          <p:cNvSpPr>
            <a:spLocks noChangeArrowheads="1"/>
          </p:cNvSpPr>
          <p:nvPr/>
        </p:nvSpPr>
        <p:spPr bwMode="auto">
          <a:xfrm>
            <a:off x="0" y="1647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9091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90913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81175" y="2362200"/>
            <a:ext cx="5514975" cy="676275"/>
          </a:xfrm>
          <a:prstGeom prst="rect">
            <a:avLst/>
          </a:prstGeom>
          <a:noFill/>
        </p:spPr>
      </p:pic>
      <p:sp>
        <p:nvSpPr>
          <p:cNvPr id="1190915" name="Rectangle 3"/>
          <p:cNvSpPr>
            <a:spLocks noChangeArrowheads="1"/>
          </p:cNvSpPr>
          <p:nvPr/>
        </p:nvSpPr>
        <p:spPr bwMode="auto">
          <a:xfrm>
            <a:off x="0" y="1133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Calculating the Beta Angle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6" name="Oval 5"/>
          <p:cNvSpPr/>
          <p:nvPr/>
        </p:nvSpPr>
        <p:spPr>
          <a:xfrm rot="20192097">
            <a:off x="5188289" y="3398042"/>
            <a:ext cx="3450801" cy="81045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4" descr="D:\Documents and Settings\srickman\Local Settings\Temporary Internet Files\Content.IE5\7QRB58XD\MC900438066[1]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154036" y="3152112"/>
            <a:ext cx="1400174" cy="1400174"/>
          </a:xfrm>
          <a:prstGeom prst="rect">
            <a:avLst/>
          </a:prstGeom>
          <a:noFill/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48901"/>
          <a:stretch>
            <a:fillRect/>
          </a:stretch>
        </p:blipFill>
        <p:spPr bwMode="auto">
          <a:xfrm rot="20192097">
            <a:off x="5244114" y="3773533"/>
            <a:ext cx="3505200" cy="44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6" descr="D:\Documents and Settings\srickman\Local Settings\Temporary Internet Files\Content.IE5\7QRB58XD\MC91021703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68610" y="4028411"/>
            <a:ext cx="371475" cy="371475"/>
          </a:xfrm>
          <a:prstGeom prst="rect">
            <a:avLst/>
          </a:prstGeom>
          <a:noFill/>
        </p:spPr>
      </p:pic>
      <p:cxnSp>
        <p:nvCxnSpPr>
          <p:cNvPr id="10" name="Straight Arrow Connector 9"/>
          <p:cNvCxnSpPr/>
          <p:nvPr/>
        </p:nvCxnSpPr>
        <p:spPr>
          <a:xfrm>
            <a:off x="7555875" y="3944918"/>
            <a:ext cx="903211" cy="207319"/>
          </a:xfrm>
          <a:prstGeom prst="straightConnector1">
            <a:avLst/>
          </a:prstGeom>
          <a:ln w="25400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7439911" y="3114012"/>
            <a:ext cx="1038225" cy="447675"/>
          </a:xfrm>
          <a:prstGeom prst="straightConnector1">
            <a:avLst/>
          </a:prstGeom>
          <a:ln w="25400">
            <a:solidFill>
              <a:srgbClr val="FF0000"/>
            </a:solidFill>
            <a:prstDash val="dash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rot="5400000" flipH="1" flipV="1">
            <a:off x="7944738" y="3618840"/>
            <a:ext cx="1047748" cy="38097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8" idx="0"/>
          </p:cNvCxnSpPr>
          <p:nvPr/>
        </p:nvCxnSpPr>
        <p:spPr>
          <a:xfrm rot="5400000" flipH="1" flipV="1">
            <a:off x="7062294" y="3403643"/>
            <a:ext cx="234443" cy="541966"/>
          </a:xfrm>
          <a:prstGeom prst="straightConnector1">
            <a:avLst/>
          </a:prstGeom>
          <a:ln w="25400">
            <a:solidFill>
              <a:srgbClr val="FF0000">
                <a:alpha val="46000"/>
              </a:srgbClr>
            </a:solidFill>
            <a:prstDash val="dash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stCxn id="8" idx="0"/>
          </p:cNvCxnSpPr>
          <p:nvPr/>
        </p:nvCxnSpPr>
        <p:spPr>
          <a:xfrm rot="16200000" flipH="1">
            <a:off x="7155667" y="3544711"/>
            <a:ext cx="153071" cy="647343"/>
          </a:xfrm>
          <a:prstGeom prst="straightConnector1">
            <a:avLst/>
          </a:prstGeom>
          <a:ln w="25400">
            <a:solidFill>
              <a:srgbClr val="FF0000">
                <a:alpha val="37000"/>
              </a:srgbClr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Arc 14"/>
          <p:cNvSpPr/>
          <p:nvPr/>
        </p:nvSpPr>
        <p:spPr>
          <a:xfrm>
            <a:off x="7582786" y="3447387"/>
            <a:ext cx="295275" cy="523875"/>
          </a:xfrm>
          <a:prstGeom prst="arc">
            <a:avLst>
              <a:gd name="adj1" fmla="val 16200000"/>
              <a:gd name="adj2" fmla="val 5088335"/>
            </a:avLst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7820911" y="3314037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70C0"/>
                </a:solidFill>
                <a:latin typeface="Symbol" pitchFamily="18" charset="2"/>
              </a:rPr>
              <a:t>b</a:t>
            </a:r>
            <a:endParaRPr lang="en-US" b="1" dirty="0">
              <a:solidFill>
                <a:srgbClr val="0070C0"/>
              </a:solidFill>
              <a:latin typeface="Symbol" pitchFamily="18" charset="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811386" y="3952212"/>
            <a:ext cx="2744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s</a:t>
            </a:r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18" name="Straight Arrow Connector 17"/>
          <p:cNvCxnSpPr/>
          <p:nvPr/>
        </p:nvCxnSpPr>
        <p:spPr>
          <a:xfrm rot="16200000" flipV="1">
            <a:off x="6310425" y="2801680"/>
            <a:ext cx="563525" cy="212650"/>
          </a:xfrm>
          <a:prstGeom prst="straightConnector1">
            <a:avLst/>
          </a:prstGeom>
          <a:ln w="25400">
            <a:solidFill>
              <a:schemeClr val="tx2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rot="16200000" flipV="1">
            <a:off x="6115209" y="2993351"/>
            <a:ext cx="1183998" cy="435604"/>
          </a:xfrm>
          <a:prstGeom prst="straightConnector1">
            <a:avLst/>
          </a:prstGeom>
          <a:ln w="25400">
            <a:solidFill>
              <a:schemeClr val="tx2">
                <a:alpha val="4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838202" y="1447797"/>
            <a:ext cx="445681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To most easily calculate the angle between a vector and a plane, it is necessary to determine the angle between the vector and a vector normal to the plane, denoted here by </a:t>
            </a:r>
            <a:r>
              <a:rPr lang="en-US" sz="2800" dirty="0" smtClean="0">
                <a:latin typeface="Symbol" pitchFamily="18" charset="2"/>
              </a:rPr>
              <a:t>f</a:t>
            </a:r>
            <a:r>
              <a:rPr lang="en-US" sz="2800" dirty="0" smtClean="0"/>
              <a:t>;</a:t>
            </a:r>
          </a:p>
          <a:p>
            <a:endParaRPr lang="en-US" sz="2800" dirty="0" smtClean="0"/>
          </a:p>
          <a:p>
            <a:r>
              <a:rPr lang="en-US" sz="2800" dirty="0" smtClean="0"/>
              <a:t>We note that </a:t>
            </a:r>
            <a:r>
              <a:rPr lang="en-US" sz="2800" dirty="0" smtClean="0">
                <a:latin typeface="Symbol" pitchFamily="18" charset="2"/>
              </a:rPr>
              <a:t>b</a:t>
            </a:r>
            <a:r>
              <a:rPr lang="en-US" sz="2800" dirty="0" smtClean="0"/>
              <a:t> = </a:t>
            </a:r>
            <a:r>
              <a:rPr lang="en-US" sz="2800" dirty="0" smtClean="0">
                <a:latin typeface="Symbol" pitchFamily="18" charset="2"/>
              </a:rPr>
              <a:t>f</a:t>
            </a:r>
            <a:r>
              <a:rPr lang="en-US" sz="2800" dirty="0" smtClean="0"/>
              <a:t> - (</a:t>
            </a:r>
            <a:r>
              <a:rPr lang="en-US" sz="2800" dirty="0" smtClean="0">
                <a:latin typeface="Symbol" pitchFamily="18" charset="2"/>
              </a:rPr>
              <a:t>p</a:t>
            </a:r>
            <a:r>
              <a:rPr lang="en-US" sz="2800" dirty="0" smtClean="0"/>
              <a:t>/2) radians.</a:t>
            </a:r>
          </a:p>
        </p:txBody>
      </p:sp>
      <p:sp>
        <p:nvSpPr>
          <p:cNvPr id="24" name="Arc 23"/>
          <p:cNvSpPr/>
          <p:nvPr/>
        </p:nvSpPr>
        <p:spPr>
          <a:xfrm>
            <a:off x="6432699" y="3200405"/>
            <a:ext cx="864118" cy="753142"/>
          </a:xfrm>
          <a:prstGeom prst="arc">
            <a:avLst>
              <a:gd name="adj1" fmla="val 14941723"/>
              <a:gd name="adj2" fmla="val 2705664"/>
            </a:avLst>
          </a:prstGeom>
          <a:ln>
            <a:solidFill>
              <a:srgbClr val="00B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Box 24"/>
          <p:cNvSpPr txBox="1"/>
          <p:nvPr/>
        </p:nvSpPr>
        <p:spPr>
          <a:xfrm>
            <a:off x="6888790" y="2754055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B050"/>
                </a:solidFill>
                <a:latin typeface="Symbol" pitchFamily="18" charset="2"/>
              </a:rPr>
              <a:t>f</a:t>
            </a:r>
            <a:endParaRPr lang="en-US" b="1" dirty="0">
              <a:solidFill>
                <a:srgbClr val="00B050"/>
              </a:solidFill>
              <a:latin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Calculating the Beta Angle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21" name="TextBox 20"/>
          <p:cNvSpPr txBox="1"/>
          <p:nvPr/>
        </p:nvSpPr>
        <p:spPr>
          <a:xfrm>
            <a:off x="838201" y="1447800"/>
            <a:ext cx="777239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beta angle, then, is given by: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But, since </a:t>
            </a:r>
            <a:r>
              <a:rPr lang="en-US" sz="2800" dirty="0" smtClean="0">
                <a:latin typeface="Symbol" pitchFamily="18" charset="2"/>
              </a:rPr>
              <a:t>b</a:t>
            </a:r>
            <a:r>
              <a:rPr lang="en-US" sz="2800" dirty="0" smtClean="0"/>
              <a:t> = </a:t>
            </a:r>
            <a:r>
              <a:rPr lang="en-US" sz="2800" dirty="0" smtClean="0">
                <a:latin typeface="Symbol" pitchFamily="18" charset="2"/>
              </a:rPr>
              <a:t>f</a:t>
            </a:r>
            <a:r>
              <a:rPr lang="en-US" sz="2800" dirty="0" smtClean="0"/>
              <a:t> - (</a:t>
            </a:r>
            <a:r>
              <a:rPr lang="en-US" sz="2800" dirty="0" smtClean="0">
                <a:latin typeface="Symbol" pitchFamily="18" charset="2"/>
              </a:rPr>
              <a:t>p</a:t>
            </a:r>
            <a:r>
              <a:rPr lang="en-US" sz="2800" dirty="0" smtClean="0"/>
              <a:t>/2) radians:</a:t>
            </a:r>
          </a:p>
        </p:txBody>
      </p:sp>
      <p:sp>
        <p:nvSpPr>
          <p:cNvPr id="33280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2806" name="Rectangle 6"/>
          <p:cNvSpPr>
            <a:spLocks noChangeArrowheads="1"/>
          </p:cNvSpPr>
          <p:nvPr/>
        </p:nvSpPr>
        <p:spPr bwMode="auto">
          <a:xfrm>
            <a:off x="0" y="1733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32808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2809" name="Rectangle 9"/>
          <p:cNvSpPr>
            <a:spLocks noChangeArrowheads="1"/>
          </p:cNvSpPr>
          <p:nvPr/>
        </p:nvSpPr>
        <p:spPr bwMode="auto">
          <a:xfrm>
            <a:off x="0" y="1143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32811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2812" name="Rectangle 12"/>
          <p:cNvSpPr>
            <a:spLocks noChangeArrowheads="1"/>
          </p:cNvSpPr>
          <p:nvPr/>
        </p:nvSpPr>
        <p:spPr bwMode="auto">
          <a:xfrm>
            <a:off x="0" y="762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32814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2815" name="Rectangle 15"/>
          <p:cNvSpPr>
            <a:spLocks noChangeArrowheads="1"/>
          </p:cNvSpPr>
          <p:nvPr/>
        </p:nvSpPr>
        <p:spPr bwMode="auto">
          <a:xfrm>
            <a:off x="0" y="12763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32817" name="Rectangle 1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2818" name="Rectangle 18"/>
          <p:cNvSpPr>
            <a:spLocks noChangeArrowheads="1"/>
          </p:cNvSpPr>
          <p:nvPr/>
        </p:nvSpPr>
        <p:spPr bwMode="auto">
          <a:xfrm>
            <a:off x="0" y="1076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32820" name="Rectangle 2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2821" name="Rectangle 21"/>
          <p:cNvSpPr>
            <a:spLocks noChangeArrowheads="1"/>
          </p:cNvSpPr>
          <p:nvPr/>
        </p:nvSpPr>
        <p:spPr bwMode="auto">
          <a:xfrm>
            <a:off x="0" y="1076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32823" name="Rectangle 2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32822" name="Picture 2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09750" y="5410200"/>
            <a:ext cx="5943600" cy="762000"/>
          </a:xfrm>
          <a:prstGeom prst="rect">
            <a:avLst/>
          </a:prstGeom>
          <a:noFill/>
        </p:spPr>
      </p:pic>
      <p:sp>
        <p:nvSpPr>
          <p:cNvPr id="332824" name="Rectangle 24"/>
          <p:cNvSpPr>
            <a:spLocks noChangeArrowheads="1"/>
          </p:cNvSpPr>
          <p:nvPr/>
        </p:nvSpPr>
        <p:spPr bwMode="auto">
          <a:xfrm>
            <a:off x="0" y="1219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8784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87843" name="Rectangle 3"/>
          <p:cNvSpPr>
            <a:spLocks noChangeArrowheads="1"/>
          </p:cNvSpPr>
          <p:nvPr/>
        </p:nvSpPr>
        <p:spPr bwMode="auto">
          <a:xfrm>
            <a:off x="0" y="1457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8784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87846" name="Rectangle 6"/>
          <p:cNvSpPr>
            <a:spLocks noChangeArrowheads="1"/>
          </p:cNvSpPr>
          <p:nvPr/>
        </p:nvSpPr>
        <p:spPr bwMode="auto">
          <a:xfrm>
            <a:off x="0" y="1733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87848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87849" name="Rectangle 9"/>
          <p:cNvSpPr>
            <a:spLocks noChangeArrowheads="1"/>
          </p:cNvSpPr>
          <p:nvPr/>
        </p:nvSpPr>
        <p:spPr bwMode="auto">
          <a:xfrm>
            <a:off x="0" y="1895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87851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87850" name="Picture 1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90675" y="3543300"/>
            <a:ext cx="5991225" cy="819150"/>
          </a:xfrm>
          <a:prstGeom prst="rect">
            <a:avLst/>
          </a:prstGeom>
          <a:noFill/>
        </p:spPr>
      </p:pic>
      <p:sp>
        <p:nvSpPr>
          <p:cNvPr id="1187852" name="Rectangle 12"/>
          <p:cNvSpPr>
            <a:spLocks noChangeArrowheads="1"/>
          </p:cNvSpPr>
          <p:nvPr/>
        </p:nvSpPr>
        <p:spPr bwMode="auto">
          <a:xfrm>
            <a:off x="0" y="12763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8886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88865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57350" y="2152650"/>
            <a:ext cx="5953125" cy="1181100"/>
          </a:xfrm>
          <a:prstGeom prst="rect">
            <a:avLst/>
          </a:prstGeom>
          <a:noFill/>
        </p:spPr>
      </p:pic>
      <p:sp>
        <p:nvSpPr>
          <p:cNvPr id="1188867" name="Rectangle 3"/>
          <p:cNvSpPr>
            <a:spLocks noChangeArrowheads="1"/>
          </p:cNvSpPr>
          <p:nvPr/>
        </p:nvSpPr>
        <p:spPr bwMode="auto">
          <a:xfrm>
            <a:off x="0" y="16383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Calculating the Beta Angle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21" name="TextBox 20"/>
          <p:cNvSpPr txBox="1"/>
          <p:nvPr/>
        </p:nvSpPr>
        <p:spPr>
          <a:xfrm>
            <a:off x="838201" y="1447800"/>
            <a:ext cx="777239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We see that </a:t>
            </a:r>
            <a:r>
              <a:rPr lang="en-US" sz="2800" dirty="0" smtClean="0">
                <a:latin typeface="Symbol" pitchFamily="18" charset="2"/>
              </a:rPr>
              <a:t>b</a:t>
            </a:r>
            <a:r>
              <a:rPr lang="en-US" sz="2800" dirty="0" smtClean="0"/>
              <a:t> is limited by: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Beta angles where the sun is north of the orbit plane are considered positive -- beta angles where the sun is south of the orbit are considered negative.</a:t>
            </a:r>
          </a:p>
          <a:p>
            <a:endParaRPr lang="en-US" sz="2800" dirty="0" smtClean="0"/>
          </a:p>
          <a:p>
            <a:endParaRPr lang="en-US" sz="2800" dirty="0" smtClean="0"/>
          </a:p>
        </p:txBody>
      </p:sp>
      <p:sp>
        <p:nvSpPr>
          <p:cNvPr id="88371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83717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67100" y="2343150"/>
            <a:ext cx="2200275" cy="476250"/>
          </a:xfrm>
          <a:prstGeom prst="rect">
            <a:avLst/>
          </a:prstGeom>
          <a:noFill/>
        </p:spPr>
      </p:pic>
      <p:sp>
        <p:nvSpPr>
          <p:cNvPr id="883719" name="Rectangle 7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092532" y="3153787"/>
            <a:ext cx="69685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Consequences of Beta Angle Variation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Variation of the Beta Angle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838201" y="1447800"/>
            <a:ext cx="777239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Our expression for </a:t>
            </a:r>
            <a:r>
              <a:rPr lang="en-US" sz="2800" dirty="0" smtClean="0">
                <a:latin typeface="Symbol" pitchFamily="18" charset="2"/>
              </a:rPr>
              <a:t>b</a:t>
            </a:r>
            <a:r>
              <a:rPr lang="en-US" sz="2800" dirty="0" smtClean="0"/>
              <a:t>, repeated here for convenience is: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The beta angle is not static and varies constantly;</a:t>
            </a:r>
          </a:p>
          <a:p>
            <a:endParaRPr lang="en-US" sz="2800" dirty="0" smtClean="0"/>
          </a:p>
          <a:p>
            <a:r>
              <a:rPr lang="en-US" sz="2800" dirty="0" smtClean="0"/>
              <a:t>Two factors that affect </a:t>
            </a:r>
            <a:r>
              <a:rPr lang="en-US" sz="2800" dirty="0" smtClean="0">
                <a:latin typeface="Symbol" pitchFamily="18" charset="2"/>
              </a:rPr>
              <a:t>b</a:t>
            </a:r>
            <a:r>
              <a:rPr lang="en-US" sz="2800" dirty="0" smtClean="0"/>
              <a:t> variation the most:</a:t>
            </a:r>
          </a:p>
          <a:p>
            <a:endParaRPr lang="en-US" sz="2800" dirty="0" smtClean="0"/>
          </a:p>
          <a:p>
            <a:r>
              <a:rPr lang="en-US" sz="2800" dirty="0" smtClean="0"/>
              <a:t>1.  The change of seasons (variation in </a:t>
            </a:r>
            <a:r>
              <a:rPr lang="en-US" sz="2800" dirty="0" smtClean="0">
                <a:latin typeface="Symbol" pitchFamily="18" charset="2"/>
              </a:rPr>
              <a:t>G</a:t>
            </a:r>
            <a:r>
              <a:rPr lang="en-US" sz="2800" dirty="0" smtClean="0"/>
              <a:t>);</a:t>
            </a:r>
          </a:p>
          <a:p>
            <a:r>
              <a:rPr lang="en-US" sz="2800" dirty="0" smtClean="0"/>
              <a:t>2.  Perturbation of the orbit due to the </a:t>
            </a:r>
            <a:r>
              <a:rPr lang="en-US" sz="2800" dirty="0" err="1" smtClean="0"/>
              <a:t>oblateness</a:t>
            </a:r>
            <a:r>
              <a:rPr lang="en-US" sz="2800" dirty="0" smtClean="0"/>
              <a:t> of the planet (variation in </a:t>
            </a:r>
            <a:r>
              <a:rPr lang="en-US" sz="2800" dirty="0" smtClean="0">
                <a:latin typeface="Symbol" pitchFamily="18" charset="2"/>
              </a:rPr>
              <a:t>W</a:t>
            </a:r>
            <a:r>
              <a:rPr lang="en-US" sz="2800" dirty="0" smtClean="0"/>
              <a:t>).</a:t>
            </a:r>
          </a:p>
        </p:txBody>
      </p:sp>
      <p:pic>
        <p:nvPicPr>
          <p:cNvPr id="7" name="Picture 2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43100" y="2371725"/>
            <a:ext cx="5943600" cy="76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14534" y="2200937"/>
            <a:ext cx="4351664" cy="2866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Variation Due to the Change of Seasons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2" y="1514901"/>
            <a:ext cx="4006753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It takes the sun just over one year to make one circuit around the celestial sphere;</a:t>
            </a:r>
          </a:p>
          <a:p>
            <a:endParaRPr lang="en-US" sz="2800" dirty="0" smtClean="0"/>
          </a:p>
          <a:p>
            <a:r>
              <a:rPr lang="en-US" sz="2800" dirty="0" smtClean="0"/>
              <a:t>We measure the sun's progress by </a:t>
            </a:r>
            <a:r>
              <a:rPr lang="en-US" sz="2800" dirty="0" smtClean="0">
                <a:latin typeface="Symbol" pitchFamily="18" charset="2"/>
              </a:rPr>
              <a:t>G</a:t>
            </a:r>
            <a:r>
              <a:rPr lang="en-US" sz="2800" dirty="0" smtClean="0"/>
              <a:t>;</a:t>
            </a:r>
          </a:p>
          <a:p>
            <a:endParaRPr lang="en-US" sz="2800" dirty="0" smtClean="0"/>
          </a:p>
          <a:p>
            <a:r>
              <a:rPr lang="en-US" sz="2800" dirty="0" smtClean="0"/>
              <a:t>Strictly speaking, the rate that the sun makes this circuit is </a:t>
            </a:r>
            <a:r>
              <a:rPr lang="en-US" sz="2800" i="1" dirty="0" smtClean="0"/>
              <a:t>not constant</a:t>
            </a:r>
            <a:r>
              <a:rPr lang="en-US" sz="2800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Variation Due to the Change of Seasons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2" y="1514901"/>
            <a:ext cx="400675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Since Earth's orbit about the sun is nearly circular, an approximation of the variation of </a:t>
            </a:r>
            <a:r>
              <a:rPr lang="en-US" sz="2800" dirty="0" smtClean="0">
                <a:latin typeface="Symbol" pitchFamily="18" charset="2"/>
              </a:rPr>
              <a:t>G</a:t>
            </a:r>
            <a:r>
              <a:rPr lang="en-US" sz="2800" dirty="0" smtClean="0"/>
              <a:t> with time is sufficient.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14534" y="2200937"/>
            <a:ext cx="4351664" cy="2866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64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616451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0100" y="4600575"/>
            <a:ext cx="3933825" cy="933450"/>
          </a:xfrm>
          <a:prstGeom prst="rect">
            <a:avLst/>
          </a:prstGeom>
          <a:noFill/>
        </p:spPr>
      </p:pic>
      <p:sp>
        <p:nvSpPr>
          <p:cNvPr id="616453" name="Rectangle 5"/>
          <p:cNvSpPr>
            <a:spLocks noChangeArrowheads="1"/>
          </p:cNvSpPr>
          <p:nvPr/>
        </p:nvSpPr>
        <p:spPr bwMode="auto">
          <a:xfrm>
            <a:off x="0" y="1390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Variation Due to Precession of the Orbit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2" y="1447797"/>
            <a:ext cx="445681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Earth is not a perfect sphere;</a:t>
            </a:r>
          </a:p>
          <a:p>
            <a:endParaRPr lang="en-US" sz="2800" dirty="0" smtClean="0"/>
          </a:p>
          <a:p>
            <a:r>
              <a:rPr lang="en-US" sz="2800" dirty="0" smtClean="0"/>
              <a:t>Equatorial bulge produces a torque on the orbit;</a:t>
            </a:r>
          </a:p>
          <a:p>
            <a:endParaRPr lang="en-US" sz="2800" dirty="0" smtClean="0"/>
          </a:p>
          <a:p>
            <a:r>
              <a:rPr lang="en-US" sz="2800" dirty="0" smtClean="0"/>
              <a:t>Effect is a precession of the orbit ascending node;</a:t>
            </a:r>
          </a:p>
          <a:p>
            <a:endParaRPr lang="en-US" sz="2800" dirty="0" smtClean="0"/>
          </a:p>
          <a:p>
            <a:r>
              <a:rPr lang="en-US" sz="2800" dirty="0" smtClean="0"/>
              <a:t>Precession is a function of orbit altitude and inclination.</a:t>
            </a:r>
          </a:p>
        </p:txBody>
      </p:sp>
      <p:pic>
        <p:nvPicPr>
          <p:cNvPr id="55500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63594" y="2152649"/>
            <a:ext cx="3537506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Variation Due to Precession of the Orbit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24</a:t>
            </a:fld>
            <a:endParaRPr lang="en-US"/>
          </a:p>
        </p:txBody>
      </p:sp>
      <p:pic>
        <p:nvPicPr>
          <p:cNvPr id="55500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63594" y="2152649"/>
            <a:ext cx="3537506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838202" y="1392071"/>
            <a:ext cx="519410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This variation is called the Ascending Node Angular Rate, </a:t>
            </a:r>
            <a:r>
              <a:rPr lang="en-US" sz="2800" b="1" dirty="0" smtClean="0">
                <a:solidFill>
                  <a:srgbClr val="FF0000"/>
                </a:solidFill>
                <a:latin typeface="Symbol" pitchFamily="18" charset="2"/>
              </a:rPr>
              <a:t>W</a:t>
            </a:r>
            <a:r>
              <a:rPr lang="en-US" sz="2800" dirty="0" smtClean="0"/>
              <a:t>, and is given by: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where J</a:t>
            </a:r>
            <a:r>
              <a:rPr lang="en-US" sz="2800" baseline="-25000" dirty="0" smtClean="0"/>
              <a:t>2</a:t>
            </a:r>
            <a:r>
              <a:rPr lang="en-US" sz="2800" dirty="0" smtClean="0"/>
              <a:t> is the </a:t>
            </a:r>
            <a:r>
              <a:rPr lang="en-US" sz="2800" dirty="0" err="1" smtClean="0"/>
              <a:t>oblateness</a:t>
            </a:r>
            <a:r>
              <a:rPr lang="en-US" sz="2800" dirty="0" smtClean="0"/>
              <a:t> perturbation, </a:t>
            </a:r>
            <a:r>
              <a:rPr lang="en-US" sz="2800" dirty="0" err="1" smtClean="0"/>
              <a:t>r</a:t>
            </a:r>
            <a:r>
              <a:rPr lang="en-US" sz="2800" baseline="-25000" dirty="0" err="1" smtClean="0"/>
              <a:t>eq</a:t>
            </a:r>
            <a:r>
              <a:rPr lang="en-US" sz="2800" dirty="0" smtClean="0"/>
              <a:t> is the planet equatorial radius, p is the parameter, </a:t>
            </a:r>
            <a:r>
              <a:rPr lang="en-US" sz="2800" dirty="0" smtClean="0">
                <a:latin typeface="Symbol" pitchFamily="18" charset="2"/>
              </a:rPr>
              <a:t>m</a:t>
            </a:r>
            <a:r>
              <a:rPr lang="en-US" sz="2800" dirty="0" smtClean="0"/>
              <a:t> is the planet mass </a:t>
            </a:r>
            <a:r>
              <a:rPr lang="en-US" sz="2800" dirty="0" smtClean="0">
                <a:sym typeface="Symbol"/>
              </a:rPr>
              <a:t> </a:t>
            </a:r>
            <a:r>
              <a:rPr lang="en-US" sz="2800" dirty="0" smtClean="0"/>
              <a:t>G, r is the orbit radius and </a:t>
            </a:r>
            <a:r>
              <a:rPr lang="en-US" sz="2800" dirty="0" err="1" smtClean="0"/>
              <a:t>i</a:t>
            </a:r>
            <a:r>
              <a:rPr lang="en-US" sz="2800" dirty="0" smtClean="0"/>
              <a:t> is inclination.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82904" y="1651806"/>
            <a:ext cx="2455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.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8470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8470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33475" y="2819400"/>
            <a:ext cx="3952875" cy="971550"/>
          </a:xfrm>
          <a:prstGeom prst="rect">
            <a:avLst/>
          </a:prstGeom>
          <a:noFill/>
        </p:spPr>
      </p:pic>
      <p:sp>
        <p:nvSpPr>
          <p:cNvPr id="584709" name="Rectangle 5"/>
          <p:cNvSpPr>
            <a:spLocks noChangeArrowheads="1"/>
          </p:cNvSpPr>
          <p:nvPr/>
        </p:nvSpPr>
        <p:spPr bwMode="auto">
          <a:xfrm>
            <a:off x="0" y="14287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Variation Due to Precession of the Orbit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33015"/>
            <a:ext cx="4839267" cy="5119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For Earth, typical values for these parameters are (Ref. 4):</a:t>
            </a:r>
          </a:p>
          <a:p>
            <a:endParaRPr lang="en-US" sz="2800" dirty="0" smtClean="0"/>
          </a:p>
          <a:p>
            <a:r>
              <a:rPr lang="en-US" sz="2800" dirty="0" smtClean="0"/>
              <a:t>J</a:t>
            </a:r>
            <a:r>
              <a:rPr lang="en-US" sz="2800" baseline="-25000" dirty="0" smtClean="0"/>
              <a:t>2</a:t>
            </a:r>
            <a:r>
              <a:rPr lang="en-US" sz="2800" dirty="0" smtClean="0"/>
              <a:t> = 1082.62 </a:t>
            </a:r>
            <a:r>
              <a:rPr lang="en-US" sz="2800" dirty="0" smtClean="0">
                <a:sym typeface="Symbol"/>
              </a:rPr>
              <a:t> 10</a:t>
            </a:r>
            <a:r>
              <a:rPr lang="en-US" sz="2800" baseline="30000" dirty="0" smtClean="0">
                <a:sym typeface="Symbol"/>
              </a:rPr>
              <a:t>-6</a:t>
            </a:r>
            <a:endParaRPr lang="en-US" sz="2800" baseline="30000" dirty="0" smtClean="0"/>
          </a:p>
          <a:p>
            <a:r>
              <a:rPr lang="en-US" sz="2800" dirty="0" err="1" smtClean="0"/>
              <a:t>r</a:t>
            </a:r>
            <a:r>
              <a:rPr lang="en-US" sz="2800" baseline="-25000" dirty="0" err="1" smtClean="0"/>
              <a:t>eq</a:t>
            </a:r>
            <a:r>
              <a:rPr lang="en-US" sz="2800" dirty="0" smtClean="0"/>
              <a:t> = 6378.1 km</a:t>
            </a:r>
          </a:p>
          <a:p>
            <a:r>
              <a:rPr lang="en-US" sz="2800" dirty="0" smtClean="0">
                <a:latin typeface="Symbol" pitchFamily="18" charset="2"/>
              </a:rPr>
              <a:t>m</a:t>
            </a:r>
            <a:r>
              <a:rPr lang="en-US" sz="2800" dirty="0" smtClean="0"/>
              <a:t> = 0.3986 </a:t>
            </a:r>
            <a:r>
              <a:rPr lang="en-US" sz="2800" dirty="0" smtClean="0">
                <a:sym typeface="Symbol"/>
              </a:rPr>
              <a:t> 10</a:t>
            </a:r>
            <a:r>
              <a:rPr lang="en-US" sz="2800" baseline="30000" dirty="0" smtClean="0">
                <a:sym typeface="Symbol"/>
              </a:rPr>
              <a:t>6</a:t>
            </a:r>
            <a:r>
              <a:rPr lang="en-US" sz="2800" dirty="0" smtClean="0">
                <a:sym typeface="Symbol"/>
              </a:rPr>
              <a:t> km</a:t>
            </a:r>
            <a:r>
              <a:rPr lang="en-US" sz="2800" baseline="30000" dirty="0" smtClean="0">
                <a:sym typeface="Symbol"/>
              </a:rPr>
              <a:t>3</a:t>
            </a:r>
            <a:r>
              <a:rPr lang="en-US" sz="2800" dirty="0" smtClean="0">
                <a:sym typeface="Symbol"/>
              </a:rPr>
              <a:t>/s</a:t>
            </a:r>
            <a:r>
              <a:rPr lang="en-US" sz="2800" baseline="30000" dirty="0" smtClean="0">
                <a:sym typeface="Symbol"/>
              </a:rPr>
              <a:t>2</a:t>
            </a:r>
            <a:endParaRPr lang="en-US" sz="2800" dirty="0" smtClean="0">
              <a:sym typeface="Symbol"/>
            </a:endParaRPr>
          </a:p>
          <a:p>
            <a:endParaRPr lang="en-US" sz="2800" baseline="30000" dirty="0" smtClean="0">
              <a:sym typeface="Symbol"/>
            </a:endParaRPr>
          </a:p>
          <a:p>
            <a:r>
              <a:rPr lang="en-US" sz="2800" dirty="0" smtClean="0">
                <a:sym typeface="Symbol"/>
              </a:rPr>
              <a:t>For a typical ISS orbit...</a:t>
            </a:r>
            <a:endParaRPr lang="en-US" sz="2800" dirty="0" smtClean="0"/>
          </a:p>
          <a:p>
            <a:r>
              <a:rPr lang="en-US" sz="2800" dirty="0" smtClean="0"/>
              <a:t>r = 6378.1 km + 408 km </a:t>
            </a:r>
          </a:p>
          <a:p>
            <a:r>
              <a:rPr lang="en-US" sz="2800" dirty="0" smtClean="0"/>
              <a:t>Circular (</a:t>
            </a:r>
            <a:r>
              <a:rPr lang="en-US" sz="2800" i="1" dirty="0" smtClean="0"/>
              <a:t>e</a:t>
            </a:r>
            <a:r>
              <a:rPr lang="en-US" sz="2800" dirty="0" smtClean="0"/>
              <a:t> = 0, a = r)</a:t>
            </a:r>
          </a:p>
          <a:p>
            <a:r>
              <a:rPr lang="en-US" sz="2800" dirty="0" err="1" smtClean="0"/>
              <a:t>i</a:t>
            </a:r>
            <a:r>
              <a:rPr lang="en-US" sz="2800" dirty="0" smtClean="0"/>
              <a:t> = 51.6</a:t>
            </a:r>
            <a:r>
              <a:rPr lang="en-US" sz="2800" dirty="0" smtClean="0">
                <a:latin typeface="Arial"/>
                <a:cs typeface="Arial"/>
              </a:rPr>
              <a:t>°</a:t>
            </a:r>
          </a:p>
          <a:p>
            <a:endParaRPr lang="en-US" sz="2800" dirty="0" smtClean="0">
              <a:latin typeface="Arial"/>
              <a:cs typeface="Arial"/>
            </a:endParaRPr>
          </a:p>
        </p:txBody>
      </p:sp>
      <p:pic>
        <p:nvPicPr>
          <p:cNvPr id="55500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63594" y="2152649"/>
            <a:ext cx="3537506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Variation Due to Precession of the Orbit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2" y="1419225"/>
            <a:ext cx="451484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rial"/>
                <a:cs typeface="Arial"/>
              </a:rPr>
              <a:t>The "parameter" is calculated as:</a:t>
            </a:r>
          </a:p>
          <a:p>
            <a:endParaRPr lang="en-US" sz="2800" dirty="0" smtClean="0">
              <a:latin typeface="Arial"/>
              <a:cs typeface="Arial"/>
            </a:endParaRPr>
          </a:p>
          <a:p>
            <a:endParaRPr lang="en-US" sz="2800" dirty="0" smtClean="0">
              <a:latin typeface="Arial"/>
              <a:cs typeface="Arial"/>
            </a:endParaRPr>
          </a:p>
          <a:p>
            <a:r>
              <a:rPr lang="en-US" sz="2800" dirty="0" smtClean="0">
                <a:latin typeface="Arial"/>
                <a:cs typeface="Arial"/>
              </a:rPr>
              <a:t>The resulting precession is:</a:t>
            </a:r>
          </a:p>
          <a:p>
            <a:endParaRPr lang="en-US" sz="2800" dirty="0" smtClean="0">
              <a:latin typeface="Arial"/>
              <a:cs typeface="Arial"/>
            </a:endParaRPr>
          </a:p>
          <a:p>
            <a:r>
              <a:rPr lang="en-US" sz="2800" dirty="0" smtClean="0">
                <a:latin typeface="Symbol" pitchFamily="18" charset="2"/>
                <a:cs typeface="Arial"/>
              </a:rPr>
              <a:t>W</a:t>
            </a:r>
            <a:r>
              <a:rPr lang="en-US" sz="2800" dirty="0" smtClean="0">
                <a:latin typeface="Arial"/>
                <a:cs typeface="Arial"/>
              </a:rPr>
              <a:t> = -1.00634</a:t>
            </a:r>
            <a:r>
              <a:rPr lang="en-US" sz="2800" dirty="0" smtClean="0">
                <a:latin typeface="Arial"/>
                <a:cs typeface="Arial"/>
                <a:sym typeface="Symbol"/>
              </a:rPr>
              <a:t></a:t>
            </a:r>
            <a:r>
              <a:rPr lang="en-US" sz="2800" dirty="0" smtClean="0">
                <a:latin typeface="Arial"/>
                <a:cs typeface="Arial"/>
              </a:rPr>
              <a:t>10</a:t>
            </a:r>
            <a:r>
              <a:rPr lang="en-US" sz="2800" baseline="30000" dirty="0" smtClean="0">
                <a:latin typeface="Arial"/>
                <a:cs typeface="Arial"/>
              </a:rPr>
              <a:t>-6</a:t>
            </a:r>
            <a:r>
              <a:rPr lang="en-US" sz="2800" dirty="0" smtClean="0">
                <a:latin typeface="Arial"/>
                <a:cs typeface="Arial"/>
              </a:rPr>
              <a:t> </a:t>
            </a:r>
            <a:r>
              <a:rPr lang="en-US" sz="2800" dirty="0" err="1" smtClean="0">
                <a:latin typeface="Arial"/>
                <a:cs typeface="Arial"/>
              </a:rPr>
              <a:t>rad</a:t>
            </a:r>
            <a:r>
              <a:rPr lang="en-US" sz="2800" dirty="0" smtClean="0">
                <a:latin typeface="Arial"/>
                <a:cs typeface="Arial"/>
              </a:rPr>
              <a:t>/s</a:t>
            </a:r>
          </a:p>
          <a:p>
            <a:endParaRPr lang="en-US" sz="2800" dirty="0" smtClean="0">
              <a:latin typeface="Arial"/>
              <a:cs typeface="Arial"/>
            </a:endParaRPr>
          </a:p>
          <a:p>
            <a:r>
              <a:rPr lang="en-US" sz="2800" dirty="0" smtClean="0">
                <a:latin typeface="Symbol" pitchFamily="18" charset="2"/>
                <a:cs typeface="Arial"/>
              </a:rPr>
              <a:t>W</a:t>
            </a:r>
            <a:r>
              <a:rPr lang="en-US" sz="2800" dirty="0" smtClean="0">
                <a:latin typeface="Arial"/>
                <a:cs typeface="Arial"/>
              </a:rPr>
              <a:t> = -4.98 </a:t>
            </a:r>
            <a:r>
              <a:rPr lang="en-US" sz="2800" dirty="0" smtClean="0">
                <a:latin typeface="Arial"/>
                <a:cs typeface="Arial"/>
                <a:sym typeface="Symbol"/>
              </a:rPr>
              <a:t>/day</a:t>
            </a:r>
            <a:endParaRPr lang="en-US" sz="2800" dirty="0" smtClean="0">
              <a:latin typeface="Arial"/>
              <a:cs typeface="Arial"/>
            </a:endParaRPr>
          </a:p>
        </p:txBody>
      </p:sp>
      <p:pic>
        <p:nvPicPr>
          <p:cNvPr id="55500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63594" y="2152649"/>
            <a:ext cx="3537506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951221" y="4262081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953495" y="5115918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6154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15429" name="Rectangle 5"/>
          <p:cNvSpPr>
            <a:spLocks noChangeArrowheads="1"/>
          </p:cNvSpPr>
          <p:nvPr/>
        </p:nvSpPr>
        <p:spPr bwMode="auto">
          <a:xfrm>
            <a:off x="0" y="1152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369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36995" name="Rectangle 3"/>
          <p:cNvSpPr>
            <a:spLocks noChangeArrowheads="1"/>
          </p:cNvSpPr>
          <p:nvPr/>
        </p:nvSpPr>
        <p:spPr bwMode="auto">
          <a:xfrm>
            <a:off x="0" y="8096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3699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36996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00175" y="2514600"/>
            <a:ext cx="2781300" cy="485775"/>
          </a:xfrm>
          <a:prstGeom prst="rect">
            <a:avLst/>
          </a:prstGeom>
          <a:noFill/>
        </p:spPr>
      </p:pic>
      <p:sp>
        <p:nvSpPr>
          <p:cNvPr id="1236998" name="Rectangle 6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38700" y="5153025"/>
            <a:ext cx="3952875" cy="9715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1441" name="Picture 1"/>
          <p:cNvPicPr>
            <a:picLocks noChangeAspect="1" noChangeArrowheads="1"/>
          </p:cNvPicPr>
          <p:nvPr/>
        </p:nvPicPr>
        <p:blipFill>
          <a:blip r:embed="rId2" cstate="print"/>
          <a:srcRect l="1612" t="2085" r="3322" b="2480"/>
          <a:stretch>
            <a:fillRect/>
          </a:stretch>
        </p:blipFill>
        <p:spPr bwMode="auto">
          <a:xfrm>
            <a:off x="948612" y="1542198"/>
            <a:ext cx="7253691" cy="4735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Variation of the Beta Angle Due to Seasonal Variation and Orbit Precession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355608" y="1722746"/>
            <a:ext cx="2722155" cy="92333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none" rtlCol="0">
            <a:spAutoFit/>
          </a:bodyPr>
          <a:lstStyle/>
          <a:p>
            <a:r>
              <a:rPr lang="en-US" b="1" dirty="0" smtClean="0"/>
              <a:t>Representative Profile:</a:t>
            </a:r>
          </a:p>
          <a:p>
            <a:r>
              <a:rPr lang="en-US" b="1" dirty="0" smtClean="0"/>
              <a:t>Altitude = 408 km, Circular</a:t>
            </a:r>
          </a:p>
          <a:p>
            <a:r>
              <a:rPr lang="en-US" b="1" dirty="0" smtClean="0"/>
              <a:t>Inclination = 51.6 </a:t>
            </a:r>
            <a:r>
              <a:rPr lang="en-US" b="1" dirty="0" smtClean="0">
                <a:latin typeface="Arial"/>
                <a:cs typeface="Arial"/>
              </a:rPr>
              <a:t>°</a:t>
            </a:r>
            <a:endParaRPr lang="en-US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710207" y="6209731"/>
            <a:ext cx="37594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Number of Days Since Vernal Equinox</a:t>
            </a:r>
            <a:endParaRPr lang="en-US" b="1" dirty="0"/>
          </a:p>
        </p:txBody>
      </p:sp>
      <p:sp>
        <p:nvSpPr>
          <p:cNvPr id="13" name="TextBox 12"/>
          <p:cNvSpPr txBox="1"/>
          <p:nvPr/>
        </p:nvSpPr>
        <p:spPr>
          <a:xfrm rot="16200000">
            <a:off x="-39386" y="3680346"/>
            <a:ext cx="1511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Beta Angle (</a:t>
            </a:r>
            <a:r>
              <a:rPr lang="en-US" b="1" dirty="0" smtClean="0">
                <a:latin typeface="Arial"/>
                <a:cs typeface="Arial"/>
              </a:rPr>
              <a:t>°)</a:t>
            </a:r>
            <a:endParaRPr lang="en-US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528547" y="5732055"/>
            <a:ext cx="4244175" cy="369332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Note:  This is one of many possible profiles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Consequences of Beta Angle Variation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838201" y="1447800"/>
            <a:ext cx="777239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As </a:t>
            </a:r>
            <a:r>
              <a:rPr lang="en-US" sz="2800" dirty="0" smtClean="0">
                <a:latin typeface="Symbol" pitchFamily="18" charset="2"/>
              </a:rPr>
              <a:t>b</a:t>
            </a:r>
            <a:r>
              <a:rPr lang="en-US" sz="2800" dirty="0" smtClean="0"/>
              <a:t> changes, there are two consequences of interest to thermal engineers:</a:t>
            </a:r>
          </a:p>
          <a:p>
            <a:endParaRPr lang="en-US" sz="2800" dirty="0" smtClean="0"/>
          </a:p>
          <a:p>
            <a:r>
              <a:rPr lang="en-US" sz="2800" dirty="0" smtClean="0"/>
              <a:t>1)  The time spent in eclipse (i.e., planet shadow) varies;</a:t>
            </a:r>
          </a:p>
          <a:p>
            <a:endParaRPr lang="en-US" sz="2800" dirty="0" smtClean="0"/>
          </a:p>
          <a:p>
            <a:r>
              <a:rPr lang="en-US" sz="2800" dirty="0" smtClean="0"/>
              <a:t>2)  The intensity and direction of heating incident on spacecraft surfaces changes;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Let's explore each of these effects.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Eclipse: Umbra and Penumbra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7407244" y="5502053"/>
            <a:ext cx="5405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Sun</a:t>
            </a:r>
            <a:endParaRPr lang="en-US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2507781" y="5480860"/>
            <a:ext cx="7954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Planet</a:t>
            </a:r>
            <a:endParaRPr lang="en-US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838201" y="1447800"/>
            <a:ext cx="777239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/>
              <a:t>Umbral</a:t>
            </a:r>
            <a:r>
              <a:rPr lang="en-US" sz="2800" dirty="0" smtClean="0"/>
              <a:t> region - sunlight is completely obscured;</a:t>
            </a:r>
          </a:p>
          <a:p>
            <a:endParaRPr lang="en-US" sz="2800" dirty="0" smtClean="0"/>
          </a:p>
          <a:p>
            <a:r>
              <a:rPr lang="en-US" sz="2800" b="1" dirty="0" smtClean="0"/>
              <a:t>Penumbral</a:t>
            </a:r>
            <a:r>
              <a:rPr lang="en-US" sz="2800" dirty="0" smtClean="0"/>
              <a:t> region - sunlight is partially obscured.</a:t>
            </a:r>
          </a:p>
        </p:txBody>
      </p:sp>
      <p:pic>
        <p:nvPicPr>
          <p:cNvPr id="46182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476250" y="3614738"/>
            <a:ext cx="8229600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TextBox 20"/>
          <p:cNvSpPr txBox="1"/>
          <p:nvPr/>
        </p:nvSpPr>
        <p:spPr>
          <a:xfrm>
            <a:off x="435467" y="4067175"/>
            <a:ext cx="1168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Penumbra</a:t>
            </a:r>
            <a:endParaRPr lang="en-US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2010820" y="4343400"/>
            <a:ext cx="8368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Umbra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 rot="21362338">
            <a:off x="3629217" y="3790952"/>
            <a:ext cx="2248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Line-of-Sight (Typical)</a:t>
            </a:r>
            <a:endParaRPr lang="en-US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3920530" y="5845912"/>
            <a:ext cx="13368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Not to Scale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Orbital Sunset:  From Penumbra to Umbra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30</a:t>
            </a:fld>
            <a:endParaRPr lang="en-US"/>
          </a:p>
        </p:txBody>
      </p:sp>
      <p:pic>
        <p:nvPicPr>
          <p:cNvPr id="5" name="Picture 4" descr="S107E0507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70800" y="4641012"/>
            <a:ext cx="2286000" cy="1556168"/>
          </a:xfrm>
          <a:prstGeom prst="rect">
            <a:avLst/>
          </a:prstGeom>
        </p:spPr>
      </p:pic>
      <p:pic>
        <p:nvPicPr>
          <p:cNvPr id="6" name="Picture 5" descr="S107E0506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2000" y="1152462"/>
            <a:ext cx="2286000" cy="1556168"/>
          </a:xfrm>
          <a:prstGeom prst="rect">
            <a:avLst/>
          </a:prstGeom>
        </p:spPr>
      </p:pic>
      <p:pic>
        <p:nvPicPr>
          <p:cNvPr id="8" name="Picture 7" descr="S107E0507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20400" y="1157187"/>
            <a:ext cx="2286000" cy="1556168"/>
          </a:xfrm>
          <a:prstGeom prst="rect">
            <a:avLst/>
          </a:prstGeom>
        </p:spPr>
      </p:pic>
      <p:pic>
        <p:nvPicPr>
          <p:cNvPr id="9" name="Picture 8" descr="S107E0507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70725" y="1154787"/>
            <a:ext cx="2286000" cy="1556168"/>
          </a:xfrm>
          <a:prstGeom prst="rect">
            <a:avLst/>
          </a:prstGeom>
        </p:spPr>
      </p:pic>
      <p:pic>
        <p:nvPicPr>
          <p:cNvPr id="10" name="Picture 9" descr="S107E0507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81925" y="2885937"/>
            <a:ext cx="2286000" cy="1556168"/>
          </a:xfrm>
          <a:prstGeom prst="rect">
            <a:avLst/>
          </a:prstGeom>
        </p:spPr>
      </p:pic>
      <p:pic>
        <p:nvPicPr>
          <p:cNvPr id="11" name="Picture 10" descr="S107E05074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422725" y="2883537"/>
            <a:ext cx="2286000" cy="1556168"/>
          </a:xfrm>
          <a:prstGeom prst="rect">
            <a:avLst/>
          </a:prstGeom>
        </p:spPr>
      </p:pic>
      <p:pic>
        <p:nvPicPr>
          <p:cNvPr id="12" name="Picture 11" descr="S107E05075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163525" y="2890662"/>
            <a:ext cx="2286000" cy="1556168"/>
          </a:xfrm>
          <a:prstGeom prst="rect">
            <a:avLst/>
          </a:prstGeom>
        </p:spPr>
      </p:pic>
      <p:pic>
        <p:nvPicPr>
          <p:cNvPr id="13" name="Picture 12" descr="S107E05076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84250" y="4645624"/>
            <a:ext cx="2286000" cy="1556168"/>
          </a:xfrm>
          <a:prstGeom prst="rect">
            <a:avLst/>
          </a:prstGeom>
        </p:spPr>
      </p:pic>
      <p:pic>
        <p:nvPicPr>
          <p:cNvPr id="14" name="Picture 13" descr="S107E05077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425050" y="4647987"/>
            <a:ext cx="2286000" cy="155616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518091" y="1104900"/>
            <a:ext cx="63722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</a:rPr>
              <a:t>Earth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994966" y="2876550"/>
            <a:ext cx="63722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</a:rPr>
              <a:t>Earth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460941" y="4638675"/>
            <a:ext cx="63722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</a:rPr>
              <a:t>Earth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527616" y="2886075"/>
            <a:ext cx="63722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</a:rPr>
              <a:t>Earth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94966" y="1152525"/>
            <a:ext cx="63722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</a:rPr>
              <a:t>Earth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213666" y="1152525"/>
            <a:ext cx="63722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</a:rPr>
              <a:t>Earth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270816" y="2876550"/>
            <a:ext cx="63722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</a:rPr>
              <a:t>Earth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261291" y="4638675"/>
            <a:ext cx="63722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</a:rPr>
              <a:t>Earth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985441" y="4638675"/>
            <a:ext cx="63722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</a:rPr>
              <a:t>Earth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869946" y="6200775"/>
            <a:ext cx="14379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NASA Photos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Eclipse: Umbra and Penumbra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31</a:t>
            </a:fld>
            <a:endParaRPr lang="en-US"/>
          </a:p>
        </p:txBody>
      </p:sp>
      <p:pic>
        <p:nvPicPr>
          <p:cNvPr id="16" name="Picture 1" descr="D:\Documents and Settings\srickman\Local Settings\Temporary Internet Files\Content.IE5\TKVTDA0E\MC900431532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24475" y="2876550"/>
            <a:ext cx="3333750" cy="3333750"/>
          </a:xfrm>
          <a:prstGeom prst="rect">
            <a:avLst/>
          </a:prstGeom>
          <a:noFill/>
        </p:spPr>
      </p:pic>
      <p:cxnSp>
        <p:nvCxnSpPr>
          <p:cNvPr id="19" name="Straight Connector 18"/>
          <p:cNvCxnSpPr/>
          <p:nvPr/>
        </p:nvCxnSpPr>
        <p:spPr>
          <a:xfrm rot="-60000" flipV="1">
            <a:off x="981075" y="2981325"/>
            <a:ext cx="6000750" cy="28576"/>
          </a:xfrm>
          <a:prstGeom prst="line">
            <a:avLst/>
          </a:prstGeom>
          <a:ln w="158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1000125" y="2924175"/>
            <a:ext cx="6000750" cy="28576"/>
          </a:xfrm>
          <a:prstGeom prst="line">
            <a:avLst/>
          </a:prstGeom>
          <a:ln w="158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rot="60000" flipV="1">
            <a:off x="971550" y="6076950"/>
            <a:ext cx="6000750" cy="28576"/>
          </a:xfrm>
          <a:prstGeom prst="line">
            <a:avLst/>
          </a:prstGeom>
          <a:ln w="158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V="1">
            <a:off x="990600" y="6124575"/>
            <a:ext cx="6000750" cy="28576"/>
          </a:xfrm>
          <a:prstGeom prst="line">
            <a:avLst/>
          </a:prstGeom>
          <a:ln w="158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2771775" y="4276725"/>
            <a:ext cx="22621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err="1" smtClean="0">
                <a:solidFill>
                  <a:srgbClr val="0070C0"/>
                </a:solidFill>
              </a:rPr>
              <a:t>Umbral</a:t>
            </a:r>
            <a:r>
              <a:rPr lang="en-US" b="1" dirty="0" smtClean="0">
                <a:solidFill>
                  <a:srgbClr val="0070C0"/>
                </a:solidFill>
              </a:rPr>
              <a:t> Shadow Cone</a:t>
            </a:r>
          </a:p>
          <a:p>
            <a:pPr algn="ctr"/>
            <a:r>
              <a:rPr lang="en-US" b="1" dirty="0" smtClean="0">
                <a:solidFill>
                  <a:srgbClr val="0070C0"/>
                </a:solidFill>
              </a:rPr>
              <a:t>(Exaggerated ~4X)</a:t>
            </a:r>
            <a:endParaRPr lang="en-US" b="1" dirty="0">
              <a:solidFill>
                <a:srgbClr val="0070C0"/>
              </a:solidFill>
            </a:endParaRPr>
          </a:p>
        </p:txBody>
      </p:sp>
      <p:cxnSp>
        <p:nvCxnSpPr>
          <p:cNvPr id="34" name="Straight Arrow Connector 33"/>
          <p:cNvCxnSpPr>
            <a:stCxn id="32" idx="0"/>
          </p:cNvCxnSpPr>
          <p:nvPr/>
        </p:nvCxnSpPr>
        <p:spPr>
          <a:xfrm rot="5400000" flipH="1" flipV="1">
            <a:off x="3608777" y="3332552"/>
            <a:ext cx="1238250" cy="650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>
            <a:stCxn id="32" idx="2"/>
          </p:cNvCxnSpPr>
          <p:nvPr/>
        </p:nvCxnSpPr>
        <p:spPr>
          <a:xfrm rot="16200000" flipH="1">
            <a:off x="3622380" y="5203529"/>
            <a:ext cx="1125319" cy="56437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2393710" y="2590800"/>
            <a:ext cx="3475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Cylindrical Shadow Approximation</a:t>
            </a:r>
            <a:endParaRPr lang="en-US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838201" y="1447800"/>
            <a:ext cx="77723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If time in penumbra is minimal, analysis may be simplified using a cylindrical shadow assumption.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/>
        </p:nvSpPr>
        <p:spPr>
          <a:xfrm>
            <a:off x="609600" y="3467100"/>
            <a:ext cx="3886200" cy="222885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Geometry for Eclipse Calculation </a:t>
            </a:r>
          </a:p>
          <a:p>
            <a:pPr algn="ctr"/>
            <a:r>
              <a:rPr lang="en-US" sz="2800" b="1" dirty="0" smtClean="0"/>
              <a:t>(Low, Circular Orbit Only)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32</a:t>
            </a:fld>
            <a:endParaRPr lang="en-US" dirty="0"/>
          </a:p>
        </p:txBody>
      </p:sp>
      <p:sp>
        <p:nvSpPr>
          <p:cNvPr id="10" name="Oval 9"/>
          <p:cNvSpPr>
            <a:spLocks noChangeAspect="1"/>
          </p:cNvSpPr>
          <p:nvPr/>
        </p:nvSpPr>
        <p:spPr>
          <a:xfrm>
            <a:off x="3362640" y="3457574"/>
            <a:ext cx="2240933" cy="223837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Arrow Connector 11"/>
          <p:cNvCxnSpPr/>
          <p:nvPr/>
        </p:nvCxnSpPr>
        <p:spPr>
          <a:xfrm rot="16200000" flipV="1">
            <a:off x="3495676" y="3590925"/>
            <a:ext cx="1971675" cy="9525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rot="21600000" flipV="1">
            <a:off x="4495801" y="4562475"/>
            <a:ext cx="1971675" cy="9525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endCxn id="10" idx="5"/>
          </p:cNvCxnSpPr>
          <p:nvPr/>
        </p:nvCxnSpPr>
        <p:spPr>
          <a:xfrm>
            <a:off x="4486275" y="4581525"/>
            <a:ext cx="789121" cy="786622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Freeform 27"/>
          <p:cNvSpPr/>
          <p:nvPr/>
        </p:nvSpPr>
        <p:spPr>
          <a:xfrm>
            <a:off x="447675" y="3362325"/>
            <a:ext cx="695325" cy="2409825"/>
          </a:xfrm>
          <a:custGeom>
            <a:avLst/>
            <a:gdLst>
              <a:gd name="connsiteX0" fmla="*/ 95250 w 695325"/>
              <a:gd name="connsiteY0" fmla="*/ 0 h 2409825"/>
              <a:gd name="connsiteX1" fmla="*/ 400050 w 695325"/>
              <a:gd name="connsiteY1" fmla="*/ 219075 h 2409825"/>
              <a:gd name="connsiteX2" fmla="*/ 342900 w 695325"/>
              <a:gd name="connsiteY2" fmla="*/ 428625 h 2409825"/>
              <a:gd name="connsiteX3" fmla="*/ 295275 w 695325"/>
              <a:gd name="connsiteY3" fmla="*/ 590550 h 2409825"/>
              <a:gd name="connsiteX4" fmla="*/ 438150 w 695325"/>
              <a:gd name="connsiteY4" fmla="*/ 752475 h 2409825"/>
              <a:gd name="connsiteX5" fmla="*/ 352425 w 695325"/>
              <a:gd name="connsiteY5" fmla="*/ 857250 h 2409825"/>
              <a:gd name="connsiteX6" fmla="*/ 647700 w 695325"/>
              <a:gd name="connsiteY6" fmla="*/ 1076325 h 2409825"/>
              <a:gd name="connsiteX7" fmla="*/ 523875 w 695325"/>
              <a:gd name="connsiteY7" fmla="*/ 1181100 h 2409825"/>
              <a:gd name="connsiteX8" fmla="*/ 361950 w 695325"/>
              <a:gd name="connsiteY8" fmla="*/ 1276350 h 2409825"/>
              <a:gd name="connsiteX9" fmla="*/ 428625 w 695325"/>
              <a:gd name="connsiteY9" fmla="*/ 1466850 h 2409825"/>
              <a:gd name="connsiteX10" fmla="*/ 638175 w 695325"/>
              <a:gd name="connsiteY10" fmla="*/ 1638300 h 2409825"/>
              <a:gd name="connsiteX11" fmla="*/ 438150 w 695325"/>
              <a:gd name="connsiteY11" fmla="*/ 1657350 h 2409825"/>
              <a:gd name="connsiteX12" fmla="*/ 609600 w 695325"/>
              <a:gd name="connsiteY12" fmla="*/ 1790700 h 2409825"/>
              <a:gd name="connsiteX13" fmla="*/ 381000 w 695325"/>
              <a:gd name="connsiteY13" fmla="*/ 1838325 h 2409825"/>
              <a:gd name="connsiteX14" fmla="*/ 695325 w 695325"/>
              <a:gd name="connsiteY14" fmla="*/ 2095500 h 2409825"/>
              <a:gd name="connsiteX15" fmla="*/ 447675 w 695325"/>
              <a:gd name="connsiteY15" fmla="*/ 2124075 h 2409825"/>
              <a:gd name="connsiteX16" fmla="*/ 257175 w 695325"/>
              <a:gd name="connsiteY16" fmla="*/ 2162175 h 2409825"/>
              <a:gd name="connsiteX17" fmla="*/ 438150 w 695325"/>
              <a:gd name="connsiteY17" fmla="*/ 2333625 h 2409825"/>
              <a:gd name="connsiteX18" fmla="*/ 276225 w 695325"/>
              <a:gd name="connsiteY18" fmla="*/ 2409825 h 2409825"/>
              <a:gd name="connsiteX19" fmla="*/ 0 w 695325"/>
              <a:gd name="connsiteY19" fmla="*/ 2400300 h 2409825"/>
              <a:gd name="connsiteX20" fmla="*/ 95250 w 695325"/>
              <a:gd name="connsiteY20" fmla="*/ 0 h 2409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95325" h="2409825">
                <a:moveTo>
                  <a:pt x="95250" y="0"/>
                </a:moveTo>
                <a:lnTo>
                  <a:pt x="400050" y="219075"/>
                </a:lnTo>
                <a:lnTo>
                  <a:pt x="342900" y="428625"/>
                </a:lnTo>
                <a:lnTo>
                  <a:pt x="295275" y="590550"/>
                </a:lnTo>
                <a:lnTo>
                  <a:pt x="438150" y="752475"/>
                </a:lnTo>
                <a:lnTo>
                  <a:pt x="352425" y="857250"/>
                </a:lnTo>
                <a:lnTo>
                  <a:pt x="647700" y="1076325"/>
                </a:lnTo>
                <a:lnTo>
                  <a:pt x="523875" y="1181100"/>
                </a:lnTo>
                <a:lnTo>
                  <a:pt x="361950" y="1276350"/>
                </a:lnTo>
                <a:lnTo>
                  <a:pt x="428625" y="1466850"/>
                </a:lnTo>
                <a:lnTo>
                  <a:pt x="638175" y="1638300"/>
                </a:lnTo>
                <a:lnTo>
                  <a:pt x="438150" y="1657350"/>
                </a:lnTo>
                <a:lnTo>
                  <a:pt x="609600" y="1790700"/>
                </a:lnTo>
                <a:lnTo>
                  <a:pt x="381000" y="1838325"/>
                </a:lnTo>
                <a:lnTo>
                  <a:pt x="695325" y="2095500"/>
                </a:lnTo>
                <a:lnTo>
                  <a:pt x="447675" y="2124075"/>
                </a:lnTo>
                <a:lnTo>
                  <a:pt x="257175" y="2162175"/>
                </a:lnTo>
                <a:lnTo>
                  <a:pt x="438150" y="2333625"/>
                </a:lnTo>
                <a:lnTo>
                  <a:pt x="276225" y="2409825"/>
                </a:lnTo>
                <a:lnTo>
                  <a:pt x="0" y="2400300"/>
                </a:lnTo>
                <a:lnTo>
                  <a:pt x="952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6" descr="D:\Documents and Settings\srickman\Local Settings\Temporary Internet Files\Content.IE5\7QRB58XD\MC910217033[1]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49110"/>
          <a:stretch>
            <a:fillRect/>
          </a:stretch>
        </p:blipFill>
        <p:spPr bwMode="auto">
          <a:xfrm>
            <a:off x="7692322" y="3619500"/>
            <a:ext cx="927803" cy="1823153"/>
          </a:xfrm>
          <a:prstGeom prst="rect">
            <a:avLst/>
          </a:prstGeom>
          <a:noFill/>
        </p:spPr>
      </p:pic>
      <p:sp>
        <p:nvSpPr>
          <p:cNvPr id="30" name="TextBox 29"/>
          <p:cNvSpPr txBox="1"/>
          <p:nvPr/>
        </p:nvSpPr>
        <p:spPr>
          <a:xfrm>
            <a:off x="838201" y="1447800"/>
            <a:ext cx="77723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We create a new coordinate system where the sun is always in the </a:t>
            </a:r>
            <a:r>
              <a:rPr lang="en-US" sz="2800" dirty="0" err="1" smtClean="0"/>
              <a:t>xy</a:t>
            </a:r>
            <a:r>
              <a:rPr lang="en-US" sz="2800" dirty="0" smtClean="0"/>
              <a:t>-plane and the orbit is inclined </a:t>
            </a:r>
            <a:r>
              <a:rPr lang="en-US" sz="2800" dirty="0" smtClean="0">
                <a:latin typeface="Symbol" pitchFamily="18" charset="2"/>
              </a:rPr>
              <a:t>b</a:t>
            </a:r>
            <a:r>
              <a:rPr lang="en-US" sz="2800" dirty="0" smtClean="0"/>
              <a:t>;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876800" y="4762500"/>
            <a:ext cx="338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r</a:t>
            </a:r>
            <a:r>
              <a:rPr lang="en-US" b="1" baseline="-25000" dirty="0" smtClean="0"/>
              <a:t>e</a:t>
            </a:r>
            <a:endParaRPr lang="en-US" b="1" baseline="-25000" dirty="0"/>
          </a:p>
        </p:txBody>
      </p:sp>
      <p:sp>
        <p:nvSpPr>
          <p:cNvPr id="35" name="TextBox 34"/>
          <p:cNvSpPr txBox="1"/>
          <p:nvPr/>
        </p:nvSpPr>
        <p:spPr>
          <a:xfrm>
            <a:off x="6477000" y="4400550"/>
            <a:ext cx="3978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 smtClean="0"/>
              <a:t>x</a:t>
            </a:r>
            <a:r>
              <a:rPr lang="en-US" sz="2000" b="1" baseline="-25000" dirty="0" err="1" smtClean="0">
                <a:latin typeface="Symbol" pitchFamily="18" charset="2"/>
              </a:rPr>
              <a:t>b</a:t>
            </a:r>
            <a:endParaRPr lang="en-US" sz="2000" b="1" baseline="-25000" dirty="0">
              <a:latin typeface="Symbol" pitchFamily="18" charset="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476750" y="2324100"/>
            <a:ext cx="3818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 smtClean="0"/>
              <a:t>z</a:t>
            </a:r>
            <a:r>
              <a:rPr lang="en-US" sz="2000" b="1" baseline="-25000" dirty="0" err="1" smtClean="0">
                <a:latin typeface="Symbol" pitchFamily="18" charset="2"/>
              </a:rPr>
              <a:t>b</a:t>
            </a:r>
            <a:endParaRPr lang="en-US" sz="2000" b="1" baseline="-25000" dirty="0">
              <a:latin typeface="Symbol" pitchFamily="18" charset="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876925" y="5895975"/>
            <a:ext cx="21164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 smtClean="0"/>
              <a:t>y</a:t>
            </a:r>
            <a:r>
              <a:rPr lang="en-US" sz="2000" b="1" baseline="-25000" dirty="0" err="1" smtClean="0">
                <a:latin typeface="Symbol" pitchFamily="18" charset="2"/>
              </a:rPr>
              <a:t>b</a:t>
            </a:r>
            <a:r>
              <a:rPr lang="en-US" sz="2000" b="1" dirty="0" smtClean="0">
                <a:latin typeface="+mj-lt"/>
              </a:rPr>
              <a:t> </a:t>
            </a:r>
            <a:r>
              <a:rPr lang="en-US" sz="2000" dirty="0" smtClean="0">
                <a:latin typeface="+mj-lt"/>
              </a:rPr>
              <a:t>is in to the page</a:t>
            </a:r>
            <a:endParaRPr lang="en-US" sz="2000" baseline="-25000" dirty="0">
              <a:latin typeface="Symbol" pitchFamily="18" charset="2"/>
            </a:endParaRPr>
          </a:p>
        </p:txBody>
      </p:sp>
      <p:cxnSp>
        <p:nvCxnSpPr>
          <p:cNvPr id="41" name="Straight Connector 40"/>
          <p:cNvCxnSpPr/>
          <p:nvPr/>
        </p:nvCxnSpPr>
        <p:spPr>
          <a:xfrm rot="10800000" flipV="1">
            <a:off x="2790826" y="3838574"/>
            <a:ext cx="3438525" cy="1438275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Arc 43"/>
          <p:cNvSpPr>
            <a:spLocks noChangeAspect="1"/>
          </p:cNvSpPr>
          <p:nvPr/>
        </p:nvSpPr>
        <p:spPr>
          <a:xfrm>
            <a:off x="3067049" y="3105031"/>
            <a:ext cx="2886075" cy="2886956"/>
          </a:xfrm>
          <a:prstGeom prst="arc">
            <a:avLst>
              <a:gd name="adj1" fmla="val 20259237"/>
              <a:gd name="adj2" fmla="val 0"/>
            </a:avLst>
          </a:prstGeom>
          <a:ln w="15875">
            <a:solidFill>
              <a:srgbClr val="00B050"/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TextBox 44"/>
          <p:cNvSpPr txBox="1"/>
          <p:nvPr/>
        </p:nvSpPr>
        <p:spPr>
          <a:xfrm>
            <a:off x="5962650" y="4029075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B050"/>
                </a:solidFill>
                <a:latin typeface="Symbol" pitchFamily="18" charset="2"/>
              </a:rPr>
              <a:t>b</a:t>
            </a:r>
            <a:endParaRPr lang="en-US" b="1" dirty="0">
              <a:solidFill>
                <a:srgbClr val="00B050"/>
              </a:solidFill>
              <a:latin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/>
        </p:nvSpPr>
        <p:spPr>
          <a:xfrm>
            <a:off x="609600" y="3467100"/>
            <a:ext cx="3886200" cy="222885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Geometry for Eclipse Calculation </a:t>
            </a:r>
          </a:p>
          <a:p>
            <a:pPr algn="ctr"/>
            <a:r>
              <a:rPr lang="en-US" sz="2800" b="1" dirty="0" smtClean="0"/>
              <a:t>(Low, Circular Orbit Only)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33</a:t>
            </a:fld>
            <a:endParaRPr lang="en-US" dirty="0"/>
          </a:p>
        </p:txBody>
      </p:sp>
      <p:sp>
        <p:nvSpPr>
          <p:cNvPr id="9" name="Oval 8"/>
          <p:cNvSpPr>
            <a:spLocks noChangeAspect="1"/>
          </p:cNvSpPr>
          <p:nvPr/>
        </p:nvSpPr>
        <p:spPr>
          <a:xfrm>
            <a:off x="2819400" y="2914650"/>
            <a:ext cx="3337560" cy="3333750"/>
          </a:xfrm>
          <a:prstGeom prst="ellipse">
            <a:avLst/>
          </a:prstGeom>
          <a:noFill/>
          <a:ln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>
            <a:spLocks noChangeAspect="1"/>
          </p:cNvSpPr>
          <p:nvPr/>
        </p:nvSpPr>
        <p:spPr>
          <a:xfrm>
            <a:off x="3362640" y="3457574"/>
            <a:ext cx="2240933" cy="223837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Arrow Connector 11"/>
          <p:cNvCxnSpPr/>
          <p:nvPr/>
        </p:nvCxnSpPr>
        <p:spPr>
          <a:xfrm rot="16200000" flipV="1">
            <a:off x="3495676" y="3590925"/>
            <a:ext cx="1971675" cy="9525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rot="21600000" flipV="1">
            <a:off x="4495801" y="4562475"/>
            <a:ext cx="1971675" cy="9525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rot="10800000">
            <a:off x="3086101" y="3867151"/>
            <a:ext cx="1400175" cy="69532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2" descr="D:\Documents and Settings\srickman\Local Settings\Temporary Internet Files\Content.IE5\7QRB58XD\MC900434719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5025541">
            <a:off x="2800493" y="3552825"/>
            <a:ext cx="485632" cy="485632"/>
          </a:xfrm>
          <a:prstGeom prst="rect">
            <a:avLst/>
          </a:prstGeom>
          <a:noFill/>
        </p:spPr>
      </p:pic>
      <p:cxnSp>
        <p:nvCxnSpPr>
          <p:cNvPr id="19" name="Straight Arrow Connector 18"/>
          <p:cNvCxnSpPr/>
          <p:nvPr/>
        </p:nvCxnSpPr>
        <p:spPr>
          <a:xfrm rot="16200000" flipV="1">
            <a:off x="4124326" y="4210050"/>
            <a:ext cx="723901" cy="2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V="1">
            <a:off x="3181350" y="3857625"/>
            <a:ext cx="1304925" cy="9525"/>
          </a:xfrm>
          <a:prstGeom prst="line">
            <a:avLst/>
          </a:prstGeom>
          <a:ln w="158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endCxn id="10" idx="5"/>
          </p:cNvCxnSpPr>
          <p:nvPr/>
        </p:nvCxnSpPr>
        <p:spPr>
          <a:xfrm>
            <a:off x="4486275" y="4581525"/>
            <a:ext cx="789121" cy="786622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stCxn id="10" idx="5"/>
            <a:endCxn id="9" idx="5"/>
          </p:cNvCxnSpPr>
          <p:nvPr/>
        </p:nvCxnSpPr>
        <p:spPr>
          <a:xfrm rot="16200000" flipH="1">
            <a:off x="5275772" y="5367770"/>
            <a:ext cx="392037" cy="392789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Freeform 27"/>
          <p:cNvSpPr/>
          <p:nvPr/>
        </p:nvSpPr>
        <p:spPr>
          <a:xfrm>
            <a:off x="447675" y="3362325"/>
            <a:ext cx="695325" cy="2409825"/>
          </a:xfrm>
          <a:custGeom>
            <a:avLst/>
            <a:gdLst>
              <a:gd name="connsiteX0" fmla="*/ 95250 w 695325"/>
              <a:gd name="connsiteY0" fmla="*/ 0 h 2409825"/>
              <a:gd name="connsiteX1" fmla="*/ 400050 w 695325"/>
              <a:gd name="connsiteY1" fmla="*/ 219075 h 2409825"/>
              <a:gd name="connsiteX2" fmla="*/ 342900 w 695325"/>
              <a:gd name="connsiteY2" fmla="*/ 428625 h 2409825"/>
              <a:gd name="connsiteX3" fmla="*/ 295275 w 695325"/>
              <a:gd name="connsiteY3" fmla="*/ 590550 h 2409825"/>
              <a:gd name="connsiteX4" fmla="*/ 438150 w 695325"/>
              <a:gd name="connsiteY4" fmla="*/ 752475 h 2409825"/>
              <a:gd name="connsiteX5" fmla="*/ 352425 w 695325"/>
              <a:gd name="connsiteY5" fmla="*/ 857250 h 2409825"/>
              <a:gd name="connsiteX6" fmla="*/ 647700 w 695325"/>
              <a:gd name="connsiteY6" fmla="*/ 1076325 h 2409825"/>
              <a:gd name="connsiteX7" fmla="*/ 523875 w 695325"/>
              <a:gd name="connsiteY7" fmla="*/ 1181100 h 2409825"/>
              <a:gd name="connsiteX8" fmla="*/ 361950 w 695325"/>
              <a:gd name="connsiteY8" fmla="*/ 1276350 h 2409825"/>
              <a:gd name="connsiteX9" fmla="*/ 428625 w 695325"/>
              <a:gd name="connsiteY9" fmla="*/ 1466850 h 2409825"/>
              <a:gd name="connsiteX10" fmla="*/ 638175 w 695325"/>
              <a:gd name="connsiteY10" fmla="*/ 1638300 h 2409825"/>
              <a:gd name="connsiteX11" fmla="*/ 438150 w 695325"/>
              <a:gd name="connsiteY11" fmla="*/ 1657350 h 2409825"/>
              <a:gd name="connsiteX12" fmla="*/ 609600 w 695325"/>
              <a:gd name="connsiteY12" fmla="*/ 1790700 h 2409825"/>
              <a:gd name="connsiteX13" fmla="*/ 381000 w 695325"/>
              <a:gd name="connsiteY13" fmla="*/ 1838325 h 2409825"/>
              <a:gd name="connsiteX14" fmla="*/ 695325 w 695325"/>
              <a:gd name="connsiteY14" fmla="*/ 2095500 h 2409825"/>
              <a:gd name="connsiteX15" fmla="*/ 447675 w 695325"/>
              <a:gd name="connsiteY15" fmla="*/ 2124075 h 2409825"/>
              <a:gd name="connsiteX16" fmla="*/ 257175 w 695325"/>
              <a:gd name="connsiteY16" fmla="*/ 2162175 h 2409825"/>
              <a:gd name="connsiteX17" fmla="*/ 438150 w 695325"/>
              <a:gd name="connsiteY17" fmla="*/ 2333625 h 2409825"/>
              <a:gd name="connsiteX18" fmla="*/ 276225 w 695325"/>
              <a:gd name="connsiteY18" fmla="*/ 2409825 h 2409825"/>
              <a:gd name="connsiteX19" fmla="*/ 0 w 695325"/>
              <a:gd name="connsiteY19" fmla="*/ 2400300 h 2409825"/>
              <a:gd name="connsiteX20" fmla="*/ 95250 w 695325"/>
              <a:gd name="connsiteY20" fmla="*/ 0 h 2409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95325" h="2409825">
                <a:moveTo>
                  <a:pt x="95250" y="0"/>
                </a:moveTo>
                <a:lnTo>
                  <a:pt x="400050" y="219075"/>
                </a:lnTo>
                <a:lnTo>
                  <a:pt x="342900" y="428625"/>
                </a:lnTo>
                <a:lnTo>
                  <a:pt x="295275" y="590550"/>
                </a:lnTo>
                <a:lnTo>
                  <a:pt x="438150" y="752475"/>
                </a:lnTo>
                <a:lnTo>
                  <a:pt x="352425" y="857250"/>
                </a:lnTo>
                <a:lnTo>
                  <a:pt x="647700" y="1076325"/>
                </a:lnTo>
                <a:lnTo>
                  <a:pt x="523875" y="1181100"/>
                </a:lnTo>
                <a:lnTo>
                  <a:pt x="361950" y="1276350"/>
                </a:lnTo>
                <a:lnTo>
                  <a:pt x="428625" y="1466850"/>
                </a:lnTo>
                <a:lnTo>
                  <a:pt x="638175" y="1638300"/>
                </a:lnTo>
                <a:lnTo>
                  <a:pt x="438150" y="1657350"/>
                </a:lnTo>
                <a:lnTo>
                  <a:pt x="609600" y="1790700"/>
                </a:lnTo>
                <a:lnTo>
                  <a:pt x="381000" y="1838325"/>
                </a:lnTo>
                <a:lnTo>
                  <a:pt x="695325" y="2095500"/>
                </a:lnTo>
                <a:lnTo>
                  <a:pt x="447675" y="2124075"/>
                </a:lnTo>
                <a:lnTo>
                  <a:pt x="257175" y="2162175"/>
                </a:lnTo>
                <a:lnTo>
                  <a:pt x="438150" y="2333625"/>
                </a:lnTo>
                <a:lnTo>
                  <a:pt x="276225" y="2409825"/>
                </a:lnTo>
                <a:lnTo>
                  <a:pt x="0" y="2400300"/>
                </a:lnTo>
                <a:lnTo>
                  <a:pt x="952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6" descr="D:\Documents and Settings\srickman\Local Settings\Temporary Internet Files\Content.IE5\7QRB58XD\MC910217033[1]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49110"/>
          <a:stretch>
            <a:fillRect/>
          </a:stretch>
        </p:blipFill>
        <p:spPr bwMode="auto">
          <a:xfrm>
            <a:off x="7692322" y="3619500"/>
            <a:ext cx="927803" cy="1823153"/>
          </a:xfrm>
          <a:prstGeom prst="rect">
            <a:avLst/>
          </a:prstGeom>
          <a:noFill/>
        </p:spPr>
      </p:pic>
      <p:sp>
        <p:nvSpPr>
          <p:cNvPr id="30" name="TextBox 29"/>
          <p:cNvSpPr txBox="1"/>
          <p:nvPr/>
        </p:nvSpPr>
        <p:spPr>
          <a:xfrm>
            <a:off x="838201" y="1447800"/>
            <a:ext cx="77723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Looking down onto the orbit plane gives us this geometry (when </a:t>
            </a:r>
            <a:r>
              <a:rPr lang="en-US" sz="2800" dirty="0" smtClean="0">
                <a:latin typeface="Symbol" pitchFamily="18" charset="2"/>
              </a:rPr>
              <a:t>b</a:t>
            </a:r>
            <a:r>
              <a:rPr lang="en-US" sz="2800" dirty="0" smtClean="0"/>
              <a:t> = 0</a:t>
            </a:r>
            <a:r>
              <a:rPr lang="en-US" sz="2800" dirty="0" smtClean="0">
                <a:latin typeface="Arial"/>
                <a:cs typeface="Arial"/>
              </a:rPr>
              <a:t>°</a:t>
            </a:r>
            <a:r>
              <a:rPr lang="en-US" sz="2800" dirty="0" smtClean="0"/>
              <a:t>).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448175" y="3962400"/>
            <a:ext cx="320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</a:rPr>
              <a:t>r'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771900" y="4200525"/>
            <a:ext cx="264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70C0"/>
                </a:solidFill>
              </a:rPr>
              <a:t>r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876800" y="4762500"/>
            <a:ext cx="338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r</a:t>
            </a:r>
            <a:r>
              <a:rPr lang="en-US" b="1" baseline="-25000" dirty="0" smtClean="0"/>
              <a:t>e</a:t>
            </a:r>
            <a:endParaRPr lang="en-US" b="1" baseline="-25000" dirty="0"/>
          </a:p>
        </p:txBody>
      </p:sp>
      <p:sp>
        <p:nvSpPr>
          <p:cNvPr id="34" name="TextBox 33"/>
          <p:cNvSpPr txBox="1"/>
          <p:nvPr/>
        </p:nvSpPr>
        <p:spPr>
          <a:xfrm>
            <a:off x="5391150" y="5276850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h</a:t>
            </a:r>
            <a:endParaRPr lang="en-US" b="1" dirty="0"/>
          </a:p>
        </p:txBody>
      </p:sp>
      <p:sp>
        <p:nvSpPr>
          <p:cNvPr id="35" name="TextBox 34"/>
          <p:cNvSpPr txBox="1"/>
          <p:nvPr/>
        </p:nvSpPr>
        <p:spPr>
          <a:xfrm>
            <a:off x="6477000" y="4400550"/>
            <a:ext cx="3978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 smtClean="0"/>
              <a:t>x</a:t>
            </a:r>
            <a:r>
              <a:rPr lang="en-US" sz="2000" b="1" baseline="-25000" dirty="0" err="1" smtClean="0">
                <a:latin typeface="Symbol" pitchFamily="18" charset="2"/>
              </a:rPr>
              <a:t>b</a:t>
            </a:r>
            <a:endParaRPr lang="en-US" sz="2000" b="1" baseline="-25000" dirty="0">
              <a:latin typeface="Symbol" pitchFamily="18" charset="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476750" y="2324100"/>
            <a:ext cx="3978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 smtClean="0"/>
              <a:t>y</a:t>
            </a:r>
            <a:r>
              <a:rPr lang="en-US" sz="2000" b="1" baseline="-25000" dirty="0" err="1" smtClean="0">
                <a:latin typeface="Symbol" pitchFamily="18" charset="2"/>
              </a:rPr>
              <a:t>b</a:t>
            </a:r>
            <a:endParaRPr lang="en-US" sz="2000" b="1" baseline="-25000" dirty="0">
              <a:latin typeface="Symbol" pitchFamily="18" charset="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876925" y="5895975"/>
            <a:ext cx="22882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 smtClean="0"/>
              <a:t>z</a:t>
            </a:r>
            <a:r>
              <a:rPr lang="en-US" sz="2000" b="1" baseline="-25000" dirty="0" err="1" smtClean="0">
                <a:latin typeface="Symbol" pitchFamily="18" charset="2"/>
              </a:rPr>
              <a:t>b</a:t>
            </a:r>
            <a:r>
              <a:rPr lang="en-US" sz="2000" b="1" dirty="0" smtClean="0">
                <a:latin typeface="+mj-lt"/>
              </a:rPr>
              <a:t> </a:t>
            </a:r>
            <a:r>
              <a:rPr lang="en-US" sz="2000" dirty="0" smtClean="0">
                <a:latin typeface="+mj-lt"/>
              </a:rPr>
              <a:t>is out of the page</a:t>
            </a:r>
            <a:endParaRPr lang="en-US" sz="2000" baseline="-25000" dirty="0">
              <a:latin typeface="Symbol" pitchFamily="18" charset="2"/>
            </a:endParaRPr>
          </a:p>
        </p:txBody>
      </p:sp>
      <p:sp>
        <p:nvSpPr>
          <p:cNvPr id="39" name="Arc 38"/>
          <p:cNvSpPr>
            <a:spLocks noChangeAspect="1"/>
          </p:cNvSpPr>
          <p:nvPr/>
        </p:nvSpPr>
        <p:spPr>
          <a:xfrm>
            <a:off x="3067049" y="3105031"/>
            <a:ext cx="2886075" cy="2886956"/>
          </a:xfrm>
          <a:prstGeom prst="arc">
            <a:avLst>
              <a:gd name="adj1" fmla="val 12330848"/>
              <a:gd name="adj2" fmla="val 0"/>
            </a:avLst>
          </a:prstGeom>
          <a:ln w="15875">
            <a:solidFill>
              <a:srgbClr val="00B050"/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TextBox 39"/>
          <p:cNvSpPr txBox="1"/>
          <p:nvPr/>
        </p:nvSpPr>
        <p:spPr>
          <a:xfrm>
            <a:off x="5467350" y="3705225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B050"/>
                </a:solidFill>
                <a:latin typeface="Symbol" pitchFamily="18" charset="2"/>
              </a:rPr>
              <a:t>q</a:t>
            </a:r>
            <a:endParaRPr lang="en-US" b="1" dirty="0">
              <a:solidFill>
                <a:srgbClr val="00B050"/>
              </a:solidFill>
              <a:latin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/>
        </p:nvSpPr>
        <p:spPr>
          <a:xfrm>
            <a:off x="609600" y="3467100"/>
            <a:ext cx="3886200" cy="222885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Geometry for Eclipse Calculation </a:t>
            </a:r>
          </a:p>
          <a:p>
            <a:pPr algn="ctr"/>
            <a:r>
              <a:rPr lang="en-US" sz="2800" b="1" dirty="0" smtClean="0"/>
              <a:t>(Low, Circular Orbit Only)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34</a:t>
            </a:fld>
            <a:endParaRPr lang="en-US" dirty="0"/>
          </a:p>
        </p:txBody>
      </p:sp>
      <p:sp>
        <p:nvSpPr>
          <p:cNvPr id="9" name="Oval 8"/>
          <p:cNvSpPr>
            <a:spLocks noChangeAspect="1"/>
          </p:cNvSpPr>
          <p:nvPr/>
        </p:nvSpPr>
        <p:spPr>
          <a:xfrm>
            <a:off x="2819400" y="2914650"/>
            <a:ext cx="3337560" cy="3333750"/>
          </a:xfrm>
          <a:prstGeom prst="ellipse">
            <a:avLst/>
          </a:prstGeom>
          <a:noFill/>
          <a:ln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>
            <a:spLocks noChangeAspect="1"/>
          </p:cNvSpPr>
          <p:nvPr/>
        </p:nvSpPr>
        <p:spPr>
          <a:xfrm>
            <a:off x="3362640" y="3457574"/>
            <a:ext cx="2240933" cy="223837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Arrow Connector 11"/>
          <p:cNvCxnSpPr/>
          <p:nvPr/>
        </p:nvCxnSpPr>
        <p:spPr>
          <a:xfrm rot="16200000" flipV="1">
            <a:off x="3495676" y="3590925"/>
            <a:ext cx="1971675" cy="9525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rot="21600000" flipV="1">
            <a:off x="4495801" y="4562475"/>
            <a:ext cx="1971675" cy="9525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rot="10800000">
            <a:off x="3086101" y="3867151"/>
            <a:ext cx="1400175" cy="69532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2" descr="D:\Documents and Settings\srickman\Local Settings\Temporary Internet Files\Content.IE5\7QRB58XD\MC900434719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5025541">
            <a:off x="2800493" y="3552825"/>
            <a:ext cx="485632" cy="485632"/>
          </a:xfrm>
          <a:prstGeom prst="rect">
            <a:avLst/>
          </a:prstGeom>
          <a:noFill/>
        </p:spPr>
      </p:pic>
      <p:cxnSp>
        <p:nvCxnSpPr>
          <p:cNvPr id="19" name="Straight Arrow Connector 18"/>
          <p:cNvCxnSpPr/>
          <p:nvPr/>
        </p:nvCxnSpPr>
        <p:spPr>
          <a:xfrm rot="16200000" flipV="1">
            <a:off x="4124326" y="4210050"/>
            <a:ext cx="723901" cy="2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V="1">
            <a:off x="3181350" y="3857625"/>
            <a:ext cx="1304925" cy="9525"/>
          </a:xfrm>
          <a:prstGeom prst="line">
            <a:avLst/>
          </a:prstGeom>
          <a:ln w="158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endCxn id="10" idx="5"/>
          </p:cNvCxnSpPr>
          <p:nvPr/>
        </p:nvCxnSpPr>
        <p:spPr>
          <a:xfrm>
            <a:off x="4486275" y="4581525"/>
            <a:ext cx="789121" cy="786622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stCxn id="10" idx="5"/>
            <a:endCxn id="9" idx="5"/>
          </p:cNvCxnSpPr>
          <p:nvPr/>
        </p:nvCxnSpPr>
        <p:spPr>
          <a:xfrm rot="16200000" flipH="1">
            <a:off x="5275772" y="5367770"/>
            <a:ext cx="392037" cy="392789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Freeform 27"/>
          <p:cNvSpPr/>
          <p:nvPr/>
        </p:nvSpPr>
        <p:spPr>
          <a:xfrm>
            <a:off x="447675" y="3362325"/>
            <a:ext cx="695325" cy="2409825"/>
          </a:xfrm>
          <a:custGeom>
            <a:avLst/>
            <a:gdLst>
              <a:gd name="connsiteX0" fmla="*/ 95250 w 695325"/>
              <a:gd name="connsiteY0" fmla="*/ 0 h 2409825"/>
              <a:gd name="connsiteX1" fmla="*/ 400050 w 695325"/>
              <a:gd name="connsiteY1" fmla="*/ 219075 h 2409825"/>
              <a:gd name="connsiteX2" fmla="*/ 342900 w 695325"/>
              <a:gd name="connsiteY2" fmla="*/ 428625 h 2409825"/>
              <a:gd name="connsiteX3" fmla="*/ 295275 w 695325"/>
              <a:gd name="connsiteY3" fmla="*/ 590550 h 2409825"/>
              <a:gd name="connsiteX4" fmla="*/ 438150 w 695325"/>
              <a:gd name="connsiteY4" fmla="*/ 752475 h 2409825"/>
              <a:gd name="connsiteX5" fmla="*/ 352425 w 695325"/>
              <a:gd name="connsiteY5" fmla="*/ 857250 h 2409825"/>
              <a:gd name="connsiteX6" fmla="*/ 647700 w 695325"/>
              <a:gd name="connsiteY6" fmla="*/ 1076325 h 2409825"/>
              <a:gd name="connsiteX7" fmla="*/ 523875 w 695325"/>
              <a:gd name="connsiteY7" fmla="*/ 1181100 h 2409825"/>
              <a:gd name="connsiteX8" fmla="*/ 361950 w 695325"/>
              <a:gd name="connsiteY8" fmla="*/ 1276350 h 2409825"/>
              <a:gd name="connsiteX9" fmla="*/ 428625 w 695325"/>
              <a:gd name="connsiteY9" fmla="*/ 1466850 h 2409825"/>
              <a:gd name="connsiteX10" fmla="*/ 638175 w 695325"/>
              <a:gd name="connsiteY10" fmla="*/ 1638300 h 2409825"/>
              <a:gd name="connsiteX11" fmla="*/ 438150 w 695325"/>
              <a:gd name="connsiteY11" fmla="*/ 1657350 h 2409825"/>
              <a:gd name="connsiteX12" fmla="*/ 609600 w 695325"/>
              <a:gd name="connsiteY12" fmla="*/ 1790700 h 2409825"/>
              <a:gd name="connsiteX13" fmla="*/ 381000 w 695325"/>
              <a:gd name="connsiteY13" fmla="*/ 1838325 h 2409825"/>
              <a:gd name="connsiteX14" fmla="*/ 695325 w 695325"/>
              <a:gd name="connsiteY14" fmla="*/ 2095500 h 2409825"/>
              <a:gd name="connsiteX15" fmla="*/ 447675 w 695325"/>
              <a:gd name="connsiteY15" fmla="*/ 2124075 h 2409825"/>
              <a:gd name="connsiteX16" fmla="*/ 257175 w 695325"/>
              <a:gd name="connsiteY16" fmla="*/ 2162175 h 2409825"/>
              <a:gd name="connsiteX17" fmla="*/ 438150 w 695325"/>
              <a:gd name="connsiteY17" fmla="*/ 2333625 h 2409825"/>
              <a:gd name="connsiteX18" fmla="*/ 276225 w 695325"/>
              <a:gd name="connsiteY18" fmla="*/ 2409825 h 2409825"/>
              <a:gd name="connsiteX19" fmla="*/ 0 w 695325"/>
              <a:gd name="connsiteY19" fmla="*/ 2400300 h 2409825"/>
              <a:gd name="connsiteX20" fmla="*/ 95250 w 695325"/>
              <a:gd name="connsiteY20" fmla="*/ 0 h 2409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95325" h="2409825">
                <a:moveTo>
                  <a:pt x="95250" y="0"/>
                </a:moveTo>
                <a:lnTo>
                  <a:pt x="400050" y="219075"/>
                </a:lnTo>
                <a:lnTo>
                  <a:pt x="342900" y="428625"/>
                </a:lnTo>
                <a:lnTo>
                  <a:pt x="295275" y="590550"/>
                </a:lnTo>
                <a:lnTo>
                  <a:pt x="438150" y="752475"/>
                </a:lnTo>
                <a:lnTo>
                  <a:pt x="352425" y="857250"/>
                </a:lnTo>
                <a:lnTo>
                  <a:pt x="647700" y="1076325"/>
                </a:lnTo>
                <a:lnTo>
                  <a:pt x="523875" y="1181100"/>
                </a:lnTo>
                <a:lnTo>
                  <a:pt x="361950" y="1276350"/>
                </a:lnTo>
                <a:lnTo>
                  <a:pt x="428625" y="1466850"/>
                </a:lnTo>
                <a:lnTo>
                  <a:pt x="638175" y="1638300"/>
                </a:lnTo>
                <a:lnTo>
                  <a:pt x="438150" y="1657350"/>
                </a:lnTo>
                <a:lnTo>
                  <a:pt x="609600" y="1790700"/>
                </a:lnTo>
                <a:lnTo>
                  <a:pt x="381000" y="1838325"/>
                </a:lnTo>
                <a:lnTo>
                  <a:pt x="695325" y="2095500"/>
                </a:lnTo>
                <a:lnTo>
                  <a:pt x="447675" y="2124075"/>
                </a:lnTo>
                <a:lnTo>
                  <a:pt x="257175" y="2162175"/>
                </a:lnTo>
                <a:lnTo>
                  <a:pt x="438150" y="2333625"/>
                </a:lnTo>
                <a:lnTo>
                  <a:pt x="276225" y="2409825"/>
                </a:lnTo>
                <a:lnTo>
                  <a:pt x="0" y="2400300"/>
                </a:lnTo>
                <a:lnTo>
                  <a:pt x="952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6" descr="D:\Documents and Settings\srickman\Local Settings\Temporary Internet Files\Content.IE5\7QRB58XD\MC910217033[1]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49110"/>
          <a:stretch>
            <a:fillRect/>
          </a:stretch>
        </p:blipFill>
        <p:spPr bwMode="auto">
          <a:xfrm>
            <a:off x="7692322" y="3619500"/>
            <a:ext cx="927803" cy="1823153"/>
          </a:xfrm>
          <a:prstGeom prst="rect">
            <a:avLst/>
          </a:prstGeom>
          <a:noFill/>
        </p:spPr>
      </p:pic>
      <p:sp>
        <p:nvSpPr>
          <p:cNvPr id="30" name="TextBox 29"/>
          <p:cNvSpPr txBox="1"/>
          <p:nvPr/>
        </p:nvSpPr>
        <p:spPr>
          <a:xfrm>
            <a:off x="838201" y="1447800"/>
            <a:ext cx="77723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We seek an expression for </a:t>
            </a:r>
            <a:r>
              <a:rPr lang="en-US" sz="2800" b="1" dirty="0" err="1" smtClean="0">
                <a:solidFill>
                  <a:srgbClr val="FF0000"/>
                </a:solidFill>
              </a:rPr>
              <a:t>r'</a:t>
            </a:r>
            <a:r>
              <a:rPr lang="en-US" sz="2800" dirty="0" smtClean="0"/>
              <a:t> which is a projection of </a:t>
            </a:r>
            <a:r>
              <a:rPr lang="en-US" sz="2800" b="1" dirty="0" smtClean="0">
                <a:solidFill>
                  <a:srgbClr val="0070C0"/>
                </a:solidFill>
              </a:rPr>
              <a:t>r</a:t>
            </a:r>
            <a:r>
              <a:rPr lang="en-US" sz="2800" dirty="0" smtClean="0"/>
              <a:t> onto the </a:t>
            </a:r>
            <a:r>
              <a:rPr lang="en-US" sz="2800" b="1" dirty="0" err="1" smtClean="0"/>
              <a:t>y</a:t>
            </a:r>
            <a:r>
              <a:rPr lang="en-US" sz="2800" b="1" baseline="-25000" dirty="0" err="1" smtClean="0">
                <a:latin typeface="Symbol" pitchFamily="18" charset="2"/>
              </a:rPr>
              <a:t>b</a:t>
            </a:r>
            <a:r>
              <a:rPr lang="en-US" sz="2800" b="1" dirty="0" err="1" smtClean="0"/>
              <a:t>z</a:t>
            </a:r>
            <a:r>
              <a:rPr lang="en-US" sz="2800" b="1" baseline="-25000" dirty="0" err="1" smtClean="0">
                <a:latin typeface="Symbol" pitchFamily="18" charset="2"/>
              </a:rPr>
              <a:t>b</a:t>
            </a:r>
            <a:r>
              <a:rPr lang="en-US" sz="2800" dirty="0" smtClean="0"/>
              <a:t>-plane.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448175" y="3962400"/>
            <a:ext cx="320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</a:rPr>
              <a:t>r'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771900" y="4200525"/>
            <a:ext cx="264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70C0"/>
                </a:solidFill>
              </a:rPr>
              <a:t>r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876800" y="4762500"/>
            <a:ext cx="338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r</a:t>
            </a:r>
            <a:r>
              <a:rPr lang="en-US" b="1" baseline="-25000" dirty="0" smtClean="0"/>
              <a:t>e</a:t>
            </a:r>
            <a:endParaRPr lang="en-US" b="1" baseline="-25000" dirty="0"/>
          </a:p>
        </p:txBody>
      </p:sp>
      <p:sp>
        <p:nvSpPr>
          <p:cNvPr id="34" name="TextBox 33"/>
          <p:cNvSpPr txBox="1"/>
          <p:nvPr/>
        </p:nvSpPr>
        <p:spPr>
          <a:xfrm>
            <a:off x="5391150" y="5276850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h</a:t>
            </a:r>
            <a:endParaRPr lang="en-US" b="1" dirty="0"/>
          </a:p>
        </p:txBody>
      </p:sp>
      <p:sp>
        <p:nvSpPr>
          <p:cNvPr id="35" name="TextBox 34"/>
          <p:cNvSpPr txBox="1"/>
          <p:nvPr/>
        </p:nvSpPr>
        <p:spPr>
          <a:xfrm>
            <a:off x="6477000" y="4400550"/>
            <a:ext cx="3978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 smtClean="0"/>
              <a:t>x</a:t>
            </a:r>
            <a:r>
              <a:rPr lang="en-US" sz="2000" b="1" baseline="-25000" dirty="0" err="1" smtClean="0">
                <a:latin typeface="Symbol" pitchFamily="18" charset="2"/>
              </a:rPr>
              <a:t>b</a:t>
            </a:r>
            <a:endParaRPr lang="en-US" sz="2000" b="1" baseline="-25000" dirty="0">
              <a:latin typeface="Symbol" pitchFamily="18" charset="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476750" y="2324100"/>
            <a:ext cx="3978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 smtClean="0"/>
              <a:t>y</a:t>
            </a:r>
            <a:r>
              <a:rPr lang="en-US" sz="2000" b="1" baseline="-25000" dirty="0" err="1" smtClean="0">
                <a:latin typeface="Symbol" pitchFamily="18" charset="2"/>
              </a:rPr>
              <a:t>b</a:t>
            </a:r>
            <a:endParaRPr lang="en-US" sz="2000" b="1" baseline="-25000" dirty="0">
              <a:latin typeface="Symbol" pitchFamily="18" charset="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876925" y="5895975"/>
            <a:ext cx="22882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 smtClean="0"/>
              <a:t>z</a:t>
            </a:r>
            <a:r>
              <a:rPr lang="en-US" sz="2000" b="1" baseline="-25000" dirty="0" err="1" smtClean="0">
                <a:latin typeface="Symbol" pitchFamily="18" charset="2"/>
              </a:rPr>
              <a:t>b</a:t>
            </a:r>
            <a:r>
              <a:rPr lang="en-US" sz="2000" b="1" dirty="0" smtClean="0">
                <a:latin typeface="+mj-lt"/>
              </a:rPr>
              <a:t> </a:t>
            </a:r>
            <a:r>
              <a:rPr lang="en-US" sz="2000" dirty="0" smtClean="0">
                <a:latin typeface="+mj-lt"/>
              </a:rPr>
              <a:t>is out of the page</a:t>
            </a:r>
            <a:endParaRPr lang="en-US" sz="2000" baseline="-25000" dirty="0">
              <a:latin typeface="Symbol" pitchFamily="18" charset="2"/>
            </a:endParaRPr>
          </a:p>
        </p:txBody>
      </p:sp>
      <p:sp>
        <p:nvSpPr>
          <p:cNvPr id="39" name="Arc 38"/>
          <p:cNvSpPr>
            <a:spLocks noChangeAspect="1"/>
          </p:cNvSpPr>
          <p:nvPr/>
        </p:nvSpPr>
        <p:spPr>
          <a:xfrm>
            <a:off x="3067049" y="3105031"/>
            <a:ext cx="2886075" cy="2886956"/>
          </a:xfrm>
          <a:prstGeom prst="arc">
            <a:avLst>
              <a:gd name="adj1" fmla="val 12330848"/>
              <a:gd name="adj2" fmla="val 0"/>
            </a:avLst>
          </a:prstGeom>
          <a:ln w="15875">
            <a:solidFill>
              <a:srgbClr val="00B050"/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TextBox 39"/>
          <p:cNvSpPr txBox="1"/>
          <p:nvPr/>
        </p:nvSpPr>
        <p:spPr>
          <a:xfrm>
            <a:off x="5467350" y="3705225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B050"/>
                </a:solidFill>
                <a:latin typeface="Symbol" pitchFamily="18" charset="2"/>
              </a:rPr>
              <a:t>q</a:t>
            </a:r>
            <a:endParaRPr lang="en-US" b="1" dirty="0">
              <a:solidFill>
                <a:srgbClr val="00B050"/>
              </a:solidFill>
              <a:latin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/>
        </p:nvSpPr>
        <p:spPr>
          <a:xfrm>
            <a:off x="609600" y="3467100"/>
            <a:ext cx="3886200" cy="222885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Geometry for Eclipse Calculation </a:t>
            </a:r>
          </a:p>
          <a:p>
            <a:pPr algn="ctr"/>
            <a:r>
              <a:rPr lang="en-US" sz="2800" b="1" dirty="0" smtClean="0"/>
              <a:t>(Low, Circular Orbit Only)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35</a:t>
            </a:fld>
            <a:endParaRPr lang="en-US" dirty="0"/>
          </a:p>
        </p:txBody>
      </p:sp>
      <p:sp>
        <p:nvSpPr>
          <p:cNvPr id="9" name="Oval 8"/>
          <p:cNvSpPr>
            <a:spLocks noChangeAspect="1"/>
          </p:cNvSpPr>
          <p:nvPr/>
        </p:nvSpPr>
        <p:spPr>
          <a:xfrm>
            <a:off x="2819400" y="2914650"/>
            <a:ext cx="3337560" cy="3333750"/>
          </a:xfrm>
          <a:prstGeom prst="ellipse">
            <a:avLst/>
          </a:prstGeom>
          <a:noFill/>
          <a:ln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>
            <a:spLocks noChangeAspect="1"/>
          </p:cNvSpPr>
          <p:nvPr/>
        </p:nvSpPr>
        <p:spPr>
          <a:xfrm>
            <a:off x="3362640" y="3457574"/>
            <a:ext cx="2240933" cy="223837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Arrow Connector 11"/>
          <p:cNvCxnSpPr/>
          <p:nvPr/>
        </p:nvCxnSpPr>
        <p:spPr>
          <a:xfrm rot="16200000" flipV="1">
            <a:off x="3495676" y="3590925"/>
            <a:ext cx="1971675" cy="9525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rot="21600000" flipV="1">
            <a:off x="4495801" y="4562475"/>
            <a:ext cx="1971675" cy="9525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rot="10800000">
            <a:off x="3086101" y="3867151"/>
            <a:ext cx="1400175" cy="69532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2" descr="D:\Documents and Settings\srickman\Local Settings\Temporary Internet Files\Content.IE5\7QRB58XD\MC900434719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5025541">
            <a:off x="2800493" y="3552825"/>
            <a:ext cx="485632" cy="485632"/>
          </a:xfrm>
          <a:prstGeom prst="rect">
            <a:avLst/>
          </a:prstGeom>
          <a:noFill/>
        </p:spPr>
      </p:pic>
      <p:cxnSp>
        <p:nvCxnSpPr>
          <p:cNvPr id="19" name="Straight Arrow Connector 18"/>
          <p:cNvCxnSpPr/>
          <p:nvPr/>
        </p:nvCxnSpPr>
        <p:spPr>
          <a:xfrm rot="16200000" flipV="1">
            <a:off x="4124326" y="4210050"/>
            <a:ext cx="723901" cy="2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V="1">
            <a:off x="3181350" y="3857625"/>
            <a:ext cx="1304925" cy="9525"/>
          </a:xfrm>
          <a:prstGeom prst="line">
            <a:avLst/>
          </a:prstGeom>
          <a:ln w="158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endCxn id="10" idx="5"/>
          </p:cNvCxnSpPr>
          <p:nvPr/>
        </p:nvCxnSpPr>
        <p:spPr>
          <a:xfrm>
            <a:off x="4486275" y="4581525"/>
            <a:ext cx="789121" cy="786622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stCxn id="10" idx="5"/>
            <a:endCxn id="9" idx="5"/>
          </p:cNvCxnSpPr>
          <p:nvPr/>
        </p:nvCxnSpPr>
        <p:spPr>
          <a:xfrm rot="16200000" flipH="1">
            <a:off x="5275772" y="5367770"/>
            <a:ext cx="392037" cy="392789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Freeform 27"/>
          <p:cNvSpPr/>
          <p:nvPr/>
        </p:nvSpPr>
        <p:spPr>
          <a:xfrm>
            <a:off x="447675" y="3362325"/>
            <a:ext cx="695325" cy="2409825"/>
          </a:xfrm>
          <a:custGeom>
            <a:avLst/>
            <a:gdLst>
              <a:gd name="connsiteX0" fmla="*/ 95250 w 695325"/>
              <a:gd name="connsiteY0" fmla="*/ 0 h 2409825"/>
              <a:gd name="connsiteX1" fmla="*/ 400050 w 695325"/>
              <a:gd name="connsiteY1" fmla="*/ 219075 h 2409825"/>
              <a:gd name="connsiteX2" fmla="*/ 342900 w 695325"/>
              <a:gd name="connsiteY2" fmla="*/ 428625 h 2409825"/>
              <a:gd name="connsiteX3" fmla="*/ 295275 w 695325"/>
              <a:gd name="connsiteY3" fmla="*/ 590550 h 2409825"/>
              <a:gd name="connsiteX4" fmla="*/ 438150 w 695325"/>
              <a:gd name="connsiteY4" fmla="*/ 752475 h 2409825"/>
              <a:gd name="connsiteX5" fmla="*/ 352425 w 695325"/>
              <a:gd name="connsiteY5" fmla="*/ 857250 h 2409825"/>
              <a:gd name="connsiteX6" fmla="*/ 647700 w 695325"/>
              <a:gd name="connsiteY6" fmla="*/ 1076325 h 2409825"/>
              <a:gd name="connsiteX7" fmla="*/ 523875 w 695325"/>
              <a:gd name="connsiteY7" fmla="*/ 1181100 h 2409825"/>
              <a:gd name="connsiteX8" fmla="*/ 361950 w 695325"/>
              <a:gd name="connsiteY8" fmla="*/ 1276350 h 2409825"/>
              <a:gd name="connsiteX9" fmla="*/ 428625 w 695325"/>
              <a:gd name="connsiteY9" fmla="*/ 1466850 h 2409825"/>
              <a:gd name="connsiteX10" fmla="*/ 638175 w 695325"/>
              <a:gd name="connsiteY10" fmla="*/ 1638300 h 2409825"/>
              <a:gd name="connsiteX11" fmla="*/ 438150 w 695325"/>
              <a:gd name="connsiteY11" fmla="*/ 1657350 h 2409825"/>
              <a:gd name="connsiteX12" fmla="*/ 609600 w 695325"/>
              <a:gd name="connsiteY12" fmla="*/ 1790700 h 2409825"/>
              <a:gd name="connsiteX13" fmla="*/ 381000 w 695325"/>
              <a:gd name="connsiteY13" fmla="*/ 1838325 h 2409825"/>
              <a:gd name="connsiteX14" fmla="*/ 695325 w 695325"/>
              <a:gd name="connsiteY14" fmla="*/ 2095500 h 2409825"/>
              <a:gd name="connsiteX15" fmla="*/ 447675 w 695325"/>
              <a:gd name="connsiteY15" fmla="*/ 2124075 h 2409825"/>
              <a:gd name="connsiteX16" fmla="*/ 257175 w 695325"/>
              <a:gd name="connsiteY16" fmla="*/ 2162175 h 2409825"/>
              <a:gd name="connsiteX17" fmla="*/ 438150 w 695325"/>
              <a:gd name="connsiteY17" fmla="*/ 2333625 h 2409825"/>
              <a:gd name="connsiteX18" fmla="*/ 276225 w 695325"/>
              <a:gd name="connsiteY18" fmla="*/ 2409825 h 2409825"/>
              <a:gd name="connsiteX19" fmla="*/ 0 w 695325"/>
              <a:gd name="connsiteY19" fmla="*/ 2400300 h 2409825"/>
              <a:gd name="connsiteX20" fmla="*/ 95250 w 695325"/>
              <a:gd name="connsiteY20" fmla="*/ 0 h 2409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95325" h="2409825">
                <a:moveTo>
                  <a:pt x="95250" y="0"/>
                </a:moveTo>
                <a:lnTo>
                  <a:pt x="400050" y="219075"/>
                </a:lnTo>
                <a:lnTo>
                  <a:pt x="342900" y="428625"/>
                </a:lnTo>
                <a:lnTo>
                  <a:pt x="295275" y="590550"/>
                </a:lnTo>
                <a:lnTo>
                  <a:pt x="438150" y="752475"/>
                </a:lnTo>
                <a:lnTo>
                  <a:pt x="352425" y="857250"/>
                </a:lnTo>
                <a:lnTo>
                  <a:pt x="647700" y="1076325"/>
                </a:lnTo>
                <a:lnTo>
                  <a:pt x="523875" y="1181100"/>
                </a:lnTo>
                <a:lnTo>
                  <a:pt x="361950" y="1276350"/>
                </a:lnTo>
                <a:lnTo>
                  <a:pt x="428625" y="1466850"/>
                </a:lnTo>
                <a:lnTo>
                  <a:pt x="638175" y="1638300"/>
                </a:lnTo>
                <a:lnTo>
                  <a:pt x="438150" y="1657350"/>
                </a:lnTo>
                <a:lnTo>
                  <a:pt x="609600" y="1790700"/>
                </a:lnTo>
                <a:lnTo>
                  <a:pt x="381000" y="1838325"/>
                </a:lnTo>
                <a:lnTo>
                  <a:pt x="695325" y="2095500"/>
                </a:lnTo>
                <a:lnTo>
                  <a:pt x="447675" y="2124075"/>
                </a:lnTo>
                <a:lnTo>
                  <a:pt x="257175" y="2162175"/>
                </a:lnTo>
                <a:lnTo>
                  <a:pt x="438150" y="2333625"/>
                </a:lnTo>
                <a:lnTo>
                  <a:pt x="276225" y="2409825"/>
                </a:lnTo>
                <a:lnTo>
                  <a:pt x="0" y="2400300"/>
                </a:lnTo>
                <a:lnTo>
                  <a:pt x="952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6" descr="D:\Documents and Settings\srickman\Local Settings\Temporary Internet Files\Content.IE5\7QRB58XD\MC910217033[1]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49110"/>
          <a:stretch>
            <a:fillRect/>
          </a:stretch>
        </p:blipFill>
        <p:spPr bwMode="auto">
          <a:xfrm>
            <a:off x="7692322" y="3619500"/>
            <a:ext cx="927803" cy="1823153"/>
          </a:xfrm>
          <a:prstGeom prst="rect">
            <a:avLst/>
          </a:prstGeom>
          <a:noFill/>
        </p:spPr>
      </p:pic>
      <p:sp>
        <p:nvSpPr>
          <p:cNvPr id="30" name="TextBox 29"/>
          <p:cNvSpPr txBox="1"/>
          <p:nvPr/>
        </p:nvSpPr>
        <p:spPr>
          <a:xfrm>
            <a:off x="838201" y="1447800"/>
            <a:ext cx="77723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When |</a:t>
            </a:r>
            <a:r>
              <a:rPr lang="en-US" sz="2800" b="1" dirty="0" err="1" smtClean="0">
                <a:solidFill>
                  <a:srgbClr val="FF0000"/>
                </a:solidFill>
              </a:rPr>
              <a:t>r'</a:t>
            </a:r>
            <a:r>
              <a:rPr lang="en-US" sz="2800" dirty="0" smtClean="0"/>
              <a:t>| &lt; r</a:t>
            </a:r>
            <a:r>
              <a:rPr lang="en-US" sz="2800" baseline="-25000" dirty="0" smtClean="0"/>
              <a:t>e</a:t>
            </a:r>
            <a:r>
              <a:rPr lang="en-US" sz="2800" dirty="0" smtClean="0"/>
              <a:t>, the spacecraft is in the </a:t>
            </a:r>
            <a:r>
              <a:rPr lang="en-US" sz="2800" dirty="0" err="1" smtClean="0"/>
              <a:t>umbral</a:t>
            </a:r>
            <a:r>
              <a:rPr lang="en-US" sz="2800" dirty="0" smtClean="0"/>
              <a:t> shadow.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448175" y="3962400"/>
            <a:ext cx="320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</a:rPr>
              <a:t>r'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771900" y="4200525"/>
            <a:ext cx="264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70C0"/>
                </a:solidFill>
              </a:rPr>
              <a:t>r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876800" y="4762500"/>
            <a:ext cx="338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r</a:t>
            </a:r>
            <a:r>
              <a:rPr lang="en-US" b="1" baseline="-25000" dirty="0" smtClean="0"/>
              <a:t>e</a:t>
            </a:r>
            <a:endParaRPr lang="en-US" b="1" baseline="-25000" dirty="0"/>
          </a:p>
        </p:txBody>
      </p:sp>
      <p:sp>
        <p:nvSpPr>
          <p:cNvPr id="34" name="TextBox 33"/>
          <p:cNvSpPr txBox="1"/>
          <p:nvPr/>
        </p:nvSpPr>
        <p:spPr>
          <a:xfrm>
            <a:off x="5391150" y="5276850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h</a:t>
            </a:r>
            <a:endParaRPr lang="en-US" b="1" dirty="0"/>
          </a:p>
        </p:txBody>
      </p:sp>
      <p:sp>
        <p:nvSpPr>
          <p:cNvPr id="35" name="TextBox 34"/>
          <p:cNvSpPr txBox="1"/>
          <p:nvPr/>
        </p:nvSpPr>
        <p:spPr>
          <a:xfrm>
            <a:off x="6477000" y="4400550"/>
            <a:ext cx="3978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 smtClean="0"/>
              <a:t>x</a:t>
            </a:r>
            <a:r>
              <a:rPr lang="en-US" sz="2000" b="1" baseline="-25000" dirty="0" err="1" smtClean="0">
                <a:latin typeface="Symbol" pitchFamily="18" charset="2"/>
              </a:rPr>
              <a:t>b</a:t>
            </a:r>
            <a:endParaRPr lang="en-US" sz="2000" b="1" baseline="-25000" dirty="0">
              <a:latin typeface="Symbol" pitchFamily="18" charset="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476750" y="2324100"/>
            <a:ext cx="3978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 smtClean="0"/>
              <a:t>y</a:t>
            </a:r>
            <a:r>
              <a:rPr lang="en-US" sz="2000" b="1" baseline="-25000" dirty="0" err="1" smtClean="0">
                <a:latin typeface="Symbol" pitchFamily="18" charset="2"/>
              </a:rPr>
              <a:t>b</a:t>
            </a:r>
            <a:endParaRPr lang="en-US" sz="2000" b="1" baseline="-25000" dirty="0">
              <a:latin typeface="Symbol" pitchFamily="18" charset="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876925" y="5895975"/>
            <a:ext cx="22882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err="1" smtClean="0"/>
              <a:t>z</a:t>
            </a:r>
            <a:r>
              <a:rPr lang="en-US" sz="2000" b="1" baseline="-25000" dirty="0" err="1" smtClean="0">
                <a:latin typeface="Symbol" pitchFamily="18" charset="2"/>
              </a:rPr>
              <a:t>b</a:t>
            </a:r>
            <a:r>
              <a:rPr lang="en-US" sz="2000" b="1" dirty="0" smtClean="0">
                <a:latin typeface="+mj-lt"/>
              </a:rPr>
              <a:t> </a:t>
            </a:r>
            <a:r>
              <a:rPr lang="en-US" sz="2000" dirty="0" smtClean="0">
                <a:latin typeface="+mj-lt"/>
              </a:rPr>
              <a:t>is out of the page</a:t>
            </a:r>
            <a:endParaRPr lang="en-US" sz="2000" baseline="-25000" dirty="0">
              <a:latin typeface="Symbol" pitchFamily="18" charset="2"/>
            </a:endParaRPr>
          </a:p>
        </p:txBody>
      </p:sp>
      <p:sp>
        <p:nvSpPr>
          <p:cNvPr id="25" name="Arc 24"/>
          <p:cNvSpPr>
            <a:spLocks noChangeAspect="1"/>
          </p:cNvSpPr>
          <p:nvPr/>
        </p:nvSpPr>
        <p:spPr>
          <a:xfrm>
            <a:off x="3067049" y="3105031"/>
            <a:ext cx="2886075" cy="2886956"/>
          </a:xfrm>
          <a:prstGeom prst="arc">
            <a:avLst>
              <a:gd name="adj1" fmla="val 12330848"/>
              <a:gd name="adj2" fmla="val 0"/>
            </a:avLst>
          </a:prstGeom>
          <a:ln w="15875">
            <a:solidFill>
              <a:srgbClr val="00B050"/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TextBox 37"/>
          <p:cNvSpPr txBox="1"/>
          <p:nvPr/>
        </p:nvSpPr>
        <p:spPr>
          <a:xfrm>
            <a:off x="5467350" y="3705225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B050"/>
                </a:solidFill>
                <a:latin typeface="Symbol" pitchFamily="18" charset="2"/>
              </a:rPr>
              <a:t>q</a:t>
            </a:r>
            <a:endParaRPr lang="en-US" b="1" dirty="0">
              <a:solidFill>
                <a:srgbClr val="00B050"/>
              </a:solidFill>
              <a:latin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Calculating </a:t>
            </a:r>
            <a:r>
              <a:rPr lang="en-US" sz="2800" b="1" dirty="0" err="1" smtClean="0"/>
              <a:t>Umbral</a:t>
            </a:r>
            <a:r>
              <a:rPr lang="en-US" sz="2800" b="1" dirty="0" smtClean="0"/>
              <a:t> Eclipse Entry</a:t>
            </a:r>
          </a:p>
          <a:p>
            <a:pPr algn="ctr"/>
            <a:r>
              <a:rPr lang="en-US" sz="2800" b="1" dirty="0" smtClean="0"/>
              <a:t>(Low, Circular Orbit Only)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36</a:t>
            </a:fld>
            <a:endParaRPr lang="en-US" dirty="0"/>
          </a:p>
        </p:txBody>
      </p:sp>
      <p:sp>
        <p:nvSpPr>
          <p:cNvPr id="39" name="TextBox 38"/>
          <p:cNvSpPr txBox="1"/>
          <p:nvPr/>
        </p:nvSpPr>
        <p:spPr>
          <a:xfrm>
            <a:off x="838201" y="1447800"/>
            <a:ext cx="777239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Spacecraft position vector, </a:t>
            </a:r>
            <a:r>
              <a:rPr lang="en-US" sz="2800" b="1" dirty="0" smtClean="0"/>
              <a:t>r</a:t>
            </a:r>
            <a:r>
              <a:rPr lang="en-US" sz="2800" dirty="0" smtClean="0"/>
              <a:t>, can be expressed as a function of altitude above planet, h, planet radius, r</a:t>
            </a:r>
            <a:r>
              <a:rPr lang="en-US" sz="2800" baseline="-25000" dirty="0" smtClean="0"/>
              <a:t>e</a:t>
            </a:r>
            <a:r>
              <a:rPr lang="en-US" sz="2800" dirty="0" smtClean="0"/>
              <a:t>, angle from orbit noon, </a:t>
            </a:r>
            <a:r>
              <a:rPr lang="en-US" sz="2800" dirty="0" smtClean="0">
                <a:latin typeface="Symbol" pitchFamily="18" charset="2"/>
              </a:rPr>
              <a:t>q</a:t>
            </a:r>
            <a:r>
              <a:rPr lang="en-US" sz="2800" dirty="0" smtClean="0"/>
              <a:t>, and beta angle, </a:t>
            </a:r>
            <a:r>
              <a:rPr lang="en-US" sz="2800" dirty="0" smtClean="0">
                <a:latin typeface="Symbol" pitchFamily="18" charset="2"/>
              </a:rPr>
              <a:t>b</a:t>
            </a:r>
            <a:r>
              <a:rPr lang="en-US" sz="2800" dirty="0" smtClean="0"/>
              <a:t>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The magnitude of this vector is: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This reduces to:</a:t>
            </a:r>
          </a:p>
        </p:txBody>
      </p:sp>
      <p:sp>
        <p:nvSpPr>
          <p:cNvPr id="440326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40327" name="Rectangle 7"/>
          <p:cNvSpPr>
            <a:spLocks noChangeArrowheads="1"/>
          </p:cNvSpPr>
          <p:nvPr/>
        </p:nvSpPr>
        <p:spPr bwMode="auto">
          <a:xfrm>
            <a:off x="0" y="1543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40329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40328" name="Picture 8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43100" y="2981325"/>
            <a:ext cx="5238750" cy="390525"/>
          </a:xfrm>
          <a:prstGeom prst="rect">
            <a:avLst/>
          </a:prstGeom>
          <a:noFill/>
        </p:spPr>
      </p:pic>
      <p:sp>
        <p:nvSpPr>
          <p:cNvPr id="440330" name="Rectangle 10"/>
          <p:cNvSpPr>
            <a:spLocks noChangeArrowheads="1"/>
          </p:cNvSpPr>
          <p:nvPr/>
        </p:nvSpPr>
        <p:spPr bwMode="auto">
          <a:xfrm>
            <a:off x="0" y="847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40332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40333" name="Rectangle 13"/>
          <p:cNvSpPr>
            <a:spLocks noChangeArrowheads="1"/>
          </p:cNvSpPr>
          <p:nvPr/>
        </p:nvSpPr>
        <p:spPr bwMode="auto">
          <a:xfrm>
            <a:off x="0" y="12096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40335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40334" name="Picture 1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33550" y="4305300"/>
            <a:ext cx="5657850" cy="409575"/>
          </a:xfrm>
          <a:prstGeom prst="rect">
            <a:avLst/>
          </a:prstGeom>
          <a:noFill/>
        </p:spPr>
      </p:pic>
      <p:sp>
        <p:nvSpPr>
          <p:cNvPr id="440336" name="Rectangle 16"/>
          <p:cNvSpPr>
            <a:spLocks noChangeArrowheads="1"/>
          </p:cNvSpPr>
          <p:nvPr/>
        </p:nvSpPr>
        <p:spPr bwMode="auto">
          <a:xfrm>
            <a:off x="0" y="8667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40338" name="Rectangle 1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40339" name="Rectangle 19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40341" name="Rectangle 2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40340" name="Picture 2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95700" y="5486400"/>
            <a:ext cx="1762125" cy="476250"/>
          </a:xfrm>
          <a:prstGeom prst="rect">
            <a:avLst/>
          </a:prstGeom>
          <a:noFill/>
        </p:spPr>
      </p:pic>
      <p:sp>
        <p:nvSpPr>
          <p:cNvPr id="440342" name="Rectangle 22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Calculating </a:t>
            </a:r>
            <a:r>
              <a:rPr lang="en-US" sz="2800" b="1" dirty="0" err="1" smtClean="0"/>
              <a:t>Umbral</a:t>
            </a:r>
            <a:r>
              <a:rPr lang="en-US" sz="2800" b="1" dirty="0" smtClean="0"/>
              <a:t> Eclipse Entry</a:t>
            </a:r>
          </a:p>
          <a:p>
            <a:pPr algn="ctr"/>
            <a:r>
              <a:rPr lang="en-US" sz="2800" b="1" dirty="0" smtClean="0"/>
              <a:t>(Low, Circular Orbit Only)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37</a:t>
            </a:fld>
            <a:endParaRPr lang="en-US" dirty="0"/>
          </a:p>
        </p:txBody>
      </p:sp>
      <p:sp>
        <p:nvSpPr>
          <p:cNvPr id="39" name="TextBox 38"/>
          <p:cNvSpPr txBox="1"/>
          <p:nvPr/>
        </p:nvSpPr>
        <p:spPr>
          <a:xfrm>
            <a:off x="838201" y="1447800"/>
            <a:ext cx="777239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projection of this vector onto the </a:t>
            </a:r>
            <a:r>
              <a:rPr lang="en-US" sz="2800" dirty="0" err="1" smtClean="0"/>
              <a:t>y</a:t>
            </a:r>
            <a:r>
              <a:rPr lang="en-US" sz="2800" baseline="-25000" dirty="0" err="1" smtClean="0">
                <a:latin typeface="Symbol" pitchFamily="18" charset="2"/>
              </a:rPr>
              <a:t>b</a:t>
            </a:r>
            <a:r>
              <a:rPr lang="en-US" sz="2800" dirty="0" err="1" smtClean="0"/>
              <a:t>z</a:t>
            </a:r>
            <a:r>
              <a:rPr lang="en-US" sz="2800" baseline="-25000" dirty="0" err="1" smtClean="0">
                <a:latin typeface="Symbol" pitchFamily="18" charset="2"/>
              </a:rPr>
              <a:t>b</a:t>
            </a:r>
            <a:r>
              <a:rPr lang="en-US" sz="2800" dirty="0" smtClean="0"/>
              <a:t>-plane is given by: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And the magnitude is given by: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The onset of shadowing occurs when |</a:t>
            </a:r>
            <a:r>
              <a:rPr lang="en-US" sz="2800" b="1" dirty="0" err="1" smtClean="0"/>
              <a:t>r'</a:t>
            </a:r>
            <a:r>
              <a:rPr lang="en-US" sz="2800" dirty="0" smtClean="0"/>
              <a:t>| &lt; r</a:t>
            </a:r>
            <a:r>
              <a:rPr lang="en-US" sz="2800" baseline="-25000" dirty="0" smtClean="0"/>
              <a:t>e</a:t>
            </a:r>
            <a:r>
              <a:rPr lang="en-US" sz="2800" dirty="0" smtClean="0"/>
              <a:t>:</a:t>
            </a:r>
          </a:p>
          <a:p>
            <a:endParaRPr lang="en-US" sz="2800" dirty="0" smtClean="0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4114800" y="3282950"/>
          <a:ext cx="914400" cy="292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1350" name="Equation" r:id="rId3" imgW="914400" imgH="291960" progId="Equation.3">
                  <p:embed/>
                </p:oleObj>
              </mc:Choice>
              <mc:Fallback>
                <p:oleObj name="Equation" r:id="rId3" imgW="914400" imgH="29196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4800" y="3282950"/>
                        <a:ext cx="914400" cy="292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1353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41352" name="Picture 8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76425" y="2486025"/>
            <a:ext cx="5362575" cy="542925"/>
          </a:xfrm>
          <a:prstGeom prst="rect">
            <a:avLst/>
          </a:prstGeom>
          <a:noFill/>
        </p:spPr>
      </p:pic>
      <p:sp>
        <p:nvSpPr>
          <p:cNvPr id="441354" name="Rectangle 10"/>
          <p:cNvSpPr>
            <a:spLocks noChangeArrowheads="1"/>
          </p:cNvSpPr>
          <p:nvPr/>
        </p:nvSpPr>
        <p:spPr bwMode="auto">
          <a:xfrm>
            <a:off x="0" y="10001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41356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41355" name="Picture 11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62125" y="3810000"/>
            <a:ext cx="5619750" cy="581025"/>
          </a:xfrm>
          <a:prstGeom prst="rect">
            <a:avLst/>
          </a:prstGeom>
          <a:noFill/>
        </p:spPr>
      </p:pic>
      <p:sp>
        <p:nvSpPr>
          <p:cNvPr id="441357" name="Rectangle 13"/>
          <p:cNvSpPr>
            <a:spLocks noChangeArrowheads="1"/>
          </p:cNvSpPr>
          <p:nvPr/>
        </p:nvSpPr>
        <p:spPr bwMode="auto">
          <a:xfrm>
            <a:off x="0" y="1038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41359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41358" name="Picture 14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28800" y="5000625"/>
            <a:ext cx="5476875" cy="1323975"/>
          </a:xfrm>
          <a:prstGeom prst="rect">
            <a:avLst/>
          </a:prstGeom>
          <a:noFill/>
        </p:spPr>
      </p:pic>
      <p:sp>
        <p:nvSpPr>
          <p:cNvPr id="441360" name="Rectangle 16"/>
          <p:cNvSpPr>
            <a:spLocks noChangeArrowheads="1"/>
          </p:cNvSpPr>
          <p:nvPr/>
        </p:nvSpPr>
        <p:spPr bwMode="auto">
          <a:xfrm>
            <a:off x="0" y="1781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Calculating </a:t>
            </a:r>
            <a:r>
              <a:rPr lang="en-US" sz="2800" b="1" dirty="0" err="1" smtClean="0"/>
              <a:t>Umbral</a:t>
            </a:r>
            <a:r>
              <a:rPr lang="en-US" sz="2800" b="1" dirty="0" smtClean="0"/>
              <a:t> Eclipse Entry/Exit</a:t>
            </a:r>
          </a:p>
          <a:p>
            <a:pPr algn="ctr"/>
            <a:r>
              <a:rPr lang="en-US" sz="2800" b="1" dirty="0" smtClean="0"/>
              <a:t>(Low, Circular Orbit Only)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38</a:t>
            </a:fld>
            <a:endParaRPr lang="en-US" dirty="0"/>
          </a:p>
        </p:txBody>
      </p:sp>
      <p:sp>
        <p:nvSpPr>
          <p:cNvPr id="39" name="TextBox 38"/>
          <p:cNvSpPr txBox="1"/>
          <p:nvPr/>
        </p:nvSpPr>
        <p:spPr>
          <a:xfrm>
            <a:off x="838201" y="1447800"/>
            <a:ext cx="777239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Now that the </a:t>
            </a:r>
            <a:r>
              <a:rPr lang="en-US" sz="2800" dirty="0" smtClean="0">
                <a:latin typeface="Symbol" pitchFamily="18" charset="2"/>
              </a:rPr>
              <a:t>q</a:t>
            </a:r>
            <a:r>
              <a:rPr lang="en-US" sz="2800" dirty="0" smtClean="0"/>
              <a:t> of eclipse onset is known, it is a simple matter to determine the entire eclipse period by noting that the total angle shadowed is 2(</a:t>
            </a:r>
            <a:r>
              <a:rPr lang="en-US" sz="2800" dirty="0" smtClean="0">
                <a:latin typeface="Symbol" pitchFamily="18" charset="2"/>
              </a:rPr>
              <a:t>p</a:t>
            </a:r>
            <a:r>
              <a:rPr lang="en-US" sz="2800" dirty="0" smtClean="0"/>
              <a:t>-</a:t>
            </a:r>
            <a:r>
              <a:rPr lang="en-US" sz="2800" dirty="0" smtClean="0">
                <a:latin typeface="Symbol" pitchFamily="18" charset="2"/>
              </a:rPr>
              <a:t>q</a:t>
            </a:r>
            <a:r>
              <a:rPr lang="en-US" sz="2800" dirty="0" smtClean="0"/>
              <a:t>):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4114800" y="3282950"/>
          <a:ext cx="914400" cy="292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7972" name="Equation" r:id="rId3" imgW="914400" imgH="291960" progId="Equation.3">
                  <p:embed/>
                </p:oleObj>
              </mc:Choice>
              <mc:Fallback>
                <p:oleObj name="Equation" r:id="rId3" imgW="914400" imgH="29196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4800" y="3282950"/>
                        <a:ext cx="914400" cy="292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609600" y="3467100"/>
            <a:ext cx="3886200" cy="222885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Oval 11"/>
          <p:cNvSpPr>
            <a:spLocks noChangeAspect="1"/>
          </p:cNvSpPr>
          <p:nvPr/>
        </p:nvSpPr>
        <p:spPr>
          <a:xfrm>
            <a:off x="2819400" y="2914650"/>
            <a:ext cx="3337560" cy="3333750"/>
          </a:xfrm>
          <a:prstGeom prst="ellipse">
            <a:avLst/>
          </a:prstGeom>
          <a:noFill/>
          <a:ln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>
            <a:spLocks noChangeAspect="1"/>
          </p:cNvSpPr>
          <p:nvPr/>
        </p:nvSpPr>
        <p:spPr>
          <a:xfrm>
            <a:off x="3362640" y="3457574"/>
            <a:ext cx="2240933" cy="223837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Arrow Connector 14"/>
          <p:cNvCxnSpPr/>
          <p:nvPr/>
        </p:nvCxnSpPr>
        <p:spPr>
          <a:xfrm rot="21600000" flipV="1">
            <a:off x="4495801" y="4562475"/>
            <a:ext cx="1971675" cy="9525"/>
          </a:xfrm>
          <a:prstGeom prst="straightConnector1">
            <a:avLst/>
          </a:prstGeom>
          <a:ln w="12700">
            <a:solidFill>
              <a:schemeClr val="tx1"/>
            </a:solidFill>
            <a:prstDash val="sysDash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rot="10800000">
            <a:off x="3276600" y="3495676"/>
            <a:ext cx="1209678" cy="1066803"/>
          </a:xfrm>
          <a:prstGeom prst="straightConnector1">
            <a:avLst/>
          </a:prstGeom>
          <a:ln w="12700">
            <a:solidFill>
              <a:schemeClr val="tx1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Freeform 21"/>
          <p:cNvSpPr/>
          <p:nvPr/>
        </p:nvSpPr>
        <p:spPr>
          <a:xfrm>
            <a:off x="447675" y="3362325"/>
            <a:ext cx="695325" cy="2409825"/>
          </a:xfrm>
          <a:custGeom>
            <a:avLst/>
            <a:gdLst>
              <a:gd name="connsiteX0" fmla="*/ 95250 w 695325"/>
              <a:gd name="connsiteY0" fmla="*/ 0 h 2409825"/>
              <a:gd name="connsiteX1" fmla="*/ 400050 w 695325"/>
              <a:gd name="connsiteY1" fmla="*/ 219075 h 2409825"/>
              <a:gd name="connsiteX2" fmla="*/ 342900 w 695325"/>
              <a:gd name="connsiteY2" fmla="*/ 428625 h 2409825"/>
              <a:gd name="connsiteX3" fmla="*/ 295275 w 695325"/>
              <a:gd name="connsiteY3" fmla="*/ 590550 h 2409825"/>
              <a:gd name="connsiteX4" fmla="*/ 438150 w 695325"/>
              <a:gd name="connsiteY4" fmla="*/ 752475 h 2409825"/>
              <a:gd name="connsiteX5" fmla="*/ 352425 w 695325"/>
              <a:gd name="connsiteY5" fmla="*/ 857250 h 2409825"/>
              <a:gd name="connsiteX6" fmla="*/ 647700 w 695325"/>
              <a:gd name="connsiteY6" fmla="*/ 1076325 h 2409825"/>
              <a:gd name="connsiteX7" fmla="*/ 523875 w 695325"/>
              <a:gd name="connsiteY7" fmla="*/ 1181100 h 2409825"/>
              <a:gd name="connsiteX8" fmla="*/ 361950 w 695325"/>
              <a:gd name="connsiteY8" fmla="*/ 1276350 h 2409825"/>
              <a:gd name="connsiteX9" fmla="*/ 428625 w 695325"/>
              <a:gd name="connsiteY9" fmla="*/ 1466850 h 2409825"/>
              <a:gd name="connsiteX10" fmla="*/ 638175 w 695325"/>
              <a:gd name="connsiteY10" fmla="*/ 1638300 h 2409825"/>
              <a:gd name="connsiteX11" fmla="*/ 438150 w 695325"/>
              <a:gd name="connsiteY11" fmla="*/ 1657350 h 2409825"/>
              <a:gd name="connsiteX12" fmla="*/ 609600 w 695325"/>
              <a:gd name="connsiteY12" fmla="*/ 1790700 h 2409825"/>
              <a:gd name="connsiteX13" fmla="*/ 381000 w 695325"/>
              <a:gd name="connsiteY13" fmla="*/ 1838325 h 2409825"/>
              <a:gd name="connsiteX14" fmla="*/ 695325 w 695325"/>
              <a:gd name="connsiteY14" fmla="*/ 2095500 h 2409825"/>
              <a:gd name="connsiteX15" fmla="*/ 447675 w 695325"/>
              <a:gd name="connsiteY15" fmla="*/ 2124075 h 2409825"/>
              <a:gd name="connsiteX16" fmla="*/ 257175 w 695325"/>
              <a:gd name="connsiteY16" fmla="*/ 2162175 h 2409825"/>
              <a:gd name="connsiteX17" fmla="*/ 438150 w 695325"/>
              <a:gd name="connsiteY17" fmla="*/ 2333625 h 2409825"/>
              <a:gd name="connsiteX18" fmla="*/ 276225 w 695325"/>
              <a:gd name="connsiteY18" fmla="*/ 2409825 h 2409825"/>
              <a:gd name="connsiteX19" fmla="*/ 0 w 695325"/>
              <a:gd name="connsiteY19" fmla="*/ 2400300 h 2409825"/>
              <a:gd name="connsiteX20" fmla="*/ 95250 w 695325"/>
              <a:gd name="connsiteY20" fmla="*/ 0 h 2409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95325" h="2409825">
                <a:moveTo>
                  <a:pt x="95250" y="0"/>
                </a:moveTo>
                <a:lnTo>
                  <a:pt x="400050" y="219075"/>
                </a:lnTo>
                <a:lnTo>
                  <a:pt x="342900" y="428625"/>
                </a:lnTo>
                <a:lnTo>
                  <a:pt x="295275" y="590550"/>
                </a:lnTo>
                <a:lnTo>
                  <a:pt x="438150" y="752475"/>
                </a:lnTo>
                <a:lnTo>
                  <a:pt x="352425" y="857250"/>
                </a:lnTo>
                <a:lnTo>
                  <a:pt x="647700" y="1076325"/>
                </a:lnTo>
                <a:lnTo>
                  <a:pt x="523875" y="1181100"/>
                </a:lnTo>
                <a:lnTo>
                  <a:pt x="361950" y="1276350"/>
                </a:lnTo>
                <a:lnTo>
                  <a:pt x="428625" y="1466850"/>
                </a:lnTo>
                <a:lnTo>
                  <a:pt x="638175" y="1638300"/>
                </a:lnTo>
                <a:lnTo>
                  <a:pt x="438150" y="1657350"/>
                </a:lnTo>
                <a:lnTo>
                  <a:pt x="609600" y="1790700"/>
                </a:lnTo>
                <a:lnTo>
                  <a:pt x="381000" y="1838325"/>
                </a:lnTo>
                <a:lnTo>
                  <a:pt x="695325" y="2095500"/>
                </a:lnTo>
                <a:lnTo>
                  <a:pt x="447675" y="2124075"/>
                </a:lnTo>
                <a:lnTo>
                  <a:pt x="257175" y="2162175"/>
                </a:lnTo>
                <a:lnTo>
                  <a:pt x="438150" y="2333625"/>
                </a:lnTo>
                <a:lnTo>
                  <a:pt x="276225" y="2409825"/>
                </a:lnTo>
                <a:lnTo>
                  <a:pt x="0" y="2400300"/>
                </a:lnTo>
                <a:lnTo>
                  <a:pt x="952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3" name="Picture 6" descr="D:\Documents and Settings\srickman\Local Settings\Temporary Internet Files\Content.IE5\7QRB58XD\MC910217033[1].pn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49110"/>
          <a:stretch>
            <a:fillRect/>
          </a:stretch>
        </p:blipFill>
        <p:spPr bwMode="auto">
          <a:xfrm>
            <a:off x="7692322" y="3619500"/>
            <a:ext cx="927803" cy="1823153"/>
          </a:xfrm>
          <a:prstGeom prst="rect">
            <a:avLst/>
          </a:prstGeom>
          <a:noFill/>
        </p:spPr>
      </p:pic>
      <p:sp>
        <p:nvSpPr>
          <p:cNvPr id="31" name="Arc 30"/>
          <p:cNvSpPr>
            <a:spLocks noChangeAspect="1"/>
          </p:cNvSpPr>
          <p:nvPr/>
        </p:nvSpPr>
        <p:spPr>
          <a:xfrm>
            <a:off x="3067049" y="3105031"/>
            <a:ext cx="2886075" cy="2886956"/>
          </a:xfrm>
          <a:prstGeom prst="arc">
            <a:avLst>
              <a:gd name="adj1" fmla="val 13249630"/>
              <a:gd name="adj2" fmla="val 0"/>
            </a:avLst>
          </a:prstGeom>
          <a:ln w="9525">
            <a:solidFill>
              <a:schemeClr val="tx1"/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TextBox 31"/>
          <p:cNvSpPr txBox="1"/>
          <p:nvPr/>
        </p:nvSpPr>
        <p:spPr>
          <a:xfrm>
            <a:off x="5467350" y="3705225"/>
            <a:ext cx="306494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Symbol" pitchFamily="18" charset="2"/>
              </a:rPr>
              <a:t>q</a:t>
            </a:r>
            <a:endParaRPr lang="en-US" b="1" dirty="0">
              <a:latin typeface="Symbol" pitchFamily="18" charset="2"/>
            </a:endParaRPr>
          </a:p>
        </p:txBody>
      </p:sp>
      <p:cxnSp>
        <p:nvCxnSpPr>
          <p:cNvPr id="35" name="Straight Arrow Connector 34"/>
          <p:cNvCxnSpPr/>
          <p:nvPr/>
        </p:nvCxnSpPr>
        <p:spPr>
          <a:xfrm rot="10800000" flipV="1">
            <a:off x="3267075" y="4629151"/>
            <a:ext cx="1209678" cy="1066803"/>
          </a:xfrm>
          <a:prstGeom prst="straightConnector1">
            <a:avLst/>
          </a:prstGeom>
          <a:ln w="12700">
            <a:solidFill>
              <a:schemeClr val="tx1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Arc 35"/>
          <p:cNvSpPr>
            <a:spLocks noChangeAspect="1"/>
          </p:cNvSpPr>
          <p:nvPr/>
        </p:nvSpPr>
        <p:spPr>
          <a:xfrm flipV="1">
            <a:off x="3067049" y="3152656"/>
            <a:ext cx="2886075" cy="2886956"/>
          </a:xfrm>
          <a:prstGeom prst="arc">
            <a:avLst>
              <a:gd name="adj1" fmla="val 13249630"/>
              <a:gd name="adj2" fmla="val 0"/>
            </a:avLst>
          </a:prstGeom>
          <a:ln w="15875">
            <a:solidFill>
              <a:schemeClr val="tx1"/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TextBox 36"/>
          <p:cNvSpPr txBox="1"/>
          <p:nvPr/>
        </p:nvSpPr>
        <p:spPr>
          <a:xfrm>
            <a:off x="5505450" y="4991100"/>
            <a:ext cx="306494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Symbol" pitchFamily="18" charset="2"/>
              </a:rPr>
              <a:t>q</a:t>
            </a:r>
            <a:endParaRPr lang="en-US" b="1" dirty="0">
              <a:latin typeface="Symbol" pitchFamily="18" charset="2"/>
            </a:endParaRPr>
          </a:p>
        </p:txBody>
      </p:sp>
      <p:sp>
        <p:nvSpPr>
          <p:cNvPr id="40" name="Arc 39"/>
          <p:cNvSpPr>
            <a:spLocks noChangeAspect="1"/>
          </p:cNvSpPr>
          <p:nvPr/>
        </p:nvSpPr>
        <p:spPr>
          <a:xfrm>
            <a:off x="3038474" y="3143131"/>
            <a:ext cx="2886075" cy="2886956"/>
          </a:xfrm>
          <a:prstGeom prst="arc">
            <a:avLst>
              <a:gd name="adj1" fmla="val 8282717"/>
              <a:gd name="adj2" fmla="val 13447116"/>
            </a:avLst>
          </a:prstGeom>
          <a:ln w="9525">
            <a:solidFill>
              <a:srgbClr val="FF0000"/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3467100" y="4352925"/>
            <a:ext cx="7569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2(</a:t>
            </a:r>
            <a:r>
              <a:rPr lang="en-US" b="1" dirty="0" smtClean="0">
                <a:solidFill>
                  <a:srgbClr val="FF0000"/>
                </a:solidFill>
                <a:latin typeface="Symbol" pitchFamily="18" charset="2"/>
              </a:rPr>
              <a:t>p</a:t>
            </a:r>
            <a:r>
              <a:rPr lang="en-US" b="1" dirty="0" smtClean="0">
                <a:solidFill>
                  <a:srgbClr val="FF0000"/>
                </a:solidFill>
              </a:rPr>
              <a:t>-</a:t>
            </a:r>
            <a:r>
              <a:rPr lang="en-US" b="1" dirty="0" smtClean="0">
                <a:solidFill>
                  <a:srgbClr val="FF0000"/>
                </a:solidFill>
                <a:latin typeface="Symbol" pitchFamily="18" charset="2"/>
              </a:rPr>
              <a:t>q</a:t>
            </a:r>
            <a:r>
              <a:rPr lang="en-US" b="1" dirty="0" smtClean="0">
                <a:solidFill>
                  <a:srgbClr val="FF0000"/>
                </a:solidFill>
              </a:rPr>
              <a:t>)</a:t>
            </a:r>
            <a:endParaRPr 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Fraction of Orbit Spent in Sunlight/Eclipse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39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838201" y="1447800"/>
            <a:ext cx="777239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fraction of orbit spent in sunlight and eclipse for a circular orbit is clearly related to </a:t>
            </a:r>
            <a:r>
              <a:rPr lang="en-US" sz="2800" dirty="0" smtClean="0">
                <a:latin typeface="Symbol" pitchFamily="18" charset="2"/>
              </a:rPr>
              <a:t>b</a:t>
            </a:r>
            <a:r>
              <a:rPr lang="en-US" sz="2800" dirty="0" smtClean="0"/>
              <a:t>:  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</p:txBody>
      </p:sp>
      <p:pic>
        <p:nvPicPr>
          <p:cNvPr id="458754" name="Picture 2"/>
          <p:cNvPicPr>
            <a:picLocks noChangeAspect="1" noChangeArrowheads="1"/>
          </p:cNvPicPr>
          <p:nvPr/>
        </p:nvPicPr>
        <p:blipFill>
          <a:blip r:embed="rId2" cstate="print"/>
          <a:srcRect l="1084" t="1087" r="858" b="1115"/>
          <a:stretch>
            <a:fillRect/>
          </a:stretch>
        </p:blipFill>
        <p:spPr bwMode="auto">
          <a:xfrm>
            <a:off x="1494848" y="2488756"/>
            <a:ext cx="6249725" cy="3665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4126746" y="6186123"/>
            <a:ext cx="10743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latin typeface="Symbol" pitchFamily="18" charset="2"/>
              </a:rPr>
              <a:t>b</a:t>
            </a:r>
            <a:r>
              <a:rPr lang="en-US" sz="1600" b="1" dirty="0" smtClean="0"/>
              <a:t> Angle (°)</a:t>
            </a:r>
            <a:endParaRPr lang="en-US" sz="1600" b="1" dirty="0"/>
          </a:p>
        </p:txBody>
      </p:sp>
      <p:sp>
        <p:nvSpPr>
          <p:cNvPr id="10" name="TextBox 9"/>
          <p:cNvSpPr txBox="1"/>
          <p:nvPr/>
        </p:nvSpPr>
        <p:spPr>
          <a:xfrm rot="16200000">
            <a:off x="287591" y="4008783"/>
            <a:ext cx="15908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latin typeface="+mj-lt"/>
              </a:rPr>
              <a:t>Fraction of Orbit</a:t>
            </a:r>
            <a:endParaRPr lang="en-US" sz="1600" b="1" dirty="0"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993793" y="3366384"/>
            <a:ext cx="1460656" cy="58477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solidFill>
                  <a:srgbClr val="0070C0"/>
                </a:solidFill>
              </a:rPr>
              <a:t>Fraction Spent </a:t>
            </a:r>
          </a:p>
          <a:p>
            <a:r>
              <a:rPr lang="en-US" sz="1600" b="1" dirty="0" smtClean="0">
                <a:solidFill>
                  <a:srgbClr val="0070C0"/>
                </a:solidFill>
              </a:rPr>
              <a:t>in Sunlight</a:t>
            </a:r>
            <a:endParaRPr lang="en-US" sz="1600" b="1" dirty="0">
              <a:solidFill>
                <a:srgbClr val="0070C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19192" y="4632463"/>
            <a:ext cx="1460656" cy="58477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solidFill>
                  <a:srgbClr val="C00000"/>
                </a:solidFill>
              </a:rPr>
              <a:t>Fraction Spent </a:t>
            </a:r>
          </a:p>
          <a:p>
            <a:r>
              <a:rPr lang="en-US" sz="1600" b="1" dirty="0" smtClean="0">
                <a:solidFill>
                  <a:srgbClr val="C00000"/>
                </a:solidFill>
              </a:rPr>
              <a:t>in Eclipse</a:t>
            </a:r>
            <a:endParaRPr lang="en-US" sz="1600" b="1" dirty="0">
              <a:solidFill>
                <a:srgbClr val="C00000"/>
              </a:solidFill>
            </a:endParaRPr>
          </a:p>
        </p:txBody>
      </p:sp>
      <p:cxnSp>
        <p:nvCxnSpPr>
          <p:cNvPr id="14" name="Straight Arrow Connector 13"/>
          <p:cNvCxnSpPr>
            <a:stCxn id="11" idx="1"/>
          </p:cNvCxnSpPr>
          <p:nvPr/>
        </p:nvCxnSpPr>
        <p:spPr>
          <a:xfrm rot="10800000">
            <a:off x="5695951" y="3448050"/>
            <a:ext cx="297843" cy="21072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12" idx="1"/>
          </p:cNvCxnSpPr>
          <p:nvPr/>
        </p:nvCxnSpPr>
        <p:spPr>
          <a:xfrm rot="10800000" flipV="1">
            <a:off x="5934076" y="4924851"/>
            <a:ext cx="185117" cy="151974"/>
          </a:xfrm>
          <a:prstGeom prst="straightConnector1">
            <a:avLst/>
          </a:prstGeom>
          <a:ln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924050" y="2676525"/>
            <a:ext cx="3129318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 smtClean="0"/>
              <a:t>408 km (220 nm) Circular Orbit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30290" y="1633185"/>
            <a:ext cx="6685414" cy="4722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Variation of the Orbit Eclipse Period as a Function of Beta Angle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40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4771881" y="4164132"/>
            <a:ext cx="2722155" cy="92333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none" rtlCol="0">
            <a:spAutoFit/>
          </a:bodyPr>
          <a:lstStyle/>
          <a:p>
            <a:r>
              <a:rPr lang="en-US" b="1" dirty="0" smtClean="0"/>
              <a:t>Representative Profile:</a:t>
            </a:r>
          </a:p>
          <a:p>
            <a:r>
              <a:rPr lang="en-US" b="1" dirty="0" smtClean="0"/>
              <a:t>Altitude = 408 km, Circular</a:t>
            </a:r>
          </a:p>
          <a:p>
            <a:r>
              <a:rPr lang="en-US" b="1" dirty="0" smtClean="0"/>
              <a:t>Inclination = 51.6 </a:t>
            </a:r>
            <a:r>
              <a:rPr lang="en-US" b="1" dirty="0" smtClean="0">
                <a:latin typeface="Arial"/>
                <a:cs typeface="Arial"/>
              </a:rPr>
              <a:t>°</a:t>
            </a:r>
            <a:endParaRPr lang="en-US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710207" y="6209731"/>
            <a:ext cx="37594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Number of Days Since Vernal Equinox</a:t>
            </a:r>
            <a:endParaRPr lang="en-US" b="1" dirty="0"/>
          </a:p>
        </p:txBody>
      </p:sp>
      <p:sp>
        <p:nvSpPr>
          <p:cNvPr id="13" name="TextBox 12"/>
          <p:cNvSpPr txBox="1"/>
          <p:nvPr/>
        </p:nvSpPr>
        <p:spPr>
          <a:xfrm rot="16200000">
            <a:off x="-698150" y="3680346"/>
            <a:ext cx="28288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Fraction of Orbit In Sunlight</a:t>
            </a:r>
            <a:endParaRPr lang="en-US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815150" y="5349918"/>
            <a:ext cx="4244175" cy="369332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Note:  This is one of many possible profiles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Variation of the Heating to Surfaces as Function of Beta Angle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41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838201" y="1447800"/>
            <a:ext cx="777239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To study this, we will consider an orbiting plate and look at the effect of </a:t>
            </a:r>
            <a:r>
              <a:rPr lang="en-US" sz="2800" dirty="0" smtClean="0">
                <a:latin typeface="Symbol" pitchFamily="18" charset="2"/>
              </a:rPr>
              <a:t>b</a:t>
            </a:r>
            <a:r>
              <a:rPr lang="en-US" sz="2800" dirty="0" smtClean="0"/>
              <a:t> angle on heating to a planet-facing (</a:t>
            </a:r>
            <a:r>
              <a:rPr lang="en-US" sz="2800" b="1" dirty="0" smtClean="0">
                <a:solidFill>
                  <a:srgbClr val="0070C0"/>
                </a:solidFill>
              </a:rPr>
              <a:t>N</a:t>
            </a:r>
            <a:r>
              <a:rPr lang="en-US" sz="2800" dirty="0" smtClean="0"/>
              <a:t> = nadir) surface.</a:t>
            </a:r>
          </a:p>
          <a:p>
            <a:endParaRPr lang="en-US" sz="2800" dirty="0" smtClean="0"/>
          </a:p>
          <a:p>
            <a:endParaRPr lang="en-US" sz="2800" dirty="0" smtClean="0"/>
          </a:p>
        </p:txBody>
      </p:sp>
      <p:sp>
        <p:nvSpPr>
          <p:cNvPr id="5" name="Rectangle 4"/>
          <p:cNvSpPr/>
          <p:nvPr/>
        </p:nvSpPr>
        <p:spPr>
          <a:xfrm>
            <a:off x="609600" y="3581400"/>
            <a:ext cx="3886200" cy="222885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Oval 6"/>
          <p:cNvSpPr>
            <a:spLocks noChangeAspect="1"/>
          </p:cNvSpPr>
          <p:nvPr/>
        </p:nvSpPr>
        <p:spPr>
          <a:xfrm>
            <a:off x="3362640" y="3571874"/>
            <a:ext cx="2240933" cy="223837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Arrow Connector 7"/>
          <p:cNvCxnSpPr/>
          <p:nvPr/>
        </p:nvCxnSpPr>
        <p:spPr>
          <a:xfrm rot="21600000" flipV="1">
            <a:off x="4495801" y="4676775"/>
            <a:ext cx="1971675" cy="9525"/>
          </a:xfrm>
          <a:prstGeom prst="straightConnector1">
            <a:avLst/>
          </a:prstGeom>
          <a:ln w="12700">
            <a:solidFill>
              <a:schemeClr val="tx1"/>
            </a:solidFill>
            <a:prstDash val="dash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6" descr="D:\Documents and Settings\srickman\Local Settings\Temporary Internet Files\Content.IE5\7QRB58XD\MC910217033[1]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49110"/>
          <a:stretch>
            <a:fillRect/>
          </a:stretch>
        </p:blipFill>
        <p:spPr bwMode="auto">
          <a:xfrm>
            <a:off x="7692322" y="3733800"/>
            <a:ext cx="927803" cy="1823153"/>
          </a:xfrm>
          <a:prstGeom prst="rect">
            <a:avLst/>
          </a:prstGeom>
          <a:noFill/>
        </p:spPr>
      </p:pic>
      <p:cxnSp>
        <p:nvCxnSpPr>
          <p:cNvPr id="10" name="Straight Connector 9"/>
          <p:cNvCxnSpPr/>
          <p:nvPr/>
        </p:nvCxnSpPr>
        <p:spPr>
          <a:xfrm rot="10800000" flipV="1">
            <a:off x="2790826" y="3952874"/>
            <a:ext cx="3438525" cy="1438275"/>
          </a:xfrm>
          <a:prstGeom prst="line">
            <a:avLst/>
          </a:prstGeom>
          <a:ln w="25400">
            <a:solidFill>
              <a:srgbClr val="00B05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705475" y="4162425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B050"/>
                </a:solidFill>
                <a:latin typeface="Symbol" pitchFamily="18" charset="2"/>
              </a:rPr>
              <a:t>b</a:t>
            </a:r>
            <a:endParaRPr lang="en-US" b="1" baseline="-25000" dirty="0">
              <a:solidFill>
                <a:srgbClr val="00B050"/>
              </a:solidFill>
              <a:latin typeface="Symbol" pitchFamily="18" charset="2"/>
            </a:endParaRPr>
          </a:p>
        </p:txBody>
      </p:sp>
      <p:sp>
        <p:nvSpPr>
          <p:cNvPr id="12" name="Arc 11"/>
          <p:cNvSpPr>
            <a:spLocks noChangeAspect="1"/>
          </p:cNvSpPr>
          <p:nvPr/>
        </p:nvSpPr>
        <p:spPr>
          <a:xfrm>
            <a:off x="3228974" y="3409949"/>
            <a:ext cx="2543161" cy="2543937"/>
          </a:xfrm>
          <a:prstGeom prst="arc">
            <a:avLst>
              <a:gd name="adj1" fmla="val 20259237"/>
              <a:gd name="adj2" fmla="val 0"/>
            </a:avLst>
          </a:prstGeom>
          <a:ln w="15875">
            <a:solidFill>
              <a:srgbClr val="00B050"/>
            </a:solidFill>
            <a:headEnd type="triangle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 rot="16200000" flipH="1">
            <a:off x="6045958" y="3794078"/>
            <a:ext cx="450376" cy="23201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H="1">
            <a:off x="5993641" y="3919182"/>
            <a:ext cx="272955" cy="136478"/>
          </a:xfrm>
          <a:prstGeom prst="straightConnector1">
            <a:avLst/>
          </a:prstGeom>
          <a:ln w="254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5884463" y="3632577"/>
            <a:ext cx="3369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70C0"/>
                </a:solidFill>
              </a:rPr>
              <a:t>N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849508" y="3648498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Symbol" pitchFamily="18" charset="2"/>
              </a:rPr>
              <a:t>r</a:t>
            </a:r>
            <a:endParaRPr lang="en-US" b="1" dirty="0">
              <a:latin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5"/>
          <p:cNvPicPr>
            <a:picLocks noChangeAspect="1" noChangeArrowheads="1"/>
          </p:cNvPicPr>
          <p:nvPr/>
        </p:nvPicPr>
        <p:blipFill>
          <a:blip r:embed="rId3" cstate="print"/>
          <a:srcRect l="44731"/>
          <a:stretch>
            <a:fillRect/>
          </a:stretch>
        </p:blipFill>
        <p:spPr bwMode="auto">
          <a:xfrm>
            <a:off x="5661478" y="2605657"/>
            <a:ext cx="3154978" cy="1625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Variation of the Solar Heating to a Nadir-Facing Surface as a Function of Beta Angle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42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838202" y="1447799"/>
            <a:ext cx="44980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At orbit noon (</a:t>
            </a:r>
            <a:r>
              <a:rPr lang="en-US" sz="2800" dirty="0" smtClean="0">
                <a:latin typeface="Symbol" pitchFamily="18" charset="2"/>
              </a:rPr>
              <a:t>q</a:t>
            </a:r>
            <a:r>
              <a:rPr lang="en-US" sz="2800" dirty="0" smtClean="0"/>
              <a:t> = 0</a:t>
            </a:r>
            <a:r>
              <a:rPr lang="en-US" sz="2800" dirty="0" smtClean="0">
                <a:cs typeface="Arial"/>
              </a:rPr>
              <a:t>°), the nadir-facing surface has no view to the incoming solar flux;</a:t>
            </a:r>
          </a:p>
          <a:p>
            <a:endParaRPr lang="en-US" sz="2800" dirty="0" smtClean="0">
              <a:cs typeface="Arial"/>
            </a:endParaRPr>
          </a:p>
          <a:p>
            <a:r>
              <a:rPr lang="en-US" sz="2800" dirty="0" smtClean="0">
                <a:cs typeface="Arial"/>
              </a:rPr>
              <a:t>As </a:t>
            </a:r>
            <a:r>
              <a:rPr lang="en-US" sz="2800" dirty="0" smtClean="0">
                <a:latin typeface="Symbol" pitchFamily="18" charset="2"/>
                <a:cs typeface="Arial"/>
              </a:rPr>
              <a:t>q</a:t>
            </a:r>
            <a:r>
              <a:rPr lang="en-US" sz="2800" dirty="0" smtClean="0">
                <a:cs typeface="Arial"/>
              </a:rPr>
              <a:t> varies past 90°, the heating scales with -</a:t>
            </a:r>
            <a:r>
              <a:rPr lang="en-US" sz="2800" dirty="0" err="1" smtClean="0">
                <a:cs typeface="Arial"/>
              </a:rPr>
              <a:t>cos</a:t>
            </a:r>
            <a:r>
              <a:rPr lang="en-US" sz="2800" dirty="0" smtClean="0">
                <a:cs typeface="Arial"/>
              </a:rPr>
              <a:t> </a:t>
            </a:r>
            <a:r>
              <a:rPr lang="en-US" sz="2800" dirty="0" smtClean="0">
                <a:latin typeface="Symbol" pitchFamily="18" charset="2"/>
                <a:cs typeface="Arial"/>
              </a:rPr>
              <a:t>q</a:t>
            </a:r>
            <a:r>
              <a:rPr lang="en-US" sz="2800" dirty="0" smtClean="0">
                <a:cs typeface="Arial"/>
              </a:rPr>
              <a:t>.</a:t>
            </a:r>
          </a:p>
          <a:p>
            <a:endParaRPr lang="en-US" sz="2800" dirty="0" smtClean="0">
              <a:cs typeface="Arial"/>
            </a:endParaRPr>
          </a:p>
          <a:p>
            <a:r>
              <a:rPr lang="en-US" sz="2800" dirty="0" smtClean="0">
                <a:cs typeface="Arial"/>
              </a:rPr>
              <a:t>As </a:t>
            </a:r>
            <a:r>
              <a:rPr lang="en-US" sz="2800" dirty="0" smtClean="0">
                <a:latin typeface="Symbol" pitchFamily="18" charset="2"/>
                <a:cs typeface="Arial"/>
              </a:rPr>
              <a:t>b</a:t>
            </a:r>
            <a:r>
              <a:rPr lang="en-US" sz="2800" dirty="0" smtClean="0">
                <a:cs typeface="Arial"/>
              </a:rPr>
              <a:t> increases, the projected area scales with </a:t>
            </a:r>
            <a:r>
              <a:rPr lang="en-US" sz="2800" dirty="0" err="1" smtClean="0">
                <a:cs typeface="Arial"/>
              </a:rPr>
              <a:t>cos</a:t>
            </a:r>
            <a:r>
              <a:rPr lang="en-US" sz="2800" dirty="0" smtClean="0">
                <a:cs typeface="Arial"/>
              </a:rPr>
              <a:t> </a:t>
            </a:r>
            <a:r>
              <a:rPr lang="en-US" sz="2800" dirty="0" smtClean="0">
                <a:latin typeface="Symbol" pitchFamily="18" charset="2"/>
                <a:cs typeface="Arial"/>
              </a:rPr>
              <a:t>b</a:t>
            </a:r>
            <a:r>
              <a:rPr lang="en-US" sz="2800" dirty="0" smtClean="0">
                <a:cs typeface="Arial"/>
              </a:rPr>
              <a:t>;</a:t>
            </a:r>
            <a:endParaRPr lang="en-US" sz="2800" dirty="0" smtClean="0"/>
          </a:p>
        </p:txBody>
      </p:sp>
      <p:cxnSp>
        <p:nvCxnSpPr>
          <p:cNvPr id="20" name="Straight Arrow Connector 19"/>
          <p:cNvCxnSpPr/>
          <p:nvPr/>
        </p:nvCxnSpPr>
        <p:spPr>
          <a:xfrm rot="10800000" flipV="1">
            <a:off x="7547925" y="3425588"/>
            <a:ext cx="613437" cy="6406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Object 20"/>
          <p:cNvGraphicFramePr>
            <a:graphicFrameLocks noChangeAspect="1"/>
          </p:cNvGraphicFramePr>
          <p:nvPr/>
        </p:nvGraphicFramePr>
        <p:xfrm>
          <a:off x="7724254" y="3044588"/>
          <a:ext cx="355600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924" name="Equation" r:id="rId4" imgW="355320" imgH="304560" progId="Equation.3">
                  <p:embed/>
                </p:oleObj>
              </mc:Choice>
              <mc:Fallback>
                <p:oleObj name="Equation" r:id="rId4" imgW="355320" imgH="30456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24254" y="3044588"/>
                        <a:ext cx="355600" cy="304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5650966" y="5134573"/>
            <a:ext cx="6238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for:</a:t>
            </a:r>
            <a:endParaRPr lang="en-US" sz="2400" dirty="0" smtClean="0">
              <a:cs typeface="Arial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023216" y="2611268"/>
            <a:ext cx="2968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latin typeface="Symbol" pitchFamily="18" charset="2"/>
              </a:rPr>
              <a:t>r</a:t>
            </a:r>
            <a:endParaRPr lang="en-US" sz="1600" b="1" dirty="0">
              <a:latin typeface="Symbol" pitchFamily="18" charset="2"/>
            </a:endParaRPr>
          </a:p>
        </p:txBody>
      </p:sp>
      <p:sp>
        <p:nvSpPr>
          <p:cNvPr id="72192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721924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57850" y="4610100"/>
            <a:ext cx="2876550" cy="342900"/>
          </a:xfrm>
          <a:prstGeom prst="rect">
            <a:avLst/>
          </a:prstGeom>
          <a:noFill/>
        </p:spPr>
      </p:pic>
      <p:sp>
        <p:nvSpPr>
          <p:cNvPr id="721926" name="Rectangle 6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721928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721927" name="Picture 7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86425" y="5572125"/>
            <a:ext cx="2533650" cy="371475"/>
          </a:xfrm>
          <a:prstGeom prst="rect">
            <a:avLst/>
          </a:prstGeom>
          <a:noFill/>
        </p:spPr>
      </p:pic>
      <p:sp>
        <p:nvSpPr>
          <p:cNvPr id="721929" name="Rectangle 9"/>
          <p:cNvSpPr>
            <a:spLocks noChangeArrowheads="1"/>
          </p:cNvSpPr>
          <p:nvPr/>
        </p:nvSpPr>
        <p:spPr bwMode="auto">
          <a:xfrm>
            <a:off x="0" y="8286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721931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721930" name="Picture 10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81675" y="5981700"/>
            <a:ext cx="2514600" cy="342900"/>
          </a:xfrm>
          <a:prstGeom prst="rect">
            <a:avLst/>
          </a:prstGeom>
          <a:noFill/>
        </p:spPr>
      </p:pic>
      <p:sp>
        <p:nvSpPr>
          <p:cNvPr id="721932" name="Rectangle 12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5"/>
          <p:cNvPicPr>
            <a:picLocks noChangeAspect="1" noChangeArrowheads="1"/>
          </p:cNvPicPr>
          <p:nvPr/>
        </p:nvPicPr>
        <p:blipFill>
          <a:blip r:embed="rId3" cstate="print"/>
          <a:srcRect l="44731"/>
          <a:stretch>
            <a:fillRect/>
          </a:stretch>
        </p:blipFill>
        <p:spPr bwMode="auto">
          <a:xfrm>
            <a:off x="5661478" y="2605657"/>
            <a:ext cx="3154978" cy="1625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Variation of the </a:t>
            </a:r>
            <a:r>
              <a:rPr lang="en-US" sz="2800" b="1" dirty="0" err="1" smtClean="0"/>
              <a:t>Albedo</a:t>
            </a:r>
            <a:r>
              <a:rPr lang="en-US" sz="2800" b="1" dirty="0" smtClean="0"/>
              <a:t> Heating to a Nadir-Facing Surface as a Function of Beta Angle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43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838202" y="1447799"/>
            <a:ext cx="4254793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For a given </a:t>
            </a:r>
            <a:r>
              <a:rPr lang="en-US" sz="2800" dirty="0" smtClean="0">
                <a:latin typeface="Symbol" pitchFamily="18" charset="2"/>
              </a:rPr>
              <a:t>b</a:t>
            </a:r>
            <a:r>
              <a:rPr lang="en-US" sz="2800" dirty="0" smtClean="0"/>
              <a:t>, at orbit noon (</a:t>
            </a:r>
            <a:r>
              <a:rPr lang="en-US" sz="2800" dirty="0" smtClean="0">
                <a:latin typeface="Symbol" pitchFamily="18" charset="2"/>
              </a:rPr>
              <a:t>q</a:t>
            </a:r>
            <a:r>
              <a:rPr lang="en-US" sz="2800" dirty="0" smtClean="0"/>
              <a:t> = 0</a:t>
            </a:r>
            <a:r>
              <a:rPr lang="en-US" sz="2800" dirty="0" smtClean="0">
                <a:cs typeface="Arial"/>
              </a:rPr>
              <a:t>°), the nadir-facing surface has a maximum view to the sun lit planet;</a:t>
            </a:r>
          </a:p>
          <a:p>
            <a:endParaRPr lang="en-US" sz="2800" dirty="0" smtClean="0">
              <a:cs typeface="Arial"/>
            </a:endParaRPr>
          </a:p>
          <a:p>
            <a:r>
              <a:rPr lang="en-US" sz="2800" dirty="0" smtClean="0">
                <a:cs typeface="Arial"/>
              </a:rPr>
              <a:t>As </a:t>
            </a:r>
            <a:r>
              <a:rPr lang="en-US" sz="2800" dirty="0" smtClean="0">
                <a:latin typeface="Symbol" pitchFamily="18" charset="2"/>
                <a:cs typeface="Arial"/>
              </a:rPr>
              <a:t>b</a:t>
            </a:r>
            <a:r>
              <a:rPr lang="en-US" sz="2800" dirty="0" smtClean="0">
                <a:cs typeface="Arial"/>
              </a:rPr>
              <a:t> increases and </a:t>
            </a:r>
            <a:r>
              <a:rPr lang="en-US" sz="2800" dirty="0" smtClean="0">
                <a:latin typeface="Symbol" pitchFamily="18" charset="2"/>
                <a:cs typeface="Arial"/>
              </a:rPr>
              <a:t>q</a:t>
            </a:r>
            <a:r>
              <a:rPr lang="en-US" sz="2800" dirty="0" smtClean="0">
                <a:cs typeface="Arial"/>
              </a:rPr>
              <a:t> increases from orbit noon, the solar zenith angle, </a:t>
            </a:r>
            <a:r>
              <a:rPr lang="en-US" sz="2800" dirty="0" smtClean="0">
                <a:latin typeface="Symbol" pitchFamily="18" charset="2"/>
                <a:cs typeface="Arial"/>
                <a:sym typeface="Symbol"/>
              </a:rPr>
              <a:t></a:t>
            </a:r>
            <a:r>
              <a:rPr lang="en-US" sz="2800" dirty="0" smtClean="0">
                <a:cs typeface="Arial"/>
              </a:rPr>
              <a:t>, increases.  </a:t>
            </a:r>
          </a:p>
          <a:p>
            <a:endParaRPr lang="en-US" sz="2800" dirty="0" smtClean="0">
              <a:cs typeface="Arial"/>
            </a:endParaRPr>
          </a:p>
          <a:p>
            <a:r>
              <a:rPr lang="en-US" sz="2800" dirty="0" smtClean="0">
                <a:cs typeface="Arial"/>
              </a:rPr>
              <a:t>Overall, the heating scales with </a:t>
            </a:r>
            <a:r>
              <a:rPr lang="en-US" sz="2800" dirty="0" err="1" smtClean="0">
                <a:cs typeface="Arial"/>
              </a:rPr>
              <a:t>cos</a:t>
            </a:r>
            <a:r>
              <a:rPr lang="en-US" sz="2800" dirty="0" smtClean="0">
                <a:cs typeface="Arial"/>
              </a:rPr>
              <a:t> </a:t>
            </a:r>
            <a:r>
              <a:rPr lang="en-US" sz="2800" dirty="0" smtClean="0">
                <a:cs typeface="Arial"/>
                <a:sym typeface="Symbol"/>
              </a:rPr>
              <a:t>.</a:t>
            </a:r>
            <a:endParaRPr lang="en-US" sz="2800" dirty="0" smtClean="0"/>
          </a:p>
        </p:txBody>
      </p:sp>
      <p:cxnSp>
        <p:nvCxnSpPr>
          <p:cNvPr id="20" name="Straight Arrow Connector 19"/>
          <p:cNvCxnSpPr/>
          <p:nvPr/>
        </p:nvCxnSpPr>
        <p:spPr>
          <a:xfrm rot="10800000" flipV="1">
            <a:off x="7547925" y="3425588"/>
            <a:ext cx="613437" cy="6406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Object 20"/>
          <p:cNvGraphicFramePr>
            <a:graphicFrameLocks noChangeAspect="1"/>
          </p:cNvGraphicFramePr>
          <p:nvPr/>
        </p:nvGraphicFramePr>
        <p:xfrm>
          <a:off x="7724254" y="3044588"/>
          <a:ext cx="355600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5476" name="Equation" r:id="rId4" imgW="355320" imgH="304560" progId="Equation.3">
                  <p:embed/>
                </p:oleObj>
              </mc:Choice>
              <mc:Fallback>
                <p:oleObj name="Equation" r:id="rId4" imgW="355320" imgH="30456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24254" y="3044588"/>
                        <a:ext cx="355600" cy="304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6114197" y="5500048"/>
            <a:ext cx="6238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for:</a:t>
            </a:r>
            <a:endParaRPr lang="en-US" sz="2400" dirty="0" smtClean="0">
              <a:latin typeface="Arial"/>
              <a:cs typeface="Arial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023216" y="2611268"/>
            <a:ext cx="2968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latin typeface="Symbol" pitchFamily="18" charset="2"/>
              </a:rPr>
              <a:t>r</a:t>
            </a:r>
            <a:endParaRPr lang="en-US" sz="1600" b="1" dirty="0">
              <a:latin typeface="Symbol" pitchFamily="18" charset="2"/>
            </a:endParaRPr>
          </a:p>
        </p:txBody>
      </p:sp>
      <p:sp>
        <p:nvSpPr>
          <p:cNvPr id="74547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45478" name="Rectangle 6"/>
          <p:cNvSpPr>
            <a:spLocks noChangeArrowheads="1"/>
          </p:cNvSpPr>
          <p:nvPr/>
        </p:nvSpPr>
        <p:spPr bwMode="auto">
          <a:xfrm>
            <a:off x="0" y="1419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745480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745479" name="Picture 7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29225" y="4505325"/>
            <a:ext cx="3295650" cy="685800"/>
          </a:xfrm>
          <a:prstGeom prst="rect">
            <a:avLst/>
          </a:prstGeom>
          <a:noFill/>
        </p:spPr>
      </p:pic>
      <p:sp>
        <p:nvSpPr>
          <p:cNvPr id="745481" name="Rectangle 9"/>
          <p:cNvSpPr>
            <a:spLocks noChangeArrowheads="1"/>
          </p:cNvSpPr>
          <p:nvPr/>
        </p:nvSpPr>
        <p:spPr bwMode="auto">
          <a:xfrm>
            <a:off x="0" y="1143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745483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745482" name="Picture 10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34100" y="5953125"/>
            <a:ext cx="1924050" cy="342900"/>
          </a:xfrm>
          <a:prstGeom prst="rect">
            <a:avLst/>
          </a:prstGeom>
          <a:noFill/>
        </p:spPr>
      </p:pic>
      <p:sp>
        <p:nvSpPr>
          <p:cNvPr id="745484" name="Rectangle 12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5"/>
          <p:cNvPicPr>
            <a:picLocks noChangeAspect="1" noChangeArrowheads="1"/>
          </p:cNvPicPr>
          <p:nvPr/>
        </p:nvPicPr>
        <p:blipFill>
          <a:blip r:embed="rId3" cstate="print"/>
          <a:srcRect l="44731"/>
          <a:stretch>
            <a:fillRect/>
          </a:stretch>
        </p:blipFill>
        <p:spPr bwMode="auto">
          <a:xfrm>
            <a:off x="5661478" y="2605657"/>
            <a:ext cx="3154978" cy="1625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Variation of the Planetary Heating to a Nadir-Facing Surface as a Function of Beta Angle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44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838202" y="1652519"/>
            <a:ext cx="399961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From our assumption of a constant planetary flux, the planetary infrared heating to the plate is easily calculated as the product of the planetary flux, scaled by the form factor to the planet.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 rot="10800000" flipV="1">
            <a:off x="7547925" y="3425588"/>
            <a:ext cx="613437" cy="6406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Object 20"/>
          <p:cNvGraphicFramePr>
            <a:graphicFrameLocks noChangeAspect="1"/>
          </p:cNvGraphicFramePr>
          <p:nvPr/>
        </p:nvGraphicFramePr>
        <p:xfrm>
          <a:off x="7724254" y="3044588"/>
          <a:ext cx="355600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6500" name="Equation" r:id="rId4" imgW="355320" imgH="304560" progId="Equation.3">
                  <p:embed/>
                </p:oleObj>
              </mc:Choice>
              <mc:Fallback>
                <p:oleObj name="Equation" r:id="rId4" imgW="355320" imgH="30456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24254" y="3044588"/>
                        <a:ext cx="355600" cy="304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6114197" y="5377218"/>
            <a:ext cx="6238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for: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023216" y="2611268"/>
            <a:ext cx="2968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latin typeface="Symbol" pitchFamily="18" charset="2"/>
              </a:rPr>
              <a:t>r</a:t>
            </a:r>
            <a:endParaRPr lang="en-US" sz="1600" b="1" dirty="0">
              <a:latin typeface="Symbol" pitchFamily="18" charset="2"/>
            </a:endParaRPr>
          </a:p>
        </p:txBody>
      </p:sp>
      <p:sp>
        <p:nvSpPr>
          <p:cNvPr id="746501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746500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67400" y="4524375"/>
            <a:ext cx="2628900" cy="685800"/>
          </a:xfrm>
          <a:prstGeom prst="rect">
            <a:avLst/>
          </a:prstGeom>
          <a:noFill/>
        </p:spPr>
      </p:pic>
      <p:sp>
        <p:nvSpPr>
          <p:cNvPr id="746502" name="Rectangle 6"/>
          <p:cNvSpPr>
            <a:spLocks noChangeArrowheads="1"/>
          </p:cNvSpPr>
          <p:nvPr/>
        </p:nvSpPr>
        <p:spPr bwMode="auto">
          <a:xfrm>
            <a:off x="0" y="1143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746504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746503" name="Picture 7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29350" y="5857875"/>
            <a:ext cx="1752600" cy="342900"/>
          </a:xfrm>
          <a:prstGeom prst="rect">
            <a:avLst/>
          </a:prstGeom>
          <a:noFill/>
        </p:spPr>
      </p:pic>
      <p:sp>
        <p:nvSpPr>
          <p:cNvPr id="746505" name="Rectangle 9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Variation of the Heating to a Nadir-Facing Surface as a Function of Beta Angle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45</a:t>
            </a:fld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3941052" y="6381750"/>
            <a:ext cx="12698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b="1" dirty="0" smtClean="0"/>
              <a:t>Orbit Angle, </a:t>
            </a:r>
            <a:r>
              <a:rPr lang="en-US" sz="1200" b="1" dirty="0" smtClean="0">
                <a:latin typeface="Symbol" pitchFamily="18" charset="2"/>
              </a:rPr>
              <a:t>q</a:t>
            </a:r>
            <a:r>
              <a:rPr lang="en-US" sz="1200" b="1" dirty="0" smtClean="0"/>
              <a:t> (</a:t>
            </a:r>
            <a:r>
              <a:rPr lang="en-US" sz="1200" b="1" dirty="0" smtClean="0">
                <a:latin typeface="Arial"/>
                <a:cs typeface="Arial"/>
              </a:rPr>
              <a:t>°)</a:t>
            </a:r>
            <a:endParaRPr lang="en-US" sz="12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6379452" y="3838575"/>
            <a:ext cx="12698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b="1" dirty="0" smtClean="0"/>
              <a:t>Orbit Angle, </a:t>
            </a:r>
            <a:r>
              <a:rPr lang="en-US" sz="1200" b="1" dirty="0" smtClean="0">
                <a:latin typeface="Symbol" pitchFamily="18" charset="2"/>
              </a:rPr>
              <a:t>q</a:t>
            </a:r>
            <a:r>
              <a:rPr lang="en-US" sz="1200" b="1" dirty="0" smtClean="0"/>
              <a:t> (</a:t>
            </a:r>
            <a:r>
              <a:rPr lang="en-US" sz="1200" b="1" dirty="0" smtClean="0">
                <a:latin typeface="Arial"/>
                <a:cs typeface="Arial"/>
              </a:rPr>
              <a:t>°)</a:t>
            </a:r>
            <a:endParaRPr lang="en-US" sz="1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1512177" y="3838575"/>
            <a:ext cx="12698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b="1" dirty="0" smtClean="0"/>
              <a:t>Orbit Angle, </a:t>
            </a:r>
            <a:r>
              <a:rPr lang="en-US" sz="1200" b="1" dirty="0" smtClean="0">
                <a:latin typeface="Symbol" pitchFamily="18" charset="2"/>
              </a:rPr>
              <a:t>q</a:t>
            </a:r>
            <a:r>
              <a:rPr lang="en-US" sz="1200" b="1" dirty="0" smtClean="0"/>
              <a:t> (</a:t>
            </a:r>
            <a:r>
              <a:rPr lang="en-US" sz="1200" b="1" dirty="0" smtClean="0">
                <a:latin typeface="Arial"/>
                <a:cs typeface="Arial"/>
              </a:rPr>
              <a:t>°)</a:t>
            </a:r>
            <a:endParaRPr lang="en-US" sz="1200" b="1" dirty="0"/>
          </a:p>
        </p:txBody>
      </p:sp>
      <p:sp>
        <p:nvSpPr>
          <p:cNvPr id="19" name="TextBox 18"/>
          <p:cNvSpPr txBox="1"/>
          <p:nvPr/>
        </p:nvSpPr>
        <p:spPr>
          <a:xfrm rot="16200000">
            <a:off x="4455408" y="2539514"/>
            <a:ext cx="205094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b="1" dirty="0" smtClean="0"/>
              <a:t>Incident Heating Flux (W/m</a:t>
            </a:r>
            <a:r>
              <a:rPr lang="en-US" sz="1200" b="1" baseline="30000" dirty="0" smtClean="0"/>
              <a:t>2</a:t>
            </a:r>
            <a:r>
              <a:rPr lang="en-US" sz="1200" b="1" dirty="0" smtClean="0"/>
              <a:t>)</a:t>
            </a:r>
            <a:endParaRPr lang="en-US" sz="1200" b="1" dirty="0"/>
          </a:p>
        </p:txBody>
      </p:sp>
      <p:sp>
        <p:nvSpPr>
          <p:cNvPr id="22" name="TextBox 21"/>
          <p:cNvSpPr txBox="1"/>
          <p:nvPr/>
        </p:nvSpPr>
        <p:spPr>
          <a:xfrm rot="16200000">
            <a:off x="1959858" y="5063639"/>
            <a:ext cx="205094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b="1" dirty="0" smtClean="0"/>
              <a:t>Incident Heating Flux (W/m</a:t>
            </a:r>
            <a:r>
              <a:rPr lang="en-US" sz="1200" b="1" baseline="30000" dirty="0" smtClean="0"/>
              <a:t>2</a:t>
            </a:r>
            <a:r>
              <a:rPr lang="en-US" sz="1200" b="1" dirty="0" smtClean="0"/>
              <a:t>)</a:t>
            </a:r>
            <a:endParaRPr lang="en-US" sz="1200" b="1" dirty="0"/>
          </a:p>
        </p:txBody>
      </p:sp>
      <p:sp>
        <p:nvSpPr>
          <p:cNvPr id="23" name="TextBox 22"/>
          <p:cNvSpPr txBox="1"/>
          <p:nvPr/>
        </p:nvSpPr>
        <p:spPr>
          <a:xfrm rot="16200000">
            <a:off x="-469017" y="2520464"/>
            <a:ext cx="205094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b="1" dirty="0" smtClean="0"/>
              <a:t>Incident Heating Flux (W/m</a:t>
            </a:r>
            <a:r>
              <a:rPr lang="en-US" sz="1200" b="1" baseline="30000" dirty="0" smtClean="0"/>
              <a:t>2</a:t>
            </a:r>
            <a:r>
              <a:rPr lang="en-US" sz="1200" b="1" dirty="0" smtClean="0"/>
              <a:t>)</a:t>
            </a:r>
            <a:endParaRPr lang="en-US" sz="1200" b="1" dirty="0"/>
          </a:p>
        </p:txBody>
      </p:sp>
      <p:grpSp>
        <p:nvGrpSpPr>
          <p:cNvPr id="28" name="Group 27"/>
          <p:cNvGrpSpPr/>
          <p:nvPr/>
        </p:nvGrpSpPr>
        <p:grpSpPr>
          <a:xfrm>
            <a:off x="6448425" y="4657725"/>
            <a:ext cx="2130520" cy="1477328"/>
            <a:chOff x="6448425" y="4657725"/>
            <a:chExt cx="2130520" cy="1477328"/>
          </a:xfrm>
        </p:grpSpPr>
        <p:sp>
          <p:nvSpPr>
            <p:cNvPr id="24" name="TextBox 23"/>
            <p:cNvSpPr txBox="1"/>
            <p:nvPr/>
          </p:nvSpPr>
          <p:spPr>
            <a:xfrm>
              <a:off x="6448425" y="4657725"/>
              <a:ext cx="2130520" cy="1477328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h = 408 km (Circular)</a:t>
              </a:r>
            </a:p>
            <a:p>
              <a:r>
                <a:rPr lang="en-US" dirty="0" err="1" smtClean="0"/>
                <a:t>q</a:t>
              </a:r>
              <a:r>
                <a:rPr lang="en-US" baseline="-25000" dirty="0" err="1" smtClean="0"/>
                <a:t>sol</a:t>
              </a:r>
              <a:r>
                <a:rPr lang="en-US" dirty="0" smtClean="0"/>
                <a:t> = 1367 W/m</a:t>
              </a:r>
              <a:r>
                <a:rPr lang="en-US" baseline="30000" dirty="0" smtClean="0"/>
                <a:t>2</a:t>
              </a:r>
            </a:p>
            <a:p>
              <a:r>
                <a:rPr lang="en-US" dirty="0" smtClean="0"/>
                <a:t>a = 0.3</a:t>
              </a:r>
            </a:p>
            <a:p>
              <a:r>
                <a:rPr lang="en-US" dirty="0" err="1" smtClean="0"/>
                <a:t>q</a:t>
              </a:r>
              <a:r>
                <a:rPr lang="en-US" baseline="-25000" dirty="0" err="1" smtClean="0"/>
                <a:t>pla</a:t>
              </a:r>
              <a:r>
                <a:rPr lang="en-US" dirty="0" smtClean="0"/>
                <a:t> = 236 W/m</a:t>
              </a:r>
              <a:r>
                <a:rPr lang="en-US" baseline="30000" dirty="0" smtClean="0"/>
                <a:t>2</a:t>
              </a:r>
            </a:p>
            <a:p>
              <a:r>
                <a:rPr lang="en-US" dirty="0" smtClean="0"/>
                <a:t>r</a:t>
              </a:r>
              <a:r>
                <a:rPr lang="en-US" baseline="-25000" dirty="0" smtClean="0"/>
                <a:t>e</a:t>
              </a:r>
              <a:r>
                <a:rPr lang="en-US" dirty="0" smtClean="0"/>
                <a:t> = 6378.14 km</a:t>
              </a:r>
              <a:endParaRPr lang="en-US" dirty="0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6477000" y="4800600"/>
              <a:ext cx="2423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.</a:t>
              </a:r>
              <a:endParaRPr lang="en-US" dirty="0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6477000" y="5353050"/>
              <a:ext cx="2423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.</a:t>
              </a:r>
              <a:endParaRPr lang="en-US" dirty="0"/>
            </a:p>
          </p:txBody>
        </p:sp>
      </p:grpSp>
      <p:pic>
        <p:nvPicPr>
          <p:cNvPr id="82944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028" y="1430301"/>
            <a:ext cx="3200400" cy="2438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4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17534" y="1438742"/>
            <a:ext cx="3200400" cy="2438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44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14862" y="3997841"/>
            <a:ext cx="3200400" cy="2438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TextBox 20"/>
          <p:cNvSpPr txBox="1"/>
          <p:nvPr/>
        </p:nvSpPr>
        <p:spPr>
          <a:xfrm>
            <a:off x="1924494" y="1531088"/>
            <a:ext cx="737702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latin typeface="Symbol" pitchFamily="18" charset="2"/>
              </a:rPr>
              <a:t>b</a:t>
            </a:r>
            <a:r>
              <a:rPr lang="en-US" b="1" dirty="0" smtClean="0"/>
              <a:t> = 0</a:t>
            </a:r>
            <a:r>
              <a:rPr lang="en-US" b="1" dirty="0" smtClean="0">
                <a:latin typeface="Arial"/>
                <a:cs typeface="Arial"/>
              </a:rPr>
              <a:t>°</a:t>
            </a:r>
            <a:endParaRPr lang="en-US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6747469" y="1524000"/>
            <a:ext cx="859531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latin typeface="Symbol" pitchFamily="18" charset="2"/>
              </a:rPr>
              <a:t>b</a:t>
            </a:r>
            <a:r>
              <a:rPr lang="en-US" b="1" dirty="0" smtClean="0"/>
              <a:t> = 60</a:t>
            </a:r>
            <a:r>
              <a:rPr lang="en-US" b="1" dirty="0" smtClean="0">
                <a:latin typeface="Arial"/>
                <a:cs typeface="Arial"/>
              </a:rPr>
              <a:t>°</a:t>
            </a:r>
            <a:endParaRPr lang="en-US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4312611" y="4107712"/>
            <a:ext cx="859531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latin typeface="Symbol" pitchFamily="18" charset="2"/>
              </a:rPr>
              <a:t>b</a:t>
            </a:r>
            <a:r>
              <a:rPr lang="en-US" b="1" dirty="0" smtClean="0"/>
              <a:t> = 75</a:t>
            </a:r>
            <a:r>
              <a:rPr lang="en-US" b="1" dirty="0" smtClean="0">
                <a:latin typeface="Arial"/>
                <a:cs typeface="Arial"/>
              </a:rPr>
              <a:t>°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46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102057" y="2201287"/>
            <a:ext cx="69685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Conclusion of Part 3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5559</TotalTime>
  <Words>1972</Words>
  <Application>Microsoft Office PowerPoint</Application>
  <PresentationFormat>On-screen Show (4:3)</PresentationFormat>
  <Paragraphs>417</Paragraphs>
  <Slides>46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48" baseType="lpstr"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NASA/ODIN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srickman</dc:creator>
  <cp:lastModifiedBy>Gottschall, Janet S. (LARC-B703)[LITES]</cp:lastModifiedBy>
  <cp:revision>784</cp:revision>
  <dcterms:created xsi:type="dcterms:W3CDTF">2010-10-05T20:46:41Z</dcterms:created>
  <dcterms:modified xsi:type="dcterms:W3CDTF">2012-10-01T16:52:13Z</dcterms:modified>
</cp:coreProperties>
</file>