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4.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2.xml" ContentType="application/vnd.openxmlformats-officedocument.drawingml.chartshape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3.xml" ContentType="application/vnd.openxmlformats-officedocument.drawingml.chartshape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theme/themeOverride1.xml" ContentType="application/vnd.openxmlformats-officedocument.themeOverr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drawings/drawing4.xml" ContentType="application/vnd.openxmlformats-officedocument.drawingml.chartshapes+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drawings/drawing5.xml" ContentType="application/vnd.openxmlformats-officedocument.drawingml.chartshapes+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drawings/drawing6.xml" ContentType="application/vnd.openxmlformats-officedocument.drawingml.chartshapes+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6" r:id="rId1"/>
    <p:sldMasterId id="2147483648" r:id="rId2"/>
    <p:sldMasterId id="2147483708" r:id="rId3"/>
    <p:sldMasterId id="2147483726" r:id="rId4"/>
    <p:sldMasterId id="2147483744" r:id="rId5"/>
  </p:sldMasterIdLst>
  <p:notesMasterIdLst>
    <p:notesMasterId r:id="rId117"/>
  </p:notesMasterIdLst>
  <p:handoutMasterIdLst>
    <p:handoutMasterId r:id="rId118"/>
  </p:handoutMasterIdLst>
  <p:sldIdLst>
    <p:sldId id="389" r:id="rId6"/>
    <p:sldId id="571" r:id="rId7"/>
    <p:sldId id="540" r:id="rId8"/>
    <p:sldId id="391" r:id="rId9"/>
    <p:sldId id="392" r:id="rId10"/>
    <p:sldId id="393" r:id="rId11"/>
    <p:sldId id="394" r:id="rId12"/>
    <p:sldId id="455" r:id="rId13"/>
    <p:sldId id="456" r:id="rId14"/>
    <p:sldId id="457" r:id="rId15"/>
    <p:sldId id="458" r:id="rId16"/>
    <p:sldId id="559" r:id="rId17"/>
    <p:sldId id="459" r:id="rId18"/>
    <p:sldId id="460" r:id="rId19"/>
    <p:sldId id="462" r:id="rId20"/>
    <p:sldId id="463" r:id="rId21"/>
    <p:sldId id="548" r:id="rId22"/>
    <p:sldId id="464" r:id="rId23"/>
    <p:sldId id="549" r:id="rId24"/>
    <p:sldId id="465" r:id="rId25"/>
    <p:sldId id="466" r:id="rId26"/>
    <p:sldId id="467" r:id="rId27"/>
    <p:sldId id="557" r:id="rId28"/>
    <p:sldId id="468" r:id="rId29"/>
    <p:sldId id="550" r:id="rId30"/>
    <p:sldId id="469" r:id="rId31"/>
    <p:sldId id="551" r:id="rId32"/>
    <p:sldId id="470" r:id="rId33"/>
    <p:sldId id="471" r:id="rId34"/>
    <p:sldId id="472" r:id="rId35"/>
    <p:sldId id="473" r:id="rId36"/>
    <p:sldId id="558" r:id="rId37"/>
    <p:sldId id="474" r:id="rId38"/>
    <p:sldId id="552" r:id="rId39"/>
    <p:sldId id="475" r:id="rId40"/>
    <p:sldId id="476" r:id="rId41"/>
    <p:sldId id="477" r:id="rId42"/>
    <p:sldId id="478" r:id="rId43"/>
    <p:sldId id="479" r:id="rId44"/>
    <p:sldId id="480" r:id="rId45"/>
    <p:sldId id="481" r:id="rId46"/>
    <p:sldId id="482" r:id="rId47"/>
    <p:sldId id="483" r:id="rId48"/>
    <p:sldId id="553" r:id="rId49"/>
    <p:sldId id="484" r:id="rId50"/>
    <p:sldId id="485" r:id="rId51"/>
    <p:sldId id="486" r:id="rId52"/>
    <p:sldId id="554" r:id="rId53"/>
    <p:sldId id="487" r:id="rId54"/>
    <p:sldId id="488" r:id="rId55"/>
    <p:sldId id="489" r:id="rId56"/>
    <p:sldId id="555" r:id="rId57"/>
    <p:sldId id="556" r:id="rId58"/>
    <p:sldId id="490" r:id="rId59"/>
    <p:sldId id="491" r:id="rId60"/>
    <p:sldId id="492" r:id="rId61"/>
    <p:sldId id="493" r:id="rId62"/>
    <p:sldId id="494" r:id="rId63"/>
    <p:sldId id="495" r:id="rId64"/>
    <p:sldId id="496" r:id="rId65"/>
    <p:sldId id="497" r:id="rId66"/>
    <p:sldId id="498" r:id="rId67"/>
    <p:sldId id="499" r:id="rId68"/>
    <p:sldId id="500" r:id="rId69"/>
    <p:sldId id="501" r:id="rId70"/>
    <p:sldId id="502" r:id="rId71"/>
    <p:sldId id="503" r:id="rId72"/>
    <p:sldId id="504" r:id="rId73"/>
    <p:sldId id="507" r:id="rId74"/>
    <p:sldId id="508" r:id="rId75"/>
    <p:sldId id="509" r:id="rId76"/>
    <p:sldId id="510" r:id="rId77"/>
    <p:sldId id="511" r:id="rId78"/>
    <p:sldId id="512" r:id="rId79"/>
    <p:sldId id="513" r:id="rId80"/>
    <p:sldId id="514" r:id="rId81"/>
    <p:sldId id="515" r:id="rId82"/>
    <p:sldId id="581" r:id="rId83"/>
    <p:sldId id="573" r:id="rId84"/>
    <p:sldId id="516" r:id="rId85"/>
    <p:sldId id="579" r:id="rId86"/>
    <p:sldId id="580" r:id="rId87"/>
    <p:sldId id="517" r:id="rId88"/>
    <p:sldId id="518" r:id="rId89"/>
    <p:sldId id="519" r:id="rId90"/>
    <p:sldId id="582" r:id="rId91"/>
    <p:sldId id="521" r:id="rId92"/>
    <p:sldId id="576" r:id="rId93"/>
    <p:sldId id="575" r:id="rId94"/>
    <p:sldId id="577" r:id="rId95"/>
    <p:sldId id="522" r:id="rId96"/>
    <p:sldId id="523" r:id="rId97"/>
    <p:sldId id="524" r:id="rId98"/>
    <p:sldId id="525" r:id="rId99"/>
    <p:sldId id="526" r:id="rId100"/>
    <p:sldId id="561" r:id="rId101"/>
    <p:sldId id="528" r:id="rId102"/>
    <p:sldId id="529" r:id="rId103"/>
    <p:sldId id="530" r:id="rId104"/>
    <p:sldId id="531" r:id="rId105"/>
    <p:sldId id="532" r:id="rId106"/>
    <p:sldId id="533" r:id="rId107"/>
    <p:sldId id="534" r:id="rId108"/>
    <p:sldId id="572" r:id="rId109"/>
    <p:sldId id="535" r:id="rId110"/>
    <p:sldId id="536" r:id="rId111"/>
    <p:sldId id="537" r:id="rId112"/>
    <p:sldId id="566" r:id="rId113"/>
    <p:sldId id="538" r:id="rId114"/>
    <p:sldId id="564" r:id="rId115"/>
    <p:sldId id="539" r:id="rId116"/>
  </p:sldIdLst>
  <p:sldSz cx="9144000" cy="6858000" type="screen4x3"/>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C5C"/>
    <a:srgbClr val="41329F"/>
    <a:srgbClr val="4973B4"/>
    <a:srgbClr val="F2CEA1"/>
    <a:srgbClr val="008000"/>
    <a:srgbClr val="D8B88F"/>
    <a:srgbClr val="5B586C"/>
    <a:srgbClr val="9F5F32"/>
    <a:srgbClr val="5787D2"/>
    <a:srgbClr val="0082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773" autoAdjust="0"/>
    <p:restoredTop sz="86357" autoAdjust="0"/>
  </p:normalViewPr>
  <p:slideViewPr>
    <p:cSldViewPr snapToGrid="0" snapToObjects="1">
      <p:cViewPr>
        <p:scale>
          <a:sx n="70" d="100"/>
          <a:sy n="70" d="100"/>
        </p:scale>
        <p:origin x="1157" y="53"/>
      </p:cViewPr>
      <p:guideLst>
        <p:guide orient="horz" pos="2160"/>
        <p:guide pos="2880"/>
      </p:guideLst>
    </p:cSldViewPr>
  </p:slideViewPr>
  <p:outlineViewPr>
    <p:cViewPr>
      <p:scale>
        <a:sx n="33" d="100"/>
        <a:sy n="33" d="100"/>
      </p:scale>
      <p:origin x="0" y="-100445"/>
    </p:cViewPr>
  </p:outlineViewPr>
  <p:notesTextViewPr>
    <p:cViewPr>
      <p:scale>
        <a:sx n="100" d="100"/>
        <a:sy n="100" d="100"/>
      </p:scale>
      <p:origin x="0" y="0"/>
    </p:cViewPr>
  </p:notesTextViewPr>
  <p:sorterViewPr>
    <p:cViewPr>
      <p:scale>
        <a:sx n="100" d="100"/>
        <a:sy n="100" d="100"/>
      </p:scale>
      <p:origin x="0" y="-35400"/>
    </p:cViewPr>
  </p:sorterViewPr>
  <p:notesViewPr>
    <p:cSldViewPr snapToGrid="0" snapToObjects="1">
      <p:cViewPr varScale="1">
        <p:scale>
          <a:sx n="66" d="100"/>
          <a:sy n="66" d="100"/>
        </p:scale>
        <p:origin x="3222" y="84"/>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117" Type="http://schemas.openxmlformats.org/officeDocument/2006/relationships/notesMaster" Target="notesMasters/notesMaster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12" Type="http://schemas.openxmlformats.org/officeDocument/2006/relationships/slide" Target="slides/slide107.xml"/><Relationship Id="rId16" Type="http://schemas.openxmlformats.org/officeDocument/2006/relationships/slide" Target="slides/slide11.xml"/><Relationship Id="rId107" Type="http://schemas.openxmlformats.org/officeDocument/2006/relationships/slide" Target="slides/slide102.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slide" Target="slides/slide97.xml"/><Relationship Id="rId123" Type="http://schemas.microsoft.com/office/2006/relationships/vbaProject" Target="vbaProject.bin"/><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slide" Target="slides/slide77.xml"/><Relationship Id="rId90" Type="http://schemas.openxmlformats.org/officeDocument/2006/relationships/slide" Target="slides/slide85.xml"/><Relationship Id="rId95" Type="http://schemas.openxmlformats.org/officeDocument/2006/relationships/slide" Target="slides/slide90.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slide" Target="slides/slide100.xml"/><Relationship Id="rId113" Type="http://schemas.openxmlformats.org/officeDocument/2006/relationships/slide" Target="slides/slide108.xml"/><Relationship Id="rId118" Type="http://schemas.openxmlformats.org/officeDocument/2006/relationships/handoutMaster" Target="handoutMasters/handout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93" Type="http://schemas.openxmlformats.org/officeDocument/2006/relationships/slide" Target="slides/slide88.xml"/><Relationship Id="rId98" Type="http://schemas.openxmlformats.org/officeDocument/2006/relationships/slide" Target="slides/slide93.xml"/><Relationship Id="rId12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103" Type="http://schemas.openxmlformats.org/officeDocument/2006/relationships/slide" Target="slides/slide98.xml"/><Relationship Id="rId108" Type="http://schemas.openxmlformats.org/officeDocument/2006/relationships/slide" Target="slides/slide103.xml"/><Relationship Id="rId116" Type="http://schemas.openxmlformats.org/officeDocument/2006/relationships/slide" Target="slides/slide11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slide" Target="slides/slide91.xml"/><Relationship Id="rId111" Type="http://schemas.openxmlformats.org/officeDocument/2006/relationships/slide" Target="slides/slide106.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6" Type="http://schemas.openxmlformats.org/officeDocument/2006/relationships/slide" Target="slides/slide101.xml"/><Relationship Id="rId114" Type="http://schemas.openxmlformats.org/officeDocument/2006/relationships/slide" Target="slides/slide109.xml"/><Relationship Id="rId119" Type="http://schemas.openxmlformats.org/officeDocument/2006/relationships/presProps" Target="pres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12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slide" Target="slides/slide10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slide" Target="slides/slide99.xml"/><Relationship Id="rId120" Type="http://schemas.openxmlformats.org/officeDocument/2006/relationships/viewProps" Target="viewProps.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slide" Target="slides/slide105.xml"/><Relationship Id="rId115" Type="http://schemas.openxmlformats.org/officeDocument/2006/relationships/slide" Target="slides/slide110.xml"/></Relationships>
</file>

<file path=ppt/charts/_rels/chart1.xml.rels><?xml version="1.0" encoding="UTF-8" standalone="yes"?>
<Relationships xmlns="http://schemas.openxmlformats.org/package/2006/relationships"><Relationship Id="rId3" Type="http://schemas.openxmlformats.org/officeDocument/2006/relationships/oleObject" Target="file:///C:\Users\trisch\Documents\Disk%20D\Pyrometer\Presentation\Example%201.xlsm"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trisch\Documents\Pyrometer\Spectral%20Error.xlsm" TargetMode="Externa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trisch\Documents\Pyrometer\Spectral%20Error.xlsm" TargetMode="Externa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trisch\Documents\Disk%20D\Pyrometer\Presentation\Sample%20X.xlsm"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trisch\Documents\Disk%20D\Pyrometer\Presentation\Sample%20X.xlsm"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C:\Users\trisch\Documents\Disk%20D\Pyrometer\Presentation\Example%201.xlsm"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C:\Users\trisch\Documents\Disk%20D\Pyrometer\Presentation\Example%201.xlsm"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C:\Users\trisch\Documents\Disk%20D\Pyrometer\Presentation\Example%201.xlsm"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C:\Users\trisch\Documents\Disk%20D\Pyrometer\Presentation\Examples%20236%20Sep%202015.xlsm"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file:///C:\Users\trisch\Documents\Disk%20D\Pyrometer\Presentation\Examples%20236%20Sep%202015.xlsm"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oleObject" Target="file:///C:\Users\trisch\Documents\Disk%20D\Pyrometer\Presentation\Examples%201-11%20and%2013-17.xlsm" TargetMode="Externa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chartUserShapes" Target="../drawings/drawing4.xml"/></Relationships>
</file>

<file path=ppt/charts/_rels/chart12.xml.rels><?xml version="1.0" encoding="UTF-8" standalone="yes"?>
<Relationships xmlns="http://schemas.openxmlformats.org/package/2006/relationships"><Relationship Id="rId3" Type="http://schemas.openxmlformats.org/officeDocument/2006/relationships/oleObject" Target="file:///C:\Users\trisch\Documents\Disk%20D\Pyrometer\Presentation\bb%20cal\BB.xlsx" TargetMode="Externa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chartUserShapes" Target="../drawings/drawing5.xml"/></Relationships>
</file>

<file path=ppt/charts/_rels/chart13.xml.rels><?xml version="1.0" encoding="UTF-8" standalone="yes"?>
<Relationships xmlns="http://schemas.openxmlformats.org/package/2006/relationships"><Relationship Id="rId3" Type="http://schemas.openxmlformats.org/officeDocument/2006/relationships/oleObject" Target="file:///C:\Users\trisch\Documents\Disk%20D\Pyrometer\Presentation\bb%20cal\BB.xlsx" TargetMode="External"/><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chartUserShapes" Target="../drawings/drawing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066910650253223"/>
          <c:y val="7.0330447438146065E-2"/>
          <c:w val="0.82616194102497753"/>
          <c:h val="0.76053588088218838"/>
        </c:manualLayout>
      </c:layout>
      <c:scatterChart>
        <c:scatterStyle val="smoothMarker"/>
        <c:varyColors val="0"/>
        <c:ser>
          <c:idx val="0"/>
          <c:order val="0"/>
          <c:tx>
            <c:strRef>
              <c:f>'True Temp 1'!$C$7</c:f>
              <c:strCache>
                <c:ptCount val="1"/>
                <c:pt idx="0">
                  <c:v>500</c:v>
                </c:pt>
              </c:strCache>
            </c:strRef>
          </c:tx>
          <c:spPr>
            <a:ln w="19050" cap="rnd">
              <a:solidFill>
                <a:schemeClr val="accent1"/>
              </a:solidFill>
              <a:round/>
            </a:ln>
            <a:effectLst/>
          </c:spPr>
          <c:marker>
            <c:symbol val="none"/>
          </c:marker>
          <c:xVal>
            <c:numRef>
              <c:f>'True Temp 1'!$B$9:$B$54</c:f>
              <c:numCache>
                <c:formatCode>0.00</c:formatCode>
                <c:ptCount val="46"/>
                <c:pt idx="0">
                  <c:v>0.1</c:v>
                </c:pt>
                <c:pt idx="1">
                  <c:v>0.12000000000000001</c:v>
                </c:pt>
                <c:pt idx="2">
                  <c:v>0.14000000000000001</c:v>
                </c:pt>
                <c:pt idx="3">
                  <c:v>0.16</c:v>
                </c:pt>
                <c:pt idx="4">
                  <c:v>0.18</c:v>
                </c:pt>
                <c:pt idx="5">
                  <c:v>0.19999999999999998</c:v>
                </c:pt>
                <c:pt idx="6">
                  <c:v>0.21999999999999997</c:v>
                </c:pt>
                <c:pt idx="7">
                  <c:v>0.23999999999999996</c:v>
                </c:pt>
                <c:pt idx="8">
                  <c:v>0.25999999999999995</c:v>
                </c:pt>
                <c:pt idx="9">
                  <c:v>0.27999999999999997</c:v>
                </c:pt>
                <c:pt idx="10">
                  <c:v>0.3</c:v>
                </c:pt>
                <c:pt idx="11">
                  <c:v>0.32</c:v>
                </c:pt>
                <c:pt idx="12">
                  <c:v>0.34</c:v>
                </c:pt>
                <c:pt idx="13">
                  <c:v>0.36000000000000004</c:v>
                </c:pt>
                <c:pt idx="14">
                  <c:v>0.38000000000000006</c:v>
                </c:pt>
                <c:pt idx="15">
                  <c:v>0.40000000000000008</c:v>
                </c:pt>
                <c:pt idx="16">
                  <c:v>0.4200000000000001</c:v>
                </c:pt>
                <c:pt idx="17">
                  <c:v>0.44000000000000011</c:v>
                </c:pt>
                <c:pt idx="18">
                  <c:v>0.46000000000000013</c:v>
                </c:pt>
                <c:pt idx="19">
                  <c:v>0.48000000000000015</c:v>
                </c:pt>
                <c:pt idx="20">
                  <c:v>0.50000000000000011</c:v>
                </c:pt>
                <c:pt idx="21">
                  <c:v>0.52000000000000013</c:v>
                </c:pt>
                <c:pt idx="22">
                  <c:v>0.54000000000000015</c:v>
                </c:pt>
                <c:pt idx="23">
                  <c:v>0.56000000000000016</c:v>
                </c:pt>
                <c:pt idx="24">
                  <c:v>0.58000000000000018</c:v>
                </c:pt>
                <c:pt idx="25">
                  <c:v>0.6000000000000002</c:v>
                </c:pt>
                <c:pt idx="26">
                  <c:v>0.62000000000000022</c:v>
                </c:pt>
                <c:pt idx="27">
                  <c:v>0.64000000000000024</c:v>
                </c:pt>
                <c:pt idx="28">
                  <c:v>0.66000000000000025</c:v>
                </c:pt>
                <c:pt idx="29">
                  <c:v>0.68000000000000027</c:v>
                </c:pt>
                <c:pt idx="30">
                  <c:v>0.70000000000000029</c:v>
                </c:pt>
                <c:pt idx="31">
                  <c:v>0.72000000000000031</c:v>
                </c:pt>
                <c:pt idx="32">
                  <c:v>0.74000000000000032</c:v>
                </c:pt>
                <c:pt idx="33">
                  <c:v>0.76000000000000034</c:v>
                </c:pt>
                <c:pt idx="34">
                  <c:v>0.78000000000000036</c:v>
                </c:pt>
                <c:pt idx="35">
                  <c:v>0.80000000000000038</c:v>
                </c:pt>
                <c:pt idx="36">
                  <c:v>0.8200000000000004</c:v>
                </c:pt>
                <c:pt idx="37">
                  <c:v>0.84000000000000041</c:v>
                </c:pt>
                <c:pt idx="38">
                  <c:v>0.86000000000000043</c:v>
                </c:pt>
                <c:pt idx="39">
                  <c:v>0.88000000000000045</c:v>
                </c:pt>
                <c:pt idx="40">
                  <c:v>0.90000000000000047</c:v>
                </c:pt>
                <c:pt idx="41">
                  <c:v>0.92000000000000048</c:v>
                </c:pt>
                <c:pt idx="42">
                  <c:v>0.9400000000000005</c:v>
                </c:pt>
                <c:pt idx="43">
                  <c:v>0.96000000000000052</c:v>
                </c:pt>
                <c:pt idx="44">
                  <c:v>0.98000000000000054</c:v>
                </c:pt>
                <c:pt idx="45">
                  <c:v>1.0000000000000004</c:v>
                </c:pt>
              </c:numCache>
            </c:numRef>
          </c:xVal>
          <c:yVal>
            <c:numRef>
              <c:f>'True Temp 1'!$C$9:$C$54</c:f>
              <c:numCache>
                <c:formatCode>0.000</c:formatCode>
                <c:ptCount val="46"/>
                <c:pt idx="0">
                  <c:v>1.0869788991425324</c:v>
                </c:pt>
                <c:pt idx="1">
                  <c:v>1.0795439744122095</c:v>
                </c:pt>
                <c:pt idx="2">
                  <c:v>1.0733367295496421</c:v>
                </c:pt>
                <c:pt idx="3">
                  <c:v>1.068017181776495</c:v>
                </c:pt>
                <c:pt idx="4">
                  <c:v>1.063368584611752</c:v>
                </c:pt>
                <c:pt idx="5">
                  <c:v>1.0592444293538112</c:v>
                </c:pt>
                <c:pt idx="6">
                  <c:v>1.0555411391494145</c:v>
                </c:pt>
                <c:pt idx="7">
                  <c:v>1.0521828388774657</c:v>
                </c:pt>
                <c:pt idx="8">
                  <c:v>1.0491123178466206</c:v>
                </c:pt>
                <c:pt idx="9">
                  <c:v>1.0462853935218057</c:v>
                </c:pt>
                <c:pt idx="10">
                  <c:v>1.0436672494395733</c:v>
                </c:pt>
                <c:pt idx="11">
                  <c:v>1.0412299727735461</c:v>
                </c:pt>
                <c:pt idx="12">
                  <c:v>1.0389508495280497</c:v>
                </c:pt>
                <c:pt idx="13">
                  <c:v>1.0368111542103648</c:v>
                </c:pt>
                <c:pt idx="14">
                  <c:v>1.0347952715426987</c:v>
                </c:pt>
                <c:pt idx="15">
                  <c:v>1.0328900467442408</c:v>
                </c:pt>
                <c:pt idx="16">
                  <c:v>1.0310842966383578</c:v>
                </c:pt>
                <c:pt idx="17">
                  <c:v>1.0293684361396418</c:v>
                </c:pt>
                <c:pt idx="18">
                  <c:v>1.0277341889685851</c:v>
                </c:pt>
                <c:pt idx="19">
                  <c:v>1.0261743608216871</c:v>
                </c:pt>
                <c:pt idx="20">
                  <c:v>1.0246826595125003</c:v>
                </c:pt>
                <c:pt idx="21">
                  <c:v>1.0232535508953449</c:v>
                </c:pt>
                <c:pt idx="22">
                  <c:v>1.0218821423703477</c:v>
                </c:pt>
                <c:pt idx="23">
                  <c:v>1.0205640878782873</c:v>
                </c:pt>
                <c:pt idx="24">
                  <c:v>1.0192955098057255</c:v>
                </c:pt>
                <c:pt idx="25">
                  <c:v>1.0180729343190587</c:v>
                </c:pt>
                <c:pt idx="26">
                  <c:v>1.016893237453542</c:v>
                </c:pt>
                <c:pt idx="27">
                  <c:v>1.0157535998837897</c:v>
                </c:pt>
                <c:pt idx="28">
                  <c:v>1.0146514687535473</c:v>
                </c:pt>
                <c:pt idx="29">
                  <c:v>1.01358452528504</c:v>
                </c:pt>
                <c:pt idx="30">
                  <c:v>1.0125506571505725</c:v>
                </c:pt>
                <c:pt idx="31">
                  <c:v>1.0115479347917429</c:v>
                </c:pt>
                <c:pt idx="32">
                  <c:v>1.0105745910294957</c:v>
                </c:pt>
                <c:pt idx="33">
                  <c:v>1.0096290034321143</c:v>
                </c:pt>
                <c:pt idx="34">
                  <c:v>1.008709679006154</c:v>
                </c:pt>
                <c:pt idx="35">
                  <c:v>1.0078152408531968</c:v>
                </c:pt>
                <c:pt idx="36">
                  <c:v>1.0069444164976913</c:v>
                </c:pt>
                <c:pt idx="37">
                  <c:v>1.006096027641352</c:v>
                </c:pt>
                <c:pt idx="38">
                  <c:v>1.0052689811403011</c:v>
                </c:pt>
                <c:pt idx="39">
                  <c:v>1.0044622610342611</c:v>
                </c:pt>
                <c:pt idx="40">
                  <c:v>1.0036749214842482</c:v>
                </c:pt>
                <c:pt idx="41">
                  <c:v>1.0029060804975125</c:v>
                </c:pt>
                <c:pt idx="42">
                  <c:v>1.0021549143369315</c:v>
                </c:pt>
                <c:pt idx="43">
                  <c:v>1.0014206525273559</c:v>
                </c:pt>
                <c:pt idx="44">
                  <c:v>1.0007025733841683</c:v>
                </c:pt>
                <c:pt idx="45">
                  <c:v>1</c:v>
                </c:pt>
              </c:numCache>
            </c:numRef>
          </c:yVal>
          <c:smooth val="1"/>
        </c:ser>
        <c:ser>
          <c:idx val="1"/>
          <c:order val="1"/>
          <c:tx>
            <c:strRef>
              <c:f>'True Temp 1'!$D$7</c:f>
              <c:strCache>
                <c:ptCount val="1"/>
                <c:pt idx="0">
                  <c:v>1000</c:v>
                </c:pt>
              </c:strCache>
            </c:strRef>
          </c:tx>
          <c:spPr>
            <a:ln w="19050" cap="rnd">
              <a:solidFill>
                <a:schemeClr val="accent2"/>
              </a:solidFill>
              <a:round/>
            </a:ln>
            <a:effectLst/>
          </c:spPr>
          <c:marker>
            <c:symbol val="none"/>
          </c:marker>
          <c:xVal>
            <c:numRef>
              <c:f>'True Temp 1'!$B$9:$B$54</c:f>
              <c:numCache>
                <c:formatCode>0.00</c:formatCode>
                <c:ptCount val="46"/>
                <c:pt idx="0">
                  <c:v>0.1</c:v>
                </c:pt>
                <c:pt idx="1">
                  <c:v>0.12000000000000001</c:v>
                </c:pt>
                <c:pt idx="2">
                  <c:v>0.14000000000000001</c:v>
                </c:pt>
                <c:pt idx="3">
                  <c:v>0.16</c:v>
                </c:pt>
                <c:pt idx="4">
                  <c:v>0.18</c:v>
                </c:pt>
                <c:pt idx="5">
                  <c:v>0.19999999999999998</c:v>
                </c:pt>
                <c:pt idx="6">
                  <c:v>0.21999999999999997</c:v>
                </c:pt>
                <c:pt idx="7">
                  <c:v>0.23999999999999996</c:v>
                </c:pt>
                <c:pt idx="8">
                  <c:v>0.25999999999999995</c:v>
                </c:pt>
                <c:pt idx="9">
                  <c:v>0.27999999999999997</c:v>
                </c:pt>
                <c:pt idx="10">
                  <c:v>0.3</c:v>
                </c:pt>
                <c:pt idx="11">
                  <c:v>0.32</c:v>
                </c:pt>
                <c:pt idx="12">
                  <c:v>0.34</c:v>
                </c:pt>
                <c:pt idx="13">
                  <c:v>0.36000000000000004</c:v>
                </c:pt>
                <c:pt idx="14">
                  <c:v>0.38000000000000006</c:v>
                </c:pt>
                <c:pt idx="15">
                  <c:v>0.40000000000000008</c:v>
                </c:pt>
                <c:pt idx="16">
                  <c:v>0.4200000000000001</c:v>
                </c:pt>
                <c:pt idx="17">
                  <c:v>0.44000000000000011</c:v>
                </c:pt>
                <c:pt idx="18">
                  <c:v>0.46000000000000013</c:v>
                </c:pt>
                <c:pt idx="19">
                  <c:v>0.48000000000000015</c:v>
                </c:pt>
                <c:pt idx="20">
                  <c:v>0.50000000000000011</c:v>
                </c:pt>
                <c:pt idx="21">
                  <c:v>0.52000000000000013</c:v>
                </c:pt>
                <c:pt idx="22">
                  <c:v>0.54000000000000015</c:v>
                </c:pt>
                <c:pt idx="23">
                  <c:v>0.56000000000000016</c:v>
                </c:pt>
                <c:pt idx="24">
                  <c:v>0.58000000000000018</c:v>
                </c:pt>
                <c:pt idx="25">
                  <c:v>0.6000000000000002</c:v>
                </c:pt>
                <c:pt idx="26">
                  <c:v>0.62000000000000022</c:v>
                </c:pt>
                <c:pt idx="27">
                  <c:v>0.64000000000000024</c:v>
                </c:pt>
                <c:pt idx="28">
                  <c:v>0.66000000000000025</c:v>
                </c:pt>
                <c:pt idx="29">
                  <c:v>0.68000000000000027</c:v>
                </c:pt>
                <c:pt idx="30">
                  <c:v>0.70000000000000029</c:v>
                </c:pt>
                <c:pt idx="31">
                  <c:v>0.72000000000000031</c:v>
                </c:pt>
                <c:pt idx="32">
                  <c:v>0.74000000000000032</c:v>
                </c:pt>
                <c:pt idx="33">
                  <c:v>0.76000000000000034</c:v>
                </c:pt>
                <c:pt idx="34">
                  <c:v>0.78000000000000036</c:v>
                </c:pt>
                <c:pt idx="35">
                  <c:v>0.80000000000000038</c:v>
                </c:pt>
                <c:pt idx="36">
                  <c:v>0.8200000000000004</c:v>
                </c:pt>
                <c:pt idx="37">
                  <c:v>0.84000000000000041</c:v>
                </c:pt>
                <c:pt idx="38">
                  <c:v>0.86000000000000043</c:v>
                </c:pt>
                <c:pt idx="39">
                  <c:v>0.88000000000000045</c:v>
                </c:pt>
                <c:pt idx="40">
                  <c:v>0.90000000000000047</c:v>
                </c:pt>
                <c:pt idx="41">
                  <c:v>0.92000000000000048</c:v>
                </c:pt>
                <c:pt idx="42">
                  <c:v>0.9400000000000005</c:v>
                </c:pt>
                <c:pt idx="43">
                  <c:v>0.96000000000000052</c:v>
                </c:pt>
                <c:pt idx="44">
                  <c:v>0.98000000000000054</c:v>
                </c:pt>
                <c:pt idx="45">
                  <c:v>1.0000000000000004</c:v>
                </c:pt>
              </c:numCache>
            </c:numRef>
          </c:xVal>
          <c:yVal>
            <c:numRef>
              <c:f>'True Temp 1'!$D$9:$D$54</c:f>
              <c:numCache>
                <c:formatCode>0.000</c:formatCode>
                <c:ptCount val="46"/>
                <c:pt idx="0">
                  <c:v>1.1905293769890977</c:v>
                </c:pt>
                <c:pt idx="1">
                  <c:v>1.172835616548163</c:v>
                </c:pt>
                <c:pt idx="2">
                  <c:v>1.1582809681469775</c:v>
                </c:pt>
                <c:pt idx="3">
                  <c:v>1.1459620380303641</c:v>
                </c:pt>
                <c:pt idx="4">
                  <c:v>1.1353114485093954</c:v>
                </c:pt>
                <c:pt idx="5">
                  <c:v>1.1259505394495455</c:v>
                </c:pt>
                <c:pt idx="6">
                  <c:v>1.1176145609647667</c:v>
                </c:pt>
                <c:pt idx="7">
                  <c:v>1.1101114613412415</c:v>
                </c:pt>
                <c:pt idx="8">
                  <c:v>1.1032976957613723</c:v>
                </c:pt>
                <c:pt idx="9">
                  <c:v>1.0970632835642582</c:v>
                </c:pt>
                <c:pt idx="10">
                  <c:v>1.0913221832061824</c:v>
                </c:pt>
                <c:pt idx="11">
                  <c:v>1.0860058710305616</c:v>
                </c:pt>
                <c:pt idx="12">
                  <c:v>1.0810589276439102</c:v>
                </c:pt>
                <c:pt idx="13">
                  <c:v>1.0764359252390743</c:v>
                </c:pt>
                <c:pt idx="14">
                  <c:v>1.0720991827390487</c:v>
                </c:pt>
                <c:pt idx="15">
                  <c:v>1.0680171146747948</c:v>
                </c:pt>
                <c:pt idx="16">
                  <c:v>1.0641629954353271</c:v>
                </c:pt>
                <c:pt idx="17">
                  <c:v>1.0605140199198788</c:v>
                </c:pt>
                <c:pt idx="18">
                  <c:v>1.0570505794742771</c:v>
                </c:pt>
                <c:pt idx="19">
                  <c:v>1.0537556967031725</c:v>
                </c:pt>
                <c:pt idx="20">
                  <c:v>1.0506145792304524</c:v>
                </c:pt>
                <c:pt idx="21">
                  <c:v>1.0476142636878283</c:v>
                </c:pt>
                <c:pt idx="22">
                  <c:v>1.0447433289688084</c:v>
                </c:pt>
                <c:pt idx="23">
                  <c:v>1.0419916632412209</c:v>
                </c:pt>
                <c:pt idx="24">
                  <c:v>1.0393502731056743</c:v>
                </c:pt>
                <c:pt idx="25">
                  <c:v>1.0368111261046866</c:v>
                </c:pt>
                <c:pt idx="26">
                  <c:v>1.0343670198510309</c:v>
                </c:pt>
                <c:pt idx="27">
                  <c:v>1.0320114725731997</c:v>
                </c:pt>
                <c:pt idx="28">
                  <c:v>1.0297386310214076</c:v>
                </c:pt>
                <c:pt idx="29">
                  <c:v>1.0275431925441276</c:v>
                </c:pt>
                <c:pt idx="30">
                  <c:v>1.0254203388068512</c:v>
                </c:pt>
                <c:pt idx="31">
                  <c:v>1.0233656791344272</c:v>
                </c:pt>
                <c:pt idx="32">
                  <c:v>1.0213752018540909</c:v>
                </c:pt>
                <c:pt idx="33">
                  <c:v>1.0194452323259895</c:v>
                </c:pt>
                <c:pt idx="34">
                  <c:v>1.0175723965920762</c:v>
                </c:pt>
                <c:pt idx="35">
                  <c:v>1.0157535897679284</c:v>
                </c:pt>
                <c:pt idx="36">
                  <c:v>1.0139859484567155</c:v>
                </c:pt>
                <c:pt idx="37">
                  <c:v>1.0122668265888226</c:v>
                </c:pt>
                <c:pt idx="38">
                  <c:v>1.0105937741910533</c:v>
                </c:pt>
                <c:pt idx="39">
                  <c:v>1.0089645186709415</c:v>
                </c:pt>
                <c:pt idx="40">
                  <c:v>1.0073769482683357</c:v>
                </c:pt>
                <c:pt idx="41">
                  <c:v>1.0058290973811288</c:v>
                </c:pt>
                <c:pt idx="42">
                  <c:v>1.004319133517092</c:v>
                </c:pt>
                <c:pt idx="43">
                  <c:v>1.002845345661153</c:v>
                </c:pt>
                <c:pt idx="44">
                  <c:v>1.001406133878517</c:v>
                </c:pt>
                <c:pt idx="45">
                  <c:v>1</c:v>
                </c:pt>
              </c:numCache>
            </c:numRef>
          </c:yVal>
          <c:smooth val="1"/>
        </c:ser>
        <c:ser>
          <c:idx val="2"/>
          <c:order val="2"/>
          <c:tx>
            <c:strRef>
              <c:f>'True Temp 1'!$E$7</c:f>
              <c:strCache>
                <c:ptCount val="1"/>
                <c:pt idx="0">
                  <c:v>2000</c:v>
                </c:pt>
              </c:strCache>
            </c:strRef>
          </c:tx>
          <c:spPr>
            <a:ln w="19050" cap="rnd">
              <a:solidFill>
                <a:schemeClr val="accent3"/>
              </a:solidFill>
              <a:round/>
            </a:ln>
            <a:effectLst/>
          </c:spPr>
          <c:marker>
            <c:symbol val="none"/>
          </c:marker>
          <c:xVal>
            <c:numRef>
              <c:f>'True Temp 1'!$B$9:$B$54</c:f>
              <c:numCache>
                <c:formatCode>0.00</c:formatCode>
                <c:ptCount val="46"/>
                <c:pt idx="0">
                  <c:v>0.1</c:v>
                </c:pt>
                <c:pt idx="1">
                  <c:v>0.12000000000000001</c:v>
                </c:pt>
                <c:pt idx="2">
                  <c:v>0.14000000000000001</c:v>
                </c:pt>
                <c:pt idx="3">
                  <c:v>0.16</c:v>
                </c:pt>
                <c:pt idx="4">
                  <c:v>0.18</c:v>
                </c:pt>
                <c:pt idx="5">
                  <c:v>0.19999999999999998</c:v>
                </c:pt>
                <c:pt idx="6">
                  <c:v>0.21999999999999997</c:v>
                </c:pt>
                <c:pt idx="7">
                  <c:v>0.23999999999999996</c:v>
                </c:pt>
                <c:pt idx="8">
                  <c:v>0.25999999999999995</c:v>
                </c:pt>
                <c:pt idx="9">
                  <c:v>0.27999999999999997</c:v>
                </c:pt>
                <c:pt idx="10">
                  <c:v>0.3</c:v>
                </c:pt>
                <c:pt idx="11">
                  <c:v>0.32</c:v>
                </c:pt>
                <c:pt idx="12">
                  <c:v>0.34</c:v>
                </c:pt>
                <c:pt idx="13">
                  <c:v>0.36000000000000004</c:v>
                </c:pt>
                <c:pt idx="14">
                  <c:v>0.38000000000000006</c:v>
                </c:pt>
                <c:pt idx="15">
                  <c:v>0.40000000000000008</c:v>
                </c:pt>
                <c:pt idx="16">
                  <c:v>0.4200000000000001</c:v>
                </c:pt>
                <c:pt idx="17">
                  <c:v>0.44000000000000011</c:v>
                </c:pt>
                <c:pt idx="18">
                  <c:v>0.46000000000000013</c:v>
                </c:pt>
                <c:pt idx="19">
                  <c:v>0.48000000000000015</c:v>
                </c:pt>
                <c:pt idx="20">
                  <c:v>0.50000000000000011</c:v>
                </c:pt>
                <c:pt idx="21">
                  <c:v>0.52000000000000013</c:v>
                </c:pt>
                <c:pt idx="22">
                  <c:v>0.54000000000000015</c:v>
                </c:pt>
                <c:pt idx="23">
                  <c:v>0.56000000000000016</c:v>
                </c:pt>
                <c:pt idx="24">
                  <c:v>0.58000000000000018</c:v>
                </c:pt>
                <c:pt idx="25">
                  <c:v>0.6000000000000002</c:v>
                </c:pt>
                <c:pt idx="26">
                  <c:v>0.62000000000000022</c:v>
                </c:pt>
                <c:pt idx="27">
                  <c:v>0.64000000000000024</c:v>
                </c:pt>
                <c:pt idx="28">
                  <c:v>0.66000000000000025</c:v>
                </c:pt>
                <c:pt idx="29">
                  <c:v>0.68000000000000027</c:v>
                </c:pt>
                <c:pt idx="30">
                  <c:v>0.70000000000000029</c:v>
                </c:pt>
                <c:pt idx="31">
                  <c:v>0.72000000000000031</c:v>
                </c:pt>
                <c:pt idx="32">
                  <c:v>0.74000000000000032</c:v>
                </c:pt>
                <c:pt idx="33">
                  <c:v>0.76000000000000034</c:v>
                </c:pt>
                <c:pt idx="34">
                  <c:v>0.78000000000000036</c:v>
                </c:pt>
                <c:pt idx="35">
                  <c:v>0.80000000000000038</c:v>
                </c:pt>
                <c:pt idx="36">
                  <c:v>0.8200000000000004</c:v>
                </c:pt>
                <c:pt idx="37">
                  <c:v>0.84000000000000041</c:v>
                </c:pt>
                <c:pt idx="38">
                  <c:v>0.86000000000000043</c:v>
                </c:pt>
                <c:pt idx="39">
                  <c:v>0.88000000000000045</c:v>
                </c:pt>
                <c:pt idx="40">
                  <c:v>0.90000000000000047</c:v>
                </c:pt>
                <c:pt idx="41">
                  <c:v>0.92000000000000048</c:v>
                </c:pt>
                <c:pt idx="42">
                  <c:v>0.9400000000000005</c:v>
                </c:pt>
                <c:pt idx="43">
                  <c:v>0.96000000000000052</c:v>
                </c:pt>
                <c:pt idx="44">
                  <c:v>0.98000000000000054</c:v>
                </c:pt>
                <c:pt idx="45">
                  <c:v>1.0000000000000004</c:v>
                </c:pt>
              </c:numCache>
            </c:numRef>
          </c:xVal>
          <c:yVal>
            <c:numRef>
              <c:f>'True Temp 1'!$E$9:$E$54</c:f>
              <c:numCache>
                <c:formatCode>0.000</c:formatCode>
                <c:ptCount val="46"/>
                <c:pt idx="0">
                  <c:v>1.4687289039743205</c:v>
                </c:pt>
                <c:pt idx="1">
                  <c:v>1.4163666554191194</c:v>
                </c:pt>
                <c:pt idx="2">
                  <c:v>1.3748799427570317</c:v>
                </c:pt>
                <c:pt idx="3">
                  <c:v>1.3408326690693573</c:v>
                </c:pt>
                <c:pt idx="4">
                  <c:v>1.3121540248926857</c:v>
                </c:pt>
                <c:pt idx="5">
                  <c:v>1.2875088468841651</c:v>
                </c:pt>
                <c:pt idx="6">
                  <c:v>1.2659907953094054</c:v>
                </c:pt>
                <c:pt idx="7">
                  <c:v>1.2469591219258891</c:v>
                </c:pt>
                <c:pt idx="8">
                  <c:v>1.2299456992442797</c:v>
                </c:pt>
                <c:pt idx="9">
                  <c:v>1.2145990938455773</c:v>
                </c:pt>
                <c:pt idx="10">
                  <c:v>1.2006493812327197</c:v>
                </c:pt>
                <c:pt idx="11">
                  <c:v>1.1878851646276687</c:v>
                </c:pt>
                <c:pt idx="12">
                  <c:v>1.1761380796602814</c:v>
                </c:pt>
                <c:pt idx="13">
                  <c:v>1.1652720567797368</c:v>
                </c:pt>
                <c:pt idx="14">
                  <c:v>1.1551757015108575</c:v>
                </c:pt>
                <c:pt idx="15">
                  <c:v>1.1457567732094032</c:v>
                </c:pt>
                <c:pt idx="16">
                  <c:v>1.1369381098262241</c:v>
                </c:pt>
                <c:pt idx="17">
                  <c:v>1.1286545700637394</c:v>
                </c:pt>
                <c:pt idx="18">
                  <c:v>1.1208507048136143</c:v>
                </c:pt>
                <c:pt idx="19">
                  <c:v>1.1134789601788939</c:v>
                </c:pt>
                <c:pt idx="20">
                  <c:v>1.1064982738839706</c:v>
                </c:pt>
                <c:pt idx="21">
                  <c:v>1.0998729668315923</c:v>
                </c:pt>
                <c:pt idx="22">
                  <c:v>1.0935718588941521</c:v>
                </c:pt>
                <c:pt idx="23">
                  <c:v>1.0875675570325989</c:v>
                </c:pt>
                <c:pt idx="24">
                  <c:v>1.0818358772583934</c:v>
                </c:pt>
                <c:pt idx="25">
                  <c:v>1.0763553715666541</c:v>
                </c:pt>
                <c:pt idx="26">
                  <c:v>1.0711069379428879</c:v>
                </c:pt>
                <c:pt idx="27">
                  <c:v>1.0660734966666623</c:v>
                </c:pt>
                <c:pt idx="28">
                  <c:v>1.0612397199376991</c:v>
                </c:pt>
                <c:pt idx="29">
                  <c:v>1.0565918047022005</c:v>
                </c:pt>
                <c:pt idx="30">
                  <c:v>1.0521172807176762</c:v>
                </c:pt>
                <c:pt idx="31">
                  <c:v>1.0478048475458135</c:v>
                </c:pt>
                <c:pt idx="32">
                  <c:v>1.0436442354357087</c:v>
                </c:pt>
                <c:pt idx="33">
                  <c:v>1.0396260860486255</c:v>
                </c:pt>
                <c:pt idx="34">
                  <c:v>1.0357418497494542</c:v>
                </c:pt>
                <c:pt idx="35">
                  <c:v>1.0319836968001661</c:v>
                </c:pt>
                <c:pt idx="36">
                  <c:v>1.0283444402746953</c:v>
                </c:pt>
                <c:pt idx="37">
                  <c:v>1.0248174689012628</c:v>
                </c:pt>
                <c:pt idx="38">
                  <c:v>1.0213966883486891</c:v>
                </c:pt>
                <c:pt idx="39">
                  <c:v>1.0180764697240861</c:v>
                </c:pt>
                <c:pt idx="40">
                  <c:v>1.0148516042530411</c:v>
                </c:pt>
                <c:pt idx="41">
                  <c:v>1.0117172632797109</c:v>
                </c:pt>
                <c:pt idx="42">
                  <c:v>1.0086689628606333</c:v>
                </c:pt>
                <c:pt idx="43">
                  <c:v>1.0057025323384883</c:v>
                </c:pt>
                <c:pt idx="44">
                  <c:v>1.0028140863750603</c:v>
                </c:pt>
                <c:pt idx="45">
                  <c:v>0.99999999999999989</c:v>
                </c:pt>
              </c:numCache>
            </c:numRef>
          </c:yVal>
          <c:smooth val="1"/>
        </c:ser>
        <c:ser>
          <c:idx val="3"/>
          <c:order val="3"/>
          <c:tx>
            <c:strRef>
              <c:f>'True Temp 1'!$F$7</c:f>
              <c:strCache>
                <c:ptCount val="1"/>
                <c:pt idx="0">
                  <c:v>4000</c:v>
                </c:pt>
              </c:strCache>
            </c:strRef>
          </c:tx>
          <c:spPr>
            <a:ln w="19050" cap="rnd">
              <a:solidFill>
                <a:schemeClr val="accent4"/>
              </a:solidFill>
              <a:round/>
            </a:ln>
            <a:effectLst/>
          </c:spPr>
          <c:marker>
            <c:symbol val="none"/>
          </c:marker>
          <c:xVal>
            <c:numRef>
              <c:f>'True Temp 1'!$B$9:$B$54</c:f>
              <c:numCache>
                <c:formatCode>0.00</c:formatCode>
                <c:ptCount val="46"/>
                <c:pt idx="0">
                  <c:v>0.1</c:v>
                </c:pt>
                <c:pt idx="1">
                  <c:v>0.12000000000000001</c:v>
                </c:pt>
                <c:pt idx="2">
                  <c:v>0.14000000000000001</c:v>
                </c:pt>
                <c:pt idx="3">
                  <c:v>0.16</c:v>
                </c:pt>
                <c:pt idx="4">
                  <c:v>0.18</c:v>
                </c:pt>
                <c:pt idx="5">
                  <c:v>0.19999999999999998</c:v>
                </c:pt>
                <c:pt idx="6">
                  <c:v>0.21999999999999997</c:v>
                </c:pt>
                <c:pt idx="7">
                  <c:v>0.23999999999999996</c:v>
                </c:pt>
                <c:pt idx="8">
                  <c:v>0.25999999999999995</c:v>
                </c:pt>
                <c:pt idx="9">
                  <c:v>0.27999999999999997</c:v>
                </c:pt>
                <c:pt idx="10">
                  <c:v>0.3</c:v>
                </c:pt>
                <c:pt idx="11">
                  <c:v>0.32</c:v>
                </c:pt>
                <c:pt idx="12">
                  <c:v>0.34</c:v>
                </c:pt>
                <c:pt idx="13">
                  <c:v>0.36000000000000004</c:v>
                </c:pt>
                <c:pt idx="14">
                  <c:v>0.38000000000000006</c:v>
                </c:pt>
                <c:pt idx="15">
                  <c:v>0.40000000000000008</c:v>
                </c:pt>
                <c:pt idx="16">
                  <c:v>0.4200000000000001</c:v>
                </c:pt>
                <c:pt idx="17">
                  <c:v>0.44000000000000011</c:v>
                </c:pt>
                <c:pt idx="18">
                  <c:v>0.46000000000000013</c:v>
                </c:pt>
                <c:pt idx="19">
                  <c:v>0.48000000000000015</c:v>
                </c:pt>
                <c:pt idx="20">
                  <c:v>0.50000000000000011</c:v>
                </c:pt>
                <c:pt idx="21">
                  <c:v>0.52000000000000013</c:v>
                </c:pt>
                <c:pt idx="22">
                  <c:v>0.54000000000000015</c:v>
                </c:pt>
                <c:pt idx="23">
                  <c:v>0.56000000000000016</c:v>
                </c:pt>
                <c:pt idx="24">
                  <c:v>0.58000000000000018</c:v>
                </c:pt>
                <c:pt idx="25">
                  <c:v>0.6000000000000002</c:v>
                </c:pt>
                <c:pt idx="26">
                  <c:v>0.62000000000000022</c:v>
                </c:pt>
                <c:pt idx="27">
                  <c:v>0.64000000000000024</c:v>
                </c:pt>
                <c:pt idx="28">
                  <c:v>0.66000000000000025</c:v>
                </c:pt>
                <c:pt idx="29">
                  <c:v>0.68000000000000027</c:v>
                </c:pt>
                <c:pt idx="30">
                  <c:v>0.70000000000000029</c:v>
                </c:pt>
                <c:pt idx="31">
                  <c:v>0.72000000000000031</c:v>
                </c:pt>
                <c:pt idx="32">
                  <c:v>0.74000000000000032</c:v>
                </c:pt>
                <c:pt idx="33">
                  <c:v>0.76000000000000034</c:v>
                </c:pt>
                <c:pt idx="34">
                  <c:v>0.78000000000000036</c:v>
                </c:pt>
                <c:pt idx="35">
                  <c:v>0.80000000000000038</c:v>
                </c:pt>
                <c:pt idx="36">
                  <c:v>0.8200000000000004</c:v>
                </c:pt>
                <c:pt idx="37">
                  <c:v>0.84000000000000041</c:v>
                </c:pt>
                <c:pt idx="38">
                  <c:v>0.86000000000000043</c:v>
                </c:pt>
                <c:pt idx="39">
                  <c:v>0.88000000000000045</c:v>
                </c:pt>
                <c:pt idx="40">
                  <c:v>0.90000000000000047</c:v>
                </c:pt>
                <c:pt idx="41">
                  <c:v>0.92000000000000048</c:v>
                </c:pt>
                <c:pt idx="42">
                  <c:v>0.9400000000000005</c:v>
                </c:pt>
                <c:pt idx="43">
                  <c:v>0.96000000000000052</c:v>
                </c:pt>
                <c:pt idx="44">
                  <c:v>0.98000000000000054</c:v>
                </c:pt>
                <c:pt idx="45">
                  <c:v>1.0000000000000004</c:v>
                </c:pt>
              </c:numCache>
            </c:numRef>
          </c:xVal>
          <c:yVal>
            <c:numRef>
              <c:f>'True Temp 1'!$F$9:$F$54</c:f>
              <c:numCache>
                <c:formatCode>0.000</c:formatCode>
                <c:ptCount val="46"/>
                <c:pt idx="0">
                  <c:v>2.3744878424077727</c:v>
                </c:pt>
                <c:pt idx="1">
                  <c:v>2.1670660746075572</c:v>
                </c:pt>
                <c:pt idx="2">
                  <c:v>2.0134822682388154</c:v>
                </c:pt>
                <c:pt idx="3">
                  <c:v>1.8943309822667473</c:v>
                </c:pt>
                <c:pt idx="4">
                  <c:v>1.7986534612959839</c:v>
                </c:pt>
                <c:pt idx="5">
                  <c:v>1.7197667499893474</c:v>
                </c:pt>
                <c:pt idx="6">
                  <c:v>1.6533493903420116</c:v>
                </c:pt>
                <c:pt idx="7">
                  <c:v>1.5964747415693636</c:v>
                </c:pt>
                <c:pt idx="8">
                  <c:v>1.547085215475051</c:v>
                </c:pt>
                <c:pt idx="9">
                  <c:v>1.5036887987453069</c:v>
                </c:pt>
                <c:pt idx="10">
                  <c:v>1.4651751248447327</c:v>
                </c:pt>
                <c:pt idx="11">
                  <c:v>1.4306993617222483</c:v>
                </c:pt>
                <c:pt idx="12">
                  <c:v>1.3996063295615429</c:v>
                </c:pt>
                <c:pt idx="13">
                  <c:v>1.3713794118570322</c:v>
                </c:pt>
                <c:pt idx="14">
                  <c:v>1.3456052575971178</c:v>
                </c:pt>
                <c:pt idx="15">
                  <c:v>1.3219488337947223</c:v>
                </c:pt>
                <c:pt idx="16">
                  <c:v>1.3001354357223021</c:v>
                </c:pt>
                <c:pt idx="17">
                  <c:v>1.27993748020955</c:v>
                </c:pt>
                <c:pt idx="18">
                  <c:v>1.261164653503317</c:v>
                </c:pt>
                <c:pt idx="19">
                  <c:v>1.2436564545108166</c:v>
                </c:pt>
                <c:pt idx="20">
                  <c:v>1.2272764765289317</c:v>
                </c:pt>
                <c:pt idx="21">
                  <c:v>1.2119079694638497</c:v>
                </c:pt>
                <c:pt idx="22">
                  <c:v>1.1974503579843683</c:v>
                </c:pt>
                <c:pt idx="23">
                  <c:v>1.1838164821692028</c:v>
                </c:pt>
                <c:pt idx="24">
                  <c:v>1.1709303904402497</c:v>
                </c:pt>
                <c:pt idx="25">
                  <c:v>1.1587255591102918</c:v>
                </c:pt>
                <c:pt idx="26">
                  <c:v>1.1471434446746571</c:v>
                </c:pt>
                <c:pt idx="27">
                  <c:v>1.1361322979728496</c:v>
                </c:pt>
                <c:pt idx="28">
                  <c:v>1.1256461861721565</c:v>
                </c:pt>
                <c:pt idx="29">
                  <c:v>1.1156441809715347</c:v>
                </c:pt>
                <c:pt idx="30">
                  <c:v>1.1060896807249387</c:v>
                </c:pt>
                <c:pt idx="31">
                  <c:v>1.0969498412000065</c:v>
                </c:pt>
                <c:pt idx="32">
                  <c:v>1.088195095029066</c:v>
                </c:pt>
                <c:pt idx="33">
                  <c:v>1.0797987440090602</c:v>
                </c:pt>
                <c:pt idx="34">
                  <c:v>1.0717366115786684</c:v>
                </c:pt>
                <c:pt idx="35">
                  <c:v>1.0639867452729292</c:v>
                </c:pt>
                <c:pt idx="36">
                  <c:v>1.0565291608959075</c:v>
                </c:pt>
                <c:pt idx="37">
                  <c:v>1.0493456216849462</c:v>
                </c:pt>
                <c:pt idx="38">
                  <c:v>1.0424194469588695</c:v>
                </c:pt>
                <c:pt idx="39">
                  <c:v>1.0357353457173364</c:v>
                </c:pt>
                <c:pt idx="40">
                  <c:v>1.0292792714426424</c:v>
                </c:pt>
                <c:pt idx="41">
                  <c:v>1.0230382949893408</c:v>
                </c:pt>
                <c:pt idx="42">
                  <c:v>1.0170004929624474</c:v>
                </c:pt>
                <c:pt idx="43">
                  <c:v>1.0111548494059444</c:v>
                </c:pt>
                <c:pt idx="44">
                  <c:v>1.0054911689687445</c:v>
                </c:pt>
                <c:pt idx="45">
                  <c:v>0.99999999999999989</c:v>
                </c:pt>
              </c:numCache>
            </c:numRef>
          </c:yVal>
          <c:smooth val="1"/>
        </c:ser>
        <c:ser>
          <c:idx val="4"/>
          <c:order val="4"/>
          <c:tx>
            <c:strRef>
              <c:f>'True Temp 1'!$G$7</c:f>
              <c:strCache>
                <c:ptCount val="1"/>
                <c:pt idx="0">
                  <c:v>8000</c:v>
                </c:pt>
              </c:strCache>
            </c:strRef>
          </c:tx>
          <c:spPr>
            <a:ln w="19050" cap="rnd">
              <a:solidFill>
                <a:schemeClr val="accent5"/>
              </a:solidFill>
              <a:round/>
            </a:ln>
            <a:effectLst/>
          </c:spPr>
          <c:marker>
            <c:symbol val="none"/>
          </c:marker>
          <c:xVal>
            <c:numRef>
              <c:f>'True Temp 1'!$B$9:$B$54</c:f>
              <c:numCache>
                <c:formatCode>0.00</c:formatCode>
                <c:ptCount val="46"/>
                <c:pt idx="0">
                  <c:v>0.1</c:v>
                </c:pt>
                <c:pt idx="1">
                  <c:v>0.12000000000000001</c:v>
                </c:pt>
                <c:pt idx="2">
                  <c:v>0.14000000000000001</c:v>
                </c:pt>
                <c:pt idx="3">
                  <c:v>0.16</c:v>
                </c:pt>
                <c:pt idx="4">
                  <c:v>0.18</c:v>
                </c:pt>
                <c:pt idx="5">
                  <c:v>0.19999999999999998</c:v>
                </c:pt>
                <c:pt idx="6">
                  <c:v>0.21999999999999997</c:v>
                </c:pt>
                <c:pt idx="7">
                  <c:v>0.23999999999999996</c:v>
                </c:pt>
                <c:pt idx="8">
                  <c:v>0.25999999999999995</c:v>
                </c:pt>
                <c:pt idx="9">
                  <c:v>0.27999999999999997</c:v>
                </c:pt>
                <c:pt idx="10">
                  <c:v>0.3</c:v>
                </c:pt>
                <c:pt idx="11">
                  <c:v>0.32</c:v>
                </c:pt>
                <c:pt idx="12">
                  <c:v>0.34</c:v>
                </c:pt>
                <c:pt idx="13">
                  <c:v>0.36000000000000004</c:v>
                </c:pt>
                <c:pt idx="14">
                  <c:v>0.38000000000000006</c:v>
                </c:pt>
                <c:pt idx="15">
                  <c:v>0.40000000000000008</c:v>
                </c:pt>
                <c:pt idx="16">
                  <c:v>0.4200000000000001</c:v>
                </c:pt>
                <c:pt idx="17">
                  <c:v>0.44000000000000011</c:v>
                </c:pt>
                <c:pt idx="18">
                  <c:v>0.46000000000000013</c:v>
                </c:pt>
                <c:pt idx="19">
                  <c:v>0.48000000000000015</c:v>
                </c:pt>
                <c:pt idx="20">
                  <c:v>0.50000000000000011</c:v>
                </c:pt>
                <c:pt idx="21">
                  <c:v>0.52000000000000013</c:v>
                </c:pt>
                <c:pt idx="22">
                  <c:v>0.54000000000000015</c:v>
                </c:pt>
                <c:pt idx="23">
                  <c:v>0.56000000000000016</c:v>
                </c:pt>
                <c:pt idx="24">
                  <c:v>0.58000000000000018</c:v>
                </c:pt>
                <c:pt idx="25">
                  <c:v>0.6000000000000002</c:v>
                </c:pt>
                <c:pt idx="26">
                  <c:v>0.62000000000000022</c:v>
                </c:pt>
                <c:pt idx="27">
                  <c:v>0.64000000000000024</c:v>
                </c:pt>
                <c:pt idx="28">
                  <c:v>0.66000000000000025</c:v>
                </c:pt>
                <c:pt idx="29">
                  <c:v>0.68000000000000027</c:v>
                </c:pt>
                <c:pt idx="30">
                  <c:v>0.70000000000000029</c:v>
                </c:pt>
                <c:pt idx="31">
                  <c:v>0.72000000000000031</c:v>
                </c:pt>
                <c:pt idx="32">
                  <c:v>0.74000000000000032</c:v>
                </c:pt>
                <c:pt idx="33">
                  <c:v>0.76000000000000034</c:v>
                </c:pt>
                <c:pt idx="34">
                  <c:v>0.78000000000000036</c:v>
                </c:pt>
                <c:pt idx="35">
                  <c:v>0.80000000000000038</c:v>
                </c:pt>
                <c:pt idx="36">
                  <c:v>0.8200000000000004</c:v>
                </c:pt>
                <c:pt idx="37">
                  <c:v>0.84000000000000041</c:v>
                </c:pt>
                <c:pt idx="38">
                  <c:v>0.86000000000000043</c:v>
                </c:pt>
                <c:pt idx="39">
                  <c:v>0.88000000000000045</c:v>
                </c:pt>
                <c:pt idx="40">
                  <c:v>0.90000000000000047</c:v>
                </c:pt>
                <c:pt idx="41">
                  <c:v>0.92000000000000048</c:v>
                </c:pt>
                <c:pt idx="42">
                  <c:v>0.9400000000000005</c:v>
                </c:pt>
                <c:pt idx="43">
                  <c:v>0.96000000000000052</c:v>
                </c:pt>
                <c:pt idx="44">
                  <c:v>0.98000000000000054</c:v>
                </c:pt>
                <c:pt idx="45">
                  <c:v>1.0000000000000004</c:v>
                </c:pt>
              </c:numCache>
            </c:numRef>
          </c:xVal>
          <c:yVal>
            <c:numRef>
              <c:f>'True Temp 1'!$G$9:$G$54</c:f>
              <c:numCache>
                <c:formatCode>0.000</c:formatCode>
                <c:ptCount val="46"/>
                <c:pt idx="0">
                  <c:v>4.406345905510225</c:v>
                </c:pt>
                <c:pt idx="1">
                  <c:v>3.8020313070283325</c:v>
                </c:pt>
                <c:pt idx="2">
                  <c:v>3.368240282359392</c:v>
                </c:pt>
                <c:pt idx="3">
                  <c:v>3.0411874744369873</c:v>
                </c:pt>
                <c:pt idx="4">
                  <c:v>2.7854168035718669</c:v>
                </c:pt>
                <c:pt idx="5">
                  <c:v>2.5796401044976496</c:v>
                </c:pt>
                <c:pt idx="6">
                  <c:v>2.4102994725456774</c:v>
                </c:pt>
                <c:pt idx="7">
                  <c:v>2.2683479832122306</c:v>
                </c:pt>
                <c:pt idx="8">
                  <c:v>2.1475159196265823</c:v>
                </c:pt>
                <c:pt idx="9">
                  <c:v>2.0433198237363315</c:v>
                </c:pt>
                <c:pt idx="10">
                  <c:v>1.9524677675968269</c:v>
                </c:pt>
                <c:pt idx="11">
                  <c:v>1.8724875313758595</c:v>
                </c:pt>
                <c:pt idx="12">
                  <c:v>1.8014859261747334</c:v>
                </c:pt>
                <c:pt idx="13">
                  <c:v>1.7379882775482085</c:v>
                </c:pt>
                <c:pt idx="14">
                  <c:v>1.680828548938746</c:v>
                </c:pt>
                <c:pt idx="15">
                  <c:v>1.6290723899748061</c:v>
                </c:pt>
                <c:pt idx="16">
                  <c:v>1.5819621413316949</c:v>
                </c:pt>
                <c:pt idx="17">
                  <c:v>1.5388768149943459</c:v>
                </c:pt>
                <c:pt idx="18">
                  <c:v>1.4993024960157399</c:v>
                </c:pt>
                <c:pt idx="19">
                  <c:v>1.4628101291112114</c:v>
                </c:pt>
                <c:pt idx="20">
                  <c:v>1.4290386246197502</c:v>
                </c:pt>
                <c:pt idx="21">
                  <c:v>1.3976818534841788</c:v>
                </c:pt>
                <c:pt idx="22">
                  <c:v>1.3684785243978699</c:v>
                </c:pt>
                <c:pt idx="23">
                  <c:v>1.3412042236986208</c:v>
                </c:pt>
                <c:pt idx="24">
                  <c:v>1.315665096865521</c:v>
                </c:pt>
                <c:pt idx="25">
                  <c:v>1.2916927893017556</c:v>
                </c:pt>
                <c:pt idx="26">
                  <c:v>1.2691403626350051</c:v>
                </c:pt>
                <c:pt idx="27">
                  <c:v>1.2478789736191518</c:v>
                </c:pt>
                <c:pt idx="28">
                  <c:v>1.2277951542653571</c:v>
                </c:pt>
                <c:pt idx="29">
                  <c:v>1.2087885697429785</c:v>
                </c:pt>
                <c:pt idx="30">
                  <c:v>1.1907701587637993</c:v>
                </c:pt>
                <c:pt idx="31">
                  <c:v>1.1736605823003139</c:v>
                </c:pt>
                <c:pt idx="32">
                  <c:v>1.1573889224905198</c:v>
                </c:pt>
                <c:pt idx="33">
                  <c:v>1.1418915857982519</c:v>
                </c:pt>
                <c:pt idx="34">
                  <c:v>1.1271113738992702</c:v>
                </c:pt>
                <c:pt idx="35">
                  <c:v>1.112996693052293</c:v>
                </c:pt>
                <c:pt idx="36">
                  <c:v>1.0995008784056013</c:v>
                </c:pt>
                <c:pt idx="37">
                  <c:v>1.0865816141637157</c:v>
                </c:pt>
                <c:pt idx="38">
                  <c:v>1.0742004340777704</c:v>
                </c:pt>
                <c:pt idx="39">
                  <c:v>1.0623222895397806</c:v>
                </c:pt>
                <c:pt idx="40">
                  <c:v>1.050915174815362</c:v>
                </c:pt>
                <c:pt idx="41">
                  <c:v>1.0399498007637036</c:v>
                </c:pt>
                <c:pt idx="42">
                  <c:v>1.0293993098611518</c:v>
                </c:pt>
                <c:pt idx="43">
                  <c:v>1.0192390265378422</c:v>
                </c:pt>
                <c:pt idx="44">
                  <c:v>1.0094462378112437</c:v>
                </c:pt>
                <c:pt idx="45">
                  <c:v>0.99999999999999978</c:v>
                </c:pt>
              </c:numCache>
            </c:numRef>
          </c:yVal>
          <c:smooth val="1"/>
        </c:ser>
        <c:ser>
          <c:idx val="5"/>
          <c:order val="5"/>
          <c:tx>
            <c:strRef>
              <c:f>'True Temp 1'!$H$7</c:f>
              <c:strCache>
                <c:ptCount val="1"/>
                <c:pt idx="0">
                  <c:v>500</c:v>
                </c:pt>
              </c:strCache>
            </c:strRef>
          </c:tx>
          <c:spPr>
            <a:ln w="19050" cap="rnd">
              <a:solidFill>
                <a:schemeClr val="tx2">
                  <a:lumMod val="60000"/>
                  <a:lumOff val="40000"/>
                </a:schemeClr>
              </a:solidFill>
              <a:prstDash val="dash"/>
              <a:round/>
            </a:ln>
            <a:effectLst/>
          </c:spPr>
          <c:marker>
            <c:symbol val="none"/>
          </c:marker>
          <c:xVal>
            <c:numRef>
              <c:f>'True Temp 1'!$B$9:$B$54</c:f>
              <c:numCache>
                <c:formatCode>0.00</c:formatCode>
                <c:ptCount val="46"/>
                <c:pt idx="0">
                  <c:v>0.1</c:v>
                </c:pt>
                <c:pt idx="1">
                  <c:v>0.12000000000000001</c:v>
                </c:pt>
                <c:pt idx="2">
                  <c:v>0.14000000000000001</c:v>
                </c:pt>
                <c:pt idx="3">
                  <c:v>0.16</c:v>
                </c:pt>
                <c:pt idx="4">
                  <c:v>0.18</c:v>
                </c:pt>
                <c:pt idx="5">
                  <c:v>0.19999999999999998</c:v>
                </c:pt>
                <c:pt idx="6">
                  <c:v>0.21999999999999997</c:v>
                </c:pt>
                <c:pt idx="7">
                  <c:v>0.23999999999999996</c:v>
                </c:pt>
                <c:pt idx="8">
                  <c:v>0.25999999999999995</c:v>
                </c:pt>
                <c:pt idx="9">
                  <c:v>0.27999999999999997</c:v>
                </c:pt>
                <c:pt idx="10">
                  <c:v>0.3</c:v>
                </c:pt>
                <c:pt idx="11">
                  <c:v>0.32</c:v>
                </c:pt>
                <c:pt idx="12">
                  <c:v>0.34</c:v>
                </c:pt>
                <c:pt idx="13">
                  <c:v>0.36000000000000004</c:v>
                </c:pt>
                <c:pt idx="14">
                  <c:v>0.38000000000000006</c:v>
                </c:pt>
                <c:pt idx="15">
                  <c:v>0.40000000000000008</c:v>
                </c:pt>
                <c:pt idx="16">
                  <c:v>0.4200000000000001</c:v>
                </c:pt>
                <c:pt idx="17">
                  <c:v>0.44000000000000011</c:v>
                </c:pt>
                <c:pt idx="18">
                  <c:v>0.46000000000000013</c:v>
                </c:pt>
                <c:pt idx="19">
                  <c:v>0.48000000000000015</c:v>
                </c:pt>
                <c:pt idx="20">
                  <c:v>0.50000000000000011</c:v>
                </c:pt>
                <c:pt idx="21">
                  <c:v>0.52000000000000013</c:v>
                </c:pt>
                <c:pt idx="22">
                  <c:v>0.54000000000000015</c:v>
                </c:pt>
                <c:pt idx="23">
                  <c:v>0.56000000000000016</c:v>
                </c:pt>
                <c:pt idx="24">
                  <c:v>0.58000000000000018</c:v>
                </c:pt>
                <c:pt idx="25">
                  <c:v>0.6000000000000002</c:v>
                </c:pt>
                <c:pt idx="26">
                  <c:v>0.62000000000000022</c:v>
                </c:pt>
                <c:pt idx="27">
                  <c:v>0.64000000000000024</c:v>
                </c:pt>
                <c:pt idx="28">
                  <c:v>0.66000000000000025</c:v>
                </c:pt>
                <c:pt idx="29">
                  <c:v>0.68000000000000027</c:v>
                </c:pt>
                <c:pt idx="30">
                  <c:v>0.70000000000000029</c:v>
                </c:pt>
                <c:pt idx="31">
                  <c:v>0.72000000000000031</c:v>
                </c:pt>
                <c:pt idx="32">
                  <c:v>0.74000000000000032</c:v>
                </c:pt>
                <c:pt idx="33">
                  <c:v>0.76000000000000034</c:v>
                </c:pt>
                <c:pt idx="34">
                  <c:v>0.78000000000000036</c:v>
                </c:pt>
                <c:pt idx="35">
                  <c:v>0.80000000000000038</c:v>
                </c:pt>
                <c:pt idx="36">
                  <c:v>0.8200000000000004</c:v>
                </c:pt>
                <c:pt idx="37">
                  <c:v>0.84000000000000041</c:v>
                </c:pt>
                <c:pt idx="38">
                  <c:v>0.86000000000000043</c:v>
                </c:pt>
                <c:pt idx="39">
                  <c:v>0.88000000000000045</c:v>
                </c:pt>
                <c:pt idx="40">
                  <c:v>0.90000000000000047</c:v>
                </c:pt>
                <c:pt idx="41">
                  <c:v>0.92000000000000048</c:v>
                </c:pt>
                <c:pt idx="42">
                  <c:v>0.9400000000000005</c:v>
                </c:pt>
                <c:pt idx="43">
                  <c:v>0.96000000000000052</c:v>
                </c:pt>
                <c:pt idx="44">
                  <c:v>0.98000000000000054</c:v>
                </c:pt>
                <c:pt idx="45">
                  <c:v>1.0000000000000004</c:v>
                </c:pt>
              </c:numCache>
            </c:numRef>
          </c:xVal>
          <c:yVal>
            <c:numRef>
              <c:f>'True Temp 1'!$H$9:$H$54</c:f>
              <c:numCache>
                <c:formatCode>0.000</c:formatCode>
                <c:ptCount val="46"/>
                <c:pt idx="0">
                  <c:v>1.0869788991426501</c:v>
                </c:pt>
                <c:pt idx="1">
                  <c:v>1.0795439744123041</c:v>
                </c:pt>
                <c:pt idx="2">
                  <c:v>1.0733367295497205</c:v>
                </c:pt>
                <c:pt idx="3">
                  <c:v>1.0680171817765614</c:v>
                </c:pt>
                <c:pt idx="4">
                  <c:v>1.0633685846118091</c:v>
                </c:pt>
                <c:pt idx="5">
                  <c:v>1.059244429353861</c:v>
                </c:pt>
                <c:pt idx="6">
                  <c:v>1.0555411391494582</c:v>
                </c:pt>
                <c:pt idx="7">
                  <c:v>1.0521828388775045</c:v>
                </c:pt>
                <c:pt idx="8">
                  <c:v>1.0491123178466553</c:v>
                </c:pt>
                <c:pt idx="9">
                  <c:v>1.0462853935218368</c:v>
                </c:pt>
                <c:pt idx="10">
                  <c:v>1.0436672494396015</c:v>
                </c:pt>
                <c:pt idx="11">
                  <c:v>1.0412299727735714</c:v>
                </c:pt>
                <c:pt idx="12">
                  <c:v>1.0389508495280728</c:v>
                </c:pt>
                <c:pt idx="13">
                  <c:v>1.0368111542103857</c:v>
                </c:pt>
                <c:pt idx="14">
                  <c:v>1.034795271542718</c:v>
                </c:pt>
                <c:pt idx="15">
                  <c:v>1.0328900467442588</c:v>
                </c:pt>
                <c:pt idx="16">
                  <c:v>1.031084296638374</c:v>
                </c:pt>
                <c:pt idx="17">
                  <c:v>1.0293684361396567</c:v>
                </c:pt>
                <c:pt idx="18">
                  <c:v>1.0277341889685989</c:v>
                </c:pt>
                <c:pt idx="19">
                  <c:v>1.0261743608216995</c:v>
                </c:pt>
                <c:pt idx="20">
                  <c:v>1.024682659512512</c:v>
                </c:pt>
                <c:pt idx="21">
                  <c:v>1.0232535508953555</c:v>
                </c:pt>
                <c:pt idx="22">
                  <c:v>1.0218821423703575</c:v>
                </c:pt>
                <c:pt idx="23">
                  <c:v>1.0205640878782964</c:v>
                </c:pt>
                <c:pt idx="24">
                  <c:v>1.0192955098057337</c:v>
                </c:pt>
                <c:pt idx="25">
                  <c:v>1.0180729343190662</c:v>
                </c:pt>
                <c:pt idx="26">
                  <c:v>1.0168932374535489</c:v>
                </c:pt>
                <c:pt idx="27">
                  <c:v>1.0157535998837961</c:v>
                </c:pt>
                <c:pt idx="28">
                  <c:v>1.0146514687535531</c:v>
                </c:pt>
                <c:pt idx="29">
                  <c:v>1.0135845252850453</c:v>
                </c:pt>
                <c:pt idx="30">
                  <c:v>1.0125506571505773</c:v>
                </c:pt>
                <c:pt idx="31">
                  <c:v>1.0115479347917473</c:v>
                </c:pt>
                <c:pt idx="32">
                  <c:v>1.0105745910294996</c:v>
                </c:pt>
                <c:pt idx="33">
                  <c:v>1.009629003432118</c:v>
                </c:pt>
                <c:pt idx="34">
                  <c:v>1.0087096790061572</c:v>
                </c:pt>
                <c:pt idx="35">
                  <c:v>1.0078152408531997</c:v>
                </c:pt>
                <c:pt idx="36">
                  <c:v>1.0069444164976937</c:v>
                </c:pt>
                <c:pt idx="37">
                  <c:v>1.0060960276413542</c:v>
                </c:pt>
                <c:pt idx="38">
                  <c:v>1.0052689811403028</c:v>
                </c:pt>
                <c:pt idx="39">
                  <c:v>1.0044622610342626</c:v>
                </c:pt>
                <c:pt idx="40">
                  <c:v>1.0036749214842495</c:v>
                </c:pt>
                <c:pt idx="41">
                  <c:v>1.0029060804975134</c:v>
                </c:pt>
                <c:pt idx="42">
                  <c:v>1.0021549143369324</c:v>
                </c:pt>
                <c:pt idx="43">
                  <c:v>1.0014206525273563</c:v>
                </c:pt>
                <c:pt idx="44">
                  <c:v>1.0007025733841686</c:v>
                </c:pt>
                <c:pt idx="45">
                  <c:v>1</c:v>
                </c:pt>
              </c:numCache>
            </c:numRef>
          </c:yVal>
          <c:smooth val="1"/>
        </c:ser>
        <c:ser>
          <c:idx val="6"/>
          <c:order val="6"/>
          <c:tx>
            <c:v>1000</c:v>
          </c:tx>
          <c:spPr>
            <a:ln w="19050" cap="rnd">
              <a:solidFill>
                <a:schemeClr val="accent2"/>
              </a:solidFill>
              <a:prstDash val="dash"/>
              <a:round/>
            </a:ln>
            <a:effectLst/>
          </c:spPr>
          <c:marker>
            <c:symbol val="none"/>
          </c:marker>
          <c:xVal>
            <c:numRef>
              <c:f>'True Temp 1'!$B$9:$B$54</c:f>
              <c:numCache>
                <c:formatCode>0.00</c:formatCode>
                <c:ptCount val="46"/>
                <c:pt idx="0">
                  <c:v>0.1</c:v>
                </c:pt>
                <c:pt idx="1">
                  <c:v>0.12000000000000001</c:v>
                </c:pt>
                <c:pt idx="2">
                  <c:v>0.14000000000000001</c:v>
                </c:pt>
                <c:pt idx="3">
                  <c:v>0.16</c:v>
                </c:pt>
                <c:pt idx="4">
                  <c:v>0.18</c:v>
                </c:pt>
                <c:pt idx="5">
                  <c:v>0.19999999999999998</c:v>
                </c:pt>
                <c:pt idx="6">
                  <c:v>0.21999999999999997</c:v>
                </c:pt>
                <c:pt idx="7">
                  <c:v>0.23999999999999996</c:v>
                </c:pt>
                <c:pt idx="8">
                  <c:v>0.25999999999999995</c:v>
                </c:pt>
                <c:pt idx="9">
                  <c:v>0.27999999999999997</c:v>
                </c:pt>
                <c:pt idx="10">
                  <c:v>0.3</c:v>
                </c:pt>
                <c:pt idx="11">
                  <c:v>0.32</c:v>
                </c:pt>
                <c:pt idx="12">
                  <c:v>0.34</c:v>
                </c:pt>
                <c:pt idx="13">
                  <c:v>0.36000000000000004</c:v>
                </c:pt>
                <c:pt idx="14">
                  <c:v>0.38000000000000006</c:v>
                </c:pt>
                <c:pt idx="15">
                  <c:v>0.40000000000000008</c:v>
                </c:pt>
                <c:pt idx="16">
                  <c:v>0.4200000000000001</c:v>
                </c:pt>
                <c:pt idx="17">
                  <c:v>0.44000000000000011</c:v>
                </c:pt>
                <c:pt idx="18">
                  <c:v>0.46000000000000013</c:v>
                </c:pt>
                <c:pt idx="19">
                  <c:v>0.48000000000000015</c:v>
                </c:pt>
                <c:pt idx="20">
                  <c:v>0.50000000000000011</c:v>
                </c:pt>
                <c:pt idx="21">
                  <c:v>0.52000000000000013</c:v>
                </c:pt>
                <c:pt idx="22">
                  <c:v>0.54000000000000015</c:v>
                </c:pt>
                <c:pt idx="23">
                  <c:v>0.56000000000000016</c:v>
                </c:pt>
                <c:pt idx="24">
                  <c:v>0.58000000000000018</c:v>
                </c:pt>
                <c:pt idx="25">
                  <c:v>0.6000000000000002</c:v>
                </c:pt>
                <c:pt idx="26">
                  <c:v>0.62000000000000022</c:v>
                </c:pt>
                <c:pt idx="27">
                  <c:v>0.64000000000000024</c:v>
                </c:pt>
                <c:pt idx="28">
                  <c:v>0.66000000000000025</c:v>
                </c:pt>
                <c:pt idx="29">
                  <c:v>0.68000000000000027</c:v>
                </c:pt>
                <c:pt idx="30">
                  <c:v>0.70000000000000029</c:v>
                </c:pt>
                <c:pt idx="31">
                  <c:v>0.72000000000000031</c:v>
                </c:pt>
                <c:pt idx="32">
                  <c:v>0.74000000000000032</c:v>
                </c:pt>
                <c:pt idx="33">
                  <c:v>0.76000000000000034</c:v>
                </c:pt>
                <c:pt idx="34">
                  <c:v>0.78000000000000036</c:v>
                </c:pt>
                <c:pt idx="35">
                  <c:v>0.80000000000000038</c:v>
                </c:pt>
                <c:pt idx="36">
                  <c:v>0.8200000000000004</c:v>
                </c:pt>
                <c:pt idx="37">
                  <c:v>0.84000000000000041</c:v>
                </c:pt>
                <c:pt idx="38">
                  <c:v>0.86000000000000043</c:v>
                </c:pt>
                <c:pt idx="39">
                  <c:v>0.88000000000000045</c:v>
                </c:pt>
                <c:pt idx="40">
                  <c:v>0.90000000000000047</c:v>
                </c:pt>
                <c:pt idx="41">
                  <c:v>0.92000000000000048</c:v>
                </c:pt>
                <c:pt idx="42">
                  <c:v>0.9400000000000005</c:v>
                </c:pt>
                <c:pt idx="43">
                  <c:v>0.96000000000000052</c:v>
                </c:pt>
                <c:pt idx="44">
                  <c:v>0.98000000000000054</c:v>
                </c:pt>
                <c:pt idx="45">
                  <c:v>1.0000000000000004</c:v>
                </c:pt>
              </c:numCache>
            </c:numRef>
          </c:xVal>
          <c:yVal>
            <c:numRef>
              <c:f>'True Temp 1'!$I$9:$I$54</c:f>
              <c:numCache>
                <c:formatCode>0.000</c:formatCode>
                <c:ptCount val="46"/>
                <c:pt idx="0">
                  <c:v>1.19052987726346</c:v>
                </c:pt>
                <c:pt idx="1">
                  <c:v>1.1728360121528165</c:v>
                </c:pt>
                <c:pt idx="2">
                  <c:v>1.1582812913564278</c:v>
                </c:pt>
                <c:pt idx="3">
                  <c:v>1.1459623084172663</c:v>
                </c:pt>
                <c:pt idx="4">
                  <c:v>1.1353116787899873</c:v>
                </c:pt>
                <c:pt idx="5">
                  <c:v>1.1259507383265774</c:v>
                </c:pt>
                <c:pt idx="6">
                  <c:v>1.1176147346416765</c:v>
                </c:pt>
                <c:pt idx="7">
                  <c:v>1.1101116143871137</c:v>
                </c:pt>
                <c:pt idx="8">
                  <c:v>1.1032978316333584</c:v>
                </c:pt>
                <c:pt idx="9">
                  <c:v>1.0970634049377888</c:v>
                </c:pt>
                <c:pt idx="10">
                  <c:v>1.091322292191736</c:v>
                </c:pt>
                <c:pt idx="11">
                  <c:v>1.0860059693205957</c:v>
                </c:pt>
                <c:pt idx="12">
                  <c:v>1.0810590166152185</c:v>
                </c:pt>
                <c:pt idx="13">
                  <c:v>1.0764360060258138</c:v>
                </c:pt>
                <c:pt idx="14">
                  <c:v>1.0720992562859328</c:v>
                </c:pt>
                <c:pt idx="15">
                  <c:v>1.0680171817765614</c:v>
                </c:pt>
                <c:pt idx="16">
                  <c:v>1.0641630567665026</c:v>
                </c:pt>
                <c:pt idx="17">
                  <c:v>1.0605140760575602</c:v>
                </c:pt>
                <c:pt idx="18">
                  <c:v>1.0570506309157943</c:v>
                </c:pt>
                <c:pt idx="19">
                  <c:v>1.0537557438799519</c:v>
                </c:pt>
                <c:pt idx="20">
                  <c:v>1.0506146225190152</c:v>
                </c:pt>
                <c:pt idx="21">
                  <c:v>1.0476143034186025</c:v>
                </c:pt>
                <c:pt idx="22">
                  <c:v>1.0447433654332545</c:v>
                </c:pt>
                <c:pt idx="23">
                  <c:v>1.0419916966976419</c:v>
                </c:pt>
                <c:pt idx="24">
                  <c:v>1.0393503037839902</c:v>
                </c:pt>
                <c:pt idx="25">
                  <c:v>1.0368111542103857</c:v>
                </c:pt>
                <c:pt idx="26">
                  <c:v>1.0343670455684628</c:v>
                </c:pt>
                <c:pt idx="27">
                  <c:v>1.0320114960683344</c:v>
                </c:pt>
                <c:pt idx="28">
                  <c:v>1.0297386524441647</c:v>
                </c:pt>
                <c:pt idx="29">
                  <c:v>1.0275432120303483</c:v>
                </c:pt>
                <c:pt idx="30">
                  <c:v>1.0254203564799804</c:v>
                </c:pt>
                <c:pt idx="31">
                  <c:v>1.0233656951069536</c:v>
                </c:pt>
                <c:pt idx="32">
                  <c:v>1.0213752162287857</c:v>
                </c:pt>
                <c:pt idx="33">
                  <c:v>1.019445245196976</c:v>
                </c:pt>
                <c:pt idx="34">
                  <c:v>1.017572408045758</c:v>
                </c:pt>
                <c:pt idx="35">
                  <c:v>1.0157535998837961</c:v>
                </c:pt>
                <c:pt idx="36">
                  <c:v>1.0139859573080536</c:v>
                </c:pt>
                <c:pt idx="37">
                  <c:v>1.0122668342433276</c:v>
                </c:pt>
                <c:pt idx="38">
                  <c:v>1.0105937807113783</c:v>
                </c:pt>
                <c:pt idx="39">
                  <c:v>1.0089645241151752</c:v>
                </c:pt>
                <c:pt idx="40">
                  <c:v>1.0073769526904293</c:v>
                </c:pt>
                <c:pt idx="41">
                  <c:v>1.0058291008312708</c:v>
                </c:pt>
                <c:pt idx="42">
                  <c:v>1.0043191360420449</c:v>
                </c:pt>
                <c:pt idx="43">
                  <c:v>1.0028453473045524</c:v>
                </c:pt>
                <c:pt idx="44">
                  <c:v>1.0014061346811387</c:v>
                </c:pt>
                <c:pt idx="45">
                  <c:v>1</c:v>
                </c:pt>
              </c:numCache>
            </c:numRef>
          </c:yVal>
          <c:smooth val="1"/>
        </c:ser>
        <c:ser>
          <c:idx val="7"/>
          <c:order val="7"/>
          <c:tx>
            <c:strRef>
              <c:f>'True Temp 1'!$J$7</c:f>
              <c:strCache>
                <c:ptCount val="1"/>
                <c:pt idx="0">
                  <c:v>2000</c:v>
                </c:pt>
              </c:strCache>
            </c:strRef>
          </c:tx>
          <c:spPr>
            <a:ln w="19050" cap="rnd">
              <a:solidFill>
                <a:srgbClr val="92D050"/>
              </a:solidFill>
              <a:prstDash val="dash"/>
              <a:round/>
            </a:ln>
            <a:effectLst/>
          </c:spPr>
          <c:marker>
            <c:symbol val="none"/>
          </c:marker>
          <c:xVal>
            <c:numRef>
              <c:f>'True Temp 1'!$B$9:$B$54</c:f>
              <c:numCache>
                <c:formatCode>0.00</c:formatCode>
                <c:ptCount val="46"/>
                <c:pt idx="0">
                  <c:v>0.1</c:v>
                </c:pt>
                <c:pt idx="1">
                  <c:v>0.12000000000000001</c:v>
                </c:pt>
                <c:pt idx="2">
                  <c:v>0.14000000000000001</c:v>
                </c:pt>
                <c:pt idx="3">
                  <c:v>0.16</c:v>
                </c:pt>
                <c:pt idx="4">
                  <c:v>0.18</c:v>
                </c:pt>
                <c:pt idx="5">
                  <c:v>0.19999999999999998</c:v>
                </c:pt>
                <c:pt idx="6">
                  <c:v>0.21999999999999997</c:v>
                </c:pt>
                <c:pt idx="7">
                  <c:v>0.23999999999999996</c:v>
                </c:pt>
                <c:pt idx="8">
                  <c:v>0.25999999999999995</c:v>
                </c:pt>
                <c:pt idx="9">
                  <c:v>0.27999999999999997</c:v>
                </c:pt>
                <c:pt idx="10">
                  <c:v>0.3</c:v>
                </c:pt>
                <c:pt idx="11">
                  <c:v>0.32</c:v>
                </c:pt>
                <c:pt idx="12">
                  <c:v>0.34</c:v>
                </c:pt>
                <c:pt idx="13">
                  <c:v>0.36000000000000004</c:v>
                </c:pt>
                <c:pt idx="14">
                  <c:v>0.38000000000000006</c:v>
                </c:pt>
                <c:pt idx="15">
                  <c:v>0.40000000000000008</c:v>
                </c:pt>
                <c:pt idx="16">
                  <c:v>0.4200000000000001</c:v>
                </c:pt>
                <c:pt idx="17">
                  <c:v>0.44000000000000011</c:v>
                </c:pt>
                <c:pt idx="18">
                  <c:v>0.46000000000000013</c:v>
                </c:pt>
                <c:pt idx="19">
                  <c:v>0.48000000000000015</c:v>
                </c:pt>
                <c:pt idx="20">
                  <c:v>0.50000000000000011</c:v>
                </c:pt>
                <c:pt idx="21">
                  <c:v>0.52000000000000013</c:v>
                </c:pt>
                <c:pt idx="22">
                  <c:v>0.54000000000000015</c:v>
                </c:pt>
                <c:pt idx="23">
                  <c:v>0.56000000000000016</c:v>
                </c:pt>
                <c:pt idx="24">
                  <c:v>0.58000000000000018</c:v>
                </c:pt>
                <c:pt idx="25">
                  <c:v>0.6000000000000002</c:v>
                </c:pt>
                <c:pt idx="26">
                  <c:v>0.62000000000000022</c:v>
                </c:pt>
                <c:pt idx="27">
                  <c:v>0.64000000000000024</c:v>
                </c:pt>
                <c:pt idx="28">
                  <c:v>0.66000000000000025</c:v>
                </c:pt>
                <c:pt idx="29">
                  <c:v>0.68000000000000027</c:v>
                </c:pt>
                <c:pt idx="30">
                  <c:v>0.70000000000000029</c:v>
                </c:pt>
                <c:pt idx="31">
                  <c:v>0.72000000000000031</c:v>
                </c:pt>
                <c:pt idx="32">
                  <c:v>0.74000000000000032</c:v>
                </c:pt>
                <c:pt idx="33">
                  <c:v>0.76000000000000034</c:v>
                </c:pt>
                <c:pt idx="34">
                  <c:v>0.78000000000000036</c:v>
                </c:pt>
                <c:pt idx="35">
                  <c:v>0.80000000000000038</c:v>
                </c:pt>
                <c:pt idx="36">
                  <c:v>0.8200000000000004</c:v>
                </c:pt>
                <c:pt idx="37">
                  <c:v>0.84000000000000041</c:v>
                </c:pt>
                <c:pt idx="38">
                  <c:v>0.86000000000000043</c:v>
                </c:pt>
                <c:pt idx="39">
                  <c:v>0.88000000000000045</c:v>
                </c:pt>
                <c:pt idx="40">
                  <c:v>0.90000000000000047</c:v>
                </c:pt>
                <c:pt idx="41">
                  <c:v>0.92000000000000048</c:v>
                </c:pt>
                <c:pt idx="42">
                  <c:v>0.9400000000000005</c:v>
                </c:pt>
                <c:pt idx="43">
                  <c:v>0.96000000000000052</c:v>
                </c:pt>
                <c:pt idx="44">
                  <c:v>0.98000000000000054</c:v>
                </c:pt>
                <c:pt idx="45">
                  <c:v>1.0000000000000004</c:v>
                </c:pt>
              </c:numCache>
            </c:numRef>
          </c:xVal>
          <c:yVal>
            <c:numRef>
              <c:f>'True Temp 1'!$J$9:$J$54</c:f>
              <c:numCache>
                <c:formatCode>0.000</c:formatCode>
                <c:ptCount val="46"/>
                <c:pt idx="0">
                  <c:v>1.4707520930342537</c:v>
                </c:pt>
                <c:pt idx="1">
                  <c:v>1.417900234275546</c:v>
                </c:pt>
                <c:pt idx="2">
                  <c:v>1.3760907051988847</c:v>
                </c:pt>
                <c:pt idx="3">
                  <c:v>1.3418170178104518</c:v>
                </c:pt>
                <c:pt idx="4">
                  <c:v>1.3129721437676807</c:v>
                </c:pt>
                <c:pt idx="5">
                  <c:v>1.2882005485261478</c:v>
                </c:pt>
                <c:pt idx="6">
                  <c:v>1.2665836324769428</c:v>
                </c:pt>
                <c:pt idx="7">
                  <c:v>1.2474728655128526</c:v>
                </c:pt>
                <c:pt idx="8">
                  <c:v>1.2303949634057811</c:v>
                </c:pt>
                <c:pt idx="9">
                  <c:v>1.2149949519569556</c:v>
                </c:pt>
                <c:pt idx="10">
                  <c:v>1.2010004018080425</c:v>
                </c:pt>
                <c:pt idx="11">
                  <c:v>1.1881980985295151</c:v>
                </c:pt>
                <c:pt idx="12">
                  <c:v>1.1764183295354831</c:v>
                </c:pt>
                <c:pt idx="13">
                  <c:v>1.1655240059693153</c:v>
                </c:pt>
                <c:pt idx="14">
                  <c:v>1.1554029496675353</c:v>
                </c:pt>
                <c:pt idx="15">
                  <c:v>1.1459623084172661</c:v>
                </c:pt>
                <c:pt idx="16">
                  <c:v>1.1371244365387136</c:v>
                </c:pt>
                <c:pt idx="17">
                  <c:v>1.1288238056907127</c:v>
                </c:pt>
                <c:pt idx="18">
                  <c:v>1.1210046536670404</c:v>
                </c:pt>
                <c:pt idx="19">
                  <c:v>1.1136191708055811</c:v>
                </c:pt>
                <c:pt idx="20">
                  <c:v>1.1066260840319904</c:v>
                </c:pt>
                <c:pt idx="21">
                  <c:v>1.0999895390901284</c:v>
                </c:pt>
                <c:pt idx="22">
                  <c:v>1.0936782092145276</c:v>
                </c:pt>
                <c:pt idx="23">
                  <c:v>1.0876645777555207</c:v>
                </c:pt>
                <c:pt idx="24">
                  <c:v>1.0819243558583123</c:v>
                </c:pt>
                <c:pt idx="25">
                  <c:v>1.0764360060258138</c:v>
                </c:pt>
                <c:pt idx="26">
                  <c:v>1.0711803494500545</c:v>
                </c:pt>
                <c:pt idx="27">
                  <c:v>1.0661402401749893</c:v>
                </c:pt>
                <c:pt idx="28">
                  <c:v>1.061300292996477</c:v>
                </c:pt>
                <c:pt idx="29">
                  <c:v>1.0566466548870608</c:v>
                </c:pt>
                <c:pt idx="30">
                  <c:v>1.0521668119152712</c:v>
                </c:pt>
                <c:pt idx="31">
                  <c:v>1.0478494252964266</c:v>
                </c:pt>
                <c:pt idx="32">
                  <c:v>1.0436841914965906</c:v>
                </c:pt>
                <c:pt idx="33">
                  <c:v>1.0396617223091889</c:v>
                </c:pt>
                <c:pt idx="34">
                  <c:v>1.0357734416045932</c:v>
                </c:pt>
                <c:pt idx="35">
                  <c:v>1.0320114960683344</c:v>
                </c:pt>
                <c:pt idx="36">
                  <c:v>1.0283686777317493</c:v>
                </c:pt>
                <c:pt idx="37">
                  <c:v>1.0248383564885775</c:v>
                </c:pt>
                <c:pt idx="38">
                  <c:v>1.0214144211039935</c:v>
                </c:pt>
                <c:pt idx="39">
                  <c:v>1.0180912274753262</c:v>
                </c:pt>
                <c:pt idx="40">
                  <c:v>1.0148635531089549</c:v>
                </c:pt>
                <c:pt idx="41">
                  <c:v>1.0117265569453795</c:v>
                </c:pt>
                <c:pt idx="42">
                  <c:v>1.0086757438018359</c:v>
                </c:pt>
                <c:pt idx="43">
                  <c:v>1.0057069328150072</c:v>
                </c:pt>
                <c:pt idx="44">
                  <c:v>1.0028162293600504</c:v>
                </c:pt>
                <c:pt idx="45">
                  <c:v>1</c:v>
                </c:pt>
              </c:numCache>
            </c:numRef>
          </c:yVal>
          <c:smooth val="1"/>
        </c:ser>
        <c:ser>
          <c:idx val="8"/>
          <c:order val="8"/>
          <c:tx>
            <c:strRef>
              <c:f>'True Temp 1'!$K$7</c:f>
              <c:strCache>
                <c:ptCount val="1"/>
                <c:pt idx="0">
                  <c:v>4000</c:v>
                </c:pt>
              </c:strCache>
            </c:strRef>
          </c:tx>
          <c:spPr>
            <a:ln w="19050" cap="rnd">
              <a:solidFill>
                <a:srgbClr val="7030A0"/>
              </a:solidFill>
              <a:prstDash val="dash"/>
              <a:round/>
            </a:ln>
            <a:effectLst/>
          </c:spPr>
          <c:marker>
            <c:symbol val="none"/>
          </c:marker>
          <c:xVal>
            <c:numRef>
              <c:f>'True Temp 1'!$B$9:$B$54</c:f>
              <c:numCache>
                <c:formatCode>0.00</c:formatCode>
                <c:ptCount val="46"/>
                <c:pt idx="0">
                  <c:v>0.1</c:v>
                </c:pt>
                <c:pt idx="1">
                  <c:v>0.12000000000000001</c:v>
                </c:pt>
                <c:pt idx="2">
                  <c:v>0.14000000000000001</c:v>
                </c:pt>
                <c:pt idx="3">
                  <c:v>0.16</c:v>
                </c:pt>
                <c:pt idx="4">
                  <c:v>0.18</c:v>
                </c:pt>
                <c:pt idx="5">
                  <c:v>0.19999999999999998</c:v>
                </c:pt>
                <c:pt idx="6">
                  <c:v>0.21999999999999997</c:v>
                </c:pt>
                <c:pt idx="7">
                  <c:v>0.23999999999999996</c:v>
                </c:pt>
                <c:pt idx="8">
                  <c:v>0.25999999999999995</c:v>
                </c:pt>
                <c:pt idx="9">
                  <c:v>0.27999999999999997</c:v>
                </c:pt>
                <c:pt idx="10">
                  <c:v>0.3</c:v>
                </c:pt>
                <c:pt idx="11">
                  <c:v>0.32</c:v>
                </c:pt>
                <c:pt idx="12">
                  <c:v>0.34</c:v>
                </c:pt>
                <c:pt idx="13">
                  <c:v>0.36000000000000004</c:v>
                </c:pt>
                <c:pt idx="14">
                  <c:v>0.38000000000000006</c:v>
                </c:pt>
                <c:pt idx="15">
                  <c:v>0.40000000000000008</c:v>
                </c:pt>
                <c:pt idx="16">
                  <c:v>0.4200000000000001</c:v>
                </c:pt>
                <c:pt idx="17">
                  <c:v>0.44000000000000011</c:v>
                </c:pt>
                <c:pt idx="18">
                  <c:v>0.46000000000000013</c:v>
                </c:pt>
                <c:pt idx="19">
                  <c:v>0.48000000000000015</c:v>
                </c:pt>
                <c:pt idx="20">
                  <c:v>0.50000000000000011</c:v>
                </c:pt>
                <c:pt idx="21">
                  <c:v>0.52000000000000013</c:v>
                </c:pt>
                <c:pt idx="22">
                  <c:v>0.54000000000000015</c:v>
                </c:pt>
                <c:pt idx="23">
                  <c:v>0.56000000000000016</c:v>
                </c:pt>
                <c:pt idx="24">
                  <c:v>0.58000000000000018</c:v>
                </c:pt>
                <c:pt idx="25">
                  <c:v>0.6000000000000002</c:v>
                </c:pt>
                <c:pt idx="26">
                  <c:v>0.62000000000000022</c:v>
                </c:pt>
                <c:pt idx="27">
                  <c:v>0.64000000000000024</c:v>
                </c:pt>
                <c:pt idx="28">
                  <c:v>0.66000000000000025</c:v>
                </c:pt>
                <c:pt idx="29">
                  <c:v>0.68000000000000027</c:v>
                </c:pt>
                <c:pt idx="30">
                  <c:v>0.70000000000000029</c:v>
                </c:pt>
                <c:pt idx="31">
                  <c:v>0.72000000000000031</c:v>
                </c:pt>
                <c:pt idx="32">
                  <c:v>0.74000000000000032</c:v>
                </c:pt>
                <c:pt idx="33">
                  <c:v>0.76000000000000034</c:v>
                </c:pt>
                <c:pt idx="34">
                  <c:v>0.78000000000000036</c:v>
                </c:pt>
                <c:pt idx="35">
                  <c:v>0.80000000000000038</c:v>
                </c:pt>
                <c:pt idx="36">
                  <c:v>0.8200000000000004</c:v>
                </c:pt>
                <c:pt idx="37">
                  <c:v>0.84000000000000041</c:v>
                </c:pt>
                <c:pt idx="38">
                  <c:v>0.86000000000000043</c:v>
                </c:pt>
                <c:pt idx="39">
                  <c:v>0.88000000000000045</c:v>
                </c:pt>
                <c:pt idx="40">
                  <c:v>0.90000000000000047</c:v>
                </c:pt>
                <c:pt idx="41">
                  <c:v>0.92000000000000048</c:v>
                </c:pt>
                <c:pt idx="42">
                  <c:v>0.9400000000000005</c:v>
                </c:pt>
                <c:pt idx="43">
                  <c:v>0.96000000000000052</c:v>
                </c:pt>
                <c:pt idx="44">
                  <c:v>0.98000000000000054</c:v>
                </c:pt>
                <c:pt idx="45">
                  <c:v>1.0000000000000004</c:v>
                </c:pt>
              </c:numCache>
            </c:numRef>
          </c:xVal>
          <c:yVal>
            <c:numRef>
              <c:f>'True Temp 1'!$K$9:$K$54</c:f>
              <c:numCache>
                <c:formatCode>0.000</c:formatCode>
                <c:ptCount val="46"/>
                <c:pt idx="0">
                  <c:v>2.7789473962519478</c:v>
                </c:pt>
                <c:pt idx="1">
                  <c:v>2.4358371498584845</c:v>
                </c:pt>
                <c:pt idx="2">
                  <c:v>2.2055941731683029</c:v>
                </c:pt>
                <c:pt idx="3">
                  <c:v>2.0386686592027776</c:v>
                </c:pt>
                <c:pt idx="4">
                  <c:v>1.9110901135334719</c:v>
                </c:pt>
                <c:pt idx="5">
                  <c:v>1.8097801928040258</c:v>
                </c:pt>
                <c:pt idx="6">
                  <c:v>1.7269639573964426</c:v>
                </c:pt>
                <c:pt idx="7">
                  <c:v>1.65771147423543</c:v>
                </c:pt>
                <c:pt idx="8">
                  <c:v>1.5987355915064234</c:v>
                </c:pt>
                <c:pt idx="9">
                  <c:v>1.5477543169764858</c:v>
                </c:pt>
                <c:pt idx="10">
                  <c:v>1.5031301699347102</c:v>
                </c:pt>
                <c:pt idx="11">
                  <c:v>1.4636552296529886</c:v>
                </c:pt>
                <c:pt idx="12">
                  <c:v>1.4284173285109165</c:v>
                </c:pt>
                <c:pt idx="13">
                  <c:v>1.3967136434202292</c:v>
                </c:pt>
                <c:pt idx="14">
                  <c:v>1.367993114838284</c:v>
                </c:pt>
                <c:pt idx="15">
                  <c:v>1.3418170178104516</c:v>
                </c:pt>
                <c:pt idx="16">
                  <c:v>1.3178313127530485</c:v>
                </c:pt>
                <c:pt idx="17">
                  <c:v>1.2957468455456378</c:v>
                </c:pt>
                <c:pt idx="18">
                  <c:v>1.2753249017116057</c:v>
                </c:pt>
                <c:pt idx="19">
                  <c:v>1.2563664895795259</c:v>
                </c:pt>
                <c:pt idx="20">
                  <c:v>1.2387042695699402</c:v>
                </c:pt>
                <c:pt idx="21">
                  <c:v>1.2221963931153499</c:v>
                </c:pt>
                <c:pt idx="22">
                  <c:v>1.2067217409245794</c:v>
                </c:pt>
                <c:pt idx="23">
                  <c:v>1.1921762010288999</c:v>
                </c:pt>
                <c:pt idx="24">
                  <c:v>1.178469729332388</c:v>
                </c:pt>
                <c:pt idx="25">
                  <c:v>1.165524005969315</c:v>
                </c:pt>
                <c:pt idx="26">
                  <c:v>1.1532705502255671</c:v>
                </c:pt>
                <c:pt idx="27">
                  <c:v>1.1416491919244554</c:v>
                </c:pt>
                <c:pt idx="28">
                  <c:v>1.1306068224782073</c:v>
                </c:pt>
                <c:pt idx="29">
                  <c:v>1.1200963672424968</c:v>
                </c:pt>
                <c:pt idx="30">
                  <c:v>1.1100759343966078</c:v>
                </c:pt>
                <c:pt idx="31">
                  <c:v>1.1005081056876389</c:v>
                </c:pt>
                <c:pt idx="32">
                  <c:v>1.091359341983386</c:v>
                </c:pt>
                <c:pt idx="33">
                  <c:v>1.0825994823502356</c:v>
                </c:pt>
                <c:pt idx="34">
                  <c:v>1.0742013197896656</c:v>
                </c:pt>
                <c:pt idx="35">
                  <c:v>1.0661402401749893</c:v>
                </c:pt>
                <c:pt idx="36">
                  <c:v>1.0583939135793263</c:v>
                </c:pt>
                <c:pt idx="37">
                  <c:v>1.0509420292601706</c:v>
                </c:pt>
                <c:pt idx="38">
                  <c:v>1.0437660672010969</c:v>
                </c:pt>
                <c:pt idx="39">
                  <c:v>1.0368491004084022</c:v>
                </c:pt>
                <c:pt idx="40">
                  <c:v>1.0301756231958779</c:v>
                </c:pt>
                <c:pt idx="41">
                  <c:v>1.0237314015221017</c:v>
                </c:pt>
                <c:pt idx="42">
                  <c:v>1.0175033421155422</c:v>
                </c:pt>
                <c:pt idx="43">
                  <c:v>1.0114793776671187</c:v>
                </c:pt>
                <c:pt idx="44">
                  <c:v>1.0056483658137418</c:v>
                </c:pt>
                <c:pt idx="45">
                  <c:v>0.99999999999999978</c:v>
                </c:pt>
              </c:numCache>
            </c:numRef>
          </c:yVal>
          <c:smooth val="1"/>
        </c:ser>
        <c:ser>
          <c:idx val="9"/>
          <c:order val="9"/>
          <c:tx>
            <c:strRef>
              <c:f>'True Temp 1'!$L$7</c:f>
              <c:strCache>
                <c:ptCount val="1"/>
                <c:pt idx="0">
                  <c:v>8000</c:v>
                </c:pt>
              </c:strCache>
            </c:strRef>
          </c:tx>
          <c:spPr>
            <a:ln w="19050" cap="rnd">
              <a:solidFill>
                <a:schemeClr val="tx2">
                  <a:lumMod val="60000"/>
                  <a:lumOff val="40000"/>
                </a:schemeClr>
              </a:solidFill>
              <a:prstDash val="dash"/>
              <a:round/>
            </a:ln>
            <a:effectLst/>
          </c:spPr>
          <c:marker>
            <c:symbol val="none"/>
          </c:marker>
          <c:xVal>
            <c:numRef>
              <c:f>'True Temp 1'!$B$9:$B$54</c:f>
              <c:numCache>
                <c:formatCode>0.00</c:formatCode>
                <c:ptCount val="46"/>
                <c:pt idx="0">
                  <c:v>0.1</c:v>
                </c:pt>
                <c:pt idx="1">
                  <c:v>0.12000000000000001</c:v>
                </c:pt>
                <c:pt idx="2">
                  <c:v>0.14000000000000001</c:v>
                </c:pt>
                <c:pt idx="3">
                  <c:v>0.16</c:v>
                </c:pt>
                <c:pt idx="4">
                  <c:v>0.18</c:v>
                </c:pt>
                <c:pt idx="5">
                  <c:v>0.19999999999999998</c:v>
                </c:pt>
                <c:pt idx="6">
                  <c:v>0.21999999999999997</c:v>
                </c:pt>
                <c:pt idx="7">
                  <c:v>0.23999999999999996</c:v>
                </c:pt>
                <c:pt idx="8">
                  <c:v>0.25999999999999995</c:v>
                </c:pt>
                <c:pt idx="9">
                  <c:v>0.27999999999999997</c:v>
                </c:pt>
                <c:pt idx="10">
                  <c:v>0.3</c:v>
                </c:pt>
                <c:pt idx="11">
                  <c:v>0.32</c:v>
                </c:pt>
                <c:pt idx="12">
                  <c:v>0.34</c:v>
                </c:pt>
                <c:pt idx="13">
                  <c:v>0.36000000000000004</c:v>
                </c:pt>
                <c:pt idx="14">
                  <c:v>0.38000000000000006</c:v>
                </c:pt>
                <c:pt idx="15">
                  <c:v>0.40000000000000008</c:v>
                </c:pt>
                <c:pt idx="16">
                  <c:v>0.4200000000000001</c:v>
                </c:pt>
                <c:pt idx="17">
                  <c:v>0.44000000000000011</c:v>
                </c:pt>
                <c:pt idx="18">
                  <c:v>0.46000000000000013</c:v>
                </c:pt>
                <c:pt idx="19">
                  <c:v>0.48000000000000015</c:v>
                </c:pt>
                <c:pt idx="20">
                  <c:v>0.50000000000000011</c:v>
                </c:pt>
                <c:pt idx="21">
                  <c:v>0.52000000000000013</c:v>
                </c:pt>
                <c:pt idx="22">
                  <c:v>0.54000000000000015</c:v>
                </c:pt>
                <c:pt idx="23">
                  <c:v>0.56000000000000016</c:v>
                </c:pt>
                <c:pt idx="24">
                  <c:v>0.58000000000000018</c:v>
                </c:pt>
                <c:pt idx="25">
                  <c:v>0.6000000000000002</c:v>
                </c:pt>
                <c:pt idx="26">
                  <c:v>0.62000000000000022</c:v>
                </c:pt>
                <c:pt idx="27">
                  <c:v>0.64000000000000024</c:v>
                </c:pt>
                <c:pt idx="28">
                  <c:v>0.66000000000000025</c:v>
                </c:pt>
                <c:pt idx="29">
                  <c:v>0.68000000000000027</c:v>
                </c:pt>
                <c:pt idx="30">
                  <c:v>0.70000000000000029</c:v>
                </c:pt>
                <c:pt idx="31">
                  <c:v>0.72000000000000031</c:v>
                </c:pt>
                <c:pt idx="32">
                  <c:v>0.74000000000000032</c:v>
                </c:pt>
                <c:pt idx="33">
                  <c:v>0.76000000000000034</c:v>
                </c:pt>
                <c:pt idx="34">
                  <c:v>0.78000000000000036</c:v>
                </c:pt>
                <c:pt idx="35">
                  <c:v>0.80000000000000038</c:v>
                </c:pt>
                <c:pt idx="36">
                  <c:v>0.8200000000000004</c:v>
                </c:pt>
                <c:pt idx="37">
                  <c:v>0.84000000000000041</c:v>
                </c:pt>
                <c:pt idx="38">
                  <c:v>0.86000000000000043</c:v>
                </c:pt>
                <c:pt idx="39">
                  <c:v>0.88000000000000045</c:v>
                </c:pt>
                <c:pt idx="40">
                  <c:v>0.90000000000000047</c:v>
                </c:pt>
                <c:pt idx="41">
                  <c:v>0.92000000000000048</c:v>
                </c:pt>
                <c:pt idx="42">
                  <c:v>0.9400000000000005</c:v>
                </c:pt>
                <c:pt idx="43">
                  <c:v>0.96000000000000052</c:v>
                </c:pt>
                <c:pt idx="44">
                  <c:v>0.98000000000000054</c:v>
                </c:pt>
                <c:pt idx="45">
                  <c:v>1.0000000000000004</c:v>
                </c:pt>
              </c:numCache>
            </c:numRef>
          </c:xVal>
          <c:yVal>
            <c:numRef>
              <c:f>'True Temp 1'!$L$9:$L$54</c:f>
              <c:numCache>
                <c:formatCode>General</c:formatCode>
                <c:ptCount val="46"/>
                <c:pt idx="4" formatCode="0.000">
                  <c:v>21.494686243390245</c:v>
                </c:pt>
                <c:pt idx="5" formatCode="0.000">
                  <c:v>9.5141521773255597</c:v>
                </c:pt>
                <c:pt idx="6" formatCode="0.000">
                  <c:v>6.3250402435108493</c:v>
                </c:pt>
                <c:pt idx="7" formatCode="0.000">
                  <c:v>4.8430237926690616</c:v>
                </c:pt>
                <c:pt idx="8" formatCode="0.000">
                  <c:v>3.9842446966786396</c:v>
                </c:pt>
                <c:pt idx="9" formatCode="0.000">
                  <c:v>3.4223749945580155</c:v>
                </c:pt>
                <c:pt idx="10" formatCode="0.000">
                  <c:v>3.0251991144988515</c:v>
                </c:pt>
                <c:pt idx="11" formatCode="0.000">
                  <c:v>2.7289447209600137</c:v>
                </c:pt>
                <c:pt idx="12" formatCode="0.000">
                  <c:v>2.4990563915970592</c:v>
                </c:pt>
                <c:pt idx="13" formatCode="0.000">
                  <c:v>2.3151752533219208</c:v>
                </c:pt>
                <c:pt idx="14" formatCode="0.000">
                  <c:v>2.1645224869476647</c:v>
                </c:pt>
                <c:pt idx="15" formatCode="0.000">
                  <c:v>2.0386686592027772</c:v>
                </c:pt>
                <c:pt idx="16" formatCode="0.000">
                  <c:v>1.9318261558903556</c:v>
                </c:pt>
                <c:pt idx="17" formatCode="0.000">
                  <c:v>1.8398878831427461</c:v>
                </c:pt>
                <c:pt idx="18" formatCode="0.000">
                  <c:v>1.7598574929976032</c:v>
                </c:pt>
                <c:pt idx="19" formatCode="0.000">
                  <c:v>1.6894968717441687</c:v>
                </c:pt>
                <c:pt idx="20" formatCode="0.000">
                  <c:v>1.627099982381603</c:v>
                </c:pt>
                <c:pt idx="21" formatCode="0.000">
                  <c:v>1.5713431800742526</c:v>
                </c:pt>
                <c:pt idx="22" formatCode="0.000">
                  <c:v>1.5211834272768727</c:v>
                </c:pt>
                <c:pt idx="23" formatCode="0.000">
                  <c:v>1.4757874211521587</c:v>
                </c:pt>
                <c:pt idx="24" formatCode="0.000">
                  <c:v>1.4344812010088337</c:v>
                </c:pt>
                <c:pt idx="25" formatCode="0.000">
                  <c:v>1.3967136434202287</c:v>
                </c:pt>
                <c:pt idx="26" formatCode="0.000">
                  <c:v>1.362029572176563</c:v>
                </c:pt>
                <c:pt idx="27" formatCode="0.000">
                  <c:v>1.3300496500773116</c:v>
                </c:pt>
                <c:pt idx="28" formatCode="0.000">
                  <c:v>1.3004551355015286</c:v>
                </c:pt>
                <c:pt idx="29" formatCode="0.000">
                  <c:v>1.2729761823260812</c:v>
                </c:pt>
                <c:pt idx="30" formatCode="0.000">
                  <c:v>1.2473827569141496</c:v>
                </c:pt>
                <c:pt idx="31" formatCode="0.000">
                  <c:v>1.2234775128562436</c:v>
                </c:pt>
                <c:pt idx="32" formatCode="0.000">
                  <c:v>1.2010901475238973</c:v>
                </c:pt>
                <c:pt idx="33" formatCode="0.000">
                  <c:v>1.1800728923978423</c:v>
                </c:pt>
                <c:pt idx="34" formatCode="0.000">
                  <c:v>1.1602968796041222</c:v>
                </c:pt>
                <c:pt idx="35" formatCode="0.000">
                  <c:v>1.1416491919244554</c:v>
                </c:pt>
                <c:pt idx="36" formatCode="0.000">
                  <c:v>1.1240304505704697</c:v>
                </c:pt>
                <c:pt idx="37" formatCode="0.000">
                  <c:v>1.1073528295019937</c:v>
                </c:pt>
                <c:pt idx="38" formatCode="0.000">
                  <c:v>1.0915384106334591</c:v>
                </c:pt>
                <c:pt idx="39" formatCode="0.000">
                  <c:v>1.0765178134060345</c:v>
                </c:pt>
                <c:pt idx="40" formatCode="0.000">
                  <c:v>1.0622290466554696</c:v>
                </c:pt>
                <c:pt idx="41" formatCode="0.000">
                  <c:v>1.0486165417162889</c:v>
                </c:pt>
                <c:pt idx="42" formatCode="0.000">
                  <c:v>1.0356303341595705</c:v>
                </c:pt>
                <c:pt idx="43" formatCode="0.000">
                  <c:v>1.0232253681061863</c:v>
                </c:pt>
                <c:pt idx="44" formatCode="0.000">
                  <c:v>1.0113609021588512</c:v>
                </c:pt>
                <c:pt idx="45" formatCode="0.000">
                  <c:v>0.99999999999999978</c:v>
                </c:pt>
              </c:numCache>
            </c:numRef>
          </c:yVal>
          <c:smooth val="1"/>
        </c:ser>
        <c:dLbls>
          <c:showLegendKey val="0"/>
          <c:showVal val="0"/>
          <c:showCatName val="0"/>
          <c:showSerName val="0"/>
          <c:showPercent val="0"/>
          <c:showBubbleSize val="0"/>
        </c:dLbls>
        <c:axId val="225353192"/>
        <c:axId val="225353584"/>
      </c:scatterChart>
      <c:valAx>
        <c:axId val="225353192"/>
        <c:scaling>
          <c:orientation val="minMax"/>
          <c:max val="1"/>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dirty="0"/>
                  <a:t>Emissivity</a:t>
                </a:r>
              </a:p>
            </c:rich>
          </c:tx>
          <c:layout/>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225353584"/>
        <c:crosses val="autoZero"/>
        <c:crossBetween val="midCat"/>
      </c:valAx>
      <c:valAx>
        <c:axId val="225353584"/>
        <c:scaling>
          <c:orientation val="minMax"/>
          <c:max val="5"/>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dirty="0"/>
                  <a:t>Temperature Ratio, T/T</a:t>
                </a:r>
                <a:r>
                  <a:rPr lang="en-US" sz="2400" baseline="-25000" dirty="0">
                    <a:sym typeface="Symbol" panose="05050102010706020507" pitchFamily="18" charset="2"/>
                  </a:rPr>
                  <a:t></a:t>
                </a:r>
                <a:endParaRPr lang="en-US" sz="2400" baseline="-25000" dirty="0"/>
              </a:p>
            </c:rich>
          </c:tx>
          <c:layout/>
          <c:overlay val="0"/>
          <c:spPr>
            <a:noFill/>
            <a:ln>
              <a:noFill/>
            </a:ln>
            <a:effectLst/>
          </c:spPr>
          <c:txPr>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225353192"/>
        <c:crosses val="autoZero"/>
        <c:crossBetween val="midCat"/>
      </c:valAx>
      <c:spPr>
        <a:noFill/>
        <a:ln>
          <a:noFill/>
        </a:ln>
        <a:effectLst/>
      </c:spPr>
    </c:plotArea>
    <c:plotVisOnly val="1"/>
    <c:dispBlanksAs val="gap"/>
    <c:showDLblsOverMax val="0"/>
  </c:chart>
  <c:spPr>
    <a:solidFill>
      <a:schemeClr val="bg1"/>
    </a:solidFill>
    <a:ln>
      <a:noFill/>
    </a:ln>
    <a:effectLst/>
  </c:spPr>
  <c:txPr>
    <a:bodyPr/>
    <a:lstStyle/>
    <a:p>
      <a:pPr>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tx>
            <c:strRef>
              <c:f>Sheet1!$B$2</c:f>
              <c:strCache>
                <c:ptCount val="1"/>
                <c:pt idx="0">
                  <c:v>0.5</c:v>
                </c:pt>
              </c:strCache>
            </c:strRef>
          </c:tx>
          <c:spPr>
            <a:ln w="19050" cap="rnd">
              <a:solidFill>
                <a:schemeClr val="accent1"/>
              </a:solidFill>
              <a:round/>
            </a:ln>
            <a:effectLst/>
          </c:spPr>
          <c:marker>
            <c:symbol val="none"/>
          </c:marker>
          <c:xVal>
            <c:numRef>
              <c:f>Sheet1!$A$3:$A$50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Sheet1!$B$3:$B$50</c:f>
              <c:numCache>
                <c:formatCode>General</c:formatCode>
                <c:ptCount val="48"/>
                <c:pt idx="0">
                  <c:v>-1.042553520665402E-2</c:v>
                </c:pt>
                <c:pt idx="1">
                  <c:v>-1.3900713608872026E-2</c:v>
                </c:pt>
                <c:pt idx="2">
                  <c:v>-1.7375892011090032E-2</c:v>
                </c:pt>
                <c:pt idx="3">
                  <c:v>-2.085107041330804E-2</c:v>
                </c:pt>
                <c:pt idx="4">
                  <c:v>-2.4326248815526044E-2</c:v>
                </c:pt>
                <c:pt idx="5">
                  <c:v>-2.7801427217744045E-2</c:v>
                </c:pt>
                <c:pt idx="6">
                  <c:v>-3.127660561996165E-2</c:v>
                </c:pt>
                <c:pt idx="7">
                  <c:v>-3.4751784022169004E-2</c:v>
                </c:pt>
                <c:pt idx="8">
                  <c:v>-3.822696242423157E-2</c:v>
                </c:pt>
                <c:pt idx="9">
                  <c:v>-4.1702140825009296E-2</c:v>
                </c:pt>
                <c:pt idx="10">
                  <c:v>-4.5177319217823468E-2</c:v>
                </c:pt>
                <c:pt idx="11">
                  <c:v>-4.8652497573422299E-2</c:v>
                </c:pt>
                <c:pt idx="12">
                  <c:v>-5.2127675790213469E-2</c:v>
                </c:pt>
                <c:pt idx="13">
                  <c:v>-5.5602853575591478E-2</c:v>
                </c:pt>
                <c:pt idx="14">
                  <c:v>-5.9078030206073669E-2</c:v>
                </c:pt>
                <c:pt idx="15">
                  <c:v>-6.2553204104022403E-2</c:v>
                </c:pt>
                <c:pt idx="16">
                  <c:v>-6.6028372170226599E-2</c:v>
                </c:pt>
                <c:pt idx="17">
                  <c:v>-6.9503528826271352E-2</c:v>
                </c:pt>
                <c:pt idx="18">
                  <c:v>-7.2978664746150834E-2</c:v>
                </c:pt>
                <c:pt idx="19">
                  <c:v>-7.6453765287908176E-2</c:v>
                </c:pt>
                <c:pt idx="20">
                  <c:v>-7.9928808667321716E-2</c:v>
                </c:pt>
                <c:pt idx="21">
                  <c:v>-8.3403763941765921E-2</c:v>
                </c:pt>
                <c:pt idx="22">
                  <c:v>-8.6878588890140412E-2</c:v>
                </c:pt>
                <c:pt idx="23">
                  <c:v>-9.0353227882977644E-2</c:v>
                </c:pt>
                <c:pt idx="24">
                  <c:v>-9.3827609835990131E-2</c:v>
                </c:pt>
                <c:pt idx="25">
                  <c:v>-9.7301646332008357E-2</c:v>
                </c:pt>
                <c:pt idx="26">
                  <c:v>-0.10077522998264278</c:v>
                </c:pt>
                <c:pt idx="27">
                  <c:v>-0.10424823308430334</c:v>
                </c:pt>
                <c:pt idx="28">
                  <c:v>-0.1077205066054175</c:v>
                </c:pt>
                <c:pt idx="29">
                  <c:v>-0.11119187952438621</c:v>
                </c:pt>
                <c:pt idx="30">
                  <c:v>-0.1146621585221313</c:v>
                </c:pt>
                <c:pt idx="31">
                  <c:v>-0.11813112801971436</c:v>
                </c:pt>
                <c:pt idx="32">
                  <c:v>-0.12159855054077122</c:v>
                </c:pt>
                <c:pt idx="33">
                  <c:v>-0.12506416737045958</c:v>
                </c:pt>
                <c:pt idx="34">
                  <c:v>-0.12852769947710566</c:v>
                </c:pt>
                <c:pt idx="35">
                  <c:v>-0.13198884865948632</c:v>
                </c:pt>
                <c:pt idx="36">
                  <c:v>-0.13544729888135473</c:v>
                </c:pt>
                <c:pt idx="37">
                  <c:v>-0.1389027177550459</c:v>
                </c:pt>
                <c:pt idx="38">
                  <c:v>-0.14235475813743609</c:v>
                </c:pt>
                <c:pt idx="39">
                  <c:v>-0.14580305980384911</c:v>
                </c:pt>
                <c:pt idx="40">
                  <c:v>-0.14924725116842419</c:v>
                </c:pt>
                <c:pt idx="41">
                  <c:v>-0.15268695102274513</c:v>
                </c:pt>
                <c:pt idx="42">
                  <c:v>-0.15612177026798488</c:v>
                </c:pt>
                <c:pt idx="43">
                  <c:v>-0.15955131361929437</c:v>
                </c:pt>
                <c:pt idx="44">
                  <c:v>-0.16297518126454197</c:v>
                </c:pt>
                <c:pt idx="45">
                  <c:v>-0.16639297046271129</c:v>
                </c:pt>
                <c:pt idx="46">
                  <c:v>-0.16980427707023329</c:v>
                </c:pt>
                <c:pt idx="47">
                  <c:v>-0.17320869698623068</c:v>
                </c:pt>
              </c:numCache>
            </c:numRef>
          </c:yVal>
          <c:smooth val="1"/>
        </c:ser>
        <c:ser>
          <c:idx val="1"/>
          <c:order val="1"/>
          <c:tx>
            <c:strRef>
              <c:f>Sheet1!$C$2</c:f>
              <c:strCache>
                <c:ptCount val="1"/>
                <c:pt idx="0">
                  <c:v>1</c:v>
                </c:pt>
              </c:strCache>
            </c:strRef>
          </c:tx>
          <c:spPr>
            <a:ln w="19050" cap="rnd">
              <a:solidFill>
                <a:srgbClr val="00B050"/>
              </a:solidFill>
              <a:prstDash val="solid"/>
              <a:round/>
            </a:ln>
            <a:effectLst/>
          </c:spPr>
          <c:marker>
            <c:symbol val="none"/>
          </c:marker>
          <c:xVal>
            <c:numRef>
              <c:f>Sheet1!$A$3:$A$50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Sheet1!$C$3:$C$50</c:f>
              <c:numCache>
                <c:formatCode>General</c:formatCode>
                <c:ptCount val="48"/>
                <c:pt idx="0">
                  <c:v>-2.085107041330804E-2</c:v>
                </c:pt>
                <c:pt idx="1">
                  <c:v>-2.7801427217744045E-2</c:v>
                </c:pt>
                <c:pt idx="2">
                  <c:v>-3.4751784022169004E-2</c:v>
                </c:pt>
                <c:pt idx="3">
                  <c:v>-4.1702140825009296E-2</c:v>
                </c:pt>
                <c:pt idx="4">
                  <c:v>-4.8652497573422299E-2</c:v>
                </c:pt>
                <c:pt idx="5">
                  <c:v>-5.5602853575591478E-2</c:v>
                </c:pt>
                <c:pt idx="6">
                  <c:v>-6.2553204104022403E-2</c:v>
                </c:pt>
                <c:pt idx="7">
                  <c:v>-6.9503528826271352E-2</c:v>
                </c:pt>
                <c:pt idx="8">
                  <c:v>-7.6453765287908176E-2</c:v>
                </c:pt>
                <c:pt idx="9">
                  <c:v>-8.3403763941765921E-2</c:v>
                </c:pt>
                <c:pt idx="10">
                  <c:v>-9.0353227882977644E-2</c:v>
                </c:pt>
                <c:pt idx="11">
                  <c:v>-9.7301646332008357E-2</c:v>
                </c:pt>
                <c:pt idx="12">
                  <c:v>-0.10424823308430334</c:v>
                </c:pt>
                <c:pt idx="13">
                  <c:v>-0.11119187952438621</c:v>
                </c:pt>
                <c:pt idx="14">
                  <c:v>-0.11813112801971436</c:v>
                </c:pt>
                <c:pt idx="15">
                  <c:v>-0.12506416737045958</c:v>
                </c:pt>
                <c:pt idx="16">
                  <c:v>-0.13198884865948632</c:v>
                </c:pt>
                <c:pt idx="17">
                  <c:v>-0.1389027177550459</c:v>
                </c:pt>
                <c:pt idx="18">
                  <c:v>-0.14580305980384911</c:v>
                </c:pt>
                <c:pt idx="19">
                  <c:v>-0.15268695102274513</c:v>
                </c:pt>
                <c:pt idx="20">
                  <c:v>-0.15955131361929437</c:v>
                </c:pt>
                <c:pt idx="21">
                  <c:v>-0.16639297046271129</c:v>
                </c:pt>
                <c:pt idx="22">
                  <c:v>-0.17320869698623068</c:v>
                </c:pt>
                <c:pt idx="23">
                  <c:v>-0.17999526860675902</c:v>
                </c:pt>
                <c:pt idx="24">
                  <c:v>-0.18674950263477189</c:v>
                </c:pt>
                <c:pt idx="25">
                  <c:v>-0.19346829419486725</c:v>
                </c:pt>
                <c:pt idx="26">
                  <c:v>-0.2001486460880241</c:v>
                </c:pt>
                <c:pt idx="27">
                  <c:v>-0.2067876928162754</c:v>
                </c:pt>
                <c:pt idx="28">
                  <c:v>-0.21338271918021154</c:v>
                </c:pt>
                <c:pt idx="29">
                  <c:v>-0.21993117397105919</c:v>
                </c:pt>
                <c:pt idx="30">
                  <c:v>-0.22643067933168512</c:v>
                </c:pt>
                <c:pt idx="31">
                  <c:v>-0.2328790363714052</c:v>
                </c:pt>
                <c:pt idx="32">
                  <c:v>-0.23927422760135522</c:v>
                </c:pt>
                <c:pt idx="33">
                  <c:v>-0.24561441672078371</c:v>
                </c:pt>
                <c:pt idx="34">
                  <c:v>-0.25189794623771178</c:v>
                </c:pt>
                <c:pt idx="35">
                  <c:v>-0.25812333335557885</c:v>
                </c:pt>
                <c:pt idx="36">
                  <c:v>-0.26428926450464379</c:v>
                </c:pt>
                <c:pt idx="37">
                  <c:v>-0.27039458884563999</c:v>
                </c:pt>
                <c:pt idx="38">
                  <c:v>-0.2764383110250998</c:v>
                </c:pt>
                <c:pt idx="39">
                  <c:v>-0.28241958341779383</c:v>
                </c:pt>
                <c:pt idx="40">
                  <c:v>-0.28833769805228177</c:v>
                </c:pt>
                <c:pt idx="41">
                  <c:v>-0.29419207838072836</c:v>
                </c:pt>
                <c:pt idx="42">
                  <c:v>-0.29998227102375807</c:v>
                </c:pt>
                <c:pt idx="43">
                  <c:v>-0.30570793759492204</c:v>
                </c:pt>
                <c:pt idx="44">
                  <c:v>-0.31136884668697984</c:v>
                </c:pt>
                <c:pt idx="45">
                  <c:v>-0.31696486608327179</c:v>
                </c:pt>
                <c:pt idx="46">
                  <c:v>-0.32249595524157393</c:v>
                </c:pt>
                <c:pt idx="47">
                  <c:v>-0.32796215808461687</c:v>
                </c:pt>
              </c:numCache>
            </c:numRef>
          </c:yVal>
          <c:smooth val="1"/>
        </c:ser>
        <c:ser>
          <c:idx val="2"/>
          <c:order val="2"/>
          <c:tx>
            <c:strRef>
              <c:f>Sheet1!$D$2</c:f>
              <c:strCache>
                <c:ptCount val="1"/>
                <c:pt idx="0">
                  <c:v>2</c:v>
                </c:pt>
              </c:strCache>
            </c:strRef>
          </c:tx>
          <c:spPr>
            <a:ln w="19050" cap="rnd">
              <a:solidFill>
                <a:schemeClr val="accent3"/>
              </a:solidFill>
              <a:round/>
            </a:ln>
            <a:effectLst/>
          </c:spPr>
          <c:marker>
            <c:symbol val="none"/>
          </c:marker>
          <c:xVal>
            <c:numRef>
              <c:f>Sheet1!$A$3:$A$50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Sheet1!$D$3:$D$50</c:f>
              <c:numCache>
                <c:formatCode>General</c:formatCode>
                <c:ptCount val="48"/>
                <c:pt idx="0">
                  <c:v>-4.1702140825009296E-2</c:v>
                </c:pt>
                <c:pt idx="1">
                  <c:v>-5.5602853575591478E-2</c:v>
                </c:pt>
                <c:pt idx="2">
                  <c:v>-6.9503528826271352E-2</c:v>
                </c:pt>
                <c:pt idx="3">
                  <c:v>-8.3403763941765921E-2</c:v>
                </c:pt>
                <c:pt idx="4">
                  <c:v>-9.7301646332008357E-2</c:v>
                </c:pt>
                <c:pt idx="5">
                  <c:v>-0.11119187952438621</c:v>
                </c:pt>
                <c:pt idx="6">
                  <c:v>-0.12506416737045958</c:v>
                </c:pt>
                <c:pt idx="7">
                  <c:v>-0.1389027177550459</c:v>
                </c:pt>
                <c:pt idx="8">
                  <c:v>-0.15268695102274513</c:v>
                </c:pt>
                <c:pt idx="9">
                  <c:v>-0.16639297046271129</c:v>
                </c:pt>
                <c:pt idx="10">
                  <c:v>-0.17999526860675902</c:v>
                </c:pt>
                <c:pt idx="11">
                  <c:v>-0.19346829419486725</c:v>
                </c:pt>
                <c:pt idx="12">
                  <c:v>-0.2067876928162754</c:v>
                </c:pt>
                <c:pt idx="13">
                  <c:v>-0.21993117397105919</c:v>
                </c:pt>
                <c:pt idx="14">
                  <c:v>-0.2328790363714052</c:v>
                </c:pt>
                <c:pt idx="15">
                  <c:v>-0.24561441672078371</c:v>
                </c:pt>
                <c:pt idx="16">
                  <c:v>-0.25812333335557885</c:v>
                </c:pt>
                <c:pt idx="17">
                  <c:v>-0.27039458884563999</c:v>
                </c:pt>
                <c:pt idx="18">
                  <c:v>-0.28241958341779383</c:v>
                </c:pt>
                <c:pt idx="19">
                  <c:v>-0.29419207838072836</c:v>
                </c:pt>
                <c:pt idx="20">
                  <c:v>-0.30570793759492204</c:v>
                </c:pt>
                <c:pt idx="21">
                  <c:v>-0.31696486608327179</c:v>
                </c:pt>
                <c:pt idx="22">
                  <c:v>-0.32796215808461687</c:v>
                </c:pt>
                <c:pt idx="23">
                  <c:v>-0.33870046190775388</c:v>
                </c:pt>
                <c:pt idx="24">
                  <c:v>-0.34918156547107276</c:v>
                </c:pt>
                <c:pt idx="25">
                  <c:v>-0.35940820405779789</c:v>
                </c:pt>
                <c:pt idx="26">
                  <c:v>-0.3693838902808394</c:v>
                </c:pt>
                <c:pt idx="27">
                  <c:v>-0.37911276529935056</c:v>
                </c:pt>
                <c:pt idx="28">
                  <c:v>-0.3885994697832913</c:v>
                </c:pt>
                <c:pt idx="29">
                  <c:v>-0.39784903285179901</c:v>
                </c:pt>
                <c:pt idx="30">
                  <c:v>-0.40686677712194258</c:v>
                </c:pt>
                <c:pt idx="31">
                  <c:v>-0.41565823803022289</c:v>
                </c:pt>
                <c:pt idx="32">
                  <c:v>-0.42422909568412759</c:v>
                </c:pt>
                <c:pt idx="33">
                  <c:v>-0.43258511763403062</c:v>
                </c:pt>
                <c:pt idx="34">
                  <c:v>-0.4407321111060768</c:v>
                </c:pt>
                <c:pt idx="35">
                  <c:v>-0.44867588339108228</c:v>
                </c:pt>
                <c:pt idx="36">
                  <c:v>-0.45642220923462912</c:v>
                </c:pt>
                <c:pt idx="37">
                  <c:v>-0.4639768042146078</c:v>
                </c:pt>
                <c:pt idx="38">
                  <c:v>-0.47134530322193113</c:v>
                </c:pt>
                <c:pt idx="39">
                  <c:v>-0.47853324327698515</c:v>
                </c:pt>
                <c:pt idx="40">
                  <c:v>-0.48554605001852119</c:v>
                </c:pt>
                <c:pt idx="41">
                  <c:v>-0.49238902729364825</c:v>
                </c:pt>
                <c:pt idx="42">
                  <c:v>-0.49906734935818403</c:v>
                </c:pt>
                <c:pt idx="43">
                  <c:v>-0.50558605526688039</c:v>
                </c:pt>
                <c:pt idx="44">
                  <c:v>-0.51195004509399311</c:v>
                </c:pt>
                <c:pt idx="45">
                  <c:v>-0.51816407767737283</c:v>
                </c:pt>
                <c:pt idx="46">
                  <c:v>-0.52423276962468324</c:v>
                </c:pt>
                <c:pt idx="47">
                  <c:v>-0.53016059535943028</c:v>
                </c:pt>
              </c:numCache>
            </c:numRef>
          </c:yVal>
          <c:smooth val="1"/>
        </c:ser>
        <c:ser>
          <c:idx val="3"/>
          <c:order val="3"/>
          <c:tx>
            <c:strRef>
              <c:f>Sheet1!$E$2</c:f>
              <c:strCache>
                <c:ptCount val="1"/>
                <c:pt idx="0">
                  <c:v>4</c:v>
                </c:pt>
              </c:strCache>
            </c:strRef>
          </c:tx>
          <c:spPr>
            <a:ln w="19050" cap="rnd">
              <a:solidFill>
                <a:schemeClr val="accent4"/>
              </a:solidFill>
              <a:round/>
            </a:ln>
            <a:effectLst/>
          </c:spPr>
          <c:marker>
            <c:symbol val="none"/>
          </c:marker>
          <c:xVal>
            <c:numRef>
              <c:f>Sheet1!$A$3:$A$50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Sheet1!$E$3:$E$50</c:f>
              <c:numCache>
                <c:formatCode>General</c:formatCode>
                <c:ptCount val="48"/>
                <c:pt idx="0">
                  <c:v>-8.3403763941765921E-2</c:v>
                </c:pt>
                <c:pt idx="1">
                  <c:v>-0.11119187952438621</c:v>
                </c:pt>
                <c:pt idx="2">
                  <c:v>-0.1389027177550459</c:v>
                </c:pt>
                <c:pt idx="3">
                  <c:v>-0.16639297046271129</c:v>
                </c:pt>
                <c:pt idx="4">
                  <c:v>-0.19346829419486725</c:v>
                </c:pt>
                <c:pt idx="5">
                  <c:v>-0.21993117397105919</c:v>
                </c:pt>
                <c:pt idx="6">
                  <c:v>-0.24561441672078371</c:v>
                </c:pt>
                <c:pt idx="7">
                  <c:v>-0.27039458884563999</c:v>
                </c:pt>
                <c:pt idx="8">
                  <c:v>-0.29419207838072836</c:v>
                </c:pt>
                <c:pt idx="9">
                  <c:v>-0.31696486608327179</c:v>
                </c:pt>
                <c:pt idx="10">
                  <c:v>-0.33870046190775388</c:v>
                </c:pt>
                <c:pt idx="11">
                  <c:v>-0.35940820405779789</c:v>
                </c:pt>
                <c:pt idx="12">
                  <c:v>-0.37911276529935056</c:v>
                </c:pt>
                <c:pt idx="13">
                  <c:v>-0.39784903285179901</c:v>
                </c:pt>
                <c:pt idx="14">
                  <c:v>-0.41565823803022289</c:v>
                </c:pt>
                <c:pt idx="15">
                  <c:v>-0.43258511763403062</c:v>
                </c:pt>
                <c:pt idx="16">
                  <c:v>-0.44867588339108228</c:v>
                </c:pt>
                <c:pt idx="17">
                  <c:v>-0.4639768042146078</c:v>
                </c:pt>
                <c:pt idx="18">
                  <c:v>-0.47853324327698515</c:v>
                </c:pt>
                <c:pt idx="19">
                  <c:v>-0.49238902729364825</c:v>
                </c:pt>
                <c:pt idx="20">
                  <c:v>-0.50558605526688039</c:v>
                </c:pt>
                <c:pt idx="21">
                  <c:v>-0.51816407767737283</c:v>
                </c:pt>
                <c:pt idx="22">
                  <c:v>-0.53016059535943028</c:v>
                </c:pt>
                <c:pt idx="23">
                  <c:v>-0.54161084103783841</c:v>
                </c:pt>
                <c:pt idx="24">
                  <c:v>-0.55254781671834341</c:v>
                </c:pt>
                <c:pt idx="25">
                  <c:v>-0.5630023676495477</c:v>
                </c:pt>
                <c:pt idx="26">
                  <c:v>-0.57300327908598447</c:v>
                </c:pt>
                <c:pt idx="27">
                  <c:v>-0.58257738610119214</c:v>
                </c:pt>
                <c:pt idx="28">
                  <c:v>-0.5917496896194645</c:v>
                </c:pt>
                <c:pt idx="29">
                  <c:v>-0.6005434739490072</c:v>
                </c:pt>
                <c:pt idx="30">
                  <c:v>-0.60898042262428065</c:v>
                </c:pt>
                <c:pt idx="31">
                  <c:v>-0.61708073046067002</c:v>
                </c:pt>
                <c:pt idx="32">
                  <c:v>-0.62486321050699156</c:v>
                </c:pt>
                <c:pt idx="33">
                  <c:v>-0.6323453951360738</c:v>
                </c:pt>
                <c:pt idx="34">
                  <c:v>-0.63954363090304223</c:v>
                </c:pt>
                <c:pt idx="35">
                  <c:v>-0.64647316707052616</c:v>
                </c:pt>
                <c:pt idx="36">
                  <c:v>-0.65314823788299281</c:v>
                </c:pt>
                <c:pt idx="37">
                  <c:v>-0.65958213879306271</c:v>
                </c:pt>
                <c:pt idx="38">
                  <c:v>-0.66578729691863703</c:v>
                </c:pt>
                <c:pt idx="39">
                  <c:v>-0.67177533605390727</c:v>
                </c:pt>
                <c:pt idx="40">
                  <c:v>-0.67755713657917249</c:v>
                </c:pt>
                <c:pt idx="41">
                  <c:v>-0.68314289062073652</c:v>
                </c:pt>
                <c:pt idx="42">
                  <c:v>-0.68854215280790898</c:v>
                </c:pt>
                <c:pt idx="43">
                  <c:v>-0.69376388696291014</c:v>
                </c:pt>
                <c:pt idx="44">
                  <c:v>-0.69881650904381243</c:v>
                </c:pt>
                <c:pt idx="45">
                  <c:v>-0.70370792664241644</c:v>
                </c:pt>
                <c:pt idx="46">
                  <c:v>-0.70844557531941721</c:v>
                </c:pt>
                <c:pt idx="47">
                  <c:v>-0.71303645203929555</c:v>
                </c:pt>
              </c:numCache>
            </c:numRef>
          </c:yVal>
          <c:smooth val="1"/>
        </c:ser>
        <c:ser>
          <c:idx val="4"/>
          <c:order val="4"/>
          <c:tx>
            <c:strRef>
              <c:f>Sheet1!$F$2</c:f>
              <c:strCache>
                <c:ptCount val="1"/>
                <c:pt idx="0">
                  <c:v>8</c:v>
                </c:pt>
              </c:strCache>
            </c:strRef>
          </c:tx>
          <c:spPr>
            <a:ln w="19050" cap="rnd">
              <a:solidFill>
                <a:schemeClr val="accent5"/>
              </a:solidFill>
              <a:round/>
            </a:ln>
            <a:effectLst/>
          </c:spPr>
          <c:marker>
            <c:symbol val="none"/>
          </c:marker>
          <c:xVal>
            <c:numRef>
              <c:f>Sheet1!$A$3:$A$50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Sheet1!$F$3:$F$50</c:f>
              <c:numCache>
                <c:formatCode>General</c:formatCode>
                <c:ptCount val="48"/>
                <c:pt idx="0">
                  <c:v>-0.16639297046271129</c:v>
                </c:pt>
                <c:pt idx="1">
                  <c:v>-0.21993117397105919</c:v>
                </c:pt>
                <c:pt idx="2">
                  <c:v>-0.27039458884563999</c:v>
                </c:pt>
                <c:pt idx="3">
                  <c:v>-0.31696486608327179</c:v>
                </c:pt>
                <c:pt idx="4">
                  <c:v>-0.35940820405779789</c:v>
                </c:pt>
                <c:pt idx="5">
                  <c:v>-0.39784903285179901</c:v>
                </c:pt>
                <c:pt idx="6">
                  <c:v>-0.43258511763403062</c:v>
                </c:pt>
                <c:pt idx="7">
                  <c:v>-0.4639768042146078</c:v>
                </c:pt>
                <c:pt idx="8">
                  <c:v>-0.49238902729364825</c:v>
                </c:pt>
                <c:pt idx="9">
                  <c:v>-0.51816407767737283</c:v>
                </c:pt>
                <c:pt idx="10">
                  <c:v>-0.54161084103783841</c:v>
                </c:pt>
                <c:pt idx="11">
                  <c:v>-0.5630023676495477</c:v>
                </c:pt>
                <c:pt idx="12">
                  <c:v>-0.58257738610119214</c:v>
                </c:pt>
                <c:pt idx="13">
                  <c:v>-0.6005434739490072</c:v>
                </c:pt>
                <c:pt idx="14">
                  <c:v>-0.61708073046067002</c:v>
                </c:pt>
                <c:pt idx="15">
                  <c:v>-0.6323453951360738</c:v>
                </c:pt>
                <c:pt idx="16">
                  <c:v>-0.64647316707052616</c:v>
                </c:pt>
                <c:pt idx="17">
                  <c:v>-0.65958213879306271</c:v>
                </c:pt>
                <c:pt idx="18">
                  <c:v>-0.67177533605390727</c:v>
                </c:pt>
                <c:pt idx="19">
                  <c:v>-0.68314289062073652</c:v>
                </c:pt>
                <c:pt idx="20">
                  <c:v>-0.69376388696291014</c:v>
                </c:pt>
                <c:pt idx="21">
                  <c:v>-0.70370792664241644</c:v>
                </c:pt>
                <c:pt idx="22">
                  <c:v>-0.71303645203929555</c:v>
                </c:pt>
                <c:pt idx="23">
                  <c:v>-0.72180386671487662</c:v>
                </c:pt>
                <c:pt idx="24">
                  <c:v>-0.73005848478157431</c:v>
                </c:pt>
                <c:pt idx="25">
                  <c:v>-0.73784333684050574</c:v>
                </c:pt>
                <c:pt idx="26">
                  <c:v>-0.74519685569068739</c:v>
                </c:pt>
                <c:pt idx="27">
                  <c:v>-0.75215346121502036</c:v>
                </c:pt>
                <c:pt idx="28">
                  <c:v>-0.75874406061182775</c:v>
                </c:pt>
                <c:pt idx="29">
                  <c:v>-0.76499647742124055</c:v>
                </c:pt>
                <c:pt idx="30">
                  <c:v>-0.77093582052995713</c:v>
                </c:pt>
                <c:pt idx="31">
                  <c:v>-0.77658480245958905</c:v>
                </c:pt>
                <c:pt idx="32">
                  <c:v>-0.78196401469089627</c:v>
                </c:pt>
                <c:pt idx="33">
                  <c:v>-0.78709216649379754</c:v>
                </c:pt>
                <c:pt idx="34">
                  <c:v>-0.79198629267401888</c:v>
                </c:pt>
                <c:pt idx="35">
                  <c:v>-0.79666193477201408</c:v>
                </c:pt>
                <c:pt idx="36">
                  <c:v>-0.80113329952552925</c:v>
                </c:pt>
                <c:pt idx="37">
                  <c:v>-0.80541339780676846</c:v>
                </c:pt>
                <c:pt idx="38">
                  <c:v>-0.80951416674639987</c:v>
                </c:pt>
                <c:pt idx="39">
                  <c:v>-0.81344657734145076</c:v>
                </c:pt>
                <c:pt idx="40">
                  <c:v>-0.81722072949768221</c:v>
                </c:pt>
                <c:pt idx="41">
                  <c:v>-0.82084593616719614</c:v>
                </c:pt>
                <c:pt idx="42">
                  <c:v>-0.82433079799898634</c:v>
                </c:pt>
                <c:pt idx="43">
                  <c:v>-0.82768326971577011</c:v>
                </c:pt>
                <c:pt idx="44">
                  <c:v>-0.83091071925819215</c:v>
                </c:pt>
                <c:pt idx="45">
                  <c:v>-0.83401998059190641</c:v>
                </c:pt>
                <c:pt idx="46">
                  <c:v>-0.83701740094972243</c:v>
                </c:pt>
                <c:pt idx="47">
                  <c:v>-0.83990888317622925</c:v>
                </c:pt>
              </c:numCache>
            </c:numRef>
          </c:yVal>
          <c:smooth val="1"/>
        </c:ser>
        <c:ser>
          <c:idx val="5"/>
          <c:order val="5"/>
          <c:spPr>
            <a:ln w="19050" cap="rnd">
              <a:solidFill>
                <a:schemeClr val="tx1"/>
              </a:solidFill>
              <a:prstDash val="dashDot"/>
              <a:round/>
            </a:ln>
            <a:effectLst/>
          </c:spPr>
          <c:marker>
            <c:symbol val="none"/>
          </c:marker>
          <c:xVal>
            <c:numRef>
              <c:f>Sheet1!$A$3:$A$50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Sheet1!$H$3:$H$50</c:f>
              <c:numCache>
                <c:formatCode>General</c:formatCode>
                <c:ptCount val="48"/>
                <c:pt idx="0">
                  <c:v>-1.042553520665402E-2</c:v>
                </c:pt>
                <c:pt idx="1">
                  <c:v>-1.3900713608872026E-2</c:v>
                </c:pt>
                <c:pt idx="2">
                  <c:v>-1.7375892011090032E-2</c:v>
                </c:pt>
                <c:pt idx="3">
                  <c:v>-2.085107041330804E-2</c:v>
                </c:pt>
                <c:pt idx="4">
                  <c:v>-2.4326248815526044E-2</c:v>
                </c:pt>
                <c:pt idx="5">
                  <c:v>-2.7801427217744052E-2</c:v>
                </c:pt>
                <c:pt idx="6">
                  <c:v>-3.127660561996206E-2</c:v>
                </c:pt>
                <c:pt idx="7">
                  <c:v>-3.4751784022180064E-2</c:v>
                </c:pt>
                <c:pt idx="8">
                  <c:v>-3.8226962424398069E-2</c:v>
                </c:pt>
                <c:pt idx="9">
                  <c:v>-4.170214082661608E-2</c:v>
                </c:pt>
                <c:pt idx="10">
                  <c:v>-4.5177319228834084E-2</c:v>
                </c:pt>
                <c:pt idx="11">
                  <c:v>-4.8652497631052088E-2</c:v>
                </c:pt>
                <c:pt idx="12">
                  <c:v>-5.21276760332701E-2</c:v>
                </c:pt>
                <c:pt idx="13">
                  <c:v>-5.5602854435488104E-2</c:v>
                </c:pt>
                <c:pt idx="14">
                  <c:v>-5.9078032837706108E-2</c:v>
                </c:pt>
                <c:pt idx="15">
                  <c:v>-6.255321123992412E-2</c:v>
                </c:pt>
                <c:pt idx="16">
                  <c:v>-6.6028389642142124E-2</c:v>
                </c:pt>
                <c:pt idx="17">
                  <c:v>-6.9503568044360128E-2</c:v>
                </c:pt>
                <c:pt idx="18">
                  <c:v>-7.2978746446578133E-2</c:v>
                </c:pt>
                <c:pt idx="19">
                  <c:v>-7.6453924848796137E-2</c:v>
                </c:pt>
                <c:pt idx="20">
                  <c:v>-7.9929103251014155E-2</c:v>
                </c:pt>
                <c:pt idx="21">
                  <c:v>-8.340428165323216E-2</c:v>
                </c:pt>
                <c:pt idx="22">
                  <c:v>-8.6879460055450164E-2</c:v>
                </c:pt>
                <c:pt idx="23">
                  <c:v>-9.0354638457668168E-2</c:v>
                </c:pt>
                <c:pt idx="24">
                  <c:v>-9.3829816859886173E-2</c:v>
                </c:pt>
                <c:pt idx="25">
                  <c:v>-9.7304995262104177E-2</c:v>
                </c:pt>
                <c:pt idx="26">
                  <c:v>-0.1007801736643222</c:v>
                </c:pt>
                <c:pt idx="27">
                  <c:v>-0.1042553520665402</c:v>
                </c:pt>
                <c:pt idx="28">
                  <c:v>-0.1077305304687582</c:v>
                </c:pt>
                <c:pt idx="29">
                  <c:v>-0.11120570887097621</c:v>
                </c:pt>
                <c:pt idx="30">
                  <c:v>-0.11468088727319421</c:v>
                </c:pt>
                <c:pt idx="31">
                  <c:v>-0.11815606567541222</c:v>
                </c:pt>
                <c:pt idx="32">
                  <c:v>-0.12163124407763022</c:v>
                </c:pt>
                <c:pt idx="33">
                  <c:v>-0.12510642247984824</c:v>
                </c:pt>
                <c:pt idx="34">
                  <c:v>-0.12858160088206624</c:v>
                </c:pt>
                <c:pt idx="35">
                  <c:v>-0.13205677928428425</c:v>
                </c:pt>
                <c:pt idx="36">
                  <c:v>-0.13553195768650225</c:v>
                </c:pt>
                <c:pt idx="37">
                  <c:v>-0.13900713608872026</c:v>
                </c:pt>
                <c:pt idx="38">
                  <c:v>-0.14248231449093826</c:v>
                </c:pt>
                <c:pt idx="39">
                  <c:v>-0.14595749289315627</c:v>
                </c:pt>
                <c:pt idx="40">
                  <c:v>-0.14943267129537427</c:v>
                </c:pt>
                <c:pt idx="41">
                  <c:v>-0.15290784969759227</c:v>
                </c:pt>
                <c:pt idx="42">
                  <c:v>-0.15638302809981031</c:v>
                </c:pt>
                <c:pt idx="43">
                  <c:v>-0.15985820650202831</c:v>
                </c:pt>
                <c:pt idx="44">
                  <c:v>-0.16333338490424631</c:v>
                </c:pt>
                <c:pt idx="45">
                  <c:v>-0.16680856330646432</c:v>
                </c:pt>
                <c:pt idx="46">
                  <c:v>-0.17028374170868232</c:v>
                </c:pt>
                <c:pt idx="47">
                  <c:v>-0.17375892011090033</c:v>
                </c:pt>
              </c:numCache>
            </c:numRef>
          </c:yVal>
          <c:smooth val="1"/>
        </c:ser>
        <c:ser>
          <c:idx val="6"/>
          <c:order val="6"/>
          <c:spPr>
            <a:ln w="19050" cap="rnd">
              <a:solidFill>
                <a:schemeClr val="tx1"/>
              </a:solidFill>
              <a:prstDash val="dash"/>
              <a:round/>
            </a:ln>
            <a:effectLst/>
          </c:spPr>
          <c:marker>
            <c:symbol val="none"/>
          </c:marker>
          <c:xVal>
            <c:numRef>
              <c:f>Sheet1!$A$3:$A$50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Sheet1!$I$3:$I$50</c:f>
              <c:numCache>
                <c:formatCode>General</c:formatCode>
                <c:ptCount val="48"/>
                <c:pt idx="0">
                  <c:v>-2.085107041330804E-2</c:v>
                </c:pt>
                <c:pt idx="1">
                  <c:v>-2.7801427217744052E-2</c:v>
                </c:pt>
                <c:pt idx="2">
                  <c:v>-3.4751784022180064E-2</c:v>
                </c:pt>
                <c:pt idx="3">
                  <c:v>-4.170214082661608E-2</c:v>
                </c:pt>
                <c:pt idx="4">
                  <c:v>-4.8652497631052088E-2</c:v>
                </c:pt>
                <c:pt idx="5">
                  <c:v>-5.5602854435488104E-2</c:v>
                </c:pt>
                <c:pt idx="6">
                  <c:v>-6.255321123992412E-2</c:v>
                </c:pt>
                <c:pt idx="7">
                  <c:v>-6.9503568044360128E-2</c:v>
                </c:pt>
                <c:pt idx="8">
                  <c:v>-7.6453924848796137E-2</c:v>
                </c:pt>
                <c:pt idx="9">
                  <c:v>-8.340428165323216E-2</c:v>
                </c:pt>
                <c:pt idx="10">
                  <c:v>-9.0354638457668168E-2</c:v>
                </c:pt>
                <c:pt idx="11">
                  <c:v>-9.7304995262104177E-2</c:v>
                </c:pt>
                <c:pt idx="12">
                  <c:v>-0.1042553520665402</c:v>
                </c:pt>
                <c:pt idx="13">
                  <c:v>-0.11120570887097621</c:v>
                </c:pt>
                <c:pt idx="14">
                  <c:v>-0.11815606567541222</c:v>
                </c:pt>
                <c:pt idx="15">
                  <c:v>-0.12510642247984824</c:v>
                </c:pt>
                <c:pt idx="16">
                  <c:v>-0.13205677928428425</c:v>
                </c:pt>
                <c:pt idx="17">
                  <c:v>-0.13900713608872026</c:v>
                </c:pt>
                <c:pt idx="18">
                  <c:v>-0.14595749289315627</c:v>
                </c:pt>
                <c:pt idx="19">
                  <c:v>-0.15290784969759227</c:v>
                </c:pt>
                <c:pt idx="20">
                  <c:v>-0.15985820650202831</c:v>
                </c:pt>
                <c:pt idx="21">
                  <c:v>-0.16680856330646432</c:v>
                </c:pt>
                <c:pt idx="22">
                  <c:v>-0.17375892011090033</c:v>
                </c:pt>
                <c:pt idx="23">
                  <c:v>-0.18070927691533634</c:v>
                </c:pt>
                <c:pt idx="24">
                  <c:v>-0.18765963371977235</c:v>
                </c:pt>
                <c:pt idx="25">
                  <c:v>-0.19460999052420835</c:v>
                </c:pt>
                <c:pt idx="26">
                  <c:v>-0.20156034732864439</c:v>
                </c:pt>
                <c:pt idx="27">
                  <c:v>-0.2085107041330804</c:v>
                </c:pt>
                <c:pt idx="28">
                  <c:v>-0.21546106093751641</c:v>
                </c:pt>
                <c:pt idx="29">
                  <c:v>-0.22241141774195242</c:v>
                </c:pt>
                <c:pt idx="30">
                  <c:v>-0.22936177454638842</c:v>
                </c:pt>
                <c:pt idx="31">
                  <c:v>-0.23631213135082443</c:v>
                </c:pt>
                <c:pt idx="32">
                  <c:v>-0.24326248815526044</c:v>
                </c:pt>
                <c:pt idx="33">
                  <c:v>-0.25021284495969648</c:v>
                </c:pt>
                <c:pt idx="34">
                  <c:v>-0.25716320176413249</c:v>
                </c:pt>
                <c:pt idx="35">
                  <c:v>-0.2641135585685685</c:v>
                </c:pt>
                <c:pt idx="36">
                  <c:v>-0.2710639153730045</c:v>
                </c:pt>
                <c:pt idx="37">
                  <c:v>-0.27801427217744051</c:v>
                </c:pt>
                <c:pt idx="38">
                  <c:v>-0.28496462898187652</c:v>
                </c:pt>
                <c:pt idx="39">
                  <c:v>-0.29191498578631253</c:v>
                </c:pt>
                <c:pt idx="40">
                  <c:v>-0.29886534259074854</c:v>
                </c:pt>
                <c:pt idx="41">
                  <c:v>-0.30581569939518455</c:v>
                </c:pt>
                <c:pt idx="42">
                  <c:v>-0.31276605619962061</c:v>
                </c:pt>
                <c:pt idx="43">
                  <c:v>-0.31971641300405662</c:v>
                </c:pt>
                <c:pt idx="44">
                  <c:v>-0.32666676980849263</c:v>
                </c:pt>
                <c:pt idx="45">
                  <c:v>-0.33361712661292864</c:v>
                </c:pt>
                <c:pt idx="46">
                  <c:v>-0.34056748341736465</c:v>
                </c:pt>
                <c:pt idx="47">
                  <c:v>-0.34751784022180066</c:v>
                </c:pt>
              </c:numCache>
            </c:numRef>
          </c:yVal>
          <c:smooth val="1"/>
        </c:ser>
        <c:ser>
          <c:idx val="7"/>
          <c:order val="7"/>
          <c:spPr>
            <a:ln w="19050" cap="rnd">
              <a:solidFill>
                <a:schemeClr val="tx1"/>
              </a:solidFill>
              <a:prstDash val="dash"/>
              <a:round/>
            </a:ln>
            <a:effectLst/>
          </c:spPr>
          <c:marker>
            <c:symbol val="none"/>
          </c:marker>
          <c:xVal>
            <c:numRef>
              <c:f>Sheet1!$A$3:$A$50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Sheet1!$J$3:$J$50</c:f>
              <c:numCache>
                <c:formatCode>General</c:formatCode>
                <c:ptCount val="48"/>
                <c:pt idx="0">
                  <c:v>-4.170214082661608E-2</c:v>
                </c:pt>
                <c:pt idx="1">
                  <c:v>-5.5602854435488104E-2</c:v>
                </c:pt>
                <c:pt idx="2">
                  <c:v>-6.9503568044360128E-2</c:v>
                </c:pt>
                <c:pt idx="3">
                  <c:v>-8.340428165323216E-2</c:v>
                </c:pt>
                <c:pt idx="4">
                  <c:v>-9.7304995262104177E-2</c:v>
                </c:pt>
                <c:pt idx="5">
                  <c:v>-0.11120570887097621</c:v>
                </c:pt>
                <c:pt idx="6">
                  <c:v>-0.12510642247984824</c:v>
                </c:pt>
                <c:pt idx="7">
                  <c:v>-0.13900713608872026</c:v>
                </c:pt>
                <c:pt idx="8">
                  <c:v>-0.15290784969759227</c:v>
                </c:pt>
                <c:pt idx="9">
                  <c:v>-0.16680856330646432</c:v>
                </c:pt>
                <c:pt idx="10">
                  <c:v>-0.18070927691533634</c:v>
                </c:pt>
                <c:pt idx="11">
                  <c:v>-0.19460999052420835</c:v>
                </c:pt>
                <c:pt idx="12">
                  <c:v>-0.2085107041330804</c:v>
                </c:pt>
                <c:pt idx="13">
                  <c:v>-0.22241141774195242</c:v>
                </c:pt>
                <c:pt idx="14">
                  <c:v>-0.23631213135082443</c:v>
                </c:pt>
                <c:pt idx="15">
                  <c:v>-0.25021284495969648</c:v>
                </c:pt>
                <c:pt idx="16">
                  <c:v>-0.2641135585685685</c:v>
                </c:pt>
                <c:pt idx="17">
                  <c:v>-0.27801427217744051</c:v>
                </c:pt>
                <c:pt idx="18">
                  <c:v>-0.29191498578631253</c:v>
                </c:pt>
                <c:pt idx="19">
                  <c:v>-0.30581569939518455</c:v>
                </c:pt>
                <c:pt idx="20">
                  <c:v>-0.31971641300405662</c:v>
                </c:pt>
                <c:pt idx="21">
                  <c:v>-0.33361712661292864</c:v>
                </c:pt>
                <c:pt idx="22">
                  <c:v>-0.34751784022180066</c:v>
                </c:pt>
                <c:pt idx="23">
                  <c:v>-0.36141855383067267</c:v>
                </c:pt>
                <c:pt idx="24">
                  <c:v>-0.37531926743954469</c:v>
                </c:pt>
                <c:pt idx="25">
                  <c:v>-0.38921998104841671</c:v>
                </c:pt>
                <c:pt idx="26">
                  <c:v>-0.40312069465728878</c:v>
                </c:pt>
                <c:pt idx="27">
                  <c:v>-0.4170214082661608</c:v>
                </c:pt>
                <c:pt idx="28">
                  <c:v>-0.43092212187503282</c:v>
                </c:pt>
                <c:pt idx="29">
                  <c:v>-0.44482283548390483</c:v>
                </c:pt>
                <c:pt idx="30">
                  <c:v>-0.45872354909277685</c:v>
                </c:pt>
                <c:pt idx="31">
                  <c:v>-0.47262426270164887</c:v>
                </c:pt>
                <c:pt idx="32">
                  <c:v>-0.48652497631052088</c:v>
                </c:pt>
                <c:pt idx="33">
                  <c:v>-0.50042568991939296</c:v>
                </c:pt>
                <c:pt idx="34">
                  <c:v>-0.51432640352826497</c:v>
                </c:pt>
                <c:pt idx="35">
                  <c:v>-0.52822711713713699</c:v>
                </c:pt>
                <c:pt idx="36">
                  <c:v>-0.54212783074600901</c:v>
                </c:pt>
                <c:pt idx="37">
                  <c:v>-0.55602854435488103</c:v>
                </c:pt>
                <c:pt idx="38">
                  <c:v>-0.56992925796375304</c:v>
                </c:pt>
                <c:pt idx="39">
                  <c:v>-0.58382997157262506</c:v>
                </c:pt>
                <c:pt idx="40">
                  <c:v>-0.59773068518149708</c:v>
                </c:pt>
                <c:pt idx="41">
                  <c:v>-0.6116313987903691</c:v>
                </c:pt>
                <c:pt idx="42">
                  <c:v>-0.62553211239924122</c:v>
                </c:pt>
                <c:pt idx="43">
                  <c:v>-0.63943282600811324</c:v>
                </c:pt>
                <c:pt idx="44">
                  <c:v>-0.65333353961698526</c:v>
                </c:pt>
                <c:pt idx="45">
                  <c:v>-0.66723425322585728</c:v>
                </c:pt>
                <c:pt idx="46">
                  <c:v>-0.68113496683472929</c:v>
                </c:pt>
                <c:pt idx="47">
                  <c:v>-0.69503568044360131</c:v>
                </c:pt>
              </c:numCache>
            </c:numRef>
          </c:yVal>
          <c:smooth val="1"/>
        </c:ser>
        <c:ser>
          <c:idx val="8"/>
          <c:order val="8"/>
          <c:spPr>
            <a:ln w="19050" cap="rnd">
              <a:solidFill>
                <a:schemeClr val="tx1"/>
              </a:solidFill>
              <a:prstDash val="dash"/>
              <a:round/>
            </a:ln>
            <a:effectLst/>
          </c:spPr>
          <c:marker>
            <c:symbol val="none"/>
          </c:marker>
          <c:xVal>
            <c:numRef>
              <c:f>Sheet1!$A$3:$A$50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Sheet1!$K$3:$K$50</c:f>
              <c:numCache>
                <c:formatCode>General</c:formatCode>
                <c:ptCount val="48"/>
                <c:pt idx="0">
                  <c:v>-8.340428165323216E-2</c:v>
                </c:pt>
                <c:pt idx="1">
                  <c:v>-0.11120570887097621</c:v>
                </c:pt>
                <c:pt idx="2">
                  <c:v>-0.13900713608872026</c:v>
                </c:pt>
                <c:pt idx="3">
                  <c:v>-0.16680856330646432</c:v>
                </c:pt>
                <c:pt idx="4">
                  <c:v>-0.19460999052420835</c:v>
                </c:pt>
                <c:pt idx="5">
                  <c:v>-0.22241141774195242</c:v>
                </c:pt>
                <c:pt idx="6">
                  <c:v>-0.25021284495969648</c:v>
                </c:pt>
                <c:pt idx="7">
                  <c:v>-0.27801427217744051</c:v>
                </c:pt>
                <c:pt idx="8">
                  <c:v>-0.30581569939518455</c:v>
                </c:pt>
                <c:pt idx="9">
                  <c:v>-0.33361712661292864</c:v>
                </c:pt>
                <c:pt idx="10">
                  <c:v>-0.36141855383067267</c:v>
                </c:pt>
                <c:pt idx="11">
                  <c:v>-0.38921998104841671</c:v>
                </c:pt>
                <c:pt idx="12">
                  <c:v>-0.4170214082661608</c:v>
                </c:pt>
                <c:pt idx="13">
                  <c:v>-0.44482283548390483</c:v>
                </c:pt>
                <c:pt idx="14">
                  <c:v>-0.47262426270164887</c:v>
                </c:pt>
                <c:pt idx="15">
                  <c:v>-0.50042568991939296</c:v>
                </c:pt>
                <c:pt idx="16">
                  <c:v>-0.52822711713713699</c:v>
                </c:pt>
                <c:pt idx="17">
                  <c:v>-0.55602854435488103</c:v>
                </c:pt>
                <c:pt idx="18">
                  <c:v>-0.58382997157262506</c:v>
                </c:pt>
                <c:pt idx="19">
                  <c:v>-0.6116313987903691</c:v>
                </c:pt>
                <c:pt idx="20">
                  <c:v>-0.63943282600811324</c:v>
                </c:pt>
                <c:pt idx="21">
                  <c:v>-0.66723425322585728</c:v>
                </c:pt>
                <c:pt idx="22">
                  <c:v>-0.69503568044360131</c:v>
                </c:pt>
                <c:pt idx="23">
                  <c:v>-0.72283710766134535</c:v>
                </c:pt>
                <c:pt idx="24">
                  <c:v>-0.75063853487908938</c:v>
                </c:pt>
                <c:pt idx="25">
                  <c:v>-0.77843996209683342</c:v>
                </c:pt>
                <c:pt idx="26">
                  <c:v>-0.80624138931457756</c:v>
                </c:pt>
                <c:pt idx="27">
                  <c:v>-0.8340428165323216</c:v>
                </c:pt>
                <c:pt idx="28">
                  <c:v>-0.86184424375006563</c:v>
                </c:pt>
                <c:pt idx="29">
                  <c:v>-0.88964567096780967</c:v>
                </c:pt>
                <c:pt idx="30">
                  <c:v>-0.9174470981855537</c:v>
                </c:pt>
                <c:pt idx="31">
                  <c:v>-0.94524852540329773</c:v>
                </c:pt>
                <c:pt idx="32">
                  <c:v>-0.97304995262104177</c:v>
                </c:pt>
                <c:pt idx="33">
                  <c:v>-1.0008513798387859</c:v>
                </c:pt>
                <c:pt idx="34">
                  <c:v>-1.0286528070565299</c:v>
                </c:pt>
                <c:pt idx="35">
                  <c:v>-1.056454234274274</c:v>
                </c:pt>
                <c:pt idx="36">
                  <c:v>-1.084255661492018</c:v>
                </c:pt>
                <c:pt idx="37">
                  <c:v>-1.1120570887097621</c:v>
                </c:pt>
                <c:pt idx="38">
                  <c:v>-1.1398585159275061</c:v>
                </c:pt>
                <c:pt idx="39">
                  <c:v>-1.1676599431452501</c:v>
                </c:pt>
                <c:pt idx="40">
                  <c:v>-1.1954613703629942</c:v>
                </c:pt>
                <c:pt idx="41">
                  <c:v>-1.2232627975807382</c:v>
                </c:pt>
                <c:pt idx="42">
                  <c:v>-1.2510642247984824</c:v>
                </c:pt>
                <c:pt idx="43">
                  <c:v>-1.2788656520162265</c:v>
                </c:pt>
                <c:pt idx="44">
                  <c:v>-1.3066670792339705</c:v>
                </c:pt>
                <c:pt idx="45">
                  <c:v>-1.3344685064517146</c:v>
                </c:pt>
                <c:pt idx="46">
                  <c:v>-1.3622699336694586</c:v>
                </c:pt>
                <c:pt idx="47">
                  <c:v>-1.3900713608872026</c:v>
                </c:pt>
              </c:numCache>
            </c:numRef>
          </c:yVal>
          <c:smooth val="1"/>
        </c:ser>
        <c:ser>
          <c:idx val="9"/>
          <c:order val="9"/>
          <c:spPr>
            <a:ln w="19050" cap="rnd">
              <a:solidFill>
                <a:schemeClr val="tx1"/>
              </a:solidFill>
              <a:prstDash val="dash"/>
              <a:round/>
            </a:ln>
            <a:effectLst/>
          </c:spPr>
          <c:marker>
            <c:symbol val="none"/>
          </c:marker>
          <c:xVal>
            <c:numRef>
              <c:f>Sheet1!$A$3:$A$50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Sheet1!$L$3:$L$50</c:f>
              <c:numCache>
                <c:formatCode>General</c:formatCode>
                <c:ptCount val="48"/>
                <c:pt idx="0">
                  <c:v>-0.16680856330646432</c:v>
                </c:pt>
                <c:pt idx="1">
                  <c:v>-0.22241141774195242</c:v>
                </c:pt>
                <c:pt idx="2">
                  <c:v>-0.27801427217744051</c:v>
                </c:pt>
                <c:pt idx="3">
                  <c:v>-0.33361712661292864</c:v>
                </c:pt>
                <c:pt idx="4">
                  <c:v>-0.38921998104841671</c:v>
                </c:pt>
                <c:pt idx="5">
                  <c:v>-0.44482283548390483</c:v>
                </c:pt>
                <c:pt idx="6">
                  <c:v>-0.50042568991939296</c:v>
                </c:pt>
                <c:pt idx="7">
                  <c:v>-0.55602854435488103</c:v>
                </c:pt>
                <c:pt idx="8">
                  <c:v>-0.6116313987903691</c:v>
                </c:pt>
                <c:pt idx="9">
                  <c:v>-0.66723425322585728</c:v>
                </c:pt>
                <c:pt idx="10">
                  <c:v>-0.72283710766134535</c:v>
                </c:pt>
                <c:pt idx="11">
                  <c:v>-0.77843996209683342</c:v>
                </c:pt>
                <c:pt idx="12">
                  <c:v>-0.8340428165323216</c:v>
                </c:pt>
                <c:pt idx="13">
                  <c:v>-0.88964567096780967</c:v>
                </c:pt>
                <c:pt idx="14">
                  <c:v>-0.94524852540329773</c:v>
                </c:pt>
                <c:pt idx="15">
                  <c:v>-1.0008513798387859</c:v>
                </c:pt>
                <c:pt idx="16">
                  <c:v>-1.056454234274274</c:v>
                </c:pt>
                <c:pt idx="17">
                  <c:v>-1.1120570887097621</c:v>
                </c:pt>
                <c:pt idx="18">
                  <c:v>-1.1676599431452501</c:v>
                </c:pt>
                <c:pt idx="19">
                  <c:v>-1.2232627975807382</c:v>
                </c:pt>
                <c:pt idx="20">
                  <c:v>-1.2788656520162265</c:v>
                </c:pt>
                <c:pt idx="21">
                  <c:v>-1.3344685064517146</c:v>
                </c:pt>
                <c:pt idx="22">
                  <c:v>-1.3900713608872026</c:v>
                </c:pt>
                <c:pt idx="23">
                  <c:v>-1.4456742153226907</c:v>
                </c:pt>
                <c:pt idx="24">
                  <c:v>-1.5012770697581788</c:v>
                </c:pt>
                <c:pt idx="25">
                  <c:v>-1.5568799241936668</c:v>
                </c:pt>
                <c:pt idx="26">
                  <c:v>-1.6124827786291551</c:v>
                </c:pt>
                <c:pt idx="27">
                  <c:v>-1.6680856330646432</c:v>
                </c:pt>
                <c:pt idx="28">
                  <c:v>-1.7236884875001313</c:v>
                </c:pt>
                <c:pt idx="29">
                  <c:v>-1.7792913419356193</c:v>
                </c:pt>
                <c:pt idx="30">
                  <c:v>-1.8348941963711074</c:v>
                </c:pt>
                <c:pt idx="31">
                  <c:v>-1.8904970508065955</c:v>
                </c:pt>
                <c:pt idx="32">
                  <c:v>-1.9460999052420835</c:v>
                </c:pt>
                <c:pt idx="33">
                  <c:v>-2.0017027596775718</c:v>
                </c:pt>
                <c:pt idx="34">
                  <c:v>-2.0573056141130599</c:v>
                </c:pt>
                <c:pt idx="35">
                  <c:v>-2.112908468548548</c:v>
                </c:pt>
                <c:pt idx="36">
                  <c:v>-2.168511322984036</c:v>
                </c:pt>
                <c:pt idx="37">
                  <c:v>-2.2241141774195241</c:v>
                </c:pt>
                <c:pt idx="38">
                  <c:v>-2.2797170318550122</c:v>
                </c:pt>
                <c:pt idx="39">
                  <c:v>-2.3353198862905002</c:v>
                </c:pt>
                <c:pt idx="40">
                  <c:v>-2.3909227407259883</c:v>
                </c:pt>
                <c:pt idx="41">
                  <c:v>-2.4465255951614764</c:v>
                </c:pt>
                <c:pt idx="42">
                  <c:v>-2.5021284495969649</c:v>
                </c:pt>
                <c:pt idx="43">
                  <c:v>-2.557731304032453</c:v>
                </c:pt>
                <c:pt idx="44">
                  <c:v>-2.613334158467941</c:v>
                </c:pt>
                <c:pt idx="45">
                  <c:v>-2.6689370129034291</c:v>
                </c:pt>
                <c:pt idx="46">
                  <c:v>-2.7245398673389172</c:v>
                </c:pt>
                <c:pt idx="47">
                  <c:v>-2.7801427217744052</c:v>
                </c:pt>
              </c:numCache>
            </c:numRef>
          </c:yVal>
          <c:smooth val="1"/>
        </c:ser>
        <c:dLbls>
          <c:showLegendKey val="0"/>
          <c:showVal val="0"/>
          <c:showCatName val="0"/>
          <c:showSerName val="0"/>
          <c:showPercent val="0"/>
          <c:showBubbleSize val="0"/>
        </c:dLbls>
        <c:axId val="314145064"/>
        <c:axId val="314145456"/>
      </c:scatterChart>
      <c:valAx>
        <c:axId val="314145064"/>
        <c:scaling>
          <c:orientation val="minMax"/>
          <c:max val="500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dirty="0"/>
                  <a:t>True Surface</a:t>
                </a:r>
                <a:r>
                  <a:rPr lang="en-US" sz="1600" baseline="0" dirty="0"/>
                  <a:t> </a:t>
                </a:r>
                <a:r>
                  <a:rPr lang="en-US" sz="1600" dirty="0"/>
                  <a:t>Temperature </a:t>
                </a:r>
                <a:r>
                  <a:rPr lang="en-US" sz="1600" i="1" dirty="0"/>
                  <a:t>T</a:t>
                </a:r>
                <a:r>
                  <a:rPr lang="en-US" sz="1600" dirty="0"/>
                  <a:t>, K</a:t>
                </a:r>
              </a:p>
            </c:rich>
          </c:tx>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314145456"/>
        <c:crossesAt val="-1"/>
        <c:crossBetween val="midCat"/>
        <c:majorUnit val="1000"/>
      </c:valAx>
      <c:valAx>
        <c:axId val="314145456"/>
        <c:scaling>
          <c:orientation val="minMax"/>
          <c:min val="-1"/>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dirty="0"/>
                  <a:t>Sensitivity, </a:t>
                </a:r>
                <a:r>
                  <a:rPr lang="en-US" sz="1600" i="1" dirty="0"/>
                  <a:t>dlnT/dln</a:t>
                </a:r>
                <a:r>
                  <a:rPr lang="en-US" sz="1600" i="1" dirty="0">
                    <a:latin typeface="Symbol" panose="05050102010706020507" pitchFamily="18" charset="2"/>
                  </a:rPr>
                  <a:t>e</a:t>
                </a:r>
              </a:p>
            </c:rich>
          </c:tx>
          <c:layout/>
          <c:overlay val="0"/>
          <c:spPr>
            <a:noFill/>
            <a:ln>
              <a:noFill/>
            </a:ln>
            <a:effectLst/>
          </c:spPr>
          <c:txPr>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314145064"/>
        <c:crosses val="autoZero"/>
        <c:crossBetween val="midCat"/>
      </c:valAx>
      <c:spPr>
        <a:noFill/>
        <a:ln>
          <a:noFill/>
        </a:ln>
        <a:effectLst/>
      </c:spPr>
    </c:plotArea>
    <c:plotVisOnly val="1"/>
    <c:dispBlanksAs val="gap"/>
    <c:showDLblsOverMax val="0"/>
  </c:chart>
  <c:spPr>
    <a:solidFill>
      <a:schemeClr val="bg1"/>
    </a:solidFill>
    <a:ln>
      <a:noFill/>
    </a:ln>
    <a:effectLst/>
  </c:spPr>
  <c:txPr>
    <a:bodyPr/>
    <a:lstStyle/>
    <a:p>
      <a:pPr>
        <a:defRPr/>
      </a:pPr>
      <a:endParaRPr lang="en-US"/>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43136504644158"/>
          <c:y val="3.5776814811185227E-2"/>
          <c:w val="0.84318294564732499"/>
          <c:h val="0.83993246653654086"/>
        </c:manualLayout>
      </c:layout>
      <c:scatterChart>
        <c:scatterStyle val="smoothMarker"/>
        <c:varyColors val="0"/>
        <c:ser>
          <c:idx val="0"/>
          <c:order val="0"/>
          <c:spPr>
            <a:ln w="19050" cap="rnd">
              <a:solidFill>
                <a:schemeClr val="accent1"/>
              </a:solidFill>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Sheet2!$B$3:$B$50</c:f>
              <c:numCache>
                <c:formatCode>General</c:formatCode>
                <c:ptCount val="48"/>
              </c:numCache>
            </c:numRef>
          </c:yVal>
          <c:smooth val="1"/>
        </c:ser>
        <c:ser>
          <c:idx val="1"/>
          <c:order val="1"/>
          <c:spPr>
            <a:ln w="19050" cap="rnd">
              <a:solidFill>
                <a:srgbClr val="7030A0"/>
              </a:solidFill>
              <a:prstDash val="lgDash"/>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Sheet2!$C$3:$C$50</c:f>
              <c:numCache>
                <c:formatCode>General</c:formatCode>
                <c:ptCount val="48"/>
                <c:pt idx="0">
                  <c:v>0.5</c:v>
                </c:pt>
                <c:pt idx="1">
                  <c:v>0.50000000000000011</c:v>
                </c:pt>
                <c:pt idx="2">
                  <c:v>0.50000000000015921</c:v>
                </c:pt>
                <c:pt idx="3">
                  <c:v>0.50000000001926503</c:v>
                </c:pt>
                <c:pt idx="4">
                  <c:v>0.50000000059225935</c:v>
                </c:pt>
                <c:pt idx="5">
                  <c:v>0.50000000773248632</c:v>
                </c:pt>
                <c:pt idx="6">
                  <c:v>0.50000005703865213</c:v>
                </c:pt>
                <c:pt idx="7">
                  <c:v>0.50000028213003933</c:v>
                </c:pt>
                <c:pt idx="8">
                  <c:v>0.50000104351011598</c:v>
                </c:pt>
                <c:pt idx="9">
                  <c:v>0.50000310362643241</c:v>
                </c:pt>
                <c:pt idx="10">
                  <c:v>0.50000780576799708</c:v>
                </c:pt>
                <c:pt idx="11">
                  <c:v>0.50001720841816399</c:v>
                </c:pt>
                <c:pt idx="12">
                  <c:v>0.50003414204688656</c:v>
                </c:pt>
                <c:pt idx="13">
                  <c:v>0.50006217912160456</c:v>
                </c:pt>
                <c:pt idx="14">
                  <c:v>0.50010552846168044</c:v>
                </c:pt>
                <c:pt idx="15">
                  <c:v>0.5001688766593716</c:v>
                </c:pt>
                <c:pt idx="16">
                  <c:v>0.50025720233813864</c:v>
                </c:pt>
                <c:pt idx="17">
                  <c:v>0.5003755862346797</c:v>
                </c:pt>
                <c:pt idx="18">
                  <c:v>0.50052903446834418</c:v>
                </c:pt>
                <c:pt idx="19">
                  <c:v>0.50072232614376577</c:v>
                </c:pt>
                <c:pt idx="20">
                  <c:v>0.50095989092286608</c:v>
                </c:pt>
                <c:pt idx="21">
                  <c:v>0.50124571795210993</c:v>
                </c:pt>
                <c:pt idx="22">
                  <c:v>0.50158329461393536</c:v>
                </c:pt>
                <c:pt idx="23">
                  <c:v>0.50197557181558483</c:v>
                </c:pt>
                <c:pt idx="24">
                  <c:v>0.50242495167170453</c:v>
                </c:pt>
                <c:pt idx="25">
                  <c:v>0.50293329321445879</c:v>
                </c:pt>
                <c:pt idx="26">
                  <c:v>0.50350193195072868</c:v>
                </c:pt>
                <c:pt idx="27">
                  <c:v>0.50413170950615871</c:v>
                </c:pt>
                <c:pt idx="28">
                  <c:v>0.50482301012596331</c:v>
                </c:pt>
                <c:pt idx="29">
                  <c:v>0.50557580135964708</c:v>
                </c:pt>
                <c:pt idx="30">
                  <c:v>0.50638967679008451</c:v>
                </c:pt>
                <c:pt idx="31">
                  <c:v>0.50726389914854297</c:v>
                </c:pt>
                <c:pt idx="32">
                  <c:v>0.50819744257355393</c:v>
                </c:pt>
                <c:pt idx="33">
                  <c:v>0.50918903312028896</c:v>
                </c:pt>
                <c:pt idx="34">
                  <c:v>0.51023718691146558</c:v>
                </c:pt>
                <c:pt idx="35">
                  <c:v>0.51134024554713364</c:v>
                </c:pt>
                <c:pt idx="36">
                  <c:v>0.51249640856666268</c:v>
                </c:pt>
                <c:pt idx="37">
                  <c:v>0.51370376288980113</c:v>
                </c:pt>
                <c:pt idx="38">
                  <c:v>0.51496030926231029</c:v>
                </c:pt>
                <c:pt idx="39">
                  <c:v>0.51626398580213606</c:v>
                </c:pt>
                <c:pt idx="40">
                  <c:v>0.51761268879022015</c:v>
                </c:pt>
                <c:pt idx="41">
                  <c:v>0.51900429088082212</c:v>
                </c:pt>
                <c:pt idx="42">
                  <c:v>0.52043665692370289</c:v>
                </c:pt>
                <c:pt idx="43">
                  <c:v>0.5219076575980427</c:v>
                </c:pt>
                <c:pt idx="44">
                  <c:v>0.52341518105817919</c:v>
                </c:pt>
                <c:pt idx="45">
                  <c:v>0.52495714278628325</c:v>
                </c:pt>
                <c:pt idx="46">
                  <c:v>0.52653149383854136</c:v>
                </c:pt>
                <c:pt idx="47">
                  <c:v>0.52813622766057489</c:v>
                </c:pt>
              </c:numCache>
            </c:numRef>
          </c:yVal>
          <c:smooth val="1"/>
        </c:ser>
        <c:ser>
          <c:idx val="2"/>
          <c:order val="2"/>
          <c:spPr>
            <a:ln w="19050" cap="rnd">
              <a:solidFill>
                <a:srgbClr val="0070C0"/>
              </a:solidFill>
              <a:prstDash val="dash"/>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Sheet2!$D$3:$D$50</c:f>
              <c:numCache>
                <c:formatCode>General</c:formatCode>
                <c:ptCount val="48"/>
                <c:pt idx="0">
                  <c:v>0.25000000000963252</c:v>
                </c:pt>
                <c:pt idx="1">
                  <c:v>0.25000000386624321</c:v>
                </c:pt>
                <c:pt idx="2">
                  <c:v>0.25000014106509927</c:v>
                </c:pt>
                <c:pt idx="3">
                  <c:v>0.25000155182284878</c:v>
                </c:pt>
                <c:pt idx="4">
                  <c:v>0.25000860450522183</c:v>
                </c:pt>
                <c:pt idx="5">
                  <c:v>0.25003109342752622</c:v>
                </c:pt>
                <c:pt idx="6">
                  <c:v>0.25008446685864433</c:v>
                </c:pt>
                <c:pt idx="7">
                  <c:v>0.2501879342883237</c:v>
                </c:pt>
                <c:pt idx="8">
                  <c:v>0.25036168558069549</c:v>
                </c:pt>
                <c:pt idx="9">
                  <c:v>0.25062441465551433</c:v>
                </c:pt>
                <c:pt idx="10">
                  <c:v>0.25099170421264622</c:v>
                </c:pt>
                <c:pt idx="11">
                  <c:v>0.25147530129364765</c:v>
                </c:pt>
                <c:pt idx="12">
                  <c:v>0.2520830668415423</c:v>
                </c:pt>
                <c:pt idx="13">
                  <c:v>0.25281933693905656</c:v>
                </c:pt>
                <c:pt idx="14">
                  <c:v>0.25368548035321464</c:v>
                </c:pt>
                <c:pt idx="15">
                  <c:v>0.25468050670304648</c:v>
                </c:pt>
                <c:pt idx="16">
                  <c:v>0.25580164068030592</c:v>
                </c:pt>
                <c:pt idx="17">
                  <c:v>0.25704482150694513</c:v>
                </c:pt>
                <c:pt idx="18">
                  <c:v>0.25840511434432212</c:v>
                </c:pt>
                <c:pt idx="19">
                  <c:v>0.2598770358084409</c:v>
                </c:pt>
                <c:pt idx="20">
                  <c:v>0.26145480322212405</c:v>
                </c:pt>
                <c:pt idx="21">
                  <c:v>0.26313251992999881</c:v>
                </c:pt>
                <c:pt idx="22">
                  <c:v>0.26490430907496659</c:v>
                </c:pt>
                <c:pt idx="23">
                  <c:v>0.2667644070340407</c:v>
                </c:pt>
                <c:pt idx="24">
                  <c:v>0.26870722602268388</c:v>
                </c:pt>
                <c:pt idx="25">
                  <c:v>0.27072739362499604</c:v>
                </c:pt>
                <c:pt idx="26">
                  <c:v>0.27281977539958291</c:v>
                </c:pt>
                <c:pt idx="27">
                  <c:v>0.27497948533067224</c:v>
                </c:pt>
                <c:pt idx="28">
                  <c:v>0.27720188775730853</c:v>
                </c:pt>
                <c:pt idx="29">
                  <c:v>0.27948259350376708</c:v>
                </c:pt>
                <c:pt idx="30">
                  <c:v>0.28181745222162918</c:v>
                </c:pt>
                <c:pt idx="31">
                  <c:v>0.28420254240486131</c:v>
                </c:pt>
                <c:pt idx="32">
                  <c:v>0.2866341601220842</c:v>
                </c:pt>
                <c:pt idx="33">
                  <c:v>0.28910880719725673</c:v>
                </c:pt>
                <c:pt idx="34">
                  <c:v>0.29162317933800652</c:v>
                </c:pt>
                <c:pt idx="35">
                  <c:v>0.2941741545409518</c:v>
                </c:pt>
                <c:pt idx="36">
                  <c:v>0.29675878198058164</c:v>
                </c:pt>
                <c:pt idx="37">
                  <c:v>0.29937427150086116</c:v>
                </c:pt>
                <c:pt idx="38">
                  <c:v>0.30201798376764327</c:v>
                </c:pt>
                <c:pt idx="39">
                  <c:v>0.30468742109825636</c:v>
                </c:pt>
                <c:pt idx="40">
                  <c:v>0.30738021895705081</c:v>
                </c:pt>
                <c:pt idx="41">
                  <c:v>0.31009413808826924</c:v>
                </c:pt>
                <c:pt idx="42">
                  <c:v>0.31282705724740811</c:v>
                </c:pt>
                <c:pt idx="43">
                  <c:v>0.31557696648708616</c:v>
                </c:pt>
                <c:pt idx="44">
                  <c:v>0.31834196095171752</c:v>
                </c:pt>
                <c:pt idx="45">
                  <c:v>0.32112023513585475</c:v>
                </c:pt>
                <c:pt idx="46">
                  <c:v>0.32391007756306833</c:v>
                </c:pt>
                <c:pt idx="47">
                  <c:v>0.32670986584508649</c:v>
                </c:pt>
              </c:numCache>
            </c:numRef>
          </c:yVal>
          <c:smooth val="1"/>
        </c:ser>
        <c:ser>
          <c:idx val="3"/>
          <c:order val="3"/>
          <c:spPr>
            <a:ln w="19050" cap="rnd">
              <a:solidFill>
                <a:srgbClr val="00B050"/>
              </a:solidFill>
              <a:prstDash val="sysDash"/>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Sheet2!$E$3:$E$50</c:f>
              <c:numCache>
                <c:formatCode>General</c:formatCode>
                <c:ptCount val="48"/>
                <c:pt idx="0">
                  <c:v>0.12500077591142439</c:v>
                </c:pt>
                <c:pt idx="1">
                  <c:v>0.12501554671376314</c:v>
                </c:pt>
                <c:pt idx="2">
                  <c:v>0.12509396714420168</c:v>
                </c:pt>
                <c:pt idx="3">
                  <c:v>0.12531220733258544</c:v>
                </c:pt>
                <c:pt idx="4">
                  <c:v>0.12573765079576241</c:v>
                </c:pt>
                <c:pt idx="5">
                  <c:v>0.12640967042445037</c:v>
                </c:pt>
                <c:pt idx="6">
                  <c:v>0.12734026787815605</c:v>
                </c:pt>
                <c:pt idx="7">
                  <c:v>0.12852248327353819</c:v>
                </c:pt>
                <c:pt idx="8">
                  <c:v>0.12993878908853621</c:v>
                </c:pt>
                <c:pt idx="9">
                  <c:v>0.13156707663004349</c:v>
                </c:pt>
                <c:pt idx="10">
                  <c:v>0.13338428581809153</c:v>
                </c:pt>
                <c:pt idx="11">
                  <c:v>0.13536835560269597</c:v>
                </c:pt>
                <c:pt idx="12">
                  <c:v>0.13749913102781711</c:v>
                </c:pt>
                <c:pt idx="13">
                  <c:v>0.13975867473405135</c:v>
                </c:pt>
                <c:pt idx="14">
                  <c:v>0.14213126265953629</c:v>
                </c:pt>
                <c:pt idx="15">
                  <c:v>0.14460322732818276</c:v>
                </c:pt>
                <c:pt idx="16">
                  <c:v>0.14716273955084377</c:v>
                </c:pt>
                <c:pt idx="17">
                  <c:v>0.14979957660582358</c:v>
                </c:pt>
                <c:pt idx="18">
                  <c:v>0.15250490069696004</c:v>
                </c:pt>
                <c:pt idx="19">
                  <c:v>0.15527105814710429</c:v>
                </c:pt>
                <c:pt idx="20">
                  <c:v>0.15809140270913966</c:v>
                </c:pt>
                <c:pt idx="21">
                  <c:v>0.16096014280962184</c:v>
                </c:pt>
                <c:pt idx="22">
                  <c:v>0.16387221089345533</c:v>
                </c:pt>
                <c:pt idx="23">
                  <c:v>0.1668231524129801</c:v>
                </c:pt>
                <c:pt idx="24">
                  <c:v>0.16980903190106705</c:v>
                </c:pt>
                <c:pt idx="25">
                  <c:v>0.17282635371184751</c:v>
                </c:pt>
                <c:pt idx="26">
                  <c:v>0.17587199525872263</c:v>
                </c:pt>
                <c:pt idx="27">
                  <c:v>0.17894315085240142</c:v>
                </c:pt>
                <c:pt idx="28">
                  <c:v>0.18203728450569895</c:v>
                </c:pt>
                <c:pt idx="29">
                  <c:v>0.18515209031116309</c:v>
                </c:pt>
                <c:pt idx="30">
                  <c:v>0.18828545920740344</c:v>
                </c:pt>
                <c:pt idx="31">
                  <c:v>0.19143545113056082</c:v>
                </c:pt>
                <c:pt idx="32">
                  <c:v>0.19460027170124244</c:v>
                </c:pt>
                <c:pt idx="33">
                  <c:v>0.19777825272776306</c:v>
                </c:pt>
                <c:pt idx="34">
                  <c:v>0.20096783591703227</c:v>
                </c:pt>
                <c:pt idx="35">
                  <c:v>0.20416755927796637</c:v>
                </c:pt>
                <c:pt idx="36">
                  <c:v>0.20737604578153851</c:v>
                </c:pt>
                <c:pt idx="37">
                  <c:v>0.2105919939087757</c:v>
                </c:pt>
                <c:pt idx="38">
                  <c:v>0.21381416977505452</c:v>
                </c:pt>
                <c:pt idx="39">
                  <c:v>0.21704140056750909</c:v>
                </c:pt>
                <c:pt idx="40">
                  <c:v>0.22027256907356724</c:v>
                </c:pt>
                <c:pt idx="41">
                  <c:v>0.22350660911366058</c:v>
                </c:pt>
                <c:pt idx="42">
                  <c:v>0.22674250172093685</c:v>
                </c:pt>
                <c:pt idx="43">
                  <c:v>0.22997927193610801</c:v>
                </c:pt>
                <c:pt idx="44">
                  <c:v>0.23321598610705435</c:v>
                </c:pt>
                <c:pt idx="45">
                  <c:v>0.23645174960102799</c:v>
                </c:pt>
                <c:pt idx="46">
                  <c:v>0.23968570485273138</c:v>
                </c:pt>
                <c:pt idx="47">
                  <c:v>0.24291702968459894</c:v>
                </c:pt>
              </c:numCache>
            </c:numRef>
          </c:yVal>
          <c:smooth val="1"/>
        </c:ser>
        <c:ser>
          <c:idx val="4"/>
          <c:order val="4"/>
          <c:spPr>
            <a:ln w="19050" cap="rnd">
              <a:solidFill>
                <a:srgbClr val="FF0000"/>
              </a:solidFill>
              <a:prstDash val="solid"/>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Sheet2!$F$3:$F$50</c:f>
              <c:numCache>
                <c:formatCode>General</c:formatCode>
                <c:ptCount val="48"/>
                <c:pt idx="0">
                  <c:v>6.265610366629272E-2</c:v>
                </c:pt>
                <c:pt idx="1">
                  <c:v>6.3204835212225197E-2</c:v>
                </c:pt>
                <c:pt idx="2">
                  <c:v>6.4261241636789548E-2</c:v>
                </c:pt>
                <c:pt idx="3">
                  <c:v>6.5783538317556386E-2</c:v>
                </c:pt>
                <c:pt idx="4">
                  <c:v>6.768417788152116E-2</c:v>
                </c:pt>
                <c:pt idx="5">
                  <c:v>6.9879338447707717E-2</c:v>
                </c:pt>
                <c:pt idx="6">
                  <c:v>7.2301621912064559E-2</c:v>
                </c:pt>
                <c:pt idx="7">
                  <c:v>7.4899830565872239E-2</c:v>
                </c:pt>
                <c:pt idx="8">
                  <c:v>7.763569110047204E-2</c:v>
                </c:pt>
                <c:pt idx="9">
                  <c:v>8.0480570964964721E-2</c:v>
                </c:pt>
                <c:pt idx="10">
                  <c:v>8.3412878389314327E-2</c:v>
                </c:pt>
                <c:pt idx="11">
                  <c:v>8.6416150924088192E-2</c:v>
                </c:pt>
                <c:pt idx="12">
                  <c:v>8.9477684911647148E-2</c:v>
                </c:pt>
                <c:pt idx="13">
                  <c:v>9.2587557749920335E-2</c:v>
                </c:pt>
                <c:pt idx="14">
                  <c:v>9.5737927453949309E-2</c:v>
                </c:pt>
                <c:pt idx="15">
                  <c:v>9.892252649449855E-2</c:v>
                </c:pt>
                <c:pt idx="16">
                  <c:v>0.10213629201260153</c:v>
                </c:pt>
                <c:pt idx="17">
                  <c:v>0.10537509240843373</c:v>
                </c:pt>
                <c:pt idx="18">
                  <c:v>0.10863552266571246</c:v>
                </c:pt>
                <c:pt idx="19">
                  <c:v>0.11191474922389752</c:v>
                </c:pt>
                <c:pt idx="20">
                  <c:v>0.11521039098363284</c:v>
                </c:pt>
                <c:pt idx="21">
                  <c:v>0.1185204269897998</c:v>
                </c:pt>
                <c:pt idx="22">
                  <c:v>0.12184312406703228</c:v>
                </c:pt>
                <c:pt idx="23">
                  <c:v>0.12517697957784499</c:v>
                </c:pt>
                <c:pt idx="24">
                  <c:v>0.12852067579772372</c:v>
                </c:pt>
                <c:pt idx="25">
                  <c:v>0.13187304333283062</c:v>
                </c:pt>
                <c:pt idx="26">
                  <c:v>0.13523303166549061</c:v>
                </c:pt>
                <c:pt idx="27">
                  <c:v>0.13859968538322207</c:v>
                </c:pt>
                <c:pt idx="28">
                  <c:v>0.14197212498580219</c:v>
                </c:pt>
                <c:pt idx="29">
                  <c:v>0.14534953141118725</c:v>
                </c:pt>
                <c:pt idx="30">
                  <c:v>0.14873113360241866</c:v>
                </c:pt>
                <c:pt idx="31">
                  <c:v>0.1521161985729968</c:v>
                </c:pt>
                <c:pt idx="32">
                  <c:v>0.15550402353085016</c:v>
                </c:pt>
                <c:pt idx="33">
                  <c:v>0.15889392970022034</c:v>
                </c:pt>
                <c:pt idx="34">
                  <c:v>0.16228525754297063</c:v>
                </c:pt>
                <c:pt idx="35">
                  <c:v>0.16567736313052087</c:v>
                </c:pt>
                <c:pt idx="36">
                  <c:v>0.16906961545796848</c:v>
                </c:pt>
                <c:pt idx="37">
                  <c:v>0.17246139452521358</c:v>
                </c:pt>
                <c:pt idx="38">
                  <c:v>0.17585209003764385</c:v>
                </c:pt>
                <c:pt idx="39">
                  <c:v>0.17924110060229204</c:v>
                </c:pt>
                <c:pt idx="40">
                  <c:v>0.18262783331519433</c:v>
                </c:pt>
                <c:pt idx="41">
                  <c:v>0.18601170365256539</c:v>
                </c:pt>
                <c:pt idx="42">
                  <c:v>0.18939213559284829</c:v>
                </c:pt>
                <c:pt idx="43">
                  <c:v>0.19276856190905606</c:v>
                </c:pt>
                <c:pt idx="44">
                  <c:v>0.19614042458140454</c:v>
                </c:pt>
                <c:pt idx="45">
                  <c:v>0.19950717528927986</c:v>
                </c:pt>
                <c:pt idx="46">
                  <c:v>0.20286827594929899</c:v>
                </c:pt>
                <c:pt idx="47">
                  <c:v>0.20622319927278127</c:v>
                </c:pt>
              </c:numCache>
            </c:numRef>
          </c:yVal>
          <c:smooth val="1"/>
        </c:ser>
        <c:ser>
          <c:idx val="5"/>
          <c:order val="5"/>
          <c:spPr>
            <a:ln w="19050" cap="rnd">
              <a:solidFill>
                <a:schemeClr val="accent6"/>
              </a:solidFill>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Sheet2!$G$3:$G$50</c:f>
              <c:numCache>
                <c:formatCode>General</c:formatCode>
                <c:ptCount val="48"/>
              </c:numCache>
            </c:numRef>
          </c:yVal>
          <c:smooth val="1"/>
        </c:ser>
        <c:ser>
          <c:idx val="6"/>
          <c:order val="6"/>
          <c:spPr>
            <a:ln w="19050" cap="rnd">
              <a:solidFill>
                <a:schemeClr val="accent1">
                  <a:lumMod val="60000"/>
                </a:schemeClr>
              </a:solidFill>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Sheet2!$H$3:$H$50</c:f>
              <c:numCache>
                <c:formatCode>General</c:formatCode>
                <c:ptCount val="48"/>
              </c:numCache>
            </c:numRef>
          </c:yVal>
          <c:smooth val="1"/>
        </c:ser>
        <c:ser>
          <c:idx val="7"/>
          <c:order val="7"/>
          <c:spPr>
            <a:ln w="19050" cap="rnd">
              <a:solidFill>
                <a:srgbClr val="0070C0"/>
              </a:solidFill>
              <a:prstDash val="lgDash"/>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Sheet2!$I$3:$I$50</c:f>
              <c:numCache>
                <c:formatCode>General</c:formatCode>
                <c:ptCount val="48"/>
                <c:pt idx="0">
                  <c:v>0.50000000001926503</c:v>
                </c:pt>
                <c:pt idx="1">
                  <c:v>0.50000000773248632</c:v>
                </c:pt>
                <c:pt idx="2">
                  <c:v>0.50000028213003933</c:v>
                </c:pt>
                <c:pt idx="3">
                  <c:v>0.50000310362643241</c:v>
                </c:pt>
                <c:pt idx="4">
                  <c:v>0.50001720841816399</c:v>
                </c:pt>
                <c:pt idx="5">
                  <c:v>0.50006217912160456</c:v>
                </c:pt>
                <c:pt idx="6">
                  <c:v>0.5001688766593716</c:v>
                </c:pt>
                <c:pt idx="7">
                  <c:v>0.5003755862346797</c:v>
                </c:pt>
                <c:pt idx="8">
                  <c:v>0.50072232614376577</c:v>
                </c:pt>
                <c:pt idx="9">
                  <c:v>0.50124571795210993</c:v>
                </c:pt>
                <c:pt idx="10">
                  <c:v>0.50197557181558483</c:v>
                </c:pt>
                <c:pt idx="11">
                  <c:v>0.50293329321445879</c:v>
                </c:pt>
                <c:pt idx="12">
                  <c:v>0.50413170950615871</c:v>
                </c:pt>
                <c:pt idx="13">
                  <c:v>0.50557580135964708</c:v>
                </c:pt>
                <c:pt idx="14">
                  <c:v>0.50726389914854297</c:v>
                </c:pt>
                <c:pt idx="15">
                  <c:v>0.50918903312028896</c:v>
                </c:pt>
                <c:pt idx="16">
                  <c:v>0.51134024554713364</c:v>
                </c:pt>
                <c:pt idx="17">
                  <c:v>0.51370376288980113</c:v>
                </c:pt>
                <c:pt idx="18">
                  <c:v>0.51626398580213606</c:v>
                </c:pt>
                <c:pt idx="19">
                  <c:v>0.51900429088082212</c:v>
                </c:pt>
                <c:pt idx="20">
                  <c:v>0.5219076575980427</c:v>
                </c:pt>
                <c:pt idx="21">
                  <c:v>0.52495714278628325</c:v>
                </c:pt>
                <c:pt idx="22">
                  <c:v>0.52813622766057489</c:v>
                </c:pt>
                <c:pt idx="23">
                  <c:v>0.53142906151625302</c:v>
                </c:pt>
                <c:pt idx="24">
                  <c:v>0.53482062371429162</c:v>
                </c:pt>
                <c:pt idx="25">
                  <c:v>0.53829682241687182</c:v>
                </c:pt>
                <c:pt idx="26">
                  <c:v>0.5418445453478028</c:v>
                </c:pt>
                <c:pt idx="27">
                  <c:v>0.54545167492050595</c:v>
                </c:pt>
                <c:pt idx="28">
                  <c:v>0.54910707752434107</c:v>
                </c:pt>
                <c:pt idx="29">
                  <c:v>0.5528005746164143</c:v>
                </c:pt>
                <c:pt idx="30">
                  <c:v>0.55652290150940797</c:v>
                </c:pt>
                <c:pt idx="31">
                  <c:v>0.56026565833268127</c:v>
                </c:pt>
                <c:pt idx="32">
                  <c:v>0.56402125652294721</c:v>
                </c:pt>
                <c:pt idx="33">
                  <c:v>0.56778286332211469</c:v>
                </c:pt>
                <c:pt idx="34">
                  <c:v>0.57154434607802873</c:v>
                </c:pt>
                <c:pt idx="35">
                  <c:v>0.57530021761965111</c:v>
                </c:pt>
                <c:pt idx="36">
                  <c:v>0.57904558357891578</c:v>
                </c:pt>
                <c:pt idx="37">
                  <c:v>0.58277609223018767</c:v>
                </c:pt>
                <c:pt idx="38">
                  <c:v>0.58648788719326617</c:v>
                </c:pt>
                <c:pt idx="39">
                  <c:v>0.59017756317991776</c:v>
                </c:pt>
                <c:pt idx="40">
                  <c:v>0.59384212484332444</c:v>
                </c:pt>
                <c:pt idx="41">
                  <c:v>0.59747894870386642</c:v>
                </c:pt>
                <c:pt idx="42">
                  <c:v>0.60108574806495463</c:v>
                </c:pt>
                <c:pt idx="43">
                  <c:v>0.60466054079270448</c:v>
                </c:pt>
                <c:pt idx="44">
                  <c:v>0.60820161980806753</c:v>
                </c:pt>
                <c:pt idx="45">
                  <c:v>0.61170752612577917</c:v>
                </c:pt>
                <c:pt idx="46">
                  <c:v>0.61517702426817034</c:v>
                </c:pt>
                <c:pt idx="47">
                  <c:v>0.61860907988129521</c:v>
                </c:pt>
              </c:numCache>
            </c:numRef>
          </c:yVal>
          <c:smooth val="1"/>
        </c:ser>
        <c:ser>
          <c:idx val="8"/>
          <c:order val="8"/>
          <c:spPr>
            <a:ln w="19050" cap="rnd">
              <a:solidFill>
                <a:srgbClr val="00B050"/>
              </a:solidFill>
              <a:prstDash val="dash"/>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Sheet2!$J$3:$J$50</c:f>
              <c:numCache>
                <c:formatCode>General</c:formatCode>
                <c:ptCount val="48"/>
                <c:pt idx="0">
                  <c:v>0.25000155182284878</c:v>
                </c:pt>
                <c:pt idx="1">
                  <c:v>0.25003109342752622</c:v>
                </c:pt>
                <c:pt idx="2">
                  <c:v>0.2501879342883237</c:v>
                </c:pt>
                <c:pt idx="3">
                  <c:v>0.25062441465551433</c:v>
                </c:pt>
                <c:pt idx="4">
                  <c:v>0.25147530129364765</c:v>
                </c:pt>
                <c:pt idx="5">
                  <c:v>0.25281933693905656</c:v>
                </c:pt>
                <c:pt idx="6">
                  <c:v>0.25468050670304648</c:v>
                </c:pt>
                <c:pt idx="7">
                  <c:v>0.25704482150694513</c:v>
                </c:pt>
                <c:pt idx="8">
                  <c:v>0.2598770358084409</c:v>
                </c:pt>
                <c:pt idx="9">
                  <c:v>0.26313251992999881</c:v>
                </c:pt>
                <c:pt idx="10">
                  <c:v>0.2667644070340407</c:v>
                </c:pt>
                <c:pt idx="11">
                  <c:v>0.27072739362499604</c:v>
                </c:pt>
                <c:pt idx="12">
                  <c:v>0.27497948533067224</c:v>
                </c:pt>
                <c:pt idx="13">
                  <c:v>0.27948259350376708</c:v>
                </c:pt>
                <c:pt idx="14">
                  <c:v>0.28420254240486131</c:v>
                </c:pt>
                <c:pt idx="15">
                  <c:v>0.28910880719725673</c:v>
                </c:pt>
                <c:pt idx="16">
                  <c:v>0.2941741545409518</c:v>
                </c:pt>
                <c:pt idx="17">
                  <c:v>0.29937427150086116</c:v>
                </c:pt>
                <c:pt idx="18">
                  <c:v>0.30468742109825636</c:v>
                </c:pt>
                <c:pt idx="19">
                  <c:v>0.31009413808826924</c:v>
                </c:pt>
                <c:pt idx="20">
                  <c:v>0.31557696648708616</c:v>
                </c:pt>
                <c:pt idx="21">
                  <c:v>0.32112023513585475</c:v>
                </c:pt>
                <c:pt idx="22">
                  <c:v>0.32670986584508649</c:v>
                </c:pt>
                <c:pt idx="23">
                  <c:v>0.33233320858543169</c:v>
                </c:pt>
                <c:pt idx="24">
                  <c:v>0.33797889881078996</c:v>
                </c:pt>
                <c:pt idx="25">
                  <c:v>0.34363673283039464</c:v>
                </c:pt>
                <c:pt idx="26">
                  <c:v>0.34929755796037931</c:v>
                </c:pt>
                <c:pt idx="27">
                  <c:v>0.35495317489092676</c:v>
                </c:pt>
                <c:pt idx="28">
                  <c:v>0.36059625027844328</c:v>
                </c:pt>
                <c:pt idx="29">
                  <c:v>0.36622023802016002</c:v>
                </c:pt>
                <c:pt idx="30">
                  <c:v>0.37181930800981566</c:v>
                </c:pt>
                <c:pt idx="31">
                  <c:v>0.37738828142883957</c:v>
                </c:pt>
                <c:pt idx="32">
                  <c:v>0.38292257181730499</c:v>
                </c:pt>
                <c:pt idx="33">
                  <c:v>0.38841813130928265</c:v>
                </c:pt>
                <c:pt idx="34">
                  <c:v>0.39387140152115852</c:v>
                </c:pt>
                <c:pt idx="35">
                  <c:v>0.39927926865898705</c:v>
                </c:pt>
                <c:pt idx="36">
                  <c:v>0.40463902246948952</c:v>
                </c:pt>
                <c:pt idx="37">
                  <c:v>0.40994831870435716</c:v>
                </c:pt>
                <c:pt idx="38">
                  <c:v>0.41520514480299864</c:v>
                </c:pt>
                <c:pt idx="39">
                  <c:v>0.42040778852757826</c:v>
                </c:pt>
                <c:pt idx="40">
                  <c:v>0.42555480930808487</c:v>
                </c:pt>
                <c:pt idx="41">
                  <c:v>0.43064501207560141</c:v>
                </c:pt>
                <c:pt idx="42">
                  <c:v>0.43567742337984039</c:v>
                </c:pt>
                <c:pt idx="43">
                  <c:v>0.4406512696030051</c:v>
                </c:pt>
                <c:pt idx="44">
                  <c:v>0.44556595709655522</c:v>
                </c:pt>
                <c:pt idx="45">
                  <c:v>0.45042105408077193</c:v>
                </c:pt>
                <c:pt idx="46">
                  <c:v>0.45521627415933824</c:v>
                </c:pt>
                <c:pt idx="47">
                  <c:v>0.45995146131258768</c:v>
                </c:pt>
              </c:numCache>
            </c:numRef>
          </c:yVal>
          <c:smooth val="1"/>
        </c:ser>
        <c:ser>
          <c:idx val="9"/>
          <c:order val="9"/>
          <c:spPr>
            <a:ln w="19050" cap="rnd">
              <a:solidFill>
                <a:srgbClr val="FF0000"/>
              </a:solidFill>
              <a:prstDash val="sysDash"/>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Sheet2!$K$3:$K$50</c:f>
              <c:numCache>
                <c:formatCode>General</c:formatCode>
                <c:ptCount val="48"/>
                <c:pt idx="0">
                  <c:v>0.12531220733258544</c:v>
                </c:pt>
                <c:pt idx="1">
                  <c:v>0.12640967042445037</c:v>
                </c:pt>
                <c:pt idx="2">
                  <c:v>0.12852248327353819</c:v>
                </c:pt>
                <c:pt idx="3">
                  <c:v>0.13156707663004349</c:v>
                </c:pt>
                <c:pt idx="4">
                  <c:v>0.13536835560269597</c:v>
                </c:pt>
                <c:pt idx="5">
                  <c:v>0.13975867473405135</c:v>
                </c:pt>
                <c:pt idx="6">
                  <c:v>0.14460322732818276</c:v>
                </c:pt>
                <c:pt idx="7">
                  <c:v>0.14979957660582358</c:v>
                </c:pt>
                <c:pt idx="8">
                  <c:v>0.15527105814710429</c:v>
                </c:pt>
                <c:pt idx="9">
                  <c:v>0.16096014280962184</c:v>
                </c:pt>
                <c:pt idx="10">
                  <c:v>0.1668231524129801</c:v>
                </c:pt>
                <c:pt idx="11">
                  <c:v>0.17282635371184751</c:v>
                </c:pt>
                <c:pt idx="12">
                  <c:v>0.17894315085240142</c:v>
                </c:pt>
                <c:pt idx="13">
                  <c:v>0.18515209031116309</c:v>
                </c:pt>
                <c:pt idx="14">
                  <c:v>0.19143545113056082</c:v>
                </c:pt>
                <c:pt idx="15">
                  <c:v>0.19777825272776306</c:v>
                </c:pt>
                <c:pt idx="16">
                  <c:v>0.20416755927796637</c:v>
                </c:pt>
                <c:pt idx="17">
                  <c:v>0.2105919939087757</c:v>
                </c:pt>
                <c:pt idx="18">
                  <c:v>0.21704140056750909</c:v>
                </c:pt>
                <c:pt idx="19">
                  <c:v>0.22350660911366058</c:v>
                </c:pt>
                <c:pt idx="20">
                  <c:v>0.22997927193610801</c:v>
                </c:pt>
                <c:pt idx="21">
                  <c:v>0.23645174960102799</c:v>
                </c:pt>
                <c:pt idx="22">
                  <c:v>0.24291702968459894</c:v>
                </c:pt>
                <c:pt idx="23">
                  <c:v>0.24936866773236596</c:v>
                </c:pt>
                <c:pt idx="24">
                  <c:v>0.25580074271809239</c:v>
                </c:pt>
                <c:pt idx="25">
                  <c:v>0.26220782181663571</c:v>
                </c:pt>
                <c:pt idx="26">
                  <c:v>0.26858493102807829</c:v>
                </c:pt>
                <c:pt idx="27">
                  <c:v>0.27492752939304815</c:v>
                </c:pt>
                <c:pt idx="28">
                  <c:v>0.28123148536826276</c:v>
                </c:pt>
                <c:pt idx="29">
                  <c:v>0.2874930544940999</c:v>
                </c:pt>
                <c:pt idx="30">
                  <c:v>0.29370885786060902</c:v>
                </c:pt>
                <c:pt idx="31">
                  <c:v>0.29987586112145614</c:v>
                </c:pt>
                <c:pt idx="32">
                  <c:v>0.30599135395755811</c:v>
                </c:pt>
                <c:pt idx="33">
                  <c:v>0.31205292998265305</c:v>
                </c:pt>
                <c:pt idx="34">
                  <c:v>0.31805846713232561</c:v>
                </c:pt>
                <c:pt idx="35">
                  <c:v>0.32400610860044127</c:v>
                </c:pt>
                <c:pt idx="36">
                  <c:v>0.32989424439249865</c:v>
                </c:pt>
                <c:pt idx="37">
                  <c:v>0.33572149356089048</c:v>
                </c:pt>
                <c:pt idx="38">
                  <c:v>0.3414866871770274</c:v>
                </c:pt>
                <c:pt idx="39">
                  <c:v>0.34718885208271755</c:v>
                </c:pt>
                <c:pt idx="40">
                  <c:v>0.35282719545001406</c:v>
                </c:pt>
                <c:pt idx="41">
                  <c:v>0.35840109016609051</c:v>
                </c:pt>
                <c:pt idx="42">
                  <c:v>0.36391006104824308</c:v>
                </c:pt>
                <c:pt idx="43">
                  <c:v>0.3693537718841452</c:v>
                </c:pt>
                <c:pt idx="44">
                  <c:v>0.37473201328412159</c:v>
                </c:pt>
                <c:pt idx="45">
                  <c:v>0.38004469132540558</c:v>
                </c:pt>
                <c:pt idx="46">
                  <c:v>0.38529181696300902</c:v>
                </c:pt>
                <c:pt idx="47">
                  <c:v>0.39047349617780386</c:v>
                </c:pt>
              </c:numCache>
            </c:numRef>
          </c:yVal>
          <c:smooth val="1"/>
        </c:ser>
        <c:ser>
          <c:idx val="10"/>
          <c:order val="10"/>
          <c:spPr>
            <a:ln w="19050" cap="rnd">
              <a:solidFill>
                <a:schemeClr val="accent5">
                  <a:lumMod val="60000"/>
                </a:schemeClr>
              </a:solidFill>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Sheet2!$L$3:$L$50</c:f>
              <c:numCache>
                <c:formatCode>General</c:formatCode>
                <c:ptCount val="48"/>
              </c:numCache>
            </c:numRef>
          </c:yVal>
          <c:smooth val="1"/>
        </c:ser>
        <c:ser>
          <c:idx val="11"/>
          <c:order val="11"/>
          <c:spPr>
            <a:ln w="19050" cap="rnd">
              <a:solidFill>
                <a:schemeClr val="accent6">
                  <a:lumMod val="60000"/>
                </a:schemeClr>
              </a:solidFill>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Sheet2!$M$3:$M$50</c:f>
              <c:numCache>
                <c:formatCode>General</c:formatCode>
                <c:ptCount val="48"/>
              </c:numCache>
            </c:numRef>
          </c:yVal>
          <c:smooth val="1"/>
        </c:ser>
        <c:ser>
          <c:idx val="12"/>
          <c:order val="12"/>
          <c:spPr>
            <a:ln w="19050" cap="rnd">
              <a:solidFill>
                <a:srgbClr val="00B050"/>
              </a:solidFill>
              <a:prstDash val="lgDash"/>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Sheet2!$N$3:$N$50</c:f>
              <c:numCache>
                <c:formatCode>General</c:formatCode>
                <c:ptCount val="48"/>
                <c:pt idx="0">
                  <c:v>0.50000310362643241</c:v>
                </c:pt>
                <c:pt idx="1">
                  <c:v>0.50006217912160456</c:v>
                </c:pt>
                <c:pt idx="2">
                  <c:v>0.5003755862346797</c:v>
                </c:pt>
                <c:pt idx="3">
                  <c:v>0.50124571795210993</c:v>
                </c:pt>
                <c:pt idx="4">
                  <c:v>0.50293329321445879</c:v>
                </c:pt>
                <c:pt idx="5">
                  <c:v>0.50557580135964708</c:v>
                </c:pt>
                <c:pt idx="6">
                  <c:v>0.50918903312028896</c:v>
                </c:pt>
                <c:pt idx="7">
                  <c:v>0.51370376288980113</c:v>
                </c:pt>
                <c:pt idx="8">
                  <c:v>0.51900429088082212</c:v>
                </c:pt>
                <c:pt idx="9">
                  <c:v>0.52495714278628325</c:v>
                </c:pt>
                <c:pt idx="10">
                  <c:v>0.53142906151625302</c:v>
                </c:pt>
                <c:pt idx="11">
                  <c:v>0.53829682241687182</c:v>
                </c:pt>
                <c:pt idx="12">
                  <c:v>0.54545167492050595</c:v>
                </c:pt>
                <c:pt idx="13">
                  <c:v>0.5528005746164143</c:v>
                </c:pt>
                <c:pt idx="14">
                  <c:v>0.56026565833268127</c:v>
                </c:pt>
                <c:pt idx="15">
                  <c:v>0.56778286332211469</c:v>
                </c:pt>
                <c:pt idx="16">
                  <c:v>0.57530021761965111</c:v>
                </c:pt>
                <c:pt idx="17">
                  <c:v>0.58277609223018767</c:v>
                </c:pt>
                <c:pt idx="18">
                  <c:v>0.59017756317991776</c:v>
                </c:pt>
                <c:pt idx="19">
                  <c:v>0.59747894870386642</c:v>
                </c:pt>
                <c:pt idx="20">
                  <c:v>0.60466054079270448</c:v>
                </c:pt>
                <c:pt idx="21">
                  <c:v>0.61170752612577917</c:v>
                </c:pt>
                <c:pt idx="22">
                  <c:v>0.61860907988129521</c:v>
                </c:pt>
                <c:pt idx="23">
                  <c:v>0.62535761148859892</c:v>
                </c:pt>
                <c:pt idx="24">
                  <c:v>0.63194814078699935</c:v>
                </c:pt>
                <c:pt idx="25">
                  <c:v>0.63837778437464554</c:v>
                </c:pt>
                <c:pt idx="26">
                  <c:v>0.64464533408963243</c:v>
                </c:pt>
                <c:pt idx="27">
                  <c:v>0.65075091197154644</c:v>
                </c:pt>
                <c:pt idx="28">
                  <c:v>0.65669568839687487</c:v>
                </c:pt>
                <c:pt idx="29">
                  <c:v>0.6624816522202035</c:v>
                </c:pt>
                <c:pt idx="30">
                  <c:v>0.66811142362940135</c:v>
                </c:pt>
                <c:pt idx="31">
                  <c:v>0.67358810202989339</c:v>
                </c:pt>
                <c:pt idx="32">
                  <c:v>0.67891514262765351</c:v>
                </c:pt>
                <c:pt idx="33">
                  <c:v>0.68409625651016737</c:v>
                </c:pt>
                <c:pt idx="34">
                  <c:v>0.68913532995983162</c:v>
                </c:pt>
                <c:pt idx="35">
                  <c:v>0.69403635950467002</c:v>
                </c:pt>
                <c:pt idx="36">
                  <c:v>0.69880339984381024</c:v>
                </c:pt>
                <c:pt idx="37">
                  <c:v>0.70344052230343346</c:v>
                </c:pt>
                <c:pt idx="38">
                  <c:v>0.70795178190300045</c:v>
                </c:pt>
                <c:pt idx="39">
                  <c:v>0.71234119145836694</c:v>
                </c:pt>
                <c:pt idx="40">
                  <c:v>0.71661270143198497</c:v>
                </c:pt>
                <c:pt idx="41">
                  <c:v>0.72077018447229957</c:v>
                </c:pt>
                <c:pt idx="42">
                  <c:v>0.7248174237742202</c:v>
                </c:pt>
                <c:pt idx="43">
                  <c:v>0.72875810454790924</c:v>
                </c:pt>
                <c:pt idx="44">
                  <c:v>0.73259580801044921</c:v>
                </c:pt>
                <c:pt idx="45">
                  <c:v>0.7363340074193504</c:v>
                </c:pt>
                <c:pt idx="46">
                  <c:v>0.73997606575257702</c:v>
                </c:pt>
                <c:pt idx="47">
                  <c:v>0.74352523471017873</c:v>
                </c:pt>
              </c:numCache>
            </c:numRef>
          </c:yVal>
          <c:smooth val="1"/>
        </c:ser>
        <c:ser>
          <c:idx val="13"/>
          <c:order val="13"/>
          <c:spPr>
            <a:ln w="19050" cap="rnd">
              <a:solidFill>
                <a:srgbClr val="FF0000"/>
              </a:solidFill>
              <a:prstDash val="dash"/>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Sheet2!$O$3:$O$50</c:f>
              <c:numCache>
                <c:formatCode>General</c:formatCode>
                <c:ptCount val="48"/>
                <c:pt idx="0">
                  <c:v>0.25062441465551433</c:v>
                </c:pt>
                <c:pt idx="1">
                  <c:v>0.25281933693905656</c:v>
                </c:pt>
                <c:pt idx="2">
                  <c:v>0.25704482150694513</c:v>
                </c:pt>
                <c:pt idx="3">
                  <c:v>0.26313251992999881</c:v>
                </c:pt>
                <c:pt idx="4">
                  <c:v>0.27072739362499604</c:v>
                </c:pt>
                <c:pt idx="5">
                  <c:v>0.27948259350376708</c:v>
                </c:pt>
                <c:pt idx="6">
                  <c:v>0.28910880719725673</c:v>
                </c:pt>
                <c:pt idx="7">
                  <c:v>0.29937427150086116</c:v>
                </c:pt>
                <c:pt idx="8">
                  <c:v>0.31009413808826924</c:v>
                </c:pt>
                <c:pt idx="9">
                  <c:v>0.32112023513585475</c:v>
                </c:pt>
                <c:pt idx="10">
                  <c:v>0.33233320858543169</c:v>
                </c:pt>
                <c:pt idx="11">
                  <c:v>0.34363673283039464</c:v>
                </c:pt>
                <c:pt idx="12">
                  <c:v>0.35495317489092676</c:v>
                </c:pt>
                <c:pt idx="13">
                  <c:v>0.36622023802016002</c:v>
                </c:pt>
                <c:pt idx="14">
                  <c:v>0.37738828142883957</c:v>
                </c:pt>
                <c:pt idx="15">
                  <c:v>0.38841813130928265</c:v>
                </c:pt>
                <c:pt idx="16">
                  <c:v>0.39927926865898705</c:v>
                </c:pt>
                <c:pt idx="17">
                  <c:v>0.40994831870435716</c:v>
                </c:pt>
                <c:pt idx="18">
                  <c:v>0.42040778852757826</c:v>
                </c:pt>
                <c:pt idx="19">
                  <c:v>0.43064501207560141</c:v>
                </c:pt>
                <c:pt idx="20">
                  <c:v>0.4406512696030051</c:v>
                </c:pt>
                <c:pt idx="21">
                  <c:v>0.45042105408077193</c:v>
                </c:pt>
                <c:pt idx="22">
                  <c:v>0.45995146131258768</c:v>
                </c:pt>
                <c:pt idx="23">
                  <c:v>0.46924168396225235</c:v>
                </c:pt>
                <c:pt idx="24">
                  <c:v>0.47829259264830559</c:v>
                </c:pt>
                <c:pt idx="25">
                  <c:v>0.4871063898154962</c:v>
                </c:pt>
                <c:pt idx="26">
                  <c:v>0.49568632430483767</c:v>
                </c:pt>
                <c:pt idx="27">
                  <c:v>0.5040364564525649</c:v>
                </c:pt>
                <c:pt idx="28">
                  <c:v>0.51216146518489603</c:v>
                </c:pt>
                <c:pt idx="29">
                  <c:v>0.52006648996989546</c:v>
                </c:pt>
                <c:pt idx="30">
                  <c:v>0.52775700166876938</c:v>
                </c:pt>
                <c:pt idx="31">
                  <c:v>0.53523869732417584</c:v>
                </c:pt>
                <c:pt idx="32">
                  <c:v>0.54251741475830151</c:v>
                </c:pt>
                <c:pt idx="33">
                  <c:v>0.54959906355190424</c:v>
                </c:pt>
                <c:pt idx="34">
                  <c:v>0.55648956955809581</c:v>
                </c:pt>
                <c:pt idx="35">
                  <c:v>0.56319483058956843</c:v>
                </c:pt>
                <c:pt idx="36">
                  <c:v>0.56972068132100473</c:v>
                </c:pt>
                <c:pt idx="37">
                  <c:v>0.57607286578304873</c:v>
                </c:pt>
                <c:pt idx="38">
                  <c:v>0.58225701610184633</c:v>
                </c:pt>
                <c:pt idx="39">
                  <c:v>0.58827863636841748</c:v>
                </c:pt>
                <c:pt idx="40">
                  <c:v>0.59414309071304394</c:v>
                </c:pt>
                <c:pt idx="41">
                  <c:v>0.59985559481816642</c:v>
                </c:pt>
                <c:pt idx="42">
                  <c:v>0.60542121023458062</c:v>
                </c:pt>
                <c:pt idx="43">
                  <c:v>0.61084484097461655</c:v>
                </c:pt>
                <c:pt idx="44">
                  <c:v>0.61613123194636876</c:v>
                </c:pt>
                <c:pt idx="45">
                  <c:v>0.62128496886804829</c:v>
                </c:pt>
                <c:pt idx="46">
                  <c:v>0.62631047936382478</c:v>
                </c:pt>
                <c:pt idx="47">
                  <c:v>0.6312120349942677</c:v>
                </c:pt>
              </c:numCache>
            </c:numRef>
          </c:yVal>
          <c:smooth val="1"/>
        </c:ser>
        <c:ser>
          <c:idx val="14"/>
          <c:order val="14"/>
          <c:spPr>
            <a:ln w="19050" cap="rnd">
              <a:solidFill>
                <a:schemeClr val="accent3">
                  <a:lumMod val="80000"/>
                  <a:lumOff val="20000"/>
                </a:schemeClr>
              </a:solidFill>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Sheet2!$P$3:$P$50</c:f>
              <c:numCache>
                <c:formatCode>General</c:formatCode>
                <c:ptCount val="48"/>
              </c:numCache>
            </c:numRef>
          </c:yVal>
          <c:smooth val="1"/>
        </c:ser>
        <c:ser>
          <c:idx val="15"/>
          <c:order val="15"/>
          <c:spPr>
            <a:ln w="19050" cap="rnd">
              <a:solidFill>
                <a:schemeClr val="accent4">
                  <a:lumMod val="80000"/>
                  <a:lumOff val="20000"/>
                </a:schemeClr>
              </a:solidFill>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Sheet2!$Q$3:$Q$50</c:f>
              <c:numCache>
                <c:formatCode>General</c:formatCode>
                <c:ptCount val="48"/>
              </c:numCache>
            </c:numRef>
          </c:yVal>
          <c:smooth val="1"/>
        </c:ser>
        <c:ser>
          <c:idx val="16"/>
          <c:order val="16"/>
          <c:spPr>
            <a:ln w="19050" cap="rnd">
              <a:solidFill>
                <a:srgbClr val="FF0000"/>
              </a:solidFill>
              <a:prstDash val="lgDash"/>
              <a:round/>
            </a:ln>
            <a:effectLst/>
          </c:spPr>
          <c:marker>
            <c:symbol val="none"/>
          </c:marker>
          <c:xVal>
            <c:numRef>
              <c:f>Sheet2!$A$3:$A$50</c:f>
              <c:numCache>
                <c:formatCode>General</c:formatCode>
                <c:ptCount val="48"/>
                <c:pt idx="0">
                  <c:v>300</c:v>
                </c:pt>
                <c:pt idx="1">
                  <c:v>400</c:v>
                </c:pt>
                <c:pt idx="2">
                  <c:v>500</c:v>
                </c:pt>
                <c:pt idx="3">
                  <c:v>600</c:v>
                </c:pt>
                <c:pt idx="4">
                  <c:v>700</c:v>
                </c:pt>
                <c:pt idx="5">
                  <c:v>800</c:v>
                </c:pt>
                <c:pt idx="6">
                  <c:v>900</c:v>
                </c:pt>
                <c:pt idx="7">
                  <c:v>1000</c:v>
                </c:pt>
                <c:pt idx="8">
                  <c:v>1100</c:v>
                </c:pt>
                <c:pt idx="9">
                  <c:v>1200</c:v>
                </c:pt>
                <c:pt idx="10">
                  <c:v>1300</c:v>
                </c:pt>
                <c:pt idx="11">
                  <c:v>1400</c:v>
                </c:pt>
                <c:pt idx="12">
                  <c:v>1500</c:v>
                </c:pt>
                <c:pt idx="13">
                  <c:v>1600</c:v>
                </c:pt>
                <c:pt idx="14">
                  <c:v>1700</c:v>
                </c:pt>
                <c:pt idx="15">
                  <c:v>1800</c:v>
                </c:pt>
                <c:pt idx="16">
                  <c:v>1900</c:v>
                </c:pt>
                <c:pt idx="17">
                  <c:v>2000</c:v>
                </c:pt>
                <c:pt idx="18">
                  <c:v>2100</c:v>
                </c:pt>
                <c:pt idx="19">
                  <c:v>2200</c:v>
                </c:pt>
                <c:pt idx="20">
                  <c:v>2300</c:v>
                </c:pt>
                <c:pt idx="21">
                  <c:v>2400</c:v>
                </c:pt>
                <c:pt idx="22">
                  <c:v>2500</c:v>
                </c:pt>
                <c:pt idx="23">
                  <c:v>2600</c:v>
                </c:pt>
                <c:pt idx="24">
                  <c:v>2700</c:v>
                </c:pt>
                <c:pt idx="25">
                  <c:v>2800</c:v>
                </c:pt>
                <c:pt idx="26">
                  <c:v>2900</c:v>
                </c:pt>
                <c:pt idx="27">
                  <c:v>3000</c:v>
                </c:pt>
                <c:pt idx="28">
                  <c:v>3100</c:v>
                </c:pt>
                <c:pt idx="29">
                  <c:v>3200</c:v>
                </c:pt>
                <c:pt idx="30">
                  <c:v>3300</c:v>
                </c:pt>
                <c:pt idx="31">
                  <c:v>3400</c:v>
                </c:pt>
                <c:pt idx="32">
                  <c:v>3500</c:v>
                </c:pt>
                <c:pt idx="33">
                  <c:v>3600</c:v>
                </c:pt>
                <c:pt idx="34">
                  <c:v>3700</c:v>
                </c:pt>
                <c:pt idx="35">
                  <c:v>3800</c:v>
                </c:pt>
                <c:pt idx="36">
                  <c:v>3900</c:v>
                </c:pt>
                <c:pt idx="37">
                  <c:v>4000</c:v>
                </c:pt>
                <c:pt idx="38">
                  <c:v>4100</c:v>
                </c:pt>
                <c:pt idx="39">
                  <c:v>4200</c:v>
                </c:pt>
                <c:pt idx="40">
                  <c:v>4300</c:v>
                </c:pt>
                <c:pt idx="41">
                  <c:v>4400</c:v>
                </c:pt>
                <c:pt idx="42">
                  <c:v>4500</c:v>
                </c:pt>
                <c:pt idx="43">
                  <c:v>4600</c:v>
                </c:pt>
                <c:pt idx="44">
                  <c:v>4700</c:v>
                </c:pt>
                <c:pt idx="45">
                  <c:v>4800</c:v>
                </c:pt>
                <c:pt idx="46">
                  <c:v>4900</c:v>
                </c:pt>
                <c:pt idx="47">
                  <c:v>5000</c:v>
                </c:pt>
              </c:numCache>
            </c:numRef>
          </c:xVal>
          <c:yVal>
            <c:numRef>
              <c:f>Sheet2!$R$3:$R$50</c:f>
              <c:numCache>
                <c:formatCode>General</c:formatCode>
                <c:ptCount val="48"/>
                <c:pt idx="0">
                  <c:v>0.50124571795210993</c:v>
                </c:pt>
                <c:pt idx="1">
                  <c:v>0.50557580135964708</c:v>
                </c:pt>
                <c:pt idx="2">
                  <c:v>0.51370376288980113</c:v>
                </c:pt>
                <c:pt idx="3">
                  <c:v>0.52495714278628325</c:v>
                </c:pt>
                <c:pt idx="4">
                  <c:v>0.53829682241687182</c:v>
                </c:pt>
                <c:pt idx="5">
                  <c:v>0.5528005746164143</c:v>
                </c:pt>
                <c:pt idx="6">
                  <c:v>0.56778286332211469</c:v>
                </c:pt>
                <c:pt idx="7">
                  <c:v>0.58277609223018767</c:v>
                </c:pt>
                <c:pt idx="8">
                  <c:v>0.59747894870386642</c:v>
                </c:pt>
                <c:pt idx="9">
                  <c:v>0.61170752612577917</c:v>
                </c:pt>
                <c:pt idx="10">
                  <c:v>0.62535761148859892</c:v>
                </c:pt>
                <c:pt idx="11">
                  <c:v>0.63837778437464554</c:v>
                </c:pt>
                <c:pt idx="12">
                  <c:v>0.65075091197154644</c:v>
                </c:pt>
                <c:pt idx="13">
                  <c:v>0.6624816522202035</c:v>
                </c:pt>
                <c:pt idx="14">
                  <c:v>0.67358810202989339</c:v>
                </c:pt>
                <c:pt idx="15">
                  <c:v>0.68409625651016737</c:v>
                </c:pt>
                <c:pt idx="16">
                  <c:v>0.69403635950467002</c:v>
                </c:pt>
                <c:pt idx="17">
                  <c:v>0.70344052230343346</c:v>
                </c:pt>
                <c:pt idx="18">
                  <c:v>0.71234119145836694</c:v>
                </c:pt>
                <c:pt idx="19">
                  <c:v>0.72077018447229957</c:v>
                </c:pt>
                <c:pt idx="20">
                  <c:v>0.72875810454790924</c:v>
                </c:pt>
                <c:pt idx="21">
                  <c:v>0.7363340074193504</c:v>
                </c:pt>
                <c:pt idx="22">
                  <c:v>0.74352523471017873</c:v>
                </c:pt>
                <c:pt idx="23">
                  <c:v>0.75035735608186049</c:v>
                </c:pt>
                <c:pt idx="24">
                  <c:v>0.75685418118749725</c:v>
                </c:pt>
                <c:pt idx="25">
                  <c:v>0.76303781512802071</c:v>
                </c:pt>
                <c:pt idx="26">
                  <c:v>0.76892873971521936</c:v>
                </c:pt>
                <c:pt idx="27">
                  <c:v>0.77454590870339557</c:v>
                </c:pt>
                <c:pt idx="28">
                  <c:v>0.77990684914527797</c:v>
                </c:pt>
                <c:pt idx="29">
                  <c:v>0.78502776375311545</c:v>
                </c:pt>
                <c:pt idx="30">
                  <c:v>0.78992363100427099</c:v>
                </c:pt>
                <c:pt idx="31">
                  <c:v>0.79460830099463697</c:v>
                </c:pt>
                <c:pt idx="32">
                  <c:v>0.79909458589855265</c:v>
                </c:pt>
                <c:pt idx="33">
                  <c:v>0.80339434446786195</c:v>
                </c:pt>
                <c:pt idx="34">
                  <c:v>0.80751856038280989</c:v>
                </c:pt>
                <c:pt idx="35">
                  <c:v>0.81147741451401412</c:v>
                </c:pt>
                <c:pt idx="36">
                  <c:v>0.8152803513096003</c:v>
                </c:pt>
                <c:pt idx="37">
                  <c:v>0.81893613961374268</c:v>
                </c:pt>
                <c:pt idx="38">
                  <c:v>0.82245292827248495</c:v>
                </c:pt>
                <c:pt idx="39">
                  <c:v>0.82583829690382238</c:v>
                </c:pt>
                <c:pt idx="40">
                  <c:v>0.82909930221134254</c:v>
                </c:pt>
                <c:pt idx="41">
                  <c:v>0.83224252021098943</c:v>
                </c:pt>
                <c:pt idx="42">
                  <c:v>0.83527408472339471</c:v>
                </c:pt>
                <c:pt idx="43">
                  <c:v>0.83819972246285868</c:v>
                </c:pt>
                <c:pt idx="44">
                  <c:v>0.84102478503068467</c:v>
                </c:pt>
                <c:pt idx="45">
                  <c:v>0.84375427809654269</c:v>
                </c:pt>
                <c:pt idx="46">
                  <c:v>0.84639288802787016</c:v>
                </c:pt>
                <c:pt idx="47">
                  <c:v>0.84894500620454405</c:v>
                </c:pt>
              </c:numCache>
            </c:numRef>
          </c:yVal>
          <c:smooth val="1"/>
        </c:ser>
        <c:dLbls>
          <c:showLegendKey val="0"/>
          <c:showVal val="0"/>
          <c:showCatName val="0"/>
          <c:showSerName val="0"/>
          <c:showPercent val="0"/>
          <c:showBubbleSize val="0"/>
        </c:dLbls>
        <c:axId val="314694504"/>
        <c:axId val="314694896"/>
      </c:scatterChart>
      <c:valAx>
        <c:axId val="314694504"/>
        <c:scaling>
          <c:orientation val="minMax"/>
          <c:max val="500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600" b="0" dirty="0" smtClean="0"/>
                  <a:t>True Surface Temperature </a:t>
                </a:r>
                <a:r>
                  <a:rPr lang="en-US" sz="1600" b="0" i="1" dirty="0" smtClean="0"/>
                  <a:t>T</a:t>
                </a:r>
                <a:r>
                  <a:rPr lang="en-US" sz="1600" b="0" dirty="0" smtClean="0"/>
                  <a:t>, </a:t>
                </a:r>
                <a:r>
                  <a:rPr lang="en-US" sz="1600" b="0" dirty="0"/>
                  <a:t>K</a:t>
                </a: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314694896"/>
        <c:crosses val="autoZero"/>
        <c:crossBetween val="midCat"/>
        <c:majorUnit val="1000"/>
      </c:valAx>
      <c:valAx>
        <c:axId val="31469489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dirty="0"/>
                  <a:t>Sensitivity, </a:t>
                </a:r>
                <a:r>
                  <a:rPr lang="en-US" sz="1600" i="1" dirty="0"/>
                  <a:t>dln</a:t>
                </a:r>
                <a:r>
                  <a:rPr lang="en-US" sz="1600" i="1" dirty="0">
                    <a:latin typeface="Symbol" panose="05050102010706020507" pitchFamily="18" charset="2"/>
                  </a:rPr>
                  <a:t>e</a:t>
                </a:r>
                <a:r>
                  <a:rPr lang="en-US" sz="1600" i="1" baseline="-25000" dirty="0"/>
                  <a:t>1</a:t>
                </a:r>
                <a:r>
                  <a:rPr lang="en-US" sz="1600" i="1" dirty="0"/>
                  <a:t>/dln</a:t>
                </a:r>
                <a:r>
                  <a:rPr lang="en-US" sz="1600" i="1" dirty="0">
                    <a:latin typeface="Symbol" panose="05050102010706020507" pitchFamily="18" charset="2"/>
                  </a:rPr>
                  <a:t>e</a:t>
                </a:r>
                <a:r>
                  <a:rPr lang="en-US" sz="1600" i="1" baseline="-25000" dirty="0"/>
                  <a:t>2</a:t>
                </a:r>
              </a:p>
            </c:rich>
          </c:tx>
          <c:layout>
            <c:manualLayout>
              <c:xMode val="edge"/>
              <c:yMode val="edge"/>
              <c:x val="1.755359345900585E-2"/>
              <c:y val="0.31230199072120529"/>
            </c:manualLayout>
          </c:layout>
          <c:overlay val="0"/>
          <c:spPr>
            <a:noFill/>
            <a:ln>
              <a:noFill/>
            </a:ln>
            <a:effectLst/>
          </c:spPr>
          <c:txPr>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314694504"/>
        <c:crosses val="autoZero"/>
        <c:crossBetween val="midCat"/>
      </c:valAx>
      <c:spPr>
        <a:noFill/>
        <a:ln>
          <a:noFill/>
        </a:ln>
        <a:effectLst/>
      </c:spPr>
    </c:plotArea>
    <c:plotVisOnly val="1"/>
    <c:dispBlanksAs val="gap"/>
    <c:showDLblsOverMax val="0"/>
  </c:chart>
  <c:spPr>
    <a:solidFill>
      <a:schemeClr val="bg1"/>
    </a:solidFill>
    <a:ln>
      <a:noFill/>
    </a:ln>
    <a:effectLst/>
  </c:spPr>
  <c:txPr>
    <a:bodyPr/>
    <a:lstStyle/>
    <a:p>
      <a:pPr>
        <a:defRPr/>
      </a:pPr>
      <a:endParaRPr lang="en-US"/>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786746411842897"/>
          <c:y val="2.9910760287386776E-2"/>
          <c:w val="0.66379345785427479"/>
          <c:h val="0.8372652125907335"/>
        </c:manualLayout>
      </c:layout>
      <c:scatterChart>
        <c:scatterStyle val="lineMarker"/>
        <c:varyColors val="0"/>
        <c:ser>
          <c:idx val="1"/>
          <c:order val="1"/>
          <c:tx>
            <c:v>Intensity</c:v>
          </c:tx>
          <c:spPr>
            <a:ln w="19050" cap="rnd">
              <a:noFill/>
              <a:round/>
            </a:ln>
            <a:effectLst/>
          </c:spPr>
          <c:marker>
            <c:symbol val="circle"/>
            <c:size val="8"/>
            <c:spPr>
              <a:solidFill>
                <a:schemeClr val="accent2"/>
              </a:solidFill>
              <a:ln w="9525">
                <a:solidFill>
                  <a:schemeClr val="accent2"/>
                </a:solidFill>
              </a:ln>
              <a:effectLst/>
            </c:spPr>
          </c:marker>
          <c:xVal>
            <c:numRef>
              <c:f>Sheet3!$C$10:$C$41</c:f>
              <c:numCache>
                <c:formatCode>0.000</c:formatCode>
                <c:ptCount val="32"/>
                <c:pt idx="0">
                  <c:v>0.32500000000000001</c:v>
                </c:pt>
                <c:pt idx="1">
                  <c:v>0.35000000000000003</c:v>
                </c:pt>
                <c:pt idx="2">
                  <c:v>0.37500000000000006</c:v>
                </c:pt>
                <c:pt idx="3">
                  <c:v>0.40000000000000008</c:v>
                </c:pt>
                <c:pt idx="4">
                  <c:v>0.4250000000000001</c:v>
                </c:pt>
                <c:pt idx="5">
                  <c:v>0.45000000000000012</c:v>
                </c:pt>
                <c:pt idx="6">
                  <c:v>0.47500000000000014</c:v>
                </c:pt>
                <c:pt idx="7">
                  <c:v>0.50000000000000011</c:v>
                </c:pt>
                <c:pt idx="8">
                  <c:v>0.52500000000000013</c:v>
                </c:pt>
                <c:pt idx="9">
                  <c:v>0.55000000000000016</c:v>
                </c:pt>
                <c:pt idx="10">
                  <c:v>0.57500000000000018</c:v>
                </c:pt>
                <c:pt idx="11">
                  <c:v>0.6000000000000002</c:v>
                </c:pt>
                <c:pt idx="12">
                  <c:v>0.62500000000000022</c:v>
                </c:pt>
                <c:pt idx="13">
                  <c:v>0.65000000000000024</c:v>
                </c:pt>
                <c:pt idx="14">
                  <c:v>0.67500000000000027</c:v>
                </c:pt>
                <c:pt idx="15">
                  <c:v>0.70000000000000029</c:v>
                </c:pt>
                <c:pt idx="16">
                  <c:v>0.72500000000000031</c:v>
                </c:pt>
                <c:pt idx="17">
                  <c:v>0.75000000000000033</c:v>
                </c:pt>
                <c:pt idx="18">
                  <c:v>0.77500000000000036</c:v>
                </c:pt>
                <c:pt idx="19">
                  <c:v>0.80000000000000038</c:v>
                </c:pt>
                <c:pt idx="20">
                  <c:v>0.8250000000000004</c:v>
                </c:pt>
                <c:pt idx="21">
                  <c:v>0.85000000000000042</c:v>
                </c:pt>
                <c:pt idx="22">
                  <c:v>0.87500000000000044</c:v>
                </c:pt>
                <c:pt idx="23">
                  <c:v>0.90000000000000047</c:v>
                </c:pt>
                <c:pt idx="24">
                  <c:v>0.92500000000000049</c:v>
                </c:pt>
                <c:pt idx="25">
                  <c:v>0.95000000000000051</c:v>
                </c:pt>
                <c:pt idx="26">
                  <c:v>0.97500000000000053</c:v>
                </c:pt>
                <c:pt idx="27">
                  <c:v>1.0000000000000004</c:v>
                </c:pt>
                <c:pt idx="28">
                  <c:v>1.0250000000000004</c:v>
                </c:pt>
                <c:pt idx="29">
                  <c:v>1.0500000000000003</c:v>
                </c:pt>
                <c:pt idx="30">
                  <c:v>1.0750000000000002</c:v>
                </c:pt>
                <c:pt idx="31">
                  <c:v>1.1000000000000001</c:v>
                </c:pt>
              </c:numCache>
            </c:numRef>
          </c:xVal>
          <c:yVal>
            <c:numRef>
              <c:f>Sheet3!$E$10:$E$41</c:f>
              <c:numCache>
                <c:formatCode>0.000</c:formatCode>
                <c:ptCount val="32"/>
                <c:pt idx="0">
                  <c:v>0.21609369380123422</c:v>
                </c:pt>
                <c:pt idx="1">
                  <c:v>0.33495509065786688</c:v>
                </c:pt>
                <c:pt idx="2">
                  <c:v>0.50658230198054466</c:v>
                </c:pt>
                <c:pt idx="3">
                  <c:v>0.67537221177673479</c:v>
                </c:pt>
                <c:pt idx="4">
                  <c:v>0.87044934107388128</c:v>
                </c:pt>
                <c:pt idx="5">
                  <c:v>1.0946456426987821</c:v>
                </c:pt>
                <c:pt idx="6">
                  <c:v>1.2651965658699837</c:v>
                </c:pt>
                <c:pt idx="7">
                  <c:v>1.4909626176705166</c:v>
                </c:pt>
                <c:pt idx="8">
                  <c:v>1.6396627613077335</c:v>
                </c:pt>
                <c:pt idx="9">
                  <c:v>1.8357690110084377</c:v>
                </c:pt>
                <c:pt idx="10">
                  <c:v>1.9845181292702356</c:v>
                </c:pt>
                <c:pt idx="11">
                  <c:v>2.0608492193765153</c:v>
                </c:pt>
                <c:pt idx="12">
                  <c:v>2.2121720370351019</c:v>
                </c:pt>
                <c:pt idx="13">
                  <c:v>2.2843251174436889</c:v>
                </c:pt>
                <c:pt idx="14">
                  <c:v>2.3769516885473205</c:v>
                </c:pt>
                <c:pt idx="15">
                  <c:v>2.37593105782347</c:v>
                </c:pt>
                <c:pt idx="16">
                  <c:v>2.4091009913634935</c:v>
                </c:pt>
                <c:pt idx="17">
                  <c:v>2.3908192682239036</c:v>
                </c:pt>
                <c:pt idx="18">
                  <c:v>2.4638300547583012</c:v>
                </c:pt>
                <c:pt idx="19">
                  <c:v>2.3898580967323242</c:v>
                </c:pt>
                <c:pt idx="20">
                  <c:v>2.3426245591988342</c:v>
                </c:pt>
                <c:pt idx="21">
                  <c:v>2.3856867669366904</c:v>
                </c:pt>
                <c:pt idx="22">
                  <c:v>2.3330679655455491</c:v>
                </c:pt>
                <c:pt idx="23">
                  <c:v>2.2669543326363266</c:v>
                </c:pt>
                <c:pt idx="24">
                  <c:v>2.1677609953069816</c:v>
                </c:pt>
                <c:pt idx="25">
                  <c:v>2.1125561250692764</c:v>
                </c:pt>
                <c:pt idx="26">
                  <c:v>2.1015717916644721</c:v>
                </c:pt>
                <c:pt idx="27">
                  <c:v>2.0557881281337353</c:v>
                </c:pt>
                <c:pt idx="28">
                  <c:v>2.0017616027607383</c:v>
                </c:pt>
                <c:pt idx="29">
                  <c:v>1.9128526470655964</c:v>
                </c:pt>
                <c:pt idx="30">
                  <c:v>1.832212491734708</c:v>
                </c:pt>
                <c:pt idx="31">
                  <c:v>1.7653001247067499</c:v>
                </c:pt>
              </c:numCache>
            </c:numRef>
          </c:yVal>
          <c:smooth val="0"/>
        </c:ser>
        <c:dLbls>
          <c:showLegendKey val="0"/>
          <c:showVal val="0"/>
          <c:showCatName val="0"/>
          <c:showSerName val="0"/>
          <c:showPercent val="0"/>
          <c:showBubbleSize val="0"/>
        </c:dLbls>
        <c:axId val="315676584"/>
        <c:axId val="315676976"/>
      </c:scatterChart>
      <c:scatterChart>
        <c:scatterStyle val="lineMarker"/>
        <c:varyColors val="0"/>
        <c:ser>
          <c:idx val="0"/>
          <c:order val="0"/>
          <c:tx>
            <c:v>Eq BB Temperature</c:v>
          </c:tx>
          <c:spPr>
            <a:ln w="19050" cap="rnd">
              <a:noFill/>
              <a:round/>
            </a:ln>
            <a:effectLst/>
          </c:spPr>
          <c:marker>
            <c:symbol val="circle"/>
            <c:size val="8"/>
            <c:spPr>
              <a:solidFill>
                <a:schemeClr val="accent1"/>
              </a:solidFill>
              <a:ln w="9525">
                <a:solidFill>
                  <a:schemeClr val="accent1"/>
                </a:solidFill>
              </a:ln>
              <a:effectLst/>
            </c:spPr>
          </c:marker>
          <c:xVal>
            <c:numRef>
              <c:f>Sheet3!$C$10:$C$41</c:f>
              <c:numCache>
                <c:formatCode>0.000</c:formatCode>
                <c:ptCount val="32"/>
                <c:pt idx="0">
                  <c:v>0.32500000000000001</c:v>
                </c:pt>
                <c:pt idx="1">
                  <c:v>0.35000000000000003</c:v>
                </c:pt>
                <c:pt idx="2">
                  <c:v>0.37500000000000006</c:v>
                </c:pt>
                <c:pt idx="3">
                  <c:v>0.40000000000000008</c:v>
                </c:pt>
                <c:pt idx="4">
                  <c:v>0.4250000000000001</c:v>
                </c:pt>
                <c:pt idx="5">
                  <c:v>0.45000000000000012</c:v>
                </c:pt>
                <c:pt idx="6">
                  <c:v>0.47500000000000014</c:v>
                </c:pt>
                <c:pt idx="7">
                  <c:v>0.50000000000000011</c:v>
                </c:pt>
                <c:pt idx="8">
                  <c:v>0.52500000000000013</c:v>
                </c:pt>
                <c:pt idx="9">
                  <c:v>0.55000000000000016</c:v>
                </c:pt>
                <c:pt idx="10">
                  <c:v>0.57500000000000018</c:v>
                </c:pt>
                <c:pt idx="11">
                  <c:v>0.6000000000000002</c:v>
                </c:pt>
                <c:pt idx="12">
                  <c:v>0.62500000000000022</c:v>
                </c:pt>
                <c:pt idx="13">
                  <c:v>0.65000000000000024</c:v>
                </c:pt>
                <c:pt idx="14">
                  <c:v>0.67500000000000027</c:v>
                </c:pt>
                <c:pt idx="15">
                  <c:v>0.70000000000000029</c:v>
                </c:pt>
                <c:pt idx="16">
                  <c:v>0.72500000000000031</c:v>
                </c:pt>
                <c:pt idx="17">
                  <c:v>0.75000000000000033</c:v>
                </c:pt>
                <c:pt idx="18">
                  <c:v>0.77500000000000036</c:v>
                </c:pt>
                <c:pt idx="19">
                  <c:v>0.80000000000000038</c:v>
                </c:pt>
                <c:pt idx="20">
                  <c:v>0.8250000000000004</c:v>
                </c:pt>
                <c:pt idx="21">
                  <c:v>0.85000000000000042</c:v>
                </c:pt>
                <c:pt idx="22">
                  <c:v>0.87500000000000044</c:v>
                </c:pt>
                <c:pt idx="23">
                  <c:v>0.90000000000000047</c:v>
                </c:pt>
                <c:pt idx="24">
                  <c:v>0.92500000000000049</c:v>
                </c:pt>
                <c:pt idx="25">
                  <c:v>0.95000000000000051</c:v>
                </c:pt>
                <c:pt idx="26">
                  <c:v>0.97500000000000053</c:v>
                </c:pt>
                <c:pt idx="27">
                  <c:v>1.0000000000000004</c:v>
                </c:pt>
                <c:pt idx="28">
                  <c:v>1.0250000000000004</c:v>
                </c:pt>
                <c:pt idx="29">
                  <c:v>1.0500000000000003</c:v>
                </c:pt>
                <c:pt idx="30">
                  <c:v>1.0750000000000002</c:v>
                </c:pt>
                <c:pt idx="31">
                  <c:v>1.1000000000000001</c:v>
                </c:pt>
              </c:numCache>
            </c:numRef>
          </c:xVal>
          <c:yVal>
            <c:numRef>
              <c:f>Sheet3!$D$10:$D$41</c:f>
              <c:numCache>
                <c:formatCode>0.00</c:formatCode>
                <c:ptCount val="32"/>
                <c:pt idx="0">
                  <c:v>3710.2846707992612</c:v>
                </c:pt>
                <c:pt idx="1">
                  <c:v>3695.7915603304809</c:v>
                </c:pt>
                <c:pt idx="2">
                  <c:v>3701.8936660112872</c:v>
                </c:pt>
                <c:pt idx="3">
                  <c:v>3687.6530680858168</c:v>
                </c:pt>
                <c:pt idx="4">
                  <c:v>3680.8611333542158</c:v>
                </c:pt>
                <c:pt idx="5">
                  <c:v>3682.5340300491412</c:v>
                </c:pt>
                <c:pt idx="6">
                  <c:v>3663.8629557721711</c:v>
                </c:pt>
                <c:pt idx="7">
                  <c:v>3667.2085588564046</c:v>
                </c:pt>
                <c:pt idx="8">
                  <c:v>3650.214911330439</c:v>
                </c:pt>
                <c:pt idx="9">
                  <c:v>3652.2946486842884</c:v>
                </c:pt>
                <c:pt idx="10">
                  <c:v>3646.1675366549885</c:v>
                </c:pt>
                <c:pt idx="11">
                  <c:v>3626.4823485352322</c:v>
                </c:pt>
                <c:pt idx="12">
                  <c:v>3632.231434079878</c:v>
                </c:pt>
                <c:pt idx="13">
                  <c:v>3622.7105647446829</c:v>
                </c:pt>
                <c:pt idx="14">
                  <c:v>3623.6845317507468</c:v>
                </c:pt>
                <c:pt idx="15">
                  <c:v>3605.1102694103802</c:v>
                </c:pt>
                <c:pt idx="16">
                  <c:v>3599.8962109042718</c:v>
                </c:pt>
                <c:pt idx="17">
                  <c:v>3584.7099589218551</c:v>
                </c:pt>
                <c:pt idx="18">
                  <c:v>3598.8761250488142</c:v>
                </c:pt>
                <c:pt idx="19">
                  <c:v>3574.7481326972825</c:v>
                </c:pt>
                <c:pt idx="20">
                  <c:v>3560.520245916156</c:v>
                </c:pt>
                <c:pt idx="21">
                  <c:v>3577.118756296401</c:v>
                </c:pt>
                <c:pt idx="22">
                  <c:v>3566.479550101576</c:v>
                </c:pt>
                <c:pt idx="23">
                  <c:v>3552.893472902153</c:v>
                </c:pt>
                <c:pt idx="24">
                  <c:v>3528.3683971240089</c:v>
                </c:pt>
                <c:pt idx="25">
                  <c:v>3520.293467557859</c:v>
                </c:pt>
                <c:pt idx="26">
                  <c:v>3530.869215896721</c:v>
                </c:pt>
                <c:pt idx="27">
                  <c:v>3529.4777780703153</c:v>
                </c:pt>
                <c:pt idx="28">
                  <c:v>3525.6498541283254</c:v>
                </c:pt>
                <c:pt idx="29">
                  <c:v>3506.5303917653664</c:v>
                </c:pt>
                <c:pt idx="30">
                  <c:v>3490.2073519668934</c:v>
                </c:pt>
                <c:pt idx="31">
                  <c:v>3479.8502213329816</c:v>
                </c:pt>
              </c:numCache>
            </c:numRef>
          </c:yVal>
          <c:smooth val="0"/>
        </c:ser>
        <c:dLbls>
          <c:showLegendKey val="0"/>
          <c:showVal val="0"/>
          <c:showCatName val="0"/>
          <c:showSerName val="0"/>
          <c:showPercent val="0"/>
          <c:showBubbleSize val="0"/>
        </c:dLbls>
        <c:axId val="315677760"/>
        <c:axId val="315677368"/>
      </c:scatterChart>
      <c:valAx>
        <c:axId val="315676584"/>
        <c:scaling>
          <c:orientation val="minMax"/>
          <c:min val="0.2"/>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sz="1800" dirty="0"/>
                  <a:t>Wavelength, </a:t>
                </a:r>
                <a:r>
                  <a:rPr lang="en-US" sz="1800" dirty="0">
                    <a:sym typeface="Symbol" panose="05050102010706020507" pitchFamily="18" charset="2"/>
                  </a:rPr>
                  <a:t></a:t>
                </a:r>
                <a:r>
                  <a:rPr lang="en-US" sz="1800" dirty="0"/>
                  <a:t>m</a:t>
                </a:r>
              </a:p>
            </c:rich>
          </c:tx>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15676976"/>
        <c:crosses val="autoZero"/>
        <c:crossBetween val="midCat"/>
      </c:valAx>
      <c:valAx>
        <c:axId val="31567697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sz="1800" dirty="0"/>
                  <a:t>Radiant Intensity, MW-m</a:t>
                </a:r>
                <a:r>
                  <a:rPr lang="en-US" sz="1800" baseline="30000" dirty="0"/>
                  <a:t>2</a:t>
                </a:r>
                <a:r>
                  <a:rPr lang="en-US" sz="1800" dirty="0"/>
                  <a:t>-</a:t>
                </a:r>
                <a:r>
                  <a:rPr lang="en-US" sz="1800" dirty="0">
                    <a:sym typeface="Symbol" panose="05050102010706020507" pitchFamily="18" charset="2"/>
                  </a:rPr>
                  <a:t></a:t>
                </a:r>
                <a:r>
                  <a:rPr lang="en-US" sz="1800" dirty="0"/>
                  <a:t>m-sr</a:t>
                </a:r>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15676584"/>
        <c:crosses val="autoZero"/>
        <c:crossBetween val="midCat"/>
      </c:valAx>
      <c:valAx>
        <c:axId val="315677368"/>
        <c:scaling>
          <c:orientation val="minMax"/>
        </c:scaling>
        <c:delete val="0"/>
        <c:axPos val="r"/>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sz="1800" dirty="0"/>
                  <a:t>Temperature, K</a:t>
                </a:r>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15677760"/>
        <c:crosses val="max"/>
        <c:crossBetween val="midCat"/>
      </c:valAx>
      <c:valAx>
        <c:axId val="315677760"/>
        <c:scaling>
          <c:orientation val="minMax"/>
        </c:scaling>
        <c:delete val="1"/>
        <c:axPos val="b"/>
        <c:numFmt formatCode="0.000" sourceLinked="1"/>
        <c:majorTickMark val="out"/>
        <c:minorTickMark val="none"/>
        <c:tickLblPos val="nextTo"/>
        <c:crossAx val="315677368"/>
        <c:crosses val="autoZero"/>
        <c:crossBetween val="midCat"/>
      </c:valAx>
      <c:spPr>
        <a:noFill/>
        <a:ln>
          <a:noFill/>
        </a:ln>
        <a:effectLst/>
      </c:spPr>
    </c:plotArea>
    <c:legend>
      <c:legendPos val="r"/>
      <c:layout>
        <c:manualLayout>
          <c:xMode val="edge"/>
          <c:yMode val="edge"/>
          <c:x val="0.38180304074893862"/>
          <c:y val="5.0532576626012439E-2"/>
          <c:w val="0.42175496208135282"/>
          <c:h val="9.8424186346668163E-2"/>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958709090267815"/>
          <c:y val="2.9910760287386776E-2"/>
          <c:w val="0.6538837047682664"/>
          <c:h val="0.8372652125907335"/>
        </c:manualLayout>
      </c:layout>
      <c:scatterChart>
        <c:scatterStyle val="lineMarker"/>
        <c:varyColors val="0"/>
        <c:ser>
          <c:idx val="0"/>
          <c:order val="0"/>
          <c:tx>
            <c:v>Intensity Data</c:v>
          </c:tx>
          <c:spPr>
            <a:ln w="25400" cap="rnd">
              <a:noFill/>
              <a:round/>
            </a:ln>
            <a:effectLst/>
          </c:spPr>
          <c:marker>
            <c:symbol val="circle"/>
            <c:size val="7"/>
            <c:spPr>
              <a:solidFill>
                <a:schemeClr val="accent1"/>
              </a:solidFill>
              <a:ln w="9525">
                <a:solidFill>
                  <a:schemeClr val="accent1"/>
                </a:solidFill>
              </a:ln>
              <a:effectLst/>
            </c:spPr>
          </c:marker>
          <c:xVal>
            <c:numRef>
              <c:f>Sheet3!$C$10:$C$41</c:f>
              <c:numCache>
                <c:formatCode>0.000</c:formatCode>
                <c:ptCount val="32"/>
                <c:pt idx="0">
                  <c:v>0.32500000000000001</c:v>
                </c:pt>
                <c:pt idx="1">
                  <c:v>0.35000000000000003</c:v>
                </c:pt>
                <c:pt idx="2">
                  <c:v>0.37500000000000006</c:v>
                </c:pt>
                <c:pt idx="3">
                  <c:v>0.40000000000000008</c:v>
                </c:pt>
                <c:pt idx="4">
                  <c:v>0.4250000000000001</c:v>
                </c:pt>
                <c:pt idx="5">
                  <c:v>0.45000000000000012</c:v>
                </c:pt>
                <c:pt idx="6">
                  <c:v>0.47500000000000014</c:v>
                </c:pt>
                <c:pt idx="7">
                  <c:v>0.50000000000000011</c:v>
                </c:pt>
                <c:pt idx="8">
                  <c:v>0.52500000000000013</c:v>
                </c:pt>
                <c:pt idx="9">
                  <c:v>0.55000000000000016</c:v>
                </c:pt>
                <c:pt idx="10">
                  <c:v>0.57500000000000018</c:v>
                </c:pt>
                <c:pt idx="11">
                  <c:v>0.6000000000000002</c:v>
                </c:pt>
                <c:pt idx="12">
                  <c:v>0.62500000000000022</c:v>
                </c:pt>
                <c:pt idx="13">
                  <c:v>0.65000000000000024</c:v>
                </c:pt>
                <c:pt idx="14">
                  <c:v>0.67500000000000027</c:v>
                </c:pt>
                <c:pt idx="15">
                  <c:v>0.70000000000000029</c:v>
                </c:pt>
                <c:pt idx="16">
                  <c:v>0.72500000000000031</c:v>
                </c:pt>
                <c:pt idx="17">
                  <c:v>0.75000000000000033</c:v>
                </c:pt>
                <c:pt idx="18">
                  <c:v>0.77500000000000036</c:v>
                </c:pt>
                <c:pt idx="19">
                  <c:v>0.80000000000000038</c:v>
                </c:pt>
                <c:pt idx="20">
                  <c:v>0.8250000000000004</c:v>
                </c:pt>
                <c:pt idx="21">
                  <c:v>0.85000000000000042</c:v>
                </c:pt>
                <c:pt idx="22">
                  <c:v>0.87500000000000044</c:v>
                </c:pt>
                <c:pt idx="23">
                  <c:v>0.90000000000000047</c:v>
                </c:pt>
                <c:pt idx="24">
                  <c:v>0.92500000000000049</c:v>
                </c:pt>
                <c:pt idx="25">
                  <c:v>0.95000000000000051</c:v>
                </c:pt>
                <c:pt idx="26">
                  <c:v>0.97500000000000053</c:v>
                </c:pt>
                <c:pt idx="27">
                  <c:v>1.0000000000000004</c:v>
                </c:pt>
                <c:pt idx="28">
                  <c:v>1.0250000000000004</c:v>
                </c:pt>
                <c:pt idx="29">
                  <c:v>1.0500000000000003</c:v>
                </c:pt>
                <c:pt idx="30">
                  <c:v>1.0750000000000002</c:v>
                </c:pt>
                <c:pt idx="31">
                  <c:v>1.1000000000000001</c:v>
                </c:pt>
              </c:numCache>
            </c:numRef>
          </c:xVal>
          <c:yVal>
            <c:numRef>
              <c:f>Sheet3!$E$10:$E$41</c:f>
              <c:numCache>
                <c:formatCode>0.000</c:formatCode>
                <c:ptCount val="32"/>
                <c:pt idx="0">
                  <c:v>0.21609369380123422</c:v>
                </c:pt>
                <c:pt idx="1">
                  <c:v>0.33495509065786688</c:v>
                </c:pt>
                <c:pt idx="2">
                  <c:v>0.50658230198054466</c:v>
                </c:pt>
                <c:pt idx="3">
                  <c:v>0.67537221177673479</c:v>
                </c:pt>
                <c:pt idx="4">
                  <c:v>0.87044934107388128</c:v>
                </c:pt>
                <c:pt idx="5">
                  <c:v>1.0946456426987821</c:v>
                </c:pt>
                <c:pt idx="6">
                  <c:v>1.2651965658699837</c:v>
                </c:pt>
                <c:pt idx="7">
                  <c:v>1.4909626176705166</c:v>
                </c:pt>
                <c:pt idx="8">
                  <c:v>1.6396627613077335</c:v>
                </c:pt>
                <c:pt idx="9">
                  <c:v>1.8357690110084377</c:v>
                </c:pt>
                <c:pt idx="10">
                  <c:v>1.9845181292702356</c:v>
                </c:pt>
                <c:pt idx="11">
                  <c:v>2.0608492193765153</c:v>
                </c:pt>
                <c:pt idx="12">
                  <c:v>2.2121720370351019</c:v>
                </c:pt>
                <c:pt idx="13">
                  <c:v>2.2843251174436889</c:v>
                </c:pt>
                <c:pt idx="14">
                  <c:v>2.3769516885473205</c:v>
                </c:pt>
                <c:pt idx="15">
                  <c:v>2.37593105782347</c:v>
                </c:pt>
                <c:pt idx="16">
                  <c:v>2.4091009913634935</c:v>
                </c:pt>
                <c:pt idx="17">
                  <c:v>2.3908192682239036</c:v>
                </c:pt>
                <c:pt idx="18">
                  <c:v>2.4638300547583012</c:v>
                </c:pt>
                <c:pt idx="19">
                  <c:v>2.3898580967323242</c:v>
                </c:pt>
                <c:pt idx="20">
                  <c:v>2.3426245591988342</c:v>
                </c:pt>
                <c:pt idx="21">
                  <c:v>2.3856867669366904</c:v>
                </c:pt>
                <c:pt idx="22">
                  <c:v>2.3330679655455491</c:v>
                </c:pt>
                <c:pt idx="23">
                  <c:v>2.2669543326363266</c:v>
                </c:pt>
                <c:pt idx="24">
                  <c:v>2.1677609953069816</c:v>
                </c:pt>
                <c:pt idx="25">
                  <c:v>2.1125561250692764</c:v>
                </c:pt>
                <c:pt idx="26">
                  <c:v>2.1015717916644721</c:v>
                </c:pt>
                <c:pt idx="27">
                  <c:v>2.0557881281337353</c:v>
                </c:pt>
                <c:pt idx="28">
                  <c:v>2.0017616027607383</c:v>
                </c:pt>
                <c:pt idx="29">
                  <c:v>1.9128526470655964</c:v>
                </c:pt>
                <c:pt idx="30">
                  <c:v>1.832212491734708</c:v>
                </c:pt>
                <c:pt idx="31">
                  <c:v>1.7653001247067499</c:v>
                </c:pt>
              </c:numCache>
            </c:numRef>
          </c:yVal>
          <c:smooth val="0"/>
        </c:ser>
        <c:ser>
          <c:idx val="1"/>
          <c:order val="1"/>
          <c:tx>
            <c:v>intensity Fit</c:v>
          </c:tx>
          <c:spPr>
            <a:ln w="25400" cap="rnd">
              <a:solidFill>
                <a:schemeClr val="tx1"/>
              </a:solidFill>
              <a:round/>
            </a:ln>
            <a:effectLst/>
          </c:spPr>
          <c:marker>
            <c:symbol val="none"/>
          </c:marker>
          <c:xVal>
            <c:numRef>
              <c:f>Sheet3!$C$10:$C$41</c:f>
              <c:numCache>
                <c:formatCode>0.000</c:formatCode>
                <c:ptCount val="32"/>
                <c:pt idx="0">
                  <c:v>0.32500000000000001</c:v>
                </c:pt>
                <c:pt idx="1">
                  <c:v>0.35000000000000003</c:v>
                </c:pt>
                <c:pt idx="2">
                  <c:v>0.37500000000000006</c:v>
                </c:pt>
                <c:pt idx="3">
                  <c:v>0.40000000000000008</c:v>
                </c:pt>
                <c:pt idx="4">
                  <c:v>0.4250000000000001</c:v>
                </c:pt>
                <c:pt idx="5">
                  <c:v>0.45000000000000012</c:v>
                </c:pt>
                <c:pt idx="6">
                  <c:v>0.47500000000000014</c:v>
                </c:pt>
                <c:pt idx="7">
                  <c:v>0.50000000000000011</c:v>
                </c:pt>
                <c:pt idx="8">
                  <c:v>0.52500000000000013</c:v>
                </c:pt>
                <c:pt idx="9">
                  <c:v>0.55000000000000016</c:v>
                </c:pt>
                <c:pt idx="10">
                  <c:v>0.57500000000000018</c:v>
                </c:pt>
                <c:pt idx="11">
                  <c:v>0.6000000000000002</c:v>
                </c:pt>
                <c:pt idx="12">
                  <c:v>0.62500000000000022</c:v>
                </c:pt>
                <c:pt idx="13">
                  <c:v>0.65000000000000024</c:v>
                </c:pt>
                <c:pt idx="14">
                  <c:v>0.67500000000000027</c:v>
                </c:pt>
                <c:pt idx="15">
                  <c:v>0.70000000000000029</c:v>
                </c:pt>
                <c:pt idx="16">
                  <c:v>0.72500000000000031</c:v>
                </c:pt>
                <c:pt idx="17">
                  <c:v>0.75000000000000033</c:v>
                </c:pt>
                <c:pt idx="18">
                  <c:v>0.77500000000000036</c:v>
                </c:pt>
                <c:pt idx="19">
                  <c:v>0.80000000000000038</c:v>
                </c:pt>
                <c:pt idx="20">
                  <c:v>0.8250000000000004</c:v>
                </c:pt>
                <c:pt idx="21">
                  <c:v>0.85000000000000042</c:v>
                </c:pt>
                <c:pt idx="22">
                  <c:v>0.87500000000000044</c:v>
                </c:pt>
                <c:pt idx="23">
                  <c:v>0.90000000000000047</c:v>
                </c:pt>
                <c:pt idx="24">
                  <c:v>0.92500000000000049</c:v>
                </c:pt>
                <c:pt idx="25">
                  <c:v>0.95000000000000051</c:v>
                </c:pt>
                <c:pt idx="26">
                  <c:v>0.97500000000000053</c:v>
                </c:pt>
                <c:pt idx="27">
                  <c:v>1.0000000000000004</c:v>
                </c:pt>
                <c:pt idx="28">
                  <c:v>1.0250000000000004</c:v>
                </c:pt>
                <c:pt idx="29">
                  <c:v>1.0500000000000003</c:v>
                </c:pt>
                <c:pt idx="30">
                  <c:v>1.0750000000000002</c:v>
                </c:pt>
                <c:pt idx="31">
                  <c:v>1.1000000000000001</c:v>
                </c:pt>
              </c:numCache>
            </c:numRef>
          </c:xVal>
          <c:yVal>
            <c:numRef>
              <c:f>Sheet3!$H$10:$H$41</c:f>
              <c:numCache>
                <c:formatCode>0.000</c:formatCode>
                <c:ptCount val="32"/>
                <c:pt idx="0">
                  <c:v>0.21563437115376977</c:v>
                </c:pt>
                <c:pt idx="1">
                  <c:v>0.34219007182020639</c:v>
                </c:pt>
                <c:pt idx="2">
                  <c:v>0.49856796697865613</c:v>
                </c:pt>
                <c:pt idx="3">
                  <c:v>0.67871305271108551</c:v>
                </c:pt>
                <c:pt idx="4">
                  <c:v>0.87475671032728275</c:v>
                </c:pt>
                <c:pt idx="5">
                  <c:v>1.0782746024934686</c:v>
                </c:pt>
                <c:pt idx="6">
                  <c:v>1.2812730765168965</c:v>
                </c:pt>
                <c:pt idx="7">
                  <c:v>1.4768318881665239</c:v>
                </c:pt>
                <c:pt idx="8">
                  <c:v>1.6594307461995497</c:v>
                </c:pt>
                <c:pt idx="9">
                  <c:v>1.8250315947753968</c:v>
                </c:pt>
                <c:pt idx="10">
                  <c:v>1.9709967971777458</c:v>
                </c:pt>
                <c:pt idx="11">
                  <c:v>2.095913031412231</c:v>
                </c:pt>
                <c:pt idx="12">
                  <c:v>2.1993737009481178</c:v>
                </c:pt>
                <c:pt idx="13">
                  <c:v>2.2817556318405221</c:v>
                </c:pt>
                <c:pt idx="14">
                  <c:v>2.3440116933747364</c:v>
                </c:pt>
                <c:pt idx="15">
                  <c:v>2.3874905091026211</c:v>
                </c:pt>
                <c:pt idx="16">
                  <c:v>2.413787328985904</c:v>
                </c:pt>
                <c:pt idx="17">
                  <c:v>2.4246257272519327</c:v>
                </c:pt>
                <c:pt idx="18">
                  <c:v>2.4217673405956117</c:v>
                </c:pt>
                <c:pt idx="19">
                  <c:v>2.4069457338384463</c:v>
                </c:pt>
                <c:pt idx="20">
                  <c:v>2.3818201860701471</c:v>
                </c:pt>
                <c:pt idx="21">
                  <c:v>2.3479453796405378</c:v>
                </c:pt>
                <c:pt idx="22">
                  <c:v>2.3067534113336032</c:v>
                </c:pt>
                <c:pt idx="23">
                  <c:v>2.2595450796712586</c:v>
                </c:pt>
                <c:pt idx="24">
                  <c:v>2.2074879452178027</c:v>
                </c:pt>
                <c:pt idx="25">
                  <c:v>2.1516191633390251</c:v>
                </c:pt>
                <c:pt idx="26">
                  <c:v>2.0928515285011833</c:v>
                </c:pt>
                <c:pt idx="27">
                  <c:v>2.0319815390580063</c:v>
                </c:pt>
                <c:pt idx="28">
                  <c:v>1.969698593696235</c:v>
                </c:pt>
                <c:pt idx="29">
                  <c:v>1.9065946719629596</c:v>
                </c:pt>
                <c:pt idx="30">
                  <c:v>1.8431740400912922</c:v>
                </c:pt>
                <c:pt idx="31">
                  <c:v>1.7798626684499537</c:v>
                </c:pt>
              </c:numCache>
            </c:numRef>
          </c:yVal>
          <c:smooth val="0"/>
        </c:ser>
        <c:dLbls>
          <c:showLegendKey val="0"/>
          <c:showVal val="0"/>
          <c:showCatName val="0"/>
          <c:showSerName val="0"/>
          <c:showPercent val="0"/>
          <c:showBubbleSize val="0"/>
        </c:dLbls>
        <c:axId val="315678544"/>
        <c:axId val="315678936"/>
      </c:scatterChart>
      <c:scatterChart>
        <c:scatterStyle val="lineMarker"/>
        <c:varyColors val="0"/>
        <c:ser>
          <c:idx val="2"/>
          <c:order val="2"/>
          <c:tx>
            <c:v>Emissivity Fit</c:v>
          </c:tx>
          <c:spPr>
            <a:ln w="25400" cap="rnd">
              <a:solidFill>
                <a:srgbClr val="C00000"/>
              </a:solidFill>
              <a:round/>
            </a:ln>
            <a:effectLst/>
          </c:spPr>
          <c:marker>
            <c:symbol val="none"/>
          </c:marker>
          <c:xVal>
            <c:numRef>
              <c:f>Sheet3!$C$10:$C$41</c:f>
              <c:numCache>
                <c:formatCode>0.000</c:formatCode>
                <c:ptCount val="32"/>
                <c:pt idx="0">
                  <c:v>0.32500000000000001</c:v>
                </c:pt>
                <c:pt idx="1">
                  <c:v>0.35000000000000003</c:v>
                </c:pt>
                <c:pt idx="2">
                  <c:v>0.37500000000000006</c:v>
                </c:pt>
                <c:pt idx="3">
                  <c:v>0.40000000000000008</c:v>
                </c:pt>
                <c:pt idx="4">
                  <c:v>0.4250000000000001</c:v>
                </c:pt>
                <c:pt idx="5">
                  <c:v>0.45000000000000012</c:v>
                </c:pt>
                <c:pt idx="6">
                  <c:v>0.47500000000000014</c:v>
                </c:pt>
                <c:pt idx="7">
                  <c:v>0.50000000000000011</c:v>
                </c:pt>
                <c:pt idx="8">
                  <c:v>0.52500000000000013</c:v>
                </c:pt>
                <c:pt idx="9">
                  <c:v>0.55000000000000016</c:v>
                </c:pt>
                <c:pt idx="10">
                  <c:v>0.57500000000000018</c:v>
                </c:pt>
                <c:pt idx="11">
                  <c:v>0.6000000000000002</c:v>
                </c:pt>
                <c:pt idx="12">
                  <c:v>0.62500000000000022</c:v>
                </c:pt>
                <c:pt idx="13">
                  <c:v>0.65000000000000024</c:v>
                </c:pt>
                <c:pt idx="14">
                  <c:v>0.67500000000000027</c:v>
                </c:pt>
                <c:pt idx="15">
                  <c:v>0.70000000000000029</c:v>
                </c:pt>
                <c:pt idx="16">
                  <c:v>0.72500000000000031</c:v>
                </c:pt>
                <c:pt idx="17">
                  <c:v>0.75000000000000033</c:v>
                </c:pt>
                <c:pt idx="18">
                  <c:v>0.77500000000000036</c:v>
                </c:pt>
                <c:pt idx="19">
                  <c:v>0.80000000000000038</c:v>
                </c:pt>
                <c:pt idx="20">
                  <c:v>0.8250000000000004</c:v>
                </c:pt>
                <c:pt idx="21">
                  <c:v>0.85000000000000042</c:v>
                </c:pt>
                <c:pt idx="22">
                  <c:v>0.87500000000000044</c:v>
                </c:pt>
                <c:pt idx="23">
                  <c:v>0.90000000000000047</c:v>
                </c:pt>
                <c:pt idx="24">
                  <c:v>0.92500000000000049</c:v>
                </c:pt>
                <c:pt idx="25">
                  <c:v>0.95000000000000051</c:v>
                </c:pt>
                <c:pt idx="26">
                  <c:v>0.97500000000000053</c:v>
                </c:pt>
                <c:pt idx="27">
                  <c:v>1.0000000000000004</c:v>
                </c:pt>
                <c:pt idx="28">
                  <c:v>1.0250000000000004</c:v>
                </c:pt>
                <c:pt idx="29">
                  <c:v>1.0500000000000003</c:v>
                </c:pt>
                <c:pt idx="30">
                  <c:v>1.0750000000000002</c:v>
                </c:pt>
                <c:pt idx="31">
                  <c:v>1.1000000000000001</c:v>
                </c:pt>
              </c:numCache>
            </c:numRef>
          </c:xVal>
          <c:yVal>
            <c:numRef>
              <c:f>Sheet3!$G$10:$G$41</c:f>
              <c:numCache>
                <c:formatCode>0.000</c:formatCode>
                <c:ptCount val="32"/>
                <c:pt idx="0">
                  <c:v>0.74795353937851672</c:v>
                </c:pt>
                <c:pt idx="1">
                  <c:v>0.74843093776583258</c:v>
                </c:pt>
                <c:pt idx="2">
                  <c:v>0.74883055713578128</c:v>
                </c:pt>
                <c:pt idx="3">
                  <c:v>0.74915239748836249</c:v>
                </c:pt>
                <c:pt idx="4">
                  <c:v>0.74939645882357653</c:v>
                </c:pt>
                <c:pt idx="5">
                  <c:v>0.74956274114142318</c:v>
                </c:pt>
                <c:pt idx="6">
                  <c:v>0.74965124444190256</c:v>
                </c:pt>
                <c:pt idx="7">
                  <c:v>0.74966196872501456</c:v>
                </c:pt>
                <c:pt idx="8">
                  <c:v>0.74959491399075917</c:v>
                </c:pt>
                <c:pt idx="9">
                  <c:v>0.74945008023913662</c:v>
                </c:pt>
                <c:pt idx="10">
                  <c:v>0.74922746747014668</c:v>
                </c:pt>
                <c:pt idx="11">
                  <c:v>0.74892707568378936</c:v>
                </c:pt>
                <c:pt idx="12">
                  <c:v>0.74854890488006487</c:v>
                </c:pt>
                <c:pt idx="13">
                  <c:v>0.74809295505897289</c:v>
                </c:pt>
                <c:pt idx="14">
                  <c:v>0.74755922622051374</c:v>
                </c:pt>
                <c:pt idx="15">
                  <c:v>0.74694771836468721</c:v>
                </c:pt>
                <c:pt idx="16">
                  <c:v>0.74625843149149329</c:v>
                </c:pt>
                <c:pt idx="17">
                  <c:v>0.7454913656009321</c:v>
                </c:pt>
                <c:pt idx="18">
                  <c:v>0.74464652069300363</c:v>
                </c:pt>
                <c:pt idx="19">
                  <c:v>0.74372389676770778</c:v>
                </c:pt>
                <c:pt idx="20">
                  <c:v>0.74272349382504466</c:v>
                </c:pt>
                <c:pt idx="21">
                  <c:v>0.74164531186501426</c:v>
                </c:pt>
                <c:pt idx="22">
                  <c:v>0.74048935088761647</c:v>
                </c:pt>
                <c:pt idx="23">
                  <c:v>0.73925561089285141</c:v>
                </c:pt>
                <c:pt idx="24">
                  <c:v>0.73794409188071897</c:v>
                </c:pt>
                <c:pt idx="25">
                  <c:v>0.73655479385121925</c:v>
                </c:pt>
                <c:pt idx="26">
                  <c:v>0.73508771680435214</c:v>
                </c:pt>
                <c:pt idx="27">
                  <c:v>0.73354286074011787</c:v>
                </c:pt>
                <c:pt idx="28">
                  <c:v>0.73192022565851611</c:v>
                </c:pt>
                <c:pt idx="29">
                  <c:v>0.73021981155954718</c:v>
                </c:pt>
                <c:pt idx="30">
                  <c:v>0.72844161844321087</c:v>
                </c:pt>
                <c:pt idx="31">
                  <c:v>0.72658564630950717</c:v>
                </c:pt>
              </c:numCache>
            </c:numRef>
          </c:yVal>
          <c:smooth val="0"/>
        </c:ser>
        <c:dLbls>
          <c:showLegendKey val="0"/>
          <c:showVal val="0"/>
          <c:showCatName val="0"/>
          <c:showSerName val="0"/>
          <c:showPercent val="0"/>
          <c:showBubbleSize val="0"/>
        </c:dLbls>
        <c:axId val="315679720"/>
        <c:axId val="315679328"/>
      </c:scatterChart>
      <c:valAx>
        <c:axId val="315678544"/>
        <c:scaling>
          <c:orientation val="minMax"/>
          <c:min val="0.2"/>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dirty="0"/>
                  <a:t>Wavelength, </a:t>
                </a:r>
                <a:r>
                  <a:rPr lang="en-US" sz="1600" dirty="0">
                    <a:sym typeface="Symbol" panose="05050102010706020507" pitchFamily="18" charset="2"/>
                  </a:rPr>
                  <a:t></a:t>
                </a:r>
                <a:r>
                  <a:rPr lang="en-US" sz="1600" dirty="0"/>
                  <a:t>m</a:t>
                </a:r>
              </a:p>
            </c:rich>
          </c:tx>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315678936"/>
        <c:crosses val="autoZero"/>
        <c:crossBetween val="midCat"/>
      </c:valAx>
      <c:valAx>
        <c:axId val="31567893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dirty="0"/>
                  <a:t>Radiant Intensity, MW/m</a:t>
                </a:r>
                <a:r>
                  <a:rPr lang="en-US" sz="1600" baseline="30000" dirty="0"/>
                  <a:t>2</a:t>
                </a:r>
                <a:r>
                  <a:rPr lang="en-US" sz="1600" dirty="0"/>
                  <a:t>-</a:t>
                </a:r>
                <a:r>
                  <a:rPr lang="en-US" sz="1600" dirty="0">
                    <a:sym typeface="Symbol" panose="05050102010706020507" pitchFamily="18" charset="2"/>
                  </a:rPr>
                  <a:t></a:t>
                </a:r>
                <a:r>
                  <a:rPr lang="en-US" sz="1600" dirty="0"/>
                  <a:t>m-sr</a:t>
                </a:r>
              </a:p>
            </c:rich>
          </c:tx>
          <c:layout/>
          <c:overlay val="0"/>
          <c:spPr>
            <a:noFill/>
            <a:ln>
              <a:noFill/>
            </a:ln>
            <a:effectLst/>
          </c:spPr>
          <c:txPr>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315678544"/>
        <c:crosses val="autoZero"/>
        <c:crossBetween val="midCat"/>
      </c:valAx>
      <c:valAx>
        <c:axId val="315679328"/>
        <c:scaling>
          <c:orientation val="minMax"/>
        </c:scaling>
        <c:delete val="0"/>
        <c:axPos val="r"/>
        <c:title>
          <c:tx>
            <c:rich>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dirty="0"/>
                  <a:t>Emissivity</a:t>
                </a:r>
              </a:p>
            </c:rich>
          </c:tx>
          <c:layout/>
          <c:overlay val="0"/>
          <c:spPr>
            <a:noFill/>
            <a:ln>
              <a:noFill/>
            </a:ln>
            <a:effectLst/>
          </c:spPr>
          <c:txPr>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itle>
        <c:numFmt formatCode="0.000"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315679720"/>
        <c:crosses val="max"/>
        <c:crossBetween val="midCat"/>
      </c:valAx>
      <c:valAx>
        <c:axId val="315679720"/>
        <c:scaling>
          <c:orientation val="minMax"/>
        </c:scaling>
        <c:delete val="1"/>
        <c:axPos val="b"/>
        <c:numFmt formatCode="0.000" sourceLinked="1"/>
        <c:majorTickMark val="out"/>
        <c:minorTickMark val="none"/>
        <c:tickLblPos val="nextTo"/>
        <c:crossAx val="315679328"/>
        <c:crosses val="autoZero"/>
        <c:crossBetween val="midCat"/>
      </c:valAx>
      <c:spPr>
        <a:solidFill>
          <a:schemeClr val="bg1"/>
        </a:solidFill>
        <a:ln>
          <a:noFill/>
        </a:ln>
        <a:effectLst/>
      </c:spPr>
    </c:plotArea>
    <c:legend>
      <c:legendPos val="r"/>
      <c:layout>
        <c:manualLayout>
          <c:xMode val="edge"/>
          <c:yMode val="edge"/>
          <c:x val="0.1539994197383425"/>
          <c:y val="3.2391330357209619E-2"/>
          <c:w val="0.35508724166548589"/>
          <c:h val="0.1539674554032727"/>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1"/>
          <c:order val="0"/>
          <c:spPr>
            <a:ln w="19050" cap="rnd">
              <a:solidFill>
                <a:schemeClr val="tx1"/>
              </a:solidFill>
              <a:round/>
            </a:ln>
            <a:effectLst/>
          </c:spPr>
          <c:marker>
            <c:symbol val="none"/>
          </c:marker>
          <c:xVal>
            <c:numRef>
              <c:f>Wideband!$H$8:$H$58</c:f>
              <c:numCache>
                <c:formatCode>0.0000</c:formatCode>
                <c:ptCount val="51"/>
                <c:pt idx="0">
                  <c:v>0.33040000000000003</c:v>
                </c:pt>
                <c:pt idx="1">
                  <c:v>0.3478</c:v>
                </c:pt>
                <c:pt idx="2">
                  <c:v>0.36520000000000002</c:v>
                </c:pt>
                <c:pt idx="3">
                  <c:v>0.3826</c:v>
                </c:pt>
                <c:pt idx="4">
                  <c:v>0.40649999999999997</c:v>
                </c:pt>
                <c:pt idx="5">
                  <c:v>0.42170000000000002</c:v>
                </c:pt>
                <c:pt idx="6">
                  <c:v>0.43909999999999999</c:v>
                </c:pt>
                <c:pt idx="7">
                  <c:v>0.45429999999999998</c:v>
                </c:pt>
                <c:pt idx="8">
                  <c:v>0.46739999999999998</c:v>
                </c:pt>
                <c:pt idx="9">
                  <c:v>0.48480000000000001</c:v>
                </c:pt>
                <c:pt idx="10">
                  <c:v>0.5</c:v>
                </c:pt>
                <c:pt idx="11">
                  <c:v>0.51739999999999997</c:v>
                </c:pt>
                <c:pt idx="12">
                  <c:v>0.53700000000000003</c:v>
                </c:pt>
                <c:pt idx="13">
                  <c:v>0.55430000000000001</c:v>
                </c:pt>
                <c:pt idx="14">
                  <c:v>0.57169999999999999</c:v>
                </c:pt>
                <c:pt idx="15">
                  <c:v>0.59130000000000005</c:v>
                </c:pt>
                <c:pt idx="16">
                  <c:v>0.61519999999999997</c:v>
                </c:pt>
                <c:pt idx="17">
                  <c:v>0.63480000000000003</c:v>
                </c:pt>
                <c:pt idx="18">
                  <c:v>0.65429999999999999</c:v>
                </c:pt>
                <c:pt idx="19">
                  <c:v>0.67390000000000005</c:v>
                </c:pt>
                <c:pt idx="20">
                  <c:v>0.69350000000000001</c:v>
                </c:pt>
                <c:pt idx="21">
                  <c:v>0.73040000000000005</c:v>
                </c:pt>
                <c:pt idx="22">
                  <c:v>0.75</c:v>
                </c:pt>
                <c:pt idx="23">
                  <c:v>0.77170000000000005</c:v>
                </c:pt>
                <c:pt idx="24">
                  <c:v>0.7913</c:v>
                </c:pt>
                <c:pt idx="25">
                  <c:v>0.80430000000000001</c:v>
                </c:pt>
                <c:pt idx="26">
                  <c:v>0.82609999999999995</c:v>
                </c:pt>
                <c:pt idx="27">
                  <c:v>0.84570000000000001</c:v>
                </c:pt>
                <c:pt idx="28">
                  <c:v>0.86960000000000004</c:v>
                </c:pt>
                <c:pt idx="29">
                  <c:v>0.8891</c:v>
                </c:pt>
                <c:pt idx="30">
                  <c:v>0.90429999999999999</c:v>
                </c:pt>
                <c:pt idx="31">
                  <c:v>0.92610000000000003</c:v>
                </c:pt>
                <c:pt idx="32">
                  <c:v>0.94569999999999999</c:v>
                </c:pt>
                <c:pt idx="33">
                  <c:v>0.96740000000000004</c:v>
                </c:pt>
                <c:pt idx="34">
                  <c:v>0.98699999999999999</c:v>
                </c:pt>
                <c:pt idx="35">
                  <c:v>1</c:v>
                </c:pt>
                <c:pt idx="36">
                  <c:v>1.0086999999999999</c:v>
                </c:pt>
                <c:pt idx="37">
                  <c:v>1.0152000000000001</c:v>
                </c:pt>
                <c:pt idx="38">
                  <c:v>1.0196000000000001</c:v>
                </c:pt>
                <c:pt idx="39">
                  <c:v>1.0283</c:v>
                </c:pt>
                <c:pt idx="40">
                  <c:v>1.0326</c:v>
                </c:pt>
                <c:pt idx="41">
                  <c:v>1.0412999999999999</c:v>
                </c:pt>
                <c:pt idx="42">
                  <c:v>1.0478000000000001</c:v>
                </c:pt>
                <c:pt idx="43">
                  <c:v>1.0544</c:v>
                </c:pt>
                <c:pt idx="44">
                  <c:v>1.0587</c:v>
                </c:pt>
                <c:pt idx="45">
                  <c:v>1.0673999999999999</c:v>
                </c:pt>
                <c:pt idx="46">
                  <c:v>1.0761000000000001</c:v>
                </c:pt>
                <c:pt idx="47">
                  <c:v>1.087</c:v>
                </c:pt>
                <c:pt idx="48">
                  <c:v>1.0956999999999999</c:v>
                </c:pt>
                <c:pt idx="49">
                  <c:v>1.1022000000000001</c:v>
                </c:pt>
                <c:pt idx="50">
                  <c:v>1.1399999999999999</c:v>
                </c:pt>
              </c:numCache>
            </c:numRef>
          </c:xVal>
          <c:yVal>
            <c:numRef>
              <c:f>Wideband!$P$8:$P$58</c:f>
              <c:numCache>
                <c:formatCode>General</c:formatCode>
                <c:ptCount val="51"/>
                <c:pt idx="0">
                  <c:v>3.9888981540735613E-2</c:v>
                </c:pt>
                <c:pt idx="1">
                  <c:v>8.0123778215468011E-2</c:v>
                </c:pt>
                <c:pt idx="2">
                  <c:v>0.12035857489020041</c:v>
                </c:pt>
                <c:pt idx="3">
                  <c:v>0.16059337156493281</c:v>
                </c:pt>
                <c:pt idx="4">
                  <c:v>0.21585840837677783</c:v>
                </c:pt>
                <c:pt idx="5">
                  <c:v>0.25100604685125683</c:v>
                </c:pt>
                <c:pt idx="6">
                  <c:v>0.29124084352598911</c:v>
                </c:pt>
                <c:pt idx="7">
                  <c:v>0.32638848200046799</c:v>
                </c:pt>
                <c:pt idx="8">
                  <c:v>0.35668019673834117</c:v>
                </c:pt>
                <c:pt idx="9">
                  <c:v>0.39691499341307368</c:v>
                </c:pt>
                <c:pt idx="10">
                  <c:v>0.43206263188755256</c:v>
                </c:pt>
                <c:pt idx="11">
                  <c:v>0.47229742856228485</c:v>
                </c:pt>
                <c:pt idx="12">
                  <c:v>0.51761938343727099</c:v>
                </c:pt>
                <c:pt idx="13">
                  <c:v>0.55762293671401819</c:v>
                </c:pt>
                <c:pt idx="14">
                  <c:v>0.59779978186231042</c:v>
                </c:pt>
                <c:pt idx="15">
                  <c:v>0.64266854795043227</c:v>
                </c:pt>
                <c:pt idx="16">
                  <c:v>0.69623440563496575</c:v>
                </c:pt>
                <c:pt idx="17">
                  <c:v>0.73872089478747838</c:v>
                </c:pt>
                <c:pt idx="18">
                  <c:v>0.77925313344079905</c:v>
                </c:pt>
                <c:pt idx="19">
                  <c:v>0.81782731509114881</c:v>
                </c:pt>
                <c:pt idx="20">
                  <c:v>0.85380944796305969</c:v>
                </c:pt>
                <c:pt idx="21">
                  <c:v>0.91303815440401292</c:v>
                </c:pt>
                <c:pt idx="22">
                  <c:v>0.93919058027975511</c:v>
                </c:pt>
                <c:pt idx="23">
                  <c:v>0.96319590264415167</c:v>
                </c:pt>
                <c:pt idx="24">
                  <c:v>0.97994819568382541</c:v>
                </c:pt>
                <c:pt idx="25">
                  <c:v>0.98826375629647711</c:v>
                </c:pt>
                <c:pt idx="26">
                  <c:v>0.99681896649006441</c:v>
                </c:pt>
                <c:pt idx="27">
                  <c:v>0.99833471246185357</c:v>
                </c:pt>
                <c:pt idx="28">
                  <c:v>0.99163681378208912</c:v>
                </c:pt>
                <c:pt idx="29">
                  <c:v>0.97871798537337606</c:v>
                </c:pt>
                <c:pt idx="30">
                  <c:v>0.96371411408856</c:v>
                </c:pt>
                <c:pt idx="31">
                  <c:v>0.9342252576721225</c:v>
                </c:pt>
                <c:pt idx="32">
                  <c:v>0.89926606155099309</c:v>
                </c:pt>
                <c:pt idx="33">
                  <c:v>0.85070520809843775</c:v>
                </c:pt>
                <c:pt idx="34">
                  <c:v>0.79748183778823178</c:v>
                </c:pt>
                <c:pt idx="35">
                  <c:v>0.75706460201894377</c:v>
                </c:pt>
                <c:pt idx="36">
                  <c:v>0.72766439961690155</c:v>
                </c:pt>
                <c:pt idx="37">
                  <c:v>0.7044420030312365</c:v>
                </c:pt>
                <c:pt idx="38">
                  <c:v>0.68810341315368584</c:v>
                </c:pt>
                <c:pt idx="39">
                  <c:v>0.65430621174572645</c:v>
                </c:pt>
                <c:pt idx="40">
                  <c:v>0.63686129818715786</c:v>
                </c:pt>
                <c:pt idx="41">
                  <c:v>0.60004456613433499</c:v>
                </c:pt>
                <c:pt idx="42">
                  <c:v>0.57119097285277287</c:v>
                </c:pt>
                <c:pt idx="43">
                  <c:v>0.54069727987161542</c:v>
                </c:pt>
                <c:pt idx="44">
                  <c:v>0.52017411181905526</c:v>
                </c:pt>
                <c:pt idx="45">
                  <c:v>0.47704669717737763</c:v>
                </c:pt>
                <c:pt idx="46">
                  <c:v>0.43174202929352468</c:v>
                </c:pt>
                <c:pt idx="47">
                  <c:v>0.37185190484834252</c:v>
                </c:pt>
                <c:pt idx="48">
                  <c:v>0.32150715049226553</c:v>
                </c:pt>
                <c:pt idx="49">
                  <c:v>0.2823960442927943</c:v>
                </c:pt>
                <c:pt idx="50">
                  <c:v>2.8746374687010467E-2</c:v>
                </c:pt>
              </c:numCache>
            </c:numRef>
          </c:yVal>
          <c:smooth val="1"/>
        </c:ser>
        <c:dLbls>
          <c:showLegendKey val="0"/>
          <c:showVal val="0"/>
          <c:showCatName val="0"/>
          <c:showSerName val="0"/>
          <c:showPercent val="0"/>
          <c:showBubbleSize val="0"/>
        </c:dLbls>
        <c:axId val="315681288"/>
        <c:axId val="315681680"/>
      </c:scatterChart>
      <c:valAx>
        <c:axId val="315681288"/>
        <c:scaling>
          <c:orientation val="minMax"/>
          <c:min val="0.30000000000000004"/>
        </c:scaling>
        <c:delete val="1"/>
        <c:axPos val="b"/>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nextTo"/>
        <c:crossAx val="315681680"/>
        <c:crosses val="autoZero"/>
        <c:crossBetween val="midCat"/>
      </c:valAx>
      <c:valAx>
        <c:axId val="315681680"/>
        <c:scaling>
          <c:orientation val="minMax"/>
          <c:max val="1"/>
        </c:scaling>
        <c:delete val="1"/>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nextTo"/>
        <c:crossAx val="315681288"/>
        <c:crosses val="autoZero"/>
        <c:crossBetween val="midCat"/>
      </c:valAx>
      <c: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tx1"/>
          </a:solid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7.2536745406824157E-2"/>
          <c:w val="0.88081577633975605"/>
          <c:h val="0.87085412386263572"/>
        </c:manualLayout>
      </c:layout>
      <c:scatterChart>
        <c:scatterStyle val="smoothMarker"/>
        <c:varyColors val="0"/>
        <c:ser>
          <c:idx val="1"/>
          <c:order val="0"/>
          <c:spPr>
            <a:ln w="19050" cap="rnd">
              <a:solidFill>
                <a:schemeClr val="tx1"/>
              </a:solidFill>
              <a:round/>
            </a:ln>
            <a:effectLst/>
          </c:spPr>
          <c:marker>
            <c:symbol val="none"/>
          </c:marker>
          <c:xVal>
            <c:numRef>
              <c:f>Wideband!$H$4:$H$58</c:f>
              <c:numCache>
                <c:formatCode>0.0000</c:formatCode>
                <c:ptCount val="55"/>
                <c:pt idx="0">
                  <c:v>0.26519999999999999</c:v>
                </c:pt>
                <c:pt idx="1">
                  <c:v>0.28039999999999998</c:v>
                </c:pt>
                <c:pt idx="2">
                  <c:v>0.29780000000000001</c:v>
                </c:pt>
                <c:pt idx="3">
                  <c:v>0.31090000000000001</c:v>
                </c:pt>
                <c:pt idx="4">
                  <c:v>0.33040000000000003</c:v>
                </c:pt>
                <c:pt idx="5">
                  <c:v>0.3478</c:v>
                </c:pt>
                <c:pt idx="6">
                  <c:v>0.36520000000000002</c:v>
                </c:pt>
                <c:pt idx="7">
                  <c:v>0.3826</c:v>
                </c:pt>
                <c:pt idx="8">
                  <c:v>0.40649999999999997</c:v>
                </c:pt>
                <c:pt idx="9">
                  <c:v>0.42170000000000002</c:v>
                </c:pt>
                <c:pt idx="10">
                  <c:v>0.43909999999999999</c:v>
                </c:pt>
                <c:pt idx="11">
                  <c:v>0.45429999999999998</c:v>
                </c:pt>
                <c:pt idx="12">
                  <c:v>0.46739999999999998</c:v>
                </c:pt>
                <c:pt idx="13">
                  <c:v>0.48480000000000001</c:v>
                </c:pt>
                <c:pt idx="14">
                  <c:v>0.5</c:v>
                </c:pt>
                <c:pt idx="15">
                  <c:v>0.51739999999999997</c:v>
                </c:pt>
                <c:pt idx="16">
                  <c:v>0.53700000000000003</c:v>
                </c:pt>
                <c:pt idx="17">
                  <c:v>0.55430000000000001</c:v>
                </c:pt>
                <c:pt idx="18">
                  <c:v>0.57169999999999999</c:v>
                </c:pt>
                <c:pt idx="19">
                  <c:v>0.59130000000000005</c:v>
                </c:pt>
                <c:pt idx="20">
                  <c:v>0.61519999999999997</c:v>
                </c:pt>
                <c:pt idx="21">
                  <c:v>0.63480000000000003</c:v>
                </c:pt>
                <c:pt idx="22">
                  <c:v>0.65429999999999999</c:v>
                </c:pt>
                <c:pt idx="23">
                  <c:v>0.67390000000000005</c:v>
                </c:pt>
                <c:pt idx="24">
                  <c:v>0.69350000000000001</c:v>
                </c:pt>
                <c:pt idx="25">
                  <c:v>0.73040000000000005</c:v>
                </c:pt>
                <c:pt idx="26">
                  <c:v>0.75</c:v>
                </c:pt>
                <c:pt idx="27">
                  <c:v>0.77170000000000005</c:v>
                </c:pt>
                <c:pt idx="28">
                  <c:v>0.7913</c:v>
                </c:pt>
                <c:pt idx="29">
                  <c:v>0.80430000000000001</c:v>
                </c:pt>
                <c:pt idx="30">
                  <c:v>0.82609999999999995</c:v>
                </c:pt>
                <c:pt idx="31">
                  <c:v>0.84570000000000001</c:v>
                </c:pt>
                <c:pt idx="32">
                  <c:v>0.86960000000000004</c:v>
                </c:pt>
                <c:pt idx="33">
                  <c:v>0.8891</c:v>
                </c:pt>
                <c:pt idx="34">
                  <c:v>0.90429999999999999</c:v>
                </c:pt>
                <c:pt idx="35">
                  <c:v>0.92610000000000003</c:v>
                </c:pt>
                <c:pt idx="36">
                  <c:v>0.94569999999999999</c:v>
                </c:pt>
                <c:pt idx="37">
                  <c:v>0.96740000000000004</c:v>
                </c:pt>
                <c:pt idx="38">
                  <c:v>0.98699999999999999</c:v>
                </c:pt>
                <c:pt idx="39">
                  <c:v>1</c:v>
                </c:pt>
                <c:pt idx="40">
                  <c:v>1.0086999999999999</c:v>
                </c:pt>
                <c:pt idx="41">
                  <c:v>1.0152000000000001</c:v>
                </c:pt>
                <c:pt idx="42">
                  <c:v>1.0196000000000001</c:v>
                </c:pt>
                <c:pt idx="43">
                  <c:v>1.0283</c:v>
                </c:pt>
                <c:pt idx="44">
                  <c:v>1.0326</c:v>
                </c:pt>
                <c:pt idx="45">
                  <c:v>1.0412999999999999</c:v>
                </c:pt>
                <c:pt idx="46">
                  <c:v>1.0478000000000001</c:v>
                </c:pt>
                <c:pt idx="47">
                  <c:v>1.0544</c:v>
                </c:pt>
                <c:pt idx="48">
                  <c:v>1.0587</c:v>
                </c:pt>
                <c:pt idx="49">
                  <c:v>1.0673999999999999</c:v>
                </c:pt>
                <c:pt idx="50">
                  <c:v>1.0761000000000001</c:v>
                </c:pt>
                <c:pt idx="51">
                  <c:v>1.087</c:v>
                </c:pt>
                <c:pt idx="52">
                  <c:v>1.0956999999999999</c:v>
                </c:pt>
                <c:pt idx="53">
                  <c:v>1.1022000000000001</c:v>
                </c:pt>
                <c:pt idx="54">
                  <c:v>1.1399999999999999</c:v>
                </c:pt>
              </c:numCache>
            </c:numRef>
          </c:xVal>
          <c:yVal>
            <c:numRef>
              <c:f>Wideband!$Q$4:$Q$58</c:f>
              <c:numCache>
                <c:formatCode>General</c:formatCode>
                <c:ptCount val="55"/>
                <c:pt idx="0">
                  <c:v>116862.45317372416</c:v>
                </c:pt>
                <c:pt idx="1">
                  <c:v>184484.87871986313</c:v>
                </c:pt>
                <c:pt idx="2">
                  <c:v>288893.80481184629</c:v>
                </c:pt>
                <c:pt idx="3">
                  <c:v>387512.38587874983</c:v>
                </c:pt>
                <c:pt idx="4">
                  <c:v>565898.23904095148</c:v>
                </c:pt>
                <c:pt idx="5">
                  <c:v>754800.73356046923</c:v>
                </c:pt>
                <c:pt idx="6">
                  <c:v>967902.26643144595</c:v>
                </c:pt>
                <c:pt idx="7">
                  <c:v>1200342.9203558536</c:v>
                </c:pt>
                <c:pt idx="8">
                  <c:v>1541019.9494349589</c:v>
                </c:pt>
                <c:pt idx="9">
                  <c:v>1764539.5164502668</c:v>
                </c:pt>
                <c:pt idx="10">
                  <c:v>2021425.3837167949</c:v>
                </c:pt>
                <c:pt idx="11">
                  <c:v>2242996.8460256504</c:v>
                </c:pt>
                <c:pt idx="12">
                  <c:v>2429469.81345494</c:v>
                </c:pt>
                <c:pt idx="13">
                  <c:v>2667835.0522323903</c:v>
                </c:pt>
                <c:pt idx="14">
                  <c:v>2865123.0828204309</c:v>
                </c:pt>
                <c:pt idx="15">
                  <c:v>3076227.4733740031</c:v>
                </c:pt>
                <c:pt idx="16">
                  <c:v>3293039.9657329675</c:v>
                </c:pt>
                <c:pt idx="17">
                  <c:v>3464655.1313561345</c:v>
                </c:pt>
                <c:pt idx="18">
                  <c:v>3617940.0439157719</c:v>
                </c:pt>
                <c:pt idx="19">
                  <c:v>3767232.9981196825</c:v>
                </c:pt>
                <c:pt idx="20">
                  <c:v>3916326.9575969074</c:v>
                </c:pt>
                <c:pt idx="21">
                  <c:v>4012598.8465312314</c:v>
                </c:pt>
                <c:pt idx="22">
                  <c:v>4086418.0482765269</c:v>
                </c:pt>
                <c:pt idx="23">
                  <c:v>4139983.5763303768</c:v>
                </c:pt>
                <c:pt idx="24">
                  <c:v>4174446.6701826146</c:v>
                </c:pt>
                <c:pt idx="25">
                  <c:v>4193319.3193883901</c:v>
                </c:pt>
                <c:pt idx="26">
                  <c:v>4182003.7247478161</c:v>
                </c:pt>
                <c:pt idx="27">
                  <c:v>4154702.3087550076</c:v>
                </c:pt>
                <c:pt idx="28">
                  <c:v>4118358.9705737913</c:v>
                </c:pt>
                <c:pt idx="29">
                  <c:v>4088868.5020705773</c:v>
                </c:pt>
                <c:pt idx="30">
                  <c:v>4031000.6016434091</c:v>
                </c:pt>
                <c:pt idx="31">
                  <c:v>3971187.7508655516</c:v>
                </c:pt>
                <c:pt idx="32">
                  <c:v>3889991.0969138066</c:v>
                </c:pt>
                <c:pt idx="33">
                  <c:v>3818231.1468854719</c:v>
                </c:pt>
                <c:pt idx="34">
                  <c:v>3759495.5726659494</c:v>
                </c:pt>
                <c:pt idx="35">
                  <c:v>3671813.6059509148</c:v>
                </c:pt>
                <c:pt idx="36">
                  <c:v>3590273.7330015376</c:v>
                </c:pt>
                <c:pt idx="37">
                  <c:v>3497835.9158122945</c:v>
                </c:pt>
                <c:pt idx="38">
                  <c:v>3413024.197206262</c:v>
                </c:pt>
                <c:pt idx="39">
                  <c:v>3356342.0696539986</c:v>
                </c:pt>
                <c:pt idx="40">
                  <c:v>3318296.7782685435</c:v>
                </c:pt>
                <c:pt idx="41">
                  <c:v>3289839.6705078515</c:v>
                </c:pt>
                <c:pt idx="42">
                  <c:v>3270568.9331858084</c:v>
                </c:pt>
                <c:pt idx="43">
                  <c:v>3232466.406974908</c:v>
                </c:pt>
                <c:pt idx="44">
                  <c:v>3213642.3981357911</c:v>
                </c:pt>
                <c:pt idx="45">
                  <c:v>3175592.0798342428</c:v>
                </c:pt>
                <c:pt idx="46">
                  <c:v>3147208.59187824</c:v>
                </c:pt>
                <c:pt idx="47">
                  <c:v>3118440.6895236843</c:v>
                </c:pt>
                <c:pt idx="48">
                  <c:v>3099731.6156184752</c:v>
                </c:pt>
                <c:pt idx="49">
                  <c:v>3061973.306152714</c:v>
                </c:pt>
                <c:pt idx="50">
                  <c:v>3024361.2739971061</c:v>
                </c:pt>
                <c:pt idx="51">
                  <c:v>2977477.6483431798</c:v>
                </c:pt>
                <c:pt idx="52">
                  <c:v>2940272.3228970943</c:v>
                </c:pt>
                <c:pt idx="53">
                  <c:v>2912612.215437599</c:v>
                </c:pt>
                <c:pt idx="54">
                  <c:v>2754440.3812811878</c:v>
                </c:pt>
              </c:numCache>
            </c:numRef>
          </c:yVal>
          <c:smooth val="1"/>
        </c:ser>
        <c:dLbls>
          <c:showLegendKey val="0"/>
          <c:showVal val="0"/>
          <c:showCatName val="0"/>
          <c:showSerName val="0"/>
          <c:showPercent val="0"/>
          <c:showBubbleSize val="0"/>
        </c:dLbls>
        <c:axId val="315682464"/>
        <c:axId val="315682856"/>
      </c:scatterChart>
      <c:valAx>
        <c:axId val="315682464"/>
        <c:scaling>
          <c:orientation val="minMax"/>
          <c:max val="1.2"/>
          <c:min val="0.30000000000000004"/>
        </c:scaling>
        <c:delete val="1"/>
        <c:axPos val="b"/>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nextTo"/>
        <c:crossAx val="315682856"/>
        <c:crosses val="autoZero"/>
        <c:crossBetween val="midCat"/>
      </c:valAx>
      <c:valAx>
        <c:axId val="315682856"/>
        <c:scaling>
          <c:orientation val="minMax"/>
        </c:scaling>
        <c:delete val="1"/>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nextTo"/>
        <c:crossAx val="315682464"/>
        <c:crosses val="autoZero"/>
        <c:crossBetween val="midCat"/>
      </c:valAx>
      <c:spPr>
        <a:gradFill flip="none" rotWithShape="1">
          <a:gsLst>
            <a:gs pos="100000">
              <a:srgbClr val="CBC0CD"/>
            </a:gs>
            <a:gs pos="0">
              <a:schemeClr val="accent2">
                <a:lumMod val="40000"/>
                <a:lumOff val="60000"/>
              </a:schemeClr>
            </a:gs>
          </a:gsLst>
          <a:lin ang="5400000" scaled="1"/>
          <a:tileRect/>
        </a:gradFill>
        <a:ln>
          <a:solidFill>
            <a:schemeClr val="tx1"/>
          </a:solid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1111111111111112E-2"/>
          <c:y val="7.2222222222222215E-2"/>
          <c:w val="0.87777777777777777"/>
          <c:h val="0.87777777777777777"/>
        </c:manualLayout>
      </c:layout>
      <c:scatterChart>
        <c:scatterStyle val="smoothMarker"/>
        <c:varyColors val="0"/>
        <c:ser>
          <c:idx val="1"/>
          <c:order val="0"/>
          <c:spPr>
            <a:ln w="19050" cap="rnd">
              <a:solidFill>
                <a:schemeClr val="tx1"/>
              </a:solidFill>
              <a:round/>
            </a:ln>
            <a:effectLst/>
          </c:spPr>
          <c:marker>
            <c:symbol val="none"/>
          </c:marker>
          <c:xVal>
            <c:numRef>
              <c:f>Wideband!$H$4:$H$58</c:f>
              <c:numCache>
                <c:formatCode>0.0000</c:formatCode>
                <c:ptCount val="55"/>
                <c:pt idx="0">
                  <c:v>0.26519999999999999</c:v>
                </c:pt>
                <c:pt idx="1">
                  <c:v>0.28039999999999998</c:v>
                </c:pt>
                <c:pt idx="2">
                  <c:v>0.29780000000000001</c:v>
                </c:pt>
                <c:pt idx="3">
                  <c:v>0.31090000000000001</c:v>
                </c:pt>
                <c:pt idx="4">
                  <c:v>0.33040000000000003</c:v>
                </c:pt>
                <c:pt idx="5">
                  <c:v>0.3478</c:v>
                </c:pt>
                <c:pt idx="6">
                  <c:v>0.36520000000000002</c:v>
                </c:pt>
                <c:pt idx="7">
                  <c:v>0.3826</c:v>
                </c:pt>
                <c:pt idx="8">
                  <c:v>0.40649999999999997</c:v>
                </c:pt>
                <c:pt idx="9">
                  <c:v>0.42170000000000002</c:v>
                </c:pt>
                <c:pt idx="10">
                  <c:v>0.43909999999999999</c:v>
                </c:pt>
                <c:pt idx="11">
                  <c:v>0.45429999999999998</c:v>
                </c:pt>
                <c:pt idx="12">
                  <c:v>0.46739999999999998</c:v>
                </c:pt>
                <c:pt idx="13">
                  <c:v>0.48480000000000001</c:v>
                </c:pt>
                <c:pt idx="14">
                  <c:v>0.5</c:v>
                </c:pt>
                <c:pt idx="15">
                  <c:v>0.51739999999999997</c:v>
                </c:pt>
                <c:pt idx="16">
                  <c:v>0.53700000000000003</c:v>
                </c:pt>
                <c:pt idx="17">
                  <c:v>0.55430000000000001</c:v>
                </c:pt>
                <c:pt idx="18">
                  <c:v>0.57169999999999999</c:v>
                </c:pt>
                <c:pt idx="19">
                  <c:v>0.59130000000000005</c:v>
                </c:pt>
                <c:pt idx="20">
                  <c:v>0.61519999999999997</c:v>
                </c:pt>
                <c:pt idx="21">
                  <c:v>0.63480000000000003</c:v>
                </c:pt>
                <c:pt idx="22">
                  <c:v>0.65429999999999999</c:v>
                </c:pt>
                <c:pt idx="23">
                  <c:v>0.67390000000000005</c:v>
                </c:pt>
                <c:pt idx="24">
                  <c:v>0.69350000000000001</c:v>
                </c:pt>
                <c:pt idx="25">
                  <c:v>0.73040000000000005</c:v>
                </c:pt>
                <c:pt idx="26">
                  <c:v>0.75</c:v>
                </c:pt>
                <c:pt idx="27">
                  <c:v>0.77170000000000005</c:v>
                </c:pt>
                <c:pt idx="28">
                  <c:v>0.7913</c:v>
                </c:pt>
                <c:pt idx="29">
                  <c:v>0.80430000000000001</c:v>
                </c:pt>
                <c:pt idx="30">
                  <c:v>0.82609999999999995</c:v>
                </c:pt>
                <c:pt idx="31">
                  <c:v>0.84570000000000001</c:v>
                </c:pt>
                <c:pt idx="32">
                  <c:v>0.86960000000000004</c:v>
                </c:pt>
                <c:pt idx="33">
                  <c:v>0.8891</c:v>
                </c:pt>
                <c:pt idx="34">
                  <c:v>0.90429999999999999</c:v>
                </c:pt>
                <c:pt idx="35">
                  <c:v>0.92610000000000003</c:v>
                </c:pt>
                <c:pt idx="36">
                  <c:v>0.94569999999999999</c:v>
                </c:pt>
                <c:pt idx="37">
                  <c:v>0.96740000000000004</c:v>
                </c:pt>
                <c:pt idx="38">
                  <c:v>0.98699999999999999</c:v>
                </c:pt>
                <c:pt idx="39">
                  <c:v>1</c:v>
                </c:pt>
                <c:pt idx="40">
                  <c:v>1.0086999999999999</c:v>
                </c:pt>
                <c:pt idx="41">
                  <c:v>1.0152000000000001</c:v>
                </c:pt>
                <c:pt idx="42">
                  <c:v>1.0196000000000001</c:v>
                </c:pt>
                <c:pt idx="43">
                  <c:v>1.0283</c:v>
                </c:pt>
                <c:pt idx="44">
                  <c:v>1.0326</c:v>
                </c:pt>
                <c:pt idx="45">
                  <c:v>1.0412999999999999</c:v>
                </c:pt>
                <c:pt idx="46">
                  <c:v>1.0478000000000001</c:v>
                </c:pt>
                <c:pt idx="47">
                  <c:v>1.0544</c:v>
                </c:pt>
                <c:pt idx="48">
                  <c:v>1.0587</c:v>
                </c:pt>
                <c:pt idx="49">
                  <c:v>1.0673999999999999</c:v>
                </c:pt>
                <c:pt idx="50">
                  <c:v>1.0761000000000001</c:v>
                </c:pt>
                <c:pt idx="51">
                  <c:v>1.087</c:v>
                </c:pt>
                <c:pt idx="52">
                  <c:v>1.0956999999999999</c:v>
                </c:pt>
                <c:pt idx="53">
                  <c:v>1.1022000000000001</c:v>
                </c:pt>
                <c:pt idx="54">
                  <c:v>1.1399999999999999</c:v>
                </c:pt>
              </c:numCache>
            </c:numRef>
          </c:xVal>
          <c:yVal>
            <c:numRef>
              <c:f>Wideband!$R$4:$R$58</c:f>
              <c:numCache>
                <c:formatCode>General</c:formatCode>
                <c:ptCount val="55"/>
                <c:pt idx="0">
                  <c:v>-12957.22835804024</c:v>
                </c:pt>
                <c:pt idx="1">
                  <c:v>-13970.717069165081</c:v>
                </c:pt>
                <c:pt idx="2">
                  <c:v>-10253.838858865291</c:v>
                </c:pt>
                <c:pt idx="3">
                  <c:v>-2015.7382404653615</c:v>
                </c:pt>
                <c:pt idx="4">
                  <c:v>22573.104411039301</c:v>
                </c:pt>
                <c:pt idx="5">
                  <c:v>60477.486572671602</c:v>
                </c:pt>
                <c:pt idx="6">
                  <c:v>116495.33742068389</c:v>
                </c:pt>
                <c:pt idx="7">
                  <c:v>192767.11661404415</c:v>
                </c:pt>
                <c:pt idx="8">
                  <c:v>332642.11356189288</c:v>
                </c:pt>
                <c:pt idx="9">
                  <c:v>442910.08853700972</c:v>
                </c:pt>
                <c:pt idx="10">
                  <c:v>588721.63387852558</c:v>
                </c:pt>
                <c:pt idx="11">
                  <c:v>732088.33570614946</c:v>
                </c:pt>
                <c:pt idx="12">
                  <c:v>866543.771032969</c:v>
                </c:pt>
                <c:pt idx="13">
                  <c:v>1058903.7321839863</c:v>
                </c:pt>
                <c:pt idx="14">
                  <c:v>1237912.6198451736</c:v>
                </c:pt>
                <c:pt idx="15">
                  <c:v>1452894.3253471963</c:v>
                </c:pt>
                <c:pt idx="16">
                  <c:v>1704541.3166969905</c:v>
                </c:pt>
                <c:pt idx="17">
                  <c:v>1931971.1690481002</c:v>
                </c:pt>
                <c:pt idx="18">
                  <c:v>2162803.7690437664</c:v>
                </c:pt>
                <c:pt idx="19">
                  <c:v>2421082.1606925298</c:v>
                </c:pt>
                <c:pt idx="20">
                  <c:v>2726681.5715946765</c:v>
                </c:pt>
                <c:pt idx="21">
                  <c:v>2964190.6103327549</c:v>
                </c:pt>
                <c:pt idx="22">
                  <c:v>3184354.0686685182</c:v>
                </c:pt>
                <c:pt idx="23">
                  <c:v>3385791.6527517242</c:v>
                </c:pt>
                <c:pt idx="24">
                  <c:v>3564182.0070198509</c:v>
                </c:pt>
                <c:pt idx="25">
                  <c:v>3828660.5322010671</c:v>
                </c:pt>
                <c:pt idx="26">
                  <c:v>3927698.5049779988</c:v>
                </c:pt>
                <c:pt idx="27">
                  <c:v>4001792.2404990206</c:v>
                </c:pt>
                <c:pt idx="28">
                  <c:v>4035778.4423920834</c:v>
                </c:pt>
                <c:pt idx="29">
                  <c:v>4040880.5448586186</c:v>
                </c:pt>
                <c:pt idx="30">
                  <c:v>4018177.8536510109</c:v>
                </c:pt>
                <c:pt idx="31">
                  <c:v>3964574.5813923953</c:v>
                </c:pt>
                <c:pt idx="32">
                  <c:v>3857458.376984301</c:v>
                </c:pt>
                <c:pt idx="33">
                  <c:v>3736971.4957696241</c:v>
                </c:pt>
                <c:pt idx="34">
                  <c:v>3623078.9452316291</c:v>
                </c:pt>
                <c:pt idx="35">
                  <c:v>3430301.0121434988</c:v>
                </c:pt>
                <c:pt idx="36">
                  <c:v>3228611.3197662747</c:v>
                </c:pt>
                <c:pt idx="37">
                  <c:v>2975627.2306552874</c:v>
                </c:pt>
                <c:pt idx="38">
                  <c:v>2721824.8092037542</c:v>
                </c:pt>
                <c:pt idx="39">
                  <c:v>2540967.7732020426</c:v>
                </c:pt>
                <c:pt idx="40">
                  <c:v>2414606.4329094784</c:v>
                </c:pt>
                <c:pt idx="41">
                  <c:v>2317501.2471441738</c:v>
                </c:pt>
                <c:pt idx="42">
                  <c:v>2250489.6458795639</c:v>
                </c:pt>
                <c:pt idx="43">
                  <c:v>2115022.8493430717</c:v>
                </c:pt>
                <c:pt idx="44">
                  <c:v>2046644.4695860511</c:v>
                </c:pt>
                <c:pt idx="45">
                  <c:v>1905496.7717637687</c:v>
                </c:pt>
                <c:pt idx="46">
                  <c:v>1797657.1373655372</c:v>
                </c:pt>
                <c:pt idx="47">
                  <c:v>1686132.3982664209</c:v>
                </c:pt>
                <c:pt idx="48">
                  <c:v>1612400.1400317855</c:v>
                </c:pt>
                <c:pt idx="49">
                  <c:v>1460704.2525454476</c:v>
                </c:pt>
                <c:pt idx="50">
                  <c:v>1305743.8737522601</c:v>
                </c:pt>
                <c:pt idx="51">
                  <c:v>1107180.7351797747</c:v>
                </c:pt>
                <c:pt idx="52">
                  <c:v>945318.57620591926</c:v>
                </c:pt>
                <c:pt idx="53">
                  <c:v>822510.16819844989</c:v>
                </c:pt>
                <c:pt idx="54">
                  <c:v>79180.175253341004</c:v>
                </c:pt>
              </c:numCache>
            </c:numRef>
          </c:yVal>
          <c:smooth val="1"/>
        </c:ser>
        <c:dLbls>
          <c:showLegendKey val="0"/>
          <c:showVal val="0"/>
          <c:showCatName val="0"/>
          <c:showSerName val="0"/>
          <c:showPercent val="0"/>
          <c:showBubbleSize val="0"/>
        </c:dLbls>
        <c:axId val="316262080"/>
        <c:axId val="316262472"/>
      </c:scatterChart>
      <c:valAx>
        <c:axId val="316262080"/>
        <c:scaling>
          <c:orientation val="minMax"/>
          <c:max val="1.2"/>
          <c:min val="0.30000000000000004"/>
        </c:scaling>
        <c:delete val="1"/>
        <c:axPos val="b"/>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nextTo"/>
        <c:crossAx val="316262472"/>
        <c:crosses val="autoZero"/>
        <c:crossBetween val="midCat"/>
      </c:valAx>
      <c:valAx>
        <c:axId val="316262472"/>
        <c:scaling>
          <c:orientation val="minMax"/>
        </c:scaling>
        <c:delete val="1"/>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nextTo"/>
        <c:crossAx val="316262080"/>
        <c:crosses val="autoZero"/>
        <c:crossBetween val="midCat"/>
      </c:valAx>
      <c:spPr>
        <a:gradFill flip="none" rotWithShape="1">
          <a:gsLst>
            <a:gs pos="100000">
              <a:schemeClr val="accent3">
                <a:lumMod val="60000"/>
                <a:lumOff val="40000"/>
              </a:schemeClr>
            </a:gs>
            <a:gs pos="0">
              <a:schemeClr val="accent3">
                <a:lumMod val="75000"/>
              </a:schemeClr>
            </a:gs>
          </a:gsLst>
          <a:lin ang="5400000" scaled="1"/>
          <a:tileRect/>
        </a:gradFill>
        <a:ln>
          <a:solidFill>
            <a:schemeClr val="tx1"/>
          </a:solid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19050" cap="rnd">
              <a:solidFill>
                <a:schemeClr val="accent1"/>
              </a:solidFill>
              <a:round/>
            </a:ln>
            <a:effectLst/>
          </c:spPr>
          <c:marker>
            <c:symbol val="none"/>
          </c:marker>
          <c:xVal>
            <c:numRef>
              <c:f>'Example 13'!$G$8:$G$10</c:f>
              <c:numCache>
                <c:formatCode>General</c:formatCode>
                <c:ptCount val="3"/>
                <c:pt idx="0">
                  <c:v>1</c:v>
                </c:pt>
                <c:pt idx="1">
                  <c:v>4</c:v>
                </c:pt>
                <c:pt idx="2">
                  <c:v>4</c:v>
                </c:pt>
              </c:numCache>
            </c:numRef>
          </c:xVal>
          <c:yVal>
            <c:numRef>
              <c:f>'Example 13'!$H$8:$H$10</c:f>
              <c:numCache>
                <c:formatCode>General</c:formatCode>
                <c:ptCount val="3"/>
                <c:pt idx="0">
                  <c:v>0</c:v>
                </c:pt>
                <c:pt idx="1">
                  <c:v>1</c:v>
                </c:pt>
                <c:pt idx="2">
                  <c:v>0</c:v>
                </c:pt>
              </c:numCache>
            </c:numRef>
          </c:yVal>
          <c:smooth val="0"/>
        </c:ser>
        <c:dLbls>
          <c:showLegendKey val="0"/>
          <c:showVal val="0"/>
          <c:showCatName val="0"/>
          <c:showSerName val="0"/>
          <c:showPercent val="0"/>
          <c:showBubbleSize val="0"/>
        </c:dLbls>
        <c:axId val="316264040"/>
        <c:axId val="316264432"/>
      </c:scatterChart>
      <c:valAx>
        <c:axId val="316264040"/>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dirty="0"/>
                  <a:t>Wavelength, </a:t>
                </a:r>
                <a:r>
                  <a:rPr lang="en-US" sz="1600" dirty="0">
                    <a:sym typeface="Symbol" panose="05050102010706020507" pitchFamily="18" charset="2"/>
                  </a:rPr>
                  <a:t></a:t>
                </a:r>
                <a:r>
                  <a:rPr lang="en-US" sz="1600" dirty="0"/>
                  <a:t>m</a:t>
                </a:r>
              </a:p>
            </c:rich>
          </c:tx>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316264432"/>
        <c:crosses val="autoZero"/>
        <c:crossBetween val="midCat"/>
      </c:valAx>
      <c:valAx>
        <c:axId val="31626443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dirty="0"/>
                  <a:t>Detector Response</a:t>
                </a:r>
              </a:p>
            </c:rich>
          </c:tx>
          <c:layout/>
          <c:overlay val="0"/>
          <c:spPr>
            <a:noFill/>
            <a:ln>
              <a:noFill/>
            </a:ln>
            <a:effectLst/>
          </c:spPr>
          <c:txPr>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316264040"/>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253340794329642"/>
          <c:y val="6.3880672363717153E-2"/>
          <c:w val="0.67691847529211147"/>
          <c:h val="0.77366540383521365"/>
        </c:manualLayout>
      </c:layout>
      <c:scatterChart>
        <c:scatterStyle val="smoothMarker"/>
        <c:varyColors val="0"/>
        <c:ser>
          <c:idx val="0"/>
          <c:order val="0"/>
          <c:tx>
            <c:v>Signal</c:v>
          </c:tx>
          <c:spPr>
            <a:ln w="19050" cap="rnd">
              <a:solidFill>
                <a:schemeClr val="accent1"/>
              </a:solidFill>
              <a:round/>
            </a:ln>
            <a:effectLst/>
          </c:spPr>
          <c:marker>
            <c:symbol val="none"/>
          </c:marker>
          <c:trendline>
            <c:spPr>
              <a:ln w="38100" cap="rnd">
                <a:solidFill>
                  <a:schemeClr val="accent1"/>
                </a:solidFill>
                <a:prstDash val="sysDot"/>
              </a:ln>
              <a:effectLst/>
            </c:spPr>
            <c:trendlineType val="linear"/>
            <c:dispRSqr val="1"/>
            <c:dispEq val="1"/>
            <c:trendlineLbl>
              <c:layout>
                <c:manualLayout>
                  <c:x val="-0.17966372223776597"/>
                  <c:y val="0.6138970660767572"/>
                </c:manualLayout>
              </c:layout>
              <c:numFmt formatCode="General" sourceLinked="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rendlineLbl>
          </c:trendline>
          <c:xVal>
            <c:numRef>
              <c:f>'Example 13'!$B$18:$B$43</c:f>
              <c:numCache>
                <c:formatCode>0.00</c:formatCode>
                <c:ptCount val="26"/>
                <c:pt idx="0">
                  <c:v>30579.019904748624</c:v>
                </c:pt>
                <c:pt idx="1">
                  <c:v>38890.178072269191</c:v>
                </c:pt>
                <c:pt idx="2">
                  <c:v>48335.522382560972</c:v>
                </c:pt>
                <c:pt idx="3">
                  <c:v>58910.358738744297</c:v>
                </c:pt>
                <c:pt idx="4">
                  <c:v>70600.714977546741</c:v>
                </c:pt>
                <c:pt idx="5">
                  <c:v>83385.198384516843</c:v>
                </c:pt>
                <c:pt idx="6">
                  <c:v>97236.636018406105</c:v>
                </c:pt>
                <c:pt idx="7">
                  <c:v>112123.4971158635</c:v>
                </c:pt>
                <c:pt idx="8">
                  <c:v>128011.10617691663</c:v>
                </c:pt>
                <c:pt idx="9">
                  <c:v>144862.66149564477</c:v>
                </c:pt>
                <c:pt idx="10">
                  <c:v>162640.07751386153</c:v>
                </c:pt>
                <c:pt idx="11">
                  <c:v>181304.67101364932</c:v>
                </c:pt>
                <c:pt idx="12">
                  <c:v>200817.71135481371</c:v>
                </c:pt>
                <c:pt idx="13">
                  <c:v>221140.85416162648</c:v>
                </c:pt>
                <c:pt idx="14">
                  <c:v>242236.47643970198</c:v>
                </c:pt>
                <c:pt idx="15">
                  <c:v>264067.92934211408</c:v>
                </c:pt>
                <c:pt idx="16">
                  <c:v>286599.72290951887</c:v>
                </c:pt>
                <c:pt idx="17">
                  <c:v>309797.65522273746</c:v>
                </c:pt>
                <c:pt idx="18">
                  <c:v>333628.896617711</c:v>
                </c:pt>
                <c:pt idx="19">
                  <c:v>358062.0379737016</c:v>
                </c:pt>
                <c:pt idx="20">
                  <c:v>383067.11062085221</c:v>
                </c:pt>
                <c:pt idx="21">
                  <c:v>408615.58412917488</c:v>
                </c:pt>
                <c:pt idx="22">
                  <c:v>434680.34713244101</c:v>
                </c:pt>
                <c:pt idx="23">
                  <c:v>461235.67539508431</c:v>
                </c:pt>
                <c:pt idx="24">
                  <c:v>488257.19053226861</c:v>
                </c:pt>
                <c:pt idx="25">
                  <c:v>515721.81212557334</c:v>
                </c:pt>
              </c:numCache>
            </c:numRef>
          </c:xVal>
          <c:yVal>
            <c:numRef>
              <c:f>'Example 13'!$C$18:$C$42</c:f>
              <c:numCache>
                <c:formatCode>0.00</c:formatCode>
                <c:ptCount val="25"/>
                <c:pt idx="0">
                  <c:v>40319.382217757258</c:v>
                </c:pt>
                <c:pt idx="1">
                  <c:v>51553.414189885414</c:v>
                </c:pt>
                <c:pt idx="2">
                  <c:v>64126.987504974481</c:v>
                </c:pt>
                <c:pt idx="3">
                  <c:v>77961.893957671142</c:v>
                </c:pt>
                <c:pt idx="4">
                  <c:v>92975.729244521674</c:v>
                </c:pt>
                <c:pt idx="5">
                  <c:v>109085.6791236593</c:v>
                </c:pt>
                <c:pt idx="6">
                  <c:v>126211.01426547636</c:v>
                </c:pt>
                <c:pt idx="7">
                  <c:v>144274.64205090067</c:v>
                </c:pt>
                <c:pt idx="8">
                  <c:v>163203.99059149495</c:v>
                </c:pt>
                <c:pt idx="9">
                  <c:v>182931.43271277397</c:v>
                </c:pt>
                <c:pt idx="10">
                  <c:v>203394.40184612063</c:v>
                </c:pt>
                <c:pt idx="11">
                  <c:v>224535.30841385387</c:v>
                </c:pt>
                <c:pt idx="12">
                  <c:v>246301.33284043192</c:v>
                </c:pt>
                <c:pt idx="13">
                  <c:v>268644.14764070674</c:v>
                </c:pt>
                <c:pt idx="14">
                  <c:v>291519.60406501486</c:v>
                </c:pt>
                <c:pt idx="15">
                  <c:v>314887.40679004986</c:v>
                </c:pt>
                <c:pt idx="16">
                  <c:v>338710.79177449376</c:v>
                </c:pt>
                <c:pt idx="17">
                  <c:v>362956.21662300377</c:v>
                </c:pt>
                <c:pt idx="18">
                  <c:v>387593.06886578508</c:v>
                </c:pt>
                <c:pt idx="19">
                  <c:v>412593.3949166126</c:v>
                </c:pt>
                <c:pt idx="20">
                  <c:v>437931.65072841127</c:v>
                </c:pt>
                <c:pt idx="21">
                  <c:v>463584.47404470382</c:v>
                </c:pt>
                <c:pt idx="22">
                  <c:v>489530.47745169554</c:v>
                </c:pt>
                <c:pt idx="23">
                  <c:v>515750.06103236624</c:v>
                </c:pt>
                <c:pt idx="24">
                  <c:v>542225.24321503355</c:v>
                </c:pt>
              </c:numCache>
            </c:numRef>
          </c:yVal>
          <c:smooth val="1"/>
        </c:ser>
        <c:dLbls>
          <c:showLegendKey val="0"/>
          <c:showVal val="0"/>
          <c:showCatName val="0"/>
          <c:showSerName val="0"/>
          <c:showPercent val="0"/>
          <c:showBubbleSize val="0"/>
        </c:dLbls>
        <c:axId val="316265216"/>
        <c:axId val="316265608"/>
      </c:scatterChart>
      <c:scatterChart>
        <c:scatterStyle val="smoothMarker"/>
        <c:varyColors val="0"/>
        <c:ser>
          <c:idx val="1"/>
          <c:order val="1"/>
          <c:tx>
            <c:v>Error</c:v>
          </c:tx>
          <c:spPr>
            <a:ln w="19050" cap="rnd">
              <a:solidFill>
                <a:schemeClr val="accent2"/>
              </a:solidFill>
              <a:round/>
            </a:ln>
            <a:effectLst/>
          </c:spPr>
          <c:marker>
            <c:symbol val="none"/>
          </c:marker>
          <c:xVal>
            <c:numRef>
              <c:f>'Example 13'!$B$18:$B$42</c:f>
              <c:numCache>
                <c:formatCode>0.00</c:formatCode>
                <c:ptCount val="25"/>
                <c:pt idx="0">
                  <c:v>30579.019904748624</c:v>
                </c:pt>
                <c:pt idx="1">
                  <c:v>38890.178072269191</c:v>
                </c:pt>
                <c:pt idx="2">
                  <c:v>48335.522382560972</c:v>
                </c:pt>
                <c:pt idx="3">
                  <c:v>58910.358738744297</c:v>
                </c:pt>
                <c:pt idx="4">
                  <c:v>70600.714977546741</c:v>
                </c:pt>
                <c:pt idx="5">
                  <c:v>83385.198384516843</c:v>
                </c:pt>
                <c:pt idx="6">
                  <c:v>97236.636018406105</c:v>
                </c:pt>
                <c:pt idx="7">
                  <c:v>112123.4971158635</c:v>
                </c:pt>
                <c:pt idx="8">
                  <c:v>128011.10617691663</c:v>
                </c:pt>
                <c:pt idx="9">
                  <c:v>144862.66149564477</c:v>
                </c:pt>
                <c:pt idx="10">
                  <c:v>162640.07751386153</c:v>
                </c:pt>
                <c:pt idx="11">
                  <c:v>181304.67101364932</c:v>
                </c:pt>
                <c:pt idx="12">
                  <c:v>200817.71135481371</c:v>
                </c:pt>
                <c:pt idx="13">
                  <c:v>221140.85416162648</c:v>
                </c:pt>
                <c:pt idx="14">
                  <c:v>242236.47643970198</c:v>
                </c:pt>
                <c:pt idx="15">
                  <c:v>264067.92934211408</c:v>
                </c:pt>
                <c:pt idx="16">
                  <c:v>286599.72290951887</c:v>
                </c:pt>
                <c:pt idx="17">
                  <c:v>309797.65522273746</c:v>
                </c:pt>
                <c:pt idx="18">
                  <c:v>333628.896617711</c:v>
                </c:pt>
                <c:pt idx="19">
                  <c:v>358062.0379737016</c:v>
                </c:pt>
                <c:pt idx="20">
                  <c:v>383067.11062085221</c:v>
                </c:pt>
                <c:pt idx="21">
                  <c:v>408615.58412917488</c:v>
                </c:pt>
                <c:pt idx="22">
                  <c:v>434680.34713244101</c:v>
                </c:pt>
                <c:pt idx="23">
                  <c:v>461235.67539508431</c:v>
                </c:pt>
                <c:pt idx="24">
                  <c:v>488257.19053226861</c:v>
                </c:pt>
              </c:numCache>
            </c:numRef>
          </c:xVal>
          <c:yVal>
            <c:numRef>
              <c:f>'Example 13'!$E$18:$E$43</c:f>
              <c:numCache>
                <c:formatCode>0.00%</c:formatCode>
                <c:ptCount val="26"/>
                <c:pt idx="0">
                  <c:v>-0.21688414434171799</c:v>
                </c:pt>
                <c:pt idx="1">
                  <c:v>-0.13349072955355457</c:v>
                </c:pt>
                <c:pt idx="2">
                  <c:v>-7.7322961804750179E-2</c:v>
                </c:pt>
                <c:pt idx="3">
                  <c:v>-3.9087137407847861E-2</c:v>
                </c:pt>
                <c:pt idx="4">
                  <c:v>-1.3068020547587267E-2</c:v>
                </c:pt>
                <c:pt idx="5">
                  <c:v>4.3975910908202742E-3</c:v>
                </c:pt>
                <c:pt idx="6">
                  <c:v>1.5741663264419392E-2</c:v>
                </c:pt>
                <c:pt idx="7">
                  <c:v>2.2627833546833065E-2</c:v>
                </c:pt>
                <c:pt idx="8">
                  <c:v>2.622359163209842E-2</c:v>
                </c:pt>
                <c:pt idx="9">
                  <c:v>2.7366301621872813E-2</c:v>
                </c:pt>
                <c:pt idx="10">
                  <c:v>2.6667821091010957E-2</c:v>
                </c:pt>
                <c:pt idx="11">
                  <c:v>2.4582365431134678E-2</c:v>
                </c:pt>
                <c:pt idx="12">
                  <c:v>2.1451685071585902E-2</c:v>
                </c:pt>
                <c:pt idx="13">
                  <c:v>1.7535845794149574E-2</c:v>
                </c:pt>
                <c:pt idx="14">
                  <c:v>1.3034641295910809E-2</c:v>
                </c:pt>
                <c:pt idx="15">
                  <c:v>8.1027702612233021E-3</c:v>
                </c:pt>
                <c:pt idx="16">
                  <c:v>2.8607762104111423E-3</c:v>
                </c:pt>
                <c:pt idx="17">
                  <c:v>-2.5969467046096373E-3</c:v>
                </c:pt>
                <c:pt idx="18">
                  <c:v>-8.1962147613243719E-3</c:v>
                </c:pt>
                <c:pt idx="19">
                  <c:v>-1.3878594687958268E-2</c:v>
                </c:pt>
                <c:pt idx="20">
                  <c:v>-1.9598017214924379E-2</c:v>
                </c:pt>
                <c:pt idx="21">
                  <c:v>-2.5318180111962407E-2</c:v>
                </c:pt>
                <c:pt idx="22">
                  <c:v>-3.1010538789368658E-2</c:v>
                </c:pt>
                <c:pt idx="23">
                  <c:v>-3.6652738977552168E-2</c:v>
                </c:pt>
                <c:pt idx="24">
                  <c:v>-4.2227385351315982E-2</c:v>
                </c:pt>
                <c:pt idx="25">
                  <c:v>-4.77210677797264E-2</c:v>
                </c:pt>
              </c:numCache>
            </c:numRef>
          </c:yVal>
          <c:smooth val="1"/>
        </c:ser>
        <c:dLbls>
          <c:showLegendKey val="0"/>
          <c:showVal val="0"/>
          <c:showCatName val="0"/>
          <c:showSerName val="0"/>
          <c:showPercent val="0"/>
          <c:showBubbleSize val="0"/>
        </c:dLbls>
        <c:axId val="316266392"/>
        <c:axId val="316266000"/>
      </c:scatterChart>
      <c:valAx>
        <c:axId val="316265216"/>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16265608"/>
        <c:crosses val="autoZero"/>
        <c:crossBetween val="midCat"/>
      </c:valAx>
      <c:valAx>
        <c:axId val="316265608"/>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dirty="0"/>
                  <a:t>Actual Signal, W/m</a:t>
                </a:r>
                <a:r>
                  <a:rPr lang="en-US" sz="2000" baseline="30000" dirty="0"/>
                  <a:t>2</a:t>
                </a:r>
                <a:r>
                  <a:rPr lang="en-US" sz="2000" dirty="0"/>
                  <a:t>-sr-</a:t>
                </a:r>
                <a:r>
                  <a:rPr lang="en-US" sz="2000" dirty="0">
                    <a:sym typeface="Symbol" panose="05050102010706020507" pitchFamily="18" charset="2"/>
                  </a:rPr>
                  <a:t></a:t>
                </a:r>
                <a:r>
                  <a:rPr lang="en-US" sz="2000" dirty="0"/>
                  <a:t>m</a:t>
                </a:r>
              </a:p>
            </c:rich>
          </c:tx>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16265216"/>
        <c:crosses val="autoZero"/>
        <c:crossBetween val="midCat"/>
      </c:valAx>
      <c:valAx>
        <c:axId val="316266000"/>
        <c:scaling>
          <c:orientation val="minMax"/>
        </c:scaling>
        <c:delete val="0"/>
        <c:axPos val="r"/>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dirty="0"/>
                  <a:t>Difference</a:t>
                </a:r>
              </a:p>
            </c:rich>
          </c:tx>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16266392"/>
        <c:crosses val="max"/>
        <c:crossBetween val="midCat"/>
      </c:valAx>
      <c:valAx>
        <c:axId val="316266392"/>
        <c:scaling>
          <c:orientation val="minMax"/>
        </c:scaling>
        <c:delete val="1"/>
        <c:axPos val="b"/>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dirty="0"/>
                  <a:t>Approximate Signal,</a:t>
                </a:r>
                <a:r>
                  <a:rPr lang="en-US" sz="2000" baseline="0" dirty="0"/>
                  <a:t> </a:t>
                </a:r>
                <a:r>
                  <a:rPr lang="en-US" sz="2000" dirty="0"/>
                  <a:t>W/m</a:t>
                </a:r>
                <a:r>
                  <a:rPr lang="en-US" sz="2000" baseline="30000" dirty="0"/>
                  <a:t>2</a:t>
                </a:r>
                <a:r>
                  <a:rPr lang="en-US" sz="2000" dirty="0"/>
                  <a:t>-sr-</a:t>
                </a:r>
                <a:r>
                  <a:rPr lang="en-US" sz="2000" dirty="0">
                    <a:sym typeface="Symbol" panose="05050102010706020507" pitchFamily="18" charset="2"/>
                  </a:rPr>
                  <a:t></a:t>
                </a:r>
                <a:r>
                  <a:rPr lang="en-US" sz="2000" dirty="0"/>
                  <a:t>m</a:t>
                </a:r>
              </a:p>
            </c:rich>
          </c:tx>
          <c:layout>
            <c:manualLayout>
              <c:xMode val="edge"/>
              <c:yMode val="edge"/>
              <c:x val="0.28227853498008182"/>
              <c:y val="0.92060609785518421"/>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00" sourceLinked="1"/>
        <c:majorTickMark val="out"/>
        <c:minorTickMark val="none"/>
        <c:tickLblPos val="nextTo"/>
        <c:crossAx val="316266000"/>
        <c:crosses val="autoZero"/>
        <c:crossBetween val="midCat"/>
      </c:valAx>
      <c:spPr>
        <a:noFill/>
        <a:ln>
          <a:noFill/>
        </a:ln>
        <a:effectLst/>
      </c:spPr>
    </c:plotArea>
    <c:legend>
      <c:legendPos val="l"/>
      <c:layout>
        <c:manualLayout>
          <c:xMode val="edge"/>
          <c:yMode val="edge"/>
          <c:x val="0.55024687903859737"/>
          <c:y val="0.60436994655075538"/>
          <c:w val="0.33085175266797234"/>
          <c:h val="0.2324026175847293"/>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19050" cap="rnd">
              <a:solidFill>
                <a:schemeClr val="accent1"/>
              </a:solidFill>
              <a:round/>
            </a:ln>
            <a:effectLst/>
          </c:spPr>
          <c:marker>
            <c:symbol val="none"/>
          </c:marker>
          <c:xVal>
            <c:numRef>
              <c:f>'Example 16 True Temp'!$I$16:$I$18</c:f>
              <c:numCache>
                <c:formatCode>General</c:formatCode>
                <c:ptCount val="3"/>
                <c:pt idx="0">
                  <c:v>0</c:v>
                </c:pt>
                <c:pt idx="1">
                  <c:v>14</c:v>
                </c:pt>
              </c:numCache>
            </c:numRef>
          </c:xVal>
          <c:yVal>
            <c:numRef>
              <c:f>'Example 16 True Temp'!$J$16:$J$18</c:f>
              <c:numCache>
                <c:formatCode>General</c:formatCode>
                <c:ptCount val="3"/>
                <c:pt idx="0">
                  <c:v>1</c:v>
                </c:pt>
                <c:pt idx="1">
                  <c:v>0.64999999999999991</c:v>
                </c:pt>
              </c:numCache>
            </c:numRef>
          </c:yVal>
          <c:smooth val="0"/>
        </c:ser>
        <c:dLbls>
          <c:showLegendKey val="0"/>
          <c:showVal val="0"/>
          <c:showCatName val="0"/>
          <c:showSerName val="0"/>
          <c:showPercent val="0"/>
          <c:showBubbleSize val="0"/>
        </c:dLbls>
        <c:axId val="316267960"/>
        <c:axId val="316268352"/>
      </c:scatterChart>
      <c:valAx>
        <c:axId val="316267960"/>
        <c:scaling>
          <c:orientation val="minMax"/>
          <c:max val="14"/>
          <c:min val="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dirty="0"/>
                  <a:t>Wavelength, </a:t>
                </a:r>
                <a:r>
                  <a:rPr lang="en-US" sz="1600" dirty="0">
                    <a:sym typeface="Symbol" panose="05050102010706020507" pitchFamily="18" charset="2"/>
                  </a:rPr>
                  <a:t></a:t>
                </a:r>
                <a:r>
                  <a:rPr lang="en-US" sz="1600" dirty="0"/>
                  <a:t>m</a:t>
                </a:r>
              </a:p>
            </c:rich>
          </c:tx>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316268352"/>
        <c:crosses val="autoZero"/>
        <c:crossBetween val="midCat"/>
        <c:majorUnit val="2"/>
      </c:valAx>
      <c:valAx>
        <c:axId val="316268352"/>
        <c:scaling>
          <c:orientation val="minMax"/>
          <c:max val="1"/>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dirty="0"/>
                  <a:t>Emissivity</a:t>
                </a:r>
              </a:p>
            </c:rich>
          </c:tx>
          <c:layout/>
          <c:overlay val="0"/>
          <c:spPr>
            <a:noFill/>
            <a:ln>
              <a:noFill/>
            </a:ln>
            <a:effectLst/>
          </c:spPr>
          <c:txPr>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316267960"/>
        <c:crosses val="autoZero"/>
        <c:crossBetween val="midCat"/>
        <c:majorUnit val="0.2"/>
      </c:valAx>
      <c:spPr>
        <a:noFill/>
        <a:ln>
          <a:solidFill>
            <a:schemeClr val="tx1"/>
          </a:solid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3348396290683285"/>
          <c:y val="3.4858614728364878E-2"/>
          <c:w val="0.71849533218613326"/>
          <c:h val="0.79847440944881887"/>
        </c:manualLayout>
      </c:layout>
      <c:scatterChart>
        <c:scatterStyle val="lineMarker"/>
        <c:varyColors val="0"/>
        <c:ser>
          <c:idx val="0"/>
          <c:order val="0"/>
          <c:spPr>
            <a:ln w="19050" cap="rnd">
              <a:noFill/>
              <a:round/>
            </a:ln>
            <a:effectLst/>
          </c:spPr>
          <c:marker>
            <c:symbol val="circle"/>
            <c:size val="8"/>
            <c:spPr>
              <a:solidFill>
                <a:schemeClr val="accent1"/>
              </a:solidFill>
              <a:ln w="9525">
                <a:solidFill>
                  <a:schemeClr val="tx1"/>
                </a:solidFill>
              </a:ln>
              <a:effectLst/>
            </c:spPr>
          </c:marker>
          <c:trendline>
            <c:spPr>
              <a:ln w="31750" cap="rnd">
                <a:solidFill>
                  <a:schemeClr val="accent1"/>
                </a:solidFill>
                <a:prstDash val="sysDot"/>
              </a:ln>
              <a:effectLst/>
            </c:spPr>
            <c:trendlineType val="linear"/>
            <c:dispRSqr val="1"/>
            <c:dispEq val="1"/>
            <c:trendlineLbl>
              <c:layout>
                <c:manualLayout>
                  <c:x val="0.10670343393714053"/>
                  <c:y val="0.45833289588801401"/>
                </c:manualLayout>
              </c:layout>
              <c:tx>
                <c:rich>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500" baseline="0" dirty="0"/>
                      <a:t>s = 2.4208</a:t>
                    </a:r>
                    <a:r>
                      <a:rPr lang="en-US" sz="1500" baseline="0" dirty="0">
                        <a:sym typeface="Symbol" panose="05050102010706020507" pitchFamily="18" charset="2"/>
                      </a:rPr>
                      <a:t> × </a:t>
                    </a:r>
                    <a:r>
                      <a:rPr lang="en-US" sz="1500" b="0" i="0" u="none" strike="noStrike" baseline="0" dirty="0" err="1">
                        <a:effectLst/>
                      </a:rPr>
                      <a:t>i</a:t>
                    </a:r>
                    <a:r>
                      <a:rPr lang="en-US" sz="1500" b="0" i="0" u="none" strike="noStrike" baseline="-25000" dirty="0" err="1">
                        <a:effectLst/>
                      </a:rPr>
                      <a:t>b</a:t>
                    </a:r>
                    <a:r>
                      <a:rPr lang="en-US" sz="1500" b="0" i="0" u="none" strike="noStrike" baseline="-25000" dirty="0">
                        <a:effectLst/>
                      </a:rPr>
                      <a:t>,</a:t>
                    </a:r>
                    <a:r>
                      <a:rPr lang="en-US" sz="1500" b="0" i="0" u="none" strike="noStrike" baseline="-25000" dirty="0">
                        <a:effectLst/>
                        <a:sym typeface="Symbol" panose="05050102010706020507" pitchFamily="18" charset="2"/>
                      </a:rPr>
                      <a:t></a:t>
                    </a:r>
                    <a:r>
                      <a:rPr lang="en-US" sz="1500" baseline="0" dirty="0"/>
                      <a:t> + 0.023</a:t>
                    </a:r>
                    <a:br>
                      <a:rPr lang="en-US" sz="1500" baseline="0" dirty="0"/>
                    </a:br>
                    <a:r>
                      <a:rPr lang="en-US" sz="1500" baseline="0" dirty="0"/>
                      <a:t>R² = 0.9926</a:t>
                    </a:r>
                    <a:endParaRPr lang="en-US" sz="1500" dirty="0"/>
                  </a:p>
                </c:rich>
              </c:tx>
              <c:numFmt formatCode="General" sourceLinked="0"/>
              <c:spPr>
                <a:solidFill>
                  <a:schemeClr val="bg1"/>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rendlineLbl>
          </c:trendline>
          <c:xVal>
            <c:numRef>
              <c:f>Sheet1!$E$35:$E$47</c:f>
              <c:numCache>
                <c:formatCode>General</c:formatCode>
                <c:ptCount val="13"/>
                <c:pt idx="0">
                  <c:v>12.8</c:v>
                </c:pt>
                <c:pt idx="1">
                  <c:v>11.92</c:v>
                </c:pt>
                <c:pt idx="2">
                  <c:v>10.63</c:v>
                </c:pt>
                <c:pt idx="3">
                  <c:v>8.4600000000000009</c:v>
                </c:pt>
                <c:pt idx="4">
                  <c:v>7.95</c:v>
                </c:pt>
                <c:pt idx="5">
                  <c:v>6.38</c:v>
                </c:pt>
                <c:pt idx="6">
                  <c:v>5.8</c:v>
                </c:pt>
                <c:pt idx="7">
                  <c:v>4.32</c:v>
                </c:pt>
                <c:pt idx="8">
                  <c:v>3.2</c:v>
                </c:pt>
                <c:pt idx="9">
                  <c:v>4.26</c:v>
                </c:pt>
                <c:pt idx="10">
                  <c:v>5</c:v>
                </c:pt>
                <c:pt idx="11">
                  <c:v>3.83</c:v>
                </c:pt>
                <c:pt idx="12">
                  <c:v>0.53200000000000003</c:v>
                </c:pt>
              </c:numCache>
            </c:numRef>
          </c:xVal>
          <c:yVal>
            <c:numRef>
              <c:f>Sheet1!$F$35:$F$47</c:f>
              <c:numCache>
                <c:formatCode>General</c:formatCode>
                <c:ptCount val="13"/>
                <c:pt idx="0">
                  <c:v>32.323584953653715</c:v>
                </c:pt>
                <c:pt idx="1">
                  <c:v>28.202582817994681</c:v>
                </c:pt>
                <c:pt idx="2">
                  <c:v>24.553473385609532</c:v>
                </c:pt>
                <c:pt idx="3">
                  <c:v>21.328920258948532</c:v>
                </c:pt>
                <c:pt idx="4">
                  <c:v>18.485582130372169</c:v>
                </c:pt>
                <c:pt idx="5">
                  <c:v>16.458650302628239</c:v>
                </c:pt>
                <c:pt idx="6">
                  <c:v>13.787595801936231</c:v>
                </c:pt>
                <c:pt idx="7">
                  <c:v>10.182977067165652</c:v>
                </c:pt>
                <c:pt idx="8">
                  <c:v>7.4434359254938078</c:v>
                </c:pt>
                <c:pt idx="9">
                  <c:v>10.994870996517822</c:v>
                </c:pt>
                <c:pt idx="10">
                  <c:v>12.044904999171601</c:v>
                </c:pt>
                <c:pt idx="11">
                  <c:v>8.8551945685018261</c:v>
                </c:pt>
                <c:pt idx="12">
                  <c:v>1.6040973924132425</c:v>
                </c:pt>
              </c:numCache>
            </c:numRef>
          </c:yVal>
          <c:smooth val="0"/>
        </c:ser>
        <c:dLbls>
          <c:showLegendKey val="0"/>
          <c:showVal val="0"/>
          <c:showCatName val="0"/>
          <c:showSerName val="0"/>
          <c:showPercent val="0"/>
          <c:showBubbleSize val="0"/>
        </c:dLbls>
        <c:axId val="316269136"/>
        <c:axId val="319860600"/>
      </c:scatterChart>
      <c:valAx>
        <c:axId val="316269136"/>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dirty="0"/>
                  <a:t>Radiant Intensity, W/m</a:t>
                </a:r>
                <a:r>
                  <a:rPr lang="en-US" sz="2000" baseline="30000" dirty="0"/>
                  <a:t>2</a:t>
                </a:r>
                <a:r>
                  <a:rPr lang="en-US" sz="2000" dirty="0"/>
                  <a:t>-</a:t>
                </a:r>
                <a:r>
                  <a:rPr lang="en-US" sz="2000" dirty="0">
                    <a:sym typeface="Symbol" panose="05050102010706020507" pitchFamily="18" charset="2"/>
                  </a:rPr>
                  <a:t></a:t>
                </a:r>
                <a:r>
                  <a:rPr lang="en-US" sz="2000" dirty="0"/>
                  <a:t>m-sr</a:t>
                </a:r>
              </a:p>
            </c:rich>
          </c:tx>
          <c:layout>
            <c:manualLayout>
              <c:xMode val="edge"/>
              <c:yMode val="edge"/>
              <c:x val="0.23348396290683285"/>
              <c:y val="0.91534711286089243"/>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319860600"/>
        <c:crosses val="autoZero"/>
        <c:crossBetween val="midCat"/>
      </c:valAx>
      <c:valAx>
        <c:axId val="31986060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dirty="0"/>
                  <a:t>Signal, V</a:t>
                </a:r>
              </a:p>
            </c:rich>
          </c:tx>
          <c:layout>
            <c:manualLayout>
              <c:xMode val="edge"/>
              <c:yMode val="edge"/>
              <c:x val="1.699310625395898E-2"/>
              <c:y val="0.3289083552055993"/>
            </c:manualLayout>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316269136"/>
        <c:crosses val="autoZero"/>
        <c:crossBetween val="midCat"/>
      </c:valAx>
      <c:spPr>
        <a:noFill/>
        <a:ln>
          <a:noFill/>
        </a:ln>
        <a:effectLst/>
      </c:spPr>
    </c:plotArea>
    <c:plotVisOnly val="1"/>
    <c:dispBlanksAs val="gap"/>
    <c:showDLblsOverMax val="0"/>
  </c:chart>
  <c:spPr>
    <a:solidFill>
      <a:schemeClr val="bg1"/>
    </a:solidFill>
    <a:ln>
      <a:noFill/>
    </a:ln>
    <a:effectLst/>
  </c:spPr>
  <c:txPr>
    <a:bodyPr/>
    <a:lstStyle/>
    <a:p>
      <a:pPr>
        <a:defRPr/>
      </a:pPr>
      <a:endParaRPr lang="en-US"/>
    </a:p>
  </c:txPr>
  <c:externalData r:id="rId3">
    <c:autoUpdate val="0"/>
  </c:externalData>
  <c:userShapes r:id="rId4"/>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470958491299696"/>
          <c:y val="3.3353771352351451E-2"/>
          <c:w val="0.71421016817342275"/>
          <c:h val="0.79556408573928261"/>
        </c:manualLayout>
      </c:layout>
      <c:scatterChart>
        <c:scatterStyle val="lineMarker"/>
        <c:varyColors val="0"/>
        <c:ser>
          <c:idx val="0"/>
          <c:order val="0"/>
          <c:spPr>
            <a:ln w="19050" cap="rnd">
              <a:noFill/>
              <a:round/>
            </a:ln>
            <a:effectLst/>
          </c:spPr>
          <c:marker>
            <c:symbol val="circle"/>
            <c:size val="8"/>
            <c:spPr>
              <a:solidFill>
                <a:schemeClr val="accent1"/>
              </a:solidFill>
              <a:ln w="9525">
                <a:solidFill>
                  <a:schemeClr val="tx1"/>
                </a:solidFill>
              </a:ln>
              <a:effectLst/>
            </c:spPr>
          </c:marker>
          <c:xVal>
            <c:numRef>
              <c:f>Sheet1!$C$35:$C$47</c:f>
              <c:numCache>
                <c:formatCode>0.00</c:formatCode>
                <c:ptCount val="13"/>
                <c:pt idx="0">
                  <c:v>1273.1500000000001</c:v>
                </c:pt>
                <c:pt idx="1">
                  <c:v>1263.1500000000001</c:v>
                </c:pt>
                <c:pt idx="2">
                  <c:v>1253.1500000000001</c:v>
                </c:pt>
                <c:pt idx="3">
                  <c:v>1243.1500000000001</c:v>
                </c:pt>
                <c:pt idx="4">
                  <c:v>1233.1500000000001</c:v>
                </c:pt>
                <c:pt idx="5">
                  <c:v>1225.1500000000001</c:v>
                </c:pt>
                <c:pt idx="6">
                  <c:v>1213.1500000000001</c:v>
                </c:pt>
                <c:pt idx="7">
                  <c:v>1193.1500000000001</c:v>
                </c:pt>
                <c:pt idx="8">
                  <c:v>1173.1500000000001</c:v>
                </c:pt>
                <c:pt idx="9">
                  <c:v>1198.1500000000001</c:v>
                </c:pt>
                <c:pt idx="10">
                  <c:v>1204.1500000000001</c:v>
                </c:pt>
                <c:pt idx="11">
                  <c:v>1184.1500000000001</c:v>
                </c:pt>
                <c:pt idx="12">
                  <c:v>1084.1500000000001</c:v>
                </c:pt>
              </c:numCache>
            </c:numRef>
          </c:xVal>
          <c:yVal>
            <c:numRef>
              <c:f>Sheet1!$E$35:$E$47</c:f>
              <c:numCache>
                <c:formatCode>General</c:formatCode>
                <c:ptCount val="13"/>
                <c:pt idx="0">
                  <c:v>12.8</c:v>
                </c:pt>
                <c:pt idx="1">
                  <c:v>11.92</c:v>
                </c:pt>
                <c:pt idx="2">
                  <c:v>10.63</c:v>
                </c:pt>
                <c:pt idx="3">
                  <c:v>8.4600000000000009</c:v>
                </c:pt>
                <c:pt idx="4">
                  <c:v>7.95</c:v>
                </c:pt>
                <c:pt idx="5">
                  <c:v>6.38</c:v>
                </c:pt>
                <c:pt idx="6">
                  <c:v>5.8</c:v>
                </c:pt>
                <c:pt idx="7">
                  <c:v>4.32</c:v>
                </c:pt>
                <c:pt idx="8">
                  <c:v>3.2</c:v>
                </c:pt>
                <c:pt idx="9">
                  <c:v>4.26</c:v>
                </c:pt>
                <c:pt idx="10">
                  <c:v>5</c:v>
                </c:pt>
                <c:pt idx="11">
                  <c:v>3.83</c:v>
                </c:pt>
                <c:pt idx="12">
                  <c:v>0.53200000000000003</c:v>
                </c:pt>
              </c:numCache>
            </c:numRef>
          </c:yVal>
          <c:smooth val="0"/>
        </c:ser>
        <c:dLbls>
          <c:showLegendKey val="0"/>
          <c:showVal val="0"/>
          <c:showCatName val="0"/>
          <c:showSerName val="0"/>
          <c:showPercent val="0"/>
          <c:showBubbleSize val="0"/>
        </c:dLbls>
        <c:axId val="319861384"/>
        <c:axId val="319861776"/>
      </c:scatterChart>
      <c:valAx>
        <c:axId val="319861384"/>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dirty="0"/>
                  <a:t>Temperature, K</a:t>
                </a:r>
              </a:p>
            </c:rich>
          </c:tx>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319861776"/>
        <c:crosses val="autoZero"/>
        <c:crossBetween val="midCat"/>
      </c:valAx>
      <c:valAx>
        <c:axId val="31986177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dirty="0"/>
                  <a:t>Signal, V</a:t>
                </a:r>
              </a:p>
            </c:rich>
          </c:tx>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319861384"/>
        <c:crosses val="autoZero"/>
        <c:crossBetween val="midCat"/>
      </c:valAx>
      <c:spPr>
        <a:noFill/>
        <a:ln>
          <a:noFill/>
        </a:ln>
        <a:effectLst/>
      </c:spPr>
    </c:plotArea>
    <c:plotVisOnly val="1"/>
    <c:dispBlanksAs val="gap"/>
    <c:showDLblsOverMax val="0"/>
  </c:chart>
  <c:spPr>
    <a:solidFill>
      <a:schemeClr val="bg1"/>
    </a:solid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0.13207</cdr:x>
      <cdr:y>0.6922</cdr:y>
    </cdr:from>
    <cdr:to>
      <cdr:x>0.29248</cdr:x>
      <cdr:y>0.74476</cdr:y>
    </cdr:to>
    <cdr:sp macro="" textlink="">
      <cdr:nvSpPr>
        <cdr:cNvPr id="2" name="TextBox 1"/>
        <cdr:cNvSpPr txBox="1"/>
      </cdr:nvSpPr>
      <cdr:spPr>
        <a:xfrm xmlns:a="http://schemas.openxmlformats.org/drawingml/2006/main">
          <a:off x="1143000" y="4343400"/>
          <a:ext cx="1388333" cy="32980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r"/>
          <a:r>
            <a:rPr lang="en-US" sz="1800" dirty="0"/>
            <a:t>500 </a:t>
          </a:r>
          <a:r>
            <a:rPr lang="en-US" sz="1800" dirty="0">
              <a:sym typeface="Symbol" panose="05050102010706020507" pitchFamily="18" charset="2"/>
            </a:rPr>
            <a:t>m-K</a:t>
          </a:r>
          <a:endParaRPr lang="en-US" sz="1800" dirty="0"/>
        </a:p>
      </cdr:txBody>
    </cdr:sp>
  </cdr:relSizeAnchor>
  <cdr:relSizeAnchor xmlns:cdr="http://schemas.openxmlformats.org/drawingml/2006/chartDrawing">
    <cdr:from>
      <cdr:x>0.12072</cdr:x>
      <cdr:y>0.59298</cdr:y>
    </cdr:from>
    <cdr:to>
      <cdr:x>0.28113</cdr:x>
      <cdr:y>0.64554</cdr:y>
    </cdr:to>
    <cdr:sp macro="" textlink="">
      <cdr:nvSpPr>
        <cdr:cNvPr id="3" name="TextBox 1"/>
        <cdr:cNvSpPr txBox="1"/>
      </cdr:nvSpPr>
      <cdr:spPr>
        <a:xfrm xmlns:a="http://schemas.openxmlformats.org/drawingml/2006/main">
          <a:off x="979677" y="3178028"/>
          <a:ext cx="1301776" cy="281690"/>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a:r>
            <a:rPr lang="en-US" sz="1800" dirty="0"/>
            <a:t>1000 </a:t>
          </a:r>
          <a:r>
            <a:rPr lang="en-US" sz="1800" dirty="0">
              <a:sym typeface="Symbol" panose="05050102010706020507" pitchFamily="18" charset="2"/>
            </a:rPr>
            <a:t>m-K</a:t>
          </a:r>
          <a:endParaRPr lang="en-US" sz="1800" dirty="0"/>
        </a:p>
      </cdr:txBody>
    </cdr:sp>
  </cdr:relSizeAnchor>
  <cdr:relSizeAnchor xmlns:cdr="http://schemas.openxmlformats.org/drawingml/2006/chartDrawing">
    <cdr:from>
      <cdr:x>0.12541</cdr:x>
      <cdr:y>0.54411</cdr:y>
    </cdr:from>
    <cdr:to>
      <cdr:x>0.28582</cdr:x>
      <cdr:y>0.59667</cdr:y>
    </cdr:to>
    <cdr:sp macro="" textlink="">
      <cdr:nvSpPr>
        <cdr:cNvPr id="4" name="TextBox 1"/>
        <cdr:cNvSpPr txBox="1"/>
      </cdr:nvSpPr>
      <cdr:spPr>
        <a:xfrm xmlns:a="http://schemas.openxmlformats.org/drawingml/2006/main">
          <a:off x="1017777" y="2916105"/>
          <a:ext cx="1301776" cy="281690"/>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a:r>
            <a:rPr lang="en-US" sz="1800" dirty="0"/>
            <a:t>2000 </a:t>
          </a:r>
          <a:r>
            <a:rPr lang="en-US" sz="1800" dirty="0">
              <a:sym typeface="Symbol" panose="05050102010706020507" pitchFamily="18" charset="2"/>
            </a:rPr>
            <a:t>m-K</a:t>
          </a:r>
          <a:endParaRPr lang="en-US" sz="1800" dirty="0"/>
        </a:p>
      </cdr:txBody>
    </cdr:sp>
  </cdr:relSizeAnchor>
  <cdr:relSizeAnchor xmlns:cdr="http://schemas.openxmlformats.org/drawingml/2006/chartDrawing">
    <cdr:from>
      <cdr:x>0.12228</cdr:x>
      <cdr:y>0.34773</cdr:y>
    </cdr:from>
    <cdr:to>
      <cdr:x>0.28269</cdr:x>
      <cdr:y>0.40029</cdr:y>
    </cdr:to>
    <cdr:sp macro="" textlink="">
      <cdr:nvSpPr>
        <cdr:cNvPr id="5" name="TextBox 1"/>
        <cdr:cNvSpPr txBox="1"/>
      </cdr:nvSpPr>
      <cdr:spPr>
        <a:xfrm xmlns:a="http://schemas.openxmlformats.org/drawingml/2006/main">
          <a:off x="992377" y="1863637"/>
          <a:ext cx="1301776" cy="281690"/>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a:r>
            <a:rPr lang="en-US" sz="1800" dirty="0"/>
            <a:t>4000 </a:t>
          </a:r>
          <a:r>
            <a:rPr lang="en-US" sz="1800" dirty="0">
              <a:sym typeface="Symbol" panose="05050102010706020507" pitchFamily="18" charset="2"/>
            </a:rPr>
            <a:t>m-K</a:t>
          </a:r>
          <a:endParaRPr lang="en-US" sz="1800" dirty="0"/>
        </a:p>
      </cdr:txBody>
    </cdr:sp>
  </cdr:relSizeAnchor>
  <cdr:relSizeAnchor xmlns:cdr="http://schemas.openxmlformats.org/drawingml/2006/chartDrawing">
    <cdr:from>
      <cdr:x>0.17609</cdr:x>
      <cdr:y>0.08501</cdr:y>
    </cdr:from>
    <cdr:to>
      <cdr:x>0.3365</cdr:x>
      <cdr:y>0.13757</cdr:y>
    </cdr:to>
    <cdr:sp macro="" textlink="">
      <cdr:nvSpPr>
        <cdr:cNvPr id="6" name="TextBox 1"/>
        <cdr:cNvSpPr txBox="1"/>
      </cdr:nvSpPr>
      <cdr:spPr>
        <a:xfrm xmlns:a="http://schemas.openxmlformats.org/drawingml/2006/main">
          <a:off x="1524000" y="533400"/>
          <a:ext cx="1388334" cy="329807"/>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a:r>
            <a:rPr lang="en-US" sz="1800" dirty="0"/>
            <a:t>8000 </a:t>
          </a:r>
          <a:r>
            <a:rPr lang="en-US" sz="1800" dirty="0">
              <a:sym typeface="Symbol" panose="05050102010706020507" pitchFamily="18" charset="2"/>
            </a:rPr>
            <a:t>m-K</a:t>
          </a:r>
          <a:endParaRPr lang="en-US" sz="1800" dirty="0"/>
        </a:p>
      </cdr:txBody>
    </cdr:sp>
  </cdr:relSizeAnchor>
  <cdr:relSizeAnchor xmlns:cdr="http://schemas.openxmlformats.org/drawingml/2006/chartDrawing">
    <cdr:from>
      <cdr:x>0.63391</cdr:x>
      <cdr:y>0.07718</cdr:y>
    </cdr:from>
    <cdr:to>
      <cdr:x>0.97141</cdr:x>
      <cdr:y>0.21859</cdr:y>
    </cdr:to>
    <cdr:sp macro="" textlink="">
      <cdr:nvSpPr>
        <cdr:cNvPr id="7" name="TextBox 6"/>
        <cdr:cNvSpPr txBox="1"/>
      </cdr:nvSpPr>
      <cdr:spPr>
        <a:xfrm xmlns:a="http://schemas.openxmlformats.org/drawingml/2006/main">
          <a:off x="5486400" y="484285"/>
          <a:ext cx="2920975" cy="887315"/>
        </a:xfrm>
        <a:prstGeom xmlns:a="http://schemas.openxmlformats.org/drawingml/2006/main" prst="rect">
          <a:avLst/>
        </a:prstGeom>
        <a:solidFill xmlns:a="http://schemas.openxmlformats.org/drawingml/2006/main">
          <a:schemeClr val="bg1"/>
        </a:solidFill>
      </cdr:spPr>
      <cdr:txBody>
        <a:bodyPr xmlns:a="http://schemas.openxmlformats.org/drawingml/2006/main" vertOverflow="clip" wrap="square" rtlCol="0"/>
        <a:lstStyle xmlns:a="http://schemas.openxmlformats.org/drawingml/2006/main"/>
        <a:p xmlns:a="http://schemas.openxmlformats.org/drawingml/2006/main">
          <a:pPr algn="l"/>
          <a:r>
            <a:rPr lang="en-US" sz="2000" dirty="0"/>
            <a:t>Planck's Law</a:t>
          </a:r>
        </a:p>
        <a:p xmlns:a="http://schemas.openxmlformats.org/drawingml/2006/main">
          <a:pPr algn="l"/>
          <a:r>
            <a:rPr lang="en-US" sz="2000" dirty="0"/>
            <a:t>Wien's Approximation</a:t>
          </a:r>
        </a:p>
      </cdr:txBody>
    </cdr:sp>
  </cdr:relSizeAnchor>
  <cdr:relSizeAnchor xmlns:cdr="http://schemas.openxmlformats.org/drawingml/2006/chartDrawing">
    <cdr:from>
      <cdr:x>0.54587</cdr:x>
      <cdr:y>0.10471</cdr:y>
    </cdr:from>
    <cdr:to>
      <cdr:x>0.61689</cdr:x>
      <cdr:y>0.10471</cdr:y>
    </cdr:to>
    <cdr:cxnSp macro="">
      <cdr:nvCxnSpPr>
        <cdr:cNvPr id="9" name="Straight Connector 8"/>
        <cdr:cNvCxnSpPr/>
      </cdr:nvCxnSpPr>
      <cdr:spPr>
        <a:xfrm xmlns:a="http://schemas.openxmlformats.org/drawingml/2006/main">
          <a:off x="4724400" y="657010"/>
          <a:ext cx="614665" cy="0"/>
        </a:xfrm>
        <a:prstGeom xmlns:a="http://schemas.openxmlformats.org/drawingml/2006/main" prst="line">
          <a:avLst/>
        </a:prstGeom>
        <a:ln xmlns:a="http://schemas.openxmlformats.org/drawingml/2006/main" w="19050"/>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0.54587</cdr:x>
      <cdr:y>0.15787</cdr:y>
    </cdr:from>
    <cdr:to>
      <cdr:x>0.61982</cdr:x>
      <cdr:y>0.15787</cdr:y>
    </cdr:to>
    <cdr:cxnSp macro="">
      <cdr:nvCxnSpPr>
        <cdr:cNvPr id="13" name="Straight Connector 12"/>
        <cdr:cNvCxnSpPr/>
      </cdr:nvCxnSpPr>
      <cdr:spPr>
        <a:xfrm xmlns:a="http://schemas.openxmlformats.org/drawingml/2006/main">
          <a:off x="4724400" y="990600"/>
          <a:ext cx="640023" cy="0"/>
        </a:xfrm>
        <a:prstGeom xmlns:a="http://schemas.openxmlformats.org/drawingml/2006/main" prst="line">
          <a:avLst/>
        </a:prstGeom>
        <a:ln xmlns:a="http://schemas.openxmlformats.org/drawingml/2006/main" w="19050">
          <a:prstDash val="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2.xml><?xml version="1.0" encoding="utf-8"?>
<c:userShapes xmlns:c="http://schemas.openxmlformats.org/drawingml/2006/chart">
  <cdr:relSizeAnchor xmlns:cdr="http://schemas.openxmlformats.org/drawingml/2006/chartDrawing">
    <cdr:from>
      <cdr:x>0.75991</cdr:x>
      <cdr:y>0.09007</cdr:y>
    </cdr:from>
    <cdr:to>
      <cdr:x>0.85701</cdr:x>
      <cdr:y>0.14216</cdr:y>
    </cdr:to>
    <cdr:sp macro="" textlink="">
      <cdr:nvSpPr>
        <cdr:cNvPr id="2" name="TextBox 1"/>
        <cdr:cNvSpPr txBox="1"/>
      </cdr:nvSpPr>
      <cdr:spPr>
        <a:xfrm xmlns:a="http://schemas.openxmlformats.org/drawingml/2006/main">
          <a:off x="6223399" y="489589"/>
          <a:ext cx="795216" cy="28314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1600" dirty="0"/>
            <a:t>0.5 µm</a:t>
          </a:r>
        </a:p>
      </cdr:txBody>
    </cdr:sp>
  </cdr:relSizeAnchor>
  <cdr:relSizeAnchor xmlns:cdr="http://schemas.openxmlformats.org/drawingml/2006/chartDrawing">
    <cdr:from>
      <cdr:x>0.76117</cdr:x>
      <cdr:y>0.19399</cdr:y>
    </cdr:from>
    <cdr:to>
      <cdr:x>0.85827</cdr:x>
      <cdr:y>0.24608</cdr:y>
    </cdr:to>
    <cdr:sp macro="" textlink="">
      <cdr:nvSpPr>
        <cdr:cNvPr id="5" name="TextBox 1"/>
        <cdr:cNvSpPr txBox="1"/>
      </cdr:nvSpPr>
      <cdr:spPr>
        <a:xfrm xmlns:a="http://schemas.openxmlformats.org/drawingml/2006/main">
          <a:off x="6233718" y="1054450"/>
          <a:ext cx="795216" cy="283145"/>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1 µm</a:t>
          </a:r>
        </a:p>
      </cdr:txBody>
    </cdr:sp>
  </cdr:relSizeAnchor>
  <cdr:relSizeAnchor xmlns:cdr="http://schemas.openxmlformats.org/drawingml/2006/chartDrawing">
    <cdr:from>
      <cdr:x>0.75991</cdr:x>
      <cdr:y>0.3454</cdr:y>
    </cdr:from>
    <cdr:to>
      <cdr:x>0.85701</cdr:x>
      <cdr:y>0.39748</cdr:y>
    </cdr:to>
    <cdr:sp macro="" textlink="">
      <cdr:nvSpPr>
        <cdr:cNvPr id="6" name="TextBox 1"/>
        <cdr:cNvSpPr txBox="1"/>
      </cdr:nvSpPr>
      <cdr:spPr>
        <a:xfrm xmlns:a="http://schemas.openxmlformats.org/drawingml/2006/main">
          <a:off x="6223399" y="1877506"/>
          <a:ext cx="795216" cy="283091"/>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 2  µm</a:t>
          </a:r>
        </a:p>
      </cdr:txBody>
    </cdr:sp>
  </cdr:relSizeAnchor>
  <cdr:relSizeAnchor xmlns:cdr="http://schemas.openxmlformats.org/drawingml/2006/chartDrawing">
    <cdr:from>
      <cdr:x>0.75991</cdr:x>
      <cdr:y>0.51033</cdr:y>
    </cdr:from>
    <cdr:to>
      <cdr:x>0.85701</cdr:x>
      <cdr:y>0.56241</cdr:y>
    </cdr:to>
    <cdr:sp macro="" textlink="">
      <cdr:nvSpPr>
        <cdr:cNvPr id="7" name="TextBox 1"/>
        <cdr:cNvSpPr txBox="1"/>
      </cdr:nvSpPr>
      <cdr:spPr>
        <a:xfrm xmlns:a="http://schemas.openxmlformats.org/drawingml/2006/main">
          <a:off x="6223399" y="2774014"/>
          <a:ext cx="795216" cy="283091"/>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4 µm</a:t>
          </a:r>
        </a:p>
      </cdr:txBody>
    </cdr:sp>
  </cdr:relSizeAnchor>
  <cdr:relSizeAnchor xmlns:cdr="http://schemas.openxmlformats.org/drawingml/2006/chartDrawing">
    <cdr:from>
      <cdr:x>0.75991</cdr:x>
      <cdr:y>0.63186</cdr:y>
    </cdr:from>
    <cdr:to>
      <cdr:x>0.85701</cdr:x>
      <cdr:y>0.68394</cdr:y>
    </cdr:to>
    <cdr:sp macro="" textlink="">
      <cdr:nvSpPr>
        <cdr:cNvPr id="8" name="TextBox 1"/>
        <cdr:cNvSpPr txBox="1"/>
      </cdr:nvSpPr>
      <cdr:spPr>
        <a:xfrm xmlns:a="http://schemas.openxmlformats.org/drawingml/2006/main">
          <a:off x="6223399" y="3434614"/>
          <a:ext cx="795216" cy="283091"/>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8 µm</a:t>
          </a:r>
        </a:p>
      </cdr:txBody>
    </cdr:sp>
  </cdr:relSizeAnchor>
  <cdr:relSizeAnchor xmlns:cdr="http://schemas.openxmlformats.org/drawingml/2006/chartDrawing">
    <cdr:from>
      <cdr:x>0.1354</cdr:x>
      <cdr:y>0.79277</cdr:y>
    </cdr:from>
    <cdr:to>
      <cdr:x>0.20854</cdr:x>
      <cdr:y>0.79277</cdr:y>
    </cdr:to>
    <cdr:cxnSp macro="">
      <cdr:nvCxnSpPr>
        <cdr:cNvPr id="10" name="Straight Connector 9"/>
        <cdr:cNvCxnSpPr/>
      </cdr:nvCxnSpPr>
      <cdr:spPr>
        <a:xfrm xmlns:a="http://schemas.openxmlformats.org/drawingml/2006/main">
          <a:off x="1108916" y="4309236"/>
          <a:ext cx="598992" cy="0"/>
        </a:xfrm>
        <a:prstGeom xmlns:a="http://schemas.openxmlformats.org/drawingml/2006/main" prst="line">
          <a:avLst/>
        </a:prstGeom>
        <a:ln xmlns:a="http://schemas.openxmlformats.org/drawingml/2006/main" w="15875">
          <a:solidFill>
            <a:schemeClr val="tx1"/>
          </a:solidFill>
          <a:prstDash val="lg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0.21796</cdr:x>
      <cdr:y>0.76326</cdr:y>
    </cdr:from>
    <cdr:to>
      <cdr:x>0.46831</cdr:x>
      <cdr:y>0.81966</cdr:y>
    </cdr:to>
    <cdr:sp macro="" textlink="">
      <cdr:nvSpPr>
        <cdr:cNvPr id="11" name="TextBox 10"/>
        <cdr:cNvSpPr txBox="1"/>
      </cdr:nvSpPr>
      <cdr:spPr>
        <a:xfrm xmlns:a="http://schemas.openxmlformats.org/drawingml/2006/main">
          <a:off x="1784985" y="4148829"/>
          <a:ext cx="2050281" cy="30657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600" dirty="0"/>
            <a:t>Wien's </a:t>
          </a:r>
          <a:r>
            <a:rPr lang="en-US" sz="1600" dirty="0" smtClean="0"/>
            <a:t>Approximation</a:t>
          </a:r>
          <a:endParaRPr lang="en-US" sz="1600" dirty="0"/>
        </a:p>
      </cdr:txBody>
    </cdr:sp>
  </cdr:relSizeAnchor>
  <cdr:relSizeAnchor xmlns:cdr="http://schemas.openxmlformats.org/drawingml/2006/chartDrawing">
    <cdr:from>
      <cdr:x>0.21951</cdr:x>
      <cdr:y>0.70017</cdr:y>
    </cdr:from>
    <cdr:to>
      <cdr:x>0.46986</cdr:x>
      <cdr:y>0.75657</cdr:y>
    </cdr:to>
    <cdr:sp macro="" textlink="">
      <cdr:nvSpPr>
        <cdr:cNvPr id="12" name="TextBox 1"/>
        <cdr:cNvSpPr txBox="1"/>
      </cdr:nvSpPr>
      <cdr:spPr>
        <a:xfrm xmlns:a="http://schemas.openxmlformats.org/drawingml/2006/main">
          <a:off x="1797685" y="3805929"/>
          <a:ext cx="2050281" cy="30657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600" dirty="0" smtClean="0"/>
            <a:t>Planck Equation</a:t>
          </a:r>
          <a:endParaRPr lang="en-US" sz="1600" dirty="0"/>
        </a:p>
      </cdr:txBody>
    </cdr:sp>
  </cdr:relSizeAnchor>
  <cdr:relSizeAnchor xmlns:cdr="http://schemas.openxmlformats.org/drawingml/2006/chartDrawing">
    <cdr:from>
      <cdr:x>0.13696</cdr:x>
      <cdr:y>0.73202</cdr:y>
    </cdr:from>
    <cdr:to>
      <cdr:x>0.2101</cdr:x>
      <cdr:y>0.73202</cdr:y>
    </cdr:to>
    <cdr:cxnSp macro="">
      <cdr:nvCxnSpPr>
        <cdr:cNvPr id="13" name="Straight Connector 12"/>
        <cdr:cNvCxnSpPr/>
      </cdr:nvCxnSpPr>
      <cdr:spPr>
        <a:xfrm xmlns:a="http://schemas.openxmlformats.org/drawingml/2006/main">
          <a:off x="1121616" y="3979036"/>
          <a:ext cx="598992" cy="0"/>
        </a:xfrm>
        <a:prstGeom xmlns:a="http://schemas.openxmlformats.org/drawingml/2006/main" prst="line">
          <a:avLst/>
        </a:prstGeom>
        <a:ln xmlns:a="http://schemas.openxmlformats.org/drawingml/2006/main" w="15875">
          <a:solidFill>
            <a:schemeClr val="tx1"/>
          </a:solidFill>
          <a:prstDash val="solid"/>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3.xml><?xml version="1.0" encoding="utf-8"?>
<c:userShapes xmlns:c="http://schemas.openxmlformats.org/drawingml/2006/chart">
  <cdr:relSizeAnchor xmlns:cdr="http://schemas.openxmlformats.org/drawingml/2006/chartDrawing">
    <cdr:from>
      <cdr:x>0.83395</cdr:x>
      <cdr:y>0.33333</cdr:y>
    </cdr:from>
    <cdr:to>
      <cdr:x>0.98905</cdr:x>
      <cdr:y>0.38542</cdr:y>
    </cdr:to>
    <cdr:sp macro="" textlink="">
      <cdr:nvSpPr>
        <cdr:cNvPr id="2" name="TextBox 1"/>
        <cdr:cNvSpPr txBox="1"/>
      </cdr:nvSpPr>
      <cdr:spPr>
        <a:xfrm xmlns:a="http://schemas.openxmlformats.org/drawingml/2006/main">
          <a:off x="7240315" y="2102071"/>
          <a:ext cx="1346638" cy="32844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1600" dirty="0"/>
            <a:t>0.5 &amp; 1 µm</a:t>
          </a:r>
        </a:p>
      </cdr:txBody>
    </cdr:sp>
  </cdr:relSizeAnchor>
  <cdr:relSizeAnchor xmlns:cdr="http://schemas.openxmlformats.org/drawingml/2006/chartDrawing">
    <cdr:from>
      <cdr:x>0.82191</cdr:x>
      <cdr:y>0.57909</cdr:y>
    </cdr:from>
    <cdr:to>
      <cdr:x>0.97702</cdr:x>
      <cdr:y>0.63117</cdr:y>
    </cdr:to>
    <cdr:sp macro="" textlink="">
      <cdr:nvSpPr>
        <cdr:cNvPr id="3" name="TextBox 1"/>
        <cdr:cNvSpPr txBox="1"/>
      </cdr:nvSpPr>
      <cdr:spPr>
        <a:xfrm xmlns:a="http://schemas.openxmlformats.org/drawingml/2006/main">
          <a:off x="6219201" y="3112971"/>
          <a:ext cx="1173685" cy="279961"/>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0.5 &amp; 2 µm</a:t>
          </a:r>
        </a:p>
      </cdr:txBody>
    </cdr:sp>
  </cdr:relSizeAnchor>
  <cdr:relSizeAnchor xmlns:cdr="http://schemas.openxmlformats.org/drawingml/2006/chartDrawing">
    <cdr:from>
      <cdr:x>0.23536</cdr:x>
      <cdr:y>0.66257</cdr:y>
    </cdr:from>
    <cdr:to>
      <cdr:x>0.39047</cdr:x>
      <cdr:y>0.71465</cdr:y>
    </cdr:to>
    <cdr:sp macro="" textlink="">
      <cdr:nvSpPr>
        <cdr:cNvPr id="4" name="TextBox 1"/>
        <cdr:cNvSpPr txBox="1"/>
      </cdr:nvSpPr>
      <cdr:spPr>
        <a:xfrm xmlns:a="http://schemas.openxmlformats.org/drawingml/2006/main">
          <a:off x="2043386" y="4178299"/>
          <a:ext cx="1346638" cy="32844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0.5 &amp; 4 µm</a:t>
          </a:r>
        </a:p>
      </cdr:txBody>
    </cdr:sp>
  </cdr:relSizeAnchor>
  <cdr:relSizeAnchor xmlns:cdr="http://schemas.openxmlformats.org/drawingml/2006/chartDrawing">
    <cdr:from>
      <cdr:x>0.82112</cdr:x>
      <cdr:y>0.6964</cdr:y>
    </cdr:from>
    <cdr:to>
      <cdr:x>0.97623</cdr:x>
      <cdr:y>0.74848</cdr:y>
    </cdr:to>
    <cdr:sp macro="" textlink="">
      <cdr:nvSpPr>
        <cdr:cNvPr id="5" name="TextBox 1"/>
        <cdr:cNvSpPr txBox="1"/>
      </cdr:nvSpPr>
      <cdr:spPr>
        <a:xfrm xmlns:a="http://schemas.openxmlformats.org/drawingml/2006/main">
          <a:off x="6213220" y="3743577"/>
          <a:ext cx="1173685" cy="27996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0.5 &amp; 8 µm</a:t>
          </a:r>
        </a:p>
      </cdr:txBody>
    </cdr:sp>
  </cdr:relSizeAnchor>
  <cdr:relSizeAnchor xmlns:cdr="http://schemas.openxmlformats.org/drawingml/2006/chartDrawing">
    <cdr:from>
      <cdr:x>0.83395</cdr:x>
      <cdr:y>0.23722</cdr:y>
    </cdr:from>
    <cdr:to>
      <cdr:x>0.98905</cdr:x>
      <cdr:y>0.28931</cdr:y>
    </cdr:to>
    <cdr:sp macro="" textlink="">
      <cdr:nvSpPr>
        <cdr:cNvPr id="6" name="TextBox 1"/>
        <cdr:cNvSpPr txBox="1"/>
      </cdr:nvSpPr>
      <cdr:spPr>
        <a:xfrm xmlns:a="http://schemas.openxmlformats.org/drawingml/2006/main">
          <a:off x="7240315" y="1495974"/>
          <a:ext cx="1346638" cy="32844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1 &amp; 2 µm</a:t>
          </a:r>
        </a:p>
      </cdr:txBody>
    </cdr:sp>
  </cdr:relSizeAnchor>
  <cdr:relSizeAnchor xmlns:cdr="http://schemas.openxmlformats.org/drawingml/2006/chartDrawing">
    <cdr:from>
      <cdr:x>0.4342</cdr:x>
      <cdr:y>0.52021</cdr:y>
    </cdr:from>
    <cdr:to>
      <cdr:x>0.58931</cdr:x>
      <cdr:y>0.57229</cdr:y>
    </cdr:to>
    <cdr:sp macro="" textlink="">
      <cdr:nvSpPr>
        <cdr:cNvPr id="7" name="TextBox 1"/>
        <cdr:cNvSpPr txBox="1"/>
      </cdr:nvSpPr>
      <cdr:spPr>
        <a:xfrm xmlns:a="http://schemas.openxmlformats.org/drawingml/2006/main">
          <a:off x="3769710" y="3280540"/>
          <a:ext cx="1346638" cy="32844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1 &amp; 4 µm</a:t>
          </a:r>
        </a:p>
      </cdr:txBody>
    </cdr:sp>
  </cdr:relSizeAnchor>
  <cdr:relSizeAnchor xmlns:cdr="http://schemas.openxmlformats.org/drawingml/2006/chartDrawing">
    <cdr:from>
      <cdr:x>0.56097</cdr:x>
      <cdr:y>0.65015</cdr:y>
    </cdr:from>
    <cdr:to>
      <cdr:x>0.71608</cdr:x>
      <cdr:y>0.70223</cdr:y>
    </cdr:to>
    <cdr:sp macro="" textlink="">
      <cdr:nvSpPr>
        <cdr:cNvPr id="8" name="TextBox 1"/>
        <cdr:cNvSpPr txBox="1"/>
      </cdr:nvSpPr>
      <cdr:spPr>
        <a:xfrm xmlns:a="http://schemas.openxmlformats.org/drawingml/2006/main">
          <a:off x="4244720" y="3494969"/>
          <a:ext cx="1173685" cy="27996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1 &amp; 8 µm</a:t>
          </a:r>
        </a:p>
      </cdr:txBody>
    </cdr:sp>
  </cdr:relSizeAnchor>
  <cdr:relSizeAnchor xmlns:cdr="http://schemas.openxmlformats.org/drawingml/2006/chartDrawing">
    <cdr:from>
      <cdr:x>0.31503</cdr:x>
      <cdr:y>0.44846</cdr:y>
    </cdr:from>
    <cdr:to>
      <cdr:x>0.47014</cdr:x>
      <cdr:y>0.50054</cdr:y>
    </cdr:to>
    <cdr:sp macro="" textlink="">
      <cdr:nvSpPr>
        <cdr:cNvPr id="9" name="TextBox 1"/>
        <cdr:cNvSpPr txBox="1"/>
      </cdr:nvSpPr>
      <cdr:spPr>
        <a:xfrm xmlns:a="http://schemas.openxmlformats.org/drawingml/2006/main">
          <a:off x="2383801" y="2410741"/>
          <a:ext cx="1173685" cy="27996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2 &amp; 8 µm</a:t>
          </a:r>
        </a:p>
      </cdr:txBody>
    </cdr:sp>
  </cdr:relSizeAnchor>
  <cdr:relSizeAnchor xmlns:cdr="http://schemas.openxmlformats.org/drawingml/2006/chartDrawing">
    <cdr:from>
      <cdr:x>0.83395</cdr:x>
      <cdr:y>0.03236</cdr:y>
    </cdr:from>
    <cdr:to>
      <cdr:x>0.98905</cdr:x>
      <cdr:y>0.08444</cdr:y>
    </cdr:to>
    <cdr:sp macro="" textlink="">
      <cdr:nvSpPr>
        <cdr:cNvPr id="10" name="TextBox 1"/>
        <cdr:cNvSpPr txBox="1"/>
      </cdr:nvSpPr>
      <cdr:spPr>
        <a:xfrm xmlns:a="http://schemas.openxmlformats.org/drawingml/2006/main">
          <a:off x="7240315" y="204076"/>
          <a:ext cx="1346638" cy="32844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4 &amp; 8 µm</a:t>
          </a:r>
        </a:p>
      </cdr:txBody>
    </cdr:sp>
  </cdr:relSizeAnchor>
  <cdr:relSizeAnchor xmlns:cdr="http://schemas.openxmlformats.org/drawingml/2006/chartDrawing">
    <cdr:from>
      <cdr:x>0.83395</cdr:x>
      <cdr:y>0.13479</cdr:y>
    </cdr:from>
    <cdr:to>
      <cdr:x>0.98905</cdr:x>
      <cdr:y>0.18688</cdr:y>
    </cdr:to>
    <cdr:sp macro="" textlink="">
      <cdr:nvSpPr>
        <cdr:cNvPr id="11" name="TextBox 1"/>
        <cdr:cNvSpPr txBox="1"/>
      </cdr:nvSpPr>
      <cdr:spPr>
        <a:xfrm xmlns:a="http://schemas.openxmlformats.org/drawingml/2006/main">
          <a:off x="7240315" y="850025"/>
          <a:ext cx="1346638" cy="32844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2 &amp; 4 µm</a:t>
          </a:r>
        </a:p>
      </cdr:txBody>
    </cdr:sp>
  </cdr:relSizeAnchor>
  <cdr:relSizeAnchor xmlns:cdr="http://schemas.openxmlformats.org/drawingml/2006/chartDrawing">
    <cdr:from>
      <cdr:x>0.85876</cdr:x>
      <cdr:y>0.10069</cdr:y>
    </cdr:from>
    <cdr:to>
      <cdr:x>0.96409</cdr:x>
      <cdr:y>0.24569</cdr:y>
    </cdr:to>
    <cdr:sp macro="" textlink="">
      <cdr:nvSpPr>
        <cdr:cNvPr id="12" name="TextBox 11"/>
        <cdr:cNvSpPr txBox="1"/>
      </cdr:nvSpPr>
      <cdr:spPr>
        <a:xfrm xmlns:a="http://schemas.openxmlformats.org/drawingml/2006/main">
          <a:off x="7455776" y="635000"/>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0.17024</cdr:x>
      <cdr:y>0.40799</cdr:y>
    </cdr:from>
    <cdr:to>
      <cdr:x>0.96721</cdr:x>
      <cdr:y>0.41146</cdr:y>
    </cdr:to>
    <cdr:cxnSp macro="">
      <cdr:nvCxnSpPr>
        <cdr:cNvPr id="14" name="Straight Connector 13"/>
        <cdr:cNvCxnSpPr/>
      </cdr:nvCxnSpPr>
      <cdr:spPr>
        <a:xfrm xmlns:a="http://schemas.openxmlformats.org/drawingml/2006/main" flipV="1">
          <a:off x="1478017" y="2572845"/>
          <a:ext cx="6919311" cy="21896"/>
        </a:xfrm>
        <a:prstGeom xmlns:a="http://schemas.openxmlformats.org/drawingml/2006/main" prst="line">
          <a:avLst/>
        </a:prstGeom>
        <a:ln xmlns:a="http://schemas.openxmlformats.org/drawingml/2006/main" w="19050">
          <a:solidFill>
            <a:schemeClr val="tx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0.17483</cdr:x>
      <cdr:y>0.75458</cdr:y>
    </cdr:from>
    <cdr:to>
      <cdr:x>0.9718</cdr:x>
      <cdr:y>0.75806</cdr:y>
    </cdr:to>
    <cdr:cxnSp macro="">
      <cdr:nvCxnSpPr>
        <cdr:cNvPr id="18" name="Straight Connector 17"/>
        <cdr:cNvCxnSpPr/>
      </cdr:nvCxnSpPr>
      <cdr:spPr>
        <a:xfrm xmlns:a="http://schemas.openxmlformats.org/drawingml/2006/main" flipV="1">
          <a:off x="1517869" y="4758558"/>
          <a:ext cx="6919311" cy="21896"/>
        </a:xfrm>
        <a:prstGeom xmlns:a="http://schemas.openxmlformats.org/drawingml/2006/main" prst="line">
          <a:avLst/>
        </a:prstGeom>
        <a:ln xmlns:a="http://schemas.openxmlformats.org/drawingml/2006/main" w="19050">
          <a:solidFill>
            <a:schemeClr val="tx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0.17483</cdr:x>
      <cdr:y>0.64</cdr:y>
    </cdr:from>
    <cdr:to>
      <cdr:x>0.9718</cdr:x>
      <cdr:y>0.64347</cdr:y>
    </cdr:to>
    <cdr:cxnSp macro="">
      <cdr:nvCxnSpPr>
        <cdr:cNvPr id="20" name="Straight Connector 19"/>
        <cdr:cNvCxnSpPr/>
      </cdr:nvCxnSpPr>
      <cdr:spPr>
        <a:xfrm xmlns:a="http://schemas.openxmlformats.org/drawingml/2006/main" flipV="1">
          <a:off x="1517869" y="4035972"/>
          <a:ext cx="6919311" cy="21896"/>
        </a:xfrm>
        <a:prstGeom xmlns:a="http://schemas.openxmlformats.org/drawingml/2006/main" prst="line">
          <a:avLst/>
        </a:prstGeom>
        <a:ln xmlns:a="http://schemas.openxmlformats.org/drawingml/2006/main" w="19050">
          <a:solidFill>
            <a:schemeClr val="tx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0.17231</cdr:x>
      <cdr:y>0.81535</cdr:y>
    </cdr:from>
    <cdr:to>
      <cdr:x>0.96928</cdr:x>
      <cdr:y>0.81882</cdr:y>
    </cdr:to>
    <cdr:cxnSp macro="">
      <cdr:nvCxnSpPr>
        <cdr:cNvPr id="21" name="Straight Connector 20"/>
        <cdr:cNvCxnSpPr/>
      </cdr:nvCxnSpPr>
      <cdr:spPr>
        <a:xfrm xmlns:a="http://schemas.openxmlformats.org/drawingml/2006/main" flipV="1">
          <a:off x="1495973" y="5141748"/>
          <a:ext cx="6919311" cy="21896"/>
        </a:xfrm>
        <a:prstGeom xmlns:a="http://schemas.openxmlformats.org/drawingml/2006/main" prst="line">
          <a:avLst/>
        </a:prstGeom>
        <a:ln xmlns:a="http://schemas.openxmlformats.org/drawingml/2006/main" w="19050">
          <a:solidFill>
            <a:schemeClr val="tx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0.1433</cdr:x>
      <cdr:y>0.12126</cdr:y>
    </cdr:from>
    <cdr:to>
      <cdr:x>0.1942</cdr:x>
      <cdr:y>0.12237</cdr:y>
    </cdr:to>
    <cdr:cxnSp macro="">
      <cdr:nvCxnSpPr>
        <cdr:cNvPr id="22" name="Straight Connector 21"/>
        <cdr:cNvCxnSpPr/>
      </cdr:nvCxnSpPr>
      <cdr:spPr>
        <a:xfrm xmlns:a="http://schemas.openxmlformats.org/drawingml/2006/main" flipV="1">
          <a:off x="1084321" y="651824"/>
          <a:ext cx="385150" cy="5967"/>
        </a:xfrm>
        <a:prstGeom xmlns:a="http://schemas.openxmlformats.org/drawingml/2006/main" prst="line">
          <a:avLst/>
        </a:prstGeom>
        <a:ln xmlns:a="http://schemas.openxmlformats.org/drawingml/2006/main" w="19050">
          <a:solidFill>
            <a:schemeClr val="tx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0.20807</cdr:x>
      <cdr:y>0.09348</cdr:y>
    </cdr:from>
    <cdr:to>
      <cdr:x>0.70094</cdr:x>
      <cdr:y>0.17849</cdr:y>
    </cdr:to>
    <cdr:sp macro="" textlink="">
      <cdr:nvSpPr>
        <cdr:cNvPr id="25" name="TextBox 24"/>
        <cdr:cNvSpPr txBox="1"/>
      </cdr:nvSpPr>
      <cdr:spPr>
        <a:xfrm xmlns:a="http://schemas.openxmlformats.org/drawingml/2006/main">
          <a:off x="1574422" y="502490"/>
          <a:ext cx="3729444" cy="45698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600" dirty="0"/>
            <a:t>Wien's Approximation,</a:t>
          </a:r>
          <a:r>
            <a:rPr lang="en-US" sz="1600" baseline="0" dirty="0"/>
            <a:t> </a:t>
          </a:r>
          <a:r>
            <a:rPr lang="en-US" sz="1600" baseline="0" dirty="0">
              <a:latin typeface="Symbol" panose="05050102010706020507" pitchFamily="18" charset="2"/>
            </a:rPr>
            <a:t>l</a:t>
          </a:r>
          <a:r>
            <a:rPr lang="en-US" sz="1600" baseline="-25000" dirty="0"/>
            <a:t>2</a:t>
          </a:r>
          <a:r>
            <a:rPr lang="en-US" sz="1600" baseline="0" dirty="0"/>
            <a:t>/</a:t>
          </a:r>
          <a:r>
            <a:rPr lang="en-US" sz="1600" baseline="0" dirty="0">
              <a:latin typeface="Symbol" panose="05050102010706020507" pitchFamily="18" charset="2"/>
            </a:rPr>
            <a:t>l</a:t>
          </a:r>
          <a:r>
            <a:rPr lang="en-US" sz="1600" baseline="-25000" dirty="0">
              <a:latin typeface="Symbol" panose="05050102010706020507" pitchFamily="18" charset="2"/>
            </a:rPr>
            <a:t>1</a:t>
          </a:r>
        </a:p>
      </cdr:txBody>
    </cdr:sp>
  </cdr:relSizeAnchor>
  <cdr:relSizeAnchor xmlns:cdr="http://schemas.openxmlformats.org/drawingml/2006/chartDrawing">
    <cdr:from>
      <cdr:x>0.14082</cdr:x>
      <cdr:y>0.07935</cdr:y>
    </cdr:from>
    <cdr:to>
      <cdr:x>0.19172</cdr:x>
      <cdr:y>0.08046</cdr:y>
    </cdr:to>
    <cdr:cxnSp macro="">
      <cdr:nvCxnSpPr>
        <cdr:cNvPr id="19" name="Straight Connector 18"/>
        <cdr:cNvCxnSpPr/>
      </cdr:nvCxnSpPr>
      <cdr:spPr>
        <a:xfrm xmlns:a="http://schemas.openxmlformats.org/drawingml/2006/main" flipV="1">
          <a:off x="1065547" y="426538"/>
          <a:ext cx="385150" cy="5967"/>
        </a:xfrm>
        <a:prstGeom xmlns:a="http://schemas.openxmlformats.org/drawingml/2006/main" prst="line">
          <a:avLst/>
        </a:prstGeom>
        <a:ln xmlns:a="http://schemas.openxmlformats.org/drawingml/2006/main" w="19050">
          <a:solidFill>
            <a:schemeClr val="tx1"/>
          </a:solidFill>
          <a:prstDash val="dash"/>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0.20953</cdr:x>
      <cdr:y>0.04489</cdr:y>
    </cdr:from>
    <cdr:to>
      <cdr:x>0.7024</cdr:x>
      <cdr:y>0.1299</cdr:y>
    </cdr:to>
    <cdr:sp macro="" textlink="">
      <cdr:nvSpPr>
        <cdr:cNvPr id="23" name="TextBox 1"/>
        <cdr:cNvSpPr txBox="1"/>
      </cdr:nvSpPr>
      <cdr:spPr>
        <a:xfrm xmlns:a="http://schemas.openxmlformats.org/drawingml/2006/main">
          <a:off x="1585466" y="241300"/>
          <a:ext cx="3729444" cy="456980"/>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600" dirty="0" smtClean="0"/>
            <a:t>Planck’s Law</a:t>
          </a:r>
          <a:endParaRPr lang="en-US" sz="1600" baseline="-25000" dirty="0">
            <a:latin typeface="Symbol" panose="05050102010706020507" pitchFamily="18" charset="2"/>
          </a:endParaRPr>
        </a:p>
      </cdr:txBody>
    </cdr:sp>
  </cdr:relSizeAnchor>
</c:userShapes>
</file>

<file path=ppt/drawings/drawing4.xml><?xml version="1.0" encoding="utf-8"?>
<c:userShapes xmlns:c="http://schemas.openxmlformats.org/drawingml/2006/chart">
  <cdr:relSizeAnchor xmlns:cdr="http://schemas.openxmlformats.org/drawingml/2006/chartDrawing">
    <cdr:from>
      <cdr:x>0.3184</cdr:x>
      <cdr:y>0.22448</cdr:y>
    </cdr:from>
    <cdr:to>
      <cdr:x>0.69206</cdr:x>
      <cdr:y>0.30667</cdr:y>
    </cdr:to>
    <cdr:sp macro="" textlink="">
      <cdr:nvSpPr>
        <cdr:cNvPr id="3" name="Text Box 2"/>
        <cdr:cNvSpPr txBox="1"/>
      </cdr:nvSpPr>
      <cdr:spPr>
        <a:xfrm xmlns:a="http://schemas.openxmlformats.org/drawingml/2006/main">
          <a:off x="1512683" y="967022"/>
          <a:ext cx="1775233" cy="35406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marL="0" marR="0" indent="0" defTabSz="914400" eaLnBrk="1" fontAlgn="auto" latinLnBrk="0" hangingPunct="1">
            <a:lnSpc>
              <a:spcPct val="100000"/>
            </a:lnSpc>
            <a:spcBef>
              <a:spcPts val="0"/>
            </a:spcBef>
            <a:spcAft>
              <a:spcPts val="0"/>
            </a:spcAft>
            <a:buClrTx/>
            <a:buSzTx/>
            <a:buFontTx/>
            <a:buNone/>
            <a:tabLst/>
            <a:defRPr/>
          </a:pPr>
          <a:r>
            <a:rPr lang="en-US" sz="1400" i="0" dirty="0">
              <a:effectLst/>
              <a:latin typeface="+mn-lt"/>
              <a:ea typeface="+mn-ea"/>
              <a:cs typeface="+mn-cs"/>
            </a:rPr>
            <a:t>𝑑𝜀/𝑑𝜆=−0.025 𝜇𝑚</a:t>
          </a:r>
          <a:r>
            <a:rPr lang="en-US" sz="1400" i="0" baseline="30000" dirty="0">
              <a:effectLst/>
              <a:latin typeface="+mn-lt"/>
              <a:ea typeface="+mn-ea"/>
              <a:cs typeface="+mn-cs"/>
            </a:rPr>
            <a:t>−1</a:t>
          </a:r>
          <a:endParaRPr lang="en-US" sz="1400" baseline="30000" dirty="0">
            <a:effectLst/>
            <a:latin typeface="+mn-lt"/>
            <a:ea typeface="+mn-ea"/>
            <a:cs typeface="+mn-cs"/>
          </a:endParaRPr>
        </a:p>
        <a:p xmlns:a="http://schemas.openxmlformats.org/drawingml/2006/main">
          <a:endParaRPr lang="en-US" sz="1100" dirty="0"/>
        </a:p>
      </cdr:txBody>
    </cdr:sp>
  </cdr:relSizeAnchor>
</c:userShapes>
</file>

<file path=ppt/drawings/drawing5.xml><?xml version="1.0" encoding="utf-8"?>
<c:userShapes xmlns:c="http://schemas.openxmlformats.org/drawingml/2006/chart">
  <cdr:relSizeAnchor xmlns:cdr="http://schemas.openxmlformats.org/drawingml/2006/chartDrawing">
    <cdr:from>
      <cdr:x>0.26152</cdr:x>
      <cdr:y>0.03999</cdr:y>
    </cdr:from>
    <cdr:to>
      <cdr:x>0.72134</cdr:x>
      <cdr:y>0.11181</cdr:y>
    </cdr:to>
    <cdr:sp macro="" textlink="">
      <cdr:nvSpPr>
        <cdr:cNvPr id="2" name="TextBox 1"/>
        <cdr:cNvSpPr txBox="1"/>
      </cdr:nvSpPr>
      <cdr:spPr>
        <a:xfrm xmlns:a="http://schemas.openxmlformats.org/drawingml/2006/main">
          <a:off x="1115952" y="182815"/>
          <a:ext cx="1962144" cy="328361"/>
        </a:xfrm>
        <a:prstGeom xmlns:a="http://schemas.openxmlformats.org/drawingml/2006/main" prst="rect">
          <a:avLst/>
        </a:prstGeom>
        <a:solidFill xmlns:a="http://schemas.openxmlformats.org/drawingml/2006/main">
          <a:schemeClr val="bg1"/>
        </a:solidFill>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sym typeface="Symbol" panose="05050102010706020507" pitchFamily="18" charset="2"/>
            </a:rPr>
            <a:t> = </a:t>
          </a:r>
          <a:r>
            <a:rPr lang="en-US" sz="1800" dirty="0"/>
            <a:t>0.656 </a:t>
          </a:r>
          <a:r>
            <a:rPr lang="en-US" sz="1800" dirty="0">
              <a:sym typeface="Symbol" panose="05050102010706020507" pitchFamily="18" charset="2"/>
            </a:rPr>
            <a:t>m</a:t>
          </a:r>
          <a:endParaRPr lang="en-US" sz="1800" dirty="0"/>
        </a:p>
      </cdr:txBody>
    </cdr:sp>
  </cdr:relSizeAnchor>
  <cdr:relSizeAnchor xmlns:cdr="http://schemas.openxmlformats.org/drawingml/2006/chartDrawing">
    <cdr:from>
      <cdr:x>0.30357</cdr:x>
      <cdr:y>0.74674</cdr:y>
    </cdr:from>
    <cdr:to>
      <cdr:x>0.96429</cdr:x>
      <cdr:y>0.80033</cdr:y>
    </cdr:to>
    <cdr:sp macro="" textlink="">
      <cdr:nvSpPr>
        <cdr:cNvPr id="3" name="TextBox 1"/>
        <cdr:cNvSpPr txBox="1"/>
      </cdr:nvSpPr>
      <cdr:spPr>
        <a:xfrm xmlns:a="http://schemas.openxmlformats.org/drawingml/2006/main">
          <a:off x="1295376" y="3414095"/>
          <a:ext cx="2819425" cy="244991"/>
        </a:xfrm>
        <a:prstGeom xmlns:a="http://schemas.openxmlformats.org/drawingml/2006/main" prst="rect">
          <a:avLst/>
        </a:prstGeom>
        <a:noFill xmlns:a="http://schemas.openxmlformats.org/drawingml/2006/main"/>
      </cdr:spPr>
      <cdr:txBody>
        <a:bodyPr xmlns:a="http://schemas.openxmlformats.org/drawingml/2006/main" wrap="square" lIns="0" r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indent="0" algn="ctr" defTabSz="914400" eaLnBrk="1" fontAlgn="auto" latinLnBrk="0" hangingPunct="1">
            <a:lnSpc>
              <a:spcPct val="100000"/>
            </a:lnSpc>
            <a:spcBef>
              <a:spcPts val="0"/>
            </a:spcBef>
            <a:spcAft>
              <a:spcPts val="0"/>
            </a:spcAft>
            <a:buClrTx/>
            <a:buSzTx/>
            <a:buFontTx/>
            <a:buNone/>
            <a:tabLst/>
            <a:defRPr/>
          </a:pPr>
          <a:r>
            <a:rPr lang="en-US" sz="1200" i="0" dirty="0">
              <a:effectLst/>
              <a:latin typeface="Cambria Math" panose="02040503050406030204" pitchFamily="18" charset="0"/>
            </a:rPr>
            <a:t>𝑖_(𝑏</a:t>
          </a:r>
          <a:r>
            <a:rPr lang="en-US" sz="1200" b="0" i="0" dirty="0">
              <a:effectLst/>
              <a:latin typeface="Cambria Math" panose="02040503050406030204" pitchFamily="18" charset="0"/>
            </a:rPr>
            <a:t>,</a:t>
          </a:r>
          <a:r>
            <a:rPr lang="en-US" sz="1200" i="0" dirty="0">
              <a:effectLst/>
              <a:latin typeface="Cambria Math" panose="02040503050406030204" pitchFamily="18" charset="0"/>
            </a:rPr>
            <a:t>𝜆) (𝜆,𝑇)=1/</a:t>
          </a:r>
          <a:r>
            <a:rPr lang="en-US" sz="1200" i="0" dirty="0" smtClean="0">
              <a:effectLst/>
              <a:latin typeface="Cambria Math" panose="02040503050406030204" pitchFamily="18" charset="0"/>
            </a:rPr>
            <a:t>𝜆</a:t>
          </a:r>
          <a:r>
            <a:rPr lang="en-US" sz="1200" i="0" baseline="30000" dirty="0" smtClean="0">
              <a:effectLst/>
              <a:latin typeface="Cambria Math" panose="02040503050406030204" pitchFamily="18" charset="0"/>
            </a:rPr>
            <a:t>5</a:t>
          </a:r>
          <a:r>
            <a:rPr lang="en-US" sz="1200" i="0" dirty="0" smtClean="0">
              <a:effectLst/>
              <a:latin typeface="Cambria Math" panose="02040503050406030204" pitchFamily="18" charset="0"/>
            </a:rPr>
            <a:t>  · 𝐶</a:t>
          </a:r>
          <a:r>
            <a:rPr lang="en-US" sz="1200" i="0" baseline="-25000" dirty="0" smtClean="0">
              <a:effectLst/>
              <a:latin typeface="Cambria Math" panose="02040503050406030204" pitchFamily="18" charset="0"/>
            </a:rPr>
            <a:t>1</a:t>
          </a:r>
          <a:r>
            <a:rPr lang="en-US" sz="1200" i="0" dirty="0" smtClean="0">
              <a:effectLst/>
              <a:latin typeface="Cambria Math" panose="02040503050406030204" pitchFamily="18" charset="0"/>
            </a:rPr>
            <a:t>/(exp(</a:t>
          </a:r>
          <a:r>
            <a:rPr lang="en-US" sz="1200" i="0" dirty="0" smtClean="0">
              <a:effectLst/>
              <a:latin typeface="Cambria Math" panose="02040503050406030204" pitchFamily="18" charset="0"/>
            </a:rPr>
            <a:t>𝐶</a:t>
          </a:r>
          <a:r>
            <a:rPr lang="en-US" sz="1200" i="0" baseline="-25000" dirty="0" smtClean="0">
              <a:effectLst/>
              <a:latin typeface="Cambria Math" panose="02040503050406030204" pitchFamily="18" charset="0"/>
            </a:rPr>
            <a:t>2</a:t>
          </a:r>
          <a:r>
            <a:rPr lang="en-US" sz="1200" i="0" dirty="0" smtClean="0">
              <a:effectLst/>
              <a:latin typeface="Cambria Math" panose="02040503050406030204" pitchFamily="18" charset="0"/>
            </a:rPr>
            <a:t>/</a:t>
          </a:r>
          <a:r>
            <a:rPr lang="en-US" sz="1200" i="0" dirty="0">
              <a:effectLst/>
              <a:latin typeface="Cambria Math" panose="02040503050406030204" pitchFamily="18" charset="0"/>
            </a:rPr>
            <a:t>𝜆𝑇)−1)</a:t>
          </a:r>
          <a:endParaRPr lang="en-US" sz="1200" dirty="0">
            <a:effectLst/>
          </a:endParaRPr>
        </a:p>
        <a:p xmlns:a="http://schemas.openxmlformats.org/drawingml/2006/main">
          <a:pPr algn="ctr"/>
          <a:endParaRPr lang="en-US" sz="1800" dirty="0"/>
        </a:p>
      </cdr:txBody>
    </cdr:sp>
  </cdr:relSizeAnchor>
</c:userShapes>
</file>

<file path=ppt/drawings/drawing6.xml><?xml version="1.0" encoding="utf-8"?>
<c:userShapes xmlns:c="http://schemas.openxmlformats.org/drawingml/2006/chart">
  <cdr:relSizeAnchor xmlns:cdr="http://schemas.openxmlformats.org/drawingml/2006/chartDrawing">
    <cdr:from>
      <cdr:x>0.21429</cdr:x>
      <cdr:y>0.03948</cdr:y>
    </cdr:from>
    <cdr:to>
      <cdr:x>0.58825</cdr:x>
      <cdr:y>0.11131</cdr:y>
    </cdr:to>
    <cdr:sp macro="" textlink="">
      <cdr:nvSpPr>
        <cdr:cNvPr id="3" name="TextBox 1"/>
        <cdr:cNvSpPr txBox="1"/>
      </cdr:nvSpPr>
      <cdr:spPr>
        <a:xfrm xmlns:a="http://schemas.openxmlformats.org/drawingml/2006/main">
          <a:off x="914400" y="183512"/>
          <a:ext cx="1595761" cy="333881"/>
        </a:xfrm>
        <a:prstGeom xmlns:a="http://schemas.openxmlformats.org/drawingml/2006/main" prst="rect">
          <a:avLst/>
        </a:prstGeom>
        <a:solidFill xmlns:a="http://schemas.openxmlformats.org/drawingml/2006/main">
          <a:schemeClr val="bg1"/>
        </a:solidFill>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sym typeface="Symbol" panose="05050102010706020507" pitchFamily="18" charset="2"/>
            </a:rPr>
            <a:t> = </a:t>
          </a:r>
          <a:r>
            <a:rPr lang="en-US" sz="1800" dirty="0" smtClean="0"/>
            <a:t>0.656 </a:t>
          </a:r>
          <a:r>
            <a:rPr lang="en-US" sz="1800" dirty="0" smtClean="0">
              <a:sym typeface="Symbol" panose="05050102010706020507" pitchFamily="18" charset="2"/>
            </a:rPr>
            <a:t>m</a:t>
          </a:r>
          <a:endParaRPr lang="en-US" sz="18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53" tIns="48327" rIns="96653" bIns="48327" rtlCol="0"/>
          <a:lstStyle>
            <a:lvl1pPr algn="l">
              <a:defRPr sz="1200"/>
            </a:lvl1pPr>
          </a:lstStyle>
          <a:p>
            <a:endParaRPr lang="en-US" dirty="0"/>
          </a:p>
        </p:txBody>
      </p:sp>
      <p:sp>
        <p:nvSpPr>
          <p:cNvPr id="3" name="Date Placeholder 2"/>
          <p:cNvSpPr>
            <a:spLocks noGrp="1"/>
          </p:cNvSpPr>
          <p:nvPr>
            <p:ph type="dt" sz="quarter" idx="1"/>
          </p:nvPr>
        </p:nvSpPr>
        <p:spPr>
          <a:xfrm>
            <a:off x="4143587" y="0"/>
            <a:ext cx="3169920" cy="480060"/>
          </a:xfrm>
          <a:prstGeom prst="rect">
            <a:avLst/>
          </a:prstGeom>
        </p:spPr>
        <p:txBody>
          <a:bodyPr vert="horz" lIns="96653" tIns="48327" rIns="96653" bIns="48327" rtlCol="0"/>
          <a:lstStyle>
            <a:lvl1pPr algn="r">
              <a:defRPr sz="1200"/>
            </a:lvl1pPr>
          </a:lstStyle>
          <a:p>
            <a:fld id="{A25F03DE-AABC-324D-AD57-97FB4074ED15}" type="datetimeFigureOut">
              <a:rPr lang="en-US" smtClean="0"/>
              <a:t>11/27/2015</a:t>
            </a:fld>
            <a:endParaRPr lang="en-US" dirty="0"/>
          </a:p>
        </p:txBody>
      </p:sp>
      <p:sp>
        <p:nvSpPr>
          <p:cNvPr id="4" name="Footer Placeholder 3"/>
          <p:cNvSpPr>
            <a:spLocks noGrp="1"/>
          </p:cNvSpPr>
          <p:nvPr>
            <p:ph type="ftr" sz="quarter" idx="2"/>
          </p:nvPr>
        </p:nvSpPr>
        <p:spPr>
          <a:xfrm>
            <a:off x="0" y="9119474"/>
            <a:ext cx="3169920" cy="480060"/>
          </a:xfrm>
          <a:prstGeom prst="rect">
            <a:avLst/>
          </a:prstGeom>
        </p:spPr>
        <p:txBody>
          <a:bodyPr vert="horz" lIns="96653" tIns="48327" rIns="96653" bIns="48327" rtlCol="0" anchor="b"/>
          <a:lstStyle>
            <a:lvl1pPr algn="l">
              <a:defRPr sz="1200"/>
            </a:lvl1pPr>
          </a:lstStyle>
          <a:p>
            <a:endParaRPr lang="en-US" dirty="0"/>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6653" tIns="48327" rIns="96653" bIns="48327" rtlCol="0" anchor="b"/>
          <a:lstStyle>
            <a:lvl1pPr algn="r">
              <a:defRPr sz="1200"/>
            </a:lvl1pPr>
          </a:lstStyle>
          <a:p>
            <a:fld id="{7CC1BDA1-81FA-8B4B-B285-E28C05B4DEF1}" type="slidenum">
              <a:rPr lang="en-US" smtClean="0"/>
              <a:t>‹#›</a:t>
            </a:fld>
            <a:endParaRPr lang="en-US" dirty="0"/>
          </a:p>
        </p:txBody>
      </p:sp>
    </p:spTree>
    <p:extLst>
      <p:ext uri="{BB962C8B-B14F-4D97-AF65-F5344CB8AC3E}">
        <p14:creationId xmlns:p14="http://schemas.microsoft.com/office/powerpoint/2010/main" val="324548287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53" tIns="48327" rIns="96653" bIns="48327" rtlCol="0"/>
          <a:lstStyle>
            <a:lvl1pPr algn="l">
              <a:defRPr sz="1200"/>
            </a:lvl1pPr>
          </a:lstStyle>
          <a:p>
            <a:endParaRPr lang="en-US" dirty="0"/>
          </a:p>
        </p:txBody>
      </p:sp>
      <p:sp>
        <p:nvSpPr>
          <p:cNvPr id="3" name="Date Placeholder 2"/>
          <p:cNvSpPr>
            <a:spLocks noGrp="1"/>
          </p:cNvSpPr>
          <p:nvPr>
            <p:ph type="dt" idx="1"/>
          </p:nvPr>
        </p:nvSpPr>
        <p:spPr>
          <a:xfrm>
            <a:off x="4143587" y="0"/>
            <a:ext cx="3169920" cy="480060"/>
          </a:xfrm>
          <a:prstGeom prst="rect">
            <a:avLst/>
          </a:prstGeom>
        </p:spPr>
        <p:txBody>
          <a:bodyPr vert="horz" lIns="96653" tIns="48327" rIns="96653" bIns="48327" rtlCol="0"/>
          <a:lstStyle>
            <a:lvl1pPr algn="r">
              <a:defRPr sz="1200"/>
            </a:lvl1pPr>
          </a:lstStyle>
          <a:p>
            <a:fld id="{8732074E-55C2-F746-A04E-90D570EC3A77}" type="datetimeFigureOut">
              <a:rPr lang="en-US" smtClean="0"/>
              <a:t>11/27/2015</a:t>
            </a:fld>
            <a:endParaRPr lang="en-US" dirty="0"/>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653" tIns="48327" rIns="96653" bIns="48327" rtlCol="0" anchor="ctr"/>
          <a:lstStyle/>
          <a:p>
            <a:endParaRPr lang="en-US" dirty="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53" tIns="48327" rIns="96653" bIns="48327"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53" tIns="48327" rIns="96653" bIns="48327" rtlCol="0" anchor="b"/>
          <a:lstStyle>
            <a:lvl1pPr algn="l">
              <a:defRPr sz="1200"/>
            </a:lvl1pPr>
          </a:lstStyle>
          <a:p>
            <a:endParaRPr lang="en-US" dirty="0"/>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53" tIns="48327" rIns="96653" bIns="48327" rtlCol="0" anchor="b"/>
          <a:lstStyle>
            <a:lvl1pPr algn="r">
              <a:defRPr sz="1200"/>
            </a:lvl1pPr>
          </a:lstStyle>
          <a:p>
            <a:fld id="{E4B7072F-C8D8-4841-95B2-86EC617C38AC}" type="slidenum">
              <a:rPr lang="en-US" smtClean="0"/>
              <a:t>‹#›</a:t>
            </a:fld>
            <a:endParaRPr lang="en-US" dirty="0"/>
          </a:p>
        </p:txBody>
      </p:sp>
    </p:spTree>
    <p:extLst>
      <p:ext uri="{BB962C8B-B14F-4D97-AF65-F5344CB8AC3E}">
        <p14:creationId xmlns:p14="http://schemas.microsoft.com/office/powerpoint/2010/main" val="2353873009"/>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This the second of a two-part NASA NESC Academy lesson on radiative thermometry. In this part we will learn about modern measurement methods in radiative thermometry and provide some applications. As in Part I, many documented examples are used to illustrate the concepts that are presented throughout this lesson.</a:t>
            </a:r>
          </a:p>
          <a:p>
            <a:pPr marL="0" lvl="8" defTabSz="474254">
              <a:defRPr/>
            </a:pP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a:t>
            </a:fld>
            <a:endParaRPr lang="en-US" dirty="0"/>
          </a:p>
        </p:txBody>
      </p:sp>
    </p:spTree>
    <p:extLst>
      <p:ext uri="{BB962C8B-B14F-4D97-AF65-F5344CB8AC3E}">
        <p14:creationId xmlns:p14="http://schemas.microsoft.com/office/powerpoint/2010/main" val="16303211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 this part of the lesson we will discuss practical radiation thermometers and measurement techniques. We will then review calibration techniques and then end with a summary of the lesson and some final thoughts on the subject.</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4B7072F-C8D8-4841-95B2-86EC617C38AC}" type="slidenum">
              <a:rPr lang="en-US" smtClean="0"/>
              <a:t>2</a:t>
            </a:fld>
            <a:endParaRPr lang="en-US" dirty="0"/>
          </a:p>
        </p:txBody>
      </p:sp>
    </p:spTree>
    <p:extLst>
      <p:ext uri="{BB962C8B-B14F-4D97-AF65-F5344CB8AC3E}">
        <p14:creationId xmlns:p14="http://schemas.microsoft.com/office/powerpoint/2010/main" val="9690822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All the examples used in this lesson are contained in an Excel® file developed by the author. This file utilizes a library of radiative functions written in Visual Basic for Applications® (VBA) that is also available. To obtain the Excel® file and library, please contact Tim Risch at Timothy.K.Risch@NASA.gov. </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a:t>
            </a:fld>
            <a:endParaRPr lang="en-US" dirty="0"/>
          </a:p>
        </p:txBody>
      </p:sp>
    </p:spTree>
    <p:extLst>
      <p:ext uri="{BB962C8B-B14F-4D97-AF65-F5344CB8AC3E}">
        <p14:creationId xmlns:p14="http://schemas.microsoft.com/office/powerpoint/2010/main" val="27090316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tab pos="831591" algn="l"/>
              </a:tabLst>
              <a:defRPr/>
            </a:pPr>
            <a:r>
              <a:rPr lang="en-US" dirty="0"/>
              <a:t>Note that the nomenclature or symbology for radiation is not standard across all disciplines or sources. For consistency, we have adopted the naming and symbolic convention used by Howell, J. R. , R. Siegel, and M. P. Mengüç, </a:t>
            </a:r>
            <a:r>
              <a:rPr lang="en-US" i="1" dirty="0"/>
              <a:t>Thermal Radiation Heat Transfer, </a:t>
            </a:r>
            <a:r>
              <a:rPr lang="en-US" dirty="0"/>
              <a:t>Fifth Edition, Taylor &amp; Francis, New York, 2010</a:t>
            </a:r>
            <a:r>
              <a:rPr lang="en-US" dirty="0" smtClean="0"/>
              <a:t>. </a:t>
            </a:r>
            <a:r>
              <a:rPr lang="en-US" sz="1200" kern="1200" dirty="0" smtClean="0">
                <a:solidFill>
                  <a:schemeClr val="tx1"/>
                </a:solidFill>
                <a:effectLst/>
                <a:latin typeface="+mn-lt"/>
                <a:ea typeface="+mn-ea"/>
                <a:cs typeface="+mn-cs"/>
              </a:rPr>
              <a:t>This nomenclature also is included in the manual for the radiative function library mentioned in the previous slide.</a:t>
            </a:r>
          </a:p>
          <a:p>
            <a:pPr>
              <a:tabLst>
                <a:tab pos="831591" algn="l"/>
              </a:tabLst>
            </a:pPr>
            <a:endParaRPr lang="en-US" dirty="0"/>
          </a:p>
        </p:txBody>
      </p:sp>
      <p:sp>
        <p:nvSpPr>
          <p:cNvPr id="4" name="Slide Number Placeholder 3"/>
          <p:cNvSpPr>
            <a:spLocks noGrp="1"/>
          </p:cNvSpPr>
          <p:nvPr>
            <p:ph type="sldNum" sz="quarter" idx="10"/>
          </p:nvPr>
        </p:nvSpPr>
        <p:spPr/>
        <p:txBody>
          <a:bodyPr/>
          <a:lstStyle/>
          <a:p>
            <a:fld id="{B6A01FC5-BAFE-4EB5-AC2E-A74EFEB356AC}" type="slidenum">
              <a:rPr lang="en-US" smtClean="0"/>
              <a:t>4</a:t>
            </a:fld>
            <a:endParaRPr lang="en-US" dirty="0"/>
          </a:p>
        </p:txBody>
      </p:sp>
    </p:spTree>
    <p:extLst>
      <p:ext uri="{BB962C8B-B14F-4D97-AF65-F5344CB8AC3E}">
        <p14:creationId xmlns:p14="http://schemas.microsoft.com/office/powerpoint/2010/main" val="35711634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a:t>
            </a:fld>
            <a:endParaRPr lang="en-US" dirty="0"/>
          </a:p>
        </p:txBody>
      </p:sp>
    </p:spTree>
    <p:extLst>
      <p:ext uri="{BB962C8B-B14F-4D97-AF65-F5344CB8AC3E}">
        <p14:creationId xmlns:p14="http://schemas.microsoft.com/office/powerpoint/2010/main" val="2717956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a:t>
            </a:fld>
            <a:endParaRPr lang="en-US" dirty="0"/>
          </a:p>
        </p:txBody>
      </p:sp>
    </p:spTree>
    <p:extLst>
      <p:ext uri="{BB962C8B-B14F-4D97-AF65-F5344CB8AC3E}">
        <p14:creationId xmlns:p14="http://schemas.microsoft.com/office/powerpoint/2010/main" val="15268337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7</a:t>
            </a:fld>
            <a:endParaRPr lang="en-US" dirty="0"/>
          </a:p>
        </p:txBody>
      </p:sp>
    </p:spTree>
    <p:extLst>
      <p:ext uri="{BB962C8B-B14F-4D97-AF65-F5344CB8AC3E}">
        <p14:creationId xmlns:p14="http://schemas.microsoft.com/office/powerpoint/2010/main" val="4997842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section we</a:t>
            </a:r>
            <a:r>
              <a:rPr lang="en-US" baseline="0" dirty="0" smtClean="0"/>
              <a:t> will cover practical measurement techniques for determining the temperature of heated solid bodies. We will discuss measurement techniques that use single detectors and also multiple detectors. We will also quantify the uncertainty in the measurements and provide guidelines to ensure accurate results.</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8</a:t>
            </a:fld>
            <a:endParaRPr lang="en-US" dirty="0"/>
          </a:p>
        </p:txBody>
      </p:sp>
    </p:spTree>
    <p:extLst>
      <p:ext uri="{BB962C8B-B14F-4D97-AF65-F5344CB8AC3E}">
        <p14:creationId xmlns:p14="http://schemas.microsoft.com/office/powerpoint/2010/main" val="6936648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a blackbody, there are three primary ways to determine the temperature by measuring: 1</a:t>
            </a:r>
            <a:r>
              <a:rPr lang="en-US" dirty="0" smtClean="0"/>
              <a:t>) The </a:t>
            </a:r>
            <a:r>
              <a:rPr lang="en-US" dirty="0"/>
              <a:t>total emitted radiation, or 2) measuring the </a:t>
            </a:r>
            <a:r>
              <a:rPr lang="en-US" dirty="0" smtClean="0"/>
              <a:t>emitted radiation distribution </a:t>
            </a:r>
            <a:r>
              <a:rPr lang="en-US" dirty="0"/>
              <a:t>across wavelengths or the total radiation across a wavelength band, or 3) measuring the emitted radiation at one wavelength. Any one of these methods should uniquely determine the temperature.</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9</a:t>
            </a:fld>
            <a:endParaRPr lang="en-US" dirty="0"/>
          </a:p>
        </p:txBody>
      </p:sp>
    </p:spTree>
    <p:extLst>
      <p:ext uri="{BB962C8B-B14F-4D97-AF65-F5344CB8AC3E}">
        <p14:creationId xmlns:p14="http://schemas.microsoft.com/office/powerpoint/2010/main" val="42354897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we discussed before, real surfaces with emissivities less than one do not behave like a blackbody, instead, they emit radiation at rates less than a blackbody. This introduces a new problem, for any given measurement of a non-ideal surface, we now have two unknowns: temperature and emissivity. Without assuming either one or the other, the state of the surface cannot be uniquely determined.</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10</a:t>
            </a:fld>
            <a:endParaRPr lang="en-US" dirty="0"/>
          </a:p>
        </p:txBody>
      </p:sp>
    </p:spTree>
    <p:extLst>
      <p:ext uri="{BB962C8B-B14F-4D97-AF65-F5344CB8AC3E}">
        <p14:creationId xmlns:p14="http://schemas.microsoft.com/office/powerpoint/2010/main" val="2649165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three possible solutions to determine the surface temperature from radiation measurements: 1) for a single measurement, assume the emissivity and calculate the temperature (spectral method), 2) make two measurements at different wavelengths and assume a relationship between the emissivities at each wavelength and calculate a single temperature (ratio method), or 3) make multiple measurements at different wavelengths and assume some functional form of the </a:t>
            </a:r>
            <a:r>
              <a:rPr lang="en-US" dirty="0" smtClean="0"/>
              <a:t>emissivity. In this case we then </a:t>
            </a:r>
            <a:r>
              <a:rPr lang="en-US" dirty="0"/>
              <a:t>find the best fit to the temperature and emissivity </a:t>
            </a:r>
            <a:r>
              <a:rPr lang="en-US" dirty="0" smtClean="0"/>
              <a:t>together (multi-spectral </a:t>
            </a:r>
            <a:r>
              <a:rPr lang="en-US" dirty="0"/>
              <a:t>method</a:t>
            </a:r>
            <a:r>
              <a:rPr lang="en-US" dirty="0" smtClean="0"/>
              <a:t>). For </a:t>
            </a:r>
            <a:r>
              <a:rPr lang="en-US" dirty="0"/>
              <a:t>now, all of the examples assume narrow-band detectors, but later we show how to accommodate wide-band detectors</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11</a:t>
            </a:fld>
            <a:endParaRPr lang="en-US" dirty="0"/>
          </a:p>
        </p:txBody>
      </p:sp>
    </p:spTree>
    <p:extLst>
      <p:ext uri="{BB962C8B-B14F-4D97-AF65-F5344CB8AC3E}">
        <p14:creationId xmlns:p14="http://schemas.microsoft.com/office/powerpoint/2010/main" val="37492256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Before we proceed, let us provide some temperature definitions, and clearly define what we mean by “equivalent blackbody” surface temperature and “true” surface </a:t>
            </a:r>
            <a:r>
              <a:rPr lang="en-US" dirty="0" smtClean="0"/>
              <a:t>temperature. </a:t>
            </a:r>
            <a:r>
              <a:rPr lang="en-US" dirty="0"/>
              <a:t>The “true” surface temperature is the actual temperature of the surface; what we would measure with a thermometer not affected by the surface emissivity. </a:t>
            </a:r>
            <a:r>
              <a:rPr lang="en-US" dirty="0" smtClean="0"/>
              <a:t> In other words, this </a:t>
            </a:r>
            <a:r>
              <a:rPr lang="en-US" dirty="0"/>
              <a:t>is the temperature we would measure if, for example, we used a contact </a:t>
            </a:r>
            <a:r>
              <a:rPr lang="en-US" dirty="0" smtClean="0"/>
              <a:t>sensor </a:t>
            </a:r>
            <a:r>
              <a:rPr lang="en-US" dirty="0"/>
              <a:t>such as a thermocouple. The “equivalent blackbody” surface temperature is the temperature we would infer from a radiation thermometer if we assumed that the surface was a </a:t>
            </a:r>
            <a:r>
              <a:rPr lang="en-US" dirty="0" smtClean="0"/>
              <a:t>blackbody or perfect </a:t>
            </a:r>
            <a:r>
              <a:rPr lang="en-US" dirty="0"/>
              <a:t>emitter. Again, because all real </a:t>
            </a:r>
            <a:r>
              <a:rPr lang="en-US" dirty="0" smtClean="0"/>
              <a:t>surfaces </a:t>
            </a:r>
            <a:r>
              <a:rPr lang="en-US" dirty="0"/>
              <a:t>emit less than a blackbody, the equivalent blackbody surface temperature will always be lower than the true surface temperature.</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12</a:t>
            </a:fld>
            <a:endParaRPr lang="en-US" dirty="0"/>
          </a:p>
        </p:txBody>
      </p:sp>
    </p:spTree>
    <p:extLst>
      <p:ext uri="{BB962C8B-B14F-4D97-AF65-F5344CB8AC3E}">
        <p14:creationId xmlns:p14="http://schemas.microsoft.com/office/powerpoint/2010/main" val="27732967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endParaRPr lang="en-US" dirty="0"/>
              </a:p>
              <a:p>
                <a:pPr defTabSz="474254">
                  <a:defRPr/>
                </a:pPr>
                <a:r>
                  <a:rPr lang="en-US" dirty="0"/>
                  <a:t>First, the spectral method. From a single equivalent blackbody temperature measurement</a:t>
                </a:r>
                <a14:m>
                  <m:oMath xmlns:m="http://schemas.openxmlformats.org/officeDocument/2006/math">
                    <m:r>
                      <a:rPr lang="en-US">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ea typeface="Cambria Math" panose="02040503050406030204" pitchFamily="18" charset="0"/>
                          </a:rPr>
                          <m:t>𝜆</m:t>
                        </m:r>
                      </m:sub>
                    </m:sSub>
                  </m:oMath>
                </a14:m>
                <a:r>
                  <a:rPr lang="en-US" dirty="0" smtClean="0"/>
                  <a:t> at a specific</a:t>
                </a:r>
                <a:r>
                  <a:rPr lang="en-US" baseline="0" dirty="0" smtClean="0"/>
                  <a:t> wavelength </a:t>
                </a:r>
                <a14:m>
                  <m:oMath xmlns:m="http://schemas.openxmlformats.org/officeDocument/2006/math">
                    <m:r>
                      <a:rPr lang="en-US" sz="1200" b="0" i="1" smtClean="0">
                        <a:latin typeface="Cambria Math" panose="02040503050406030204" pitchFamily="18" charset="0"/>
                        <a:ea typeface="Cambria Math" panose="02040503050406030204" pitchFamily="18" charset="0"/>
                      </a:rPr>
                      <m:t>𝜆</m:t>
                    </m:r>
                  </m:oMath>
                </a14:m>
                <a:r>
                  <a:rPr lang="en-US" dirty="0" smtClean="0"/>
                  <a:t>, </a:t>
                </a:r>
                <a:r>
                  <a:rPr lang="en-US" dirty="0"/>
                  <a:t>assume the spectral emissivity </a:t>
                </a:r>
                <a14:m>
                  <m:oMath xmlns:m="http://schemas.openxmlformats.org/officeDocument/2006/math">
                    <m:sSub>
                      <m:sSubPr>
                        <m:ctrlPr>
                          <a:rPr lang="el-GR" i="1">
                            <a:latin typeface="Cambria Math" panose="02040503050406030204" pitchFamily="18" charset="0"/>
                            <a:ea typeface="Cambria Math" panose="02040503050406030204" pitchFamily="18" charset="0"/>
                          </a:rPr>
                        </m:ctrlPr>
                      </m:sSubPr>
                      <m:e>
                        <m:r>
                          <m:rPr>
                            <m:sty m:val="p"/>
                          </m:rPr>
                          <a:rPr lang="el-GR" i="1">
                            <a:latin typeface="Cambria Math" panose="02040503050406030204" pitchFamily="18" charset="0"/>
                            <a:ea typeface="Cambria Math" panose="02040503050406030204" pitchFamily="18" charset="0"/>
                          </a:rPr>
                          <m:t>ε</m:t>
                        </m:r>
                      </m:e>
                      <m:sub>
                        <m:r>
                          <a:rPr lang="el-GR" i="1">
                            <a:latin typeface="Cambria Math" panose="02040503050406030204" pitchFamily="18" charset="0"/>
                            <a:ea typeface="Cambria Math" panose="02040503050406030204" pitchFamily="18" charset="0"/>
                          </a:rPr>
                          <m:t>𝜆</m:t>
                        </m:r>
                      </m:sub>
                    </m:sSub>
                  </m:oMath>
                </a14:m>
                <a:r>
                  <a:rPr lang="en-US" dirty="0"/>
                  <a:t> and calculate the “true” surface temperature </a:t>
                </a:r>
                <a14:m>
                  <m:oMath xmlns:m="http://schemas.openxmlformats.org/officeDocument/2006/math">
                    <m:r>
                      <a:rPr lang="en-US" i="1">
                        <a:latin typeface="Cambria Math" panose="02040503050406030204" pitchFamily="18" charset="0"/>
                      </a:rPr>
                      <m:t>𝑇</m:t>
                    </m:r>
                  </m:oMath>
                </a14:m>
                <a:r>
                  <a:rPr lang="en-US" dirty="0"/>
                  <a:t>. This can be achieved by using the definitions of black and gray emissive intensity as shown and then solving for the true surface temperature. </a:t>
                </a:r>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mn-lt"/>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mn-lt"/>
                  </a:rPr>
                  <a:t>First, the spectral method. From a single equivalent blackbody temperature measurement</a:t>
                </a:r>
                <a:r>
                  <a:rPr lang="en-US" sz="1200" b="0" i="0" smtClean="0">
                    <a:latin typeface="Cambria Math" panose="02040503050406030204" pitchFamily="18" charset="0"/>
                  </a:rPr>
                  <a:t> </a:t>
                </a:r>
                <a:r>
                  <a:rPr lang="en-US" sz="1200" i="0">
                    <a:latin typeface="Cambria Math" panose="02040503050406030204" pitchFamily="18" charset="0"/>
                  </a:rPr>
                  <a:t>𝑇</a:t>
                </a:r>
                <a:r>
                  <a:rPr lang="en-US" sz="1200" b="0" i="0" smtClean="0">
                    <a:latin typeface="Cambria Math" panose="02040503050406030204" pitchFamily="18" charset="0"/>
                  </a:rPr>
                  <a:t>_</a:t>
                </a:r>
                <a:r>
                  <a:rPr lang="en-US" sz="1200" b="0" i="0" smtClean="0">
                    <a:latin typeface="Cambria Math" panose="02040503050406030204" pitchFamily="18" charset="0"/>
                    <a:ea typeface="Cambria Math" panose="02040503050406030204" pitchFamily="18" charset="0"/>
                  </a:rPr>
                  <a:t>𝜆</a:t>
                </a:r>
                <a:r>
                  <a:rPr lang="en-US" sz="1200" dirty="0" smtClean="0">
                    <a:latin typeface="+mn-lt"/>
                  </a:rPr>
                  <a:t>, assume the spectral emissivity </a:t>
                </a:r>
                <a:r>
                  <a:rPr lang="el-GR" sz="1200" i="0">
                    <a:latin typeface="Cambria Math" panose="02040503050406030204" pitchFamily="18" charset="0"/>
                    <a:ea typeface="Cambria Math" panose="02040503050406030204" pitchFamily="18" charset="0"/>
                  </a:rPr>
                  <a:t>ε_𝜆</a:t>
                </a:r>
                <a:r>
                  <a:rPr lang="en-US" sz="1200" dirty="0" smtClean="0">
                    <a:latin typeface="+mn-lt"/>
                  </a:rPr>
                  <a:t> and calculate the “true” surface temperature </a:t>
                </a:r>
                <a:r>
                  <a:rPr lang="en-US" sz="1200" i="0">
                    <a:latin typeface="Cambria Math" panose="02040503050406030204" pitchFamily="18" charset="0"/>
                  </a:rPr>
                  <a:t>𝑇</a:t>
                </a:r>
                <a:r>
                  <a:rPr lang="en-US" sz="1200" dirty="0" smtClean="0">
                    <a:latin typeface="+mn-lt"/>
                  </a:rPr>
                  <a:t>. This can be achieved by using the definitions of black and gray emissive </a:t>
                </a:r>
                <a:r>
                  <a:rPr lang="en-US" sz="1200" dirty="0" smtClean="0">
                    <a:latin typeface="+mn-lt"/>
                  </a:rPr>
                  <a:t>intensity</a:t>
                </a:r>
                <a:r>
                  <a:rPr lang="en-US" sz="1200" baseline="0" dirty="0" smtClean="0">
                    <a:latin typeface="+mn-lt"/>
                  </a:rPr>
                  <a:t> as shown and then solving for the true surface temperature. </a:t>
                </a:r>
                <a:endParaRPr lang="en-US" sz="1200" dirty="0" smtClean="0">
                  <a:latin typeface="+mn-lt"/>
                </a:endParaRP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13</a:t>
            </a:fld>
            <a:endParaRPr lang="en-US" dirty="0"/>
          </a:p>
        </p:txBody>
      </p:sp>
    </p:spTree>
    <p:extLst>
      <p:ext uri="{BB962C8B-B14F-4D97-AF65-F5344CB8AC3E}">
        <p14:creationId xmlns:p14="http://schemas.microsoft.com/office/powerpoint/2010/main" val="7217878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US" dirty="0" smtClean="0"/>
                  <a:t>The true surface temperature </a:t>
                </a:r>
                <a14:m>
                  <m:oMath xmlns:m="http://schemas.openxmlformats.org/officeDocument/2006/math">
                    <m:r>
                      <a:rPr lang="en-US" i="1">
                        <a:latin typeface="Cambria Math" panose="02040503050406030204" pitchFamily="18" charset="0"/>
                        <a:ea typeface="Cambria Math" panose="02040503050406030204" pitchFamily="18" charset="0"/>
                      </a:rPr>
                      <m:t>𝑇</m:t>
                    </m:r>
                  </m:oMath>
                </a14:m>
                <a:r>
                  <a:rPr lang="en-US" dirty="0" smtClean="0"/>
                  <a:t> is given</a:t>
                </a:r>
                <a:r>
                  <a:rPr lang="en-US" baseline="0" dirty="0" smtClean="0"/>
                  <a:t> by Equation 13 in terms of the spectral emissivity </a:t>
                </a:r>
                <a14:m>
                  <m:oMath xmlns:m="http://schemas.openxmlformats.org/officeDocument/2006/math">
                    <m:sSub>
                      <m:sSubPr>
                        <m:ctrlPr>
                          <a:rPr lang="el-GR" i="1">
                            <a:latin typeface="Cambria Math" panose="02040503050406030204" pitchFamily="18" charset="0"/>
                            <a:ea typeface="Cambria Math" panose="02040503050406030204" pitchFamily="18" charset="0"/>
                          </a:rPr>
                        </m:ctrlPr>
                      </m:sSubPr>
                      <m:e>
                        <m:r>
                          <m:rPr>
                            <m:sty m:val="p"/>
                          </m:rPr>
                          <a:rPr lang="el-GR" i="1">
                            <a:latin typeface="Cambria Math" panose="02040503050406030204" pitchFamily="18" charset="0"/>
                            <a:ea typeface="Cambria Math" panose="02040503050406030204" pitchFamily="18" charset="0"/>
                          </a:rPr>
                          <m:t>ε</m:t>
                        </m:r>
                      </m:e>
                      <m:sub>
                        <m:r>
                          <a:rPr lang="el-GR" i="1">
                            <a:latin typeface="Cambria Math" panose="02040503050406030204" pitchFamily="18" charset="0"/>
                            <a:ea typeface="Cambria Math" panose="02040503050406030204" pitchFamily="18" charset="0"/>
                          </a:rPr>
                          <m:t>𝜆</m:t>
                        </m:r>
                      </m:sub>
                    </m:sSub>
                  </m:oMath>
                </a14:m>
                <a:r>
                  <a:rPr lang="en-US" dirty="0" smtClean="0"/>
                  <a:t> at wavelength </a:t>
                </a:r>
                <a14:m>
                  <m:oMath xmlns:m="http://schemas.openxmlformats.org/officeDocument/2006/math">
                    <m:r>
                      <a:rPr lang="en-US" i="1">
                        <a:latin typeface="Cambria Math" panose="02040503050406030204" pitchFamily="18" charset="0"/>
                        <a:ea typeface="Cambria Math" panose="02040503050406030204" pitchFamily="18" charset="0"/>
                      </a:rPr>
                      <m:t>𝜆</m:t>
                    </m:r>
                  </m:oMath>
                </a14:m>
                <a:r>
                  <a:rPr lang="en-US" dirty="0" smtClean="0"/>
                  <a:t> and the measured equivalent blackbody</a:t>
                </a:r>
                <a:r>
                  <a:rPr lang="en-US" baseline="0" dirty="0" smtClean="0"/>
                  <a:t> temperature </a:t>
                </a:r>
                <a14:m>
                  <m:oMath xmlns:m="http://schemas.openxmlformats.org/officeDocument/2006/math">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𝑇</m:t>
                        </m:r>
                      </m:e>
                      <m:sub>
                        <m:r>
                          <a:rPr lang="en-US" i="1">
                            <a:latin typeface="Cambria Math" panose="02040503050406030204" pitchFamily="18" charset="0"/>
                            <a:ea typeface="Cambria Math" panose="02040503050406030204" pitchFamily="18" charset="0"/>
                          </a:rPr>
                          <m:t>𝜆</m:t>
                        </m:r>
                      </m:sub>
                    </m:sSub>
                  </m:oMath>
                </a14:m>
                <a:r>
                  <a:rPr lang="en-US" dirty="0" smtClean="0"/>
                  <a:t>. In the special case where</a:t>
                </a:r>
                <a:r>
                  <a:rPr lang="en-US" baseline="0" dirty="0" smtClean="0"/>
                  <a:t> the product of the wavelength and temperature are much less than Planck’s second constant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2</m:t>
                        </m:r>
                      </m:sub>
                    </m:sSub>
                  </m:oMath>
                </a14:m>
                <a:r>
                  <a:rPr lang="en-US" dirty="0" smtClean="0"/>
                  <a:t>, or 14,388 µm-K then Equation</a:t>
                </a:r>
                <a:r>
                  <a:rPr lang="en-US" baseline="0" dirty="0" smtClean="0"/>
                  <a:t> 13 can be simplified to the expression shown in Equation 14. The special case where the wavelength-temperature product is much less than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2</m:t>
                        </m:r>
                      </m:sub>
                    </m:sSub>
                  </m:oMath>
                </a14:m>
                <a:r>
                  <a:rPr lang="en-US" dirty="0" smtClean="0"/>
                  <a:t> is known as Wien’s approximation.</a:t>
                </a:r>
                <a:endParaRPr lang="en-US" dirty="0"/>
              </a:p>
            </p:txBody>
          </p:sp>
        </mc:Choice>
        <mc:Fallback xmlns="">
          <p:sp>
            <p:nvSpPr>
              <p:cNvPr id="3" name="Notes Placeholder 2"/>
              <p:cNvSpPr>
                <a:spLocks noGrp="1"/>
              </p:cNvSpPr>
              <p:nvPr>
                <p:ph type="body" idx="1"/>
              </p:nvPr>
            </p:nvSpPr>
            <p:spPr/>
            <p:txBody>
              <a:bodyPr/>
              <a:lstStyle/>
              <a:p>
                <a:r>
                  <a:rPr lang="en-US" dirty="0" smtClean="0"/>
                  <a:t>The true surface temperature </a:t>
                </a:r>
                <a:r>
                  <a:rPr lang="en-US" sz="1200" b="0" i="0" smtClean="0">
                    <a:solidFill>
                      <a:schemeClr val="tx1"/>
                    </a:solidFill>
                    <a:latin typeface="Cambria Math" panose="02040503050406030204" pitchFamily="18" charset="0"/>
                    <a:ea typeface="Cambria Math" panose="02040503050406030204" pitchFamily="18" charset="0"/>
                  </a:rPr>
                  <a:t>𝑇</a:t>
                </a:r>
                <a:r>
                  <a:rPr lang="en-US" dirty="0" smtClean="0"/>
                  <a:t> is given</a:t>
                </a:r>
                <a:r>
                  <a:rPr lang="en-US" baseline="0" dirty="0" smtClean="0"/>
                  <a:t> by equation 13 in terms of the spectral emissivity </a:t>
                </a:r>
                <a:r>
                  <a:rPr lang="el-GR" sz="1200" i="0">
                    <a:solidFill>
                      <a:schemeClr val="tx1"/>
                    </a:solidFill>
                    <a:latin typeface="Cambria Math" panose="02040503050406030204" pitchFamily="18" charset="0"/>
                    <a:ea typeface="Cambria Math" panose="02040503050406030204" pitchFamily="18" charset="0"/>
                  </a:rPr>
                  <a:t>ε</a:t>
                </a:r>
                <a:r>
                  <a:rPr lang="el-GR" sz="1200" i="0" smtClean="0">
                    <a:solidFill>
                      <a:schemeClr val="tx1"/>
                    </a:solidFill>
                    <a:latin typeface="Cambria Math" panose="02040503050406030204" pitchFamily="18" charset="0"/>
                    <a:ea typeface="Cambria Math" panose="02040503050406030204" pitchFamily="18" charset="0"/>
                  </a:rPr>
                  <a:t>_</a:t>
                </a:r>
                <a:r>
                  <a:rPr lang="el-GR" sz="1200" i="0">
                    <a:solidFill>
                      <a:schemeClr val="tx1"/>
                    </a:solidFill>
                    <a:latin typeface="Cambria Math" panose="02040503050406030204" pitchFamily="18" charset="0"/>
                    <a:ea typeface="Cambria Math" panose="02040503050406030204" pitchFamily="18" charset="0"/>
                  </a:rPr>
                  <a:t>𝜆</a:t>
                </a:r>
                <a:r>
                  <a:rPr lang="en-US" dirty="0" smtClean="0"/>
                  <a:t> at wavelength </a:t>
                </a:r>
                <a:r>
                  <a:rPr lang="en-US" sz="1200" i="0" smtClean="0">
                    <a:solidFill>
                      <a:schemeClr val="tx1"/>
                    </a:solidFill>
                    <a:latin typeface="Cambria Math" panose="02040503050406030204" pitchFamily="18" charset="0"/>
                    <a:ea typeface="Cambria Math" panose="02040503050406030204" pitchFamily="18" charset="0"/>
                  </a:rPr>
                  <a:t>𝜆</a:t>
                </a:r>
                <a:r>
                  <a:rPr lang="en-US" dirty="0" smtClean="0"/>
                  <a:t> and the measured equivalent blackbody</a:t>
                </a:r>
                <a:r>
                  <a:rPr lang="en-US" baseline="0" dirty="0" smtClean="0"/>
                  <a:t> temperature </a:t>
                </a:r>
                <a:r>
                  <a:rPr lang="en-US" sz="1200" b="0" i="0" smtClean="0">
                    <a:solidFill>
                      <a:schemeClr val="tx1"/>
                    </a:solidFill>
                    <a:latin typeface="Cambria Math" panose="02040503050406030204" pitchFamily="18" charset="0"/>
                    <a:ea typeface="Cambria Math" panose="02040503050406030204" pitchFamily="18" charset="0"/>
                  </a:rPr>
                  <a:t>𝑇</a:t>
                </a:r>
                <a:r>
                  <a:rPr lang="en-US" sz="1200" b="0" i="0" smtClean="0">
                    <a:solidFill>
                      <a:schemeClr val="tx1"/>
                    </a:solidFill>
                    <a:latin typeface="Cambria Math" panose="02040503050406030204" pitchFamily="18" charset="0"/>
                    <a:ea typeface="Cambria Math" panose="02040503050406030204" pitchFamily="18" charset="0"/>
                  </a:rPr>
                  <a:t>_</a:t>
                </a:r>
                <a:r>
                  <a:rPr lang="en-US" sz="1200" i="0" smtClean="0">
                    <a:solidFill>
                      <a:schemeClr val="tx1"/>
                    </a:solidFill>
                    <a:latin typeface="Cambria Math" panose="02040503050406030204" pitchFamily="18" charset="0"/>
                    <a:ea typeface="Cambria Math" panose="02040503050406030204" pitchFamily="18" charset="0"/>
                  </a:rPr>
                  <a:t>𝜆</a:t>
                </a:r>
                <a:r>
                  <a:rPr lang="en-US" dirty="0" smtClean="0"/>
                  <a:t>. In the special case where</a:t>
                </a:r>
                <a:r>
                  <a:rPr lang="en-US" baseline="0" dirty="0" smtClean="0"/>
                  <a:t> the product of the wavelength and temperature are much less than Planck’s second constant </a:t>
                </a:r>
                <a:r>
                  <a:rPr lang="en-US" sz="1200" i="0">
                    <a:solidFill>
                      <a:schemeClr val="tx1"/>
                    </a:solidFill>
                    <a:latin typeface="Cambria Math" panose="02040503050406030204" pitchFamily="18" charset="0"/>
                  </a:rPr>
                  <a:t>𝐶</a:t>
                </a:r>
                <a:r>
                  <a:rPr lang="en-US" sz="1200" i="0" smtClean="0">
                    <a:solidFill>
                      <a:schemeClr val="tx1"/>
                    </a:solidFill>
                    <a:latin typeface="Cambria Math" panose="02040503050406030204" pitchFamily="18" charset="0"/>
                  </a:rPr>
                  <a:t>_</a:t>
                </a:r>
                <a:r>
                  <a:rPr lang="en-US" sz="1200" i="0">
                    <a:solidFill>
                      <a:schemeClr val="tx1"/>
                    </a:solidFill>
                    <a:latin typeface="Cambria Math" panose="02040503050406030204" pitchFamily="18" charset="0"/>
                  </a:rPr>
                  <a:t>2</a:t>
                </a:r>
                <a:r>
                  <a:rPr lang="en-US" dirty="0" smtClean="0"/>
                  <a:t>, or 14,388 µm-K then equation</a:t>
                </a:r>
                <a:r>
                  <a:rPr lang="en-US" baseline="0" dirty="0" smtClean="0"/>
                  <a:t> 13 can be simplified to the expression shown in Equation 14. The special case where the wavelength-temperature product is much less than </a:t>
                </a:r>
                <a:r>
                  <a:rPr lang="en-US" sz="1200" i="0">
                    <a:solidFill>
                      <a:schemeClr val="tx1"/>
                    </a:solidFill>
                    <a:latin typeface="Cambria Math" panose="02040503050406030204" pitchFamily="18" charset="0"/>
                  </a:rPr>
                  <a:t>𝐶</a:t>
                </a:r>
                <a:r>
                  <a:rPr lang="en-US" sz="1200" i="0" smtClean="0">
                    <a:solidFill>
                      <a:schemeClr val="tx1"/>
                    </a:solidFill>
                    <a:latin typeface="Cambria Math" panose="02040503050406030204" pitchFamily="18" charset="0"/>
                  </a:rPr>
                  <a:t>_</a:t>
                </a:r>
                <a:r>
                  <a:rPr lang="en-US" sz="1200" i="0">
                    <a:solidFill>
                      <a:schemeClr val="tx1"/>
                    </a:solidFill>
                    <a:latin typeface="Cambria Math" panose="02040503050406030204" pitchFamily="18" charset="0"/>
                  </a:rPr>
                  <a:t>2</a:t>
                </a:r>
                <a:r>
                  <a:rPr lang="en-US" dirty="0" smtClean="0"/>
                  <a:t> is known as Wien’s approximation.</a:t>
                </a:r>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14</a:t>
            </a:fld>
            <a:endParaRPr lang="en-US" dirty="0"/>
          </a:p>
        </p:txBody>
      </p:sp>
    </p:spTree>
    <p:extLst>
      <p:ext uri="{BB962C8B-B14F-4D97-AF65-F5344CB8AC3E}">
        <p14:creationId xmlns:p14="http://schemas.microsoft.com/office/powerpoint/2010/main" val="2824340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US" dirty="0"/>
                  <a:t>In this figure, we plot the temperature ratio </a:t>
                </a:r>
                <a14:m>
                  <m:oMath xmlns:m="http://schemas.openxmlformats.org/officeDocument/2006/math">
                    <m:r>
                      <a:rPr lang="en-US" i="1">
                        <a:latin typeface="Cambria Math" panose="02040503050406030204" pitchFamily="18" charset="0"/>
                      </a:rPr>
                      <m:t>𝑇</m:t>
                    </m:r>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ea typeface="Cambria Math" panose="02040503050406030204" pitchFamily="18" charset="0"/>
                          </a:rPr>
                          <m:t>𝜆</m:t>
                        </m:r>
                      </m:sub>
                    </m:sSub>
                  </m:oMath>
                </a14:m>
                <a:r>
                  <a:rPr lang="en-US" dirty="0"/>
                  <a:t> as a function of emissivity for several wavelength product values. Curves for both the full Planck expression (Equation 13) and Wien’s approximation (Equation 14) are shown. Note while the temperature ratio using Wien’s law approaches that of the Planck equation at small values of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𝜆</m:t>
                        </m:r>
                        <m:r>
                          <a:rPr lang="en-US" i="1">
                            <a:latin typeface="Cambria Math" panose="02040503050406030204" pitchFamily="18" charset="0"/>
                          </a:rPr>
                          <m:t>𝑇</m:t>
                        </m:r>
                      </m:e>
                      <m:sub>
                        <m:r>
                          <a:rPr lang="en-US" i="1">
                            <a:latin typeface="Cambria Math" panose="02040503050406030204" pitchFamily="18" charset="0"/>
                            <a:ea typeface="Cambria Math" panose="02040503050406030204" pitchFamily="18" charset="0"/>
                          </a:rPr>
                          <m:t>𝜆</m:t>
                        </m:r>
                      </m:sub>
                    </m:sSub>
                  </m:oMath>
                </a14:m>
                <a:r>
                  <a:rPr lang="en-US" dirty="0" smtClean="0"/>
                  <a:t>, </a:t>
                </a:r>
                <a:r>
                  <a:rPr lang="en-US" dirty="0"/>
                  <a:t>at large values </a:t>
                </a:r>
                <a:r>
                  <a:rPr lang="en-US" dirty="0" smtClean="0"/>
                  <a:t>and low </a:t>
                </a:r>
                <a:r>
                  <a:rPr lang="en-US" dirty="0" err="1" smtClean="0"/>
                  <a:t>emissivities</a:t>
                </a:r>
                <a:r>
                  <a:rPr lang="en-US" dirty="0" smtClean="0"/>
                  <a:t> the results </a:t>
                </a:r>
                <a:r>
                  <a:rPr lang="en-US" dirty="0"/>
                  <a:t>from the two equations diverge.</a:t>
                </a:r>
              </a:p>
              <a:p>
                <a:endParaRPr lang="en-US" dirty="0"/>
              </a:p>
            </p:txBody>
          </p:sp>
        </mc:Choice>
        <mc:Fallback xmlns="">
          <p:sp>
            <p:nvSpPr>
              <p:cNvPr id="3" name="Notes Placeholder 2"/>
              <p:cNvSpPr>
                <a:spLocks noGrp="1"/>
              </p:cNvSpPr>
              <p:nvPr>
                <p:ph type="body" idx="1"/>
              </p:nvPr>
            </p:nvSpPr>
            <p:spPr/>
            <p:txBody>
              <a:bodyPr/>
              <a:lstStyle/>
              <a:p>
                <a:r>
                  <a:rPr lang="en-US" sz="1200" dirty="0" smtClean="0">
                    <a:latin typeface="+mn-lt"/>
                  </a:rPr>
                  <a:t>In this figure, we plot the temperature ratio </a:t>
                </a:r>
                <a:r>
                  <a:rPr lang="en-US" sz="1200" b="0" i="0" smtClean="0">
                    <a:latin typeface="Cambria Math" panose="02040503050406030204" pitchFamily="18" charset="0"/>
                  </a:rPr>
                  <a:t>𝑇/𝑇_</a:t>
                </a:r>
                <a:r>
                  <a:rPr lang="en-US" sz="1200" b="0" i="0" smtClean="0">
                    <a:latin typeface="Cambria Math" panose="02040503050406030204" pitchFamily="18" charset="0"/>
                    <a:ea typeface="Cambria Math" panose="02040503050406030204" pitchFamily="18" charset="0"/>
                  </a:rPr>
                  <a:t>𝜆</a:t>
                </a:r>
                <a:r>
                  <a:rPr lang="en-US" sz="1200" dirty="0" smtClean="0">
                    <a:latin typeface="+mn-lt"/>
                  </a:rPr>
                  <a:t>using the full Planck expression (Equation </a:t>
                </a:r>
                <a:r>
                  <a:rPr lang="en-US" sz="1200" dirty="0" smtClean="0">
                    <a:latin typeface="+mn-lt"/>
                  </a:rPr>
                  <a:t>13) </a:t>
                </a:r>
                <a:r>
                  <a:rPr lang="en-US" sz="1200" dirty="0" smtClean="0">
                    <a:latin typeface="+mn-lt"/>
                  </a:rPr>
                  <a:t>and Wien’s approximation (Equation </a:t>
                </a:r>
                <a:r>
                  <a:rPr lang="en-US" sz="1200" dirty="0" smtClean="0">
                    <a:latin typeface="+mn-lt"/>
                  </a:rPr>
                  <a:t>14). Note </a:t>
                </a:r>
                <a:r>
                  <a:rPr lang="en-US" sz="1200" dirty="0" smtClean="0">
                    <a:latin typeface="+mn-lt"/>
                  </a:rPr>
                  <a:t>that at large values of </a:t>
                </a:r>
                <a:r>
                  <a:rPr lang="en-US" sz="1200" i="0">
                    <a:latin typeface="Cambria Math" panose="02040503050406030204" pitchFamily="18" charset="0"/>
                  </a:rPr>
                  <a:t>〖</a:t>
                </a:r>
                <a:r>
                  <a:rPr lang="en-US" sz="1200" i="0" smtClean="0">
                    <a:latin typeface="Cambria Math" panose="02040503050406030204" pitchFamily="18" charset="0"/>
                    <a:ea typeface="Cambria Math" panose="02040503050406030204" pitchFamily="18" charset="0"/>
                  </a:rPr>
                  <a:t>𝜆</a:t>
                </a:r>
                <a:r>
                  <a:rPr lang="en-US" sz="1200" i="0">
                    <a:latin typeface="Cambria Math" panose="02040503050406030204" pitchFamily="18" charset="0"/>
                  </a:rPr>
                  <a:t>𝑇〗_</a:t>
                </a:r>
                <a:r>
                  <a:rPr lang="en-US" sz="1200" i="0">
                    <a:latin typeface="Cambria Math" panose="02040503050406030204" pitchFamily="18" charset="0"/>
                    <a:ea typeface="Cambria Math" panose="02040503050406030204" pitchFamily="18" charset="0"/>
                  </a:rPr>
                  <a:t>𝜆</a:t>
                </a:r>
                <a:r>
                  <a:rPr lang="en-US" sz="1200" dirty="0" smtClean="0">
                    <a:latin typeface="+mn-lt"/>
                  </a:rPr>
                  <a:t>, the two equations diverge.</a:t>
                </a:r>
                <a:endParaRPr lang="en-US" sz="1200" dirty="0">
                  <a:latin typeface="+mn-lt"/>
                </a:endParaRP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15</a:t>
            </a:fld>
            <a:endParaRPr lang="en-US" dirty="0"/>
          </a:p>
        </p:txBody>
      </p:sp>
    </p:spTree>
    <p:extLst>
      <p:ext uri="{BB962C8B-B14F-4D97-AF65-F5344CB8AC3E}">
        <p14:creationId xmlns:p14="http://schemas.microsoft.com/office/powerpoint/2010/main" val="35225687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smtClean="0"/>
                  <a:t>Example 4.</a:t>
                </a:r>
                <a:r>
                  <a:rPr lang="en-US" baseline="0" dirty="0" smtClean="0"/>
                  <a:t> W</a:t>
                </a:r>
                <a:r>
                  <a:rPr lang="en-US" dirty="0"/>
                  <a:t>hat is the true surface temperature when a surface at an equivalent blackbody temperature of 3,820 K is measured with </a:t>
                </a:r>
                <a:r>
                  <a:rPr lang="en-US" dirty="0" smtClean="0"/>
                  <a:t>a </a:t>
                </a:r>
                <a:r>
                  <a:rPr lang="en-US" dirty="0"/>
                  <a:t>0.5-</a:t>
                </a:r>
                <a14:m>
                  <m:oMath xmlns:m="http://schemas.openxmlformats.org/officeDocument/2006/math">
                    <m:r>
                      <a:rPr lang="en-US" i="1">
                        <a:latin typeface="Cambria Math" panose="02040503050406030204" pitchFamily="18" charset="0"/>
                        <a:ea typeface="Cambria Math" panose="02040503050406030204" pitchFamily="18" charset="0"/>
                      </a:rPr>
                      <m:t>𝜇</m:t>
                    </m:r>
                  </m:oMath>
                </a14:m>
                <a:r>
                  <a:rPr lang="en-US" dirty="0">
                    <a:sym typeface="Symbol" panose="05050102010706020507" pitchFamily="18" charset="2"/>
                  </a:rPr>
                  <a:t>m wavelength detector and an </a:t>
                </a:r>
                <a:r>
                  <a:rPr lang="en-US" dirty="0"/>
                  <a:t>emissivity of 0.8 is assumed?</a:t>
                </a:r>
                <a:endParaRPr lang="en-US" dirty="0">
                  <a:sym typeface="Symbol" panose="05050102010706020507" pitchFamily="18" charset="2"/>
                </a:endParaRPr>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Example 4.</a:t>
                </a:r>
                <a:r>
                  <a:rPr lang="en-US" baseline="0" dirty="0" smtClean="0"/>
                  <a:t> W</a:t>
                </a:r>
                <a:r>
                  <a:rPr lang="en-US" sz="1200" dirty="0" smtClean="0">
                    <a:latin typeface="+mn-lt"/>
                  </a:rPr>
                  <a:t>hat is the true surface temperature when a surface at an equivalent blackbody temperature of 3,820 </a:t>
                </a:r>
                <a:r>
                  <a:rPr lang="en-US" sz="1200" dirty="0">
                    <a:latin typeface="+mn-lt"/>
                  </a:rPr>
                  <a:t>K is measured with </a:t>
                </a:r>
                <a:r>
                  <a:rPr lang="en-US" sz="1200" dirty="0" smtClean="0">
                    <a:latin typeface="+mn-lt"/>
                  </a:rPr>
                  <a:t>at </a:t>
                </a:r>
                <a:r>
                  <a:rPr lang="en-US" sz="1200" dirty="0">
                    <a:latin typeface="+mn-lt"/>
                  </a:rPr>
                  <a:t>0.5-</a:t>
                </a:r>
                <a:r>
                  <a:rPr lang="en-US" sz="1200" i="0">
                    <a:latin typeface="Cambria Math" panose="02040503050406030204" pitchFamily="18" charset="0"/>
                    <a:ea typeface="Cambria Math" panose="02040503050406030204" pitchFamily="18" charset="0"/>
                  </a:rPr>
                  <a:t>𝜇</a:t>
                </a:r>
                <a:r>
                  <a:rPr lang="en-US" sz="1200" dirty="0">
                    <a:latin typeface="+mn-lt"/>
                    <a:sym typeface="Symbol" panose="05050102010706020507" pitchFamily="18" charset="2"/>
                  </a:rPr>
                  <a:t>m wavelength </a:t>
                </a:r>
                <a:r>
                  <a:rPr lang="en-US" sz="1200" dirty="0" smtClean="0">
                    <a:latin typeface="+mn-lt"/>
                    <a:sym typeface="Symbol" panose="05050102010706020507" pitchFamily="18" charset="2"/>
                  </a:rPr>
                  <a:t>detector and an </a:t>
                </a:r>
                <a:r>
                  <a:rPr lang="en-US" sz="1200" dirty="0" smtClean="0">
                    <a:latin typeface="+mn-lt"/>
                  </a:rPr>
                  <a:t>emissivity of 0.8 is assumed.</a:t>
                </a:r>
                <a:endParaRPr lang="en-US" sz="1200" dirty="0" smtClean="0">
                  <a:latin typeface="+mn-lt"/>
                  <a:sym typeface="Symbol" panose="05050102010706020507" pitchFamily="18" charset="2"/>
                </a:endParaRP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16</a:t>
            </a:fld>
            <a:endParaRPr lang="en-US" dirty="0"/>
          </a:p>
        </p:txBody>
      </p:sp>
    </p:spTree>
    <p:extLst>
      <p:ext uri="{BB962C8B-B14F-4D97-AF65-F5344CB8AC3E}">
        <p14:creationId xmlns:p14="http://schemas.microsoft.com/office/powerpoint/2010/main" val="40396234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marL="0" marR="0" indent="0" algn="l" defTabSz="474254" rtl="0" eaLnBrk="1" fontAlgn="auto" latinLnBrk="0" hangingPunct="1">
                  <a:lnSpc>
                    <a:spcPct val="100000"/>
                  </a:lnSpc>
                  <a:spcBef>
                    <a:spcPts val="0"/>
                  </a:spcBef>
                  <a:spcAft>
                    <a:spcPts val="0"/>
                  </a:spcAft>
                  <a:buClrTx/>
                  <a:buSzTx/>
                  <a:buFontTx/>
                  <a:buNone/>
                  <a:tabLst/>
                  <a:defRPr/>
                </a:pPr>
                <a:r>
                  <a:rPr lang="en-US" dirty="0">
                    <a:sym typeface="Symbol" panose="05050102010706020507" pitchFamily="18" charset="2"/>
                  </a:rPr>
                  <a:t>The wavelength temperature product is 3,820 K times </a:t>
                </a:r>
                <a:r>
                  <a:rPr lang="en-US" dirty="0"/>
                  <a:t>0.5 </a:t>
                </a:r>
                <a14:m>
                  <m:oMath xmlns:m="http://schemas.openxmlformats.org/officeDocument/2006/math">
                    <m:r>
                      <a:rPr lang="en-US" i="1">
                        <a:latin typeface="Cambria Math" panose="02040503050406030204" pitchFamily="18" charset="0"/>
                        <a:ea typeface="Cambria Math" panose="02040503050406030204" pitchFamily="18" charset="0"/>
                      </a:rPr>
                      <m:t>𝜇</m:t>
                    </m:r>
                  </m:oMath>
                </a14:m>
                <a:r>
                  <a:rPr lang="en-US" dirty="0">
                    <a:sym typeface="Symbol" panose="05050102010706020507" pitchFamily="18" charset="2"/>
                  </a:rPr>
                  <a:t>m or 1,910 </a:t>
                </a:r>
                <a14:m>
                  <m:oMath xmlns:m="http://schemas.openxmlformats.org/officeDocument/2006/math">
                    <m:r>
                      <a:rPr lang="en-US" i="1">
                        <a:latin typeface="Cambria Math" panose="02040503050406030204" pitchFamily="18" charset="0"/>
                        <a:ea typeface="Cambria Math" panose="02040503050406030204" pitchFamily="18" charset="0"/>
                      </a:rPr>
                      <m:t>𝜇</m:t>
                    </m:r>
                  </m:oMath>
                </a14:m>
                <a:r>
                  <a:rPr lang="en-US" dirty="0">
                    <a:sym typeface="Symbol" panose="05050102010706020507" pitchFamily="18" charset="2"/>
                  </a:rPr>
                  <a:t>m-K. This is much less than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2</m:t>
                        </m:r>
                      </m:sub>
                    </m:sSub>
                  </m:oMath>
                </a14:m>
                <a:r>
                  <a:rPr lang="en-US" dirty="0">
                    <a:sym typeface="Symbol" panose="05050102010706020507" pitchFamily="18" charset="2"/>
                  </a:rPr>
                  <a:t> or </a:t>
                </a:r>
                <a:r>
                  <a:rPr lang="en-US" dirty="0"/>
                  <a:t>14,388 </a:t>
                </a:r>
                <a:r>
                  <a:rPr lang="en-US" dirty="0">
                    <a:sym typeface="Symbol"/>
                  </a:rPr>
                  <a:t></a:t>
                </a:r>
                <a:r>
                  <a:rPr lang="en-US" dirty="0"/>
                  <a:t>m-K. So, Wien’s approximation is valid and Equation 14 can be used. The true surface temperature is calculated to be </a:t>
                </a:r>
                <a14:m>
                  <m:oMath xmlns:m="http://schemas.openxmlformats.org/officeDocument/2006/math">
                    <m:r>
                      <a:rPr lang="en-US" i="1">
                        <a:latin typeface="Cambria Math" panose="02040503050406030204" pitchFamily="18" charset="0"/>
                        <a:sym typeface="Symbol" panose="05050102010706020507" pitchFamily="18" charset="2"/>
                      </a:rPr>
                      <m:t>3,937</m:t>
                    </m:r>
                  </m:oMath>
                </a14:m>
                <a:r>
                  <a:rPr lang="en-US" dirty="0">
                    <a:sym typeface="Symbol" panose="05050102010706020507" pitchFamily="18" charset="2"/>
                  </a:rPr>
                  <a:t> K</a:t>
                </a:r>
                <a:r>
                  <a:rPr lang="en-US" dirty="0" smtClean="0">
                    <a:sym typeface="Symbol" panose="05050102010706020507" pitchFamily="18" charset="2"/>
                  </a:rPr>
                  <a:t>. </a:t>
                </a:r>
                <a:r>
                  <a:rPr lang="en-US" sz="1200" b="0" dirty="0" smtClean="0">
                    <a:sym typeface="Symbol" panose="05050102010706020507" pitchFamily="18" charset="2"/>
                  </a:rPr>
                  <a:t>Note that this value is within about </a:t>
                </a:r>
                <a14:m>
                  <m:oMath xmlns:m="http://schemas.openxmlformats.org/officeDocument/2006/math">
                    <m:r>
                      <a:rPr lang="en-US" sz="1200" b="0" i="0" smtClean="0">
                        <a:latin typeface="Cambria Math" panose="02040503050406030204" pitchFamily="18" charset="0"/>
                        <a:sym typeface="Symbol" panose="05050102010706020507" pitchFamily="18" charset="2"/>
                      </a:rPr>
                      <m:t>0.1 </m:t>
                    </m:r>
                    <m:r>
                      <m:rPr>
                        <m:sty m:val="p"/>
                      </m:rPr>
                      <a:rPr lang="en-US" sz="1200">
                        <a:latin typeface="Cambria Math" panose="02040503050406030204" pitchFamily="18" charset="0"/>
                        <a:sym typeface="Symbol" panose="05050102010706020507" pitchFamily="18" charset="2"/>
                      </a:rPr>
                      <m:t>K</m:t>
                    </m:r>
                  </m:oMath>
                </a14:m>
                <a:r>
                  <a:rPr lang="en-US" sz="1200" b="0" dirty="0" smtClean="0">
                    <a:sym typeface="Symbol" panose="05050102010706020507" pitchFamily="18" charset="2"/>
                  </a:rPr>
                  <a:t> of the value calculated with the full Planck equation.</a:t>
                </a:r>
              </a:p>
              <a:p>
                <a:pPr defTabSz="474254">
                  <a:defRPr/>
                </a:pPr>
                <a:endParaRPr lang="en-US" dirty="0"/>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sym typeface="Symbol" panose="05050102010706020507" pitchFamily="18" charset="2"/>
                  </a:rPr>
                  <a:t>The </a:t>
                </a:r>
                <a:r>
                  <a:rPr lang="en-US" sz="1200" dirty="0">
                    <a:sym typeface="Symbol" panose="05050102010706020507" pitchFamily="18" charset="2"/>
                  </a:rPr>
                  <a:t>wavelength temperature product is 3,820 K times </a:t>
                </a:r>
                <a:r>
                  <a:rPr lang="en-US" sz="1200" dirty="0"/>
                  <a:t>0.5 </a:t>
                </a:r>
                <a:r>
                  <a:rPr lang="en-US" sz="1200" i="0">
                    <a:latin typeface="Cambria Math" panose="02040503050406030204" pitchFamily="18" charset="0"/>
                    <a:ea typeface="Cambria Math" panose="02040503050406030204" pitchFamily="18" charset="0"/>
                  </a:rPr>
                  <a:t>𝜇</a:t>
                </a:r>
                <a:r>
                  <a:rPr lang="en-US" sz="1200" dirty="0">
                    <a:sym typeface="Symbol" panose="05050102010706020507" pitchFamily="18" charset="2"/>
                  </a:rPr>
                  <a:t>m or 1,910 </a:t>
                </a:r>
                <a:r>
                  <a:rPr lang="en-US" sz="1200" i="0">
                    <a:latin typeface="Cambria Math" panose="02040503050406030204" pitchFamily="18" charset="0"/>
                    <a:ea typeface="Cambria Math" panose="02040503050406030204" pitchFamily="18" charset="0"/>
                  </a:rPr>
                  <a:t>𝜇</a:t>
                </a:r>
                <a:r>
                  <a:rPr lang="en-US" sz="1200" dirty="0">
                    <a:sym typeface="Symbol" panose="05050102010706020507" pitchFamily="18" charset="2"/>
                  </a:rPr>
                  <a:t>m-K. This is much less than </a:t>
                </a:r>
                <a:r>
                  <a:rPr lang="en-US" sz="1200" i="0">
                    <a:latin typeface="Cambria Math" panose="02040503050406030204" pitchFamily="18" charset="0"/>
                  </a:rPr>
                  <a:t>𝐶_2</a:t>
                </a:r>
                <a:r>
                  <a:rPr lang="en-US" sz="1200" dirty="0">
                    <a:sym typeface="Symbol" panose="05050102010706020507" pitchFamily="18" charset="2"/>
                  </a:rPr>
                  <a:t> or </a:t>
                </a:r>
                <a:r>
                  <a:rPr lang="en-US" sz="1200" dirty="0"/>
                  <a:t>14,388 </a:t>
                </a:r>
                <a:r>
                  <a:rPr lang="en-US" sz="1200" dirty="0">
                    <a:sym typeface="Symbol"/>
                  </a:rPr>
                  <a:t></a:t>
                </a:r>
                <a:r>
                  <a:rPr lang="en-US" sz="1200" dirty="0"/>
                  <a:t>m-K. So, Wien’s approximation is valid </a:t>
                </a:r>
                <a:r>
                  <a:rPr lang="en-US" sz="1200" dirty="0" smtClean="0"/>
                  <a:t>and Equation</a:t>
                </a:r>
                <a:r>
                  <a:rPr lang="en-US" sz="1200" baseline="0" dirty="0" smtClean="0"/>
                  <a:t> 14 can be used. The true surface temperature is calculated to be </a:t>
                </a:r>
                <a:r>
                  <a:rPr lang="en-US" sz="1200" i="0" smtClean="0">
                    <a:latin typeface="Cambria Math" panose="02040503050406030204" pitchFamily="18" charset="0"/>
                    <a:sym typeface="Symbol" panose="05050102010706020507" pitchFamily="18" charset="2"/>
                  </a:rPr>
                  <a:t>3,937</a:t>
                </a:r>
                <a:r>
                  <a:rPr lang="en-US" sz="1200" dirty="0">
                    <a:sym typeface="Symbol" panose="05050102010706020507" pitchFamily="18" charset="2"/>
                  </a:rPr>
                  <a:t> </a:t>
                </a:r>
                <a:r>
                  <a:rPr lang="en-US" sz="1200" dirty="0" smtClean="0">
                    <a:sym typeface="Symbol" panose="05050102010706020507" pitchFamily="18" charset="2"/>
                  </a:rPr>
                  <a:t>K.</a:t>
                </a:r>
                <a:endParaRPr lang="en-US" sz="1200" dirty="0"/>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17</a:t>
            </a:fld>
            <a:endParaRPr lang="en-US" dirty="0"/>
          </a:p>
        </p:txBody>
      </p:sp>
    </p:spTree>
    <p:extLst>
      <p:ext uri="{BB962C8B-B14F-4D97-AF65-F5344CB8AC3E}">
        <p14:creationId xmlns:p14="http://schemas.microsoft.com/office/powerpoint/2010/main" val="2477108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smtClean="0"/>
                  <a:t>Example 5. </a:t>
                </a:r>
                <a:r>
                  <a:rPr lang="en-US" dirty="0"/>
                  <a:t>Repeat Example 4, except with an 8-</a:t>
                </a:r>
                <a14:m>
                  <m:oMath xmlns:m="http://schemas.openxmlformats.org/officeDocument/2006/math">
                    <m:r>
                      <a:rPr lang="en-US" i="1">
                        <a:latin typeface="Cambria Math" panose="02040503050406030204" pitchFamily="18" charset="0"/>
                        <a:ea typeface="Cambria Math" panose="02040503050406030204" pitchFamily="18" charset="0"/>
                      </a:rPr>
                      <m:t>𝜇</m:t>
                    </m:r>
                  </m:oMath>
                </a14:m>
                <a:r>
                  <a:rPr lang="en-US" dirty="0">
                    <a:sym typeface="Symbol" panose="05050102010706020507" pitchFamily="18" charset="2"/>
                  </a:rPr>
                  <a:t>m detector. </a:t>
                </a:r>
                <a:r>
                  <a:rPr lang="en-US" dirty="0"/>
                  <a:t>What is the true surface temperature? </a:t>
                </a:r>
                <a:endParaRPr lang="en-US" dirty="0">
                  <a:sym typeface="Symbol" panose="05050102010706020507" pitchFamily="18" charset="2"/>
                </a:endParaRPr>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Example 5. </a:t>
                </a:r>
                <a:r>
                  <a:rPr lang="en-US" sz="1200" dirty="0" smtClean="0">
                    <a:latin typeface="+mn-lt"/>
                  </a:rPr>
                  <a:t>Repeat Example 4, except with an 8-</a:t>
                </a:r>
                <a:r>
                  <a:rPr lang="en-US" sz="1200" i="0">
                    <a:latin typeface="Cambria Math" panose="02040503050406030204" pitchFamily="18" charset="0"/>
                    <a:ea typeface="Cambria Math" panose="02040503050406030204" pitchFamily="18" charset="0"/>
                  </a:rPr>
                  <a:t>𝜇</a:t>
                </a:r>
                <a:r>
                  <a:rPr lang="en-US" sz="1200" dirty="0">
                    <a:latin typeface="+mn-lt"/>
                    <a:sym typeface="Symbol" panose="05050102010706020507" pitchFamily="18" charset="2"/>
                  </a:rPr>
                  <a:t>m </a:t>
                </a:r>
                <a:r>
                  <a:rPr lang="en-US" sz="1200" dirty="0" smtClean="0">
                    <a:latin typeface="+mn-lt"/>
                    <a:sym typeface="Symbol" panose="05050102010706020507" pitchFamily="18" charset="2"/>
                  </a:rPr>
                  <a:t>detector. </a:t>
                </a:r>
                <a:r>
                  <a:rPr lang="en-US" sz="1200" dirty="0" smtClean="0">
                    <a:latin typeface="+mn-lt"/>
                  </a:rPr>
                  <a:t>What is the true surface temperature? </a:t>
                </a:r>
                <a:endParaRPr lang="en-US" sz="1200" dirty="0" smtClean="0">
                  <a:latin typeface="+mn-lt"/>
                  <a:sym typeface="Symbol" panose="05050102010706020507" pitchFamily="18" charset="2"/>
                </a:endParaRP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18</a:t>
            </a:fld>
            <a:endParaRPr lang="en-US" dirty="0"/>
          </a:p>
        </p:txBody>
      </p:sp>
    </p:spTree>
    <p:extLst>
      <p:ext uri="{BB962C8B-B14F-4D97-AF65-F5344CB8AC3E}">
        <p14:creationId xmlns:p14="http://schemas.microsoft.com/office/powerpoint/2010/main" val="25035101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a:t>The wavelength temperature product is 3,820 K times 8 </a:t>
                </a:r>
                <a14:m>
                  <m:oMath xmlns:m="http://schemas.openxmlformats.org/officeDocument/2006/math">
                    <m:r>
                      <a:rPr lang="en-US" i="1">
                        <a:latin typeface="Cambria Math" panose="02040503050406030204" pitchFamily="18" charset="0"/>
                      </a:rPr>
                      <m:t>𝜇</m:t>
                    </m:r>
                  </m:oMath>
                </a14:m>
                <a:r>
                  <a:rPr lang="en-US" dirty="0"/>
                  <a:t>m or 30,560 </a:t>
                </a:r>
                <a14:m>
                  <m:oMath xmlns:m="http://schemas.openxmlformats.org/officeDocument/2006/math">
                    <m:r>
                      <a:rPr lang="en-US" i="1">
                        <a:latin typeface="Cambria Math" panose="02040503050406030204" pitchFamily="18" charset="0"/>
                      </a:rPr>
                      <m:t>𝜇</m:t>
                    </m:r>
                  </m:oMath>
                </a14:m>
                <a:r>
                  <a:rPr lang="en-US" dirty="0"/>
                  <a:t>m-K. This is greater than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2</m:t>
                        </m:r>
                      </m:sub>
                    </m:sSub>
                  </m:oMath>
                </a14:m>
                <a:r>
                  <a:rPr lang="en-US" dirty="0"/>
                  <a:t> or 14,388 </a:t>
                </a:r>
                <a:r>
                  <a:rPr lang="en-US" dirty="0">
                    <a:sym typeface="Symbol" panose="05050102010706020507" pitchFamily="18" charset="2"/>
                  </a:rPr>
                  <a:t></a:t>
                </a:r>
                <a:r>
                  <a:rPr lang="en-US" dirty="0"/>
                  <a:t>m-K. So, the full Planck equation (Equation 1) must be used using routine bb_tst. The calculated temperature is </a:t>
                </a:r>
                <a14:m>
                  <m:oMath xmlns:m="http://schemas.openxmlformats.org/officeDocument/2006/math">
                    <m:r>
                      <a:rPr lang="en-US" i="1">
                        <a:latin typeface="Cambria Math" panose="02040503050406030204" pitchFamily="18" charset="0"/>
                      </a:rPr>
                      <m:t>4,579 </m:t>
                    </m:r>
                    <m:r>
                      <m:rPr>
                        <m:sty m:val="p"/>
                      </m:rPr>
                      <a:rPr lang="en-US">
                        <a:latin typeface="Cambria Math" panose="02040503050406030204" pitchFamily="18" charset="0"/>
                      </a:rPr>
                      <m:t>K</m:t>
                    </m:r>
                  </m:oMath>
                </a14:m>
                <a:r>
                  <a:rPr lang="en-US" dirty="0">
                    <a:sym typeface="Symbol" panose="05050102010706020507" pitchFamily="18" charset="2"/>
                  </a:rPr>
                  <a:t>. If indeed we had used Wien’s approximation, the calculated true surface temperature would have been over 7,200 K and off by over 2,600 K.</a:t>
                </a:r>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The wavelength temperature product is 3,820 K times 8 </a:t>
                </a:r>
                <a:r>
                  <a:rPr lang="en-US" sz="1200" i="0">
                    <a:latin typeface="Cambria Math" panose="02040503050406030204" pitchFamily="18" charset="0"/>
                  </a:rPr>
                  <a:t>𝜇</a:t>
                </a:r>
                <a:r>
                  <a:rPr lang="en-US" sz="1200" dirty="0"/>
                  <a:t>m or 30,560 </a:t>
                </a:r>
                <a:r>
                  <a:rPr lang="en-US" sz="1200" i="0">
                    <a:latin typeface="Cambria Math" panose="02040503050406030204" pitchFamily="18" charset="0"/>
                  </a:rPr>
                  <a:t>𝜇</a:t>
                </a:r>
                <a:r>
                  <a:rPr lang="en-US" sz="1200" dirty="0"/>
                  <a:t>m-K. This is greater than </a:t>
                </a:r>
                <a:r>
                  <a:rPr lang="en-US" sz="1200" i="0">
                    <a:latin typeface="Cambria Math" panose="02040503050406030204" pitchFamily="18" charset="0"/>
                  </a:rPr>
                  <a:t>𝐶_2</a:t>
                </a:r>
                <a:r>
                  <a:rPr lang="en-US" sz="1200" dirty="0"/>
                  <a:t> or 14,388 </a:t>
                </a:r>
                <a:r>
                  <a:rPr lang="en-US" sz="1200" dirty="0">
                    <a:sym typeface="Symbol" panose="05050102010706020507" pitchFamily="18" charset="2"/>
                  </a:rPr>
                  <a:t></a:t>
                </a:r>
                <a:r>
                  <a:rPr lang="en-US" sz="1200" dirty="0"/>
                  <a:t>m-K. So, the full Planck equation (Equation 1) must be used using routine </a:t>
                </a:r>
                <a:r>
                  <a:rPr lang="en-US" sz="1200" dirty="0" smtClean="0"/>
                  <a:t>bb_tst.</a:t>
                </a:r>
                <a:r>
                  <a:rPr lang="en-US" sz="1200" baseline="0" dirty="0" smtClean="0"/>
                  <a:t> The calculated temperature is </a:t>
                </a:r>
                <a:r>
                  <a:rPr lang="en-US" sz="1200" i="0" smtClean="0">
                    <a:latin typeface="Cambria Math" panose="02040503050406030204" pitchFamily="18" charset="0"/>
                  </a:rPr>
                  <a:t>4,579 </a:t>
                </a:r>
                <a:r>
                  <a:rPr lang="en-US" sz="1200" i="0">
                    <a:latin typeface="Cambria Math" panose="02040503050406030204" pitchFamily="18" charset="0"/>
                  </a:rPr>
                  <a:t>K</a:t>
                </a:r>
                <a:r>
                  <a:rPr lang="en-US" sz="1200" dirty="0" smtClean="0">
                    <a:sym typeface="Symbol" panose="05050102010706020507" pitchFamily="18" charset="2"/>
                  </a:rPr>
                  <a:t>. If indeed we had used Wien’s approximation, the calculated true surface temperature would have been over 7,200 K and off by over 2,600 K.</a:t>
                </a:r>
                <a:endParaRPr lang="en-US" sz="1200" dirty="0">
                  <a:sym typeface="Symbol" panose="05050102010706020507" pitchFamily="18" charset="2"/>
                </a:endParaRP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19</a:t>
            </a:fld>
            <a:endParaRPr lang="en-US" dirty="0"/>
          </a:p>
        </p:txBody>
      </p:sp>
    </p:spTree>
    <p:extLst>
      <p:ext uri="{BB962C8B-B14F-4D97-AF65-F5344CB8AC3E}">
        <p14:creationId xmlns:p14="http://schemas.microsoft.com/office/powerpoint/2010/main" val="37220030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We can see by looking at Equation 13, that the correction to the measured surface temperature is dependent on the wavelength and when Wien’s approximation applies in Equation 14, the correction is proportional to the wavelength. This suggests that using a short wavelength detector will minimize the effect of emissivity on our temperature measurement.</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20</a:t>
            </a:fld>
            <a:endParaRPr lang="en-US" dirty="0"/>
          </a:p>
        </p:txBody>
      </p:sp>
    </p:spTree>
    <p:extLst>
      <p:ext uri="{BB962C8B-B14F-4D97-AF65-F5344CB8AC3E}">
        <p14:creationId xmlns:p14="http://schemas.microsoft.com/office/powerpoint/2010/main" val="28552458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US" dirty="0"/>
                  <a:t>By differentiating </a:t>
                </a:r>
                <a:r>
                  <a:rPr lang="en-US" dirty="0" smtClean="0"/>
                  <a:t>Equation </a:t>
                </a:r>
                <a:r>
                  <a:rPr lang="en-US" dirty="0"/>
                  <a:t>11 with respect to emissivity, we can determine the sensitivity of the </a:t>
                </a:r>
                <a:r>
                  <a:rPr lang="en-US" dirty="0" smtClean="0"/>
                  <a:t>computed </a:t>
                </a:r>
                <a:r>
                  <a:rPr lang="en-US" dirty="0"/>
                  <a:t>“true” surface temperature to the assumed emissivity for a detector </a:t>
                </a:r>
                <a14:m>
                  <m:oMath xmlns:m="http://schemas.openxmlformats.org/officeDocument/2006/math">
                    <m:r>
                      <a:rPr lang="en-US" i="1">
                        <a:latin typeface="Cambria Math" panose="02040503050406030204" pitchFamily="18" charset="0"/>
                      </a:rPr>
                      <m:t>𝑖</m:t>
                    </m:r>
                  </m:oMath>
                </a14:m>
                <a:r>
                  <a:rPr lang="en-US" dirty="0"/>
                  <a:t> with wavelength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𝑖</m:t>
                        </m:r>
                      </m:sub>
                    </m:sSub>
                  </m:oMath>
                </a14:m>
                <a:r>
                  <a:rPr lang="en-US" dirty="0"/>
                  <a:t>. The result is shown in Equation 15. If Wien’s approximation applies, </a:t>
                </a:r>
                <a:r>
                  <a:rPr lang="en-US" dirty="0" smtClean="0"/>
                  <a:t>then the </a:t>
                </a:r>
                <a:r>
                  <a:rPr lang="en-US" dirty="0"/>
                  <a:t>sensitivity of the surface temperature to emissivity becomes proportional to the wavelength-temperature </a:t>
                </a:r>
                <a:r>
                  <a:rPr lang="en-US" dirty="0" smtClean="0"/>
                  <a:t>product, as shown in Equation 16.</a:t>
                </a:r>
                <a:endParaRPr lang="en-US" dirty="0"/>
              </a:p>
            </p:txBody>
          </p:sp>
        </mc:Choice>
        <mc:Fallback xmlns="">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By differentiating equation 11 with respect to emissivity, we can determine the sensitivity of the </a:t>
                </a:r>
                <a:r>
                  <a:rPr lang="en-US" sz="1200" kern="1200" dirty="0">
                    <a:solidFill>
                      <a:schemeClr val="tx1"/>
                    </a:solidFill>
                    <a:latin typeface="+mn-lt"/>
                    <a:ea typeface="+mn-ea"/>
                    <a:cs typeface="+mn-cs"/>
                  </a:rPr>
                  <a:t>computed the “true” surface temperature </a:t>
                </a:r>
                <a:r>
                  <a:rPr lang="en-US" sz="1200" kern="1200" dirty="0" smtClean="0">
                    <a:solidFill>
                      <a:schemeClr val="tx1"/>
                    </a:solidFill>
                    <a:latin typeface="+mn-lt"/>
                    <a:ea typeface="+mn-ea"/>
                    <a:cs typeface="+mn-cs"/>
                  </a:rPr>
                  <a:t>to the assumed emissivity for a detector </a:t>
                </a:r>
                <a:r>
                  <a:rPr lang="en-US" sz="1200" i="0">
                    <a:latin typeface="Cambria Math" panose="02040503050406030204" pitchFamily="18" charset="0"/>
                  </a:rPr>
                  <a:t>𝑖</a:t>
                </a:r>
                <a:r>
                  <a:rPr lang="en-US" sz="1200" kern="1200" dirty="0" smtClean="0">
                    <a:solidFill>
                      <a:schemeClr val="tx1"/>
                    </a:solidFill>
                    <a:latin typeface="+mn-lt"/>
                    <a:ea typeface="+mn-ea"/>
                    <a:cs typeface="+mn-cs"/>
                  </a:rPr>
                  <a:t> with wavelength </a:t>
                </a:r>
                <a:r>
                  <a:rPr lang="en-US" sz="1200" i="0">
                    <a:latin typeface="Cambria Math" panose="02040503050406030204" pitchFamily="18" charset="0"/>
                  </a:rPr>
                  <a:t>𝜆_𝑖</a:t>
                </a:r>
                <a:r>
                  <a:rPr lang="en-US" sz="1200"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The</a:t>
                </a:r>
                <a:r>
                  <a:rPr lang="en-US" sz="1200" kern="1200" baseline="0" dirty="0" smtClean="0">
                    <a:solidFill>
                      <a:schemeClr val="tx1"/>
                    </a:solidFill>
                    <a:latin typeface="+mn-lt"/>
                    <a:ea typeface="+mn-ea"/>
                    <a:cs typeface="+mn-cs"/>
                  </a:rPr>
                  <a:t> result is shown in Equation 15. If Wien’s approximation applies, then sensitivity of the surface temperature to emissivity becomes proportional to the wavelength-temperature product.</a:t>
                </a:r>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21</a:t>
            </a:fld>
            <a:endParaRPr lang="en-US" dirty="0"/>
          </a:p>
        </p:txBody>
      </p:sp>
    </p:spTree>
    <p:extLst>
      <p:ext uri="{BB962C8B-B14F-4D97-AF65-F5344CB8AC3E}">
        <p14:creationId xmlns:p14="http://schemas.microsoft.com/office/powerpoint/2010/main" val="38052638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Using the sensitivity and an estimate of the uncertainty in the emissivity produces an estimate of the uncertainty in the surface temperature. Note the form of the sensitivity which expresses the change in the logarithm of the surface temperature with the logarithm of the spectral emissivity is equivalent to the percentage change in the true surface temperature with the percentage change in the spectral emissivity. Quantifying the uncertainty in this manner simplifies the calculation of relative error.</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22</a:t>
            </a:fld>
            <a:endParaRPr lang="en-US" dirty="0"/>
          </a:p>
        </p:txBody>
      </p:sp>
    </p:spTree>
    <p:extLst>
      <p:ext uri="{BB962C8B-B14F-4D97-AF65-F5344CB8AC3E}">
        <p14:creationId xmlns:p14="http://schemas.microsoft.com/office/powerpoint/2010/main" val="20062429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we show the sensitivity of the measured</a:t>
            </a:r>
            <a:r>
              <a:rPr lang="en-US" baseline="0" dirty="0" smtClean="0"/>
              <a:t> true surface temperature to the spectral emissivity as a function of the true surface temperature with wavelength as a parameter. For comparison, the sensitivity calculated using Wien’s approximation is also shown. Note that the magnitude of the sensitivity calculated using Wien’s approximation is always greater than the value derived from the full Planck Equation. Thus, Wien’s approximation provides an upper bound on the magnitude of the sensitivity.</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23</a:t>
            </a:fld>
            <a:endParaRPr lang="en-US" dirty="0"/>
          </a:p>
        </p:txBody>
      </p:sp>
    </p:spTree>
    <p:extLst>
      <p:ext uri="{BB962C8B-B14F-4D97-AF65-F5344CB8AC3E}">
        <p14:creationId xmlns:p14="http://schemas.microsoft.com/office/powerpoint/2010/main" val="10951463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US" dirty="0" smtClean="0"/>
                  <a:t>Example 6. </a:t>
                </a:r>
                <a:r>
                  <a:rPr lang="en-US" dirty="0"/>
                  <a:t>If the spectral emissivity of graphite at 0.53 </a:t>
                </a:r>
                <a14:m>
                  <m:oMath xmlns:m="http://schemas.openxmlformats.org/officeDocument/2006/math">
                    <m:r>
                      <a:rPr lang="en-US" i="1">
                        <a:latin typeface="Cambria Math" panose="02040503050406030204" pitchFamily="18" charset="0"/>
                        <a:ea typeface="Cambria Math" panose="02040503050406030204" pitchFamily="18" charset="0"/>
                      </a:rPr>
                      <m:t>𝜇</m:t>
                    </m:r>
                  </m:oMath>
                </a14:m>
                <a:r>
                  <a:rPr lang="en-US" dirty="0">
                    <a:sym typeface="Symbol" panose="05050102010706020507" pitchFamily="18" charset="2"/>
                  </a:rPr>
                  <a:t>m </a:t>
                </a:r>
                <a:r>
                  <a:rPr lang="en-US" dirty="0"/>
                  <a:t>is estimated to be 0.8 with an estimated uncertainty of 20%</a:t>
                </a:r>
                <a:r>
                  <a:rPr lang="en-US" dirty="0">
                    <a:sym typeface="Symbol" panose="05050102010706020507" pitchFamily="18" charset="2"/>
                  </a:rPr>
                  <a:t>, what is the estimated uncertainty in the temperature if a detector at this wavelength indicates an equivalent blackbody temperature of 2,950 K?</a:t>
                </a:r>
                <a:endParaRPr lang="en-US" dirty="0"/>
              </a:p>
            </p:txBody>
          </p:sp>
        </mc:Choice>
        <mc:Fallback xmlns="">
          <p:sp>
            <p:nvSpPr>
              <p:cNvPr id="3" name="Notes Placeholder 2"/>
              <p:cNvSpPr>
                <a:spLocks noGrp="1"/>
              </p:cNvSpPr>
              <p:nvPr>
                <p:ph type="body" idx="1"/>
              </p:nvPr>
            </p:nvSpPr>
            <p:spPr/>
            <p:txBody>
              <a:bodyPr/>
              <a:lstStyle/>
              <a:p>
                <a:r>
                  <a:rPr lang="en-US" dirty="0" smtClean="0"/>
                  <a:t>Example 6. </a:t>
                </a:r>
                <a:r>
                  <a:rPr lang="en-US" sz="1200" dirty="0" smtClean="0">
                    <a:latin typeface="+mn-lt"/>
                  </a:rPr>
                  <a:t>If the spectral emissivity of graphite at 0.53 </a:t>
                </a:r>
                <a:r>
                  <a:rPr lang="en-US" sz="1200" i="0">
                    <a:latin typeface="Cambria Math" panose="02040503050406030204" pitchFamily="18" charset="0"/>
                    <a:ea typeface="Cambria Math" panose="02040503050406030204" pitchFamily="18" charset="0"/>
                  </a:rPr>
                  <a:t>𝜇</a:t>
                </a:r>
                <a:r>
                  <a:rPr lang="en-US" sz="1200" dirty="0">
                    <a:latin typeface="+mn-lt"/>
                    <a:sym typeface="Symbol" panose="05050102010706020507" pitchFamily="18" charset="2"/>
                  </a:rPr>
                  <a:t>m </a:t>
                </a:r>
                <a:r>
                  <a:rPr lang="en-US" sz="1200" dirty="0" smtClean="0">
                    <a:latin typeface="+mn-lt"/>
                  </a:rPr>
                  <a:t>is estimated to be 0.8 with an estimated uncertainty of 20%</a:t>
                </a:r>
                <a:r>
                  <a:rPr lang="en-US" sz="1200" dirty="0" smtClean="0">
                    <a:latin typeface="+mn-lt"/>
                    <a:sym typeface="Symbol" panose="05050102010706020507" pitchFamily="18" charset="2"/>
                  </a:rPr>
                  <a:t>, what is the estimated uncertainty in the temperature if a detector at this wavelength indicates an equivalent blackbody temperature of 2,950 K?</a:t>
                </a:r>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24</a:t>
            </a:fld>
            <a:endParaRPr lang="en-US" dirty="0"/>
          </a:p>
        </p:txBody>
      </p:sp>
    </p:spTree>
    <p:extLst>
      <p:ext uri="{BB962C8B-B14F-4D97-AF65-F5344CB8AC3E}">
        <p14:creationId xmlns:p14="http://schemas.microsoft.com/office/powerpoint/2010/main" val="69647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US" dirty="0"/>
                  <a:t>The wavelength temperature product is 2,950 K times 0.53 </a:t>
                </a:r>
                <a14:m>
                  <m:oMath xmlns:m="http://schemas.openxmlformats.org/officeDocument/2006/math">
                    <m:r>
                      <a:rPr lang="en-US" i="1">
                        <a:latin typeface="Cambria Math" panose="02040503050406030204" pitchFamily="18" charset="0"/>
                      </a:rPr>
                      <m:t>𝜇</m:t>
                    </m:r>
                  </m:oMath>
                </a14:m>
                <a:r>
                  <a:rPr lang="en-US" dirty="0"/>
                  <a:t>m or 1,563.5 </a:t>
                </a:r>
                <a14:m>
                  <m:oMath xmlns:m="http://schemas.openxmlformats.org/officeDocument/2006/math">
                    <m:r>
                      <a:rPr lang="en-US" i="1">
                        <a:latin typeface="Cambria Math" panose="02040503050406030204" pitchFamily="18" charset="0"/>
                      </a:rPr>
                      <m:t>𝜇</m:t>
                    </m:r>
                  </m:oMath>
                </a14:m>
                <a:r>
                  <a:rPr lang="en-US" dirty="0"/>
                  <a:t>m-K. This is much less than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2</m:t>
                        </m:r>
                      </m:sub>
                    </m:sSub>
                  </m:oMath>
                </a14:m>
                <a:r>
                  <a:rPr lang="en-US" dirty="0"/>
                  <a:t> or 14,388 </a:t>
                </a:r>
                <a:r>
                  <a:rPr lang="en-US" dirty="0">
                    <a:sym typeface="Symbol" panose="05050102010706020507" pitchFamily="18" charset="2"/>
                  </a:rPr>
                  <a:t></a:t>
                </a:r>
                <a:r>
                  <a:rPr lang="en-US" dirty="0"/>
                  <a:t>m-K. So, Wien’s approximation is valid and Equation 14 and routine bb_tstw can be used.  The calculated true surface temperature is 3,023 K and the sensitivity to the spectral emissivity is 11</a:t>
                </a:r>
                <a:r>
                  <a:rPr lang="en-US" dirty="0" smtClean="0"/>
                  <a:t>%. Therefore</a:t>
                </a:r>
                <a:r>
                  <a:rPr lang="en-US" dirty="0"/>
                  <a:t>, since the emissivity uncertainty is estimated to be 20%, the resulting uncertainty in surface temperature is 20% × 11% or 2.2%. For a temperature of 3,023 K, the absolute uncertainty is 67 K.</a:t>
                </a:r>
              </a:p>
              <a:p>
                <a:endParaRPr lang="en-US" dirty="0"/>
              </a:p>
            </p:txBody>
          </p:sp>
        </mc:Choice>
        <mc:Fallback xmlns="">
          <p:sp>
            <p:nvSpPr>
              <p:cNvPr id="3" name="Notes Placeholder 2"/>
              <p:cNvSpPr>
                <a:spLocks noGrp="1"/>
              </p:cNvSpPr>
              <p:nvPr>
                <p:ph type="body" idx="1"/>
              </p:nvPr>
            </p:nvSpPr>
            <p:spPr/>
            <p:txBody>
              <a:bodyPr/>
              <a:lstStyle/>
              <a:p>
                <a:pPr marL="0" indent="0">
                  <a:buNone/>
                </a:pPr>
                <a:r>
                  <a:rPr lang="en-US" sz="1200" dirty="0" smtClean="0"/>
                  <a:t>The wavelength temperature product is 2,950 K times 0.53 </a:t>
                </a:r>
                <a:r>
                  <a:rPr lang="en-US" sz="1200" i="0">
                    <a:latin typeface="Cambria Math" panose="02040503050406030204" pitchFamily="18" charset="0"/>
                  </a:rPr>
                  <a:t>𝜇</a:t>
                </a:r>
                <a:r>
                  <a:rPr lang="en-US" sz="1200" dirty="0"/>
                  <a:t>m or 1,563.5 </a:t>
                </a:r>
                <a:r>
                  <a:rPr lang="en-US" sz="1200" i="0">
                    <a:latin typeface="Cambria Math" panose="02040503050406030204" pitchFamily="18" charset="0"/>
                  </a:rPr>
                  <a:t>𝜇</a:t>
                </a:r>
                <a:r>
                  <a:rPr lang="en-US" sz="1200" dirty="0"/>
                  <a:t>m-K. This is much less than </a:t>
                </a:r>
                <a:r>
                  <a:rPr lang="en-US" sz="1200" i="0">
                    <a:latin typeface="Cambria Math" panose="02040503050406030204" pitchFamily="18" charset="0"/>
                  </a:rPr>
                  <a:t>𝐶_2</a:t>
                </a:r>
                <a:r>
                  <a:rPr lang="en-US" sz="1200" dirty="0"/>
                  <a:t> or 14,388 </a:t>
                </a:r>
                <a:r>
                  <a:rPr lang="en-US" sz="1200" dirty="0">
                    <a:sym typeface="Symbol" panose="05050102010706020507" pitchFamily="18" charset="2"/>
                  </a:rPr>
                  <a:t></a:t>
                </a:r>
                <a:r>
                  <a:rPr lang="en-US" sz="1200" dirty="0"/>
                  <a:t>m-K. So, Wien’s approximation is valid and Equation </a:t>
                </a:r>
                <a:r>
                  <a:rPr lang="en-US" sz="1200" dirty="0" smtClean="0"/>
                  <a:t>14 </a:t>
                </a:r>
                <a:r>
                  <a:rPr lang="en-US" sz="1200" dirty="0"/>
                  <a:t>and routine bb_tstw can be </a:t>
                </a:r>
                <a:r>
                  <a:rPr lang="en-US" sz="1200" dirty="0" smtClean="0"/>
                  <a:t>used.</a:t>
                </a:r>
                <a:r>
                  <a:rPr lang="en-US" sz="1200" baseline="0" dirty="0" smtClean="0"/>
                  <a:t>  The calculated true surface temperature is 3,023 K and the sensitivity to the spectral emissivity is 11%.</a:t>
                </a:r>
                <a:endParaRPr lang="en-US" sz="1200" dirty="0" smtClean="0"/>
              </a:p>
              <a:p>
                <a:pPr marL="0" indent="0">
                  <a:buNone/>
                </a:pPr>
                <a:r>
                  <a:rPr lang="en-US" sz="1200" dirty="0" smtClean="0"/>
                  <a:t>Therefore</a:t>
                </a:r>
                <a:r>
                  <a:rPr lang="en-US" sz="1200" dirty="0"/>
                  <a:t>, since the emissivity uncertainty is estimated to be 20%, the resulting uncertainty in surface temperature is 20% × 11% or 2.2%. For a temperature of 3,023 K, the absolute uncertainty is 67 K.</a:t>
                </a: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25</a:t>
            </a:fld>
            <a:endParaRPr lang="en-US" dirty="0"/>
          </a:p>
        </p:txBody>
      </p:sp>
    </p:spTree>
    <p:extLst>
      <p:ext uri="{BB962C8B-B14F-4D97-AF65-F5344CB8AC3E}">
        <p14:creationId xmlns:p14="http://schemas.microsoft.com/office/powerpoint/2010/main" val="39524804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smtClean="0"/>
                  <a:t>Example 7. </a:t>
                </a:r>
                <a:r>
                  <a:rPr lang="en-US" dirty="0"/>
                  <a:t>Repeat example 6 except for a detector with a wavelength of 5.8 </a:t>
                </a:r>
                <a14:m>
                  <m:oMath xmlns:m="http://schemas.openxmlformats.org/officeDocument/2006/math">
                    <m:r>
                      <a:rPr lang="en-US" i="1">
                        <a:latin typeface="Cambria Math" panose="02040503050406030204" pitchFamily="18" charset="0"/>
                        <a:ea typeface="Cambria Math" panose="02040503050406030204" pitchFamily="18" charset="0"/>
                      </a:rPr>
                      <m:t>𝜇</m:t>
                    </m:r>
                  </m:oMath>
                </a14:m>
                <a:r>
                  <a:rPr lang="en-US" dirty="0">
                    <a:sym typeface="Symbol" panose="05050102010706020507" pitchFamily="18" charset="2"/>
                  </a:rPr>
                  <a:t>m where the </a:t>
                </a:r>
                <a:r>
                  <a:rPr lang="en-US" dirty="0"/>
                  <a:t>emissivity is estimated to be 0.8 with an estimated uncertainty of 20% at </a:t>
                </a:r>
                <a:r>
                  <a:rPr lang="en-US" sz="1200" dirty="0" smtClean="0"/>
                  <a:t>an</a:t>
                </a:r>
                <a:r>
                  <a:rPr lang="en-US" sz="1200" dirty="0" smtClean="0">
                    <a:sym typeface="Symbol" panose="05050102010706020507" pitchFamily="18" charset="2"/>
                  </a:rPr>
                  <a:t> equivalent blackbody</a:t>
                </a:r>
                <a:r>
                  <a:rPr lang="en-US" sz="1200" dirty="0" smtClean="0"/>
                  <a:t> </a:t>
                </a:r>
                <a:r>
                  <a:rPr lang="en-US" dirty="0" smtClean="0"/>
                  <a:t>a </a:t>
                </a:r>
                <a:r>
                  <a:rPr lang="en-US" dirty="0"/>
                  <a:t>temperature of 2,950 K</a:t>
                </a:r>
                <a:r>
                  <a:rPr lang="en-US" dirty="0">
                    <a:sym typeface="Symbol" panose="05050102010706020507" pitchFamily="18" charset="2"/>
                  </a:rPr>
                  <a:t>.</a:t>
                </a:r>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Example 7. </a:t>
                </a:r>
                <a:r>
                  <a:rPr lang="en-US" sz="1200" dirty="0" smtClean="0"/>
                  <a:t>Repeat example 6 except for a detector with a wavelength of 5.8 </a:t>
                </a:r>
                <a:r>
                  <a:rPr lang="en-US" sz="1200" i="0">
                    <a:latin typeface="Cambria Math" panose="02040503050406030204" pitchFamily="18" charset="0"/>
                    <a:ea typeface="Cambria Math" panose="02040503050406030204" pitchFamily="18" charset="0"/>
                  </a:rPr>
                  <a:t>𝜇</a:t>
                </a:r>
                <a:r>
                  <a:rPr lang="en-US" sz="1200" dirty="0" smtClean="0">
                    <a:sym typeface="Symbol" panose="05050102010706020507" pitchFamily="18" charset="2"/>
                  </a:rPr>
                  <a:t>m where the </a:t>
                </a:r>
                <a:r>
                  <a:rPr lang="en-US" sz="1200" dirty="0"/>
                  <a:t>emissivity </a:t>
                </a:r>
                <a:r>
                  <a:rPr lang="en-US" sz="1200" dirty="0" smtClean="0"/>
                  <a:t>is </a:t>
                </a:r>
                <a:r>
                  <a:rPr lang="en-US" sz="1200" dirty="0"/>
                  <a:t>estimated to be 0.8 with an estimated uncertainty of 20</a:t>
                </a:r>
                <a:r>
                  <a:rPr lang="en-US" sz="1200" dirty="0" smtClean="0"/>
                  <a:t>% at a temperature of 2,950 K</a:t>
                </a:r>
                <a:r>
                  <a:rPr lang="en-US" sz="1200" dirty="0" smtClean="0">
                    <a:sym typeface="Symbol" panose="05050102010706020507" pitchFamily="18" charset="2"/>
                  </a:rPr>
                  <a:t>.</a:t>
                </a:r>
                <a:endParaRPr lang="en-US" sz="1200" dirty="0" smtClean="0">
                  <a:sym typeface="Symbol" panose="05050102010706020507" pitchFamily="18" charset="2"/>
                </a:endParaRPr>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26</a:t>
            </a:fld>
            <a:endParaRPr lang="en-US" dirty="0"/>
          </a:p>
        </p:txBody>
      </p:sp>
    </p:spTree>
    <p:extLst>
      <p:ext uri="{BB962C8B-B14F-4D97-AF65-F5344CB8AC3E}">
        <p14:creationId xmlns:p14="http://schemas.microsoft.com/office/powerpoint/2010/main" val="13969537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US" dirty="0"/>
                  <a:t>The wavelength temperature product is 2,950 K times 5.8 </a:t>
                </a:r>
                <a14:m>
                  <m:oMath xmlns:m="http://schemas.openxmlformats.org/officeDocument/2006/math">
                    <m:r>
                      <a:rPr lang="en-US" i="1">
                        <a:latin typeface="Cambria Math" panose="02040503050406030204" pitchFamily="18" charset="0"/>
                      </a:rPr>
                      <m:t>𝜇</m:t>
                    </m:r>
                  </m:oMath>
                </a14:m>
                <a:r>
                  <a:rPr lang="en-US" dirty="0"/>
                  <a:t>m or 17,110 </a:t>
                </a:r>
                <a14:m>
                  <m:oMath xmlns:m="http://schemas.openxmlformats.org/officeDocument/2006/math">
                    <m:r>
                      <a:rPr lang="en-US" i="1">
                        <a:latin typeface="Cambria Math" panose="02040503050406030204" pitchFamily="18" charset="0"/>
                      </a:rPr>
                      <m:t>𝜇</m:t>
                    </m:r>
                  </m:oMath>
                </a14:m>
                <a:r>
                  <a:rPr lang="en-US" dirty="0"/>
                  <a:t>m-K. This is greater than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2</m:t>
                        </m:r>
                      </m:sub>
                    </m:sSub>
                  </m:oMath>
                </a14:m>
                <a:r>
                  <a:rPr lang="en-US" dirty="0"/>
                  <a:t> or 14,388 </a:t>
                </a:r>
                <a:r>
                  <a:rPr lang="en-US" dirty="0">
                    <a:sym typeface="Symbol" panose="05050102010706020507" pitchFamily="18" charset="2"/>
                  </a:rPr>
                  <a:t></a:t>
                </a:r>
                <a:r>
                  <a:rPr lang="en-US" dirty="0"/>
                  <a:t>m-K, so, Wien’s approximation is not valid and the full Planck equation (Equation 1) and routine bb_tst must be used. The calculated true surface temperature is 3,445 K and the sensitivity to the spectral emissivity is 71</a:t>
                </a:r>
                <a:r>
                  <a:rPr lang="en-US" dirty="0" smtClean="0"/>
                  <a:t>%. Therefore</a:t>
                </a:r>
                <a:r>
                  <a:rPr lang="en-US" dirty="0"/>
                  <a:t>, since the emissivity uncertainty is estimated to be 20%, the resulting uncertainty in temperature is 20% × 71% or 14%. For a temperature of 3,445 K, the absolute uncertainty is about 491 K! </a:t>
                </a:r>
              </a:p>
              <a:p>
                <a:endParaRPr lang="en-US" dirty="0"/>
              </a:p>
            </p:txBody>
          </p:sp>
        </mc:Choice>
        <mc:Fallback xmlns="">
          <p:sp>
            <p:nvSpPr>
              <p:cNvPr id="3" name="Notes Placeholder 2"/>
              <p:cNvSpPr>
                <a:spLocks noGrp="1"/>
              </p:cNvSpPr>
              <p:nvPr>
                <p:ph type="body" idx="1"/>
              </p:nvPr>
            </p:nvSpPr>
            <p:spPr/>
            <p:txBody>
              <a:bodyPr/>
              <a:lstStyle/>
              <a:p>
                <a:pPr marL="0" indent="0">
                  <a:buNone/>
                </a:pPr>
                <a:r>
                  <a:rPr lang="en-US" sz="1200" dirty="0" smtClean="0"/>
                  <a:t>The wavelength temperature product is 2,950 K times 5.8 </a:t>
                </a:r>
                <a:r>
                  <a:rPr lang="en-US" sz="1200" i="0">
                    <a:latin typeface="Cambria Math" panose="02040503050406030204" pitchFamily="18" charset="0"/>
                  </a:rPr>
                  <a:t>𝜇</a:t>
                </a:r>
                <a:r>
                  <a:rPr lang="en-US" sz="1200" dirty="0"/>
                  <a:t>m or 17,110 </a:t>
                </a:r>
                <a:r>
                  <a:rPr lang="en-US" sz="1200" i="0">
                    <a:latin typeface="Cambria Math" panose="02040503050406030204" pitchFamily="18" charset="0"/>
                  </a:rPr>
                  <a:t>𝜇</a:t>
                </a:r>
                <a:r>
                  <a:rPr lang="en-US" sz="1200" dirty="0"/>
                  <a:t>m-K. This is greater than </a:t>
                </a:r>
                <a:r>
                  <a:rPr lang="en-US" sz="1200" i="0">
                    <a:latin typeface="Cambria Math" panose="02040503050406030204" pitchFamily="18" charset="0"/>
                  </a:rPr>
                  <a:t>𝐶_2</a:t>
                </a:r>
                <a:r>
                  <a:rPr lang="en-US" sz="1200" dirty="0"/>
                  <a:t> or 14,388 </a:t>
                </a:r>
                <a:r>
                  <a:rPr lang="en-US" sz="1200" dirty="0">
                    <a:sym typeface="Symbol" panose="05050102010706020507" pitchFamily="18" charset="2"/>
                  </a:rPr>
                  <a:t></a:t>
                </a:r>
                <a:r>
                  <a:rPr lang="en-US" sz="1200" dirty="0"/>
                  <a:t>m-K, so, Wien’s approximation is not valid and the full Planck equation (Equation 1) and routine bb_tst must be used</a:t>
                </a:r>
                <a:r>
                  <a:rPr lang="en-US" sz="1200" dirty="0" smtClean="0"/>
                  <a:t>. </a:t>
                </a:r>
                <a:r>
                  <a:rPr lang="en-US" sz="1200" baseline="0" dirty="0" smtClean="0"/>
                  <a:t>The calculated true surface temperature is 3,445 K and the sensitivity to the spectral emissivity is 79%.</a:t>
                </a:r>
                <a:endParaRPr lang="en-US" sz="1200" dirty="0" smtClean="0"/>
              </a:p>
              <a:p>
                <a:pPr marL="0" indent="0">
                  <a:buNone/>
                </a:pPr>
                <a:r>
                  <a:rPr lang="en-US" sz="1200" dirty="0" smtClean="0"/>
                  <a:t>Therefore</a:t>
                </a:r>
                <a:r>
                  <a:rPr lang="en-US" sz="1200" dirty="0"/>
                  <a:t>, since the emissivity uncertainty is estimated to be 20%, the resulting uncertainty in temperature is 20% × 79% or 16%. For a temperature of 3,445 K, the absolute uncertainty is about 545 K! </a:t>
                </a: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27</a:t>
            </a:fld>
            <a:endParaRPr lang="en-US" dirty="0"/>
          </a:p>
        </p:txBody>
      </p:sp>
    </p:spTree>
    <p:extLst>
      <p:ext uri="{BB962C8B-B14F-4D97-AF65-F5344CB8AC3E}">
        <p14:creationId xmlns:p14="http://schemas.microsoft.com/office/powerpoint/2010/main" val="30272806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The previous analysis</a:t>
            </a:r>
            <a:r>
              <a:rPr lang="en-US" baseline="0" dirty="0" smtClean="0"/>
              <a:t> and examples lead us to the first of four rules for radiation thermometry. Rule 1: </a:t>
            </a:r>
            <a:r>
              <a:rPr lang="en-US" dirty="0"/>
              <a:t>When the emissivity is unknown and must be estimated, the most accurate surface temperature </a:t>
            </a:r>
            <a:r>
              <a:rPr lang="en-US" dirty="0" smtClean="0"/>
              <a:t>measurement </a:t>
            </a:r>
            <a:r>
              <a:rPr lang="en-US" dirty="0"/>
              <a:t>is made when a detector with a wavelength as short as possible is used.</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28</a:t>
            </a:fld>
            <a:endParaRPr lang="en-US" dirty="0"/>
          </a:p>
        </p:txBody>
      </p:sp>
    </p:spTree>
    <p:extLst>
      <p:ext uri="{BB962C8B-B14F-4D97-AF65-F5344CB8AC3E}">
        <p14:creationId xmlns:p14="http://schemas.microsoft.com/office/powerpoint/2010/main" val="29266351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a:t>Once the true surface temperature has been determined from a detector at one wavelength, the emissivity at other detector wavelengths can be determined from the equation shown. Of course, using a measurement at the same wavelength will return our initial guess for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𝜀</m:t>
                        </m:r>
                      </m:e>
                      <m:sub>
                        <m:r>
                          <a:rPr lang="en-US" i="1">
                            <a:latin typeface="Cambria Math" panose="02040503050406030204" pitchFamily="18" charset="0"/>
                          </a:rPr>
                          <m:t>𝜆</m:t>
                        </m:r>
                      </m:sub>
                    </m:sSub>
                  </m:oMath>
                </a14:m>
                <a:r>
                  <a:rPr lang="en-US" dirty="0"/>
                  <a:t>.</a:t>
                </a:r>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Once the true surface temperature has been determined from a detector at one wavelength, the emissivity at other detector wavelengths can be determined from</a:t>
                </a:r>
                <a:r>
                  <a:rPr lang="en-US" sz="1200" kern="1200" baseline="0" dirty="0" smtClean="0">
                    <a:solidFill>
                      <a:schemeClr val="tx1"/>
                    </a:solidFill>
                    <a:latin typeface="+mn-lt"/>
                    <a:ea typeface="+mn-ea"/>
                    <a:cs typeface="+mn-cs"/>
                  </a:rPr>
                  <a:t> the equation shown. </a:t>
                </a:r>
                <a:r>
                  <a:rPr lang="en-US" sz="1200" dirty="0" smtClean="0"/>
                  <a:t>Of course, using a measurement at the same wavelength will return our initial guess for </a:t>
                </a:r>
                <a:r>
                  <a:rPr lang="en-US" sz="1200" i="0">
                    <a:latin typeface="Cambria Math" panose="02040503050406030204" pitchFamily="18" charset="0"/>
                  </a:rPr>
                  <a:t>𝜀_𝜆</a:t>
                </a:r>
                <a:r>
                  <a:rPr lang="en-US" sz="1200" dirty="0" smtClean="0"/>
                  <a:t>.</a:t>
                </a:r>
                <a:endParaRPr lang="en-US" sz="1200" kern="1200" dirty="0" smtClean="0">
                  <a:solidFill>
                    <a:schemeClr val="tx1"/>
                  </a:solidFill>
                  <a:latin typeface="+mn-lt"/>
                  <a:ea typeface="+mn-ea"/>
                  <a:cs typeface="+mn-cs"/>
                </a:endParaRPr>
              </a:p>
              <a:p>
                <a:endParaRPr lang="en-US" dirty="0"/>
              </a:p>
            </p:txBody>
          </p:sp>
        </mc:Fallback>
      </mc:AlternateContent>
      <p:sp>
        <p:nvSpPr>
          <p:cNvPr id="4" name="Slide Number Placeholder 3"/>
          <p:cNvSpPr>
            <a:spLocks noGrp="1"/>
          </p:cNvSpPr>
          <p:nvPr>
            <p:ph type="sldNum" sz="quarter" idx="10"/>
          </p:nvPr>
        </p:nvSpPr>
        <p:spPr/>
        <p:txBody>
          <a:bodyPr/>
          <a:lstStyle/>
          <a:p>
            <a:fld id="{B6A01FC5-BAFE-4EB5-AC2E-A74EFEB356AC}" type="slidenum">
              <a:rPr lang="en-US" smtClean="0"/>
              <a:t>29</a:t>
            </a:fld>
            <a:endParaRPr lang="en-US" dirty="0"/>
          </a:p>
        </p:txBody>
      </p:sp>
    </p:spTree>
    <p:extLst>
      <p:ext uri="{BB962C8B-B14F-4D97-AF65-F5344CB8AC3E}">
        <p14:creationId xmlns:p14="http://schemas.microsoft.com/office/powerpoint/2010/main" val="34490566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a:t>The uncertainty in the emissivity at a second wavelength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𝜆</m:t>
                            </m:r>
                          </m:e>
                          <m:sub>
                            <m:r>
                              <a:rPr lang="en-US" i="1">
                                <a:latin typeface="Cambria Math" panose="02040503050406030204" pitchFamily="18" charset="0"/>
                              </a:rPr>
                              <m:t>𝑖</m:t>
                            </m:r>
                          </m:sub>
                        </m:sSub>
                      </m:sub>
                    </m:sSub>
                  </m:oMath>
                </a14:m>
                <a:r>
                  <a:rPr lang="en-US" dirty="0"/>
                  <a:t>based on the estimated uncertainty in </a:t>
                </a:r>
                <a:r>
                  <a:rPr lang="en-US" dirty="0" smtClean="0"/>
                  <a:t>the emissivity at a </a:t>
                </a:r>
                <a:r>
                  <a:rPr lang="en-US" dirty="0"/>
                  <a:t>given wavelength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𝜆</m:t>
                            </m:r>
                          </m:e>
                          <m:sub>
                            <m:r>
                              <a:rPr lang="en-US" i="1">
                                <a:latin typeface="Cambria Math" panose="02040503050406030204" pitchFamily="18" charset="0"/>
                              </a:rPr>
                              <m:t>1</m:t>
                            </m:r>
                          </m:sub>
                        </m:sSub>
                      </m:sub>
                    </m:sSub>
                  </m:oMath>
                </a14:m>
                <a:r>
                  <a:rPr lang="en-US" dirty="0"/>
                  <a:t>is, </a:t>
                </a:r>
                <a:r>
                  <a:rPr lang="en-US" dirty="0" smtClean="0"/>
                  <a:t>determined by differentiation and </a:t>
                </a:r>
                <a:r>
                  <a:rPr lang="en-US" dirty="0"/>
                  <a:t>shown in Equation 19. If Wien’s approximation is valid at both wavelengths then the sensitivity becomes proportional to the ratio of the first wavelength to the second </a:t>
                </a:r>
                <a:r>
                  <a:rPr lang="en-US" dirty="0" smtClean="0"/>
                  <a:t>wavelength (Equation 20).</a:t>
                </a:r>
                <a:endParaRPr lang="en-US" dirty="0"/>
              </a:p>
              <a:p>
                <a:pPr defTabSz="474254">
                  <a:defRPr/>
                </a:pPr>
                <a:endParaRPr lang="en-US" dirty="0"/>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mn-lt"/>
                  </a:rPr>
                  <a:t>The uncertainty in the emissivity at a second wavelength </a:t>
                </a:r>
                <a:r>
                  <a:rPr lang="en-US" sz="1200" i="0">
                    <a:latin typeface="Cambria Math" panose="02040503050406030204" pitchFamily="18" charset="0"/>
                    <a:ea typeface="Cambria Math" panose="02040503050406030204" pitchFamily="18" charset="0"/>
                  </a:rPr>
                  <a:t>𝜀_(𝜆_</a:t>
                </a:r>
                <a:r>
                  <a:rPr lang="en-US" sz="1200" i="0">
                    <a:latin typeface="Cambria Math" panose="02040503050406030204" pitchFamily="18" charset="0"/>
                  </a:rPr>
                  <a:t>𝑖 )</a:t>
                </a:r>
                <a:r>
                  <a:rPr lang="en-US" sz="1200" dirty="0" smtClean="0">
                    <a:latin typeface="+mn-lt"/>
                  </a:rPr>
                  <a:t>based on the estimated uncertainty in a given wavelength </a:t>
                </a:r>
                <a:r>
                  <a:rPr lang="en-US" sz="1200" i="0">
                    <a:latin typeface="Cambria Math" panose="02040503050406030204" pitchFamily="18" charset="0"/>
                    <a:ea typeface="Cambria Math" panose="02040503050406030204" pitchFamily="18" charset="0"/>
                  </a:rPr>
                  <a:t>𝜀_(𝜆_</a:t>
                </a:r>
                <a:r>
                  <a:rPr lang="en-US" sz="1200" i="0">
                    <a:latin typeface="Cambria Math" panose="02040503050406030204" pitchFamily="18" charset="0"/>
                  </a:rPr>
                  <a:t>1 )</a:t>
                </a:r>
                <a:r>
                  <a:rPr lang="en-US" sz="1200" dirty="0" smtClean="0">
                    <a:latin typeface="+mn-lt"/>
                  </a:rPr>
                  <a:t>is, by </a:t>
                </a:r>
                <a:r>
                  <a:rPr lang="en-US" sz="1200" dirty="0" smtClean="0">
                    <a:latin typeface="+mn-lt"/>
                  </a:rPr>
                  <a:t>differentiation</a:t>
                </a:r>
                <a:r>
                  <a:rPr lang="en-US" sz="1200" baseline="0" dirty="0" smtClean="0">
                    <a:latin typeface="+mn-lt"/>
                  </a:rPr>
                  <a:t> shown in Equation 19. </a:t>
                </a:r>
                <a:r>
                  <a:rPr lang="en-US" sz="1200" dirty="0" smtClean="0">
                    <a:latin typeface="+mn-lt"/>
                  </a:rPr>
                  <a:t>If Wien’s approximation is valid at both wavelengths then</a:t>
                </a:r>
                <a:r>
                  <a:rPr lang="en-US" sz="1200" baseline="0" dirty="0" smtClean="0">
                    <a:latin typeface="+mn-lt"/>
                  </a:rPr>
                  <a:t> the sensitivity becomes proportional to the ratio of the first wavelength to the second wavelength.</a:t>
                </a:r>
                <a:endParaRPr lang="en-US" sz="1200" dirty="0" smtClean="0">
                  <a:latin typeface="+mn-lt"/>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mn-lt"/>
                </a:endParaRP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30</a:t>
            </a:fld>
            <a:endParaRPr lang="en-US" dirty="0"/>
          </a:p>
        </p:txBody>
      </p:sp>
    </p:spTree>
    <p:extLst>
      <p:ext uri="{BB962C8B-B14F-4D97-AF65-F5344CB8AC3E}">
        <p14:creationId xmlns:p14="http://schemas.microsoft.com/office/powerpoint/2010/main" val="25294404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Unlike </a:t>
            </a:r>
            <a:r>
              <a:rPr lang="en-US" dirty="0"/>
              <a:t>temperature, the uncertainty in the computed emissivity </a:t>
            </a:r>
            <a:r>
              <a:rPr lang="en-US" dirty="0" smtClean="0"/>
              <a:t>at a second wavelength decreases </a:t>
            </a:r>
            <a:r>
              <a:rPr lang="en-US" dirty="0"/>
              <a:t>with increasing wavelength. The error is approximately inversely proportional to the ratio of the two wavelengths. Therefore emissivities derived from longer wavelength detectors have less uncertainty. However, since the emissivity is usually a strong function of wavelength, values at long wavelengths may or may not be useful if emissivities over the entire wavelength band are needed.</a:t>
            </a:r>
          </a:p>
        </p:txBody>
      </p:sp>
      <p:sp>
        <p:nvSpPr>
          <p:cNvPr id="4" name="Slide Number Placeholder 3"/>
          <p:cNvSpPr>
            <a:spLocks noGrp="1"/>
          </p:cNvSpPr>
          <p:nvPr>
            <p:ph type="sldNum" sz="quarter" idx="10"/>
          </p:nvPr>
        </p:nvSpPr>
        <p:spPr/>
        <p:txBody>
          <a:bodyPr/>
          <a:lstStyle/>
          <a:p>
            <a:fld id="{E4B7072F-C8D8-4841-95B2-86EC617C38AC}" type="slidenum">
              <a:rPr lang="en-US" smtClean="0"/>
              <a:t>31</a:t>
            </a:fld>
            <a:endParaRPr lang="en-US" dirty="0"/>
          </a:p>
        </p:txBody>
      </p:sp>
    </p:spTree>
    <p:extLst>
      <p:ext uri="{BB962C8B-B14F-4D97-AF65-F5344CB8AC3E}">
        <p14:creationId xmlns:p14="http://schemas.microsoft.com/office/powerpoint/2010/main" val="160642557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This plot illustrates</a:t>
            </a:r>
            <a:r>
              <a:rPr lang="en-US" baseline="0" dirty="0" smtClean="0"/>
              <a:t> the sensitivity of derived emissivity for various detector combinations as a function of true surface temperature. The sensitivity at low temperature approaches the value calculated from Wien’s approximation however at high temperatures, the sensitivity calculated using Wien’s approximation is always less than the value derived from the full Planck Equation. Thus, Wien’s approximation provides a lower bound on the emissivity sensitivity.</a:t>
            </a:r>
            <a:endParaRPr lang="en-US" dirty="0" smtClean="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32</a:t>
            </a:fld>
            <a:endParaRPr lang="en-US" dirty="0"/>
          </a:p>
        </p:txBody>
      </p:sp>
    </p:spTree>
    <p:extLst>
      <p:ext uri="{BB962C8B-B14F-4D97-AF65-F5344CB8AC3E}">
        <p14:creationId xmlns:p14="http://schemas.microsoft.com/office/powerpoint/2010/main" val="13749497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Example 8: </a:t>
            </a:r>
            <a:r>
              <a:rPr lang="en-US" dirty="0"/>
              <a:t>A 0.53-</a:t>
            </a:r>
            <a:r>
              <a:rPr lang="en-US" dirty="0">
                <a:sym typeface="Symbol"/>
              </a:rPr>
              <a:t></a:t>
            </a:r>
            <a:r>
              <a:rPr lang="en-US" dirty="0"/>
              <a:t>m wavelength detector is used to determine the surface temperature. The measured equivalent blackbody temperature from this detector is 1,950 K and the emissivity is estimated to be 0.6 with an estimated uncertainty of 25%. </a:t>
            </a:r>
            <a:r>
              <a:rPr lang="en-US" dirty="0" smtClean="0"/>
              <a:t>What are the </a:t>
            </a:r>
            <a:r>
              <a:rPr lang="en-US" dirty="0"/>
              <a:t>inferred emissivities and uncertainties at 1.0 </a:t>
            </a:r>
            <a:r>
              <a:rPr lang="en-US" dirty="0">
                <a:sym typeface="Symbol"/>
              </a:rPr>
              <a:t></a:t>
            </a:r>
            <a:r>
              <a:rPr lang="en-US" dirty="0"/>
              <a:t>m and 5.8 </a:t>
            </a:r>
            <a:r>
              <a:rPr lang="en-US" dirty="0">
                <a:sym typeface="Symbol"/>
              </a:rPr>
              <a:t></a:t>
            </a:r>
            <a:r>
              <a:rPr lang="en-US" dirty="0"/>
              <a:t>m if detectors at both wavelengths indicate equivalent </a:t>
            </a:r>
            <a:r>
              <a:rPr lang="en-US" dirty="0" smtClean="0"/>
              <a:t>blackbody </a:t>
            </a:r>
            <a:r>
              <a:rPr lang="en-US" dirty="0"/>
              <a:t>temperatures of 1,740 K?</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33</a:t>
            </a:fld>
            <a:endParaRPr lang="en-US" dirty="0"/>
          </a:p>
        </p:txBody>
      </p:sp>
    </p:spTree>
    <p:extLst>
      <p:ext uri="{BB962C8B-B14F-4D97-AF65-F5344CB8AC3E}">
        <p14:creationId xmlns:p14="http://schemas.microsoft.com/office/powerpoint/2010/main" val="10609742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true surface temperature using Equation 13 and routine bb_tst is equal to 2,024 K. The emissivity at 1.0 </a:t>
            </a:r>
            <a:r>
              <a:rPr lang="en-US" dirty="0">
                <a:sym typeface="Symbol" panose="05050102010706020507" pitchFamily="18" charset="2"/>
              </a:rPr>
              <a:t></a:t>
            </a:r>
            <a:r>
              <a:rPr lang="en-US" dirty="0"/>
              <a:t>m using Equation 15 and routine bb_emiss is 0.313.</a:t>
            </a:r>
          </a:p>
        </p:txBody>
      </p:sp>
      <p:sp>
        <p:nvSpPr>
          <p:cNvPr id="4" name="Slide Number Placeholder 3"/>
          <p:cNvSpPr>
            <a:spLocks noGrp="1"/>
          </p:cNvSpPr>
          <p:nvPr>
            <p:ph type="sldNum" sz="quarter" idx="10"/>
          </p:nvPr>
        </p:nvSpPr>
        <p:spPr/>
        <p:txBody>
          <a:bodyPr/>
          <a:lstStyle/>
          <a:p>
            <a:fld id="{E4B7072F-C8D8-4841-95B2-86EC617C38AC}" type="slidenum">
              <a:rPr lang="en-US" smtClean="0"/>
              <a:t>34</a:t>
            </a:fld>
            <a:endParaRPr lang="en-US" dirty="0"/>
          </a:p>
        </p:txBody>
      </p:sp>
    </p:spTree>
    <p:extLst>
      <p:ext uri="{BB962C8B-B14F-4D97-AF65-F5344CB8AC3E}">
        <p14:creationId xmlns:p14="http://schemas.microsoft.com/office/powerpoint/2010/main" val="14580246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The sensitivity to the emissivity at wavelength 2 based on the assumed emissivity at wavelength 1 using Equation 19 and routine bb_dlne2dlne1 is calculated to be </a:t>
            </a:r>
            <a:r>
              <a:rPr lang="en-US" dirty="0" smtClean="0"/>
              <a:t>0.530. The </a:t>
            </a:r>
            <a:r>
              <a:rPr lang="en-US" dirty="0"/>
              <a:t>relative error in the emissivity is 13.3%. The emissivity at 5.8 </a:t>
            </a:r>
            <a:r>
              <a:rPr lang="en-US" dirty="0">
                <a:sym typeface="Symbol" panose="05050102010706020507" pitchFamily="18" charset="2"/>
              </a:rPr>
              <a:t></a:t>
            </a:r>
            <a:r>
              <a:rPr lang="en-US" dirty="0"/>
              <a:t>m using routine bb_emiss is </a:t>
            </a:r>
            <a:r>
              <a:rPr lang="en-US" dirty="0" smtClean="0"/>
              <a:t>calculated to be 0.761</a:t>
            </a:r>
            <a:r>
              <a:rPr lang="en-US" dirty="0"/>
              <a:t>.</a:t>
            </a:r>
          </a:p>
          <a:p>
            <a:pPr defTabSz="474254">
              <a:defRPr/>
            </a:pP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35</a:t>
            </a:fld>
            <a:endParaRPr lang="en-US" dirty="0"/>
          </a:p>
        </p:txBody>
      </p:sp>
    </p:spTree>
    <p:extLst>
      <p:ext uri="{BB962C8B-B14F-4D97-AF65-F5344CB8AC3E}">
        <p14:creationId xmlns:p14="http://schemas.microsoft.com/office/powerpoint/2010/main" val="16951594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a:t>The sensitivity to the emissivity at wavelength 2 based on the assumed emissivity at wavelength 1 using routine bb_dlne2dlne1 is 0.129 and the relative uncertainty in the emissivity at 5.8 </a:t>
                </a:r>
                <a14:m>
                  <m:oMath xmlns:m="http://schemas.openxmlformats.org/officeDocument/2006/math">
                    <m:r>
                      <a:rPr lang="en-US" i="1">
                        <a:latin typeface="Cambria Math" panose="02040503050406030204" pitchFamily="18" charset="0"/>
                      </a:rPr>
                      <m:t>𝜇</m:t>
                    </m:r>
                  </m:oMath>
                </a14:m>
                <a:r>
                  <a:rPr lang="en-US" dirty="0"/>
                  <a:t>m is therefore 3.2%. Note that the emissivity uncertainty at 5.8 </a:t>
                </a:r>
                <a14:m>
                  <m:oMath xmlns:m="http://schemas.openxmlformats.org/officeDocument/2006/math">
                    <m:r>
                      <a:rPr lang="en-US" i="1">
                        <a:latin typeface="Cambria Math" panose="02040503050406030204" pitchFamily="18" charset="0"/>
                      </a:rPr>
                      <m:t>𝜇</m:t>
                    </m:r>
                  </m:oMath>
                </a14:m>
                <a:r>
                  <a:rPr lang="en-US" dirty="0"/>
                  <a:t>m is four times less than at 1</a:t>
                </a:r>
                <a:r>
                  <a:rPr lang="en-US" dirty="0" smtClean="0"/>
                  <a:t> </a:t>
                </a:r>
                <a14:m>
                  <m:oMath xmlns:m="http://schemas.openxmlformats.org/officeDocument/2006/math">
                    <m:r>
                      <a:rPr lang="en-US" i="1">
                        <a:latin typeface="Cambria Math" panose="02040503050406030204" pitchFamily="18" charset="0"/>
                      </a:rPr>
                      <m:t>𝜇</m:t>
                    </m:r>
                  </m:oMath>
                </a14:m>
                <a:r>
                  <a:rPr lang="en-US" dirty="0"/>
                  <a:t>m.</a:t>
                </a:r>
              </a:p>
              <a:p>
                <a:pPr defTabSz="474254">
                  <a:defRPr/>
                </a:pPr>
                <a:endParaRPr lang="en-US" dirty="0"/>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The sensitivity to the emissivity at wavelength 2 based on the assumed emissivity at wavelength 1 using routine bb_dlne2dlne1 is</a:t>
                </a:r>
                <a:r>
                  <a:rPr lang="en-US" sz="1200" baseline="0" dirty="0" smtClean="0"/>
                  <a:t> 0.129 and the </a:t>
                </a:r>
                <a:r>
                  <a:rPr lang="en-US" sz="1200" dirty="0" smtClean="0"/>
                  <a:t>relative uncertainty in the emissivity at 5.8 </a:t>
                </a:r>
                <a:r>
                  <a:rPr lang="en-US" sz="1200" i="0">
                    <a:latin typeface="Cambria Math" panose="02040503050406030204" pitchFamily="18" charset="0"/>
                  </a:rPr>
                  <a:t>𝜇</a:t>
                </a:r>
                <a:r>
                  <a:rPr lang="en-US" sz="1200" dirty="0"/>
                  <a:t>m </a:t>
                </a:r>
                <a:r>
                  <a:rPr lang="en-US" sz="1200" dirty="0" smtClean="0"/>
                  <a:t>is</a:t>
                </a:r>
                <a:r>
                  <a:rPr lang="en-US" sz="1200" baseline="0" dirty="0" smtClean="0"/>
                  <a:t> therefore 3.2%. </a:t>
                </a:r>
                <a:r>
                  <a:rPr lang="en-US" sz="1200" dirty="0" smtClean="0"/>
                  <a:t>Note that the emissivity uncertainty at 5.8 </a:t>
                </a:r>
                <a:r>
                  <a:rPr lang="en-US" sz="1200" i="0">
                    <a:latin typeface="Cambria Math" panose="02040503050406030204" pitchFamily="18" charset="0"/>
                  </a:rPr>
                  <a:t>𝜇</a:t>
                </a:r>
                <a:r>
                  <a:rPr lang="en-US" sz="1200" dirty="0"/>
                  <a:t>m is four times less than at 1</a:t>
                </a:r>
                <a:r>
                  <a:rPr lang="en-US" sz="1200" i="0">
                    <a:latin typeface="Cambria Math" panose="02040503050406030204" pitchFamily="18" charset="0"/>
                  </a:rPr>
                  <a:t>𝜇</a:t>
                </a:r>
                <a:r>
                  <a:rPr lang="en-US" sz="1200" dirty="0" smtClean="0"/>
                  <a:t>m.</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36</a:t>
            </a:fld>
            <a:endParaRPr lang="en-US" dirty="0"/>
          </a:p>
        </p:txBody>
      </p:sp>
    </p:spTree>
    <p:extLst>
      <p:ext uri="{BB962C8B-B14F-4D97-AF65-F5344CB8AC3E}">
        <p14:creationId xmlns:p14="http://schemas.microsoft.com/office/powerpoint/2010/main" val="12487072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Unlike temperature, the uncertainty in emissivities at longer wavelengths is lower than at shorter wavelengths. This leads us to Rule 2: </a:t>
            </a:r>
            <a:r>
              <a:rPr lang="en-US" dirty="0"/>
              <a:t>The uncertainty in the spectral emissivity at a given wavelength decreases approximately inversely with the wavelength that is used.</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37</a:t>
            </a:fld>
            <a:endParaRPr lang="en-US" dirty="0"/>
          </a:p>
        </p:txBody>
      </p:sp>
    </p:spTree>
    <p:extLst>
      <p:ext uri="{BB962C8B-B14F-4D97-AF65-F5344CB8AC3E}">
        <p14:creationId xmlns:p14="http://schemas.microsoft.com/office/powerpoint/2010/main" val="27376825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smtClean="0"/>
                  <a:t>The second method</a:t>
                </a:r>
                <a:r>
                  <a:rPr lang="en-US" baseline="0" dirty="0" smtClean="0"/>
                  <a:t> we will investigate is the ratio method. For this method, we </a:t>
                </a:r>
                <a:r>
                  <a:rPr lang="en-US" dirty="0"/>
                  <a:t>make measurements </a:t>
                </a:r>
                <a14:m>
                  <m:oMath xmlns:m="http://schemas.openxmlformats.org/officeDocument/2006/math">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𝑇</m:t>
                        </m:r>
                      </m:e>
                      <m:sub>
                        <m:sSub>
                          <m:sSubPr>
                            <m:ctrlPr>
                              <a:rPr lang="el-GR" i="1">
                                <a:latin typeface="Cambria Math" panose="02040503050406030204" pitchFamily="18" charset="0"/>
                                <a:ea typeface="Cambria Math" panose="02040503050406030204" pitchFamily="18" charset="0"/>
                              </a:rPr>
                            </m:ctrlPr>
                          </m:sSubPr>
                          <m:e>
                            <m:r>
                              <a:rPr lang="el-GR" i="1">
                                <a:latin typeface="Cambria Math" panose="02040503050406030204" pitchFamily="18" charset="0"/>
                                <a:ea typeface="Cambria Math" panose="02040503050406030204" pitchFamily="18" charset="0"/>
                              </a:rPr>
                              <m:t>𝜆</m:t>
                            </m:r>
                          </m:e>
                          <m:sub>
                            <m:r>
                              <a:rPr lang="en-US" i="1">
                                <a:latin typeface="Cambria Math" panose="02040503050406030204" pitchFamily="18" charset="0"/>
                                <a:ea typeface="Cambria Math" panose="02040503050406030204" pitchFamily="18" charset="0"/>
                              </a:rPr>
                              <m:t>1</m:t>
                            </m:r>
                          </m:sub>
                        </m:sSub>
                      </m:sub>
                    </m:sSub>
                  </m:oMath>
                </a14:m>
                <a:r>
                  <a:rPr lang="en-US" dirty="0"/>
                  <a:t>and </a:t>
                </a:r>
                <a14:m>
                  <m:oMath xmlns:m="http://schemas.openxmlformats.org/officeDocument/2006/math">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𝑇</m:t>
                        </m:r>
                      </m:e>
                      <m:sub>
                        <m:sSub>
                          <m:sSubPr>
                            <m:ctrlPr>
                              <a:rPr lang="el-GR" i="1">
                                <a:latin typeface="Cambria Math" panose="02040503050406030204" pitchFamily="18" charset="0"/>
                                <a:ea typeface="Cambria Math" panose="02040503050406030204" pitchFamily="18" charset="0"/>
                              </a:rPr>
                            </m:ctrlPr>
                          </m:sSubPr>
                          <m:e>
                            <m:r>
                              <a:rPr lang="el-GR" i="1">
                                <a:latin typeface="Cambria Math" panose="02040503050406030204" pitchFamily="18" charset="0"/>
                                <a:ea typeface="Cambria Math" panose="02040503050406030204" pitchFamily="18" charset="0"/>
                              </a:rPr>
                              <m:t>𝜆</m:t>
                            </m:r>
                          </m:e>
                          <m:sub>
                            <m:r>
                              <a:rPr lang="en-US" i="1">
                                <a:latin typeface="Cambria Math" panose="02040503050406030204" pitchFamily="18" charset="0"/>
                                <a:ea typeface="Cambria Math" panose="02040503050406030204" pitchFamily="18" charset="0"/>
                              </a:rPr>
                              <m:t>2</m:t>
                            </m:r>
                          </m:sub>
                        </m:sSub>
                      </m:sub>
                    </m:sSub>
                  </m:oMath>
                </a14:m>
                <a:r>
                  <a:rPr lang="en-US" dirty="0" smtClean="0"/>
                  <a:t> with detectors at </a:t>
                </a:r>
                <a:r>
                  <a:rPr lang="en-US" dirty="0"/>
                  <a:t>two different wavelengths </a:t>
                </a:r>
                <a14:m>
                  <m:oMath xmlns:m="http://schemas.openxmlformats.org/officeDocument/2006/math">
                    <m:sSub>
                      <m:sSubPr>
                        <m:ctrlPr>
                          <a:rPr lang="el-GR" i="1">
                            <a:latin typeface="Cambria Math" panose="02040503050406030204" pitchFamily="18" charset="0"/>
                            <a:ea typeface="Cambria Math" panose="02040503050406030204" pitchFamily="18" charset="0"/>
                          </a:rPr>
                        </m:ctrlPr>
                      </m:sSubPr>
                      <m:e>
                        <m:r>
                          <a:rPr lang="el-GR" i="1">
                            <a:latin typeface="Cambria Math" panose="02040503050406030204" pitchFamily="18" charset="0"/>
                            <a:ea typeface="Cambria Math" panose="02040503050406030204" pitchFamily="18" charset="0"/>
                          </a:rPr>
                          <m:t>𝜆</m:t>
                        </m:r>
                      </m:e>
                      <m:sub>
                        <m:r>
                          <a:rPr lang="en-US" i="1">
                            <a:latin typeface="Cambria Math" panose="02040503050406030204" pitchFamily="18" charset="0"/>
                            <a:ea typeface="Cambria Math" panose="02040503050406030204" pitchFamily="18" charset="0"/>
                          </a:rPr>
                          <m:t>1</m:t>
                        </m:r>
                      </m:sub>
                    </m:sSub>
                  </m:oMath>
                </a14:m>
                <a:r>
                  <a:rPr lang="en-US" dirty="0"/>
                  <a:t> and </a:t>
                </a:r>
                <a14:m>
                  <m:oMath xmlns:m="http://schemas.openxmlformats.org/officeDocument/2006/math">
                    <m:sSub>
                      <m:sSubPr>
                        <m:ctrlPr>
                          <a:rPr lang="el-GR" i="1">
                            <a:latin typeface="Cambria Math" panose="02040503050406030204" pitchFamily="18" charset="0"/>
                            <a:ea typeface="Cambria Math" panose="02040503050406030204" pitchFamily="18" charset="0"/>
                          </a:rPr>
                        </m:ctrlPr>
                      </m:sSubPr>
                      <m:e>
                        <m:r>
                          <a:rPr lang="el-GR" i="1">
                            <a:latin typeface="Cambria Math" panose="02040503050406030204" pitchFamily="18" charset="0"/>
                            <a:ea typeface="Cambria Math" panose="02040503050406030204" pitchFamily="18" charset="0"/>
                          </a:rPr>
                          <m:t>𝜆</m:t>
                        </m:r>
                      </m:e>
                      <m:sub>
                        <m:r>
                          <a:rPr lang="en-US" i="1">
                            <a:latin typeface="Cambria Math" panose="02040503050406030204" pitchFamily="18" charset="0"/>
                            <a:ea typeface="Cambria Math" panose="02040503050406030204" pitchFamily="18" charset="0"/>
                          </a:rPr>
                          <m:t>2</m:t>
                        </m:r>
                      </m:sub>
                    </m:sSub>
                  </m:oMath>
                </a14:m>
                <a:r>
                  <a:rPr lang="en-US" dirty="0"/>
                  <a:t>. </a:t>
                </a:r>
                <a:r>
                  <a:rPr lang="en-US" dirty="0" smtClean="0"/>
                  <a:t>We then assume </a:t>
                </a:r>
                <a:r>
                  <a:rPr lang="en-US" dirty="0"/>
                  <a:t>a ratio for the spectral emissivities at the two wavelengths </a:t>
                </a:r>
                <a14:m>
                  <m:oMath xmlns:m="http://schemas.openxmlformats.org/officeDocument/2006/math">
                    <m:sSub>
                      <m:sSubPr>
                        <m:ctrlPr>
                          <a:rPr lang="el-GR" i="1">
                            <a:latin typeface="Cambria Math" panose="02040503050406030204" pitchFamily="18" charset="0"/>
                            <a:ea typeface="Cambria Math" panose="02040503050406030204" pitchFamily="18" charset="0"/>
                          </a:rPr>
                        </m:ctrlPr>
                      </m:sSubPr>
                      <m:e>
                        <m:r>
                          <m:rPr>
                            <m:sty m:val="p"/>
                          </m:rPr>
                          <a:rPr lang="el-GR" i="1">
                            <a:latin typeface="Cambria Math" panose="02040503050406030204" pitchFamily="18" charset="0"/>
                            <a:ea typeface="Cambria Math" panose="02040503050406030204" pitchFamily="18" charset="0"/>
                          </a:rPr>
                          <m:t>ε</m:t>
                        </m:r>
                      </m:e>
                      <m:sub>
                        <m:r>
                          <a:rPr lang="en-US" i="1">
                            <a:latin typeface="Cambria Math" panose="02040503050406030204" pitchFamily="18" charset="0"/>
                            <a:ea typeface="Cambria Math" panose="02040503050406030204" pitchFamily="18" charset="0"/>
                          </a:rPr>
                          <m:t>𝑟</m:t>
                        </m:r>
                      </m:sub>
                    </m:sSub>
                  </m:oMath>
                </a14:m>
                <a:r>
                  <a:rPr lang="en-US" dirty="0" smtClean="0"/>
                  <a:t> (this could </a:t>
                </a:r>
                <a:r>
                  <a:rPr lang="en-US" dirty="0"/>
                  <a:t>be 1</a:t>
                </a:r>
                <a:r>
                  <a:rPr lang="en-US" dirty="0" smtClean="0"/>
                  <a:t>). We then </a:t>
                </a:r>
                <a:r>
                  <a:rPr lang="en-US" dirty="0"/>
                  <a:t>calculate the true temperature </a:t>
                </a:r>
                <a14:m>
                  <m:oMath xmlns:m="http://schemas.openxmlformats.org/officeDocument/2006/math">
                    <m:r>
                      <a:rPr lang="en-US" i="1">
                        <a:latin typeface="Cambria Math" panose="02040503050406030204" pitchFamily="18" charset="0"/>
                        <a:ea typeface="Cambria Math" panose="02040503050406030204" pitchFamily="18" charset="0"/>
                      </a:rPr>
                      <m:t>𝑇</m:t>
                    </m:r>
                    <m:r>
                      <a:rPr lang="en-US" i="1">
                        <a:latin typeface="Cambria Math" panose="02040503050406030204" pitchFamily="18" charset="0"/>
                        <a:ea typeface="Cambria Math" panose="02040503050406030204" pitchFamily="18" charset="0"/>
                      </a:rPr>
                      <m:t> </m:t>
                    </m:r>
                  </m:oMath>
                </a14:m>
                <a:r>
                  <a:rPr lang="en-US" dirty="0"/>
                  <a:t>by solving for the emissivity ratio in terms of the ratio of the measured and assumed spectral </a:t>
                </a:r>
                <a:r>
                  <a:rPr lang="en-US" dirty="0" smtClean="0"/>
                  <a:t>intensities as shown in Equation 21. </a:t>
                </a:r>
                <a:r>
                  <a:rPr lang="en-US" dirty="0"/>
                  <a:t>The individual emissivities can then be determined using Equation 22 as shown.</a:t>
                </a:r>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The second method</a:t>
                </a:r>
                <a:r>
                  <a:rPr lang="en-US" baseline="0" dirty="0" smtClean="0"/>
                  <a:t> we will investigate is the ratio method. For this method, we </a:t>
                </a:r>
                <a:r>
                  <a:rPr lang="en-US" sz="1200" baseline="0" dirty="0" smtClean="0"/>
                  <a:t>m</a:t>
                </a:r>
                <a:r>
                  <a:rPr lang="en-US" sz="1200" dirty="0" smtClean="0"/>
                  <a:t>ake measurements </a:t>
                </a:r>
                <a:r>
                  <a:rPr lang="en-US" sz="1200" i="0">
                    <a:latin typeface="Cambria Math" panose="02040503050406030204" pitchFamily="18" charset="0"/>
                    <a:ea typeface="Cambria Math" panose="02040503050406030204" pitchFamily="18" charset="0"/>
                  </a:rPr>
                  <a:t>𝑇_(</a:t>
                </a:r>
                <a:r>
                  <a:rPr lang="el-GR" sz="1200" i="0">
                    <a:latin typeface="Cambria Math" panose="02040503050406030204" pitchFamily="18" charset="0"/>
                    <a:ea typeface="Cambria Math" panose="02040503050406030204" pitchFamily="18" charset="0"/>
                  </a:rPr>
                  <a:t>𝜆_</a:t>
                </a:r>
                <a:r>
                  <a:rPr lang="en-US" sz="1200" i="0">
                    <a:latin typeface="Cambria Math" panose="02040503050406030204" pitchFamily="18" charset="0"/>
                    <a:ea typeface="Cambria Math" panose="02040503050406030204" pitchFamily="18" charset="0"/>
                  </a:rPr>
                  <a:t>1 )</a:t>
                </a:r>
                <a:r>
                  <a:rPr lang="en-US" sz="1200" dirty="0" smtClean="0"/>
                  <a:t>and </a:t>
                </a:r>
                <a:r>
                  <a:rPr lang="en-US" sz="1200" i="0">
                    <a:latin typeface="Cambria Math" panose="02040503050406030204" pitchFamily="18" charset="0"/>
                    <a:ea typeface="Cambria Math" panose="02040503050406030204" pitchFamily="18" charset="0"/>
                  </a:rPr>
                  <a:t>𝑇_(</a:t>
                </a:r>
                <a:r>
                  <a:rPr lang="el-GR" sz="1200" i="0">
                    <a:latin typeface="Cambria Math" panose="02040503050406030204" pitchFamily="18" charset="0"/>
                    <a:ea typeface="Cambria Math" panose="02040503050406030204" pitchFamily="18" charset="0"/>
                  </a:rPr>
                  <a:t>𝜆_</a:t>
                </a:r>
                <a:r>
                  <a:rPr lang="en-US" sz="1200" b="0" i="0" smtClean="0">
                    <a:latin typeface="Cambria Math" panose="02040503050406030204" pitchFamily="18" charset="0"/>
                    <a:ea typeface="Cambria Math" panose="02040503050406030204" pitchFamily="18" charset="0"/>
                  </a:rPr>
                  <a:t>2 </a:t>
                </a:r>
                <a:r>
                  <a:rPr lang="en-US" sz="1200" b="0" i="0">
                    <a:latin typeface="Cambria Math" panose="02040503050406030204" pitchFamily="18" charset="0"/>
                    <a:ea typeface="Cambria Math" panose="02040503050406030204" pitchFamily="18" charset="0"/>
                  </a:rPr>
                  <a:t>)</a:t>
                </a:r>
                <a:r>
                  <a:rPr lang="en-US" sz="1200" dirty="0" smtClean="0"/>
                  <a:t>at two different wavelengths </a:t>
                </a:r>
                <a:r>
                  <a:rPr lang="el-GR" sz="1200" i="0">
                    <a:latin typeface="Cambria Math" panose="02040503050406030204" pitchFamily="18" charset="0"/>
                    <a:ea typeface="Cambria Math" panose="02040503050406030204" pitchFamily="18" charset="0"/>
                  </a:rPr>
                  <a:t>𝜆_</a:t>
                </a:r>
                <a:r>
                  <a:rPr lang="en-US" sz="1200" i="0">
                    <a:latin typeface="Cambria Math" panose="02040503050406030204" pitchFamily="18" charset="0"/>
                    <a:ea typeface="Cambria Math" panose="02040503050406030204" pitchFamily="18" charset="0"/>
                  </a:rPr>
                  <a:t>1</a:t>
                </a:r>
                <a:r>
                  <a:rPr lang="en-US" sz="1200" dirty="0" smtClean="0"/>
                  <a:t> and </a:t>
                </a:r>
                <a:r>
                  <a:rPr lang="el-GR" sz="1200" i="0">
                    <a:latin typeface="Cambria Math" panose="02040503050406030204" pitchFamily="18" charset="0"/>
                    <a:ea typeface="Cambria Math" panose="02040503050406030204" pitchFamily="18" charset="0"/>
                  </a:rPr>
                  <a:t>𝜆_</a:t>
                </a:r>
                <a:r>
                  <a:rPr lang="en-US" sz="1200" b="0" i="0" smtClean="0">
                    <a:latin typeface="Cambria Math" panose="02040503050406030204" pitchFamily="18" charset="0"/>
                    <a:ea typeface="Cambria Math" panose="02040503050406030204" pitchFamily="18" charset="0"/>
                  </a:rPr>
                  <a:t>2</a:t>
                </a:r>
                <a:r>
                  <a:rPr lang="en-US" sz="1200" dirty="0" smtClean="0"/>
                  <a:t>. Assume a ratio for the spectral emissivities at the two wavelengths </a:t>
                </a:r>
                <a:r>
                  <a:rPr lang="el-GR" sz="1200" i="0">
                    <a:latin typeface="Cambria Math" panose="02040503050406030204" pitchFamily="18" charset="0"/>
                    <a:ea typeface="Cambria Math" panose="02040503050406030204" pitchFamily="18" charset="0"/>
                  </a:rPr>
                  <a:t>ε_</a:t>
                </a:r>
                <a:r>
                  <a:rPr lang="en-US" sz="1200" i="0">
                    <a:latin typeface="Cambria Math" panose="02040503050406030204" pitchFamily="18" charset="0"/>
                    <a:ea typeface="Cambria Math" panose="02040503050406030204" pitchFamily="18" charset="0"/>
                  </a:rPr>
                  <a:t>𝑟</a:t>
                </a:r>
                <a:r>
                  <a:rPr lang="en-US" sz="1200" dirty="0" smtClean="0"/>
                  <a:t>(could be 1) and then calculate the true temperature </a:t>
                </a:r>
                <a:r>
                  <a:rPr lang="en-US" sz="1200" i="0">
                    <a:latin typeface="Cambria Math" panose="02040503050406030204" pitchFamily="18" charset="0"/>
                    <a:ea typeface="Cambria Math" panose="02040503050406030204" pitchFamily="18" charset="0"/>
                  </a:rPr>
                  <a:t>𝑇 </a:t>
                </a:r>
                <a:r>
                  <a:rPr lang="en-US" sz="1200" dirty="0" smtClean="0"/>
                  <a:t>by solving </a:t>
                </a:r>
                <a:r>
                  <a:rPr lang="en-US" sz="1200" dirty="0" smtClean="0"/>
                  <a:t>for the emissivity ratio in terms of the ratio</a:t>
                </a:r>
                <a:r>
                  <a:rPr lang="en-US" sz="1200" baseline="0" dirty="0" smtClean="0"/>
                  <a:t> of the measured and assumed spectral intensities. The individual emissivities can then be determined using Equation 22 as shown.</a:t>
                </a:r>
                <a:endParaRPr lang="en-US" sz="1200" dirty="0" smtClean="0"/>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38</a:t>
            </a:fld>
            <a:endParaRPr lang="en-US" dirty="0"/>
          </a:p>
        </p:txBody>
      </p:sp>
    </p:spTree>
    <p:extLst>
      <p:ext uri="{BB962C8B-B14F-4D97-AF65-F5344CB8AC3E}">
        <p14:creationId xmlns:p14="http://schemas.microsoft.com/office/powerpoint/2010/main" val="77140813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a:t>If Wien’s approximation is valid, the approximate solution for the true temperature </a:t>
                </a:r>
                <a14:m>
                  <m:oMath xmlns:m="http://schemas.openxmlformats.org/officeDocument/2006/math">
                    <m:r>
                      <a:rPr lang="en-US" i="1">
                        <a:latin typeface="Cambria Math" panose="02040503050406030204" pitchFamily="18" charset="0"/>
                      </a:rPr>
                      <m:t>𝑇</m:t>
                    </m:r>
                  </m:oMath>
                </a14:m>
                <a:r>
                  <a:rPr lang="en-US" dirty="0"/>
                  <a:t> can be calculated directly by Equation 23 as shown. In Equation 23, </a:t>
                </a:r>
                <a14:m>
                  <m:oMath xmlns:m="http://schemas.openxmlformats.org/officeDocument/2006/math">
                    <m:r>
                      <m:rPr>
                        <m:sty m:val="p"/>
                      </m:rPr>
                      <a:rPr lang="en-US">
                        <a:latin typeface="Cambria Math" panose="02040503050406030204" pitchFamily="18" charset="0"/>
                      </a:rPr>
                      <m:t>Λ</m:t>
                    </m:r>
                  </m:oMath>
                </a14:m>
                <a:r>
                  <a:rPr lang="en-US" dirty="0"/>
                  <a:t> is an equivalent wavelength and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𝑟</m:t>
                        </m:r>
                      </m:sub>
                    </m:sSub>
                  </m:oMath>
                </a14:m>
                <a:r>
                  <a:rPr lang="en-US" dirty="0"/>
                  <a:t> is the ratio temperature, the temperature of an equivalent blackbody having the same ratio of spectral </a:t>
                </a:r>
                <a:r>
                  <a:rPr lang="en-US" dirty="0" smtClean="0"/>
                  <a:t>intensities </a:t>
                </a:r>
                <a:r>
                  <a:rPr lang="en-US" dirty="0"/>
                  <a:t>at the two specified wavelengths as that of the target.</a:t>
                </a:r>
              </a:p>
              <a:p>
                <a:pPr defTabSz="474254">
                  <a:defRPr/>
                </a:pPr>
                <a:endParaRPr lang="en-US" dirty="0"/>
              </a:p>
              <a:p>
                <a:pPr defTabSz="474254">
                  <a:defRPr/>
                </a:pPr>
                <a:endParaRPr lang="en-US" dirty="0"/>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mn-lt"/>
                  </a:rPr>
                  <a:t>If Wien’s approximation is valid, the approximate solution for the true temperature </a:t>
                </a:r>
                <a:r>
                  <a:rPr lang="en-US" sz="1200" i="0">
                    <a:latin typeface="Cambria Math" panose="02040503050406030204" pitchFamily="18" charset="0"/>
                  </a:rPr>
                  <a:t>𝑇</a:t>
                </a:r>
                <a:r>
                  <a:rPr lang="en-US" sz="1200" dirty="0" smtClean="0">
                    <a:latin typeface="+mn-lt"/>
                  </a:rPr>
                  <a:t> can be calculated directly </a:t>
                </a:r>
                <a:r>
                  <a:rPr lang="en-US" sz="1200" dirty="0" smtClean="0">
                    <a:latin typeface="+mn-lt"/>
                  </a:rPr>
                  <a:t>by</a:t>
                </a:r>
                <a:r>
                  <a:rPr lang="en-US" sz="1200" baseline="0" dirty="0" smtClean="0">
                    <a:latin typeface="+mn-lt"/>
                  </a:rPr>
                  <a:t> Equation 22 as shown. In Equation 22, </a:t>
                </a:r>
                <a:r>
                  <a:rPr lang="en-US" sz="1200" i="0">
                    <a:latin typeface="Cambria Math" panose="02040503050406030204" pitchFamily="18" charset="0"/>
                  </a:rPr>
                  <a:t>Λ</a:t>
                </a:r>
                <a:r>
                  <a:rPr lang="en-US" sz="1200" dirty="0" smtClean="0">
                    <a:latin typeface="+mn-lt"/>
                  </a:rPr>
                  <a:t> is an equivalent wavelength </a:t>
                </a:r>
                <a:r>
                  <a:rPr lang="en-US" sz="1200" dirty="0" smtClean="0">
                    <a:latin typeface="+mn-lt"/>
                  </a:rPr>
                  <a:t>and </a:t>
                </a:r>
                <a:r>
                  <a:rPr lang="en-US" sz="1200" i="0">
                    <a:latin typeface="Cambria Math" panose="02040503050406030204" pitchFamily="18" charset="0"/>
                  </a:rPr>
                  <a:t>𝑇_𝑟</a:t>
                </a:r>
                <a:r>
                  <a:rPr lang="en-US" sz="1200" dirty="0" smtClean="0">
                    <a:latin typeface="+mn-lt"/>
                  </a:rPr>
                  <a:t> is the </a:t>
                </a:r>
                <a:r>
                  <a:rPr lang="en-US" sz="1200" dirty="0">
                    <a:latin typeface="+mn-lt"/>
                  </a:rPr>
                  <a:t>ratio </a:t>
                </a:r>
                <a:r>
                  <a:rPr lang="en-US" sz="1200" dirty="0" smtClean="0">
                    <a:latin typeface="+mn-lt"/>
                  </a:rPr>
                  <a:t>temperature, the temperature </a:t>
                </a:r>
                <a:r>
                  <a:rPr lang="en-US" sz="1200" dirty="0">
                    <a:latin typeface="+mn-lt"/>
                  </a:rPr>
                  <a:t>of an </a:t>
                </a:r>
                <a:r>
                  <a:rPr lang="en-US" sz="1200" dirty="0" smtClean="0">
                    <a:latin typeface="+mn-lt"/>
                  </a:rPr>
                  <a:t>equivalent blackbody </a:t>
                </a:r>
                <a:r>
                  <a:rPr lang="en-US" sz="1200" dirty="0">
                    <a:latin typeface="+mn-lt"/>
                  </a:rPr>
                  <a:t>having the same ratio of spectral radiances at </a:t>
                </a:r>
                <a:r>
                  <a:rPr lang="en-US" sz="1200" dirty="0" smtClean="0">
                    <a:latin typeface="+mn-lt"/>
                  </a:rPr>
                  <a:t>the two specified </a:t>
                </a:r>
                <a:r>
                  <a:rPr lang="en-US" sz="1200" dirty="0">
                    <a:latin typeface="+mn-lt"/>
                  </a:rPr>
                  <a:t>wavelengths as that of the target.</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mn-lt"/>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latin typeface="+mn-lt"/>
                </a:endParaRP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39</a:t>
            </a:fld>
            <a:endParaRPr lang="en-US" dirty="0"/>
          </a:p>
        </p:txBody>
      </p:sp>
    </p:spTree>
    <p:extLst>
      <p:ext uri="{BB962C8B-B14F-4D97-AF65-F5344CB8AC3E}">
        <p14:creationId xmlns:p14="http://schemas.microsoft.com/office/powerpoint/2010/main" val="237885709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Once the true surface temperature is known, the emissivities can then be determined by Equation 26.</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40</a:t>
            </a:fld>
            <a:endParaRPr lang="en-US" dirty="0"/>
          </a:p>
        </p:txBody>
      </p:sp>
    </p:spTree>
    <p:extLst>
      <p:ext uri="{BB962C8B-B14F-4D97-AF65-F5344CB8AC3E}">
        <p14:creationId xmlns:p14="http://schemas.microsoft.com/office/powerpoint/2010/main" val="157828724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following</a:t>
            </a:r>
            <a:r>
              <a:rPr lang="en-US" baseline="0" dirty="0" smtClean="0"/>
              <a:t> observations can be drawn from the previous analysis:</a:t>
            </a:r>
          </a:p>
          <a:p>
            <a:r>
              <a:rPr lang="en-US" dirty="0" smtClean="0"/>
              <a:t>1) For </a:t>
            </a:r>
            <a:r>
              <a:rPr lang="en-US" dirty="0"/>
              <a:t>an emissivity ratio of 1, the calculated ratio temperature of the instrument is the true surface temperature.</a:t>
            </a:r>
          </a:p>
          <a:p>
            <a:r>
              <a:rPr lang="en-US" dirty="0" smtClean="0"/>
              <a:t>2) The </a:t>
            </a:r>
            <a:r>
              <a:rPr lang="en-US" dirty="0"/>
              <a:t>equivalent wavelength can be much greater than either of the two individual wavelengths when the difference between the two wavelengths is </a:t>
            </a:r>
            <a:r>
              <a:rPr lang="en-US" dirty="0" smtClean="0"/>
              <a:t>small.</a:t>
            </a:r>
            <a:r>
              <a:rPr lang="en-US" baseline="0" dirty="0" smtClean="0"/>
              <a:t> </a:t>
            </a:r>
            <a:r>
              <a:rPr lang="en-US" dirty="0" smtClean="0"/>
              <a:t>As </a:t>
            </a:r>
            <a:r>
              <a:rPr lang="en-US" dirty="0"/>
              <a:t>the difference between the two wavelengths increases, the value of the equivalent wavelength </a:t>
            </a:r>
            <a:r>
              <a:rPr lang="en-US" dirty="0" smtClean="0"/>
              <a:t>approaches </a:t>
            </a:r>
            <a:r>
              <a:rPr lang="en-US" sz="1200" dirty="0" smtClean="0">
                <a:latin typeface="+mn-lt"/>
              </a:rPr>
              <a:t>the value of wavelength </a:t>
            </a:r>
            <a:r>
              <a:rPr lang="en-US" dirty="0" smtClean="0"/>
              <a:t> </a:t>
            </a:r>
            <a:r>
              <a:rPr lang="en-US" dirty="0"/>
              <a:t>1.</a:t>
            </a:r>
          </a:p>
          <a:p>
            <a:r>
              <a:rPr lang="en-US" dirty="0" smtClean="0"/>
              <a:t>3) For </a:t>
            </a:r>
            <a:r>
              <a:rPr lang="en-US" dirty="0"/>
              <a:t>Wien’s approximation to be valid, the wavelength temperature product of the two individual detectors </a:t>
            </a:r>
            <a:r>
              <a:rPr lang="en-US" dirty="0" smtClean="0"/>
              <a:t>both need </a:t>
            </a:r>
            <a:r>
              <a:rPr lang="en-US" dirty="0"/>
              <a:t>to be small, not </a:t>
            </a:r>
            <a:r>
              <a:rPr lang="en-US" dirty="0" smtClean="0"/>
              <a:t>just the </a:t>
            </a:r>
            <a:r>
              <a:rPr lang="en-US" dirty="0"/>
              <a:t>product of the equivalent temperature and the effective wavelength.</a:t>
            </a:r>
          </a:p>
          <a:p>
            <a:r>
              <a:rPr lang="en-US" dirty="0" smtClean="0"/>
              <a:t>4) Equation 23 </a:t>
            </a:r>
            <a:r>
              <a:rPr lang="en-US" dirty="0"/>
              <a:t>for the true surface temperature is identical to </a:t>
            </a:r>
            <a:r>
              <a:rPr lang="en-US" dirty="0" smtClean="0"/>
              <a:t>Equation 14 for the surface </a:t>
            </a:r>
            <a:r>
              <a:rPr lang="en-US" dirty="0"/>
              <a:t>temperature in the spectral </a:t>
            </a:r>
            <a:r>
              <a:rPr lang="en-US" dirty="0" smtClean="0"/>
              <a:t>method</a:t>
            </a:r>
            <a:r>
              <a:rPr lang="en-US" baseline="0" dirty="0" smtClean="0"/>
              <a:t> with two key differences, however</a:t>
            </a:r>
            <a:r>
              <a:rPr lang="en-US" dirty="0" smtClean="0"/>
              <a:t>. These</a:t>
            </a:r>
            <a:r>
              <a:rPr lang="en-US" baseline="0" dirty="0" smtClean="0"/>
              <a:t> are </a:t>
            </a:r>
            <a:r>
              <a:rPr lang="en-US" dirty="0" smtClean="0"/>
              <a:t>the </a:t>
            </a:r>
            <a:r>
              <a:rPr lang="en-US" dirty="0"/>
              <a:t>effective wavelength </a:t>
            </a:r>
            <a:r>
              <a:rPr lang="en-US" dirty="0" smtClean="0"/>
              <a:t>in the ratio method</a:t>
            </a:r>
            <a:r>
              <a:rPr lang="en-US" baseline="0" dirty="0" smtClean="0"/>
              <a:t> </a:t>
            </a:r>
            <a:r>
              <a:rPr lang="en-US" dirty="0" smtClean="0"/>
              <a:t>replaces </a:t>
            </a:r>
            <a:r>
              <a:rPr lang="en-US" dirty="0"/>
              <a:t>the single wavelength </a:t>
            </a:r>
            <a:r>
              <a:rPr lang="en-US" dirty="0" smtClean="0"/>
              <a:t>in the spectral method and </a:t>
            </a:r>
            <a:r>
              <a:rPr lang="en-US" dirty="0"/>
              <a:t>the ratio temperature </a:t>
            </a:r>
            <a:r>
              <a:rPr lang="en-US" dirty="0" smtClean="0"/>
              <a:t>replaces </a:t>
            </a:r>
            <a:r>
              <a:rPr lang="en-US" dirty="0"/>
              <a:t>the single detector temperature.</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41</a:t>
            </a:fld>
            <a:endParaRPr lang="en-US" dirty="0"/>
          </a:p>
        </p:txBody>
      </p:sp>
    </p:spTree>
    <p:extLst>
      <p:ext uri="{BB962C8B-B14F-4D97-AF65-F5344CB8AC3E}">
        <p14:creationId xmlns:p14="http://schemas.microsoft.com/office/powerpoint/2010/main" val="153850946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Example 9</a:t>
            </a:r>
            <a:r>
              <a:rPr lang="en-US" baseline="0" dirty="0" smtClean="0"/>
              <a:t> here will demonstrate the ratio method. </a:t>
            </a:r>
            <a:r>
              <a:rPr lang="en-US" dirty="0"/>
              <a:t>For a two-band radiation thermometer with detector wavelengths at 0.5 and 0.6 </a:t>
            </a:r>
            <a:r>
              <a:rPr lang="en-US" dirty="0">
                <a:sym typeface="Symbol" panose="05050102010706020507" pitchFamily="18" charset="2"/>
              </a:rPr>
              <a:t></a:t>
            </a:r>
            <a:r>
              <a:rPr lang="en-US" dirty="0"/>
              <a:t>m, what is the true surface temperature and the spectral emissivities when the measured equivalent blackbody temperatures at the two wavelengths are 2,800 and 2,750 K, </a:t>
            </a:r>
            <a:r>
              <a:rPr lang="en-US" dirty="0" smtClean="0"/>
              <a:t>respectively? Assume </a:t>
            </a:r>
            <a:r>
              <a:rPr lang="en-US" dirty="0"/>
              <a:t>an emissivity ratio of </a:t>
            </a:r>
            <a:r>
              <a:rPr lang="en-US" dirty="0" smtClean="0"/>
              <a:t>0.9.</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42</a:t>
            </a:fld>
            <a:endParaRPr lang="en-US" dirty="0"/>
          </a:p>
        </p:txBody>
      </p:sp>
    </p:spTree>
    <p:extLst>
      <p:ext uri="{BB962C8B-B14F-4D97-AF65-F5344CB8AC3E}">
        <p14:creationId xmlns:p14="http://schemas.microsoft.com/office/powerpoint/2010/main" val="9278033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a:t>In this case, Wien’s approximation is valid so that using the approximate method from Equation 23 </a:t>
                </a:r>
                <a:r>
                  <a:rPr lang="en-US" dirty="0" smtClean="0"/>
                  <a:t>is acceptable.</a:t>
                </a:r>
                <a:r>
                  <a:rPr lang="en-US" baseline="0" dirty="0" smtClean="0"/>
                  <a:t> C</a:t>
                </a:r>
                <a:r>
                  <a:rPr lang="en-US" dirty="0" smtClean="0"/>
                  <a:t>alculating </a:t>
                </a:r>
                <a:r>
                  <a:rPr lang="en-US" dirty="0"/>
                  <a:t>the effective wavelength</a:t>
                </a:r>
                <a14:m>
                  <m:oMath xmlns:m="http://schemas.openxmlformats.org/officeDocument/2006/math">
                    <m:r>
                      <a:rPr lang="en-US" i="1">
                        <a:latin typeface="Cambria Math" panose="02040503050406030204" pitchFamily="18" charset="0"/>
                      </a:rPr>
                      <m:t> </m:t>
                    </m:r>
                    <m:r>
                      <m:rPr>
                        <m:sty m:val="p"/>
                      </m:rPr>
                      <a:rPr lang="en-US">
                        <a:latin typeface="Cambria Math" panose="02040503050406030204" pitchFamily="18" charset="0"/>
                      </a:rPr>
                      <m:t>Λ</m:t>
                    </m:r>
                  </m:oMath>
                </a14:m>
                <a:r>
                  <a:rPr lang="en-US" dirty="0"/>
                  <a:t> from Equation 24 using routine </a:t>
                </a:r>
                <a:r>
                  <a:rPr lang="en-US" dirty="0" smtClean="0"/>
                  <a:t>bb_elam results in a value of 3 </a:t>
                </a:r>
                <a14:m>
                  <m:oMath xmlns:m="http://schemas.openxmlformats.org/officeDocument/2006/math">
                    <m:r>
                      <a:rPr lang="en-US">
                        <a:latin typeface="Cambria Math" panose="02040503050406030204" pitchFamily="18" charset="0"/>
                        <a:sym typeface="Symbol" panose="05050102010706020507" pitchFamily="18" charset="2"/>
                      </a:rPr>
                      <m:t></m:t>
                    </m:r>
                    <m:r>
                      <m:rPr>
                        <m:sty m:val="p"/>
                      </m:rPr>
                      <a:rPr lang="en-US">
                        <a:latin typeface="Cambria Math" panose="02040503050406030204" pitchFamily="18" charset="0"/>
                      </a:rPr>
                      <m:t>m</m:t>
                    </m:r>
                  </m:oMath>
                </a14:m>
                <a:r>
                  <a:rPr lang="en-US" dirty="0"/>
                  <a:t>. Using Equation 25, the ratio temperature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𝑟</m:t>
                        </m:r>
                      </m:sub>
                    </m:sSub>
                  </m:oMath>
                </a14:m>
                <a:r>
                  <a:rPr lang="en-US" dirty="0"/>
                  <a:t> from routine bb_etemp is </a:t>
                </a:r>
                <a14:m>
                  <m:oMath xmlns:m="http://schemas.openxmlformats.org/officeDocument/2006/math">
                    <m:r>
                      <m:rPr>
                        <m:nor/>
                      </m:rPr>
                      <a:rPr lang="en-US"/>
                      <m:t>3,080</m:t>
                    </m:r>
                    <m:r>
                      <m:rPr>
                        <m:nor/>
                      </m:rPr>
                      <a:rPr lang="en-US" i="1"/>
                      <m:t> </m:t>
                    </m:r>
                    <m:r>
                      <m:rPr>
                        <m:nor/>
                      </m:rPr>
                      <a:rPr lang="en-US"/>
                      <m:t>K</m:t>
                    </m:r>
                  </m:oMath>
                </a14:m>
                <a:r>
                  <a:rPr lang="en-US" dirty="0"/>
                  <a:t>. Using Equation </a:t>
                </a:r>
                <a:r>
                  <a:rPr lang="en-US" dirty="0" smtClean="0"/>
                  <a:t>23 </a:t>
                </a:r>
                <a:r>
                  <a:rPr lang="en-US" dirty="0"/>
                  <a:t>and routine bb_tstw, the true surface temperature is </a:t>
                </a:r>
                <a:r>
                  <a:rPr lang="en-US" dirty="0" smtClean="0"/>
                  <a:t>then found to be 3,304 </a:t>
                </a:r>
                <a:r>
                  <a:rPr lang="en-US" dirty="0"/>
                  <a:t>K.</a:t>
                </a:r>
              </a:p>
              <a:p>
                <a:pPr defTabSz="474254">
                  <a:defRPr/>
                </a:pPr>
                <a:endParaRPr lang="en-US" dirty="0"/>
              </a:p>
              <a:p>
                <a:pPr defTabSz="474254">
                  <a:defRPr/>
                </a:pPr>
                <a:endParaRPr lang="en-US" dirty="0"/>
              </a:p>
              <a:p>
                <a:pPr defTabSz="474254">
                  <a:defRPr/>
                </a:pPr>
                <a:endParaRPr lang="en-US" dirty="0"/>
              </a:p>
              <a:p>
                <a:pPr defTabSz="474254">
                  <a:defRPr/>
                </a:pPr>
                <a:endParaRPr lang="en-US" dirty="0"/>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In this case, Wien’s approximation is valid so that using the approximate method from Equation </a:t>
                </a:r>
                <a:r>
                  <a:rPr lang="en-US" sz="1200" dirty="0" smtClean="0"/>
                  <a:t>22 </a:t>
                </a:r>
                <a:r>
                  <a:rPr lang="en-US" sz="1200" dirty="0"/>
                  <a:t>and calculating the effective wavelength</a:t>
                </a:r>
                <a:r>
                  <a:rPr lang="en-US" sz="1200" i="0">
                    <a:latin typeface="Cambria Math" panose="02040503050406030204" pitchFamily="18" charset="0"/>
                  </a:rPr>
                  <a:t> Λ</a:t>
                </a:r>
                <a:r>
                  <a:rPr lang="en-US" sz="1200" dirty="0"/>
                  <a:t> from Equation </a:t>
                </a:r>
                <a:r>
                  <a:rPr lang="en-US" sz="1200" dirty="0" smtClean="0"/>
                  <a:t>23 </a:t>
                </a:r>
                <a:r>
                  <a:rPr lang="en-US" sz="1200" dirty="0"/>
                  <a:t>using routine bb_elam </a:t>
                </a:r>
                <a:r>
                  <a:rPr lang="en-US" sz="1200" dirty="0" smtClean="0"/>
                  <a:t>is</a:t>
                </a:r>
                <a:r>
                  <a:rPr lang="en-US" sz="1200" baseline="0" dirty="0" smtClean="0"/>
                  <a:t> 3 </a:t>
                </a:r>
                <a:r>
                  <a:rPr lang="en-US" sz="1200" i="0" smtClean="0">
                    <a:latin typeface="Cambria Math" panose="02040503050406030204" pitchFamily="18" charset="0"/>
                    <a:sym typeface="Symbol" panose="05050102010706020507" pitchFamily="18" charset="2"/>
                  </a:rPr>
                  <a:t></a:t>
                </a:r>
                <a:r>
                  <a:rPr lang="en-US" sz="1200" i="0">
                    <a:latin typeface="Cambria Math" panose="02040503050406030204" pitchFamily="18" charset="0"/>
                  </a:rPr>
                  <a:t>m</a:t>
                </a:r>
                <a:r>
                  <a:rPr lang="en-US" sz="1200" dirty="0" smtClean="0"/>
                  <a:t>. Using Equation </a:t>
                </a:r>
                <a:r>
                  <a:rPr lang="en-US" sz="1200" dirty="0" smtClean="0"/>
                  <a:t>24, </a:t>
                </a:r>
                <a:r>
                  <a:rPr lang="en-US" sz="1200" dirty="0"/>
                  <a:t>the ratio temperature </a:t>
                </a:r>
                <a:r>
                  <a:rPr lang="en-US" sz="1200" i="0">
                    <a:latin typeface="Cambria Math" panose="02040503050406030204" pitchFamily="18" charset="0"/>
                  </a:rPr>
                  <a:t>𝑇_𝑟</a:t>
                </a:r>
                <a:r>
                  <a:rPr lang="en-US" sz="1200" dirty="0"/>
                  <a:t> from routine bb_etemp </a:t>
                </a:r>
                <a:r>
                  <a:rPr lang="en-US" sz="1200" dirty="0" smtClean="0"/>
                  <a:t>is</a:t>
                </a:r>
                <a:r>
                  <a:rPr lang="en-US" sz="1200" baseline="0" dirty="0" smtClean="0"/>
                  <a:t> </a:t>
                </a:r>
                <a:r>
                  <a:rPr lang="en-US" sz="1200" i="0" smtClean="0">
                    <a:latin typeface="Cambria Math" panose="02040503050406030204" pitchFamily="18" charset="0"/>
                  </a:rPr>
                  <a:t>"3,080 K</a:t>
                </a:r>
                <a:r>
                  <a:rPr lang="en-US" sz="1200" i="0" smtClean="0"/>
                  <a:t>"</a:t>
                </a:r>
                <a:r>
                  <a:rPr lang="en-US" sz="1200" dirty="0" smtClean="0"/>
                  <a:t>. Using Equation 22 and routine bb_tstw, the true surface temperature is</a:t>
                </a:r>
                <a:r>
                  <a:rPr lang="en-US" sz="1200" baseline="0" dirty="0" smtClean="0"/>
                  <a:t> 3,304 K.</a:t>
                </a: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43</a:t>
            </a:fld>
            <a:endParaRPr lang="en-US" dirty="0"/>
          </a:p>
        </p:txBody>
      </p:sp>
    </p:spTree>
    <p:extLst>
      <p:ext uri="{BB962C8B-B14F-4D97-AF65-F5344CB8AC3E}">
        <p14:creationId xmlns:p14="http://schemas.microsoft.com/office/powerpoint/2010/main" val="16787186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Knowing the individual measured detector temperatures and the </a:t>
            </a:r>
            <a:r>
              <a:rPr lang="en-US" dirty="0" smtClean="0"/>
              <a:t>calculated true surface </a:t>
            </a:r>
            <a:r>
              <a:rPr lang="en-US" dirty="0"/>
              <a:t>temperature, the emissivities at 0.5 and 0.6 µm are determined using Equation </a:t>
            </a:r>
            <a:r>
              <a:rPr lang="en-US" dirty="0" smtClean="0"/>
              <a:t>22 </a:t>
            </a:r>
            <a:r>
              <a:rPr lang="en-US" dirty="0"/>
              <a:t>and routine bb_emiss which are 0.209 and 0.232, respectively.</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44</a:t>
            </a:fld>
            <a:endParaRPr lang="en-US" dirty="0"/>
          </a:p>
        </p:txBody>
      </p:sp>
    </p:spTree>
    <p:extLst>
      <p:ext uri="{BB962C8B-B14F-4D97-AF65-F5344CB8AC3E}">
        <p14:creationId xmlns:p14="http://schemas.microsoft.com/office/powerpoint/2010/main" val="46624377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Similar to the spectral method,</a:t>
            </a:r>
            <a:r>
              <a:rPr lang="en-US" baseline="0" dirty="0" smtClean="0"/>
              <a:t> the </a:t>
            </a:r>
            <a:r>
              <a:rPr lang="en-US" dirty="0"/>
              <a:t>sensitivity of the true surface temperature to the emissivity ratio can be calculated for the case where Planck’s law is valid by differentiating </a:t>
            </a:r>
            <a:r>
              <a:rPr lang="en-US" dirty="0" smtClean="0"/>
              <a:t>Equation </a:t>
            </a:r>
            <a:r>
              <a:rPr lang="en-US" dirty="0"/>
              <a:t>17. This is shown in Equation 27. When Wien’s approximation is valid, then the sensitivity can be easily determined utilizing the </a:t>
            </a:r>
            <a:r>
              <a:rPr lang="en-US" sz="1200" dirty="0" smtClean="0">
                <a:latin typeface="+mn-lt"/>
              </a:rPr>
              <a:t>similarity</a:t>
            </a:r>
            <a:r>
              <a:rPr lang="en-US" dirty="0" smtClean="0"/>
              <a:t> </a:t>
            </a:r>
            <a:r>
              <a:rPr lang="en-US" dirty="0"/>
              <a:t>to the spectral method as discussed before and </a:t>
            </a:r>
            <a:r>
              <a:rPr lang="en-US" dirty="0" smtClean="0"/>
              <a:t>is shown </a:t>
            </a:r>
            <a:r>
              <a:rPr lang="en-US" dirty="0"/>
              <a:t>in Equation 28.</a:t>
            </a:r>
          </a:p>
          <a:p>
            <a:pPr defTabSz="474254">
              <a:defRPr/>
            </a:pP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45</a:t>
            </a:fld>
            <a:endParaRPr lang="en-US" dirty="0"/>
          </a:p>
        </p:txBody>
      </p:sp>
    </p:spTree>
    <p:extLst>
      <p:ext uri="{BB962C8B-B14F-4D97-AF65-F5344CB8AC3E}">
        <p14:creationId xmlns:p14="http://schemas.microsoft.com/office/powerpoint/2010/main" val="379034466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Example 10. </a:t>
            </a:r>
            <a:r>
              <a:rPr lang="en-US" dirty="0"/>
              <a:t>For the same conditions as Example 9, what would the error in the true surface temperature be if an assumed emissivity ratio of 1.0 was used but the actual ratio of the surface </a:t>
            </a:r>
            <a:r>
              <a:rPr lang="en-US" sz="1200" dirty="0" smtClean="0"/>
              <a:t>emissivities </a:t>
            </a:r>
            <a:r>
              <a:rPr lang="en-US" dirty="0" smtClean="0"/>
              <a:t>was </a:t>
            </a:r>
            <a:r>
              <a:rPr lang="en-US" dirty="0"/>
              <a:t>0.9?</a:t>
            </a:r>
          </a:p>
        </p:txBody>
      </p:sp>
      <p:sp>
        <p:nvSpPr>
          <p:cNvPr id="4" name="Slide Number Placeholder 3"/>
          <p:cNvSpPr>
            <a:spLocks noGrp="1"/>
          </p:cNvSpPr>
          <p:nvPr>
            <p:ph type="sldNum" sz="quarter" idx="10"/>
          </p:nvPr>
        </p:nvSpPr>
        <p:spPr/>
        <p:txBody>
          <a:bodyPr/>
          <a:lstStyle/>
          <a:p>
            <a:fld id="{E4B7072F-C8D8-4841-95B2-86EC617C38AC}" type="slidenum">
              <a:rPr lang="en-US" smtClean="0"/>
              <a:t>46</a:t>
            </a:fld>
            <a:endParaRPr lang="en-US" dirty="0"/>
          </a:p>
        </p:txBody>
      </p:sp>
    </p:spTree>
    <p:extLst>
      <p:ext uri="{BB962C8B-B14F-4D97-AF65-F5344CB8AC3E}">
        <p14:creationId xmlns:p14="http://schemas.microsoft.com/office/powerpoint/2010/main" val="165550178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US" dirty="0"/>
                  <a:t>This problem can be solved two ways: directly or using sensitivities. We will use sensitivities </a:t>
                </a:r>
                <a:r>
                  <a:rPr lang="en-US" dirty="0" smtClean="0"/>
                  <a:t>first. In </a:t>
                </a:r>
                <a:r>
                  <a:rPr lang="en-US" dirty="0"/>
                  <a:t>this case Wien’s approximation is valid since </a:t>
                </a:r>
                <a:r>
                  <a:rPr lang="en-US" dirty="0" smtClean="0"/>
                  <a:t>both </a:t>
                </a:r>
                <a:r>
                  <a:rPr lang="en-US" dirty="0"/>
                  <a:t>the wavelength-temperature products are </a:t>
                </a:r>
                <a:r>
                  <a:rPr lang="en-US" dirty="0" smtClean="0"/>
                  <a:t>smaller </a:t>
                </a:r>
                <a:r>
                  <a:rPr lang="en-US" dirty="0"/>
                  <a:t>than</a:t>
                </a:r>
                <a14:m>
                  <m:oMath xmlns:m="http://schemas.openxmlformats.org/officeDocument/2006/math">
                    <m:r>
                      <a:rPr lang="en-US" i="1">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2</m:t>
                        </m:r>
                      </m:sub>
                    </m:sSub>
                  </m:oMath>
                </a14:m>
                <a:r>
                  <a:rPr lang="en-US" dirty="0"/>
                  <a:t>. The sensitivity from Equation 26 is calculated to be 0.688. The estimated uncertainty in temperature is then 6.9% or 228 K.</a:t>
                </a:r>
              </a:p>
              <a:p>
                <a:endParaRPr lang="en-US" dirty="0"/>
              </a:p>
            </p:txBody>
          </p:sp>
        </mc:Choice>
        <mc:Fallback xmlns="">
          <p:sp>
            <p:nvSpPr>
              <p:cNvPr id="3" name="Notes Placeholder 2"/>
              <p:cNvSpPr>
                <a:spLocks noGrp="1"/>
              </p:cNvSpPr>
              <p:nvPr>
                <p:ph type="body" idx="1"/>
              </p:nvPr>
            </p:nvSpPr>
            <p:spPr/>
            <p:txBody>
              <a:bodyPr/>
              <a:lstStyle/>
              <a:p>
                <a:pPr marL="0" indent="0">
                  <a:buNone/>
                </a:pPr>
                <a:r>
                  <a:rPr lang="en-US" sz="1200" dirty="0" smtClean="0"/>
                  <a:t>This problem can be solved two ways: directly or using sensitivities. We will use sensitivities first.</a:t>
                </a:r>
              </a:p>
              <a:p>
                <a:pPr marL="0" indent="0">
                  <a:buNone/>
                </a:pPr>
                <a:r>
                  <a:rPr lang="en-US" sz="1200" dirty="0"/>
                  <a:t>In this case Wien’s approximation is valid since the both the wavelength-temperature products are small than</a:t>
                </a:r>
                <a:r>
                  <a:rPr lang="en-US" sz="1200" i="0">
                    <a:latin typeface="Cambria Math" panose="02040503050406030204" pitchFamily="18" charset="0"/>
                  </a:rPr>
                  <a:t> 𝐶_2</a:t>
                </a:r>
                <a:r>
                  <a:rPr lang="en-US" sz="1200" dirty="0"/>
                  <a:t>. The sensitivity from Equation 25 </a:t>
                </a:r>
                <a:r>
                  <a:rPr lang="en-US" sz="1200" dirty="0" smtClean="0"/>
                  <a:t>is</a:t>
                </a:r>
                <a:r>
                  <a:rPr lang="en-US" sz="1200" baseline="0" dirty="0" smtClean="0"/>
                  <a:t> calculated to be 0.688. </a:t>
                </a:r>
                <a:r>
                  <a:rPr lang="en-US" sz="1200" dirty="0" smtClean="0"/>
                  <a:t>The estimated uncertainty in temperature is then 6.9% or</a:t>
                </a:r>
                <a:r>
                  <a:rPr lang="en-US" sz="1200" baseline="0" dirty="0" smtClean="0"/>
                  <a:t> 228 K.</a:t>
                </a:r>
                <a:endParaRPr lang="en-US" sz="1200" dirty="0"/>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47</a:t>
            </a:fld>
            <a:endParaRPr lang="en-US" dirty="0"/>
          </a:p>
        </p:txBody>
      </p:sp>
    </p:spTree>
    <p:extLst>
      <p:ext uri="{BB962C8B-B14F-4D97-AF65-F5344CB8AC3E}">
        <p14:creationId xmlns:p14="http://schemas.microsoft.com/office/powerpoint/2010/main" val="366116582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Rather than using sensitivities, we can calculate the difference </a:t>
            </a:r>
            <a:r>
              <a:rPr lang="en-US" dirty="0" smtClean="0"/>
              <a:t>directly.</a:t>
            </a:r>
            <a:r>
              <a:rPr lang="en-US" baseline="0" dirty="0" smtClean="0"/>
              <a:t> </a:t>
            </a:r>
            <a:r>
              <a:rPr lang="en-US" dirty="0" smtClean="0"/>
              <a:t>For </a:t>
            </a:r>
            <a:r>
              <a:rPr lang="en-US" dirty="0"/>
              <a:t>an emissivity of 1.0, the true surface temperature is just the ratio temperature, or 3080 K. Therefore, the error </a:t>
            </a:r>
            <a:r>
              <a:rPr lang="en-US" dirty="0" smtClean="0"/>
              <a:t>is</a:t>
            </a:r>
            <a:r>
              <a:rPr lang="en-US" baseline="0" dirty="0" smtClean="0"/>
              <a:t> </a:t>
            </a:r>
            <a:r>
              <a:rPr lang="en-US" dirty="0" smtClean="0"/>
              <a:t>224K</a:t>
            </a:r>
            <a:r>
              <a:rPr lang="en-US" dirty="0"/>
              <a:t>. And almost exactly equal to the linear approximation using sensitivities.</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48</a:t>
            </a:fld>
            <a:endParaRPr lang="en-US" dirty="0"/>
          </a:p>
        </p:txBody>
      </p:sp>
    </p:spTree>
    <p:extLst>
      <p:ext uri="{BB962C8B-B14F-4D97-AF65-F5344CB8AC3E}">
        <p14:creationId xmlns:p14="http://schemas.microsoft.com/office/powerpoint/2010/main" val="395582120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Example 11. </a:t>
            </a:r>
            <a:r>
              <a:rPr lang="en-US" dirty="0"/>
              <a:t>For a two-band radiation thermometer with detector wavelengths at 4.0 and 8.0 </a:t>
            </a:r>
            <a:r>
              <a:rPr lang="en-US" dirty="0">
                <a:sym typeface="Symbol" panose="05050102010706020507" pitchFamily="18" charset="2"/>
              </a:rPr>
              <a:t></a:t>
            </a:r>
            <a:r>
              <a:rPr lang="en-US" dirty="0"/>
              <a:t>m, what is the error introduced when an emissivity ratio of 1.0 is assumed, when in fact the emissivity ratio of the sample </a:t>
            </a:r>
            <a:r>
              <a:rPr lang="en-US" dirty="0" smtClean="0"/>
              <a:t>is 0.9</a:t>
            </a:r>
            <a:r>
              <a:rPr lang="en-US" dirty="0"/>
              <a:t>? Assume the measured spectral temperatures at the two wavelengths are 2,800 and 2,750 K, the same as in Problem 9.</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49</a:t>
            </a:fld>
            <a:endParaRPr lang="en-US" dirty="0"/>
          </a:p>
        </p:txBody>
      </p:sp>
    </p:spTree>
    <p:extLst>
      <p:ext uri="{BB962C8B-B14F-4D97-AF65-F5344CB8AC3E}">
        <p14:creationId xmlns:p14="http://schemas.microsoft.com/office/powerpoint/2010/main" val="364774258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a:t>In this case, the effective wavelength</a:t>
                </a:r>
                <a14:m>
                  <m:oMath xmlns:m="http://schemas.openxmlformats.org/officeDocument/2006/math">
                    <m:r>
                      <a:rPr lang="en-US" i="1">
                        <a:latin typeface="Cambria Math" panose="02040503050406030204" pitchFamily="18" charset="0"/>
                      </a:rPr>
                      <m:t> </m:t>
                    </m:r>
                    <m:r>
                      <m:rPr>
                        <m:sty m:val="p"/>
                      </m:rPr>
                      <a:rPr lang="en-US">
                        <a:latin typeface="Cambria Math" panose="02040503050406030204" pitchFamily="18" charset="0"/>
                      </a:rPr>
                      <m:t>Λ</m:t>
                    </m:r>
                  </m:oMath>
                </a14:m>
                <a:r>
                  <a:rPr lang="en-US" dirty="0"/>
                  <a:t> </a:t>
                </a:r>
                <a:r>
                  <a:rPr lang="en-US" dirty="0" smtClean="0"/>
                  <a:t>from Equation 24 </a:t>
                </a:r>
                <a:r>
                  <a:rPr lang="en-US" dirty="0"/>
                  <a:t>and using routine bb_elam is </a:t>
                </a:r>
                <a14:m>
                  <m:oMath xmlns:m="http://schemas.openxmlformats.org/officeDocument/2006/math">
                    <m:r>
                      <a:rPr lang="en-US" i="1">
                        <a:latin typeface="Cambria Math" panose="02040503050406030204" pitchFamily="18" charset="0"/>
                      </a:rPr>
                      <m:t>8.0 </m:t>
                    </m:r>
                    <m:r>
                      <a:rPr lang="en-US">
                        <a:latin typeface="Cambria Math" panose="02040503050406030204" pitchFamily="18" charset="0"/>
                        <a:sym typeface="Symbol" panose="05050102010706020507" pitchFamily="18" charset="2"/>
                      </a:rPr>
                      <m:t></m:t>
                    </m:r>
                    <m:r>
                      <m:rPr>
                        <m:sty m:val="p"/>
                      </m:rPr>
                      <a:rPr lang="en-US">
                        <a:latin typeface="Cambria Math" panose="02040503050406030204" pitchFamily="18" charset="0"/>
                      </a:rPr>
                      <m:t>m</m:t>
                    </m:r>
                    <m:r>
                      <a:rPr lang="en-US">
                        <a:latin typeface="Cambria Math" panose="02040503050406030204" pitchFamily="18" charset="0"/>
                      </a:rPr>
                      <m:t>.</m:t>
                    </m:r>
                  </m:oMath>
                </a14:m>
                <a:r>
                  <a:rPr lang="en-US" dirty="0" smtClean="0"/>
                  <a:t> </a:t>
                </a:r>
                <a:r>
                  <a:rPr lang="en-US" dirty="0"/>
                  <a:t>Since the products of</a:t>
                </a:r>
                <a14:m>
                  <m:oMath xmlns:m="http://schemas.openxmlformats.org/officeDocument/2006/math">
                    <m:r>
                      <a:rPr lang="en-US" i="1">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𝜆</m:t>
                        </m:r>
                      </m:sub>
                    </m:sSub>
                  </m:oMath>
                </a14:m>
                <a:r>
                  <a:rPr lang="en-US" dirty="0"/>
                  <a:t> and </a:t>
                </a:r>
                <a14:m>
                  <m:oMath xmlns:m="http://schemas.openxmlformats.org/officeDocument/2006/math">
                    <m:r>
                      <a:rPr lang="el-GR" i="1">
                        <a:latin typeface="Cambria Math" panose="02040503050406030204" pitchFamily="18" charset="0"/>
                      </a:rPr>
                      <m:t>𝜆</m:t>
                    </m:r>
                  </m:oMath>
                </a14:m>
                <a:r>
                  <a:rPr lang="en-US" dirty="0"/>
                  <a:t> for both wavelengths are not less than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2 </m:t>
                        </m:r>
                      </m:sub>
                    </m:sSub>
                  </m:oMath>
                </a14:m>
                <a:r>
                  <a:rPr lang="en-US" dirty="0"/>
                  <a:t>or </a:t>
                </a:r>
                <a14:m>
                  <m:oMath xmlns:m="http://schemas.openxmlformats.org/officeDocument/2006/math">
                    <m:r>
                      <a:rPr lang="en-US" i="1">
                        <a:latin typeface="Cambria Math" panose="02040503050406030204" pitchFamily="18" charset="0"/>
                      </a:rPr>
                      <m:t>14,388</m:t>
                    </m:r>
                  </m:oMath>
                </a14:m>
                <a:r>
                  <a:rPr lang="en-US" dirty="0"/>
                  <a:t>, </a:t>
                </a:r>
                <a14:m>
                  <m:oMath xmlns:m="http://schemas.openxmlformats.org/officeDocument/2006/math">
                    <m:r>
                      <a:rPr lang="en-US" i="1">
                        <a:latin typeface="Cambria Math" panose="02040503050406030204" pitchFamily="18" charset="0"/>
                      </a:rPr>
                      <m:t>𝜇</m:t>
                    </m:r>
                  </m:oMath>
                </a14:m>
                <a:r>
                  <a:rPr lang="en-US" dirty="0"/>
                  <a:t>m-K, the full Planck Equation must be </a:t>
                </a:r>
                <a:r>
                  <a:rPr lang="en-US" dirty="0" smtClean="0"/>
                  <a:t>used as shown above. </a:t>
                </a:r>
                <a:endParaRPr lang="en-US" dirty="0"/>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In this case, the effective wavelength</a:t>
                </a:r>
                <a:r>
                  <a:rPr lang="en-US" sz="1200" i="0">
                    <a:latin typeface="Cambria Math" panose="02040503050406030204" pitchFamily="18" charset="0"/>
                  </a:rPr>
                  <a:t> Λ</a:t>
                </a:r>
                <a:r>
                  <a:rPr lang="en-US" sz="1200" dirty="0"/>
                  <a:t> Equation 35 and using routine bb_elam </a:t>
                </a:r>
                <a:r>
                  <a:rPr lang="en-US" sz="1200" dirty="0" smtClean="0"/>
                  <a:t>is</a:t>
                </a:r>
                <a:r>
                  <a:rPr lang="en-US" sz="1200" baseline="0" dirty="0" smtClean="0"/>
                  <a:t> </a:t>
                </a:r>
                <a:r>
                  <a:rPr lang="en-US" sz="1200" i="0" smtClean="0">
                    <a:latin typeface="Cambria Math" panose="02040503050406030204" pitchFamily="18" charset="0"/>
                  </a:rPr>
                  <a:t>8.0 </a:t>
                </a:r>
                <a:r>
                  <a:rPr lang="en-US" sz="1200" i="0">
                    <a:latin typeface="Cambria Math" panose="02040503050406030204" pitchFamily="18" charset="0"/>
                    <a:sym typeface="Symbol" panose="05050102010706020507" pitchFamily="18" charset="2"/>
                  </a:rPr>
                  <a:t></a:t>
                </a:r>
                <a:r>
                  <a:rPr lang="en-US" sz="1200" i="0">
                    <a:latin typeface="Cambria Math" panose="02040503050406030204" pitchFamily="18" charset="0"/>
                  </a:rPr>
                  <a:t>m</a:t>
                </a:r>
                <a:r>
                  <a:rPr lang="en-US" sz="1200" b="0" i="0" smtClean="0">
                    <a:latin typeface="Cambria Math" panose="02040503050406030204" pitchFamily="18" charset="0"/>
                  </a:rPr>
                  <a:t>.</a:t>
                </a:r>
                <a:endParaRPr lang="en-US" sz="1200" dirty="0"/>
              </a:p>
              <a:p>
                <a:pPr marL="0" indent="0">
                  <a:buNone/>
                </a:pPr>
                <a:r>
                  <a:rPr lang="en-US" sz="1200" dirty="0" smtClean="0"/>
                  <a:t>Since </a:t>
                </a:r>
                <a:r>
                  <a:rPr lang="en-US" sz="1200" dirty="0"/>
                  <a:t>the products of</a:t>
                </a:r>
                <a:r>
                  <a:rPr lang="en-US" sz="1200" i="0">
                    <a:latin typeface="Cambria Math" panose="02040503050406030204" pitchFamily="18" charset="0"/>
                  </a:rPr>
                  <a:t> 𝑇_𝜆</a:t>
                </a:r>
                <a:r>
                  <a:rPr lang="en-US" sz="1200" dirty="0"/>
                  <a:t> and </a:t>
                </a:r>
                <a:r>
                  <a:rPr lang="el-GR" sz="1200" i="0">
                    <a:latin typeface="Cambria Math" panose="02040503050406030204" pitchFamily="18" charset="0"/>
                  </a:rPr>
                  <a:t>𝜆</a:t>
                </a:r>
                <a:r>
                  <a:rPr lang="en-US" sz="1200" dirty="0"/>
                  <a:t> for both wavelengths are not less than </a:t>
                </a:r>
                <a:r>
                  <a:rPr lang="en-US" sz="1200" i="0">
                    <a:latin typeface="Cambria Math" panose="02040503050406030204" pitchFamily="18" charset="0"/>
                  </a:rPr>
                  <a:t>𝐶_(2 )</a:t>
                </a:r>
                <a:r>
                  <a:rPr lang="en-US" sz="1200" dirty="0"/>
                  <a:t>or </a:t>
                </a:r>
                <a:r>
                  <a:rPr lang="en-US" sz="1200" i="0">
                    <a:latin typeface="Cambria Math" panose="02040503050406030204" pitchFamily="18" charset="0"/>
                  </a:rPr>
                  <a:t>14,388</a:t>
                </a:r>
                <a:r>
                  <a:rPr lang="en-US" sz="1200" dirty="0"/>
                  <a:t>, </a:t>
                </a:r>
                <a:r>
                  <a:rPr lang="en-US" sz="1200" i="0">
                    <a:latin typeface="Cambria Math" panose="02040503050406030204" pitchFamily="18" charset="0"/>
                  </a:rPr>
                  <a:t>𝜇</a:t>
                </a:r>
                <a:r>
                  <a:rPr lang="en-US" sz="1200" dirty="0"/>
                  <a:t>m-K, the full Planck Equation must be used to solve for the true surface temperature (Equation </a:t>
                </a:r>
                <a:r>
                  <a:rPr lang="en-US" sz="1200" dirty="0" smtClean="0"/>
                  <a:t>21 </a:t>
                </a:r>
                <a:r>
                  <a:rPr lang="en-US" sz="1200" dirty="0"/>
                  <a:t>and routine bb_tratio). </a:t>
                </a: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50</a:t>
            </a:fld>
            <a:endParaRPr lang="en-US" dirty="0"/>
          </a:p>
        </p:txBody>
      </p:sp>
    </p:spTree>
    <p:extLst>
      <p:ext uri="{BB962C8B-B14F-4D97-AF65-F5344CB8AC3E}">
        <p14:creationId xmlns:p14="http://schemas.microsoft.com/office/powerpoint/2010/main" val="10694370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calculated values for true temperatures are 4,118 K for an assumed emissivity ratio of 0.9 and 2,974 </a:t>
            </a:r>
            <a:r>
              <a:rPr lang="en-US" dirty="0" smtClean="0"/>
              <a:t>K for an </a:t>
            </a:r>
            <a:r>
              <a:rPr lang="en-US" dirty="0"/>
              <a:t>assumed emissivity ratio of 1.0. The difference is 1,144 K! This example points out the large error using long wavelengths and the need to use short wavelengths whenever possible.</a:t>
            </a:r>
          </a:p>
          <a:p>
            <a:pPr defTabSz="474254">
              <a:defRPr/>
            </a:pP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51</a:t>
            </a:fld>
            <a:endParaRPr lang="en-US" dirty="0"/>
          </a:p>
        </p:txBody>
      </p:sp>
    </p:spTree>
    <p:extLst>
      <p:ext uri="{BB962C8B-B14F-4D97-AF65-F5344CB8AC3E}">
        <p14:creationId xmlns:p14="http://schemas.microsoft.com/office/powerpoint/2010/main" val="116290130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The sensitivity of the emissivity ratio to surface temperature is </a:t>
            </a:r>
            <a:r>
              <a:rPr lang="en-US" dirty="0" smtClean="0"/>
              <a:t>given by </a:t>
            </a:r>
            <a:r>
              <a:rPr lang="en-US" dirty="0"/>
              <a:t>Equation 27 </a:t>
            </a:r>
            <a:r>
              <a:rPr lang="en-US" dirty="0" smtClean="0"/>
              <a:t>and results </a:t>
            </a:r>
            <a:r>
              <a:rPr lang="en-US" dirty="0"/>
              <a:t>in calculated sensitivities of -3.77 and -2.56 for the two wavelengths. However, since the temperature change is so great, linear sensitivities extrapolated from one point will not be accurate.</a:t>
            </a:r>
          </a:p>
          <a:p>
            <a:pPr defTabSz="474254">
              <a:defRPr/>
            </a:pP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52</a:t>
            </a:fld>
            <a:endParaRPr lang="en-US" dirty="0"/>
          </a:p>
        </p:txBody>
      </p:sp>
    </p:spTree>
    <p:extLst>
      <p:ext uri="{BB962C8B-B14F-4D97-AF65-F5344CB8AC3E}">
        <p14:creationId xmlns:p14="http://schemas.microsoft.com/office/powerpoint/2010/main" val="256773605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So </a:t>
            </a:r>
            <a:r>
              <a:rPr lang="en-US" dirty="0"/>
              <a:t>the temperature error can be estimated using a centered average of the temperature and sensitivity. The estimated uncertainty is 1,122 K almost exactly the same as the direct method.</a:t>
            </a:r>
          </a:p>
        </p:txBody>
      </p:sp>
      <p:sp>
        <p:nvSpPr>
          <p:cNvPr id="4" name="Slide Number Placeholder 3"/>
          <p:cNvSpPr>
            <a:spLocks noGrp="1"/>
          </p:cNvSpPr>
          <p:nvPr>
            <p:ph type="sldNum" sz="quarter" idx="10"/>
          </p:nvPr>
        </p:nvSpPr>
        <p:spPr/>
        <p:txBody>
          <a:bodyPr/>
          <a:lstStyle/>
          <a:p>
            <a:fld id="{E4B7072F-C8D8-4841-95B2-86EC617C38AC}" type="slidenum">
              <a:rPr lang="en-US" smtClean="0"/>
              <a:t>53</a:t>
            </a:fld>
            <a:endParaRPr lang="en-US" dirty="0"/>
          </a:p>
        </p:txBody>
      </p:sp>
    </p:spTree>
    <p:extLst>
      <p:ext uri="{BB962C8B-B14F-4D97-AF65-F5344CB8AC3E}">
        <p14:creationId xmlns:p14="http://schemas.microsoft.com/office/powerpoint/2010/main" val="429215322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Based on the previous analysis and the examples presented, we can see that </a:t>
            </a:r>
            <a:r>
              <a:rPr lang="en-US" dirty="0"/>
              <a:t>the selection of the optimal detector wavelengths for the ratio method is based upon two competing factors. As </a:t>
            </a:r>
            <a:r>
              <a:rPr lang="en-US" dirty="0" smtClean="0"/>
              <a:t>the difference </a:t>
            </a:r>
            <a:r>
              <a:rPr lang="en-US" dirty="0"/>
              <a:t>in the two detector wavelengths approaches </a:t>
            </a:r>
            <a:r>
              <a:rPr lang="en-US" dirty="0" smtClean="0"/>
              <a:t>zero, </a:t>
            </a:r>
            <a:r>
              <a:rPr lang="en-US" dirty="0"/>
              <a:t>the value of the effective wavelength goes to infinity and therefore tends to drive the temperature uncertainty higher. However, at the same time the smaller the difference in wavelengths makes the estimation of the emissivity ratio more accurate and therefore drives the temperature uncertainty lower.</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54</a:t>
            </a:fld>
            <a:endParaRPr lang="en-US" dirty="0"/>
          </a:p>
        </p:txBody>
      </p:sp>
    </p:spTree>
    <p:extLst>
      <p:ext uri="{BB962C8B-B14F-4D97-AF65-F5344CB8AC3E}">
        <p14:creationId xmlns:p14="http://schemas.microsoft.com/office/powerpoint/2010/main" val="63971545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Rule 3. </a:t>
            </a:r>
            <a:r>
              <a:rPr lang="en-US" dirty="0"/>
              <a:t>The optimal detector wavelengths for the ratio method are based </a:t>
            </a:r>
            <a:r>
              <a:rPr lang="en-US" dirty="0" smtClean="0"/>
              <a:t>on </a:t>
            </a:r>
            <a:r>
              <a:rPr lang="en-US" dirty="0"/>
              <a:t>two competing factors: 1) the need to keep the wavelength difference small to ensure an accurate assumed ratio, but 2) not too small that the effective wavelength increases and becomes too large.</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55</a:t>
            </a:fld>
            <a:endParaRPr lang="en-US" dirty="0"/>
          </a:p>
        </p:txBody>
      </p:sp>
    </p:spTree>
    <p:extLst>
      <p:ext uri="{BB962C8B-B14F-4D97-AF65-F5344CB8AC3E}">
        <p14:creationId xmlns:p14="http://schemas.microsoft.com/office/powerpoint/2010/main" val="384769021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final technique we will discuss are multispectral methods.</a:t>
            </a:r>
            <a:r>
              <a:rPr lang="en-US" dirty="0"/>
              <a:t> Multispectral methods are an extension of the ratio method where a larger number of detectors are used. Multiple measurements are then used to perform a best fit to </a:t>
            </a:r>
            <a:r>
              <a:rPr lang="en-US" dirty="0" smtClean="0"/>
              <a:t>a single </a:t>
            </a:r>
            <a:r>
              <a:rPr lang="en-US" dirty="0"/>
              <a:t>temperature and wavelength relationship. The emissivity relationship can be a constant value or some other more complex function such as a polynomial. </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56</a:t>
            </a:fld>
            <a:endParaRPr lang="en-US" dirty="0"/>
          </a:p>
        </p:txBody>
      </p:sp>
    </p:spTree>
    <p:extLst>
      <p:ext uri="{BB962C8B-B14F-4D97-AF65-F5344CB8AC3E}">
        <p14:creationId xmlns:p14="http://schemas.microsoft.com/office/powerpoint/2010/main" val="164536975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primary advantage of multispectral methods is that a large number of detectors reduces noise and averages errors inherent in measurements. The disadvantages </a:t>
            </a:r>
            <a:r>
              <a:rPr lang="en-US" dirty="0" smtClean="0"/>
              <a:t>are:</a:t>
            </a:r>
            <a:r>
              <a:rPr lang="en-US" baseline="0" dirty="0" smtClean="0"/>
              <a:t> </a:t>
            </a:r>
            <a:r>
              <a:rPr lang="en-US" dirty="0" smtClean="0"/>
              <a:t>1</a:t>
            </a:r>
            <a:r>
              <a:rPr lang="en-US" dirty="0"/>
              <a:t>) </a:t>
            </a:r>
            <a:r>
              <a:rPr lang="en-US" dirty="0" smtClean="0"/>
              <a:t>it requires </a:t>
            </a:r>
            <a:r>
              <a:rPr lang="en-US" dirty="0"/>
              <a:t>more complex hardware, 2) multiple detectors increases data collection requirements and requires increased processing</a:t>
            </a:r>
            <a:r>
              <a:rPr lang="en-US" dirty="0" smtClean="0"/>
              <a:t>, and 3) the data </a:t>
            </a:r>
            <a:r>
              <a:rPr lang="en-US" dirty="0"/>
              <a:t>may not provide an identifiably unique solution unless a large number of measurements are made. Given that in recent </a:t>
            </a:r>
            <a:r>
              <a:rPr lang="en-US" dirty="0" smtClean="0"/>
              <a:t>years the </a:t>
            </a:r>
            <a:r>
              <a:rPr lang="en-US" dirty="0"/>
              <a:t>cost of detectors, electronics, and </a:t>
            </a:r>
            <a:r>
              <a:rPr lang="en-US" dirty="0" smtClean="0"/>
              <a:t>computer </a:t>
            </a:r>
            <a:r>
              <a:rPr lang="en-US" dirty="0"/>
              <a:t>processing power </a:t>
            </a:r>
            <a:r>
              <a:rPr lang="en-US" dirty="0" smtClean="0"/>
              <a:t>have </a:t>
            </a:r>
            <a:r>
              <a:rPr lang="en-US" dirty="0"/>
              <a:t>decreased dramatically, the potential advantage that multispectral methods bring usually far </a:t>
            </a:r>
            <a:r>
              <a:rPr lang="en-US" dirty="0" smtClean="0"/>
              <a:t>outweigh </a:t>
            </a:r>
            <a:r>
              <a:rPr lang="en-US" dirty="0"/>
              <a:t>the disadvantages</a:t>
            </a:r>
            <a:r>
              <a:rPr lang="en-US" dirty="0" smtClean="0"/>
              <a:t>.</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57</a:t>
            </a:fld>
            <a:endParaRPr lang="en-US" dirty="0"/>
          </a:p>
        </p:txBody>
      </p:sp>
    </p:spTree>
    <p:extLst>
      <p:ext uri="{BB962C8B-B14F-4D97-AF65-F5344CB8AC3E}">
        <p14:creationId xmlns:p14="http://schemas.microsoft.com/office/powerpoint/2010/main" val="83539383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we present</a:t>
            </a:r>
            <a:r>
              <a:rPr lang="en-US" baseline="0" dirty="0" smtClean="0"/>
              <a:t> an example of a multispectral instrument using a dispersive spectrometer and an array detector. The grating separates the incoming light into the component wavelengths which are focused on the array. In this instrument, the detector has 32 separate channels each measuring a distinct wavelength. While this instrument only has provisions for 32 channels, it is possible to procure array detectors with over 1,000 elements and channels. The method outlined here can easily be extended to accommodate as many wavelengths as desired.</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58</a:t>
            </a:fld>
            <a:endParaRPr lang="en-US" dirty="0"/>
          </a:p>
        </p:txBody>
      </p:sp>
    </p:spTree>
    <p:extLst>
      <p:ext uri="{BB962C8B-B14F-4D97-AF65-F5344CB8AC3E}">
        <p14:creationId xmlns:p14="http://schemas.microsoft.com/office/powerpoint/2010/main" val="161415863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Example 12: </a:t>
            </a:r>
            <a:r>
              <a:rPr lang="en-US" dirty="0"/>
              <a:t>Given data to the right from the 32-channel silicon array detector in the instrument just described, calculate the spectral emissivity and true surface temperature if the spectral emissivity is assumed to follow a second-order polynomial with wavelength.</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59</a:t>
            </a:fld>
            <a:endParaRPr lang="en-US" dirty="0"/>
          </a:p>
        </p:txBody>
      </p:sp>
    </p:spTree>
    <p:extLst>
      <p:ext uri="{BB962C8B-B14F-4D97-AF65-F5344CB8AC3E}">
        <p14:creationId xmlns:p14="http://schemas.microsoft.com/office/powerpoint/2010/main" val="237248637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a:t>The solution requires that we find values for </a:t>
                </a:r>
                <a14:m>
                  <m:oMath xmlns:m="http://schemas.openxmlformats.org/officeDocument/2006/math">
                    <m:r>
                      <a:rPr lang="en-US" i="1">
                        <a:latin typeface="Cambria Math" panose="02040503050406030204" pitchFamily="18" charset="0"/>
                        <a:ea typeface="Cambria Math" panose="02040503050406030204" pitchFamily="18" charset="0"/>
                      </a:rPr>
                      <m:t>𝑇</m:t>
                    </m:r>
                  </m:oMath>
                </a14:m>
                <a:r>
                  <a:rPr lang="en-US" dirty="0"/>
                  <a:t>,</a:t>
                </a:r>
                <a14:m>
                  <m:oMath xmlns:m="http://schemas.openxmlformats.org/officeDocument/2006/math">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 </m:t>
                        </m:r>
                        <m:r>
                          <a:rPr lang="en-US" i="1">
                            <a:latin typeface="Cambria Math" panose="02040503050406030204" pitchFamily="18" charset="0"/>
                            <a:ea typeface="Cambria Math" panose="02040503050406030204" pitchFamily="18" charset="0"/>
                          </a:rPr>
                          <m:t>𝑎</m:t>
                        </m:r>
                      </m:e>
                      <m:sub>
                        <m:r>
                          <a:rPr lang="en-US" i="1">
                            <a:latin typeface="Cambria Math" panose="02040503050406030204" pitchFamily="18" charset="0"/>
                            <a:ea typeface="Cambria Math" panose="02040503050406030204" pitchFamily="18" charset="0"/>
                          </a:rPr>
                          <m:t>0</m:t>
                        </m:r>
                      </m:sub>
                    </m:sSub>
                  </m:oMath>
                </a14:m>
                <a:r>
                  <a:rPr lang="en-US" dirty="0"/>
                  <a:t>, </a:t>
                </a:r>
                <a14:m>
                  <m:oMath xmlns:m="http://schemas.openxmlformats.org/officeDocument/2006/math">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𝑎</m:t>
                        </m:r>
                      </m:e>
                      <m:sub>
                        <m:r>
                          <a:rPr lang="en-US" i="1">
                            <a:latin typeface="Cambria Math" panose="02040503050406030204" pitchFamily="18" charset="0"/>
                            <a:ea typeface="Cambria Math" panose="02040503050406030204" pitchFamily="18" charset="0"/>
                          </a:rPr>
                          <m:t>1</m:t>
                        </m:r>
                      </m:sub>
                    </m:sSub>
                  </m:oMath>
                </a14:m>
                <a:r>
                  <a:rPr lang="en-US" dirty="0"/>
                  <a:t>, and </a:t>
                </a:r>
                <a14:m>
                  <m:oMath xmlns:m="http://schemas.openxmlformats.org/officeDocument/2006/math">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𝑎</m:t>
                        </m:r>
                      </m:e>
                      <m:sub>
                        <m:r>
                          <a:rPr lang="en-US" i="1">
                            <a:latin typeface="Cambria Math" panose="02040503050406030204" pitchFamily="18" charset="0"/>
                            <a:ea typeface="Cambria Math" panose="02040503050406030204" pitchFamily="18" charset="0"/>
                          </a:rPr>
                          <m:t>2</m:t>
                        </m:r>
                      </m:sub>
                    </m:sSub>
                  </m:oMath>
                </a14:m>
                <a:r>
                  <a:rPr lang="en-US" dirty="0"/>
                  <a:t> that minimize the function </a:t>
                </a:r>
                <a14:m>
                  <m:oMath xmlns:m="http://schemas.openxmlformats.org/officeDocument/2006/math">
                    <m:r>
                      <a:rPr lang="en-US" i="1">
                        <a:latin typeface="Cambria Math" panose="02040503050406030204" pitchFamily="18" charset="0"/>
                      </a:rPr>
                      <m:t>𝑓</m:t>
                    </m:r>
                  </m:oMath>
                </a14:m>
                <a:r>
                  <a:rPr lang="en-US" dirty="0"/>
                  <a:t> which is the summation of the square difference between the measured and calculated spectral intensity at each of the 32 wavelengths. The measured spectral intensities are expressed in terms of the measured equivalent spectral blackbody temperatures. The emissivity is assumed to be expressed as a </a:t>
                </a:r>
                <a:r>
                  <a:rPr lang="en-US" dirty="0" smtClean="0"/>
                  <a:t>2</a:t>
                </a:r>
                <a:r>
                  <a:rPr lang="en-US" baseline="30000" dirty="0" smtClean="0"/>
                  <a:t>nd</a:t>
                </a:r>
                <a:r>
                  <a:rPr lang="en-US" dirty="0" smtClean="0"/>
                  <a:t> degree polynomial </a:t>
                </a:r>
                <a:r>
                  <a:rPr lang="en-US" dirty="0"/>
                  <a:t>in wavelength. </a:t>
                </a:r>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latin typeface="+mn-lt"/>
                  </a:rPr>
                  <a:t>The solution requires that we find </a:t>
                </a:r>
                <a:r>
                  <a:rPr lang="en-US" sz="1200" dirty="0">
                    <a:latin typeface="+mn-lt"/>
                  </a:rPr>
                  <a:t>values for </a:t>
                </a:r>
                <a:r>
                  <a:rPr lang="en-US" sz="1200" i="0">
                    <a:latin typeface="Cambria Math" panose="02040503050406030204" pitchFamily="18" charset="0"/>
                    <a:ea typeface="Cambria Math" panose="02040503050406030204" pitchFamily="18" charset="0"/>
                  </a:rPr>
                  <a:t>𝑇</a:t>
                </a:r>
                <a:r>
                  <a:rPr lang="en-US" sz="1200" dirty="0">
                    <a:latin typeface="+mn-lt"/>
                  </a:rPr>
                  <a:t>,</a:t>
                </a:r>
                <a:r>
                  <a:rPr lang="en-US" sz="1200" i="0">
                    <a:latin typeface="Cambria Math" panose="02040503050406030204" pitchFamily="18" charset="0"/>
                    <a:ea typeface="Cambria Math" panose="02040503050406030204" pitchFamily="18" charset="0"/>
                  </a:rPr>
                  <a:t>〖 𝑎〗_0</a:t>
                </a:r>
                <a:r>
                  <a:rPr lang="en-US" sz="1200" dirty="0">
                    <a:latin typeface="+mn-lt"/>
                  </a:rPr>
                  <a:t>, </a:t>
                </a:r>
                <a:r>
                  <a:rPr lang="en-US" sz="1200" i="0">
                    <a:latin typeface="Cambria Math" panose="02040503050406030204" pitchFamily="18" charset="0"/>
                    <a:ea typeface="Cambria Math" panose="02040503050406030204" pitchFamily="18" charset="0"/>
                  </a:rPr>
                  <a:t>𝑎_1</a:t>
                </a:r>
                <a:r>
                  <a:rPr lang="en-US" sz="1200" dirty="0">
                    <a:latin typeface="+mn-lt"/>
                  </a:rPr>
                  <a:t>, and </a:t>
                </a:r>
                <a:r>
                  <a:rPr lang="en-US" sz="1200" i="0">
                    <a:latin typeface="Cambria Math" panose="02040503050406030204" pitchFamily="18" charset="0"/>
                    <a:ea typeface="Cambria Math" panose="02040503050406030204" pitchFamily="18" charset="0"/>
                  </a:rPr>
                  <a:t>𝑎_2</a:t>
                </a:r>
                <a:r>
                  <a:rPr lang="en-US" sz="1200" dirty="0">
                    <a:latin typeface="+mn-lt"/>
                  </a:rPr>
                  <a:t> that minimize the function </a:t>
                </a:r>
                <a:r>
                  <a:rPr lang="en-US" sz="1200" i="0">
                    <a:latin typeface="Cambria Math" panose="02040503050406030204" pitchFamily="18" charset="0"/>
                  </a:rPr>
                  <a:t>𝑓</a:t>
                </a:r>
                <a:r>
                  <a:rPr lang="en-US" sz="1200" dirty="0" smtClean="0">
                    <a:latin typeface="+mn-lt"/>
                  </a:rPr>
                  <a:t> which is the summation of the square difference between the measured and calculated spectral intensity at each of the 32 wavelengths.</a:t>
                </a:r>
                <a:r>
                  <a:rPr lang="en-US" sz="1200" baseline="0" dirty="0" smtClean="0">
                    <a:latin typeface="+mn-lt"/>
                  </a:rPr>
                  <a:t> The measured spectral intensities are expressed in terms of the measured equivalent spectral blackbody temperatures. The emissivity is assumed to be expressed as a polynomial in wavelength. </a:t>
                </a:r>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60</a:t>
            </a:fld>
            <a:endParaRPr lang="en-US" dirty="0"/>
          </a:p>
        </p:txBody>
      </p:sp>
    </p:spTree>
    <p:extLst>
      <p:ext uri="{BB962C8B-B14F-4D97-AF65-F5344CB8AC3E}">
        <p14:creationId xmlns:p14="http://schemas.microsoft.com/office/powerpoint/2010/main" val="23193445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solution is</a:t>
            </a:r>
            <a:r>
              <a:rPr lang="en-US" baseline="0" dirty="0" smtClean="0"/>
              <a:t> shown in the plot. The surface temperature of 3,802 K and the emissivity function provide a good fit to the data.</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61</a:t>
            </a:fld>
            <a:endParaRPr lang="en-US" dirty="0"/>
          </a:p>
        </p:txBody>
      </p:sp>
    </p:spTree>
    <p:extLst>
      <p:ext uri="{BB962C8B-B14F-4D97-AF65-F5344CB8AC3E}">
        <p14:creationId xmlns:p14="http://schemas.microsoft.com/office/powerpoint/2010/main" val="390576165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section, we will discuss wide-bandwidth detectors.</a:t>
            </a:r>
            <a:r>
              <a:rPr lang="en-US" baseline="0" dirty="0" smtClean="0"/>
              <a:t> Generally, these will involve measurements where the detector is used alone without a separate wavelength selection component.</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62</a:t>
            </a:fld>
            <a:endParaRPr lang="en-US" dirty="0"/>
          </a:p>
        </p:txBody>
      </p:sp>
    </p:spTree>
    <p:extLst>
      <p:ext uri="{BB962C8B-B14F-4D97-AF65-F5344CB8AC3E}">
        <p14:creationId xmlns:p14="http://schemas.microsoft.com/office/powerpoint/2010/main" val="256976907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until now, we have considered only narrow-band detectors, ones in which the wavelength band has been </a:t>
            </a:r>
            <a:r>
              <a:rPr lang="en-US" dirty="0" smtClean="0"/>
              <a:t>eliminated.</a:t>
            </a:r>
            <a:endParaRPr lang="en-US" dirty="0"/>
          </a:p>
          <a:p>
            <a:r>
              <a:rPr lang="en-US" dirty="0" smtClean="0"/>
              <a:t>Sometimes, </a:t>
            </a:r>
            <a:r>
              <a:rPr lang="en-US" dirty="0"/>
              <a:t>using wide-band detectors </a:t>
            </a:r>
            <a:r>
              <a:rPr lang="en-US" dirty="0" smtClean="0"/>
              <a:t>proves </a:t>
            </a:r>
            <a:r>
              <a:rPr lang="en-US" dirty="0"/>
              <a:t>to be an </a:t>
            </a:r>
            <a:r>
              <a:rPr lang="en-US" dirty="0" smtClean="0"/>
              <a:t>advantage. However</a:t>
            </a:r>
            <a:r>
              <a:rPr lang="en-US" dirty="0"/>
              <a:t>, using wide-band detectors </a:t>
            </a:r>
            <a:r>
              <a:rPr lang="en-US" dirty="0" smtClean="0"/>
              <a:t>is </a:t>
            </a:r>
            <a:r>
              <a:rPr lang="en-US" dirty="0"/>
              <a:t>more difficult and </a:t>
            </a:r>
            <a:r>
              <a:rPr lang="en-US" dirty="0" smtClean="0"/>
              <a:t>requires </a:t>
            </a:r>
            <a:r>
              <a:rPr lang="en-US" dirty="0"/>
              <a:t>additional understanding </a:t>
            </a:r>
            <a:r>
              <a:rPr lang="en-US" dirty="0" smtClean="0"/>
              <a:t>to </a:t>
            </a:r>
            <a:r>
              <a:rPr lang="en-US" dirty="0"/>
              <a:t>properly </a:t>
            </a:r>
            <a:r>
              <a:rPr lang="en-US" dirty="0" smtClean="0"/>
              <a:t>interpret the measured </a:t>
            </a:r>
            <a:r>
              <a:rPr lang="en-US" dirty="0"/>
              <a:t>data</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63</a:t>
            </a:fld>
            <a:endParaRPr lang="en-US" dirty="0"/>
          </a:p>
        </p:txBody>
      </p:sp>
    </p:spTree>
    <p:extLst>
      <p:ext uri="{BB962C8B-B14F-4D97-AF65-F5344CB8AC3E}">
        <p14:creationId xmlns:p14="http://schemas.microsoft.com/office/powerpoint/2010/main" val="112557861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a:t>Using wide-bandwidth detectors </a:t>
            </a:r>
            <a:r>
              <a:rPr lang="en-US" dirty="0" smtClean="0"/>
              <a:t>has </a:t>
            </a:r>
            <a:r>
              <a:rPr lang="en-US" dirty="0"/>
              <a:t>several advantages. First, they provide a higher signal since the signal is measured over a wider </a:t>
            </a:r>
            <a:r>
              <a:rPr lang="en-US" dirty="0" smtClean="0"/>
              <a:t>bandwidth.</a:t>
            </a:r>
            <a:r>
              <a:rPr lang="en-US" baseline="0" dirty="0" smtClean="0"/>
              <a:t> </a:t>
            </a:r>
            <a:r>
              <a:rPr lang="en-US" dirty="0" smtClean="0"/>
              <a:t>Second</a:t>
            </a:r>
            <a:r>
              <a:rPr lang="en-US" dirty="0"/>
              <a:t>, </a:t>
            </a:r>
            <a:r>
              <a:rPr lang="en-US" dirty="0" smtClean="0"/>
              <a:t>they </a:t>
            </a:r>
            <a:r>
              <a:rPr lang="en-US" dirty="0"/>
              <a:t>require less hardware since the wavelength limiting device is </a:t>
            </a:r>
            <a:r>
              <a:rPr lang="en-US" dirty="0" smtClean="0"/>
              <a:t>eliminated. The </a:t>
            </a:r>
            <a:r>
              <a:rPr lang="en-US" dirty="0"/>
              <a:t>primary disadvantage is that it introduces non-linearities in the calibration because the blackbody intensity varies with wavelength and the response of the detector is not uniform across all wavelengths. This makes data reduction and analysis more complex.</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64</a:t>
            </a:fld>
            <a:endParaRPr lang="en-US" dirty="0"/>
          </a:p>
        </p:txBody>
      </p:sp>
    </p:spTree>
    <p:extLst>
      <p:ext uri="{BB962C8B-B14F-4D97-AF65-F5344CB8AC3E}">
        <p14:creationId xmlns:p14="http://schemas.microsoft.com/office/powerpoint/2010/main" val="61140993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US" sz="1200" dirty="0">
                    <a:cs typeface="Helvetica"/>
                  </a:rPr>
                  <a:t>The spectral response curves </a:t>
                </a:r>
                <a:r>
                  <a:rPr lang="en-US" sz="1200" dirty="0" smtClean="0">
                    <a:cs typeface="Helvetica"/>
                  </a:rPr>
                  <a:t>as </a:t>
                </a:r>
                <a:r>
                  <a:rPr lang="en-US" sz="1200" dirty="0">
                    <a:cs typeface="Helvetica"/>
                  </a:rPr>
                  <a:t>a function of wavelength </a:t>
                </a:r>
                <a14:m>
                  <m:oMath xmlns:m="http://schemas.openxmlformats.org/officeDocument/2006/math">
                    <m:r>
                      <a:rPr lang="en-US" sz="1200">
                        <a:latin typeface="Cambria Math" panose="02040503050406030204" pitchFamily="18" charset="0"/>
                        <a:cs typeface="Helvetica"/>
                      </a:rPr>
                      <m:t>𝐷</m:t>
                    </m:r>
                    <m:d>
                      <m:dPr>
                        <m:ctrlPr>
                          <a:rPr lang="en-US" sz="1200" i="1">
                            <a:latin typeface="Cambria Math" panose="02040503050406030204" pitchFamily="18" charset="0"/>
                            <a:cs typeface="Helvetica"/>
                          </a:rPr>
                        </m:ctrlPr>
                      </m:dPr>
                      <m:e>
                        <m:r>
                          <a:rPr lang="en-US" sz="1200">
                            <a:latin typeface="Cambria Math" panose="02040503050406030204" pitchFamily="18" charset="0"/>
                            <a:cs typeface="Helvetica"/>
                          </a:rPr>
                          <m:t>𝜆</m:t>
                        </m:r>
                      </m:e>
                    </m:d>
                  </m:oMath>
                </a14:m>
                <a:r>
                  <a:rPr lang="en-US" sz="1200" dirty="0">
                    <a:cs typeface="Helvetica"/>
                  </a:rPr>
                  <a:t> are available for many detectors from manufacturers. </a:t>
                </a:r>
                <a:r>
                  <a:rPr lang="en-US" sz="1200" dirty="0"/>
                  <a:t>Often, though, these are only nominal </a:t>
                </a:r>
                <a:r>
                  <a:rPr lang="en-US" sz="1200" dirty="0" smtClean="0"/>
                  <a:t>specifications </a:t>
                </a:r>
                <a:r>
                  <a:rPr lang="en-US" sz="1200" dirty="0"/>
                  <a:t>and can vary with the actual detector and can change over time for some </a:t>
                </a:r>
                <a:r>
                  <a:rPr lang="en-US" sz="1200" dirty="0" smtClean="0"/>
                  <a:t>detectors. Measuring </a:t>
                </a:r>
                <a:r>
                  <a:rPr lang="en-US" sz="1200" dirty="0"/>
                  <a:t>the response function requires more specialized equipment and methods not available in most laboratories, so that the exact response is often not available. However, only estimates of spectral </a:t>
                </a:r>
                <a:r>
                  <a:rPr lang="en-US" sz="1200" dirty="0" smtClean="0"/>
                  <a:t>responses are </a:t>
                </a:r>
                <a:r>
                  <a:rPr lang="en-US" sz="1200" dirty="0"/>
                  <a:t>needed since many time the difference between the actual and nominal response is sufficient.</a:t>
                </a:r>
              </a:p>
              <a:p>
                <a:endParaRPr lang="en-US" sz="1200" dirty="0"/>
              </a:p>
            </p:txBody>
          </p:sp>
        </mc:Choice>
        <mc:Fallback xmlns="">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Helvetica"/>
                  </a:rPr>
                  <a:t>The spectral response curves  as a function of wavelength </a:t>
                </a:r>
                <a:r>
                  <a:rPr lang="en-US" sz="1200" i="0">
                    <a:latin typeface="Cambria Math" panose="02040503050406030204" pitchFamily="18" charset="0"/>
                    <a:cs typeface="Helvetica"/>
                  </a:rPr>
                  <a:t>𝐷(𝜆)</a:t>
                </a:r>
                <a:r>
                  <a:rPr lang="en-US" sz="1200" kern="1200" dirty="0">
                    <a:solidFill>
                      <a:schemeClr val="tx1"/>
                    </a:solidFill>
                    <a:latin typeface="+mn-lt"/>
                    <a:ea typeface="+mn-ea"/>
                    <a:cs typeface="Helvetica"/>
                  </a:rPr>
                  <a:t> are available for many detectors from </a:t>
                </a:r>
                <a:r>
                  <a:rPr lang="en-US" sz="1200" kern="1200" dirty="0" smtClean="0">
                    <a:solidFill>
                      <a:schemeClr val="tx1"/>
                    </a:solidFill>
                    <a:latin typeface="+mn-lt"/>
                    <a:ea typeface="+mn-ea"/>
                    <a:cs typeface="Helvetica"/>
                  </a:rPr>
                  <a:t>manufacturers. </a:t>
                </a:r>
                <a:r>
                  <a:rPr lang="en-US" sz="900" kern="1200" dirty="0" smtClean="0">
                    <a:solidFill>
                      <a:schemeClr val="tx1"/>
                    </a:solidFill>
                    <a:latin typeface="+mn-lt"/>
                    <a:ea typeface="+mn-ea"/>
                    <a:cs typeface="+mn-cs"/>
                  </a:rPr>
                  <a:t>Often, though, these are only nominal specification and can vary with the actual detector and can change over time for some detectors.</a:t>
                </a:r>
              </a:p>
              <a:p>
                <a:r>
                  <a:rPr lang="en-US" sz="900" kern="1200" dirty="0" smtClean="0">
                    <a:solidFill>
                      <a:schemeClr val="tx1"/>
                    </a:solidFill>
                    <a:latin typeface="+mn-lt"/>
                    <a:ea typeface="+mn-ea"/>
                    <a:cs typeface="+mn-cs"/>
                  </a:rPr>
                  <a:t>Measuring the response function requires more specialized equipment and methods not available in most laboratories, so that the exact response is often not available. However, only estimates of spectral response is needed since many time the difference between the actual and nominal response is sufficient.</a:t>
                </a: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65</a:t>
            </a:fld>
            <a:endParaRPr lang="en-US" dirty="0"/>
          </a:p>
        </p:txBody>
      </p:sp>
    </p:spTree>
    <p:extLst>
      <p:ext uri="{BB962C8B-B14F-4D97-AF65-F5344CB8AC3E}">
        <p14:creationId xmlns:p14="http://schemas.microsoft.com/office/powerpoint/2010/main" val="215274507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As shown, </a:t>
            </a:r>
            <a:r>
              <a:rPr lang="en-US" dirty="0"/>
              <a:t>non-linearities in the detector calibration are introduced because the measured signal is the net product of the detector response multiplied by the blackbody emission intensity. This can be compensated in the calibration.</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66</a:t>
            </a:fld>
            <a:endParaRPr lang="en-US" dirty="0"/>
          </a:p>
        </p:txBody>
      </p:sp>
    </p:spTree>
    <p:extLst>
      <p:ext uri="{BB962C8B-B14F-4D97-AF65-F5344CB8AC3E}">
        <p14:creationId xmlns:p14="http://schemas.microsoft.com/office/powerpoint/2010/main" val="315073899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US" dirty="0"/>
                  <a:t>Using a wide-band detector can then require relating the integral of the blackbody function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𝑖</m:t>
                        </m:r>
                      </m:e>
                      <m:sub>
                        <m:r>
                          <a:rPr lang="en-US" i="1">
                            <a:latin typeface="Cambria Math" panose="02040503050406030204" pitchFamily="18" charset="0"/>
                          </a:rPr>
                          <m:t>𝑏</m:t>
                        </m:r>
                        <m:r>
                          <a:rPr lang="en-US" i="1">
                            <a:latin typeface="Cambria Math" panose="02040503050406030204" pitchFamily="18" charset="0"/>
                          </a:rPr>
                          <m:t>,</m:t>
                        </m:r>
                        <m:r>
                          <a:rPr lang="en-US" i="1">
                            <a:latin typeface="Cambria Math" panose="02040503050406030204" pitchFamily="18" charset="0"/>
                          </a:rPr>
                          <m:t>𝜆</m:t>
                        </m:r>
                      </m:sub>
                    </m:sSub>
                    <m:d>
                      <m:dPr>
                        <m:ctrlPr>
                          <a:rPr lang="en-US" i="1">
                            <a:latin typeface="Cambria Math" panose="02040503050406030204" pitchFamily="18" charset="0"/>
                          </a:rPr>
                        </m:ctrlPr>
                      </m:dPr>
                      <m:e>
                        <m:r>
                          <a:rPr lang="en-US" i="1">
                            <a:latin typeface="Cambria Math" panose="02040503050406030204" pitchFamily="18" charset="0"/>
                            <a:sym typeface="Symbol"/>
                          </a:rPr>
                          <m:t></m:t>
                        </m:r>
                        <m:r>
                          <a:rPr lang="en-US" i="1">
                            <a:latin typeface="Cambria Math" panose="02040503050406030204" pitchFamily="18" charset="0"/>
                          </a:rPr>
                          <m:t>, </m:t>
                        </m:r>
                        <m:r>
                          <a:rPr lang="en-US" i="1">
                            <a:latin typeface="Cambria Math" panose="02040503050406030204" pitchFamily="18" charset="0"/>
                          </a:rPr>
                          <m:t>𝑇</m:t>
                        </m:r>
                      </m:e>
                    </m:d>
                  </m:oMath>
                </a14:m>
                <a:r>
                  <a:rPr lang="en-US" dirty="0" smtClean="0"/>
                  <a:t> multiplied </a:t>
                </a:r>
                <a:r>
                  <a:rPr lang="en-US" dirty="0"/>
                  <a:t>by the detector response </a:t>
                </a:r>
                <a14:m>
                  <m:oMath xmlns:m="http://schemas.openxmlformats.org/officeDocument/2006/math">
                    <m:r>
                      <a:rPr lang="en-US" i="1">
                        <a:latin typeface="Cambria Math" panose="02040503050406030204" pitchFamily="18" charset="0"/>
                      </a:rPr>
                      <m:t>𝐷</m:t>
                    </m:r>
                    <m:d>
                      <m:dPr>
                        <m:ctrlPr>
                          <a:rPr lang="en-US" i="1">
                            <a:latin typeface="Cambria Math" panose="02040503050406030204" pitchFamily="18" charset="0"/>
                          </a:rPr>
                        </m:ctrlPr>
                      </m:dPr>
                      <m:e>
                        <m:r>
                          <a:rPr lang="en-US" i="1">
                            <a:latin typeface="Cambria Math" panose="02040503050406030204" pitchFamily="18" charset="0"/>
                            <a:sym typeface="Symbol"/>
                          </a:rPr>
                          <m:t></m:t>
                        </m:r>
                      </m:e>
                    </m:d>
                  </m:oMath>
                </a14:m>
                <a:r>
                  <a:rPr lang="en-US" dirty="0"/>
                  <a:t>across the bandwidth. When </a:t>
                </a:r>
                <a:r>
                  <a:rPr lang="en-US" dirty="0" smtClean="0"/>
                  <a:t>measuring materials </a:t>
                </a:r>
                <a:r>
                  <a:rPr lang="en-US" dirty="0"/>
                  <a:t>with emissivities that vary over wavelength, the data analysis becomes even more complex and requires the inclusion of the emissivity </a:t>
                </a:r>
                <a14:m>
                  <m:oMath xmlns:m="http://schemas.openxmlformats.org/officeDocument/2006/math">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𝜀</m:t>
                        </m:r>
                      </m:e>
                      <m:sub>
                        <m:r>
                          <a:rPr lang="en-US" i="1">
                            <a:latin typeface="Cambria Math" panose="02040503050406030204" pitchFamily="18" charset="0"/>
                            <a:sym typeface="Symbol"/>
                          </a:rPr>
                          <m:t></m:t>
                        </m:r>
                      </m:sub>
                    </m:sSub>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sym typeface="Symbol"/>
                      </a:rPr>
                      <m:t></m:t>
                    </m:r>
                    <m:r>
                      <a:rPr lang="en-US" i="1">
                        <a:latin typeface="Cambria Math" panose="02040503050406030204" pitchFamily="18" charset="0"/>
                        <a:ea typeface="Cambria Math" panose="02040503050406030204" pitchFamily="18" charset="0"/>
                      </a:rPr>
                      <m:t>)</m:t>
                    </m:r>
                  </m:oMath>
                </a14:m>
                <a:r>
                  <a:rPr lang="en-US" dirty="0"/>
                  <a:t> with wavelength so that the measured signal becomes a function of the detector response, emissivity, and blackbody spectral intensity.</a:t>
                </a:r>
              </a:p>
            </p:txBody>
          </p:sp>
        </mc:Choice>
        <mc:Fallback xmlns="">
          <p:sp>
            <p:nvSpPr>
              <p:cNvPr id="3" name="Notes Placeholder 2"/>
              <p:cNvSpPr>
                <a:spLocks noGrp="1"/>
              </p:cNvSpPr>
              <p:nvPr>
                <p:ph type="body" idx="1"/>
              </p:nvPr>
            </p:nvSpPr>
            <p:spPr/>
            <p:txBody>
              <a:bodyPr/>
              <a:lstStyle/>
              <a:p>
                <a:r>
                  <a:rPr lang="en-US" sz="1200" dirty="0" smtClean="0">
                    <a:latin typeface="+mn-lt"/>
                  </a:rPr>
                  <a:t>Using a wide-band detector can then require relating the integral of the blackbody function </a:t>
                </a:r>
                <a:r>
                  <a:rPr lang="en-US" sz="1200" i="0">
                    <a:latin typeface="Cambria Math" panose="02040503050406030204" pitchFamily="18" charset="0"/>
                  </a:rPr>
                  <a:t>𝑖_(𝑏,𝜆) (</a:t>
                </a:r>
                <a:r>
                  <a:rPr lang="en-US" sz="1200" i="0">
                    <a:latin typeface="Cambria Math" panose="02040503050406030204" pitchFamily="18" charset="0"/>
                    <a:sym typeface="Symbol"/>
                  </a:rPr>
                  <a:t></a:t>
                </a:r>
                <a:r>
                  <a:rPr lang="en-US" sz="1200" i="0">
                    <a:latin typeface="Cambria Math" panose="02040503050406030204" pitchFamily="18" charset="0"/>
                  </a:rPr>
                  <a:t>, 𝑇)</a:t>
                </a:r>
                <a:r>
                  <a:rPr lang="en-US" sz="1200" dirty="0" smtClean="0">
                    <a:latin typeface="+mn-lt"/>
                  </a:rPr>
                  <a:t>multiplied by the detector response </a:t>
                </a:r>
                <a:r>
                  <a:rPr lang="en-US" sz="1200" i="0">
                    <a:latin typeface="Cambria Math" panose="02040503050406030204" pitchFamily="18" charset="0"/>
                  </a:rPr>
                  <a:t>𝐷(</a:t>
                </a:r>
                <a:r>
                  <a:rPr lang="en-US" sz="1200" i="0">
                    <a:latin typeface="Cambria Math" panose="02040503050406030204" pitchFamily="18" charset="0"/>
                    <a:sym typeface="Symbol"/>
                  </a:rPr>
                  <a:t>)</a:t>
                </a:r>
                <a:r>
                  <a:rPr lang="en-US" sz="1200" dirty="0" smtClean="0">
                    <a:latin typeface="+mn-lt"/>
                  </a:rPr>
                  <a:t>across the </a:t>
                </a:r>
                <a:r>
                  <a:rPr lang="en-US" sz="1200" dirty="0" smtClean="0">
                    <a:latin typeface="+mn-lt"/>
                  </a:rPr>
                  <a:t>bandwidth. When </a:t>
                </a:r>
                <a:r>
                  <a:rPr lang="en-US" sz="1200" dirty="0">
                    <a:latin typeface="+mn-lt"/>
                  </a:rPr>
                  <a:t>measurements of materials with </a:t>
                </a:r>
                <a:r>
                  <a:rPr lang="en-US" sz="1200" dirty="0" smtClean="0">
                    <a:latin typeface="+mn-lt"/>
                  </a:rPr>
                  <a:t>emissivities </a:t>
                </a:r>
                <a:r>
                  <a:rPr lang="en-US" sz="1200" dirty="0">
                    <a:latin typeface="+mn-lt"/>
                  </a:rPr>
                  <a:t>that vary over wavelength, the data analysis becomes even more complex and requires the inclusion of the emissivity </a:t>
                </a:r>
                <a:r>
                  <a:rPr lang="en-US" sz="1200" i="0">
                    <a:latin typeface="Cambria Math" panose="02040503050406030204" pitchFamily="18" charset="0"/>
                    <a:ea typeface="Cambria Math" panose="02040503050406030204" pitchFamily="18" charset="0"/>
                  </a:rPr>
                  <a:t>𝜀_</a:t>
                </a:r>
                <a:r>
                  <a:rPr lang="en-US" sz="1200" i="0">
                    <a:latin typeface="Cambria Math" panose="02040503050406030204" pitchFamily="18" charset="0"/>
                    <a:sym typeface="Symbol"/>
                  </a:rPr>
                  <a:t></a:t>
                </a:r>
                <a:r>
                  <a:rPr lang="en-US" sz="1200" i="0">
                    <a:latin typeface="Cambria Math" panose="02040503050406030204" pitchFamily="18" charset="0"/>
                    <a:ea typeface="Cambria Math" panose="02040503050406030204" pitchFamily="18" charset="0"/>
                    <a:sym typeface="Symbol"/>
                  </a:rPr>
                  <a:t> </a:t>
                </a:r>
                <a:r>
                  <a:rPr lang="en-US" sz="1200" i="0">
                    <a:latin typeface="Cambria Math" panose="02040503050406030204" pitchFamily="18" charset="0"/>
                    <a:ea typeface="Cambria Math" panose="02040503050406030204" pitchFamily="18" charset="0"/>
                  </a:rPr>
                  <a:t>(</a:t>
                </a:r>
                <a:r>
                  <a:rPr lang="en-US" sz="1200" i="0">
                    <a:latin typeface="Cambria Math" panose="02040503050406030204" pitchFamily="18" charset="0"/>
                    <a:sym typeface="Symbol"/>
                  </a:rPr>
                  <a:t></a:t>
                </a:r>
                <a:r>
                  <a:rPr lang="en-US" sz="1200" i="0">
                    <a:latin typeface="Cambria Math" panose="02040503050406030204" pitchFamily="18" charset="0"/>
                    <a:ea typeface="Cambria Math" panose="02040503050406030204" pitchFamily="18" charset="0"/>
                  </a:rPr>
                  <a:t>)</a:t>
                </a:r>
                <a:r>
                  <a:rPr lang="en-US" sz="1200" dirty="0" smtClean="0">
                    <a:latin typeface="+mn-lt"/>
                  </a:rPr>
                  <a:t> </a:t>
                </a:r>
                <a:r>
                  <a:rPr lang="en-US" sz="1200" dirty="0">
                    <a:latin typeface="+mn-lt"/>
                  </a:rPr>
                  <a:t>with </a:t>
                </a:r>
                <a:r>
                  <a:rPr lang="en-US" sz="1200" dirty="0" smtClean="0">
                    <a:latin typeface="+mn-lt"/>
                  </a:rPr>
                  <a:t>wavelength so </a:t>
                </a:r>
                <a:r>
                  <a:rPr lang="en-US" sz="1200" dirty="0">
                    <a:latin typeface="+mn-lt"/>
                  </a:rPr>
                  <a:t>that the measured signal becomes </a:t>
                </a:r>
                <a:r>
                  <a:rPr lang="en-US" sz="1200" dirty="0" smtClean="0">
                    <a:latin typeface="+mn-lt"/>
                  </a:rPr>
                  <a:t>a function of the detector</a:t>
                </a:r>
                <a:r>
                  <a:rPr lang="en-US" sz="1200" baseline="0" dirty="0" smtClean="0">
                    <a:latin typeface="+mn-lt"/>
                  </a:rPr>
                  <a:t> response, emissivity, and blackbody spectral intensity.</a:t>
                </a:r>
                <a:endParaRPr lang="en-US" sz="1200" dirty="0" smtClean="0">
                  <a:latin typeface="+mn-lt"/>
                </a:endParaRPr>
              </a:p>
              <a:p>
                <a:endParaRPr lang="en-US" sz="1200" kern="1200" dirty="0">
                  <a:solidFill>
                    <a:schemeClr val="tx1"/>
                  </a:solidFill>
                  <a:latin typeface="+mn-lt"/>
                  <a:ea typeface="+mn-ea"/>
                  <a:cs typeface="+mn-cs"/>
                </a:endParaRPr>
              </a:p>
              <a:p>
                <a:pPr marL="0" indent="0">
                  <a:buNone/>
                </a:pPr>
                <a:endParaRPr lang="en-US" sz="1200" kern="1200" dirty="0" smtClean="0">
                  <a:solidFill>
                    <a:schemeClr val="tx1"/>
                  </a:solidFill>
                  <a:latin typeface="+mn-lt"/>
                  <a:ea typeface="+mn-ea"/>
                  <a:cs typeface="+mn-cs"/>
                </a:endParaRPr>
              </a:p>
              <a:p>
                <a:pPr marL="0" indent="0">
                  <a:buNone/>
                </a:pPr>
                <a:endParaRPr lang="en-US" sz="1200" kern="1200" dirty="0" smtClean="0">
                  <a:solidFill>
                    <a:schemeClr val="tx1"/>
                  </a:solidFill>
                  <a:latin typeface="+mn-lt"/>
                  <a:ea typeface="+mn-ea"/>
                  <a:cs typeface="+mn-cs"/>
                </a:endParaRPr>
              </a:p>
              <a:p>
                <a:pPr marL="0" indent="0">
                  <a:buNone/>
                </a:pPr>
                <a:r>
                  <a:rPr lang="en-US" sz="1200" dirty="0" smtClean="0">
                    <a:latin typeface="+mn-lt"/>
                  </a:rPr>
                  <a:t>And not just </a:t>
                </a:r>
                <a:r>
                  <a:rPr lang="en-US" sz="1200" i="0">
                    <a:latin typeface="Cambria Math" panose="02040503050406030204" pitchFamily="18" charset="0"/>
                  </a:rPr>
                  <a:t>𝑖_(𝑏,𝜆) (</a:t>
                </a:r>
                <a:r>
                  <a:rPr lang="en-US" sz="1200" i="0">
                    <a:latin typeface="Cambria Math" panose="02040503050406030204" pitchFamily="18" charset="0"/>
                    <a:sym typeface="Symbol"/>
                  </a:rPr>
                  <a:t></a:t>
                </a:r>
                <a:r>
                  <a:rPr lang="en-US" sz="1200" i="0">
                    <a:latin typeface="Cambria Math" panose="02040503050406030204" pitchFamily="18" charset="0"/>
                  </a:rPr>
                  <a:t>, 𝑇)</a:t>
                </a:r>
                <a:r>
                  <a:rPr lang="en-US" sz="1200" b="0" i="0" smtClean="0">
                    <a:latin typeface="Cambria Math" panose="02040503050406030204" pitchFamily="18" charset="0"/>
                  </a:rPr>
                  <a:t>.</a:t>
                </a:r>
                <a:endParaRPr lang="en-US" sz="1200" dirty="0" smtClean="0">
                  <a:latin typeface="+mn-lt"/>
                </a:endParaRP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67</a:t>
            </a:fld>
            <a:endParaRPr lang="en-US" dirty="0"/>
          </a:p>
        </p:txBody>
      </p:sp>
    </p:spTree>
    <p:extLst>
      <p:ext uri="{BB962C8B-B14F-4D97-AF65-F5344CB8AC3E}">
        <p14:creationId xmlns:p14="http://schemas.microsoft.com/office/powerpoint/2010/main" val="180542925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Often, the analysis of wide-bandwidth detectors will use the average wavelength in the center of the band to calculate the blackbody intensity and assume a uniform intensity across the band. This can simplify the analysis but may lead to unaccounted for errors.</a:t>
            </a:r>
          </a:p>
        </p:txBody>
      </p:sp>
      <p:sp>
        <p:nvSpPr>
          <p:cNvPr id="4" name="Slide Number Placeholder 3"/>
          <p:cNvSpPr>
            <a:spLocks noGrp="1"/>
          </p:cNvSpPr>
          <p:nvPr>
            <p:ph type="sldNum" sz="quarter" idx="10"/>
          </p:nvPr>
        </p:nvSpPr>
        <p:spPr/>
        <p:txBody>
          <a:bodyPr/>
          <a:lstStyle/>
          <a:p>
            <a:fld id="{E4B7072F-C8D8-4841-95B2-86EC617C38AC}" type="slidenum">
              <a:rPr lang="en-US" smtClean="0"/>
              <a:t>68</a:t>
            </a:fld>
            <a:endParaRPr lang="en-US" dirty="0"/>
          </a:p>
        </p:txBody>
      </p:sp>
    </p:spTree>
    <p:extLst>
      <p:ext uri="{BB962C8B-B14F-4D97-AF65-F5344CB8AC3E}">
        <p14:creationId xmlns:p14="http://schemas.microsoft.com/office/powerpoint/2010/main" val="287907574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Example 14. </a:t>
            </a:r>
            <a:r>
              <a:rPr lang="en-US" dirty="0" smtClean="0"/>
              <a:t>What is the non-linearity introduced by averaging the response of a detector covering the range of 1 to 4 </a:t>
            </a:r>
            <a:r>
              <a:rPr lang="en-US" dirty="0" smtClean="0">
                <a:sym typeface="Symbol" panose="05050102010706020507" pitchFamily="18" charset="2"/>
              </a:rPr>
              <a:t></a:t>
            </a:r>
            <a:r>
              <a:rPr lang="en-US" dirty="0" smtClean="0"/>
              <a:t>m at the center wavelength over the range of temperatures from 1,500 to 4,000 K?  Assume a linearly increasing detector spectral response function as </a:t>
            </a:r>
            <a:r>
              <a:rPr lang="en-US" dirty="0"/>
              <a:t>shown.</a:t>
            </a:r>
          </a:p>
        </p:txBody>
      </p:sp>
      <p:sp>
        <p:nvSpPr>
          <p:cNvPr id="4" name="Slide Number Placeholder 3"/>
          <p:cNvSpPr>
            <a:spLocks noGrp="1"/>
          </p:cNvSpPr>
          <p:nvPr>
            <p:ph type="sldNum" sz="quarter" idx="10"/>
          </p:nvPr>
        </p:nvSpPr>
        <p:spPr/>
        <p:txBody>
          <a:bodyPr/>
          <a:lstStyle/>
          <a:p>
            <a:fld id="{E4B7072F-C8D8-4841-95B2-86EC617C38AC}" type="slidenum">
              <a:rPr lang="en-US" smtClean="0"/>
              <a:t>69</a:t>
            </a:fld>
            <a:endParaRPr lang="en-US" dirty="0"/>
          </a:p>
        </p:txBody>
      </p:sp>
    </p:spTree>
    <p:extLst>
      <p:ext uri="{BB962C8B-B14F-4D97-AF65-F5344CB8AC3E}">
        <p14:creationId xmlns:p14="http://schemas.microsoft.com/office/powerpoint/2010/main" val="169483906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The problem now requires that we compare the integral of spectral intensity multiplied by the detector spectral response function across the band to the product of the detector spectral response function and the spectral intensity at the average wavelength.</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70</a:t>
            </a:fld>
            <a:endParaRPr lang="en-US" dirty="0"/>
          </a:p>
        </p:txBody>
      </p:sp>
    </p:spTree>
    <p:extLst>
      <p:ext uri="{BB962C8B-B14F-4D97-AF65-F5344CB8AC3E}">
        <p14:creationId xmlns:p14="http://schemas.microsoft.com/office/powerpoint/2010/main" val="49756242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The result is shown </a:t>
            </a:r>
            <a:r>
              <a:rPr lang="en-US" dirty="0" smtClean="0"/>
              <a:t>here. </a:t>
            </a:r>
            <a:r>
              <a:rPr lang="en-US" dirty="0"/>
              <a:t>Again note the non-linearity in the calibration and the high error at low intensities.</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71</a:t>
            </a:fld>
            <a:endParaRPr lang="en-US" dirty="0"/>
          </a:p>
        </p:txBody>
      </p:sp>
    </p:spTree>
    <p:extLst>
      <p:ext uri="{BB962C8B-B14F-4D97-AF65-F5344CB8AC3E}">
        <p14:creationId xmlns:p14="http://schemas.microsoft.com/office/powerpoint/2010/main" val="396721234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measurements are made of materials with emissivities that vary over wavelength, the data analysis becomes even more complex and requires the inclusion of the emissivity with wavelength as shown.</a:t>
            </a:r>
          </a:p>
        </p:txBody>
      </p:sp>
      <p:sp>
        <p:nvSpPr>
          <p:cNvPr id="4" name="Slide Number Placeholder 3"/>
          <p:cNvSpPr>
            <a:spLocks noGrp="1"/>
          </p:cNvSpPr>
          <p:nvPr>
            <p:ph type="sldNum" sz="quarter" idx="10"/>
          </p:nvPr>
        </p:nvSpPr>
        <p:spPr/>
        <p:txBody>
          <a:bodyPr/>
          <a:lstStyle/>
          <a:p>
            <a:fld id="{E4B7072F-C8D8-4841-95B2-86EC617C38AC}" type="slidenum">
              <a:rPr lang="en-US" smtClean="0"/>
              <a:t>72</a:t>
            </a:fld>
            <a:endParaRPr lang="en-US" dirty="0"/>
          </a:p>
        </p:txBody>
      </p:sp>
    </p:spTree>
    <p:extLst>
      <p:ext uri="{BB962C8B-B14F-4D97-AF65-F5344CB8AC3E}">
        <p14:creationId xmlns:p14="http://schemas.microsoft.com/office/powerpoint/2010/main" val="3253298553"/>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the two or more detectors are used, the relationships for the unknown temperatures and spectral emissivities involve integrals over the wavelength band. Similar to the narrow-band ratio method, we can devise an analogous way to determine temperature and </a:t>
            </a:r>
            <a:r>
              <a:rPr lang="en-US" dirty="0" smtClean="0"/>
              <a:t>a wavelength-averaged </a:t>
            </a:r>
            <a:r>
              <a:rPr lang="en-US" dirty="0"/>
              <a:t>emissivity.</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73</a:t>
            </a:fld>
            <a:endParaRPr lang="en-US" dirty="0"/>
          </a:p>
        </p:txBody>
      </p:sp>
    </p:spTree>
    <p:extLst>
      <p:ext uri="{BB962C8B-B14F-4D97-AF65-F5344CB8AC3E}">
        <p14:creationId xmlns:p14="http://schemas.microsoft.com/office/powerpoint/2010/main" val="356568096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a:t>For two, wide-band detectors measuring equivalent blackbody temperatures of </a:t>
                </a:r>
                <a14:m>
                  <m:oMath xmlns:m="http://schemas.openxmlformats.org/officeDocument/2006/math">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𝑇</m:t>
                        </m:r>
                      </m:e>
                      <m:sub>
                        <m:r>
                          <a:rPr lang="en-US" i="1">
                            <a:latin typeface="Cambria Math" panose="02040503050406030204" pitchFamily="18" charset="0"/>
                            <a:ea typeface="Cambria Math" panose="02040503050406030204" pitchFamily="18" charset="0"/>
                          </a:rPr>
                          <m:t>1</m:t>
                        </m:r>
                      </m:sub>
                    </m:sSub>
                  </m:oMath>
                </a14:m>
                <a:r>
                  <a:rPr lang="en-US" dirty="0"/>
                  <a:t> and </a:t>
                </a:r>
                <a14:m>
                  <m:oMath xmlns:m="http://schemas.openxmlformats.org/officeDocument/2006/math">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𝑇</m:t>
                        </m:r>
                      </m:e>
                      <m:sub>
                        <m:r>
                          <a:rPr lang="en-US" i="1">
                            <a:latin typeface="Cambria Math" panose="02040503050406030204" pitchFamily="18" charset="0"/>
                            <a:ea typeface="Cambria Math" panose="02040503050406030204" pitchFamily="18" charset="0"/>
                          </a:rPr>
                          <m:t>2</m:t>
                        </m:r>
                      </m:sub>
                    </m:sSub>
                  </m:oMath>
                </a14:m>
                <a:r>
                  <a:rPr lang="en-US" dirty="0"/>
                  <a:t>, we can define an equivalent ratio method where we solve the equation shown. </a:t>
                </a:r>
                <a:r>
                  <a:rPr lang="en-US" sz="1200" kern="1200" dirty="0" smtClean="0">
                    <a:solidFill>
                      <a:schemeClr val="tx1"/>
                    </a:solidFill>
                    <a:effectLst/>
                    <a:latin typeface="+mn-lt"/>
                    <a:ea typeface="+mn-ea"/>
                    <a:cs typeface="+mn-cs"/>
                  </a:rPr>
                  <a:t>Note however that this method is only an idealization if the emissivity is a strong function of wavelength. </a:t>
                </a:r>
                <a:r>
                  <a:rPr lang="en-US" dirty="0" smtClean="0"/>
                  <a:t>The </a:t>
                </a:r>
                <a:r>
                  <a:rPr lang="en-US" dirty="0"/>
                  <a:t>symbols </a:t>
                </a:r>
                <a14:m>
                  <m:oMath xmlns:m="http://schemas.openxmlformats.org/officeDocument/2006/math">
                    <m:acc>
                      <m:accPr>
                        <m:chr m:val="̅"/>
                        <m:ctrlPr>
                          <a:rPr lang="el-GR" i="1">
                            <a:latin typeface="Cambria Math" panose="02040503050406030204" pitchFamily="18" charset="0"/>
                            <a:ea typeface="Cambria Math" panose="02040503050406030204" pitchFamily="18" charset="0"/>
                          </a:rPr>
                        </m:ctrlPr>
                      </m:accPr>
                      <m:e>
                        <m:sSub>
                          <m:sSubPr>
                            <m:ctrlPr>
                              <a:rPr lang="el-GR" i="1">
                                <a:latin typeface="Cambria Math" panose="02040503050406030204" pitchFamily="18" charset="0"/>
                                <a:ea typeface="Cambria Math" panose="02040503050406030204" pitchFamily="18" charset="0"/>
                              </a:rPr>
                            </m:ctrlPr>
                          </m:sSubPr>
                          <m:e>
                            <m:r>
                              <m:rPr>
                                <m:sty m:val="p"/>
                              </m:rPr>
                              <a:rPr lang="el-GR" i="1">
                                <a:latin typeface="Cambria Math" panose="02040503050406030204" pitchFamily="18" charset="0"/>
                                <a:ea typeface="Cambria Math" panose="02040503050406030204" pitchFamily="18" charset="0"/>
                              </a:rPr>
                              <m:t>ε</m:t>
                            </m:r>
                          </m:e>
                          <m:sub>
                            <m:r>
                              <a:rPr lang="en-US" i="1">
                                <a:latin typeface="Cambria Math" panose="02040503050406030204" pitchFamily="18" charset="0"/>
                                <a:ea typeface="Cambria Math" panose="02040503050406030204" pitchFamily="18" charset="0"/>
                              </a:rPr>
                              <m:t>1</m:t>
                            </m:r>
                          </m:sub>
                        </m:sSub>
                      </m:e>
                    </m:acc>
                  </m:oMath>
                </a14:m>
                <a:r>
                  <a:rPr lang="en-US" dirty="0"/>
                  <a:t> and </a:t>
                </a:r>
                <a14:m>
                  <m:oMath xmlns:m="http://schemas.openxmlformats.org/officeDocument/2006/math">
                    <m:acc>
                      <m:accPr>
                        <m:chr m:val="̅"/>
                        <m:ctrlPr>
                          <a:rPr lang="el-GR" i="1">
                            <a:latin typeface="Cambria Math" panose="02040503050406030204" pitchFamily="18" charset="0"/>
                            <a:ea typeface="Cambria Math" panose="02040503050406030204" pitchFamily="18" charset="0"/>
                          </a:rPr>
                        </m:ctrlPr>
                      </m:accPr>
                      <m:e>
                        <m:sSub>
                          <m:sSubPr>
                            <m:ctrlPr>
                              <a:rPr lang="el-GR" i="1">
                                <a:latin typeface="Cambria Math" panose="02040503050406030204" pitchFamily="18" charset="0"/>
                                <a:ea typeface="Cambria Math" panose="02040503050406030204" pitchFamily="18" charset="0"/>
                              </a:rPr>
                            </m:ctrlPr>
                          </m:sSubPr>
                          <m:e>
                            <m:r>
                              <m:rPr>
                                <m:sty m:val="p"/>
                              </m:rPr>
                              <a:rPr lang="el-GR" i="1">
                                <a:latin typeface="Cambria Math" panose="02040503050406030204" pitchFamily="18" charset="0"/>
                                <a:ea typeface="Cambria Math" panose="02040503050406030204" pitchFamily="18" charset="0"/>
                              </a:rPr>
                              <m:t>ε</m:t>
                            </m:r>
                          </m:e>
                          <m:sub>
                            <m:r>
                              <a:rPr lang="en-US" i="1">
                                <a:latin typeface="Cambria Math" panose="02040503050406030204" pitchFamily="18" charset="0"/>
                                <a:ea typeface="Cambria Math" panose="02040503050406030204" pitchFamily="18" charset="0"/>
                              </a:rPr>
                              <m:t>2</m:t>
                            </m:r>
                          </m:sub>
                        </m:sSub>
                      </m:e>
                    </m:acc>
                  </m:oMath>
                </a14:m>
                <a:r>
                  <a:rPr lang="en-US" dirty="0"/>
                  <a:t> are wavelength average emissivities. The next example will demonstrate this method.</a:t>
                </a:r>
              </a:p>
              <a:p>
                <a:pPr defTabSz="474254">
                  <a:defRPr/>
                </a:pPr>
                <a:endParaRPr lang="en-US" dirty="0"/>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For two, wide-band detectors measuring equivalent blackbody temperatures of </a:t>
                </a:r>
                <a:r>
                  <a:rPr lang="en-US" sz="1200" i="0">
                    <a:latin typeface="Cambria Math" panose="02040503050406030204" pitchFamily="18" charset="0"/>
                    <a:ea typeface="Cambria Math" panose="02040503050406030204" pitchFamily="18" charset="0"/>
                  </a:rPr>
                  <a:t>𝑇_1</a:t>
                </a:r>
                <a:r>
                  <a:rPr lang="en-US" sz="1200" kern="1200" dirty="0" smtClean="0">
                    <a:solidFill>
                      <a:schemeClr val="tx1"/>
                    </a:solidFill>
                    <a:latin typeface="+mn-lt"/>
                    <a:ea typeface="+mn-ea"/>
                    <a:cs typeface="+mn-cs"/>
                  </a:rPr>
                  <a:t> and </a:t>
                </a:r>
                <a:r>
                  <a:rPr lang="en-US" sz="1200" i="0">
                    <a:latin typeface="Cambria Math" panose="02040503050406030204" pitchFamily="18" charset="0"/>
                    <a:ea typeface="Cambria Math" panose="02040503050406030204" pitchFamily="18" charset="0"/>
                  </a:rPr>
                  <a:t>𝑇_</a:t>
                </a:r>
                <a:r>
                  <a:rPr lang="en-US" sz="1200" b="0" i="0" smtClean="0">
                    <a:latin typeface="Cambria Math" panose="02040503050406030204" pitchFamily="18" charset="0"/>
                    <a:ea typeface="Cambria Math" panose="02040503050406030204" pitchFamily="18" charset="0"/>
                  </a:rPr>
                  <a:t>2</a:t>
                </a:r>
                <a:r>
                  <a:rPr lang="en-US" sz="1200" kern="1200" dirty="0" smtClean="0">
                    <a:solidFill>
                      <a:schemeClr val="tx1"/>
                    </a:solidFill>
                    <a:latin typeface="+mn-lt"/>
                    <a:ea typeface="+mn-ea"/>
                    <a:cs typeface="+mn-cs"/>
                  </a:rPr>
                  <a:t>, we can define an equivalent ratio method where we solve the </a:t>
                </a:r>
                <a:r>
                  <a:rPr lang="en-US" sz="1200" kern="1200" dirty="0" smtClean="0">
                    <a:solidFill>
                      <a:schemeClr val="tx1"/>
                    </a:solidFill>
                    <a:latin typeface="+mn-lt"/>
                    <a:ea typeface="+mn-ea"/>
                    <a:cs typeface="+mn-cs"/>
                  </a:rPr>
                  <a:t>equation shown. The symbols </a:t>
                </a:r>
                <a:r>
                  <a:rPr lang="el-GR" sz="1200" i="0" smtClean="0">
                    <a:latin typeface="Cambria Math" panose="02040503050406030204" pitchFamily="18" charset="0"/>
                    <a:ea typeface="Cambria Math" panose="02040503050406030204" pitchFamily="18" charset="0"/>
                  </a:rPr>
                  <a:t>(</a:t>
                </a:r>
                <a:r>
                  <a:rPr lang="el-GR" sz="1200" i="0">
                    <a:latin typeface="Cambria Math" panose="02040503050406030204" pitchFamily="18" charset="0"/>
                    <a:ea typeface="Cambria Math" panose="02040503050406030204" pitchFamily="18" charset="0"/>
                  </a:rPr>
                  <a:t>ε_</a:t>
                </a:r>
                <a:r>
                  <a:rPr lang="en-US" sz="1200" i="0">
                    <a:latin typeface="Cambria Math" panose="02040503050406030204" pitchFamily="18" charset="0"/>
                    <a:ea typeface="Cambria Math" panose="02040503050406030204" pitchFamily="18" charset="0"/>
                  </a:rPr>
                  <a:t>1 </a:t>
                </a:r>
                <a:r>
                  <a:rPr lang="el-GR" sz="1200" i="0" smtClean="0">
                    <a:latin typeface="Cambria Math" panose="02040503050406030204" pitchFamily="18" charset="0"/>
                    <a:ea typeface="Cambria Math" panose="02040503050406030204" pitchFamily="18" charset="0"/>
                  </a:rPr>
                  <a:t>) ̅</a:t>
                </a:r>
                <a:r>
                  <a:rPr lang="en-US" sz="1200" kern="1200" dirty="0" smtClean="0">
                    <a:solidFill>
                      <a:schemeClr val="tx1"/>
                    </a:solidFill>
                    <a:latin typeface="+mn-lt"/>
                    <a:ea typeface="+mn-ea"/>
                    <a:cs typeface="+mn-cs"/>
                  </a:rPr>
                  <a:t> and </a:t>
                </a:r>
                <a:r>
                  <a:rPr lang="el-GR" sz="1200" i="0">
                    <a:latin typeface="Cambria Math" panose="02040503050406030204" pitchFamily="18" charset="0"/>
                    <a:ea typeface="Cambria Math" panose="02040503050406030204" pitchFamily="18" charset="0"/>
                  </a:rPr>
                  <a:t>(ε_</a:t>
                </a:r>
                <a:r>
                  <a:rPr lang="en-US" sz="1200" b="0" i="0" smtClean="0">
                    <a:latin typeface="Cambria Math" panose="02040503050406030204" pitchFamily="18" charset="0"/>
                    <a:ea typeface="Cambria Math" panose="02040503050406030204" pitchFamily="18" charset="0"/>
                  </a:rPr>
                  <a:t>2 </a:t>
                </a:r>
                <a:r>
                  <a:rPr lang="el-GR" sz="1200" b="0" i="0">
                    <a:latin typeface="Cambria Math" panose="02040503050406030204" pitchFamily="18" charset="0"/>
                    <a:ea typeface="Cambria Math" panose="02040503050406030204" pitchFamily="18" charset="0"/>
                  </a:rPr>
                  <a:t>) ̅</a:t>
                </a:r>
                <a:r>
                  <a:rPr lang="en-US" sz="1200" kern="1200" dirty="0" smtClean="0">
                    <a:solidFill>
                      <a:schemeClr val="tx1"/>
                    </a:solidFill>
                    <a:latin typeface="+mn-lt"/>
                    <a:ea typeface="+mn-ea"/>
                    <a:cs typeface="+mn-cs"/>
                  </a:rPr>
                  <a:t> are wavelength average emissivities. The next example will demonstrate this method.</a:t>
                </a:r>
                <a:endParaRPr lang="en-US" sz="1200" kern="1200" dirty="0">
                  <a:solidFill>
                    <a:schemeClr val="tx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74</a:t>
            </a:fld>
            <a:endParaRPr lang="en-US" dirty="0"/>
          </a:p>
        </p:txBody>
      </p:sp>
    </p:spTree>
    <p:extLst>
      <p:ext uri="{BB962C8B-B14F-4D97-AF65-F5344CB8AC3E}">
        <p14:creationId xmlns:p14="http://schemas.microsoft.com/office/powerpoint/2010/main" val="248215831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a:t>Alternatively, we can approximate the wide-band signal using the average value across the band as shown. Given </a:t>
                </a:r>
                <a14:m>
                  <m:oMath xmlns:m="http://schemas.openxmlformats.org/officeDocument/2006/math">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𝑇</m:t>
                        </m:r>
                      </m:e>
                      <m:sub>
                        <m:r>
                          <a:rPr lang="en-US" i="1">
                            <a:latin typeface="Cambria Math" panose="02040503050406030204" pitchFamily="18" charset="0"/>
                            <a:ea typeface="Cambria Math" panose="02040503050406030204" pitchFamily="18" charset="0"/>
                          </a:rPr>
                          <m:t>1</m:t>
                        </m:r>
                      </m:sub>
                    </m:sSub>
                  </m:oMath>
                </a14:m>
                <a:r>
                  <a:rPr lang="en-US" dirty="0"/>
                  <a:t> and </a:t>
                </a:r>
                <a14:m>
                  <m:oMath xmlns:m="http://schemas.openxmlformats.org/officeDocument/2006/math">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𝑇</m:t>
                        </m:r>
                      </m:e>
                      <m:sub>
                        <m:r>
                          <a:rPr lang="en-US" i="1">
                            <a:latin typeface="Cambria Math" panose="02040503050406030204" pitchFamily="18" charset="0"/>
                            <a:ea typeface="Cambria Math" panose="02040503050406030204" pitchFamily="18" charset="0"/>
                          </a:rPr>
                          <m:t>2</m:t>
                        </m:r>
                      </m:sub>
                    </m:sSub>
                  </m:oMath>
                </a14:m>
                <a:r>
                  <a:rPr lang="en-US" dirty="0"/>
                  <a:t>we calculate </a:t>
                </a:r>
                <a14:m>
                  <m:oMath xmlns:m="http://schemas.openxmlformats.org/officeDocument/2006/math">
                    <m:r>
                      <a:rPr lang="en-US" i="1">
                        <a:latin typeface="Cambria Math" panose="02040503050406030204" pitchFamily="18" charset="0"/>
                        <a:ea typeface="Cambria Math" panose="02040503050406030204" pitchFamily="18" charset="0"/>
                      </a:rPr>
                      <m:t>𝑇</m:t>
                    </m:r>
                  </m:oMath>
                </a14:m>
                <a:r>
                  <a:rPr lang="en-US" dirty="0"/>
                  <a:t> that satisfies either Equation 34 or 35.</a:t>
                </a:r>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Alternatively, we can approximate the wide-band signal using the average value across the band as shown. Given </a:t>
                </a:r>
                <a:r>
                  <a:rPr lang="en-US" sz="1200" i="0">
                    <a:latin typeface="Cambria Math" panose="02040503050406030204" pitchFamily="18" charset="0"/>
                    <a:ea typeface="Cambria Math" panose="02040503050406030204" pitchFamily="18" charset="0"/>
                  </a:rPr>
                  <a:t>𝑇_1</a:t>
                </a:r>
                <a:r>
                  <a:rPr lang="en-US" sz="1200" kern="1200" dirty="0" smtClean="0">
                    <a:solidFill>
                      <a:schemeClr val="tx1"/>
                    </a:solidFill>
                    <a:latin typeface="+mn-lt"/>
                    <a:ea typeface="+mn-ea"/>
                    <a:cs typeface="+mn-cs"/>
                  </a:rPr>
                  <a:t> and </a:t>
                </a:r>
                <a:r>
                  <a:rPr lang="en-US" sz="1200" i="0">
                    <a:latin typeface="Cambria Math" panose="02040503050406030204" pitchFamily="18" charset="0"/>
                    <a:ea typeface="Cambria Math" panose="02040503050406030204" pitchFamily="18" charset="0"/>
                  </a:rPr>
                  <a:t>𝑇_2</a:t>
                </a:r>
                <a:r>
                  <a:rPr lang="en-US" sz="1200" kern="1200" dirty="0" smtClean="0">
                    <a:solidFill>
                      <a:schemeClr val="tx1"/>
                    </a:solidFill>
                    <a:latin typeface="+mn-lt"/>
                    <a:ea typeface="+mn-ea"/>
                    <a:cs typeface="+mn-cs"/>
                  </a:rPr>
                  <a:t>we calculate </a:t>
                </a:r>
                <a:r>
                  <a:rPr lang="en-US" sz="1200" i="0">
                    <a:latin typeface="Cambria Math" panose="02040503050406030204" pitchFamily="18" charset="0"/>
                    <a:ea typeface="Cambria Math" panose="02040503050406030204" pitchFamily="18" charset="0"/>
                  </a:rPr>
                  <a:t>𝑇</a:t>
                </a:r>
                <a:r>
                  <a:rPr lang="en-US" sz="1200" kern="1200" dirty="0" smtClean="0">
                    <a:solidFill>
                      <a:schemeClr val="tx1"/>
                    </a:solidFill>
                    <a:latin typeface="+mn-lt"/>
                    <a:ea typeface="+mn-ea"/>
                    <a:cs typeface="+mn-cs"/>
                  </a:rPr>
                  <a:t> that satisfies either Equation 34 or 35</a:t>
                </a:r>
                <a:r>
                  <a:rPr lang="en-US" sz="1200" kern="120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75</a:t>
            </a:fld>
            <a:endParaRPr lang="en-US" dirty="0"/>
          </a:p>
        </p:txBody>
      </p:sp>
    </p:spTree>
    <p:extLst>
      <p:ext uri="{BB962C8B-B14F-4D97-AF65-F5344CB8AC3E}">
        <p14:creationId xmlns:p14="http://schemas.microsoft.com/office/powerpoint/2010/main" val="81414992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Example 14: </a:t>
            </a:r>
            <a:r>
              <a:rPr lang="en-US" dirty="0"/>
              <a:t>A commercial Silicon/InGas sandwich detector has the detector response </a:t>
            </a:r>
            <a:r>
              <a:rPr lang="en-US" dirty="0" smtClean="0"/>
              <a:t>as</a:t>
            </a:r>
            <a:r>
              <a:rPr lang="en-US" baseline="0" dirty="0" smtClean="0"/>
              <a:t> shown</a:t>
            </a:r>
            <a:r>
              <a:rPr lang="en-US" dirty="0" smtClean="0"/>
              <a:t>.  </a:t>
            </a:r>
            <a:r>
              <a:rPr lang="en-US" dirty="0"/>
              <a:t>If the Silicon detector measures </a:t>
            </a:r>
            <a:r>
              <a:rPr lang="en-US" dirty="0" smtClean="0"/>
              <a:t>3013 </a:t>
            </a:r>
            <a:r>
              <a:rPr lang="en-US" dirty="0"/>
              <a:t>K and the InGas measures </a:t>
            </a:r>
            <a:r>
              <a:rPr lang="en-US" dirty="0" smtClean="0"/>
              <a:t>2,909 </a:t>
            </a:r>
            <a:r>
              <a:rPr lang="en-US" dirty="0"/>
              <a:t>K equivalent blackbody temperatures, what are the average spectral emissivities for the two wavelengths and the true surface temperature assuming an emissivity ratio of </a:t>
            </a:r>
            <a:r>
              <a:rPr lang="en-US" dirty="0" smtClean="0"/>
              <a:t>1.0?</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76</a:t>
            </a:fld>
            <a:endParaRPr lang="en-US" dirty="0"/>
          </a:p>
        </p:txBody>
      </p:sp>
    </p:spTree>
    <p:extLst>
      <p:ext uri="{BB962C8B-B14F-4D97-AF65-F5344CB8AC3E}">
        <p14:creationId xmlns:p14="http://schemas.microsoft.com/office/powerpoint/2010/main" val="3804533179"/>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a:t>We model the detector response function by the line segments as shown. </a:t>
                </a:r>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We model the detector response function by the line segments as shown. The problem requires that we solve Equation 34 or 35 with </a:t>
                </a:r>
                <a:r>
                  <a:rPr lang="el-GR" sz="1200" i="0">
                    <a:latin typeface="Cambria Math" panose="02040503050406030204" pitchFamily="18" charset="0"/>
                    <a:ea typeface="Cambria Math" panose="02040503050406030204" pitchFamily="18" charset="0"/>
                  </a:rPr>
                  <a:t>(ε_</a:t>
                </a:r>
                <a:r>
                  <a:rPr lang="en-US" sz="1200" i="0">
                    <a:latin typeface="Cambria Math" panose="02040503050406030204" pitchFamily="18" charset="0"/>
                    <a:ea typeface="Cambria Math" panose="02040503050406030204" pitchFamily="18" charset="0"/>
                  </a:rPr>
                  <a:t>𝑟 </a:t>
                </a:r>
                <a:r>
                  <a:rPr lang="el-GR" sz="1200" i="0">
                    <a:latin typeface="Cambria Math" panose="02040503050406030204" pitchFamily="18" charset="0"/>
                    <a:ea typeface="Cambria Math" panose="02040503050406030204" pitchFamily="18" charset="0"/>
                  </a:rPr>
                  <a:t>) ̅</a:t>
                </a:r>
                <a:r>
                  <a:rPr lang="en-US" sz="1200" b="0" i="0" smtClean="0">
                    <a:latin typeface="Cambria Math" panose="02040503050406030204" pitchFamily="18" charset="0"/>
                    <a:ea typeface="Cambria Math" panose="02040503050406030204" pitchFamily="18" charset="0"/>
                  </a:rPr>
                  <a:t>=0.9</a:t>
                </a:r>
                <a:r>
                  <a:rPr lang="en-US" sz="1200" kern="1200" dirty="0" smtClean="0">
                    <a:solidFill>
                      <a:schemeClr val="tx1"/>
                    </a:solidFill>
                    <a:latin typeface="+mn-lt"/>
                    <a:ea typeface="+mn-ea"/>
                    <a:cs typeface="+mn-cs"/>
                  </a:rPr>
                  <a:t> and </a:t>
                </a:r>
                <a:r>
                  <a:rPr lang="en-US" sz="1200" i="0">
                    <a:latin typeface="Cambria Math" panose="02040503050406030204" pitchFamily="18" charset="0"/>
                    <a:ea typeface="Cambria Math" panose="02040503050406030204" pitchFamily="18" charset="0"/>
                  </a:rPr>
                  <a:t>𝑇_1</a:t>
                </a:r>
                <a:r>
                  <a:rPr lang="en-US" sz="1200" kern="1200" dirty="0" smtClean="0">
                    <a:solidFill>
                      <a:schemeClr val="tx1"/>
                    </a:solidFill>
                    <a:latin typeface="+mn-lt"/>
                    <a:ea typeface="+mn-ea"/>
                    <a:cs typeface="+mn-cs"/>
                  </a:rPr>
                  <a:t> = 3000 K and</a:t>
                </a:r>
                <a:r>
                  <a:rPr lang="en-US" sz="1200" b="0" i="0" smtClean="0">
                    <a:latin typeface="Cambria Math" panose="02040503050406030204" pitchFamily="18" charset="0"/>
                    <a:ea typeface="Cambria Math" panose="02040503050406030204" pitchFamily="18" charset="0"/>
                  </a:rPr>
                  <a:t> </a:t>
                </a:r>
                <a:r>
                  <a:rPr lang="en-US" sz="1200" i="0">
                    <a:latin typeface="Cambria Math" panose="02040503050406030204" pitchFamily="18" charset="0"/>
                    <a:ea typeface="Cambria Math" panose="02040503050406030204" pitchFamily="18" charset="0"/>
                  </a:rPr>
                  <a:t>𝑇_</a:t>
                </a:r>
                <a:r>
                  <a:rPr lang="en-US" sz="1200" b="0" i="0" smtClean="0">
                    <a:latin typeface="Cambria Math" panose="02040503050406030204" pitchFamily="18" charset="0"/>
                    <a:ea typeface="Cambria Math" panose="02040503050406030204" pitchFamily="18" charset="0"/>
                  </a:rPr>
                  <a:t>2</a:t>
                </a:r>
                <a:r>
                  <a:rPr lang="en-US" sz="1200" kern="1200" dirty="0">
                    <a:solidFill>
                      <a:schemeClr val="tx1"/>
                    </a:solidFill>
                    <a:latin typeface="+mn-lt"/>
                    <a:ea typeface="+mn-ea"/>
                    <a:cs typeface="+mn-cs"/>
                  </a:rPr>
                  <a:t> = </a:t>
                </a:r>
                <a:r>
                  <a:rPr lang="en-US" sz="1200" kern="1200" dirty="0" smtClean="0">
                    <a:solidFill>
                      <a:schemeClr val="tx1"/>
                    </a:solidFill>
                    <a:latin typeface="+mn-lt"/>
                    <a:ea typeface="+mn-ea"/>
                    <a:cs typeface="+mn-cs"/>
                  </a:rPr>
                  <a:t>2800 K</a:t>
                </a:r>
                <a:r>
                  <a:rPr lang="en-US" sz="1200" dirty="0" smtClean="0"/>
                  <a:t>.</a:t>
                </a:r>
                <a:endParaRPr lang="en-US" sz="1200" dirty="0"/>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77</a:t>
            </a:fld>
            <a:endParaRPr lang="en-US" dirty="0"/>
          </a:p>
        </p:txBody>
      </p:sp>
    </p:spTree>
    <p:extLst>
      <p:ext uri="{BB962C8B-B14F-4D97-AF65-F5344CB8AC3E}">
        <p14:creationId xmlns:p14="http://schemas.microsoft.com/office/powerpoint/2010/main" val="328289937"/>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marL="0" indent="0">
                  <a:buNone/>
                </a:pPr>
                <a:r>
                  <a:rPr lang="en-US" sz="1200" dirty="0" smtClean="0"/>
                  <a:t>The problem requires that we solve Equation 34 or 35 for the true</a:t>
                </a:r>
                <a:r>
                  <a:rPr lang="en-US" sz="1200" baseline="0" dirty="0" smtClean="0"/>
                  <a:t> surface temperature</a:t>
                </a:r>
                <a:r>
                  <a:rPr lang="en-US" sz="1200" dirty="0" smtClean="0"/>
                  <a:t> </a:t>
                </a:r>
                <a14:m>
                  <m:oMath xmlns:m="http://schemas.openxmlformats.org/officeDocument/2006/math">
                    <m:r>
                      <a:rPr lang="en-US" sz="1200" i="1">
                        <a:latin typeface="Cambria Math" panose="02040503050406030204" pitchFamily="18" charset="0"/>
                        <a:ea typeface="Cambria Math" panose="02040503050406030204" pitchFamily="18" charset="0"/>
                      </a:rPr>
                      <m:t>𝑇</m:t>
                    </m:r>
                    <m:r>
                      <a:rPr lang="en-US" sz="1200" i="1">
                        <a:latin typeface="Cambria Math" panose="02040503050406030204" pitchFamily="18" charset="0"/>
                        <a:ea typeface="Cambria Math" panose="02040503050406030204" pitchFamily="18" charset="0"/>
                      </a:rPr>
                      <m:t> </m:t>
                    </m:r>
                  </m:oMath>
                </a14:m>
                <a:r>
                  <a:rPr lang="en-US" sz="1200" dirty="0" smtClean="0"/>
                  <a:t>with</a:t>
                </a:r>
                <a:r>
                  <a:rPr lang="en-US" sz="1200" baseline="0" dirty="0" smtClean="0"/>
                  <a:t> an e</a:t>
                </a:r>
                <a:r>
                  <a:rPr lang="en-US" sz="1200" dirty="0" smtClean="0"/>
                  <a:t>missivity ratio </a:t>
                </a:r>
                <a14:m>
                  <m:oMath xmlns:m="http://schemas.openxmlformats.org/officeDocument/2006/math">
                    <m:r>
                      <a:rPr lang="en-US" sz="1200" dirty="0">
                        <a:latin typeface="Cambria Math" panose="02040503050406030204" pitchFamily="18" charset="0"/>
                      </a:rPr>
                      <m:t> </m:t>
                    </m:r>
                    <m:acc>
                      <m:accPr>
                        <m:chr m:val="̅"/>
                        <m:ctrlPr>
                          <a:rPr lang="en-US" sz="1200" i="1">
                            <a:latin typeface="Cambria Math" panose="02040503050406030204" pitchFamily="18" charset="0"/>
                          </a:rPr>
                        </m:ctrlPr>
                      </m:accPr>
                      <m:e>
                        <m:sSub>
                          <m:sSubPr>
                            <m:ctrlPr>
                              <a:rPr lang="en-US" sz="1200" i="1">
                                <a:latin typeface="Cambria Math" panose="02040503050406030204" pitchFamily="18" charset="0"/>
                              </a:rPr>
                            </m:ctrlPr>
                          </m:sSubPr>
                          <m:e>
                            <m:r>
                              <a:rPr lang="en-US" sz="1200" i="1">
                                <a:latin typeface="Cambria Math" panose="02040503050406030204" pitchFamily="18" charset="0"/>
                                <a:sym typeface="Symbol" panose="05050102010706020507" pitchFamily="18" charset="2"/>
                              </a:rPr>
                              <m:t></m:t>
                            </m:r>
                          </m:e>
                          <m:sub>
                            <m:r>
                              <a:rPr lang="en-US" sz="1200" i="1">
                                <a:latin typeface="Cambria Math" panose="02040503050406030204" pitchFamily="18" charset="0"/>
                              </a:rPr>
                              <m:t>𝑟</m:t>
                            </m:r>
                          </m:sub>
                        </m:sSub>
                      </m:e>
                    </m:acc>
                    <m:r>
                      <a:rPr lang="en-US" sz="1200" i="1">
                        <a:latin typeface="Cambria Math" panose="02040503050406030204" pitchFamily="18" charset="0"/>
                      </a:rPr>
                      <m:t>=</m:t>
                    </m:r>
                    <m:r>
                      <a:rPr lang="en-US" sz="1200" i="1">
                        <a:latin typeface="Cambria Math" panose="02040503050406030204" pitchFamily="18" charset="0"/>
                        <a:ea typeface="Cambria Math" panose="02040503050406030204" pitchFamily="18" charset="0"/>
                      </a:rPr>
                      <m:t>0.9</m:t>
                    </m:r>
                  </m:oMath>
                </a14:m>
                <a:r>
                  <a:rPr lang="en-US" sz="1200" dirty="0"/>
                  <a:t> </a:t>
                </a:r>
                <a:r>
                  <a:rPr lang="en-US" sz="1200" dirty="0" smtClean="0"/>
                  <a:t>and detector</a:t>
                </a:r>
                <a:r>
                  <a:rPr lang="en-US" sz="1200" baseline="0" dirty="0" smtClean="0"/>
                  <a:t> temperatures</a:t>
                </a:r>
                <a:r>
                  <a:rPr lang="en-US" sz="1200" dirty="0" smtClean="0"/>
                  <a:t> </a:t>
                </a:r>
                <a14:m>
                  <m:oMath xmlns:m="http://schemas.openxmlformats.org/officeDocument/2006/math">
                    <m:sSub>
                      <m:sSubPr>
                        <m:ctrlPr>
                          <a:rPr lang="en-US" sz="1200" i="1">
                            <a:latin typeface="Cambria Math" panose="02040503050406030204" pitchFamily="18" charset="0"/>
                            <a:ea typeface="Cambria Math" panose="02040503050406030204" pitchFamily="18" charset="0"/>
                          </a:rPr>
                        </m:ctrlPr>
                      </m:sSubPr>
                      <m:e>
                        <m:r>
                          <a:rPr lang="en-US" sz="1200" i="1">
                            <a:latin typeface="Cambria Math" panose="02040503050406030204" pitchFamily="18" charset="0"/>
                            <a:ea typeface="Cambria Math" panose="02040503050406030204" pitchFamily="18" charset="0"/>
                          </a:rPr>
                          <m:t>𝑇</m:t>
                        </m:r>
                      </m:e>
                      <m:sub>
                        <m:r>
                          <a:rPr lang="en-US" sz="1200" i="1">
                            <a:latin typeface="Cambria Math" panose="02040503050406030204" pitchFamily="18" charset="0"/>
                            <a:ea typeface="Cambria Math" panose="02040503050406030204" pitchFamily="18" charset="0"/>
                          </a:rPr>
                          <m:t>1</m:t>
                        </m:r>
                      </m:sub>
                    </m:sSub>
                  </m:oMath>
                </a14:m>
                <a:r>
                  <a:rPr lang="en-US" sz="1200" dirty="0"/>
                  <a:t> = </a:t>
                </a:r>
                <a:r>
                  <a:rPr lang="en-US" sz="1200" dirty="0" smtClean="0"/>
                  <a:t>3,013 </a:t>
                </a:r>
                <a:r>
                  <a:rPr lang="en-US" sz="1200" dirty="0"/>
                  <a:t>K and</a:t>
                </a:r>
                <a14:m>
                  <m:oMath xmlns:m="http://schemas.openxmlformats.org/officeDocument/2006/math">
                    <m:r>
                      <a:rPr lang="en-US" sz="1200">
                        <a:latin typeface="Cambria Math" panose="02040503050406030204" pitchFamily="18" charset="0"/>
                        <a:ea typeface="Cambria Math" panose="02040503050406030204" pitchFamily="18" charset="0"/>
                      </a:rPr>
                      <m:t> </m:t>
                    </m:r>
                    <m:sSub>
                      <m:sSubPr>
                        <m:ctrlPr>
                          <a:rPr lang="en-US" sz="1200" i="1">
                            <a:latin typeface="Cambria Math" panose="02040503050406030204" pitchFamily="18" charset="0"/>
                            <a:ea typeface="Cambria Math" panose="02040503050406030204" pitchFamily="18" charset="0"/>
                          </a:rPr>
                        </m:ctrlPr>
                      </m:sSubPr>
                      <m:e>
                        <m:r>
                          <a:rPr lang="en-US" sz="1200" i="1">
                            <a:latin typeface="Cambria Math" panose="02040503050406030204" pitchFamily="18" charset="0"/>
                            <a:ea typeface="Cambria Math" panose="02040503050406030204" pitchFamily="18" charset="0"/>
                          </a:rPr>
                          <m:t>𝑇</m:t>
                        </m:r>
                      </m:e>
                      <m:sub>
                        <m:r>
                          <a:rPr lang="en-US" sz="1200" i="1">
                            <a:latin typeface="Cambria Math" panose="02040503050406030204" pitchFamily="18" charset="0"/>
                            <a:ea typeface="Cambria Math" panose="02040503050406030204" pitchFamily="18" charset="0"/>
                          </a:rPr>
                          <m:t>2</m:t>
                        </m:r>
                      </m:sub>
                    </m:sSub>
                  </m:oMath>
                </a14:m>
                <a:r>
                  <a:rPr lang="en-US" sz="1200" dirty="0"/>
                  <a:t> = </a:t>
                </a:r>
                <a:r>
                  <a:rPr lang="en-US" sz="1200" dirty="0" smtClean="0"/>
                  <a:t>2,909 </a:t>
                </a:r>
                <a:r>
                  <a:rPr lang="en-US" sz="1200" dirty="0"/>
                  <a:t>K</a:t>
                </a:r>
                <a:r>
                  <a:rPr lang="en-US" sz="1200" dirty="0" smtClean="0"/>
                  <a:t>.</a:t>
                </a:r>
              </a:p>
              <a:p>
                <a:endParaRPr lang="en-US" dirty="0"/>
              </a:p>
            </p:txBody>
          </p:sp>
        </mc:Choice>
        <mc:Fallback xmlns="">
          <p:sp>
            <p:nvSpPr>
              <p:cNvPr id="3" name="Notes Placeholder 2"/>
              <p:cNvSpPr>
                <a:spLocks noGrp="1"/>
              </p:cNvSpPr>
              <p:nvPr>
                <p:ph type="body" idx="1"/>
              </p:nvPr>
            </p:nvSpPr>
            <p:spPr/>
            <p:txBody>
              <a:bodyPr/>
              <a:lstStyle/>
              <a:p>
                <a:pPr marL="0" indent="0">
                  <a:buNone/>
                </a:pPr>
                <a:r>
                  <a:rPr lang="en-US" sz="1200" dirty="0" smtClean="0"/>
                  <a:t>The problem requires that we solve Equation 34 or 35 for the true</a:t>
                </a:r>
                <a:r>
                  <a:rPr lang="en-US" sz="1200" baseline="0" dirty="0" smtClean="0"/>
                  <a:t> surface temperature</a:t>
                </a:r>
                <a:r>
                  <a:rPr lang="en-US" sz="1200" dirty="0" smtClean="0"/>
                  <a:t> </a:t>
                </a:r>
                <a:r>
                  <a:rPr lang="en-US" sz="1200" i="0">
                    <a:latin typeface="Cambria Math" panose="02040503050406030204" pitchFamily="18" charset="0"/>
                    <a:ea typeface="Cambria Math" panose="02040503050406030204" pitchFamily="18" charset="0"/>
                  </a:rPr>
                  <a:t>𝑇 </a:t>
                </a:r>
                <a:r>
                  <a:rPr lang="en-US" sz="1200" dirty="0" smtClean="0"/>
                  <a:t>with</a:t>
                </a:r>
                <a:r>
                  <a:rPr lang="en-US" sz="1200" baseline="0" dirty="0" smtClean="0"/>
                  <a:t> an e</a:t>
                </a:r>
                <a:r>
                  <a:rPr lang="en-US" sz="1200" dirty="0" smtClean="0"/>
                  <a:t>missivity ratio </a:t>
                </a:r>
                <a:r>
                  <a:rPr lang="en-US" sz="1200" i="0" dirty="0">
                    <a:latin typeface="Cambria Math" panose="02040503050406030204" pitchFamily="18" charset="0"/>
                  </a:rPr>
                  <a:t> </a:t>
                </a:r>
                <a:r>
                  <a:rPr lang="en-US" sz="1200" i="0">
                    <a:latin typeface="Cambria Math" panose="02040503050406030204" pitchFamily="18" charset="0"/>
                  </a:rPr>
                  <a:t>(</a:t>
                </a:r>
                <a:r>
                  <a:rPr lang="en-US" sz="1200" i="0">
                    <a:latin typeface="Cambria Math" panose="02040503050406030204" pitchFamily="18" charset="0"/>
                    <a:sym typeface="Symbol" panose="05050102010706020507" pitchFamily="18" charset="2"/>
                  </a:rPr>
                  <a:t>_</a:t>
                </a:r>
                <a:r>
                  <a:rPr lang="en-US" sz="1200" i="0">
                    <a:latin typeface="Cambria Math" panose="02040503050406030204" pitchFamily="18" charset="0"/>
                  </a:rPr>
                  <a:t>𝑟 ) ̅=</a:t>
                </a:r>
                <a:r>
                  <a:rPr lang="en-US" sz="1200" i="0">
                    <a:latin typeface="Cambria Math" panose="02040503050406030204" pitchFamily="18" charset="0"/>
                    <a:ea typeface="Cambria Math" panose="02040503050406030204" pitchFamily="18" charset="0"/>
                  </a:rPr>
                  <a:t>0.9</a:t>
                </a:r>
                <a:r>
                  <a:rPr lang="en-US" sz="1200" dirty="0"/>
                  <a:t> </a:t>
                </a:r>
                <a:r>
                  <a:rPr lang="en-US" sz="1200" dirty="0" smtClean="0"/>
                  <a:t>and detector</a:t>
                </a:r>
                <a:r>
                  <a:rPr lang="en-US" sz="1200" baseline="0" dirty="0" smtClean="0"/>
                  <a:t> temperatures</a:t>
                </a:r>
                <a:r>
                  <a:rPr lang="en-US" sz="1200" dirty="0" smtClean="0"/>
                  <a:t> </a:t>
                </a:r>
                <a:r>
                  <a:rPr lang="en-US" sz="1200" i="0">
                    <a:latin typeface="Cambria Math" panose="02040503050406030204" pitchFamily="18" charset="0"/>
                    <a:ea typeface="Cambria Math" panose="02040503050406030204" pitchFamily="18" charset="0"/>
                  </a:rPr>
                  <a:t>𝑇_1</a:t>
                </a:r>
                <a:r>
                  <a:rPr lang="en-US" sz="1200" dirty="0"/>
                  <a:t> = 3,000 K and</a:t>
                </a:r>
                <a:r>
                  <a:rPr lang="en-US" sz="1200" i="0">
                    <a:latin typeface="Cambria Math" panose="02040503050406030204" pitchFamily="18" charset="0"/>
                    <a:ea typeface="Cambria Math" panose="02040503050406030204" pitchFamily="18" charset="0"/>
                  </a:rPr>
                  <a:t> 𝑇_2</a:t>
                </a:r>
                <a:r>
                  <a:rPr lang="en-US" sz="1200" dirty="0"/>
                  <a:t> = 2,950 K</a:t>
                </a:r>
                <a:r>
                  <a:rPr lang="en-US" sz="1200" dirty="0" smtClean="0"/>
                  <a:t>.</a:t>
                </a: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78</a:t>
            </a:fld>
            <a:endParaRPr lang="en-US" dirty="0"/>
          </a:p>
        </p:txBody>
      </p:sp>
    </p:spTree>
    <p:extLst>
      <p:ext uri="{BB962C8B-B14F-4D97-AF65-F5344CB8AC3E}">
        <p14:creationId xmlns:p14="http://schemas.microsoft.com/office/powerpoint/2010/main" val="2884767694"/>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To ensure that the problem is self-consistent, we calculate the equivalent blackbody temperatures from integration of the 3,200-K surface temperature across the wavelength band.  The calculation uses the detector response functions as shown previously with an emissivity uniform over the wavelength range and equal to 0.7.</a:t>
                </a:r>
                <a:r>
                  <a:rPr lang="en-US" dirty="0" smtClean="0">
                    <a:effectLst/>
                  </a:rPr>
                  <a:t>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a:t>
                </a:r>
                <a:r>
                  <a:rPr lang="en-US" sz="1200" kern="1200" baseline="0" dirty="0" smtClean="0">
                    <a:solidFill>
                      <a:schemeClr val="tx1"/>
                    </a:solidFill>
                    <a:effectLst/>
                    <a:latin typeface="+mn-lt"/>
                    <a:ea typeface="+mn-ea"/>
                    <a:cs typeface="+mn-cs"/>
                  </a:rPr>
                  <a:t> calculated equivalent blackbody temperatures are 3,013 K and 2909 K for detectors 1 and 2, respectively,</a:t>
                </a:r>
                <a:endParaRPr lang="en-US" sz="1200" kern="1200" dirty="0">
                  <a:solidFill>
                    <a:schemeClr val="tx1"/>
                  </a:solidFill>
                  <a:effectLst/>
                  <a:latin typeface="+mn-lt"/>
                  <a:ea typeface="+mn-ea"/>
                  <a:cs typeface="+mn-cs"/>
                </a:endParaRPr>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To ensure that the problem is self-consistent, we calculate the equivalent blackbody temperatures </a:t>
                </a:r>
                <a:r>
                  <a:rPr lang="en-US" sz="1200" i="0">
                    <a:latin typeface="Cambria Math" panose="02040503050406030204" pitchFamily="18" charset="0"/>
                  </a:rPr>
                  <a:t>𝑇_</a:t>
                </a:r>
                <a:r>
                  <a:rPr lang="en-US" sz="1200" i="0">
                    <a:latin typeface="Cambria Math" panose="02040503050406030204" pitchFamily="18" charset="0"/>
                    <a:sym typeface="Symbol"/>
                  </a:rPr>
                  <a:t></a:t>
                </a:r>
                <a:r>
                  <a:rPr lang="en-US" sz="1200" dirty="0" smtClean="0"/>
                  <a:t> from integration of the surface temperature </a:t>
                </a:r>
                <a:r>
                  <a:rPr lang="en-US" sz="1200" i="0">
                    <a:latin typeface="Cambria Math" panose="02040503050406030204" pitchFamily="18" charset="0"/>
                  </a:rPr>
                  <a:t>𝑇</a:t>
                </a:r>
                <a:r>
                  <a:rPr lang="en-US" sz="1200" dirty="0" smtClean="0"/>
                  <a:t> </a:t>
                </a:r>
                <a:r>
                  <a:rPr lang="en-US" sz="1200" dirty="0" smtClean="0"/>
                  <a:t>equal toy 3,200 </a:t>
                </a:r>
                <a:r>
                  <a:rPr lang="en-US" sz="1200" dirty="0"/>
                  <a:t>K </a:t>
                </a:r>
                <a:r>
                  <a:rPr lang="en-US" sz="1200" dirty="0" smtClean="0"/>
                  <a:t>of across the wavelength band.  The calculation uses the detector response functions as shown previously with an emissivity </a:t>
                </a:r>
                <a:r>
                  <a:rPr lang="en-US" sz="1200" dirty="0" smtClean="0"/>
                  <a:t>uniform </a:t>
                </a:r>
                <a:r>
                  <a:rPr lang="en-US" sz="1200" dirty="0" smtClean="0"/>
                  <a:t>over the wavelength range and equal to </a:t>
                </a:r>
                <a:r>
                  <a:rPr lang="en-US" sz="1200" dirty="0" smtClean="0"/>
                  <a:t>0.7.</a:t>
                </a: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Using the function </a:t>
                </a:r>
                <a:r>
                  <a:rPr lang="en-US" dirty="0" err="1" smtClean="0"/>
                  <a:t>bb_tiibl</a:t>
                </a:r>
                <a:r>
                  <a:rPr lang="en-US" dirty="0" smtClean="0"/>
                  <a:t>, we can </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To ensure</a:t>
                </a:r>
                <a:r>
                  <a:rPr lang="en-US" baseline="0" dirty="0" smtClean="0"/>
                  <a:t> that the </a:t>
                </a:r>
                <a:r>
                  <a:rPr lang="en-US" baseline="0" dirty="0" err="1" smtClean="0"/>
                  <a:t>probem</a:t>
                </a:r>
                <a:r>
                  <a:rPr lang="en-US" baseline="0" dirty="0" smtClean="0"/>
                  <a:t> is self-consistent, we </a:t>
                </a:r>
                <a:r>
                  <a:rPr lang="en-US" dirty="0" smtClean="0"/>
                  <a:t>calculate </a:t>
                </a:r>
                <a:r>
                  <a:rPr lang="en-US" dirty="0" smtClean="0"/>
                  <a:t>what the measured equivalent blackbody temperatures </a:t>
                </a:r>
                <a:r>
                  <a:rPr lang="en-US" b="1" i="0">
                    <a:latin typeface="Cambria Math" panose="02040503050406030204" pitchFamily="18" charset="0"/>
                  </a:rPr>
                  <a:t>𝑇_𝜆</a:t>
                </a:r>
                <a:r>
                  <a:rPr lang="en-US" dirty="0" smtClean="0"/>
                  <a:t> are by solving the above equation given the detector response functions </a:t>
                </a:r>
                <a:r>
                  <a:rPr lang="en-US" b="1" i="0">
                    <a:latin typeface="Cambria Math" panose="02040503050406030204" pitchFamily="18" charset="0"/>
                  </a:rPr>
                  <a:t>𝐷(</a:t>
                </a:r>
                <a:r>
                  <a:rPr lang="el-GR" b="1" i="0">
                    <a:latin typeface="Cambria Math" panose="02040503050406030204" pitchFamily="18" charset="0"/>
                  </a:rPr>
                  <a:t>𝜆)</a:t>
                </a:r>
                <a:r>
                  <a:rPr lang="en-US" dirty="0" smtClean="0"/>
                  <a:t>, the emissivity </a:t>
                </a:r>
                <a:r>
                  <a:rPr lang="en-US" b="1" i="0">
                    <a:latin typeface="Cambria Math" panose="02040503050406030204" pitchFamily="18" charset="0"/>
                  </a:rPr>
                  <a:t>𝜀</a:t>
                </a:r>
                <a:r>
                  <a:rPr lang="en-US" dirty="0" smtClean="0"/>
                  <a:t> (independent of wavelength), and the spectral blackbody radiant intensity. The calculated blackbody temperatures for detectors 1 and 2 are 2,589 and 2,426 K, respectively.</a:t>
                </a:r>
              </a:p>
              <a:p>
                <a:endParaRPr lang="en-US" dirty="0"/>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79</a:t>
            </a:fld>
            <a:endParaRPr lang="en-US" dirty="0"/>
          </a:p>
        </p:txBody>
      </p:sp>
    </p:spTree>
    <p:extLst>
      <p:ext uri="{BB962C8B-B14F-4D97-AF65-F5344CB8AC3E}">
        <p14:creationId xmlns:p14="http://schemas.microsoft.com/office/powerpoint/2010/main" val="83305471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The solution is shown here. </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80</a:t>
            </a:fld>
            <a:endParaRPr lang="en-US" dirty="0"/>
          </a:p>
        </p:txBody>
      </p:sp>
    </p:spTree>
    <p:extLst>
      <p:ext uri="{BB962C8B-B14F-4D97-AF65-F5344CB8AC3E}">
        <p14:creationId xmlns:p14="http://schemas.microsoft.com/office/powerpoint/2010/main" val="328280191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The</a:t>
            </a:r>
            <a:r>
              <a:rPr lang="en-US" baseline="0" dirty="0" smtClean="0"/>
              <a:t> result for the integrated band method is exact because the problem was constructed to provide a surface temperature of exactly 3,200 K and an emissivity equal to 0.7 for this method.</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81</a:t>
            </a:fld>
            <a:endParaRPr lang="en-US" dirty="0"/>
          </a:p>
        </p:txBody>
      </p:sp>
    </p:spTree>
    <p:extLst>
      <p:ext uri="{BB962C8B-B14F-4D97-AF65-F5344CB8AC3E}">
        <p14:creationId xmlns:p14="http://schemas.microsoft.com/office/powerpoint/2010/main" val="76785991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The temperature computed by the </a:t>
            </a:r>
            <a:r>
              <a:rPr lang="en-US" baseline="0" dirty="0" smtClean="0"/>
              <a:t>averaged band method </a:t>
            </a:r>
            <a:r>
              <a:rPr lang="en-US" dirty="0" smtClean="0"/>
              <a:t>is reasonably close between to the exact answer (within 66 K or 2%). However, the emissivities are not as accurate, differing by about</a:t>
            </a:r>
            <a:r>
              <a:rPr lang="en-US" baseline="0" dirty="0" smtClean="0"/>
              <a:t> </a:t>
            </a:r>
            <a:r>
              <a:rPr lang="en-US" dirty="0" smtClean="0"/>
              <a:t>10%.</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82</a:t>
            </a:fld>
            <a:endParaRPr lang="en-US" dirty="0"/>
          </a:p>
        </p:txBody>
      </p:sp>
    </p:spTree>
    <p:extLst>
      <p:ext uri="{BB962C8B-B14F-4D97-AF65-F5344CB8AC3E}">
        <p14:creationId xmlns:p14="http://schemas.microsoft.com/office/powerpoint/2010/main" val="386535920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Example 15: </a:t>
            </a:r>
            <a:r>
              <a:rPr lang="en-US" dirty="0"/>
              <a:t>For the final problem, we construct a problem that demonstrates not only the complexity in reducing data from wide-band detectors, but also the difficulty in interpreting the data. Consider a dual-band instrument with spectral bands covering 1 to </a:t>
            </a:r>
            <a:r>
              <a:rPr lang="en-US" dirty="0" smtClean="0"/>
              <a:t>4.5 </a:t>
            </a:r>
            <a:r>
              <a:rPr lang="en-US" dirty="0">
                <a:sym typeface="Symbol" panose="05050102010706020507" pitchFamily="18" charset="2"/>
              </a:rPr>
              <a:t></a:t>
            </a:r>
            <a:r>
              <a:rPr lang="en-US" dirty="0"/>
              <a:t>m and 2 to 13.5 </a:t>
            </a:r>
            <a:r>
              <a:rPr lang="en-US" dirty="0">
                <a:sym typeface="Symbol" panose="05050102010706020507" pitchFamily="18" charset="2"/>
              </a:rPr>
              <a:t></a:t>
            </a:r>
            <a:r>
              <a:rPr lang="en-US" dirty="0"/>
              <a:t>m. The detector response functions are shown. </a:t>
            </a:r>
          </a:p>
          <a:p>
            <a:pPr defTabSz="474254">
              <a:defRPr/>
            </a:pP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83</a:t>
            </a:fld>
            <a:endParaRPr lang="en-US" dirty="0"/>
          </a:p>
        </p:txBody>
      </p:sp>
    </p:spTree>
    <p:extLst>
      <p:ext uri="{BB962C8B-B14F-4D97-AF65-F5344CB8AC3E}">
        <p14:creationId xmlns:p14="http://schemas.microsoft.com/office/powerpoint/2010/main" val="1529482367"/>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The material has a spectral emissivity as a decreasing function of wavelength as shown. The true surface temperature is 3,000 K. </a:t>
            </a:r>
            <a:r>
              <a:rPr lang="en-US" sz="1200" kern="1200" dirty="0" smtClean="0">
                <a:solidFill>
                  <a:schemeClr val="tx1"/>
                </a:solidFill>
                <a:effectLst/>
                <a:latin typeface="+mn-lt"/>
                <a:ea typeface="+mn-ea"/>
                <a:cs typeface="+mn-cs"/>
              </a:rPr>
              <a:t>Note the varying emissivity generally cannot be accounted for in the analysis because seldom is it known exactly at the measured conditions.</a:t>
            </a:r>
          </a:p>
          <a:p>
            <a:pPr marL="0" indent="0">
              <a:buNone/>
            </a:pP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4B7072F-C8D8-4841-95B2-86EC617C38AC}" type="slidenum">
              <a:rPr lang="en-US" smtClean="0"/>
              <a:t>84</a:t>
            </a:fld>
            <a:endParaRPr lang="en-US" dirty="0"/>
          </a:p>
        </p:txBody>
      </p:sp>
    </p:spTree>
    <p:extLst>
      <p:ext uri="{BB962C8B-B14F-4D97-AF65-F5344CB8AC3E}">
        <p14:creationId xmlns:p14="http://schemas.microsoft.com/office/powerpoint/2010/main" val="1777889523"/>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marL="0" marR="0" indent="0" algn="l" defTabSz="474254" rtl="0" eaLnBrk="1" fontAlgn="auto" latinLnBrk="0" hangingPunct="1">
                  <a:lnSpc>
                    <a:spcPct val="100000"/>
                  </a:lnSpc>
                  <a:spcBef>
                    <a:spcPts val="0"/>
                  </a:spcBef>
                  <a:spcAft>
                    <a:spcPts val="0"/>
                  </a:spcAft>
                  <a:buClrTx/>
                  <a:buSzTx/>
                  <a:buFontTx/>
                  <a:buNone/>
                  <a:tabLst/>
                  <a:defRPr/>
                </a:pPr>
                <a:r>
                  <a:rPr lang="en-US" dirty="0"/>
                  <a:t>For the given true surface temperature </a:t>
                </a:r>
                <a14:m>
                  <m:oMath xmlns:m="http://schemas.openxmlformats.org/officeDocument/2006/math">
                    <m:r>
                      <a:rPr lang="en-US" i="1">
                        <a:latin typeface="Cambria Math" panose="02040503050406030204" pitchFamily="18" charset="0"/>
                        <a:ea typeface="Cambria Math" panose="02040503050406030204" pitchFamily="18" charset="0"/>
                      </a:rPr>
                      <m:t>𝑇</m:t>
                    </m:r>
                  </m:oMath>
                </a14:m>
                <a:r>
                  <a:rPr lang="en-US" dirty="0"/>
                  <a:t>, we can calculate the </a:t>
                </a:r>
                <a:r>
                  <a:rPr lang="en-US" dirty="0" smtClean="0"/>
                  <a:t>“theoretically measured” equivalent </a:t>
                </a:r>
                <a:r>
                  <a:rPr lang="en-US" dirty="0"/>
                  <a:t>blackbody temperatures </a:t>
                </a:r>
                <a14:m>
                  <m:oMath xmlns:m="http://schemas.openxmlformats.org/officeDocument/2006/math">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𝑇</m:t>
                        </m:r>
                      </m:e>
                      <m:sub>
                        <m:sSub>
                          <m:sSubPr>
                            <m:ctrlPr>
                              <a:rPr lang="en-US" i="1">
                                <a:latin typeface="Cambria Math" panose="02040503050406030204" pitchFamily="18" charset="0"/>
                                <a:ea typeface="Cambria Math" panose="02040503050406030204" pitchFamily="18" charset="0"/>
                              </a:rPr>
                            </m:ctrlPr>
                          </m:sSubPr>
                          <m:e>
                            <m:r>
                              <a:rPr lang="en-US" i="1">
                                <a:latin typeface="Cambria Math" panose="02040503050406030204" pitchFamily="18" charset="0"/>
                                <a:ea typeface="Cambria Math" panose="02040503050406030204" pitchFamily="18" charset="0"/>
                              </a:rPr>
                              <m:t>𝜆</m:t>
                            </m:r>
                          </m:e>
                          <m:sub>
                            <m:r>
                              <a:rPr lang="en-US" b="1" i="1">
                                <a:latin typeface="Cambria Math" panose="02040503050406030204" pitchFamily="18" charset="0"/>
                                <a:ea typeface="Cambria Math" panose="02040503050406030204" pitchFamily="18" charset="0"/>
                              </a:rPr>
                              <m:t>𝒊</m:t>
                            </m:r>
                          </m:sub>
                        </m:sSub>
                      </m:sub>
                    </m:sSub>
                  </m:oMath>
                </a14:m>
                <a:r>
                  <a:rPr lang="en-US" dirty="0"/>
                  <a:t>for each detector as shown. The calculated equivalent blackbody temperatures </a:t>
                </a:r>
                <a:r>
                  <a:rPr lang="en-US" dirty="0" smtClean="0"/>
                  <a:t>assuming emssiivities</a:t>
                </a:r>
                <a:r>
                  <a:rPr lang="en-US" baseline="0" dirty="0" smtClean="0"/>
                  <a:t> of 1 </a:t>
                </a:r>
                <a:r>
                  <a:rPr lang="en-US" dirty="0" smtClean="0"/>
                  <a:t>for </a:t>
                </a:r>
                <a:r>
                  <a:rPr lang="en-US" dirty="0"/>
                  <a:t>detectors 1 and 2 are 2,949 and 2,719 K, respectively</a:t>
                </a:r>
                <a:r>
                  <a:rPr lang="en-US" dirty="0" smtClean="0"/>
                  <a:t>. </a:t>
                </a:r>
                <a:r>
                  <a:rPr lang="en-US" sz="1200" kern="1200" dirty="0" smtClean="0">
                    <a:solidFill>
                      <a:schemeClr val="tx1"/>
                    </a:solidFill>
                    <a:latin typeface="+mn-lt"/>
                    <a:ea typeface="+mn-ea"/>
                    <a:cs typeface="+mn-cs"/>
                  </a:rPr>
                  <a:t>If an emissivity ratio of 1 is assumed for the two detectors, what are the calculated true surface temperature and spectral emissivities?</a:t>
                </a:r>
              </a:p>
              <a:p>
                <a:pPr defTabSz="474254">
                  <a:defRPr/>
                </a:pPr>
                <a:endParaRPr lang="en-US" dirty="0"/>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For the given true surface temperature </a:t>
                </a:r>
                <a:r>
                  <a:rPr lang="en-US" sz="1200" i="0">
                    <a:latin typeface="Cambria Math" panose="02040503050406030204" pitchFamily="18" charset="0"/>
                    <a:ea typeface="Cambria Math" panose="02040503050406030204" pitchFamily="18" charset="0"/>
                  </a:rPr>
                  <a:t>𝑇</a:t>
                </a:r>
                <a:r>
                  <a:rPr lang="en-US" sz="1200" kern="1200" dirty="0" smtClean="0">
                    <a:solidFill>
                      <a:schemeClr val="tx1"/>
                    </a:solidFill>
                    <a:latin typeface="+mn-lt"/>
                    <a:ea typeface="+mn-ea"/>
                    <a:cs typeface="+mn-cs"/>
                  </a:rPr>
                  <a:t>, we can calculate the equivalent blackbody temperatures </a:t>
                </a:r>
                <a:r>
                  <a:rPr lang="en-US" sz="1200" i="0">
                    <a:latin typeface="Cambria Math" panose="02040503050406030204" pitchFamily="18" charset="0"/>
                    <a:ea typeface="Cambria Math" panose="02040503050406030204" pitchFamily="18" charset="0"/>
                  </a:rPr>
                  <a:t>𝑇_(𝜆_</a:t>
                </a:r>
                <a:r>
                  <a:rPr lang="en-US" sz="1200" b="1" i="0">
                    <a:latin typeface="Cambria Math" panose="02040503050406030204" pitchFamily="18" charset="0"/>
                    <a:ea typeface="Cambria Math" panose="02040503050406030204" pitchFamily="18" charset="0"/>
                  </a:rPr>
                  <a:t>𝒊 )</a:t>
                </a:r>
                <a:r>
                  <a:rPr lang="en-US" sz="1200" kern="1200" dirty="0" smtClean="0">
                    <a:solidFill>
                      <a:schemeClr val="tx1"/>
                    </a:solidFill>
                    <a:latin typeface="+mn-lt"/>
                    <a:ea typeface="+mn-ea"/>
                    <a:cs typeface="+mn-cs"/>
                  </a:rPr>
                  <a:t>for each detector </a:t>
                </a:r>
                <a:r>
                  <a:rPr lang="en-US" sz="1200" kern="1200" dirty="0" smtClean="0">
                    <a:solidFill>
                      <a:schemeClr val="tx1"/>
                    </a:solidFill>
                    <a:latin typeface="+mn-lt"/>
                    <a:ea typeface="+mn-ea"/>
                    <a:cs typeface="+mn-cs"/>
                  </a:rPr>
                  <a:t>as shown. The calculated equivalent blackbody temperatures for detectors 1 and 2 are 2,949 and 2,719 K, respectively.</a:t>
                </a:r>
                <a:endParaRPr lang="en-US" sz="1200" kern="1200" dirty="0" smtClean="0">
                  <a:solidFill>
                    <a:schemeClr val="tx1"/>
                  </a:solidFill>
                  <a:latin typeface="+mn-lt"/>
                  <a:ea typeface="+mn-ea"/>
                  <a:cs typeface="+mn-cs"/>
                </a:endParaRP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85</a:t>
            </a:fld>
            <a:endParaRPr lang="en-US" dirty="0"/>
          </a:p>
        </p:txBody>
      </p:sp>
    </p:spTree>
    <p:extLst>
      <p:ext uri="{BB962C8B-B14F-4D97-AF65-F5344CB8AC3E}">
        <p14:creationId xmlns:p14="http://schemas.microsoft.com/office/powerpoint/2010/main" val="4216353775"/>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A summary of the solutions is shown here. Note the wide variation in computed temperature and all results are far away</a:t>
            </a:r>
            <a:r>
              <a:rPr lang="en-US" baseline="0" dirty="0" smtClean="0"/>
              <a:t> from the true value of 3,000 K. </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86</a:t>
            </a:fld>
            <a:endParaRPr lang="en-US" dirty="0"/>
          </a:p>
        </p:txBody>
      </p:sp>
    </p:spTree>
    <p:extLst>
      <p:ext uri="{BB962C8B-B14F-4D97-AF65-F5344CB8AC3E}">
        <p14:creationId xmlns:p14="http://schemas.microsoft.com/office/powerpoint/2010/main" val="363455740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Using the wide-band, integrated method with Equation 34 assuming an emissivity ratio </a:t>
                </a:r>
                <a14:m>
                  <m:oMath xmlns:m="http://schemas.openxmlformats.org/officeDocument/2006/math">
                    <m:acc>
                      <m:accPr>
                        <m:chr m:val="̅"/>
                        <m:ctrlPr>
                          <a:rPr lang="el-GR" sz="1200" i="1">
                            <a:latin typeface="Cambria Math" panose="02040503050406030204" pitchFamily="18" charset="0"/>
                            <a:ea typeface="Cambria Math" panose="02040503050406030204" pitchFamily="18" charset="0"/>
                          </a:rPr>
                        </m:ctrlPr>
                      </m:accPr>
                      <m:e>
                        <m:sSub>
                          <m:sSubPr>
                            <m:ctrlPr>
                              <a:rPr lang="el-GR" sz="1200" i="1">
                                <a:latin typeface="Cambria Math" panose="02040503050406030204" pitchFamily="18" charset="0"/>
                                <a:ea typeface="Cambria Math" panose="02040503050406030204" pitchFamily="18" charset="0"/>
                              </a:rPr>
                            </m:ctrlPr>
                          </m:sSubPr>
                          <m:e>
                            <m:r>
                              <m:rPr>
                                <m:sty m:val="p"/>
                              </m:rPr>
                              <a:rPr lang="el-GR" sz="1200" i="1">
                                <a:latin typeface="Cambria Math" panose="02040503050406030204" pitchFamily="18" charset="0"/>
                                <a:ea typeface="Cambria Math" panose="02040503050406030204" pitchFamily="18" charset="0"/>
                              </a:rPr>
                              <m:t>ε</m:t>
                            </m:r>
                          </m:e>
                          <m:sub>
                            <m:r>
                              <a:rPr lang="en-US" sz="1200" i="1">
                                <a:latin typeface="Cambria Math" panose="02040503050406030204" pitchFamily="18" charset="0"/>
                                <a:ea typeface="Cambria Math" panose="02040503050406030204" pitchFamily="18" charset="0"/>
                              </a:rPr>
                              <m:t>𝑟</m:t>
                            </m:r>
                          </m:sub>
                        </m:sSub>
                      </m:e>
                    </m:acc>
                  </m:oMath>
                </a14:m>
                <a:r>
                  <a:rPr lang="en-US" sz="1200" dirty="0" smtClean="0"/>
                  <a:t> = 1, the calculated true surface temperature is 3,175 K with emissivities for the two detectors equal to 0.81 (routine bb_itratio). This is a 179-K error. </a:t>
                </a:r>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Using the wide-band, integrated method with Equation 34 assuming an emissivity ratio </a:t>
                </a:r>
                <a:r>
                  <a:rPr lang="el-GR" sz="1200" i="0">
                    <a:latin typeface="Cambria Math" panose="02040503050406030204" pitchFamily="18" charset="0"/>
                    <a:ea typeface="Cambria Math" panose="02040503050406030204" pitchFamily="18" charset="0"/>
                  </a:rPr>
                  <a:t>(ε_</a:t>
                </a:r>
                <a:r>
                  <a:rPr lang="en-US" sz="1200" i="0">
                    <a:latin typeface="Cambria Math" panose="02040503050406030204" pitchFamily="18" charset="0"/>
                    <a:ea typeface="Cambria Math" panose="02040503050406030204" pitchFamily="18" charset="0"/>
                  </a:rPr>
                  <a:t>𝑟 </a:t>
                </a:r>
                <a:r>
                  <a:rPr lang="el-GR" sz="1200" i="0">
                    <a:latin typeface="Cambria Math" panose="02040503050406030204" pitchFamily="18" charset="0"/>
                    <a:ea typeface="Cambria Math" panose="02040503050406030204" pitchFamily="18" charset="0"/>
                  </a:rPr>
                  <a:t>) ̅</a:t>
                </a:r>
                <a:r>
                  <a:rPr lang="en-US" sz="1200" dirty="0" smtClean="0"/>
                  <a:t> = 1, the calculated true surface temperature is 3,175 K with emissivities for the two detectors equal to 0.81 (routine bb_itratio). This is a 179-K error. </a:t>
                </a:r>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87</a:t>
            </a:fld>
            <a:endParaRPr lang="en-US" dirty="0"/>
          </a:p>
        </p:txBody>
      </p:sp>
    </p:spTree>
    <p:extLst>
      <p:ext uri="{BB962C8B-B14F-4D97-AF65-F5344CB8AC3E}">
        <p14:creationId xmlns:p14="http://schemas.microsoft.com/office/powerpoint/2010/main" val="152846201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If an emissivity ratio of 1.16 is assumed (equal to the ratio of the emissivities at the mean detector wavelengths), then a surface temperature of 2,707 K is calculated and the error in surface temperature increases to 294 K. The corresponding emissivities are calculated to be 1.27 and 1.10 for detector 1 and 2, respectively. These are not physically realistic.</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88</a:t>
            </a:fld>
            <a:endParaRPr lang="en-US" dirty="0"/>
          </a:p>
        </p:txBody>
      </p:sp>
    </p:spTree>
    <p:extLst>
      <p:ext uri="{BB962C8B-B14F-4D97-AF65-F5344CB8AC3E}">
        <p14:creationId xmlns:p14="http://schemas.microsoft.com/office/powerpoint/2010/main" val="32484141"/>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smtClean="0"/>
              <a:t>Using the equivalent average wavelength assumption per Equation 35 with an emissivity ratio of 1 results in a calculated temperature of 3,127</a:t>
            </a:r>
            <a:r>
              <a:rPr lang="en-US" sz="1400" dirty="0" smtClean="0"/>
              <a:t> </a:t>
            </a:r>
            <a:r>
              <a:rPr lang="en-US" sz="1200" dirty="0" smtClean="0"/>
              <a:t>K and emissivities for both detectors equal to 0.88. </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89</a:t>
            </a:fld>
            <a:endParaRPr lang="en-US" dirty="0"/>
          </a:p>
        </p:txBody>
      </p:sp>
    </p:spTree>
    <p:extLst>
      <p:ext uri="{BB962C8B-B14F-4D97-AF65-F5344CB8AC3E}">
        <p14:creationId xmlns:p14="http://schemas.microsoft.com/office/powerpoint/2010/main" val="3973445577"/>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smtClean="0"/>
              <a:t>When an emissivity ratio of 1.16 is used, the averaged band method gives a surface temperature of 2,623 K with emissivities for detector 1 and detector 2 being 1.29 and 1.12, respectively. Again, this s not physically realistic.. While the assumption of unity emissivity ratio comes closer to the correct surface temperature in both the wide-band and equivalent narrow-band methods, the result is fortuitous since the actual emissivity ratio across the two bands is not actually one.</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problem faced here with using wide-band detectors is that over such a wide range of wavelengths, it is difficult to choose the proper ratio since the wavelength dependence on spectral emissivity generally is not known.</a:t>
            </a:r>
          </a:p>
          <a:p>
            <a:pPr marL="0" indent="0">
              <a:buNone/>
            </a:pPr>
            <a:endParaRPr lang="en-US" sz="1200" dirty="0" smtClean="0"/>
          </a:p>
        </p:txBody>
      </p:sp>
      <p:sp>
        <p:nvSpPr>
          <p:cNvPr id="4" name="Slide Number Placeholder 3"/>
          <p:cNvSpPr>
            <a:spLocks noGrp="1"/>
          </p:cNvSpPr>
          <p:nvPr>
            <p:ph type="sldNum" sz="quarter" idx="10"/>
          </p:nvPr>
        </p:nvSpPr>
        <p:spPr/>
        <p:txBody>
          <a:bodyPr/>
          <a:lstStyle/>
          <a:p>
            <a:fld id="{E4B7072F-C8D8-4841-95B2-86EC617C38AC}" type="slidenum">
              <a:rPr lang="en-US" smtClean="0"/>
              <a:t>90</a:t>
            </a:fld>
            <a:endParaRPr lang="en-US" dirty="0"/>
          </a:p>
        </p:txBody>
      </p:sp>
    </p:spTree>
    <p:extLst>
      <p:ext uri="{BB962C8B-B14F-4D97-AF65-F5344CB8AC3E}">
        <p14:creationId xmlns:p14="http://schemas.microsoft.com/office/powerpoint/2010/main" val="1780743509"/>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Our</a:t>
            </a:r>
            <a:r>
              <a:rPr lang="en-US" baseline="0" dirty="0" smtClean="0"/>
              <a:t> final rule, Rule 4 is: </a:t>
            </a:r>
            <a:r>
              <a:rPr lang="en-US" dirty="0"/>
              <a:t>Unless other considerations dictate, avoid using wide-band detectors especially when accurate emissivities are needed.</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91</a:t>
            </a:fld>
            <a:endParaRPr lang="en-US" dirty="0"/>
          </a:p>
        </p:txBody>
      </p:sp>
    </p:spTree>
    <p:extLst>
      <p:ext uri="{BB962C8B-B14F-4D97-AF65-F5344CB8AC3E}">
        <p14:creationId xmlns:p14="http://schemas.microsoft.com/office/powerpoint/2010/main" val="784093660"/>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a:t>
            </a:r>
            <a:r>
              <a:rPr lang="en-US" baseline="0" dirty="0" smtClean="0"/>
              <a:t> last section we will discuss calibration of radiation thermometers.</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92</a:t>
            </a:fld>
            <a:endParaRPr lang="en-US" dirty="0"/>
          </a:p>
        </p:txBody>
      </p:sp>
    </p:spTree>
    <p:extLst>
      <p:ext uri="{BB962C8B-B14F-4D97-AF65-F5344CB8AC3E}">
        <p14:creationId xmlns:p14="http://schemas.microsoft.com/office/powerpoint/2010/main" val="3117280490"/>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Detectors are calibrated against a source providing a known spectral intensity at a given wavelength. However, it is often more convenient to express known calibration conditions in terms of an equivalent blackbody temperature, rather than a spectral intensity. The calibrated spectral intensity and blackbody temperature are equivalent and can be used to determine the system response accounting for detector nonlinearities, transmission losses, and electrical gains.</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93</a:t>
            </a:fld>
            <a:endParaRPr lang="en-US" dirty="0"/>
          </a:p>
        </p:txBody>
      </p:sp>
    </p:spTree>
    <p:extLst>
      <p:ext uri="{BB962C8B-B14F-4D97-AF65-F5344CB8AC3E}">
        <p14:creationId xmlns:p14="http://schemas.microsoft.com/office/powerpoint/2010/main" val="2550349937"/>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several possible calibration sources that can used depending on the wavelength and temperature range required. These include broadband sources such as blackbody sources which cover the near UV to the IR, incandescent </a:t>
            </a:r>
            <a:r>
              <a:rPr lang="en-US" dirty="0" smtClean="0"/>
              <a:t>lamps </a:t>
            </a:r>
            <a:r>
              <a:rPr lang="en-US" dirty="0"/>
              <a:t>used for the visible to near IR, </a:t>
            </a:r>
            <a:r>
              <a:rPr lang="en-US" dirty="0" smtClean="0"/>
              <a:t>and arc lamps, in the UV </a:t>
            </a:r>
            <a:r>
              <a:rPr lang="en-US" dirty="0"/>
              <a:t>to </a:t>
            </a:r>
            <a:r>
              <a:rPr lang="en-US" dirty="0" smtClean="0"/>
              <a:t>visible bands. </a:t>
            </a:r>
            <a:r>
              <a:rPr lang="en-US" dirty="0"/>
              <a:t>There are also discrete wavelength sources such as mercury and noble gas lamp sources that are calibrated for a single wavelength. </a:t>
            </a:r>
          </a:p>
        </p:txBody>
      </p:sp>
      <p:sp>
        <p:nvSpPr>
          <p:cNvPr id="4" name="Slide Number Placeholder 3"/>
          <p:cNvSpPr>
            <a:spLocks noGrp="1"/>
          </p:cNvSpPr>
          <p:nvPr>
            <p:ph type="sldNum" sz="quarter" idx="10"/>
          </p:nvPr>
        </p:nvSpPr>
        <p:spPr/>
        <p:txBody>
          <a:bodyPr/>
          <a:lstStyle/>
          <a:p>
            <a:fld id="{E4B7072F-C8D8-4841-95B2-86EC617C38AC}" type="slidenum">
              <a:rPr lang="en-US" smtClean="0"/>
              <a:t>94</a:t>
            </a:fld>
            <a:endParaRPr lang="en-US" dirty="0"/>
          </a:p>
        </p:txBody>
      </p:sp>
    </p:spTree>
    <p:extLst>
      <p:ext uri="{BB962C8B-B14F-4D97-AF65-F5344CB8AC3E}">
        <p14:creationId xmlns:p14="http://schemas.microsoft.com/office/powerpoint/2010/main" val="1496846125"/>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that the term “blackbody” source is </a:t>
            </a:r>
            <a:r>
              <a:rPr lang="en-US" dirty="0" smtClean="0"/>
              <a:t>not precisely </a:t>
            </a:r>
            <a:r>
              <a:rPr lang="en-US" dirty="0"/>
              <a:t>the same as the definition of the blackbody used earlier in this lesson. But a blackbody calibration source is an especially convenient and accurate calibration </a:t>
            </a:r>
            <a:r>
              <a:rPr lang="en-US" dirty="0" smtClean="0"/>
              <a:t>source and produces radiation that closely approximates that of an ideal blackbody. </a:t>
            </a:r>
            <a:r>
              <a:rPr lang="en-US" dirty="0"/>
              <a:t>Recall, a perfect blackbody is an ideal emitter and absorbs all incident radiation regardless of the spectral character of directionality of the incident radiation. This behavior is simulated using a heated cavity designed to have an effective near unity </a:t>
            </a:r>
            <a:r>
              <a:rPr lang="en-US" dirty="0" smtClean="0"/>
              <a:t>emissivity.</a:t>
            </a:r>
            <a:r>
              <a:rPr lang="en-US" baseline="0" dirty="0" smtClean="0"/>
              <a:t> </a:t>
            </a:r>
            <a:r>
              <a:rPr lang="en-US" dirty="0" smtClean="0"/>
              <a:t>The </a:t>
            </a:r>
            <a:r>
              <a:rPr lang="en-US" dirty="0"/>
              <a:t>specified calibration conditions can be determined by measuring the temperature of the cavity, rather than the absolute spectral </a:t>
            </a:r>
            <a:r>
              <a:rPr lang="en-US" dirty="0" smtClean="0"/>
              <a:t>intensity, </a:t>
            </a:r>
            <a:r>
              <a:rPr lang="en-US" dirty="0"/>
              <a:t>like other sources.</a:t>
            </a:r>
          </a:p>
          <a:p>
            <a:pPr defTabSz="474254">
              <a:defRPr/>
            </a:pP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95</a:t>
            </a:fld>
            <a:endParaRPr lang="en-US" dirty="0"/>
          </a:p>
        </p:txBody>
      </p:sp>
    </p:spTree>
    <p:extLst>
      <p:ext uri="{BB962C8B-B14F-4D97-AF65-F5344CB8AC3E}">
        <p14:creationId xmlns:p14="http://schemas.microsoft.com/office/powerpoint/2010/main" val="31650359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figure shows a cutaway view of a typical blackbody calibration source. A well</a:t>
            </a:r>
            <a:r>
              <a:rPr lang="en-US" baseline="0" dirty="0" smtClean="0"/>
              <a:t>-insulated cavity made from a good emitter (although any material will theoretically work) and is heated, usually electrically. The temperature of the cavity is monitored with a contact temperature sensor (typically a thermocouple), and the emitted radiation from a narrow aperture provides a known intensity and spectral distribution of energy. Blackbody calibration sources are available from many commercial suppliers of optical equipment.</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96</a:t>
            </a:fld>
            <a:endParaRPr lang="en-US" dirty="0"/>
          </a:p>
        </p:txBody>
      </p:sp>
    </p:spTree>
    <p:extLst>
      <p:ext uri="{BB962C8B-B14F-4D97-AF65-F5344CB8AC3E}">
        <p14:creationId xmlns:p14="http://schemas.microsoft.com/office/powerpoint/2010/main" val="1191495992"/>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we show pictures</a:t>
            </a:r>
            <a:r>
              <a:rPr lang="en-US" baseline="0" dirty="0" smtClean="0"/>
              <a:t> of an electrically heated blackbody capable of reaching temperatures approaching 3,500 K.</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97</a:t>
            </a:fld>
            <a:endParaRPr lang="en-US" dirty="0"/>
          </a:p>
        </p:txBody>
      </p:sp>
    </p:spTree>
    <p:extLst>
      <p:ext uri="{BB962C8B-B14F-4D97-AF65-F5344CB8AC3E}">
        <p14:creationId xmlns:p14="http://schemas.microsoft.com/office/powerpoint/2010/main" val="396706952"/>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sz="1200" kern="1200" dirty="0" smtClean="0">
                <a:solidFill>
                  <a:schemeClr val="tx1"/>
                </a:solidFill>
                <a:effectLst/>
                <a:latin typeface="+mn-lt"/>
                <a:ea typeface="+mn-ea"/>
                <a:cs typeface="+mn-cs"/>
              </a:rPr>
              <a:t>Detectors are calibrated to blackbody sources where the temperature of the cavity is measured. When the measured detector signal for a 0.656-micrometer detector is plotted versus temperature, the result is non-linear, as shown on the left figure. But if the measured spectral intensity is plotted versus the spectral intensity calculated from the Planck equations, the result can be more closely represented by a straight line.</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98</a:t>
            </a:fld>
            <a:endParaRPr lang="en-US" dirty="0"/>
          </a:p>
        </p:txBody>
      </p:sp>
    </p:spTree>
    <p:extLst>
      <p:ext uri="{BB962C8B-B14F-4D97-AF65-F5344CB8AC3E}">
        <p14:creationId xmlns:p14="http://schemas.microsoft.com/office/powerpoint/2010/main" val="1921900530"/>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US" dirty="0"/>
                  <a:t>All calibration sources have inherent error in the spectral intensity </a:t>
                </a:r>
                <a:r>
                  <a:rPr lang="en-US" dirty="0" smtClean="0"/>
                  <a:t>output. </a:t>
                </a:r>
                <a:r>
                  <a:rPr lang="en-US" dirty="0"/>
                  <a:t>For blackbody sources, this error manifests itself in the uncertainty in the cavity temperature measurement. Uncertainty in the cavity intensity propagates error just like the emissivity. Uncertainty in cavity temperature can be calculated from the quantity </a:t>
                </a:r>
                <a14:m>
                  <m:oMath xmlns:m="http://schemas.openxmlformats.org/officeDocument/2006/math">
                    <m:r>
                      <a:rPr lang="en-US" i="1">
                        <a:latin typeface="Cambria Math" panose="02040503050406030204" pitchFamily="18" charset="0"/>
                      </a:rPr>
                      <m:t>𝑑𝑇</m:t>
                    </m:r>
                    <m:r>
                      <a:rPr lang="en-US" i="1">
                        <a:latin typeface="Cambria Math" panose="02040503050406030204" pitchFamily="18" charset="0"/>
                      </a:rPr>
                      <m:t>/</m:t>
                    </m:r>
                    <m:r>
                      <a:rPr lang="en-US" i="1">
                        <a:latin typeface="Cambria Math" panose="02040503050406030204" pitchFamily="18" charset="0"/>
                      </a:rPr>
                      <m:t>𝑑</m:t>
                    </m:r>
                    <m:r>
                      <a:rPr lang="en-US" i="1">
                        <a:latin typeface="Cambria Math" panose="02040503050406030204" pitchFamily="18" charset="0"/>
                        <a:ea typeface="Cambria Math" panose="02040503050406030204" pitchFamily="18" charset="0"/>
                      </a:rPr>
                      <m:t>𝜀</m:t>
                    </m:r>
                  </m:oMath>
                </a14:m>
                <a:r>
                  <a:rPr lang="en-US" dirty="0"/>
                  <a:t>.</a:t>
                </a:r>
              </a:p>
            </p:txBody>
          </p:sp>
        </mc:Choice>
        <mc:Fallback xmlns="">
          <p:sp>
            <p:nvSpPr>
              <p:cNvPr id="3" name="Notes Placeholder 2"/>
              <p:cNvSpPr>
                <a:spLocks noGrp="1"/>
              </p:cNvSpPr>
              <p:nvPr>
                <p:ph type="body" idx="1"/>
              </p:nvPr>
            </p:nvSpPr>
            <p:spPr/>
            <p:txBody>
              <a:bodyPr/>
              <a:lstStyle/>
              <a:p>
                <a:r>
                  <a:rPr lang="en-US" sz="1200" dirty="0" smtClean="0">
                    <a:latin typeface="+mn-lt"/>
                  </a:rPr>
                  <a:t>All calibration sources have inherent error in the spectral intensity output For </a:t>
                </a:r>
                <a:r>
                  <a:rPr lang="en-US" sz="1200" dirty="0" smtClean="0">
                    <a:latin typeface="+mn-lt"/>
                  </a:rPr>
                  <a:t>blackbody sources, this error manifests itself in the uncertainty in the cavity temperature </a:t>
                </a:r>
                <a:r>
                  <a:rPr lang="en-US" sz="1200" dirty="0" smtClean="0">
                    <a:latin typeface="+mn-lt"/>
                  </a:rPr>
                  <a:t>measurement. Uncertainty </a:t>
                </a:r>
                <a:r>
                  <a:rPr lang="en-US" sz="1200" dirty="0" smtClean="0">
                    <a:latin typeface="+mn-lt"/>
                  </a:rPr>
                  <a:t>in the cavity intensity propagates error just like the </a:t>
                </a:r>
                <a:r>
                  <a:rPr lang="en-US" sz="1200" dirty="0" smtClean="0">
                    <a:latin typeface="+mn-lt"/>
                  </a:rPr>
                  <a:t>emissivity. Uncertainty </a:t>
                </a:r>
                <a:r>
                  <a:rPr lang="en-US" sz="1200" dirty="0" smtClean="0">
                    <a:latin typeface="+mn-lt"/>
                  </a:rPr>
                  <a:t>in cavity temperature can be calculated from the quantity </a:t>
                </a:r>
                <a:r>
                  <a:rPr lang="en-US" sz="1200" b="0" i="0" smtClean="0">
                    <a:latin typeface="Cambria Math" panose="02040503050406030204" pitchFamily="18" charset="0"/>
                  </a:rPr>
                  <a:t>𝑑𝑇/𝑑</a:t>
                </a:r>
                <a:r>
                  <a:rPr lang="en-US" sz="1200" b="0" i="0" smtClean="0">
                    <a:latin typeface="Cambria Math" panose="02040503050406030204" pitchFamily="18" charset="0"/>
                    <a:ea typeface="Cambria Math" panose="02040503050406030204" pitchFamily="18" charset="0"/>
                  </a:rPr>
                  <a:t>𝜀</a:t>
                </a:r>
                <a:r>
                  <a:rPr lang="en-US" sz="1200" dirty="0" smtClean="0">
                    <a:latin typeface="+mn-lt"/>
                  </a:rPr>
                  <a:t>.</a:t>
                </a:r>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99</a:t>
            </a:fld>
            <a:endParaRPr lang="en-US" dirty="0"/>
          </a:p>
        </p:txBody>
      </p:sp>
    </p:spTree>
    <p:extLst>
      <p:ext uri="{BB962C8B-B14F-4D97-AF65-F5344CB8AC3E}">
        <p14:creationId xmlns:p14="http://schemas.microsoft.com/office/powerpoint/2010/main" val="2082658413"/>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Example 16. </a:t>
            </a:r>
            <a:r>
              <a:rPr lang="en-US" dirty="0"/>
              <a:t>A blackbody source is estimated to have an uncertainty of 10 K and is used </a:t>
            </a:r>
            <a:r>
              <a:rPr lang="en-US" dirty="0" smtClean="0"/>
              <a:t>to perform </a:t>
            </a:r>
            <a:r>
              <a:rPr lang="en-US" dirty="0"/>
              <a:t>a single-point calibration on two detectors, 1) a short-wavelength, 0.5-</a:t>
            </a:r>
            <a:r>
              <a:rPr lang="en-US" dirty="0">
                <a:sym typeface="Symbol" panose="05050102010706020507" pitchFamily="18" charset="2"/>
              </a:rPr>
              <a:t></a:t>
            </a:r>
            <a:r>
              <a:rPr lang="en-US" dirty="0"/>
              <a:t>m detector and 2) a longer-wavelength 3 </a:t>
            </a:r>
            <a:r>
              <a:rPr lang="en-US" dirty="0">
                <a:sym typeface="Symbol" panose="05050102010706020507" pitchFamily="18" charset="2"/>
              </a:rPr>
              <a:t></a:t>
            </a:r>
            <a:r>
              <a:rPr lang="en-US" dirty="0"/>
              <a:t>m detector. For an unknown material, t</a:t>
            </a:r>
            <a:r>
              <a:rPr lang="en-US" dirty="0">
                <a:sym typeface="Symbol" panose="05050102010706020507" pitchFamily="18" charset="2"/>
              </a:rPr>
              <a:t>he equivalent blackbody temperatures </a:t>
            </a:r>
            <a:r>
              <a:rPr lang="en-US" dirty="0" smtClean="0">
                <a:sym typeface="Symbol" panose="05050102010706020507" pitchFamily="18" charset="2"/>
              </a:rPr>
              <a:t>for each detector are </a:t>
            </a:r>
            <a:r>
              <a:rPr lang="en-US" dirty="0">
                <a:sym typeface="Symbol" panose="05050102010706020507" pitchFamily="18" charset="2"/>
              </a:rPr>
              <a:t>measured to be 1,600 and 1,500 K, respectively. </a:t>
            </a:r>
            <a:r>
              <a:rPr lang="en-US" dirty="0"/>
              <a:t>What is the value and the uncertainty in the derived emissivity at 3 </a:t>
            </a:r>
            <a:r>
              <a:rPr lang="en-US" dirty="0">
                <a:sym typeface="Symbol" panose="05050102010706020507" pitchFamily="18" charset="2"/>
              </a:rPr>
              <a:t></a:t>
            </a:r>
            <a:r>
              <a:rPr lang="en-US" dirty="0"/>
              <a:t>m </a:t>
            </a:r>
            <a:r>
              <a:rPr lang="en-US" dirty="0" smtClean="0"/>
              <a:t>assuming </a:t>
            </a:r>
            <a:r>
              <a:rPr lang="en-US" dirty="0"/>
              <a:t>the material has an emissivity of </a:t>
            </a:r>
            <a:r>
              <a:rPr lang="en-US" dirty="0" smtClean="0"/>
              <a:t>0.8</a:t>
            </a:r>
            <a:r>
              <a:rPr lang="en-US" dirty="0" smtClean="0">
                <a:sym typeface="Symbol" panose="05050102010706020507" pitchFamily="18" charset="2"/>
              </a:rPr>
              <a:t> </a:t>
            </a:r>
            <a:r>
              <a:rPr lang="en-US" dirty="0"/>
              <a:t>at 0.5 </a:t>
            </a:r>
            <a:r>
              <a:rPr lang="en-US" dirty="0">
                <a:sym typeface="Symbol" panose="05050102010706020507" pitchFamily="18" charset="2"/>
              </a:rPr>
              <a:t></a:t>
            </a:r>
            <a:r>
              <a:rPr lang="en-US" dirty="0"/>
              <a:t>m</a:t>
            </a:r>
            <a:r>
              <a:rPr lang="en-US" dirty="0" smtClean="0"/>
              <a:t>?</a:t>
            </a: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100</a:t>
            </a:fld>
            <a:endParaRPr lang="en-US" dirty="0"/>
          </a:p>
        </p:txBody>
      </p:sp>
    </p:spTree>
    <p:extLst>
      <p:ext uri="{BB962C8B-B14F-4D97-AF65-F5344CB8AC3E}">
        <p14:creationId xmlns:p14="http://schemas.microsoft.com/office/powerpoint/2010/main" val="507185593"/>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smtClean="0">
                    <a:latin typeface="+mn-lt"/>
                  </a:rPr>
                  <a:t>The true </a:t>
                </a:r>
                <a:r>
                  <a:rPr lang="en-US" dirty="0" smtClean="0"/>
                  <a:t>surface temperature </a:t>
                </a:r>
                <a:r>
                  <a:rPr lang="en-US" dirty="0" err="1" smtClean="0">
                    <a:latin typeface="+mn-lt"/>
                  </a:rPr>
                  <a:t>temperature</a:t>
                </a:r>
                <a:r>
                  <a:rPr lang="en-US" dirty="0" smtClean="0">
                    <a:latin typeface="+mn-lt"/>
                  </a:rPr>
                  <a:t> from the measurement of the 0.5-</a:t>
                </a:r>
                <a:r>
                  <a:rPr lang="en-US" dirty="0" smtClean="0">
                    <a:latin typeface="+mn-lt"/>
                    <a:sym typeface="Symbol" panose="05050102010706020507" pitchFamily="18" charset="2"/>
                  </a:rPr>
                  <a:t>m detector </a:t>
                </a:r>
                <a:r>
                  <a:rPr lang="en-US" dirty="0" smtClean="0">
                    <a:latin typeface="+mn-lt"/>
                  </a:rPr>
                  <a:t>for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𝑇</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1</m:t>
                            </m:r>
                          </m:sub>
                        </m:sSub>
                      </m:sub>
                    </m:sSub>
                  </m:oMath>
                </a14:m>
                <a:r>
                  <a:rPr lang="en-US" dirty="0" smtClean="0">
                    <a:latin typeface="+mn-lt"/>
                  </a:rPr>
                  <a:t> = 1,600 K and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1</m:t>
                            </m:r>
                          </m:sub>
                        </m:sSub>
                      </m:sub>
                    </m:sSub>
                  </m:oMath>
                </a14:m>
                <a:r>
                  <a:rPr lang="en-US" dirty="0" smtClean="0">
                    <a:latin typeface="+mn-lt"/>
                  </a:rPr>
                  <a:t>= 0.8 is</a:t>
                </a:r>
                <a:r>
                  <a:rPr lang="en-US" baseline="0" dirty="0" smtClean="0">
                    <a:latin typeface="+mn-lt"/>
                  </a:rPr>
                  <a:t> calculated from Equation 13 and is 1,604 K. The calculated emissivity at </a:t>
                </a:r>
                <a:r>
                  <a:rPr lang="en-US" dirty="0" smtClean="0">
                    <a:latin typeface="+mn-lt"/>
                  </a:rPr>
                  <a:t>3 </a:t>
                </a:r>
                <a:r>
                  <a:rPr lang="en-US" dirty="0" smtClean="0">
                    <a:latin typeface="+mn-lt"/>
                    <a:sym typeface="Symbol" panose="05050102010706020507" pitchFamily="18" charset="2"/>
                  </a:rPr>
                  <a:t>m from Equation 18 is 0.78. </a:t>
                </a:r>
                <a:r>
                  <a:rPr lang="en-US" dirty="0" smtClean="0">
                    <a:latin typeface="+mn-lt"/>
                  </a:rPr>
                  <a:t>Assuming the temperature errors in the two calibration measurements are uncorrelated and random, the total uncertainty in the emissivity will be</a:t>
                </a:r>
                <a:r>
                  <a:rPr lang="en-US" baseline="0" dirty="0" smtClean="0">
                    <a:latin typeface="+mn-lt"/>
                  </a:rPr>
                  <a:t> as shown </a:t>
                </a:r>
                <a:r>
                  <a:rPr lang="en-US" dirty="0" smtClean="0">
                    <a:latin typeface="+mn-lt"/>
                  </a:rPr>
                  <a:t>where</a:t>
                </a:r>
                <a:r>
                  <a:rPr lang="en-US" b="1" dirty="0" smtClean="0">
                    <a:latin typeface="+mn-lt"/>
                  </a:rPr>
                  <a:t> </a:t>
                </a:r>
                <a14:m>
                  <m:oMath xmlns:m="http://schemas.openxmlformats.org/officeDocument/2006/math">
                    <m:r>
                      <m:rPr>
                        <m:sty m:val="p"/>
                      </m:rPr>
                      <a:rPr lang="en-US">
                        <a:latin typeface="Cambria Math" panose="02040503050406030204" pitchFamily="18" charset="0"/>
                      </a:rPr>
                      <m:t>Δ</m:t>
                    </m:r>
                    <m:sSub>
                      <m:sSubPr>
                        <m:ctrlPr>
                          <a:rPr lang="en-US" i="1">
                            <a:latin typeface="Cambria Math" panose="02040503050406030204" pitchFamily="18" charset="0"/>
                          </a:rPr>
                        </m:ctrlPr>
                      </m:sSubPr>
                      <m:e>
                        <m:r>
                          <a:rPr lang="en-US" i="1">
                            <a:latin typeface="Cambria Math" panose="02040503050406030204" pitchFamily="18" charset="0"/>
                          </a:rPr>
                          <m:t>𝑇</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1</m:t>
                            </m:r>
                          </m:sub>
                        </m:sSub>
                      </m:sub>
                    </m:sSub>
                    <m:r>
                      <a:rPr lang="en-US" b="0" i="1" smtClean="0">
                        <a:latin typeface="Cambria Math" panose="02040503050406030204" pitchFamily="18" charset="0"/>
                      </a:rPr>
                      <m:t>=10</m:t>
                    </m:r>
                    <m:r>
                      <m:rPr>
                        <m:sty m:val="p"/>
                      </m:rPr>
                      <a:rPr lang="en-US" b="0" i="0" smtClean="0">
                        <a:latin typeface="Cambria Math" panose="02040503050406030204" pitchFamily="18" charset="0"/>
                      </a:rPr>
                      <m:t>K</m:t>
                    </m:r>
                    <m:r>
                      <a:rPr lang="en-US" b="0" i="0" smtClean="0">
                        <a:latin typeface="Cambria Math" panose="02040503050406030204" pitchFamily="18" charset="0"/>
                      </a:rPr>
                      <m:t>.</m:t>
                    </m:r>
                  </m:oMath>
                </a14:m>
                <a:endParaRPr lang="en-US" b="1" dirty="0" smtClean="0">
                  <a:latin typeface="+mn-lt"/>
                </a:endParaRPr>
              </a:p>
              <a:p>
                <a:pPr defTabSz="474254">
                  <a:defRPr/>
                </a:pPr>
                <a:endParaRPr lang="en-US" dirty="0" smtClean="0">
                  <a:latin typeface="+mn-lt"/>
                  <a:sym typeface="Symbol" panose="05050102010706020507" pitchFamily="18" charset="2"/>
                </a:endParaRPr>
              </a:p>
              <a:p>
                <a:pPr defTabSz="474254">
                  <a:defRPr/>
                </a:pPr>
                <a:endParaRPr lang="en-US" dirty="0" smtClean="0">
                  <a:latin typeface="+mn-lt"/>
                </a:endParaRPr>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latin typeface="+mn-lt"/>
                  </a:rPr>
                  <a:t>The equivalent blackbody temperature from the measurement of the 0.5-</a:t>
                </a:r>
                <a:r>
                  <a:rPr lang="en-US" dirty="0" smtClean="0">
                    <a:latin typeface="+mn-lt"/>
                    <a:sym typeface="Symbol" panose="05050102010706020507" pitchFamily="18" charset="2"/>
                  </a:rPr>
                  <a:t>m detector </a:t>
                </a:r>
                <a:r>
                  <a:rPr lang="en-US" dirty="0" smtClean="0">
                    <a:latin typeface="+mn-lt"/>
                  </a:rPr>
                  <a:t>is for </a:t>
                </a:r>
                <a:r>
                  <a:rPr lang="en-US" i="0">
                    <a:latin typeface="Cambria Math" panose="02040503050406030204" pitchFamily="18" charset="0"/>
                  </a:rPr>
                  <a:t>𝑇_(𝜆_1 )</a:t>
                </a:r>
                <a:r>
                  <a:rPr lang="en-US" dirty="0" smtClean="0">
                    <a:latin typeface="+mn-lt"/>
                  </a:rPr>
                  <a:t> = </a:t>
                </a:r>
                <a:r>
                  <a:rPr lang="en-US" dirty="0" smtClean="0">
                    <a:latin typeface="+mn-lt"/>
                  </a:rPr>
                  <a:t>1,600 K </a:t>
                </a:r>
                <a:r>
                  <a:rPr lang="en-US" dirty="0" smtClean="0">
                    <a:latin typeface="+mn-lt"/>
                  </a:rPr>
                  <a:t>and </a:t>
                </a:r>
                <a:r>
                  <a:rPr lang="en-US" i="0">
                    <a:latin typeface="Cambria Math" panose="02040503050406030204" pitchFamily="18" charset="0"/>
                  </a:rPr>
                  <a:t>𝜀_(𝜆_1 )</a:t>
                </a:r>
                <a:r>
                  <a:rPr lang="en-US" dirty="0" smtClean="0">
                    <a:latin typeface="+mn-lt"/>
                  </a:rPr>
                  <a:t>= 0.8 </a:t>
                </a:r>
                <a:r>
                  <a:rPr lang="en-US" dirty="0" smtClean="0">
                    <a:latin typeface="+mn-lt"/>
                  </a:rPr>
                  <a:t>is</a:t>
                </a:r>
                <a:r>
                  <a:rPr lang="en-US" baseline="0" dirty="0" smtClean="0">
                    <a:latin typeface="+mn-lt"/>
                  </a:rPr>
                  <a:t> calculated from Equation 13 and is 1,604 K. The calculated emissivity at </a:t>
                </a:r>
                <a:r>
                  <a:rPr lang="en-US" dirty="0" smtClean="0">
                    <a:latin typeface="+mn-lt"/>
                  </a:rPr>
                  <a:t>3 </a:t>
                </a:r>
                <a:r>
                  <a:rPr lang="en-US" dirty="0" smtClean="0">
                    <a:latin typeface="+mn-lt"/>
                    <a:sym typeface="Symbol" panose="05050102010706020507" pitchFamily="18" charset="2"/>
                  </a:rPr>
                  <a:t>m from Equation 18 is 0.78. </a:t>
                </a:r>
                <a:r>
                  <a:rPr lang="en-US" dirty="0" smtClean="0">
                    <a:latin typeface="+mn-lt"/>
                  </a:rPr>
                  <a:t>Assuming the temperature errors in the two calibration measurements are uncorrelated and random, the total uncertainty in the emissivity will be</a:t>
                </a:r>
                <a:r>
                  <a:rPr lang="en-US" baseline="0" dirty="0" smtClean="0">
                    <a:latin typeface="+mn-lt"/>
                  </a:rPr>
                  <a:t> as shown where </a:t>
                </a:r>
                <a:r>
                  <a:rPr lang="en-US" dirty="0" smtClean="0">
                    <a:latin typeface="+mn-lt"/>
                  </a:rPr>
                  <a:t>w</a:t>
                </a:r>
                <a:r>
                  <a:rPr lang="en-US" dirty="0" smtClean="0">
                    <a:latin typeface="+mn-lt"/>
                  </a:rPr>
                  <a:t>here</a:t>
                </a:r>
                <a:r>
                  <a:rPr lang="en-US" b="1" dirty="0" smtClean="0">
                    <a:latin typeface="+mn-lt"/>
                  </a:rPr>
                  <a:t> </a:t>
                </a:r>
                <a:r>
                  <a:rPr lang="en-US" i="0">
                    <a:latin typeface="Cambria Math" panose="02040503050406030204" pitchFamily="18" charset="0"/>
                  </a:rPr>
                  <a:t>Δ𝑇_(𝜆_1 )</a:t>
                </a:r>
                <a:r>
                  <a:rPr lang="en-US" b="0" i="0" smtClean="0">
                    <a:latin typeface="Cambria Math" panose="02040503050406030204" pitchFamily="18" charset="0"/>
                  </a:rPr>
                  <a:t>=10K</a:t>
                </a:r>
                <a:r>
                  <a:rPr lang="en-US" b="0" dirty="0" smtClean="0">
                    <a:latin typeface="+mn-lt"/>
                  </a:rPr>
                  <a:t> and </a:t>
                </a:r>
                <a:r>
                  <a:rPr lang="en-US" i="0">
                    <a:latin typeface="Cambria Math" panose="02040503050406030204" pitchFamily="18" charset="0"/>
                  </a:rPr>
                  <a:t>𝜀</a:t>
                </a:r>
                <a:r>
                  <a:rPr lang="en-US" i="0" smtClean="0">
                    <a:latin typeface="Cambria Math" panose="02040503050406030204" pitchFamily="18" charset="0"/>
                  </a:rPr>
                  <a:t>_(</a:t>
                </a:r>
                <a:r>
                  <a:rPr lang="en-US" i="0">
                    <a:latin typeface="Cambria Math" panose="02040503050406030204" pitchFamily="18" charset="0"/>
                  </a:rPr>
                  <a:t>𝜆_1 </a:t>
                </a:r>
                <a:r>
                  <a:rPr lang="en-US" i="0" smtClean="0">
                    <a:latin typeface="Cambria Math" panose="02040503050406030204" pitchFamily="18" charset="0"/>
                  </a:rPr>
                  <a:t>)</a:t>
                </a:r>
                <a:r>
                  <a:rPr lang="en-US" b="0" i="0" smtClean="0">
                    <a:latin typeface="Cambria Math" panose="02040503050406030204" pitchFamily="18" charset="0"/>
                  </a:rPr>
                  <a:t>=0.1.</a:t>
                </a:r>
                <a:endParaRPr lang="en-US" b="1" dirty="0">
                  <a:latin typeface="+mn-lt"/>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b="1" dirty="0" smtClean="0">
                  <a:latin typeface="+mn-lt"/>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latin typeface="+mn-lt"/>
                  <a:sym typeface="Symbol" panose="05050102010706020507" pitchFamily="18" charset="2"/>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latin typeface="+mn-lt"/>
                </a:endParaRP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101</a:t>
            </a:fld>
            <a:endParaRPr lang="en-US" dirty="0"/>
          </a:p>
        </p:txBody>
      </p:sp>
    </p:spTree>
    <p:extLst>
      <p:ext uri="{BB962C8B-B14F-4D97-AF65-F5344CB8AC3E}">
        <p14:creationId xmlns:p14="http://schemas.microsoft.com/office/powerpoint/2010/main" val="3230858120"/>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terms of sensitivities, the relative error in emissivity is shown with the values of the individual </a:t>
            </a:r>
            <a:r>
              <a:rPr lang="en-US" dirty="0" smtClean="0"/>
              <a:t>terms.</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102</a:t>
            </a:fld>
            <a:endParaRPr lang="en-US" dirty="0"/>
          </a:p>
        </p:txBody>
      </p:sp>
    </p:spTree>
    <p:extLst>
      <p:ext uri="{BB962C8B-B14F-4D97-AF65-F5344CB8AC3E}">
        <p14:creationId xmlns:p14="http://schemas.microsoft.com/office/powerpoint/2010/main" val="886626449"/>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The final emissivity is found to be </a:t>
            </a:r>
            <a:r>
              <a:rPr lang="en-US" dirty="0" smtClean="0"/>
              <a:t>0.78 </a:t>
            </a:r>
            <a:r>
              <a:rPr lang="en-US" dirty="0"/>
              <a:t>plus minus </a:t>
            </a:r>
            <a:r>
              <a:rPr lang="en-US" dirty="0" smtClean="0"/>
              <a:t>0.022. </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103</a:t>
            </a:fld>
            <a:endParaRPr lang="en-US" dirty="0"/>
          </a:p>
        </p:txBody>
      </p:sp>
    </p:spTree>
    <p:extLst>
      <p:ext uri="{BB962C8B-B14F-4D97-AF65-F5344CB8AC3E}">
        <p14:creationId xmlns:p14="http://schemas.microsoft.com/office/powerpoint/2010/main" val="1179940374"/>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If the emissivity can only be estimated to 0.8 plus or minus 0.1, then error due to the uncertainty in the emissivity can be quantified using the calculated sensitivity of emissivity at wavelength 2 with respect the emissivity at wavelength 1. The estimated uncertainty is calculated to be 0.018. Note the uncertainty resulting from the calibration is on the same order as the estimation of the emissivity at 0.5 </a:t>
            </a:r>
            <a:r>
              <a:rPr lang="en-US" sz="1200" kern="1200" dirty="0" smtClean="0">
                <a:solidFill>
                  <a:schemeClr val="tx1"/>
                </a:solidFill>
                <a:effectLst/>
                <a:latin typeface="+mn-lt"/>
                <a:ea typeface="+mn-ea"/>
                <a:cs typeface="+mn-cs"/>
                <a:sym typeface="Symbol" panose="05050102010706020507" pitchFamily="18" charset="2"/>
              </a:rPr>
              <a:t></a:t>
            </a:r>
            <a:r>
              <a:rPr lang="en-US" sz="1200" kern="1200" dirty="0" smtClean="0">
                <a:solidFill>
                  <a:schemeClr val="tx1"/>
                </a:solidFill>
                <a:effectLst/>
                <a:latin typeface="+mn-lt"/>
                <a:ea typeface="+mn-ea"/>
                <a:cs typeface="+mn-cs"/>
              </a:rPr>
              <a:t>m.</a:t>
            </a:r>
          </a:p>
          <a:p>
            <a:pPr defTabSz="474254">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104</a:t>
            </a:fld>
            <a:endParaRPr lang="en-US" dirty="0"/>
          </a:p>
        </p:txBody>
      </p:sp>
    </p:spTree>
    <p:extLst>
      <p:ext uri="{BB962C8B-B14F-4D97-AF65-F5344CB8AC3E}">
        <p14:creationId xmlns:p14="http://schemas.microsoft.com/office/powerpoint/2010/main" val="4104070437"/>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Closing.</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105</a:t>
            </a:fld>
            <a:endParaRPr lang="en-US" dirty="0"/>
          </a:p>
        </p:txBody>
      </p:sp>
    </p:spTree>
    <p:extLst>
      <p:ext uri="{BB962C8B-B14F-4D97-AF65-F5344CB8AC3E}">
        <p14:creationId xmlns:p14="http://schemas.microsoft.com/office/powerpoint/2010/main" val="3554716840"/>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following are the key points from this lesson:</a:t>
            </a:r>
          </a:p>
          <a:p>
            <a:r>
              <a:rPr lang="en-US" dirty="0"/>
              <a:t>Radiation thermometry is a useful technique for measuring the temperature of bodies that cannot be readily measured by contact sensors.</a:t>
            </a:r>
          </a:p>
          <a:p>
            <a:r>
              <a:rPr lang="en-US" dirty="0"/>
              <a:t>It is important to understand the uncertainty in radiation thermometry measurements and choose the characteristics of the instrumentation and the measurement method accordingly.</a:t>
            </a:r>
          </a:p>
          <a:p>
            <a:r>
              <a:rPr lang="en-US" dirty="0"/>
              <a:t>The most accurate temperature measurements are obtained when using short wavelength detectors.</a:t>
            </a:r>
          </a:p>
          <a:p>
            <a:r>
              <a:rPr lang="en-US" dirty="0"/>
              <a:t>The uncertainty in the derived spectral emissivity at a given wavelength decreases approximately inversely with the wavelength that is used, and therefore longer wavelength detectors provide more accurate emissivity measurements.</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106</a:t>
            </a:fld>
            <a:endParaRPr lang="en-US" dirty="0"/>
          </a:p>
        </p:txBody>
      </p:sp>
    </p:spTree>
    <p:extLst>
      <p:ext uri="{BB962C8B-B14F-4D97-AF65-F5344CB8AC3E}">
        <p14:creationId xmlns:p14="http://schemas.microsoft.com/office/powerpoint/2010/main" val="1281608727"/>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Combining measurements of two or more detectors can allow the simultaneous determination of both the temperature and the emissivity.</a:t>
            </a:r>
          </a:p>
          <a:p>
            <a:r>
              <a:rPr lang="en-US" dirty="0"/>
              <a:t>However, the uncertainty in both the temperature and emissivity increase when the measurements of two detectors are combined.</a:t>
            </a:r>
          </a:p>
          <a:p>
            <a:r>
              <a:rPr lang="en-US" dirty="0"/>
              <a:t>Multi-spectral </a:t>
            </a:r>
            <a:r>
              <a:rPr lang="en-US" dirty="0" smtClean="0"/>
              <a:t>methods using </a:t>
            </a:r>
            <a:r>
              <a:rPr lang="en-US" dirty="0"/>
              <a:t>a large number of detectors can often provide more accurate temperature and emissivity values over a wider range of wavelengths.</a:t>
            </a:r>
          </a:p>
          <a:p>
            <a:r>
              <a:rPr lang="en-US" dirty="0"/>
              <a:t>Prefer the use of narrow-band detectors over wide-band detectors unless other factors dictate.</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107</a:t>
            </a:fld>
            <a:endParaRPr lang="en-US" dirty="0"/>
          </a:p>
        </p:txBody>
      </p:sp>
    </p:spTree>
    <p:extLst>
      <p:ext uri="{BB962C8B-B14F-4D97-AF65-F5344CB8AC3E}">
        <p14:creationId xmlns:p14="http://schemas.microsoft.com/office/powerpoint/2010/main" val="2476622067"/>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a:t>
            </a:r>
            <a:r>
              <a:rPr lang="en-US" baseline="0" dirty="0" smtClean="0"/>
              <a:t> reiterate, there are four basic rules of </a:t>
            </a:r>
            <a:r>
              <a:rPr lang="en-US" dirty="0" smtClean="0"/>
              <a:t>radiative thermometry.</a:t>
            </a:r>
            <a:r>
              <a:rPr lang="en-US" baseline="0" dirty="0" smtClean="0"/>
              <a:t> Choosing the right detector type, wavelength, and measurement technique will ensure successful results.</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108</a:t>
            </a:fld>
            <a:endParaRPr lang="en-US" dirty="0"/>
          </a:p>
        </p:txBody>
      </p:sp>
    </p:spTree>
    <p:extLst>
      <p:ext uri="{BB962C8B-B14F-4D97-AF65-F5344CB8AC3E}">
        <p14:creationId xmlns:p14="http://schemas.microsoft.com/office/powerpoint/2010/main" val="1335819805"/>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following</a:t>
            </a:r>
            <a:r>
              <a:rPr lang="en-US" baseline="0" dirty="0" smtClean="0"/>
              <a:t> references provide additional information on the topic of radiation thermometry and are recommended for those who wish to explore the subject further. Thank you for taking the time to explore this online NESC academy lesson.</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109</a:t>
            </a:fld>
            <a:endParaRPr lang="en-US" dirty="0"/>
          </a:p>
        </p:txBody>
      </p:sp>
    </p:spTree>
    <p:extLst>
      <p:ext uri="{BB962C8B-B14F-4D97-AF65-F5344CB8AC3E}">
        <p14:creationId xmlns:p14="http://schemas.microsoft.com/office/powerpoint/2010/main" val="2417289775"/>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The author acknowledges funding for this work from the NASA NESC Passive Thermal Technical Committee. We are grateful for the comments and support provided by Mr. Steve Rickman, NESC Passive Thermal Technical Fellow and Mr. Daniel Ngyuen, Deputy of the Passive Thermal Technical Discipline Team. We also recognize the valuable comments and suggestions from Mr. Larry Hudson, Dr. William Ko, Mr. Chris Kostyk, and Mr. Matt Moholt of the Aerostructures Branch at NASA Armstrong Flight Research Center. Additional reviewers who provided many valuable comments also included Ms. Ruth Amundsen, Mr. Jentung Ku, Mr. David Gilmore, Mr. Richard Wear, and Mr. Duane Beach.</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110</a:t>
            </a:fld>
            <a:endParaRPr lang="en-US" dirty="0"/>
          </a:p>
        </p:txBody>
      </p:sp>
    </p:spTree>
    <p:extLst>
      <p:ext uri="{BB962C8B-B14F-4D97-AF65-F5344CB8AC3E}">
        <p14:creationId xmlns:p14="http://schemas.microsoft.com/office/powerpoint/2010/main" val="830504516"/>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111</a:t>
            </a:fld>
            <a:endParaRPr lang="en-US" dirty="0"/>
          </a:p>
        </p:txBody>
      </p:sp>
    </p:spTree>
    <p:extLst>
      <p:ext uri="{BB962C8B-B14F-4D97-AF65-F5344CB8AC3E}">
        <p14:creationId xmlns:p14="http://schemas.microsoft.com/office/powerpoint/2010/main" val="34957676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FRC CVR 1 (preferred)">
    <p:spTree>
      <p:nvGrpSpPr>
        <p:cNvPr id="1" name=""/>
        <p:cNvGrpSpPr/>
        <p:nvPr/>
      </p:nvGrpSpPr>
      <p:grpSpPr>
        <a:xfrm>
          <a:off x="0" y="0"/>
          <a:ext cx="0" cy="0"/>
          <a:chOff x="0" y="0"/>
          <a:chExt cx="0" cy="0"/>
        </a:xfrm>
      </p:grpSpPr>
      <p:pic>
        <p:nvPicPr>
          <p:cNvPr id="5" name="Picture 4" descr="PPTskyBackground_standard"/>
          <p:cNvPicPr>
            <a:picLocks noChangeAspect="1"/>
          </p:cNvPicPr>
          <p:nvPr userDrawn="1"/>
        </p:nvPicPr>
        <p:blipFill rotWithShape="1">
          <a:blip r:embed="rId2" cstate="print">
            <a:extLst>
              <a:ext uri="{28A0092B-C50C-407E-A947-70E740481C1C}">
                <a14:useLocalDpi xmlns:a14="http://schemas.microsoft.com/office/drawing/2010/main"/>
              </a:ext>
            </a:extLst>
          </a:blip>
          <a:srcRect t="50000" b="1121"/>
          <a:stretch/>
        </p:blipFill>
        <p:spPr>
          <a:xfrm>
            <a:off x="0" y="0"/>
            <a:ext cx="9144000" cy="3352090"/>
          </a:xfrm>
          <a:prstGeom prst="rect">
            <a:avLst/>
          </a:prstGeom>
        </p:spPr>
      </p:pic>
      <p:pic>
        <p:nvPicPr>
          <p:cNvPr id="4" name="Picture 3" descr="Skyline-(as-of-6-May-13).png"/>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2502273"/>
            <a:ext cx="9144000" cy="1323975"/>
          </a:xfrm>
          <a:prstGeom prst="rect">
            <a:avLst/>
          </a:prstGeom>
        </p:spPr>
      </p:pic>
      <p:sp>
        <p:nvSpPr>
          <p:cNvPr id="30" name="Picture Placeholder 2"/>
          <p:cNvSpPr>
            <a:spLocks noGrp="1"/>
          </p:cNvSpPr>
          <p:nvPr>
            <p:ph type="pic" sz="quarter" idx="52"/>
          </p:nvPr>
        </p:nvSpPr>
        <p:spPr>
          <a:xfrm>
            <a:off x="7302825"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21" name="Picture Placeholder 2"/>
          <p:cNvSpPr>
            <a:spLocks noGrp="1"/>
          </p:cNvSpPr>
          <p:nvPr>
            <p:ph type="pic" sz="quarter" idx="57"/>
          </p:nvPr>
        </p:nvSpPr>
        <p:spPr>
          <a:xfrm>
            <a:off x="7302825" y="3521076"/>
            <a:ext cx="1828800" cy="1465262"/>
          </a:xfrm>
          <a:ln w="12700" cmpd="sng">
            <a:solidFill>
              <a:srgbClr val="FFFFFF"/>
            </a:solidFill>
          </a:ln>
          <a:effectLst/>
        </p:spPr>
        <p:txBody>
          <a:bodyPr/>
          <a:lstStyle/>
          <a:p>
            <a:r>
              <a:rPr lang="en-US" dirty="0" smtClean="0"/>
              <a:t>Click icon to add picture</a:t>
            </a:r>
            <a:endParaRPr lang="en-US" dirty="0"/>
          </a:p>
        </p:txBody>
      </p:sp>
      <p:sp>
        <p:nvSpPr>
          <p:cNvPr id="3" name="Picture Placeholder 2"/>
          <p:cNvSpPr>
            <a:spLocks noGrp="1"/>
          </p:cNvSpPr>
          <p:nvPr>
            <p:ph type="pic" sz="quarter" idx="48"/>
          </p:nvPr>
        </p:nvSpPr>
        <p:spPr>
          <a:xfrm>
            <a:off x="13368"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15" name="Picture Placeholder 2"/>
          <p:cNvSpPr>
            <a:spLocks noGrp="1"/>
          </p:cNvSpPr>
          <p:nvPr>
            <p:ph type="pic" sz="quarter" idx="53"/>
          </p:nvPr>
        </p:nvSpPr>
        <p:spPr>
          <a:xfrm>
            <a:off x="13368" y="3521076"/>
            <a:ext cx="1828800" cy="1465262"/>
          </a:xfrm>
          <a:ln w="12700" cmpd="sng">
            <a:solidFill>
              <a:srgbClr val="FFFFFF"/>
            </a:solidFill>
          </a:ln>
          <a:effectLst/>
        </p:spPr>
        <p:txBody>
          <a:bodyPr/>
          <a:lstStyle/>
          <a:p>
            <a:r>
              <a:rPr lang="en-US" dirty="0" smtClean="0"/>
              <a:t>Click icon to add picture</a:t>
            </a:r>
            <a:endParaRPr lang="en-US" dirty="0"/>
          </a:p>
        </p:txBody>
      </p:sp>
      <p:pic>
        <p:nvPicPr>
          <p:cNvPr id="18" name="Picture 17" descr="Description: NASA insignia RGB"/>
          <p:cNvPicPr/>
          <p:nvPr userDrawn="1"/>
        </p:nvPicPr>
        <p:blipFill>
          <a:blip r:embed="rId4" cstate="print">
            <a:extLst>
              <a:ext uri="{28A0092B-C50C-407E-A947-70E740481C1C}">
                <a14:useLocalDpi xmlns:a14="http://schemas.microsoft.com/office/drawing/2010/main"/>
              </a:ext>
            </a:extLst>
          </a:blip>
          <a:srcRect/>
          <a:stretch>
            <a:fillRect/>
          </a:stretch>
        </p:blipFill>
        <p:spPr bwMode="auto">
          <a:xfrm>
            <a:off x="8271685" y="123345"/>
            <a:ext cx="799465" cy="662305"/>
          </a:xfrm>
          <a:prstGeom prst="rect">
            <a:avLst/>
          </a:prstGeom>
          <a:noFill/>
          <a:ln>
            <a:noFill/>
          </a:ln>
        </p:spPr>
      </p:pic>
      <p:sp>
        <p:nvSpPr>
          <p:cNvPr id="19" name="TextBox 18"/>
          <p:cNvSpPr txBox="1"/>
          <p:nvPr userDrawn="1"/>
        </p:nvSpPr>
        <p:spPr>
          <a:xfrm>
            <a:off x="84695" y="351672"/>
            <a:ext cx="2905834" cy="230832"/>
          </a:xfrm>
          <a:prstGeom prst="rect">
            <a:avLst/>
          </a:prstGeom>
          <a:noFill/>
        </p:spPr>
        <p:txBody>
          <a:bodyPr wrap="square" rtlCol="0">
            <a:spAutoFit/>
          </a:bodyPr>
          <a:lstStyle/>
          <a:p>
            <a:r>
              <a:rPr lang="en-US" sz="900" dirty="0" smtClean="0">
                <a:latin typeface="Helvetica"/>
                <a:cs typeface="Helvetica"/>
              </a:rPr>
              <a:t>National Aeronautics and Space Administration</a:t>
            </a:r>
            <a:endParaRPr lang="en-US" sz="900" dirty="0">
              <a:latin typeface="Helvetica"/>
              <a:cs typeface="Helvetica"/>
            </a:endParaRPr>
          </a:p>
        </p:txBody>
      </p:sp>
      <p:sp>
        <p:nvSpPr>
          <p:cNvPr id="25" name="Text Placeholder 5"/>
          <p:cNvSpPr>
            <a:spLocks noGrp="1"/>
          </p:cNvSpPr>
          <p:nvPr>
            <p:ph type="body" sz="quarter" idx="29" hasCustomPrompt="1"/>
          </p:nvPr>
        </p:nvSpPr>
        <p:spPr>
          <a:xfrm>
            <a:off x="450645" y="2169343"/>
            <a:ext cx="8177418" cy="351759"/>
          </a:xfrm>
          <a:prstGeom prst="rect">
            <a:avLst/>
          </a:prstGeom>
        </p:spPr>
        <p:txBody>
          <a:bodyPr>
            <a:noAutofit/>
          </a:bodyPr>
          <a:lstStyle>
            <a:lvl1pPr marL="0" indent="0" algn="l">
              <a:buNone/>
              <a:defRPr sz="1800">
                <a:solidFill>
                  <a:srgbClr val="132C5C"/>
                </a:solidFill>
                <a:latin typeface="Helvetica"/>
                <a:cs typeface="Helvetica"/>
              </a:defRPr>
            </a:lvl1pPr>
          </a:lstStyle>
          <a:p>
            <a:pPr lvl="0"/>
            <a:r>
              <a:rPr lang="en-US" dirty="0" smtClean="0"/>
              <a:t>Author</a:t>
            </a:r>
            <a:endParaRPr lang="en-US" dirty="0"/>
          </a:p>
        </p:txBody>
      </p:sp>
      <p:sp>
        <p:nvSpPr>
          <p:cNvPr id="26" name="Text Placeholder 5"/>
          <p:cNvSpPr>
            <a:spLocks noGrp="1"/>
          </p:cNvSpPr>
          <p:nvPr>
            <p:ph type="body" sz="quarter" idx="30" hasCustomPrompt="1"/>
          </p:nvPr>
        </p:nvSpPr>
        <p:spPr>
          <a:xfrm>
            <a:off x="450645" y="2666879"/>
            <a:ext cx="8177418" cy="340913"/>
          </a:xfrm>
          <a:prstGeom prst="rect">
            <a:avLst/>
          </a:prstGeom>
        </p:spPr>
        <p:txBody>
          <a:bodyPr>
            <a:noAutofit/>
          </a:bodyPr>
          <a:lstStyle>
            <a:lvl1pPr marL="0" indent="0" algn="l">
              <a:buNone/>
              <a:defRPr sz="1600" b="0" i="0">
                <a:solidFill>
                  <a:srgbClr val="132C5C"/>
                </a:solidFill>
                <a:latin typeface="Helvetica Light"/>
                <a:cs typeface="Helvetica Light"/>
              </a:defRPr>
            </a:lvl1pPr>
          </a:lstStyle>
          <a:p>
            <a:pPr lvl="0"/>
            <a:r>
              <a:rPr lang="en-US" dirty="0" smtClean="0"/>
              <a:t>Date</a:t>
            </a:r>
            <a:endParaRPr lang="en-US" dirty="0"/>
          </a:p>
        </p:txBody>
      </p:sp>
      <p:sp>
        <p:nvSpPr>
          <p:cNvPr id="27" name="Text Placeholder 3"/>
          <p:cNvSpPr>
            <a:spLocks noGrp="1"/>
          </p:cNvSpPr>
          <p:nvPr>
            <p:ph type="body" sz="quarter" idx="28" hasCustomPrompt="1"/>
          </p:nvPr>
        </p:nvSpPr>
        <p:spPr>
          <a:xfrm>
            <a:off x="450645" y="972746"/>
            <a:ext cx="8177418" cy="646331"/>
          </a:xfrm>
          <a:prstGeom prst="rect">
            <a:avLst/>
          </a:prstGeom>
        </p:spPr>
        <p:txBody>
          <a:bodyPr anchor="ctr"/>
          <a:lstStyle>
            <a:lvl1pPr marL="0" indent="0" algn="l">
              <a:buNone/>
              <a:defRPr sz="3600" b="1" i="0" baseline="0">
                <a:solidFill>
                  <a:srgbClr val="132C5C"/>
                </a:solidFill>
                <a:latin typeface="Helvetica"/>
                <a:cs typeface="Helvetica"/>
              </a:defRPr>
            </a:lvl1pPr>
          </a:lstStyle>
          <a:p>
            <a:pPr lvl="0"/>
            <a:r>
              <a:rPr lang="en-US" dirty="0" smtClean="0"/>
              <a:t>Presentation Title</a:t>
            </a:r>
            <a:endParaRPr lang="en-US" dirty="0"/>
          </a:p>
        </p:txBody>
      </p:sp>
      <p:sp>
        <p:nvSpPr>
          <p:cNvPr id="28" name="Text Placeholder 3"/>
          <p:cNvSpPr>
            <a:spLocks noGrp="1"/>
          </p:cNvSpPr>
          <p:nvPr>
            <p:ph type="body" sz="quarter" idx="37" hasCustomPrompt="1"/>
          </p:nvPr>
        </p:nvSpPr>
        <p:spPr>
          <a:xfrm>
            <a:off x="450645" y="1612126"/>
            <a:ext cx="8177418" cy="553998"/>
          </a:xfrm>
          <a:prstGeom prst="rect">
            <a:avLst/>
          </a:prstGeom>
        </p:spPr>
        <p:txBody>
          <a:bodyPr anchor="ctr"/>
          <a:lstStyle>
            <a:lvl1pPr marL="0" indent="0" algn="l">
              <a:buNone/>
              <a:defRPr sz="3000" b="0" i="0" baseline="0">
                <a:solidFill>
                  <a:srgbClr val="132C5C"/>
                </a:solidFill>
                <a:latin typeface="Helvetica"/>
                <a:cs typeface="Helvetica"/>
              </a:defRPr>
            </a:lvl1pPr>
          </a:lstStyle>
          <a:p>
            <a:pPr lvl="0"/>
            <a:r>
              <a:rPr lang="en-US" dirty="0" smtClean="0"/>
              <a:t>Presentation Subtitle</a:t>
            </a:r>
            <a:endParaRPr lang="en-US" dirty="0"/>
          </a:p>
        </p:txBody>
      </p:sp>
      <p:sp>
        <p:nvSpPr>
          <p:cNvPr id="23" name="Picture Placeholder 2"/>
          <p:cNvSpPr>
            <a:spLocks noGrp="1"/>
          </p:cNvSpPr>
          <p:nvPr>
            <p:ph type="pic" sz="quarter" idx="49"/>
          </p:nvPr>
        </p:nvSpPr>
        <p:spPr>
          <a:xfrm>
            <a:off x="1828800"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24" name="Picture Placeholder 2"/>
          <p:cNvSpPr>
            <a:spLocks noGrp="1"/>
          </p:cNvSpPr>
          <p:nvPr>
            <p:ph type="pic" sz="quarter" idx="50"/>
          </p:nvPr>
        </p:nvSpPr>
        <p:spPr>
          <a:xfrm>
            <a:off x="3657600"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29" name="Picture Placeholder 2"/>
          <p:cNvSpPr>
            <a:spLocks noGrp="1"/>
          </p:cNvSpPr>
          <p:nvPr>
            <p:ph type="pic" sz="quarter" idx="51"/>
          </p:nvPr>
        </p:nvSpPr>
        <p:spPr>
          <a:xfrm>
            <a:off x="5486400"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16" name="Picture Placeholder 2"/>
          <p:cNvSpPr>
            <a:spLocks noGrp="1"/>
          </p:cNvSpPr>
          <p:nvPr>
            <p:ph type="pic" sz="quarter" idx="54"/>
          </p:nvPr>
        </p:nvSpPr>
        <p:spPr>
          <a:xfrm>
            <a:off x="1828800" y="3521076"/>
            <a:ext cx="1828800" cy="1465262"/>
          </a:xfrm>
          <a:ln w="12700" cmpd="sng">
            <a:solidFill>
              <a:srgbClr val="FFFFFF"/>
            </a:solidFill>
          </a:ln>
          <a:effectLst/>
        </p:spPr>
        <p:txBody>
          <a:bodyPr/>
          <a:lstStyle/>
          <a:p>
            <a:r>
              <a:rPr lang="en-US" dirty="0" smtClean="0"/>
              <a:t>Click icon to add picture</a:t>
            </a:r>
            <a:endParaRPr lang="en-US" dirty="0"/>
          </a:p>
        </p:txBody>
      </p:sp>
      <p:sp>
        <p:nvSpPr>
          <p:cNvPr id="17" name="Picture Placeholder 2"/>
          <p:cNvSpPr>
            <a:spLocks noGrp="1"/>
          </p:cNvSpPr>
          <p:nvPr>
            <p:ph type="pic" sz="quarter" idx="55"/>
          </p:nvPr>
        </p:nvSpPr>
        <p:spPr>
          <a:xfrm>
            <a:off x="3657600" y="3521076"/>
            <a:ext cx="1828800" cy="1465262"/>
          </a:xfrm>
          <a:ln w="12700" cmpd="sng">
            <a:solidFill>
              <a:srgbClr val="FFFFFF"/>
            </a:solidFill>
          </a:ln>
          <a:effectLst/>
        </p:spPr>
        <p:txBody>
          <a:bodyPr/>
          <a:lstStyle/>
          <a:p>
            <a:r>
              <a:rPr lang="en-US" dirty="0" smtClean="0"/>
              <a:t>Click icon to add picture</a:t>
            </a:r>
            <a:endParaRPr lang="en-US" dirty="0"/>
          </a:p>
        </p:txBody>
      </p:sp>
      <p:sp>
        <p:nvSpPr>
          <p:cNvPr id="20" name="Picture Placeholder 2"/>
          <p:cNvSpPr>
            <a:spLocks noGrp="1"/>
          </p:cNvSpPr>
          <p:nvPr>
            <p:ph type="pic" sz="quarter" idx="56"/>
          </p:nvPr>
        </p:nvSpPr>
        <p:spPr>
          <a:xfrm>
            <a:off x="5486400" y="3521076"/>
            <a:ext cx="1828800" cy="1465262"/>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148690377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7" name="Picture Placeholder 2"/>
          <p:cNvSpPr>
            <a:spLocks noGrp="1"/>
          </p:cNvSpPr>
          <p:nvPr>
            <p:ph type="pic" sz="quarter" idx="52"/>
          </p:nvPr>
        </p:nvSpPr>
        <p:spPr>
          <a:xfrm>
            <a:off x="7302825"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8" name="Picture Placeholder 2"/>
          <p:cNvSpPr>
            <a:spLocks noGrp="1"/>
          </p:cNvSpPr>
          <p:nvPr>
            <p:ph type="pic" sz="quarter" idx="57"/>
          </p:nvPr>
        </p:nvSpPr>
        <p:spPr>
          <a:xfrm>
            <a:off x="7302825" y="3521076"/>
            <a:ext cx="1828800" cy="1465262"/>
          </a:xfrm>
          <a:ln w="12700" cmpd="sng">
            <a:solidFill>
              <a:srgbClr val="FFFFFF"/>
            </a:solidFill>
          </a:ln>
          <a:effectLst/>
        </p:spPr>
        <p:txBody>
          <a:bodyPr/>
          <a:lstStyle/>
          <a:p>
            <a:r>
              <a:rPr lang="en-US" dirty="0" smtClean="0"/>
              <a:t>Click icon to add picture</a:t>
            </a:r>
            <a:endParaRPr lang="en-US" dirty="0"/>
          </a:p>
        </p:txBody>
      </p:sp>
      <p:sp>
        <p:nvSpPr>
          <p:cNvPr id="9" name="Picture Placeholder 2"/>
          <p:cNvSpPr>
            <a:spLocks noGrp="1"/>
          </p:cNvSpPr>
          <p:nvPr>
            <p:ph type="pic" sz="quarter" idx="48"/>
          </p:nvPr>
        </p:nvSpPr>
        <p:spPr>
          <a:xfrm>
            <a:off x="13368"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10" name="Picture Placeholder 2"/>
          <p:cNvSpPr>
            <a:spLocks noGrp="1"/>
          </p:cNvSpPr>
          <p:nvPr>
            <p:ph type="pic" sz="quarter" idx="53"/>
          </p:nvPr>
        </p:nvSpPr>
        <p:spPr>
          <a:xfrm>
            <a:off x="13368" y="3521076"/>
            <a:ext cx="1828800" cy="1465262"/>
          </a:xfrm>
          <a:ln w="12700" cmpd="sng">
            <a:solidFill>
              <a:srgbClr val="FFFFFF"/>
            </a:solidFill>
          </a:ln>
          <a:effectLst/>
        </p:spPr>
        <p:txBody>
          <a:bodyPr/>
          <a:lstStyle/>
          <a:p>
            <a:r>
              <a:rPr lang="en-US" dirty="0" smtClean="0"/>
              <a:t>Click icon to add picture</a:t>
            </a:r>
            <a:endParaRPr lang="en-US" dirty="0"/>
          </a:p>
        </p:txBody>
      </p:sp>
      <p:pic>
        <p:nvPicPr>
          <p:cNvPr id="11" name="Picture 10" descr="Description: NASA insignia RGB"/>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279242" y="85560"/>
            <a:ext cx="799465" cy="662305"/>
          </a:xfrm>
          <a:prstGeom prst="rect">
            <a:avLst/>
          </a:prstGeom>
          <a:noFill/>
          <a:ln>
            <a:noFill/>
          </a:ln>
        </p:spPr>
      </p:pic>
      <p:sp>
        <p:nvSpPr>
          <p:cNvPr id="12" name="TextBox 11"/>
          <p:cNvSpPr txBox="1"/>
          <p:nvPr userDrawn="1"/>
        </p:nvSpPr>
        <p:spPr>
          <a:xfrm>
            <a:off x="84695" y="351672"/>
            <a:ext cx="2905834" cy="230832"/>
          </a:xfrm>
          <a:prstGeom prst="rect">
            <a:avLst/>
          </a:prstGeom>
          <a:noFill/>
        </p:spPr>
        <p:txBody>
          <a:bodyPr wrap="square" rtlCol="0">
            <a:spAutoFit/>
          </a:bodyPr>
          <a:lstStyle/>
          <a:p>
            <a:r>
              <a:rPr lang="en-US" sz="900" dirty="0" smtClean="0">
                <a:latin typeface="Helvetica"/>
                <a:cs typeface="Helvetica"/>
              </a:rPr>
              <a:t>National Aeronautics and Space Administration</a:t>
            </a:r>
            <a:endParaRPr lang="en-US" sz="900" dirty="0">
              <a:latin typeface="Helvetica"/>
              <a:cs typeface="Helvetica"/>
            </a:endParaRPr>
          </a:p>
        </p:txBody>
      </p:sp>
      <p:sp>
        <p:nvSpPr>
          <p:cNvPr id="13" name="Text Placeholder 5"/>
          <p:cNvSpPr>
            <a:spLocks noGrp="1"/>
          </p:cNvSpPr>
          <p:nvPr>
            <p:ph type="body" sz="quarter" idx="29" hasCustomPrompt="1"/>
          </p:nvPr>
        </p:nvSpPr>
        <p:spPr>
          <a:xfrm>
            <a:off x="450645" y="2169343"/>
            <a:ext cx="8177418" cy="351759"/>
          </a:xfrm>
          <a:prstGeom prst="rect">
            <a:avLst/>
          </a:prstGeom>
        </p:spPr>
        <p:txBody>
          <a:bodyPr>
            <a:noAutofit/>
          </a:bodyPr>
          <a:lstStyle>
            <a:lvl1pPr marL="0" indent="0" algn="l">
              <a:buNone/>
              <a:defRPr sz="1800">
                <a:solidFill>
                  <a:srgbClr val="132C5C"/>
                </a:solidFill>
                <a:latin typeface="Helvetica"/>
                <a:cs typeface="Helvetica"/>
              </a:defRPr>
            </a:lvl1pPr>
          </a:lstStyle>
          <a:p>
            <a:pPr lvl="0"/>
            <a:r>
              <a:rPr lang="en-US" dirty="0" smtClean="0"/>
              <a:t>Author</a:t>
            </a:r>
            <a:endParaRPr lang="en-US" dirty="0"/>
          </a:p>
        </p:txBody>
      </p:sp>
      <p:sp>
        <p:nvSpPr>
          <p:cNvPr id="14" name="Text Placeholder 5"/>
          <p:cNvSpPr>
            <a:spLocks noGrp="1"/>
          </p:cNvSpPr>
          <p:nvPr>
            <p:ph type="body" sz="quarter" idx="30" hasCustomPrompt="1"/>
          </p:nvPr>
        </p:nvSpPr>
        <p:spPr>
          <a:xfrm>
            <a:off x="450645" y="2666879"/>
            <a:ext cx="8177418" cy="340913"/>
          </a:xfrm>
          <a:prstGeom prst="rect">
            <a:avLst/>
          </a:prstGeom>
        </p:spPr>
        <p:txBody>
          <a:bodyPr>
            <a:noAutofit/>
          </a:bodyPr>
          <a:lstStyle>
            <a:lvl1pPr marL="0" indent="0" algn="l">
              <a:buNone/>
              <a:defRPr sz="1600" b="0" i="0">
                <a:solidFill>
                  <a:srgbClr val="132C5C"/>
                </a:solidFill>
                <a:latin typeface="Helvetica Light"/>
                <a:cs typeface="Helvetica Light"/>
              </a:defRPr>
            </a:lvl1pPr>
          </a:lstStyle>
          <a:p>
            <a:pPr lvl="0"/>
            <a:r>
              <a:rPr lang="en-US" dirty="0" smtClean="0"/>
              <a:t>Date</a:t>
            </a:r>
            <a:endParaRPr lang="en-US" dirty="0"/>
          </a:p>
        </p:txBody>
      </p:sp>
      <p:sp>
        <p:nvSpPr>
          <p:cNvPr id="15" name="Text Placeholder 3"/>
          <p:cNvSpPr>
            <a:spLocks noGrp="1"/>
          </p:cNvSpPr>
          <p:nvPr>
            <p:ph type="body" sz="quarter" idx="28" hasCustomPrompt="1"/>
          </p:nvPr>
        </p:nvSpPr>
        <p:spPr>
          <a:xfrm>
            <a:off x="450645" y="972746"/>
            <a:ext cx="8177418" cy="646331"/>
          </a:xfrm>
          <a:prstGeom prst="rect">
            <a:avLst/>
          </a:prstGeom>
        </p:spPr>
        <p:txBody>
          <a:bodyPr anchor="ctr"/>
          <a:lstStyle>
            <a:lvl1pPr marL="0" indent="0" algn="l">
              <a:buNone/>
              <a:defRPr sz="3600" b="1" i="0" baseline="0">
                <a:solidFill>
                  <a:srgbClr val="132C5C"/>
                </a:solidFill>
                <a:latin typeface="Helvetica"/>
                <a:cs typeface="Helvetica"/>
              </a:defRPr>
            </a:lvl1pPr>
          </a:lstStyle>
          <a:p>
            <a:pPr lvl="0"/>
            <a:r>
              <a:rPr lang="en-US" dirty="0" smtClean="0"/>
              <a:t>Presentation Title</a:t>
            </a:r>
            <a:endParaRPr lang="en-US" dirty="0"/>
          </a:p>
        </p:txBody>
      </p:sp>
      <p:sp>
        <p:nvSpPr>
          <p:cNvPr id="16" name="Text Placeholder 3"/>
          <p:cNvSpPr>
            <a:spLocks noGrp="1"/>
          </p:cNvSpPr>
          <p:nvPr>
            <p:ph type="body" sz="quarter" idx="37" hasCustomPrompt="1"/>
          </p:nvPr>
        </p:nvSpPr>
        <p:spPr>
          <a:xfrm>
            <a:off x="450645" y="1612126"/>
            <a:ext cx="8177418" cy="553998"/>
          </a:xfrm>
          <a:prstGeom prst="rect">
            <a:avLst/>
          </a:prstGeom>
        </p:spPr>
        <p:txBody>
          <a:bodyPr anchor="ctr"/>
          <a:lstStyle>
            <a:lvl1pPr marL="0" indent="0" algn="l">
              <a:buNone/>
              <a:defRPr sz="3000" b="0" i="0" baseline="0">
                <a:solidFill>
                  <a:srgbClr val="132C5C"/>
                </a:solidFill>
                <a:latin typeface="Helvetica"/>
                <a:cs typeface="Helvetica"/>
              </a:defRPr>
            </a:lvl1pPr>
          </a:lstStyle>
          <a:p>
            <a:pPr lvl="0"/>
            <a:r>
              <a:rPr lang="en-US" dirty="0" smtClean="0"/>
              <a:t>Presentation Subtitle</a:t>
            </a:r>
            <a:endParaRPr lang="en-US" dirty="0"/>
          </a:p>
        </p:txBody>
      </p:sp>
      <p:sp>
        <p:nvSpPr>
          <p:cNvPr id="17" name="Picture Placeholder 2"/>
          <p:cNvSpPr>
            <a:spLocks noGrp="1"/>
          </p:cNvSpPr>
          <p:nvPr>
            <p:ph type="pic" sz="quarter" idx="49"/>
          </p:nvPr>
        </p:nvSpPr>
        <p:spPr>
          <a:xfrm>
            <a:off x="1828800"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18" name="Picture Placeholder 2"/>
          <p:cNvSpPr>
            <a:spLocks noGrp="1"/>
          </p:cNvSpPr>
          <p:nvPr>
            <p:ph type="pic" sz="quarter" idx="50"/>
          </p:nvPr>
        </p:nvSpPr>
        <p:spPr>
          <a:xfrm>
            <a:off x="3657600"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19" name="Picture Placeholder 2"/>
          <p:cNvSpPr>
            <a:spLocks noGrp="1"/>
          </p:cNvSpPr>
          <p:nvPr>
            <p:ph type="pic" sz="quarter" idx="51"/>
          </p:nvPr>
        </p:nvSpPr>
        <p:spPr>
          <a:xfrm>
            <a:off x="5486400"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20" name="Picture Placeholder 2"/>
          <p:cNvSpPr>
            <a:spLocks noGrp="1"/>
          </p:cNvSpPr>
          <p:nvPr>
            <p:ph type="pic" sz="quarter" idx="54"/>
          </p:nvPr>
        </p:nvSpPr>
        <p:spPr>
          <a:xfrm>
            <a:off x="1828800" y="3521076"/>
            <a:ext cx="1828800" cy="1465262"/>
          </a:xfrm>
          <a:ln w="12700" cmpd="sng">
            <a:solidFill>
              <a:srgbClr val="FFFFFF"/>
            </a:solidFill>
          </a:ln>
          <a:effectLst/>
        </p:spPr>
        <p:txBody>
          <a:bodyPr/>
          <a:lstStyle/>
          <a:p>
            <a:r>
              <a:rPr lang="en-US" dirty="0" smtClean="0"/>
              <a:t>Click icon to add picture</a:t>
            </a:r>
            <a:endParaRPr lang="en-US" dirty="0"/>
          </a:p>
        </p:txBody>
      </p:sp>
      <p:sp>
        <p:nvSpPr>
          <p:cNvPr id="21" name="Picture Placeholder 2"/>
          <p:cNvSpPr>
            <a:spLocks noGrp="1"/>
          </p:cNvSpPr>
          <p:nvPr>
            <p:ph type="pic" sz="quarter" idx="55"/>
          </p:nvPr>
        </p:nvSpPr>
        <p:spPr>
          <a:xfrm>
            <a:off x="3657600" y="3521076"/>
            <a:ext cx="1828800" cy="1465262"/>
          </a:xfrm>
          <a:ln w="12700" cmpd="sng">
            <a:solidFill>
              <a:srgbClr val="FFFFFF"/>
            </a:solidFill>
          </a:ln>
          <a:effectLst/>
        </p:spPr>
        <p:txBody>
          <a:bodyPr/>
          <a:lstStyle/>
          <a:p>
            <a:r>
              <a:rPr lang="en-US" dirty="0" smtClean="0"/>
              <a:t>Click icon to add picture</a:t>
            </a:r>
            <a:endParaRPr lang="en-US" dirty="0"/>
          </a:p>
        </p:txBody>
      </p:sp>
      <p:sp>
        <p:nvSpPr>
          <p:cNvPr id="22" name="Picture Placeholder 2"/>
          <p:cNvSpPr>
            <a:spLocks noGrp="1"/>
          </p:cNvSpPr>
          <p:nvPr>
            <p:ph type="pic" sz="quarter" idx="56"/>
          </p:nvPr>
        </p:nvSpPr>
        <p:spPr>
          <a:xfrm>
            <a:off x="5486400" y="3521076"/>
            <a:ext cx="1828800" cy="1465262"/>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1088306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FRC CVR 2">
    <p:spTree>
      <p:nvGrpSpPr>
        <p:cNvPr id="1" name=""/>
        <p:cNvGrpSpPr/>
        <p:nvPr/>
      </p:nvGrpSpPr>
      <p:grpSpPr>
        <a:xfrm>
          <a:off x="0" y="0"/>
          <a:ext cx="0" cy="0"/>
          <a:chOff x="0" y="0"/>
          <a:chExt cx="0" cy="0"/>
        </a:xfrm>
      </p:grpSpPr>
      <p:pic>
        <p:nvPicPr>
          <p:cNvPr id="22" name="Picture 21" descr="PPTskyBackground_standard"/>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1"/>
            <a:ext cx="9144000" cy="2288441"/>
          </a:xfrm>
          <a:prstGeom prst="rect">
            <a:avLst/>
          </a:prstGeom>
        </p:spPr>
      </p:pic>
      <p:pic>
        <p:nvPicPr>
          <p:cNvPr id="12" name="Picture 11" descr="Description: NASA insignia RGB"/>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8160560" y="250345"/>
            <a:ext cx="799465" cy="662305"/>
          </a:xfrm>
          <a:prstGeom prst="rect">
            <a:avLst/>
          </a:prstGeom>
          <a:noFill/>
          <a:ln>
            <a:noFill/>
          </a:ln>
        </p:spPr>
      </p:pic>
      <p:sp>
        <p:nvSpPr>
          <p:cNvPr id="13" name="TextBox 12"/>
          <p:cNvSpPr txBox="1"/>
          <p:nvPr userDrawn="1"/>
        </p:nvSpPr>
        <p:spPr>
          <a:xfrm>
            <a:off x="87235" y="476767"/>
            <a:ext cx="2905834" cy="230832"/>
          </a:xfrm>
          <a:prstGeom prst="rect">
            <a:avLst/>
          </a:prstGeom>
          <a:noFill/>
        </p:spPr>
        <p:txBody>
          <a:bodyPr wrap="square" rtlCol="0">
            <a:spAutoFit/>
          </a:bodyPr>
          <a:lstStyle/>
          <a:p>
            <a:r>
              <a:rPr lang="en-US" sz="900" dirty="0" smtClean="0">
                <a:latin typeface="Helvetica"/>
                <a:cs typeface="Helvetica"/>
              </a:rPr>
              <a:t>National Aeronautics and Space Administration</a:t>
            </a:r>
            <a:endParaRPr lang="en-US" sz="900" dirty="0">
              <a:latin typeface="Helvetica"/>
              <a:cs typeface="Helvetica"/>
            </a:endParaRPr>
          </a:p>
        </p:txBody>
      </p:sp>
      <p:sp>
        <p:nvSpPr>
          <p:cNvPr id="17" name="Text Placeholder 5"/>
          <p:cNvSpPr>
            <a:spLocks noGrp="1"/>
          </p:cNvSpPr>
          <p:nvPr>
            <p:ph type="body" sz="quarter" idx="29" hasCustomPrompt="1"/>
          </p:nvPr>
        </p:nvSpPr>
        <p:spPr>
          <a:xfrm>
            <a:off x="450645" y="5682363"/>
            <a:ext cx="8177418" cy="351759"/>
          </a:xfrm>
          <a:prstGeom prst="rect">
            <a:avLst/>
          </a:prstGeom>
        </p:spPr>
        <p:txBody>
          <a:bodyPr>
            <a:noAutofit/>
          </a:bodyPr>
          <a:lstStyle>
            <a:lvl1pPr marL="0" indent="0" algn="l">
              <a:buNone/>
              <a:defRPr sz="1800">
                <a:solidFill>
                  <a:srgbClr val="4973B4"/>
                </a:solidFill>
                <a:latin typeface="Helvetica"/>
                <a:cs typeface="Helvetica"/>
              </a:defRPr>
            </a:lvl1pPr>
          </a:lstStyle>
          <a:p>
            <a:pPr lvl="0"/>
            <a:r>
              <a:rPr lang="en-US" dirty="0" smtClean="0"/>
              <a:t>Author</a:t>
            </a:r>
            <a:endParaRPr lang="en-US" dirty="0"/>
          </a:p>
        </p:txBody>
      </p:sp>
      <p:sp>
        <p:nvSpPr>
          <p:cNvPr id="18" name="Text Placeholder 5"/>
          <p:cNvSpPr>
            <a:spLocks noGrp="1"/>
          </p:cNvSpPr>
          <p:nvPr>
            <p:ph type="body" sz="quarter" idx="30" hasCustomPrompt="1"/>
          </p:nvPr>
        </p:nvSpPr>
        <p:spPr>
          <a:xfrm>
            <a:off x="450645" y="6070109"/>
            <a:ext cx="8177418" cy="340913"/>
          </a:xfrm>
          <a:prstGeom prst="rect">
            <a:avLst/>
          </a:prstGeom>
        </p:spPr>
        <p:txBody>
          <a:bodyPr>
            <a:noAutofit/>
          </a:bodyPr>
          <a:lstStyle>
            <a:lvl1pPr marL="0" indent="0" algn="l">
              <a:buNone/>
              <a:defRPr sz="1600" b="0" i="0">
                <a:solidFill>
                  <a:srgbClr val="4973B4"/>
                </a:solidFill>
                <a:latin typeface="Helvetica Light"/>
                <a:cs typeface="Helvetica Light"/>
              </a:defRPr>
            </a:lvl1pPr>
          </a:lstStyle>
          <a:p>
            <a:pPr lvl="0"/>
            <a:r>
              <a:rPr lang="en-US" dirty="0" smtClean="0"/>
              <a:t>Date</a:t>
            </a:r>
            <a:endParaRPr lang="en-US" dirty="0"/>
          </a:p>
        </p:txBody>
      </p:sp>
      <p:sp>
        <p:nvSpPr>
          <p:cNvPr id="19" name="Text Placeholder 3"/>
          <p:cNvSpPr>
            <a:spLocks noGrp="1"/>
          </p:cNvSpPr>
          <p:nvPr>
            <p:ph type="body" sz="quarter" idx="28" hasCustomPrompt="1"/>
          </p:nvPr>
        </p:nvSpPr>
        <p:spPr>
          <a:xfrm>
            <a:off x="450645" y="4031679"/>
            <a:ext cx="8177418" cy="646331"/>
          </a:xfrm>
          <a:prstGeom prst="rect">
            <a:avLst/>
          </a:prstGeom>
        </p:spPr>
        <p:txBody>
          <a:bodyPr anchor="ctr"/>
          <a:lstStyle>
            <a:lvl1pPr marL="0" indent="0" algn="l">
              <a:buNone/>
              <a:defRPr sz="3600" b="1" i="0" baseline="0">
                <a:solidFill>
                  <a:srgbClr val="4973B4"/>
                </a:solidFill>
                <a:latin typeface="Helvetica"/>
                <a:cs typeface="Helvetica"/>
              </a:defRPr>
            </a:lvl1pPr>
          </a:lstStyle>
          <a:p>
            <a:pPr lvl="0"/>
            <a:r>
              <a:rPr lang="en-US" dirty="0" smtClean="0"/>
              <a:t>Presentation Title</a:t>
            </a:r>
            <a:endParaRPr lang="en-US" dirty="0"/>
          </a:p>
        </p:txBody>
      </p:sp>
      <p:sp>
        <p:nvSpPr>
          <p:cNvPr id="20" name="Text Placeholder 3"/>
          <p:cNvSpPr>
            <a:spLocks noGrp="1"/>
          </p:cNvSpPr>
          <p:nvPr>
            <p:ph type="body" sz="quarter" idx="37" hasCustomPrompt="1"/>
          </p:nvPr>
        </p:nvSpPr>
        <p:spPr>
          <a:xfrm>
            <a:off x="450645" y="4815264"/>
            <a:ext cx="8177418" cy="553998"/>
          </a:xfrm>
          <a:prstGeom prst="rect">
            <a:avLst/>
          </a:prstGeom>
        </p:spPr>
        <p:txBody>
          <a:bodyPr anchor="ctr"/>
          <a:lstStyle>
            <a:lvl1pPr marL="0" indent="0" algn="l">
              <a:buNone/>
              <a:defRPr sz="3000" b="0" i="0" baseline="0">
                <a:solidFill>
                  <a:srgbClr val="4973B4"/>
                </a:solidFill>
                <a:latin typeface="Helvetica"/>
                <a:cs typeface="Helvetica"/>
              </a:defRPr>
            </a:lvl1pPr>
          </a:lstStyle>
          <a:p>
            <a:pPr lvl="0"/>
            <a:r>
              <a:rPr lang="en-US" dirty="0" smtClean="0"/>
              <a:t>Presentation Subtitle</a:t>
            </a:r>
            <a:endParaRPr lang="en-US" dirty="0"/>
          </a:p>
        </p:txBody>
      </p:sp>
      <p:pic>
        <p:nvPicPr>
          <p:cNvPr id="21" name="Picture 20" descr="Skyline-(as-of-6-May-13).png"/>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0" y="1090612"/>
            <a:ext cx="9144000" cy="1323975"/>
          </a:xfrm>
          <a:prstGeom prst="rect">
            <a:avLst/>
          </a:prstGeom>
        </p:spPr>
      </p:pic>
      <p:sp>
        <p:nvSpPr>
          <p:cNvPr id="34" name="Picture Placeholder 2"/>
          <p:cNvSpPr>
            <a:spLocks noGrp="1"/>
          </p:cNvSpPr>
          <p:nvPr>
            <p:ph type="pic" sz="quarter" idx="48"/>
          </p:nvPr>
        </p:nvSpPr>
        <p:spPr>
          <a:xfrm>
            <a:off x="0" y="2288440"/>
            <a:ext cx="1828800" cy="1465262"/>
          </a:xfrm>
          <a:ln w="12700" cmpd="sng">
            <a:solidFill>
              <a:srgbClr val="FFFFFF"/>
            </a:solidFill>
          </a:ln>
          <a:effectLst/>
        </p:spPr>
        <p:txBody>
          <a:bodyPr/>
          <a:lstStyle/>
          <a:p>
            <a:r>
              <a:rPr lang="en-US" dirty="0" smtClean="0"/>
              <a:t>Click icon to add picture</a:t>
            </a:r>
            <a:endParaRPr lang="en-US" dirty="0"/>
          </a:p>
        </p:txBody>
      </p:sp>
      <p:sp>
        <p:nvSpPr>
          <p:cNvPr id="35" name="Picture Placeholder 2"/>
          <p:cNvSpPr>
            <a:spLocks noGrp="1"/>
          </p:cNvSpPr>
          <p:nvPr>
            <p:ph type="pic" sz="quarter" idx="49"/>
          </p:nvPr>
        </p:nvSpPr>
        <p:spPr>
          <a:xfrm>
            <a:off x="1828800" y="2288440"/>
            <a:ext cx="1828800" cy="1465262"/>
          </a:xfrm>
          <a:ln w="12700" cmpd="sng">
            <a:solidFill>
              <a:srgbClr val="FFFFFF"/>
            </a:solidFill>
          </a:ln>
          <a:effectLst/>
        </p:spPr>
        <p:txBody>
          <a:bodyPr/>
          <a:lstStyle/>
          <a:p>
            <a:r>
              <a:rPr lang="en-US" dirty="0" smtClean="0"/>
              <a:t>Click icon to add picture</a:t>
            </a:r>
            <a:endParaRPr lang="en-US" dirty="0"/>
          </a:p>
        </p:txBody>
      </p:sp>
      <p:sp>
        <p:nvSpPr>
          <p:cNvPr id="36" name="Picture Placeholder 2"/>
          <p:cNvSpPr>
            <a:spLocks noGrp="1"/>
          </p:cNvSpPr>
          <p:nvPr>
            <p:ph type="pic" sz="quarter" idx="50"/>
          </p:nvPr>
        </p:nvSpPr>
        <p:spPr>
          <a:xfrm>
            <a:off x="3657600" y="2288440"/>
            <a:ext cx="1828800" cy="1465262"/>
          </a:xfrm>
          <a:ln w="12700" cmpd="sng">
            <a:solidFill>
              <a:srgbClr val="FFFFFF"/>
            </a:solidFill>
          </a:ln>
          <a:effectLst/>
        </p:spPr>
        <p:txBody>
          <a:bodyPr/>
          <a:lstStyle/>
          <a:p>
            <a:r>
              <a:rPr lang="en-US" dirty="0" smtClean="0"/>
              <a:t>Click icon to add picture</a:t>
            </a:r>
            <a:endParaRPr lang="en-US" dirty="0"/>
          </a:p>
        </p:txBody>
      </p:sp>
      <p:sp>
        <p:nvSpPr>
          <p:cNvPr id="37" name="Picture Placeholder 2"/>
          <p:cNvSpPr>
            <a:spLocks noGrp="1"/>
          </p:cNvSpPr>
          <p:nvPr>
            <p:ph type="pic" sz="quarter" idx="51"/>
          </p:nvPr>
        </p:nvSpPr>
        <p:spPr>
          <a:xfrm>
            <a:off x="5486400" y="2288440"/>
            <a:ext cx="1828800" cy="1465262"/>
          </a:xfrm>
          <a:ln w="12700" cmpd="sng">
            <a:solidFill>
              <a:srgbClr val="FFFFFF"/>
            </a:solidFill>
          </a:ln>
          <a:effectLst/>
        </p:spPr>
        <p:txBody>
          <a:bodyPr/>
          <a:lstStyle/>
          <a:p>
            <a:r>
              <a:rPr lang="en-US" dirty="0" smtClean="0"/>
              <a:t>Click icon to add picture</a:t>
            </a:r>
            <a:endParaRPr lang="en-US" dirty="0"/>
          </a:p>
        </p:txBody>
      </p:sp>
      <p:sp>
        <p:nvSpPr>
          <p:cNvPr id="38" name="Picture Placeholder 2"/>
          <p:cNvSpPr>
            <a:spLocks noGrp="1"/>
          </p:cNvSpPr>
          <p:nvPr>
            <p:ph type="pic" sz="quarter" idx="52"/>
          </p:nvPr>
        </p:nvSpPr>
        <p:spPr>
          <a:xfrm>
            <a:off x="7316193" y="2288440"/>
            <a:ext cx="1828800" cy="1465262"/>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71102963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DFRC Blank_Black">
    <p:spTree>
      <p:nvGrpSpPr>
        <p:cNvPr id="1" name=""/>
        <p:cNvGrpSpPr/>
        <p:nvPr/>
      </p:nvGrpSpPr>
      <p:grpSpPr>
        <a:xfrm>
          <a:off x="0" y="0"/>
          <a:ext cx="0" cy="0"/>
          <a:chOff x="0" y="0"/>
          <a:chExt cx="0" cy="0"/>
        </a:xfrm>
      </p:grpSpPr>
      <p:pic>
        <p:nvPicPr>
          <p:cNvPr id="4" name="Picture 3" descr="Description: NASA insignia RGB"/>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160560" y="250345"/>
            <a:ext cx="799465" cy="662305"/>
          </a:xfrm>
          <a:prstGeom prst="rect">
            <a:avLst/>
          </a:prstGeom>
          <a:noFill/>
          <a:ln>
            <a:noFill/>
          </a:ln>
        </p:spPr>
      </p:pic>
      <p:sp>
        <p:nvSpPr>
          <p:cNvPr id="5" name="TextBox 4"/>
          <p:cNvSpPr txBox="1"/>
          <p:nvPr userDrawn="1"/>
        </p:nvSpPr>
        <p:spPr>
          <a:xfrm>
            <a:off x="87235" y="476767"/>
            <a:ext cx="2905834" cy="230832"/>
          </a:xfrm>
          <a:prstGeom prst="rect">
            <a:avLst/>
          </a:prstGeom>
          <a:noFill/>
        </p:spPr>
        <p:txBody>
          <a:bodyPr wrap="square" rtlCol="0">
            <a:spAutoFit/>
          </a:bodyPr>
          <a:lstStyle/>
          <a:p>
            <a:r>
              <a:rPr lang="en-US" sz="900" dirty="0" smtClean="0">
                <a:solidFill>
                  <a:schemeClr val="bg1"/>
                </a:solidFill>
                <a:latin typeface="Helvetica"/>
                <a:cs typeface="Helvetica"/>
              </a:rPr>
              <a:t>National Aeronautics and Space Administration</a:t>
            </a:r>
            <a:endParaRPr lang="en-US" sz="900" dirty="0">
              <a:solidFill>
                <a:schemeClr val="bg1"/>
              </a:solidFill>
              <a:latin typeface="Helvetica"/>
              <a:cs typeface="Helvetica"/>
            </a:endParaRPr>
          </a:p>
        </p:txBody>
      </p:sp>
      <p:sp>
        <p:nvSpPr>
          <p:cNvPr id="6" name="Text Placeholder 5"/>
          <p:cNvSpPr>
            <a:spLocks noGrp="1"/>
          </p:cNvSpPr>
          <p:nvPr>
            <p:ph type="body" sz="quarter" idx="29" hasCustomPrompt="1"/>
          </p:nvPr>
        </p:nvSpPr>
        <p:spPr>
          <a:xfrm>
            <a:off x="450645" y="5682363"/>
            <a:ext cx="8177418" cy="351759"/>
          </a:xfrm>
          <a:prstGeom prst="rect">
            <a:avLst/>
          </a:prstGeom>
        </p:spPr>
        <p:txBody>
          <a:bodyPr>
            <a:noAutofit/>
          </a:bodyPr>
          <a:lstStyle>
            <a:lvl1pPr marL="0" indent="0" algn="l">
              <a:buNone/>
              <a:defRPr sz="1800">
                <a:solidFill>
                  <a:srgbClr val="4973B4"/>
                </a:solidFill>
                <a:latin typeface="Helvetica"/>
                <a:cs typeface="Helvetica"/>
              </a:defRPr>
            </a:lvl1pPr>
          </a:lstStyle>
          <a:p>
            <a:pPr lvl="0"/>
            <a:r>
              <a:rPr lang="en-US" dirty="0" smtClean="0"/>
              <a:t>Author</a:t>
            </a:r>
            <a:endParaRPr lang="en-US" dirty="0"/>
          </a:p>
        </p:txBody>
      </p:sp>
      <p:sp>
        <p:nvSpPr>
          <p:cNvPr id="7" name="Text Placeholder 5"/>
          <p:cNvSpPr>
            <a:spLocks noGrp="1"/>
          </p:cNvSpPr>
          <p:nvPr>
            <p:ph type="body" sz="quarter" idx="30" hasCustomPrompt="1"/>
          </p:nvPr>
        </p:nvSpPr>
        <p:spPr>
          <a:xfrm>
            <a:off x="450645" y="6070109"/>
            <a:ext cx="8177418" cy="340913"/>
          </a:xfrm>
          <a:prstGeom prst="rect">
            <a:avLst/>
          </a:prstGeom>
        </p:spPr>
        <p:txBody>
          <a:bodyPr>
            <a:noAutofit/>
          </a:bodyPr>
          <a:lstStyle>
            <a:lvl1pPr marL="0" indent="0" algn="l">
              <a:buNone/>
              <a:defRPr sz="1600" b="0" i="0">
                <a:solidFill>
                  <a:srgbClr val="4973B4"/>
                </a:solidFill>
                <a:latin typeface="Helvetica Light"/>
                <a:cs typeface="Helvetica Light"/>
              </a:defRPr>
            </a:lvl1pPr>
          </a:lstStyle>
          <a:p>
            <a:pPr lvl="0"/>
            <a:r>
              <a:rPr lang="en-US" dirty="0" smtClean="0"/>
              <a:t>Date</a:t>
            </a:r>
            <a:endParaRPr lang="en-US" dirty="0"/>
          </a:p>
        </p:txBody>
      </p:sp>
      <p:sp>
        <p:nvSpPr>
          <p:cNvPr id="8" name="Text Placeholder 3"/>
          <p:cNvSpPr>
            <a:spLocks noGrp="1"/>
          </p:cNvSpPr>
          <p:nvPr>
            <p:ph type="body" sz="quarter" idx="28" hasCustomPrompt="1"/>
          </p:nvPr>
        </p:nvSpPr>
        <p:spPr>
          <a:xfrm>
            <a:off x="450645" y="4031679"/>
            <a:ext cx="8177418" cy="646331"/>
          </a:xfrm>
          <a:prstGeom prst="rect">
            <a:avLst/>
          </a:prstGeom>
        </p:spPr>
        <p:txBody>
          <a:bodyPr anchor="ctr"/>
          <a:lstStyle>
            <a:lvl1pPr marL="0" indent="0" algn="l">
              <a:buNone/>
              <a:defRPr sz="3600" b="1" i="0" baseline="0">
                <a:solidFill>
                  <a:srgbClr val="4973B4"/>
                </a:solidFill>
                <a:latin typeface="Helvetica"/>
                <a:cs typeface="Helvetica"/>
              </a:defRPr>
            </a:lvl1pPr>
          </a:lstStyle>
          <a:p>
            <a:pPr lvl="0"/>
            <a:r>
              <a:rPr lang="en-US" dirty="0" smtClean="0"/>
              <a:t>Presentation Title</a:t>
            </a:r>
            <a:endParaRPr lang="en-US" dirty="0"/>
          </a:p>
        </p:txBody>
      </p:sp>
      <p:sp>
        <p:nvSpPr>
          <p:cNvPr id="9" name="Text Placeholder 3"/>
          <p:cNvSpPr>
            <a:spLocks noGrp="1"/>
          </p:cNvSpPr>
          <p:nvPr>
            <p:ph type="body" sz="quarter" idx="37" hasCustomPrompt="1"/>
          </p:nvPr>
        </p:nvSpPr>
        <p:spPr>
          <a:xfrm>
            <a:off x="450645" y="4815264"/>
            <a:ext cx="8177418" cy="553998"/>
          </a:xfrm>
          <a:prstGeom prst="rect">
            <a:avLst/>
          </a:prstGeom>
        </p:spPr>
        <p:txBody>
          <a:bodyPr anchor="ctr"/>
          <a:lstStyle>
            <a:lvl1pPr marL="0" indent="0" algn="l">
              <a:buNone/>
              <a:defRPr sz="3000" b="0" i="0" baseline="0">
                <a:solidFill>
                  <a:srgbClr val="4973B4"/>
                </a:solidFill>
                <a:latin typeface="Helvetica"/>
                <a:cs typeface="Helvetica"/>
              </a:defRPr>
            </a:lvl1pPr>
          </a:lstStyle>
          <a:p>
            <a:pPr lvl="0"/>
            <a:r>
              <a:rPr lang="en-US" dirty="0" smtClean="0"/>
              <a:t>Presentation Subtitle</a:t>
            </a:r>
            <a:endParaRPr lang="en-US" dirty="0"/>
          </a:p>
        </p:txBody>
      </p:sp>
      <p:sp>
        <p:nvSpPr>
          <p:cNvPr id="14" name="Picture Placeholder 2"/>
          <p:cNvSpPr>
            <a:spLocks noGrp="1"/>
          </p:cNvSpPr>
          <p:nvPr>
            <p:ph type="pic" sz="quarter" idx="48"/>
          </p:nvPr>
        </p:nvSpPr>
        <p:spPr>
          <a:xfrm>
            <a:off x="0" y="1508685"/>
            <a:ext cx="2286000" cy="1842909"/>
          </a:xfrm>
          <a:ln w="12700" cmpd="sng">
            <a:solidFill>
              <a:srgbClr val="FFFFFF"/>
            </a:solidFill>
          </a:ln>
          <a:effectLst/>
        </p:spPr>
        <p:txBody>
          <a:bodyPr/>
          <a:lstStyle/>
          <a:p>
            <a:r>
              <a:rPr lang="en-US" dirty="0" smtClean="0"/>
              <a:t>Click icon to add picture</a:t>
            </a:r>
            <a:endParaRPr lang="en-US" dirty="0"/>
          </a:p>
        </p:txBody>
      </p:sp>
      <p:sp>
        <p:nvSpPr>
          <p:cNvPr id="29" name="Picture Placeholder 2"/>
          <p:cNvSpPr>
            <a:spLocks noGrp="1"/>
          </p:cNvSpPr>
          <p:nvPr>
            <p:ph type="pic" sz="quarter" idx="49"/>
          </p:nvPr>
        </p:nvSpPr>
        <p:spPr>
          <a:xfrm>
            <a:off x="2286000" y="1508685"/>
            <a:ext cx="2286000" cy="1842909"/>
          </a:xfrm>
          <a:ln w="12700" cmpd="sng">
            <a:solidFill>
              <a:srgbClr val="FFFFFF"/>
            </a:solidFill>
          </a:ln>
          <a:effectLst/>
        </p:spPr>
        <p:txBody>
          <a:bodyPr/>
          <a:lstStyle/>
          <a:p>
            <a:r>
              <a:rPr lang="en-US" dirty="0" smtClean="0"/>
              <a:t>Click icon to add picture</a:t>
            </a:r>
            <a:endParaRPr lang="en-US" dirty="0"/>
          </a:p>
        </p:txBody>
      </p:sp>
      <p:sp>
        <p:nvSpPr>
          <p:cNvPr id="30" name="Picture Placeholder 2"/>
          <p:cNvSpPr>
            <a:spLocks noGrp="1"/>
          </p:cNvSpPr>
          <p:nvPr>
            <p:ph type="pic" sz="quarter" idx="50"/>
          </p:nvPr>
        </p:nvSpPr>
        <p:spPr>
          <a:xfrm>
            <a:off x="4572000" y="1508685"/>
            <a:ext cx="2286000" cy="1842909"/>
          </a:xfrm>
          <a:ln w="12700" cmpd="sng">
            <a:solidFill>
              <a:srgbClr val="FFFFFF"/>
            </a:solidFill>
          </a:ln>
          <a:effectLst/>
        </p:spPr>
        <p:txBody>
          <a:bodyPr/>
          <a:lstStyle/>
          <a:p>
            <a:r>
              <a:rPr lang="en-US" dirty="0" smtClean="0"/>
              <a:t>Click icon to add picture</a:t>
            </a:r>
            <a:endParaRPr lang="en-US" dirty="0"/>
          </a:p>
        </p:txBody>
      </p:sp>
      <p:sp>
        <p:nvSpPr>
          <p:cNvPr id="31" name="Picture Placeholder 2"/>
          <p:cNvSpPr>
            <a:spLocks noGrp="1"/>
          </p:cNvSpPr>
          <p:nvPr>
            <p:ph type="pic" sz="quarter" idx="51"/>
          </p:nvPr>
        </p:nvSpPr>
        <p:spPr>
          <a:xfrm>
            <a:off x="6858000" y="1508685"/>
            <a:ext cx="2286000" cy="1842909"/>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2710002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DFRC Blank_Black">
    <p:spTree>
      <p:nvGrpSpPr>
        <p:cNvPr id="1" name=""/>
        <p:cNvGrpSpPr/>
        <p:nvPr/>
      </p:nvGrpSpPr>
      <p:grpSpPr>
        <a:xfrm>
          <a:off x="0" y="0"/>
          <a:ext cx="0" cy="0"/>
          <a:chOff x="0" y="0"/>
          <a:chExt cx="0" cy="0"/>
        </a:xfrm>
      </p:grpSpPr>
      <p:pic>
        <p:nvPicPr>
          <p:cNvPr id="4" name="Picture 3" descr="Description: NASA insignia RGB"/>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160560" y="250345"/>
            <a:ext cx="799465" cy="662305"/>
          </a:xfrm>
          <a:prstGeom prst="rect">
            <a:avLst/>
          </a:prstGeom>
          <a:noFill/>
          <a:ln>
            <a:noFill/>
          </a:ln>
        </p:spPr>
      </p:pic>
      <p:sp>
        <p:nvSpPr>
          <p:cNvPr id="5" name="TextBox 4"/>
          <p:cNvSpPr txBox="1"/>
          <p:nvPr userDrawn="1"/>
        </p:nvSpPr>
        <p:spPr>
          <a:xfrm>
            <a:off x="87235" y="476767"/>
            <a:ext cx="2905834" cy="230832"/>
          </a:xfrm>
          <a:prstGeom prst="rect">
            <a:avLst/>
          </a:prstGeom>
          <a:noFill/>
        </p:spPr>
        <p:txBody>
          <a:bodyPr wrap="square" rtlCol="0">
            <a:spAutoFit/>
          </a:bodyPr>
          <a:lstStyle/>
          <a:p>
            <a:r>
              <a:rPr lang="en-US" sz="900" dirty="0" smtClean="0">
                <a:solidFill>
                  <a:schemeClr val="bg1"/>
                </a:solidFill>
                <a:latin typeface="Helvetica"/>
                <a:cs typeface="Helvetica"/>
              </a:rPr>
              <a:t>National Aeronautics and Space Administration</a:t>
            </a:r>
            <a:endParaRPr lang="en-US" sz="900" dirty="0">
              <a:solidFill>
                <a:schemeClr val="bg1"/>
              </a:solidFill>
              <a:latin typeface="Helvetica"/>
              <a:cs typeface="Helvetica"/>
            </a:endParaRPr>
          </a:p>
        </p:txBody>
      </p:sp>
      <p:sp>
        <p:nvSpPr>
          <p:cNvPr id="6" name="Text Placeholder 5"/>
          <p:cNvSpPr>
            <a:spLocks noGrp="1"/>
          </p:cNvSpPr>
          <p:nvPr>
            <p:ph type="body" sz="quarter" idx="29" hasCustomPrompt="1"/>
          </p:nvPr>
        </p:nvSpPr>
        <p:spPr>
          <a:xfrm>
            <a:off x="450645" y="5146141"/>
            <a:ext cx="8177418" cy="351759"/>
          </a:xfrm>
          <a:prstGeom prst="rect">
            <a:avLst/>
          </a:prstGeom>
        </p:spPr>
        <p:txBody>
          <a:bodyPr>
            <a:noAutofit/>
          </a:bodyPr>
          <a:lstStyle>
            <a:lvl1pPr marL="0" indent="0" algn="l">
              <a:buNone/>
              <a:defRPr sz="1800">
                <a:solidFill>
                  <a:srgbClr val="FFFFFF"/>
                </a:solidFill>
                <a:latin typeface="Helvetica"/>
                <a:cs typeface="Helvetica"/>
              </a:defRPr>
            </a:lvl1pPr>
          </a:lstStyle>
          <a:p>
            <a:pPr lvl="0"/>
            <a:r>
              <a:rPr lang="en-US" dirty="0" smtClean="0"/>
              <a:t>Author</a:t>
            </a:r>
            <a:endParaRPr lang="en-US" dirty="0"/>
          </a:p>
        </p:txBody>
      </p:sp>
      <p:sp>
        <p:nvSpPr>
          <p:cNvPr id="7" name="Text Placeholder 5"/>
          <p:cNvSpPr>
            <a:spLocks noGrp="1"/>
          </p:cNvSpPr>
          <p:nvPr>
            <p:ph type="body" sz="quarter" idx="30" hasCustomPrompt="1"/>
          </p:nvPr>
        </p:nvSpPr>
        <p:spPr>
          <a:xfrm>
            <a:off x="450645" y="5533887"/>
            <a:ext cx="8177418" cy="340913"/>
          </a:xfrm>
          <a:prstGeom prst="rect">
            <a:avLst/>
          </a:prstGeom>
        </p:spPr>
        <p:txBody>
          <a:bodyPr>
            <a:noAutofit/>
          </a:bodyPr>
          <a:lstStyle>
            <a:lvl1pPr marL="0" indent="0" algn="l">
              <a:buNone/>
              <a:defRPr sz="1600" b="0" i="0">
                <a:solidFill>
                  <a:srgbClr val="FFFFFF"/>
                </a:solidFill>
                <a:latin typeface="Helvetica Light"/>
                <a:cs typeface="Helvetica Light"/>
              </a:defRPr>
            </a:lvl1pPr>
          </a:lstStyle>
          <a:p>
            <a:pPr lvl="0"/>
            <a:r>
              <a:rPr lang="en-US" dirty="0" smtClean="0"/>
              <a:t>Date</a:t>
            </a:r>
            <a:endParaRPr lang="en-US" dirty="0"/>
          </a:p>
        </p:txBody>
      </p:sp>
      <p:sp>
        <p:nvSpPr>
          <p:cNvPr id="8" name="Text Placeholder 3"/>
          <p:cNvSpPr>
            <a:spLocks noGrp="1"/>
          </p:cNvSpPr>
          <p:nvPr>
            <p:ph type="body" sz="quarter" idx="28" hasCustomPrompt="1"/>
          </p:nvPr>
        </p:nvSpPr>
        <p:spPr>
          <a:xfrm>
            <a:off x="450645" y="3495457"/>
            <a:ext cx="8177418" cy="646331"/>
          </a:xfrm>
          <a:prstGeom prst="rect">
            <a:avLst/>
          </a:prstGeom>
        </p:spPr>
        <p:txBody>
          <a:bodyPr anchor="ctr"/>
          <a:lstStyle>
            <a:lvl1pPr marL="0" indent="0" algn="l">
              <a:buNone/>
              <a:defRPr sz="3600" b="1" i="0" baseline="0">
                <a:solidFill>
                  <a:srgbClr val="FFFFFF"/>
                </a:solidFill>
                <a:latin typeface="Helvetica"/>
                <a:cs typeface="Helvetica"/>
              </a:defRPr>
            </a:lvl1pPr>
          </a:lstStyle>
          <a:p>
            <a:pPr lvl="0"/>
            <a:r>
              <a:rPr lang="en-US" dirty="0" smtClean="0"/>
              <a:t>Presentation Title</a:t>
            </a:r>
            <a:endParaRPr lang="en-US" dirty="0"/>
          </a:p>
        </p:txBody>
      </p:sp>
      <p:sp>
        <p:nvSpPr>
          <p:cNvPr id="9" name="Text Placeholder 3"/>
          <p:cNvSpPr>
            <a:spLocks noGrp="1"/>
          </p:cNvSpPr>
          <p:nvPr>
            <p:ph type="body" sz="quarter" idx="37" hasCustomPrompt="1"/>
          </p:nvPr>
        </p:nvSpPr>
        <p:spPr>
          <a:xfrm>
            <a:off x="450645" y="4279042"/>
            <a:ext cx="8177418" cy="553998"/>
          </a:xfrm>
          <a:prstGeom prst="rect">
            <a:avLst/>
          </a:prstGeom>
        </p:spPr>
        <p:txBody>
          <a:bodyPr anchor="ctr"/>
          <a:lstStyle>
            <a:lvl1pPr marL="0" indent="0" algn="l">
              <a:buNone/>
              <a:defRPr sz="3000" b="0" i="0" baseline="0">
                <a:solidFill>
                  <a:srgbClr val="FFFFFF"/>
                </a:solidFill>
                <a:latin typeface="Helvetica"/>
                <a:cs typeface="Helvetica"/>
              </a:defRPr>
            </a:lvl1pPr>
          </a:lstStyle>
          <a:p>
            <a:pPr lvl="0"/>
            <a:r>
              <a:rPr lang="en-US" dirty="0" smtClean="0"/>
              <a:t>Presentation Subtitle</a:t>
            </a:r>
            <a:endParaRPr lang="en-US" dirty="0"/>
          </a:p>
        </p:txBody>
      </p:sp>
      <p:sp>
        <p:nvSpPr>
          <p:cNvPr id="14" name="Picture Placeholder 2"/>
          <p:cNvSpPr>
            <a:spLocks noGrp="1"/>
          </p:cNvSpPr>
          <p:nvPr>
            <p:ph type="pic" sz="quarter" idx="48"/>
          </p:nvPr>
        </p:nvSpPr>
        <p:spPr>
          <a:xfrm>
            <a:off x="0" y="1290975"/>
            <a:ext cx="2286000" cy="1842909"/>
          </a:xfrm>
          <a:ln w="12700" cmpd="sng">
            <a:solidFill>
              <a:srgbClr val="FFFFFF"/>
            </a:solidFill>
          </a:ln>
          <a:effectLst/>
        </p:spPr>
        <p:txBody>
          <a:bodyPr/>
          <a:lstStyle/>
          <a:p>
            <a:r>
              <a:rPr lang="en-US" dirty="0" smtClean="0"/>
              <a:t>Click icon to add picture</a:t>
            </a:r>
            <a:endParaRPr lang="en-US" dirty="0"/>
          </a:p>
        </p:txBody>
      </p:sp>
      <p:sp>
        <p:nvSpPr>
          <p:cNvPr id="15" name="Picture Placeholder 2"/>
          <p:cNvSpPr>
            <a:spLocks noGrp="1"/>
          </p:cNvSpPr>
          <p:nvPr>
            <p:ph type="pic" sz="quarter" idx="49"/>
          </p:nvPr>
        </p:nvSpPr>
        <p:spPr>
          <a:xfrm>
            <a:off x="2286000" y="1290975"/>
            <a:ext cx="2286000" cy="1842909"/>
          </a:xfrm>
          <a:ln w="12700" cmpd="sng">
            <a:solidFill>
              <a:srgbClr val="FFFFFF"/>
            </a:solidFill>
          </a:ln>
          <a:effectLst/>
        </p:spPr>
        <p:txBody>
          <a:bodyPr/>
          <a:lstStyle/>
          <a:p>
            <a:r>
              <a:rPr lang="en-US" dirty="0" smtClean="0"/>
              <a:t>Click icon to add picture</a:t>
            </a:r>
            <a:endParaRPr lang="en-US" dirty="0"/>
          </a:p>
        </p:txBody>
      </p:sp>
      <p:sp>
        <p:nvSpPr>
          <p:cNvPr id="16" name="Picture Placeholder 2"/>
          <p:cNvSpPr>
            <a:spLocks noGrp="1"/>
          </p:cNvSpPr>
          <p:nvPr>
            <p:ph type="pic" sz="quarter" idx="50"/>
          </p:nvPr>
        </p:nvSpPr>
        <p:spPr>
          <a:xfrm>
            <a:off x="4572000" y="1290975"/>
            <a:ext cx="2286000" cy="1842909"/>
          </a:xfrm>
          <a:ln w="12700" cmpd="sng">
            <a:solidFill>
              <a:srgbClr val="FFFFFF"/>
            </a:solidFill>
          </a:ln>
          <a:effectLst/>
        </p:spPr>
        <p:txBody>
          <a:bodyPr/>
          <a:lstStyle/>
          <a:p>
            <a:r>
              <a:rPr lang="en-US" dirty="0" smtClean="0"/>
              <a:t>Click icon to add picture</a:t>
            </a:r>
            <a:endParaRPr lang="en-US" dirty="0"/>
          </a:p>
        </p:txBody>
      </p:sp>
      <p:sp>
        <p:nvSpPr>
          <p:cNvPr id="17" name="Picture Placeholder 2"/>
          <p:cNvSpPr>
            <a:spLocks noGrp="1"/>
          </p:cNvSpPr>
          <p:nvPr>
            <p:ph type="pic" sz="quarter" idx="51"/>
          </p:nvPr>
        </p:nvSpPr>
        <p:spPr>
          <a:xfrm>
            <a:off x="6858000" y="1290975"/>
            <a:ext cx="2286000" cy="1842909"/>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3422075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DFRC Blank_Black">
    <p:spTree>
      <p:nvGrpSpPr>
        <p:cNvPr id="1" name=""/>
        <p:cNvGrpSpPr/>
        <p:nvPr/>
      </p:nvGrpSpPr>
      <p:grpSpPr>
        <a:xfrm>
          <a:off x="0" y="0"/>
          <a:ext cx="0" cy="0"/>
          <a:chOff x="0" y="0"/>
          <a:chExt cx="0" cy="0"/>
        </a:xfrm>
      </p:grpSpPr>
      <p:pic>
        <p:nvPicPr>
          <p:cNvPr id="4" name="Picture 3" descr="Description: NASA insignia RGB"/>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160560" y="250345"/>
            <a:ext cx="799465" cy="662305"/>
          </a:xfrm>
          <a:prstGeom prst="rect">
            <a:avLst/>
          </a:prstGeom>
          <a:noFill/>
          <a:ln>
            <a:noFill/>
          </a:ln>
        </p:spPr>
      </p:pic>
      <p:sp>
        <p:nvSpPr>
          <p:cNvPr id="5" name="TextBox 4"/>
          <p:cNvSpPr txBox="1"/>
          <p:nvPr userDrawn="1"/>
        </p:nvSpPr>
        <p:spPr>
          <a:xfrm>
            <a:off x="87235" y="476767"/>
            <a:ext cx="2905834" cy="230832"/>
          </a:xfrm>
          <a:prstGeom prst="rect">
            <a:avLst/>
          </a:prstGeom>
          <a:noFill/>
        </p:spPr>
        <p:txBody>
          <a:bodyPr wrap="square" rtlCol="0">
            <a:spAutoFit/>
          </a:bodyPr>
          <a:lstStyle/>
          <a:p>
            <a:r>
              <a:rPr lang="en-US" sz="900" dirty="0" smtClean="0">
                <a:solidFill>
                  <a:schemeClr val="bg1"/>
                </a:solidFill>
                <a:latin typeface="Helvetica"/>
                <a:cs typeface="Helvetica"/>
              </a:rPr>
              <a:t>National Aeronautics and Space Administration</a:t>
            </a:r>
            <a:endParaRPr lang="en-US" sz="900" dirty="0">
              <a:solidFill>
                <a:schemeClr val="bg1"/>
              </a:solidFill>
              <a:latin typeface="Helvetica"/>
              <a:cs typeface="Helvetica"/>
            </a:endParaRPr>
          </a:p>
        </p:txBody>
      </p:sp>
      <p:sp>
        <p:nvSpPr>
          <p:cNvPr id="6" name="Text Placeholder 5"/>
          <p:cNvSpPr>
            <a:spLocks noGrp="1"/>
          </p:cNvSpPr>
          <p:nvPr>
            <p:ph type="body" sz="quarter" idx="29" hasCustomPrompt="1"/>
          </p:nvPr>
        </p:nvSpPr>
        <p:spPr>
          <a:xfrm>
            <a:off x="450645" y="5146141"/>
            <a:ext cx="8177418" cy="351759"/>
          </a:xfrm>
          <a:prstGeom prst="rect">
            <a:avLst/>
          </a:prstGeom>
        </p:spPr>
        <p:txBody>
          <a:bodyPr>
            <a:noAutofit/>
          </a:bodyPr>
          <a:lstStyle>
            <a:lvl1pPr marL="0" indent="0" algn="l">
              <a:buNone/>
              <a:defRPr sz="1800">
                <a:solidFill>
                  <a:srgbClr val="FFFFFF"/>
                </a:solidFill>
                <a:latin typeface="Helvetica"/>
                <a:cs typeface="Helvetica"/>
              </a:defRPr>
            </a:lvl1pPr>
          </a:lstStyle>
          <a:p>
            <a:pPr lvl="0"/>
            <a:r>
              <a:rPr lang="en-US" dirty="0" smtClean="0"/>
              <a:t>Author</a:t>
            </a:r>
            <a:endParaRPr lang="en-US" dirty="0"/>
          </a:p>
        </p:txBody>
      </p:sp>
      <p:sp>
        <p:nvSpPr>
          <p:cNvPr id="7" name="Text Placeholder 5"/>
          <p:cNvSpPr>
            <a:spLocks noGrp="1"/>
          </p:cNvSpPr>
          <p:nvPr>
            <p:ph type="body" sz="quarter" idx="30" hasCustomPrompt="1"/>
          </p:nvPr>
        </p:nvSpPr>
        <p:spPr>
          <a:xfrm>
            <a:off x="450645" y="5533887"/>
            <a:ext cx="8177418" cy="340913"/>
          </a:xfrm>
          <a:prstGeom prst="rect">
            <a:avLst/>
          </a:prstGeom>
        </p:spPr>
        <p:txBody>
          <a:bodyPr>
            <a:noAutofit/>
          </a:bodyPr>
          <a:lstStyle>
            <a:lvl1pPr marL="0" indent="0" algn="l">
              <a:buNone/>
              <a:defRPr sz="1600" b="0" i="0">
                <a:solidFill>
                  <a:srgbClr val="FFFFFF"/>
                </a:solidFill>
                <a:latin typeface="Helvetica Light"/>
                <a:cs typeface="Helvetica Light"/>
              </a:defRPr>
            </a:lvl1pPr>
          </a:lstStyle>
          <a:p>
            <a:pPr lvl="0"/>
            <a:r>
              <a:rPr lang="en-US" dirty="0" smtClean="0"/>
              <a:t>Date</a:t>
            </a:r>
            <a:endParaRPr lang="en-US" dirty="0"/>
          </a:p>
        </p:txBody>
      </p:sp>
      <p:sp>
        <p:nvSpPr>
          <p:cNvPr id="8" name="Text Placeholder 3"/>
          <p:cNvSpPr>
            <a:spLocks noGrp="1"/>
          </p:cNvSpPr>
          <p:nvPr>
            <p:ph type="body" sz="quarter" idx="28" hasCustomPrompt="1"/>
          </p:nvPr>
        </p:nvSpPr>
        <p:spPr>
          <a:xfrm>
            <a:off x="450645" y="3495457"/>
            <a:ext cx="8177418" cy="646331"/>
          </a:xfrm>
          <a:prstGeom prst="rect">
            <a:avLst/>
          </a:prstGeom>
        </p:spPr>
        <p:txBody>
          <a:bodyPr anchor="ctr"/>
          <a:lstStyle>
            <a:lvl1pPr marL="0" indent="0" algn="l">
              <a:buNone/>
              <a:defRPr sz="3600" b="1" i="0" baseline="0">
                <a:solidFill>
                  <a:srgbClr val="FFFFFF"/>
                </a:solidFill>
                <a:latin typeface="Helvetica"/>
                <a:cs typeface="Helvetica"/>
              </a:defRPr>
            </a:lvl1pPr>
          </a:lstStyle>
          <a:p>
            <a:pPr lvl="0"/>
            <a:r>
              <a:rPr lang="en-US" dirty="0" smtClean="0"/>
              <a:t>Presentation Title</a:t>
            </a:r>
            <a:endParaRPr lang="en-US" dirty="0"/>
          </a:p>
        </p:txBody>
      </p:sp>
      <p:sp>
        <p:nvSpPr>
          <p:cNvPr id="9" name="Text Placeholder 3"/>
          <p:cNvSpPr>
            <a:spLocks noGrp="1"/>
          </p:cNvSpPr>
          <p:nvPr>
            <p:ph type="body" sz="quarter" idx="37" hasCustomPrompt="1"/>
          </p:nvPr>
        </p:nvSpPr>
        <p:spPr>
          <a:xfrm>
            <a:off x="450645" y="4279042"/>
            <a:ext cx="8177418" cy="553998"/>
          </a:xfrm>
          <a:prstGeom prst="rect">
            <a:avLst/>
          </a:prstGeom>
        </p:spPr>
        <p:txBody>
          <a:bodyPr anchor="ctr"/>
          <a:lstStyle>
            <a:lvl1pPr marL="0" indent="0" algn="l">
              <a:buNone/>
              <a:defRPr sz="3000" b="0" i="0" baseline="0">
                <a:solidFill>
                  <a:srgbClr val="FFFFFF"/>
                </a:solidFill>
                <a:latin typeface="Helvetica"/>
                <a:cs typeface="Helvetica"/>
              </a:defRPr>
            </a:lvl1pPr>
          </a:lstStyle>
          <a:p>
            <a:pPr lvl="0"/>
            <a:r>
              <a:rPr lang="en-US" dirty="0" smtClean="0"/>
              <a:t>Presentation Subtitle</a:t>
            </a:r>
            <a:endParaRPr lang="en-US" dirty="0"/>
          </a:p>
        </p:txBody>
      </p:sp>
      <p:sp>
        <p:nvSpPr>
          <p:cNvPr id="14" name="Picture Placeholder 2"/>
          <p:cNvSpPr>
            <a:spLocks noGrp="1"/>
          </p:cNvSpPr>
          <p:nvPr>
            <p:ph type="pic" sz="quarter" idx="48"/>
          </p:nvPr>
        </p:nvSpPr>
        <p:spPr>
          <a:xfrm>
            <a:off x="0" y="1303070"/>
            <a:ext cx="2286000" cy="1842909"/>
          </a:xfrm>
          <a:ln w="12700" cmpd="sng">
            <a:solidFill>
              <a:srgbClr val="FFFFFF"/>
            </a:solidFill>
          </a:ln>
          <a:effectLst/>
        </p:spPr>
        <p:txBody>
          <a:bodyPr/>
          <a:lstStyle/>
          <a:p>
            <a:r>
              <a:rPr lang="en-US" dirty="0" smtClean="0"/>
              <a:t>Click icon to add picture</a:t>
            </a:r>
            <a:endParaRPr lang="en-US" dirty="0"/>
          </a:p>
        </p:txBody>
      </p:sp>
      <p:sp>
        <p:nvSpPr>
          <p:cNvPr id="15" name="Picture Placeholder 2"/>
          <p:cNvSpPr>
            <a:spLocks noGrp="1"/>
          </p:cNvSpPr>
          <p:nvPr>
            <p:ph type="pic" sz="quarter" idx="49"/>
          </p:nvPr>
        </p:nvSpPr>
        <p:spPr>
          <a:xfrm>
            <a:off x="2286000" y="1303070"/>
            <a:ext cx="2286000" cy="1842909"/>
          </a:xfrm>
          <a:ln w="12700" cmpd="sng">
            <a:solidFill>
              <a:srgbClr val="FFFFFF"/>
            </a:solidFill>
          </a:ln>
          <a:effectLst/>
        </p:spPr>
        <p:txBody>
          <a:bodyPr/>
          <a:lstStyle/>
          <a:p>
            <a:r>
              <a:rPr lang="en-US" dirty="0" smtClean="0"/>
              <a:t>Click icon to add picture</a:t>
            </a:r>
            <a:endParaRPr lang="en-US" dirty="0"/>
          </a:p>
        </p:txBody>
      </p:sp>
      <p:sp>
        <p:nvSpPr>
          <p:cNvPr id="16" name="Picture Placeholder 2"/>
          <p:cNvSpPr>
            <a:spLocks noGrp="1"/>
          </p:cNvSpPr>
          <p:nvPr>
            <p:ph type="pic" sz="quarter" idx="50"/>
          </p:nvPr>
        </p:nvSpPr>
        <p:spPr>
          <a:xfrm>
            <a:off x="4572000" y="1303070"/>
            <a:ext cx="2286000" cy="1842909"/>
          </a:xfrm>
          <a:ln w="12700" cmpd="sng">
            <a:solidFill>
              <a:srgbClr val="FFFFFF"/>
            </a:solidFill>
          </a:ln>
          <a:effectLst/>
        </p:spPr>
        <p:txBody>
          <a:bodyPr/>
          <a:lstStyle/>
          <a:p>
            <a:r>
              <a:rPr lang="en-US" dirty="0" smtClean="0"/>
              <a:t>Click icon to add picture</a:t>
            </a:r>
            <a:endParaRPr lang="en-US" dirty="0"/>
          </a:p>
        </p:txBody>
      </p:sp>
      <p:sp>
        <p:nvSpPr>
          <p:cNvPr id="17" name="Picture Placeholder 2"/>
          <p:cNvSpPr>
            <a:spLocks noGrp="1"/>
          </p:cNvSpPr>
          <p:nvPr>
            <p:ph type="pic" sz="quarter" idx="51"/>
          </p:nvPr>
        </p:nvSpPr>
        <p:spPr>
          <a:xfrm>
            <a:off x="6858000" y="1303070"/>
            <a:ext cx="2286000" cy="1842909"/>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3516943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17" name="Picture 16" descr="PPTskyBackground_standard"/>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1" name="Text Placeholder 1"/>
          <p:cNvSpPr>
            <a:spLocks noGrp="1"/>
          </p:cNvSpPr>
          <p:nvPr>
            <p:ph type="body" sz="quarter" idx="29" hasCustomPrompt="1"/>
          </p:nvPr>
        </p:nvSpPr>
        <p:spPr>
          <a:xfrm>
            <a:off x="450645" y="5087475"/>
            <a:ext cx="8177418" cy="400110"/>
          </a:xfrm>
        </p:spPr>
        <p:txBody>
          <a:bodyPr/>
          <a:lstStyle>
            <a:lvl1pPr marL="0" indent="0">
              <a:buNone/>
              <a:defRPr>
                <a:solidFill>
                  <a:srgbClr val="132C5C"/>
                </a:solidFill>
              </a:defRPr>
            </a:lvl1pPr>
          </a:lstStyle>
          <a:p>
            <a:r>
              <a:rPr lang="en-US" sz="2000" b="1" dirty="0" smtClean="0"/>
              <a:t>Author</a:t>
            </a:r>
            <a:endParaRPr lang="en-US" sz="2000" dirty="0" smtClean="0"/>
          </a:p>
        </p:txBody>
      </p:sp>
      <p:sp>
        <p:nvSpPr>
          <p:cNvPr id="12" name="Text Placeholder 2"/>
          <p:cNvSpPr>
            <a:spLocks noGrp="1"/>
          </p:cNvSpPr>
          <p:nvPr>
            <p:ph type="body" sz="quarter" idx="30" hasCustomPrompt="1"/>
          </p:nvPr>
        </p:nvSpPr>
        <p:spPr>
          <a:xfrm>
            <a:off x="450645" y="6003908"/>
            <a:ext cx="8177418" cy="369332"/>
          </a:xfrm>
        </p:spPr>
        <p:txBody>
          <a:bodyPr/>
          <a:lstStyle>
            <a:lvl1pPr marL="0" indent="0">
              <a:buNone/>
              <a:defRPr>
                <a:solidFill>
                  <a:srgbClr val="132C5C"/>
                </a:solidFill>
              </a:defRPr>
            </a:lvl1pPr>
          </a:lstStyle>
          <a:p>
            <a:r>
              <a:rPr lang="en-US" sz="1800" dirty="0" smtClean="0"/>
              <a:t>Month, Year</a:t>
            </a:r>
            <a:endParaRPr lang="en-US" sz="1800" dirty="0"/>
          </a:p>
        </p:txBody>
      </p:sp>
      <p:sp>
        <p:nvSpPr>
          <p:cNvPr id="13" name="Text Placeholder 3"/>
          <p:cNvSpPr>
            <a:spLocks noGrp="1"/>
          </p:cNvSpPr>
          <p:nvPr>
            <p:ph type="body" sz="quarter" idx="28" hasCustomPrompt="1"/>
          </p:nvPr>
        </p:nvSpPr>
        <p:spPr>
          <a:xfrm>
            <a:off x="1680005" y="588330"/>
            <a:ext cx="6948058" cy="646331"/>
          </a:xfrm>
        </p:spPr>
        <p:txBody>
          <a:bodyPr/>
          <a:lstStyle>
            <a:lvl1pPr marL="0" indent="0">
              <a:buNone/>
              <a:defRPr sz="3600" b="1">
                <a:solidFill>
                  <a:srgbClr val="132C5C"/>
                </a:solidFill>
              </a:defRPr>
            </a:lvl1pPr>
          </a:lstStyle>
          <a:p>
            <a:r>
              <a:rPr lang="en-US" dirty="0" smtClean="0"/>
              <a:t>Presentation Title</a:t>
            </a:r>
            <a:endParaRPr lang="en-US" dirty="0"/>
          </a:p>
        </p:txBody>
      </p:sp>
      <p:sp>
        <p:nvSpPr>
          <p:cNvPr id="14" name="Text Placeholder 4"/>
          <p:cNvSpPr>
            <a:spLocks noGrp="1"/>
          </p:cNvSpPr>
          <p:nvPr>
            <p:ph type="body" sz="quarter" idx="37" hasCustomPrompt="1"/>
          </p:nvPr>
        </p:nvSpPr>
        <p:spPr>
          <a:xfrm>
            <a:off x="1680005" y="1187560"/>
            <a:ext cx="6948058" cy="553998"/>
          </a:xfrm>
        </p:spPr>
        <p:txBody>
          <a:bodyPr/>
          <a:lstStyle>
            <a:lvl1pPr marL="0" indent="0">
              <a:buNone/>
              <a:defRPr sz="3000">
                <a:solidFill>
                  <a:srgbClr val="132C5C"/>
                </a:solidFill>
              </a:defRPr>
            </a:lvl1pPr>
          </a:lstStyle>
          <a:p>
            <a:r>
              <a:rPr lang="en-US" dirty="0" smtClean="0"/>
              <a:t>Presentation Subtitle</a:t>
            </a:r>
            <a:endParaRPr lang="en-US" dirty="0"/>
          </a:p>
        </p:txBody>
      </p:sp>
      <p:pic>
        <p:nvPicPr>
          <p:cNvPr id="15" name="Picture 14" descr="Armstrong logo color.eps"/>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367032" y="472654"/>
            <a:ext cx="1226241" cy="1153467"/>
          </a:xfrm>
          <a:prstGeom prst="rect">
            <a:avLst/>
          </a:prstGeom>
        </p:spPr>
      </p:pic>
      <p:sp>
        <p:nvSpPr>
          <p:cNvPr id="16" name="Text Placeholder 1"/>
          <p:cNvSpPr>
            <a:spLocks noGrp="1"/>
          </p:cNvSpPr>
          <p:nvPr>
            <p:ph type="body" sz="quarter" idx="43" hasCustomPrompt="1"/>
          </p:nvPr>
        </p:nvSpPr>
        <p:spPr>
          <a:xfrm>
            <a:off x="450645" y="5494254"/>
            <a:ext cx="8177418" cy="400110"/>
          </a:xfrm>
        </p:spPr>
        <p:txBody>
          <a:bodyPr/>
          <a:lstStyle>
            <a:lvl1pPr marL="0" indent="0">
              <a:buNone/>
              <a:defRPr>
                <a:solidFill>
                  <a:srgbClr val="132C5C"/>
                </a:solidFill>
              </a:defRPr>
            </a:lvl1pPr>
          </a:lstStyle>
          <a:p>
            <a:r>
              <a:rPr lang="en-US" sz="2000" dirty="0" smtClean="0"/>
              <a:t>Author Title</a:t>
            </a:r>
          </a:p>
        </p:txBody>
      </p:sp>
      <p:sp>
        <p:nvSpPr>
          <p:cNvPr id="26" name="Picture Placeholder 2"/>
          <p:cNvSpPr>
            <a:spLocks noGrp="1"/>
          </p:cNvSpPr>
          <p:nvPr>
            <p:ph type="pic" sz="quarter" idx="48"/>
          </p:nvPr>
        </p:nvSpPr>
        <p:spPr>
          <a:xfrm>
            <a:off x="0" y="2452095"/>
            <a:ext cx="2286000" cy="1842909"/>
          </a:xfrm>
          <a:ln w="12700" cmpd="sng">
            <a:solidFill>
              <a:srgbClr val="FFFFFF"/>
            </a:solidFill>
          </a:ln>
          <a:effectLst/>
        </p:spPr>
        <p:txBody>
          <a:bodyPr/>
          <a:lstStyle/>
          <a:p>
            <a:r>
              <a:rPr lang="en-US" dirty="0" smtClean="0"/>
              <a:t>Click icon to add picture</a:t>
            </a:r>
            <a:endParaRPr lang="en-US" dirty="0"/>
          </a:p>
        </p:txBody>
      </p:sp>
      <p:sp>
        <p:nvSpPr>
          <p:cNvPr id="27" name="Picture Placeholder 2"/>
          <p:cNvSpPr>
            <a:spLocks noGrp="1"/>
          </p:cNvSpPr>
          <p:nvPr>
            <p:ph type="pic" sz="quarter" idx="49"/>
          </p:nvPr>
        </p:nvSpPr>
        <p:spPr>
          <a:xfrm>
            <a:off x="2286000" y="2452095"/>
            <a:ext cx="2286000" cy="1842909"/>
          </a:xfrm>
          <a:ln w="12700" cmpd="sng">
            <a:solidFill>
              <a:srgbClr val="FFFFFF"/>
            </a:solidFill>
          </a:ln>
          <a:effectLst/>
        </p:spPr>
        <p:txBody>
          <a:bodyPr/>
          <a:lstStyle/>
          <a:p>
            <a:r>
              <a:rPr lang="en-US" dirty="0" smtClean="0"/>
              <a:t>Click icon to add picture</a:t>
            </a:r>
            <a:endParaRPr lang="en-US" dirty="0"/>
          </a:p>
        </p:txBody>
      </p:sp>
      <p:sp>
        <p:nvSpPr>
          <p:cNvPr id="28" name="Picture Placeholder 2"/>
          <p:cNvSpPr>
            <a:spLocks noGrp="1"/>
          </p:cNvSpPr>
          <p:nvPr>
            <p:ph type="pic" sz="quarter" idx="50"/>
          </p:nvPr>
        </p:nvSpPr>
        <p:spPr>
          <a:xfrm>
            <a:off x="4572000" y="2452095"/>
            <a:ext cx="2286000" cy="1842909"/>
          </a:xfrm>
          <a:ln w="12700" cmpd="sng">
            <a:solidFill>
              <a:srgbClr val="FFFFFF"/>
            </a:solidFill>
          </a:ln>
          <a:effectLst/>
        </p:spPr>
        <p:txBody>
          <a:bodyPr/>
          <a:lstStyle/>
          <a:p>
            <a:r>
              <a:rPr lang="en-US" dirty="0" smtClean="0"/>
              <a:t>Click icon to add picture</a:t>
            </a:r>
            <a:endParaRPr lang="en-US" dirty="0"/>
          </a:p>
        </p:txBody>
      </p:sp>
      <p:sp>
        <p:nvSpPr>
          <p:cNvPr id="29" name="Picture Placeholder 2"/>
          <p:cNvSpPr>
            <a:spLocks noGrp="1"/>
          </p:cNvSpPr>
          <p:nvPr>
            <p:ph type="pic" sz="quarter" idx="51"/>
          </p:nvPr>
        </p:nvSpPr>
        <p:spPr>
          <a:xfrm>
            <a:off x="6858000" y="2452095"/>
            <a:ext cx="2286000" cy="1842909"/>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4134158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9" name="Text Placeholder 1"/>
          <p:cNvSpPr>
            <a:spLocks noGrp="1"/>
          </p:cNvSpPr>
          <p:nvPr>
            <p:ph type="body" sz="quarter" idx="29" hasCustomPrompt="1"/>
          </p:nvPr>
        </p:nvSpPr>
        <p:spPr>
          <a:xfrm>
            <a:off x="450645" y="4494813"/>
            <a:ext cx="8177418" cy="400110"/>
          </a:xfrm>
        </p:spPr>
        <p:txBody>
          <a:bodyPr/>
          <a:lstStyle>
            <a:lvl1pPr marL="0" indent="0">
              <a:buNone/>
              <a:defRPr>
                <a:solidFill>
                  <a:srgbClr val="FFFFFF"/>
                </a:solidFill>
              </a:defRPr>
            </a:lvl1pPr>
          </a:lstStyle>
          <a:p>
            <a:r>
              <a:rPr lang="en-US" sz="2000" b="1" dirty="0" smtClean="0"/>
              <a:t>Author</a:t>
            </a:r>
            <a:endParaRPr lang="en-US" sz="2000" dirty="0" smtClean="0"/>
          </a:p>
        </p:txBody>
      </p:sp>
      <p:sp>
        <p:nvSpPr>
          <p:cNvPr id="10" name="Text Placeholder 2"/>
          <p:cNvSpPr>
            <a:spLocks noGrp="1"/>
          </p:cNvSpPr>
          <p:nvPr>
            <p:ph type="body" sz="quarter" idx="30" hasCustomPrompt="1"/>
          </p:nvPr>
        </p:nvSpPr>
        <p:spPr>
          <a:xfrm>
            <a:off x="450645" y="5538245"/>
            <a:ext cx="8177418" cy="369332"/>
          </a:xfrm>
        </p:spPr>
        <p:txBody>
          <a:bodyPr/>
          <a:lstStyle>
            <a:lvl1pPr marL="0" indent="0">
              <a:buNone/>
              <a:defRPr>
                <a:solidFill>
                  <a:srgbClr val="FFFFFF"/>
                </a:solidFill>
              </a:defRPr>
            </a:lvl1pPr>
          </a:lstStyle>
          <a:p>
            <a:r>
              <a:rPr lang="en-US" sz="1800" dirty="0" smtClean="0"/>
              <a:t>Month, Year</a:t>
            </a:r>
            <a:endParaRPr lang="en-US" sz="1800" dirty="0"/>
          </a:p>
        </p:txBody>
      </p:sp>
      <p:sp>
        <p:nvSpPr>
          <p:cNvPr id="11" name="Text Placeholder 3"/>
          <p:cNvSpPr>
            <a:spLocks noGrp="1"/>
          </p:cNvSpPr>
          <p:nvPr>
            <p:ph type="body" sz="quarter" idx="28" hasCustomPrompt="1"/>
          </p:nvPr>
        </p:nvSpPr>
        <p:spPr>
          <a:xfrm>
            <a:off x="1680005" y="588330"/>
            <a:ext cx="6948058" cy="646331"/>
          </a:xfrm>
        </p:spPr>
        <p:txBody>
          <a:bodyPr/>
          <a:lstStyle>
            <a:lvl1pPr marL="0" indent="0">
              <a:buNone/>
              <a:defRPr sz="3600" b="1">
                <a:solidFill>
                  <a:srgbClr val="FFFFFF"/>
                </a:solidFill>
              </a:defRPr>
            </a:lvl1pPr>
          </a:lstStyle>
          <a:p>
            <a:r>
              <a:rPr lang="en-US" dirty="0" smtClean="0"/>
              <a:t>Presentation Title</a:t>
            </a:r>
            <a:endParaRPr lang="en-US" dirty="0"/>
          </a:p>
        </p:txBody>
      </p:sp>
      <p:sp>
        <p:nvSpPr>
          <p:cNvPr id="12" name="Text Placeholder 4"/>
          <p:cNvSpPr>
            <a:spLocks noGrp="1"/>
          </p:cNvSpPr>
          <p:nvPr>
            <p:ph type="body" sz="quarter" idx="37" hasCustomPrompt="1"/>
          </p:nvPr>
        </p:nvSpPr>
        <p:spPr>
          <a:xfrm>
            <a:off x="1680005" y="1187560"/>
            <a:ext cx="6948058" cy="553998"/>
          </a:xfrm>
        </p:spPr>
        <p:txBody>
          <a:bodyPr/>
          <a:lstStyle>
            <a:lvl1pPr marL="0" indent="0">
              <a:buNone/>
              <a:defRPr sz="3000">
                <a:solidFill>
                  <a:srgbClr val="FFFFFF"/>
                </a:solidFill>
              </a:defRPr>
            </a:lvl1pPr>
          </a:lstStyle>
          <a:p>
            <a:r>
              <a:rPr lang="en-US" dirty="0" smtClean="0"/>
              <a:t>Presentation Subtitle</a:t>
            </a:r>
            <a:endParaRPr lang="en-US" dirty="0"/>
          </a:p>
        </p:txBody>
      </p:sp>
      <p:pic>
        <p:nvPicPr>
          <p:cNvPr id="13" name="Picture 12" descr="Armstrong logo color.eps"/>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67032" y="472654"/>
            <a:ext cx="1226241" cy="1153467"/>
          </a:xfrm>
          <a:prstGeom prst="rect">
            <a:avLst/>
          </a:prstGeom>
        </p:spPr>
      </p:pic>
      <p:sp>
        <p:nvSpPr>
          <p:cNvPr id="14" name="Text Placeholder 1"/>
          <p:cNvSpPr>
            <a:spLocks noGrp="1"/>
          </p:cNvSpPr>
          <p:nvPr>
            <p:ph type="body" sz="quarter" idx="43" hasCustomPrompt="1"/>
          </p:nvPr>
        </p:nvSpPr>
        <p:spPr>
          <a:xfrm>
            <a:off x="450645" y="4901592"/>
            <a:ext cx="8177418" cy="400110"/>
          </a:xfrm>
        </p:spPr>
        <p:txBody>
          <a:bodyPr/>
          <a:lstStyle>
            <a:lvl1pPr marL="0" indent="0">
              <a:buNone/>
              <a:defRPr>
                <a:solidFill>
                  <a:srgbClr val="FFFFFF"/>
                </a:solidFill>
              </a:defRPr>
            </a:lvl1pPr>
          </a:lstStyle>
          <a:p>
            <a:r>
              <a:rPr lang="en-US" sz="2000" dirty="0" smtClean="0"/>
              <a:t>Author Title</a:t>
            </a:r>
          </a:p>
        </p:txBody>
      </p:sp>
      <p:sp>
        <p:nvSpPr>
          <p:cNvPr id="15" name="Picture Placeholder 2"/>
          <p:cNvSpPr>
            <a:spLocks noGrp="1"/>
          </p:cNvSpPr>
          <p:nvPr>
            <p:ph type="pic" sz="quarter" idx="48"/>
          </p:nvPr>
        </p:nvSpPr>
        <p:spPr>
          <a:xfrm>
            <a:off x="0" y="2186018"/>
            <a:ext cx="2286000" cy="1842909"/>
          </a:xfrm>
          <a:ln w="12700" cmpd="sng">
            <a:solidFill>
              <a:srgbClr val="FFFFFF"/>
            </a:solidFill>
          </a:ln>
          <a:effectLst/>
        </p:spPr>
        <p:txBody>
          <a:bodyPr/>
          <a:lstStyle/>
          <a:p>
            <a:r>
              <a:rPr lang="en-US" dirty="0" smtClean="0"/>
              <a:t>Click icon to add picture</a:t>
            </a:r>
            <a:endParaRPr lang="en-US" dirty="0"/>
          </a:p>
        </p:txBody>
      </p:sp>
      <p:sp>
        <p:nvSpPr>
          <p:cNvPr id="16" name="Picture Placeholder 2"/>
          <p:cNvSpPr>
            <a:spLocks noGrp="1"/>
          </p:cNvSpPr>
          <p:nvPr>
            <p:ph type="pic" sz="quarter" idx="49"/>
          </p:nvPr>
        </p:nvSpPr>
        <p:spPr>
          <a:xfrm>
            <a:off x="2286000" y="2186018"/>
            <a:ext cx="2286000" cy="1842909"/>
          </a:xfrm>
          <a:ln w="12700" cmpd="sng">
            <a:solidFill>
              <a:srgbClr val="FFFFFF"/>
            </a:solidFill>
          </a:ln>
          <a:effectLst/>
        </p:spPr>
        <p:txBody>
          <a:bodyPr/>
          <a:lstStyle/>
          <a:p>
            <a:r>
              <a:rPr lang="en-US" dirty="0" smtClean="0"/>
              <a:t>Click icon to add picture</a:t>
            </a:r>
            <a:endParaRPr lang="en-US" dirty="0"/>
          </a:p>
        </p:txBody>
      </p:sp>
      <p:sp>
        <p:nvSpPr>
          <p:cNvPr id="17" name="Picture Placeholder 2"/>
          <p:cNvSpPr>
            <a:spLocks noGrp="1"/>
          </p:cNvSpPr>
          <p:nvPr>
            <p:ph type="pic" sz="quarter" idx="50"/>
          </p:nvPr>
        </p:nvSpPr>
        <p:spPr>
          <a:xfrm>
            <a:off x="4572000" y="2186018"/>
            <a:ext cx="2286000" cy="1842909"/>
          </a:xfrm>
          <a:ln w="12700" cmpd="sng">
            <a:solidFill>
              <a:srgbClr val="FFFFFF"/>
            </a:solidFill>
          </a:ln>
          <a:effectLst/>
        </p:spPr>
        <p:txBody>
          <a:bodyPr/>
          <a:lstStyle/>
          <a:p>
            <a:r>
              <a:rPr lang="en-US" dirty="0" smtClean="0"/>
              <a:t>Click icon to add picture</a:t>
            </a:r>
            <a:endParaRPr lang="en-US" dirty="0"/>
          </a:p>
        </p:txBody>
      </p:sp>
      <p:sp>
        <p:nvSpPr>
          <p:cNvPr id="18" name="Picture Placeholder 2"/>
          <p:cNvSpPr>
            <a:spLocks noGrp="1"/>
          </p:cNvSpPr>
          <p:nvPr>
            <p:ph type="pic" sz="quarter" idx="51"/>
          </p:nvPr>
        </p:nvSpPr>
        <p:spPr>
          <a:xfrm>
            <a:off x="6858000" y="2186018"/>
            <a:ext cx="2286000" cy="1842909"/>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848734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9" name="Text Placeholder 1"/>
          <p:cNvSpPr>
            <a:spLocks noGrp="1"/>
          </p:cNvSpPr>
          <p:nvPr>
            <p:ph type="body" sz="quarter" idx="29" hasCustomPrompt="1"/>
          </p:nvPr>
        </p:nvSpPr>
        <p:spPr>
          <a:xfrm>
            <a:off x="450645" y="4494813"/>
            <a:ext cx="8177418" cy="400110"/>
          </a:xfrm>
        </p:spPr>
        <p:txBody>
          <a:bodyPr/>
          <a:lstStyle>
            <a:lvl1pPr marL="0" indent="0">
              <a:buNone/>
              <a:defRPr>
                <a:solidFill>
                  <a:srgbClr val="FFFFFF"/>
                </a:solidFill>
              </a:defRPr>
            </a:lvl1pPr>
          </a:lstStyle>
          <a:p>
            <a:r>
              <a:rPr lang="en-US" sz="2000" b="1" dirty="0" smtClean="0"/>
              <a:t>Author</a:t>
            </a:r>
            <a:endParaRPr lang="en-US" sz="2000" dirty="0" smtClean="0"/>
          </a:p>
        </p:txBody>
      </p:sp>
      <p:sp>
        <p:nvSpPr>
          <p:cNvPr id="10" name="Text Placeholder 2"/>
          <p:cNvSpPr>
            <a:spLocks noGrp="1"/>
          </p:cNvSpPr>
          <p:nvPr>
            <p:ph type="body" sz="quarter" idx="30" hasCustomPrompt="1"/>
          </p:nvPr>
        </p:nvSpPr>
        <p:spPr>
          <a:xfrm>
            <a:off x="450645" y="5538245"/>
            <a:ext cx="8177418" cy="369332"/>
          </a:xfrm>
        </p:spPr>
        <p:txBody>
          <a:bodyPr/>
          <a:lstStyle>
            <a:lvl1pPr marL="0" indent="0">
              <a:buNone/>
              <a:defRPr>
                <a:solidFill>
                  <a:srgbClr val="FFFFFF"/>
                </a:solidFill>
              </a:defRPr>
            </a:lvl1pPr>
          </a:lstStyle>
          <a:p>
            <a:r>
              <a:rPr lang="en-US" sz="1800" dirty="0" smtClean="0"/>
              <a:t>Month, Year</a:t>
            </a:r>
            <a:endParaRPr lang="en-US" sz="1800" dirty="0"/>
          </a:p>
        </p:txBody>
      </p:sp>
      <p:sp>
        <p:nvSpPr>
          <p:cNvPr id="11" name="Text Placeholder 3"/>
          <p:cNvSpPr>
            <a:spLocks noGrp="1"/>
          </p:cNvSpPr>
          <p:nvPr>
            <p:ph type="body" sz="quarter" idx="28" hasCustomPrompt="1"/>
          </p:nvPr>
        </p:nvSpPr>
        <p:spPr>
          <a:xfrm>
            <a:off x="1680005" y="588330"/>
            <a:ext cx="6948058" cy="646331"/>
          </a:xfrm>
        </p:spPr>
        <p:txBody>
          <a:bodyPr/>
          <a:lstStyle>
            <a:lvl1pPr marL="0" indent="0">
              <a:buNone/>
              <a:defRPr sz="3600" b="1">
                <a:solidFill>
                  <a:srgbClr val="FFFFFF"/>
                </a:solidFill>
              </a:defRPr>
            </a:lvl1pPr>
          </a:lstStyle>
          <a:p>
            <a:r>
              <a:rPr lang="en-US" dirty="0" smtClean="0"/>
              <a:t>Presentation Title</a:t>
            </a:r>
            <a:endParaRPr lang="en-US" dirty="0"/>
          </a:p>
        </p:txBody>
      </p:sp>
      <p:sp>
        <p:nvSpPr>
          <p:cNvPr id="12" name="Text Placeholder 4"/>
          <p:cNvSpPr>
            <a:spLocks noGrp="1"/>
          </p:cNvSpPr>
          <p:nvPr>
            <p:ph type="body" sz="quarter" idx="37" hasCustomPrompt="1"/>
          </p:nvPr>
        </p:nvSpPr>
        <p:spPr>
          <a:xfrm>
            <a:off x="1680005" y="1187560"/>
            <a:ext cx="6948058" cy="553998"/>
          </a:xfrm>
        </p:spPr>
        <p:txBody>
          <a:bodyPr/>
          <a:lstStyle>
            <a:lvl1pPr marL="0" indent="0">
              <a:buNone/>
              <a:defRPr sz="3000">
                <a:solidFill>
                  <a:srgbClr val="FFFFFF"/>
                </a:solidFill>
              </a:defRPr>
            </a:lvl1pPr>
          </a:lstStyle>
          <a:p>
            <a:r>
              <a:rPr lang="en-US" dirty="0" smtClean="0"/>
              <a:t>Presentation Subtitle</a:t>
            </a:r>
            <a:endParaRPr lang="en-US" dirty="0"/>
          </a:p>
        </p:txBody>
      </p:sp>
      <p:pic>
        <p:nvPicPr>
          <p:cNvPr id="13" name="Picture 12" descr="Armstrong logo color.eps"/>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67032" y="472654"/>
            <a:ext cx="1226241" cy="1153467"/>
          </a:xfrm>
          <a:prstGeom prst="rect">
            <a:avLst/>
          </a:prstGeom>
        </p:spPr>
      </p:pic>
      <p:sp>
        <p:nvSpPr>
          <p:cNvPr id="14" name="Text Placeholder 1"/>
          <p:cNvSpPr>
            <a:spLocks noGrp="1"/>
          </p:cNvSpPr>
          <p:nvPr>
            <p:ph type="body" sz="quarter" idx="43" hasCustomPrompt="1"/>
          </p:nvPr>
        </p:nvSpPr>
        <p:spPr>
          <a:xfrm>
            <a:off x="450645" y="4901592"/>
            <a:ext cx="8177418" cy="400110"/>
          </a:xfrm>
        </p:spPr>
        <p:txBody>
          <a:bodyPr/>
          <a:lstStyle>
            <a:lvl1pPr marL="0" indent="0">
              <a:buNone/>
              <a:defRPr>
                <a:solidFill>
                  <a:srgbClr val="FFFFFF"/>
                </a:solidFill>
              </a:defRPr>
            </a:lvl1pPr>
          </a:lstStyle>
          <a:p>
            <a:r>
              <a:rPr lang="en-US" sz="2000" dirty="0" smtClean="0"/>
              <a:t>Author Title</a:t>
            </a:r>
          </a:p>
        </p:txBody>
      </p:sp>
      <p:sp>
        <p:nvSpPr>
          <p:cNvPr id="15" name="Picture Placeholder 2"/>
          <p:cNvSpPr>
            <a:spLocks noGrp="1"/>
          </p:cNvSpPr>
          <p:nvPr>
            <p:ph type="pic" sz="quarter" idx="48"/>
          </p:nvPr>
        </p:nvSpPr>
        <p:spPr>
          <a:xfrm>
            <a:off x="0" y="2198114"/>
            <a:ext cx="2286000" cy="1842909"/>
          </a:xfrm>
          <a:ln w="12700" cmpd="sng">
            <a:solidFill>
              <a:srgbClr val="FFFFFF"/>
            </a:solidFill>
          </a:ln>
          <a:effectLst/>
        </p:spPr>
        <p:txBody>
          <a:bodyPr/>
          <a:lstStyle/>
          <a:p>
            <a:r>
              <a:rPr lang="en-US" dirty="0" smtClean="0"/>
              <a:t>Click icon to add picture</a:t>
            </a:r>
            <a:endParaRPr lang="en-US" dirty="0"/>
          </a:p>
        </p:txBody>
      </p:sp>
      <p:sp>
        <p:nvSpPr>
          <p:cNvPr id="16" name="Picture Placeholder 2"/>
          <p:cNvSpPr>
            <a:spLocks noGrp="1"/>
          </p:cNvSpPr>
          <p:nvPr>
            <p:ph type="pic" sz="quarter" idx="49"/>
          </p:nvPr>
        </p:nvSpPr>
        <p:spPr>
          <a:xfrm>
            <a:off x="2286000" y="2198114"/>
            <a:ext cx="2286000" cy="1842909"/>
          </a:xfrm>
          <a:ln w="12700" cmpd="sng">
            <a:solidFill>
              <a:srgbClr val="FFFFFF"/>
            </a:solidFill>
          </a:ln>
          <a:effectLst/>
        </p:spPr>
        <p:txBody>
          <a:bodyPr/>
          <a:lstStyle/>
          <a:p>
            <a:r>
              <a:rPr lang="en-US" dirty="0" smtClean="0"/>
              <a:t>Click icon to add picture</a:t>
            </a:r>
            <a:endParaRPr lang="en-US" dirty="0"/>
          </a:p>
        </p:txBody>
      </p:sp>
      <p:sp>
        <p:nvSpPr>
          <p:cNvPr id="17" name="Picture Placeholder 2"/>
          <p:cNvSpPr>
            <a:spLocks noGrp="1"/>
          </p:cNvSpPr>
          <p:nvPr>
            <p:ph type="pic" sz="quarter" idx="50"/>
          </p:nvPr>
        </p:nvSpPr>
        <p:spPr>
          <a:xfrm>
            <a:off x="4572000" y="2198114"/>
            <a:ext cx="2286000" cy="1842909"/>
          </a:xfrm>
          <a:ln w="12700" cmpd="sng">
            <a:solidFill>
              <a:srgbClr val="FFFFFF"/>
            </a:solidFill>
          </a:ln>
          <a:effectLst/>
        </p:spPr>
        <p:txBody>
          <a:bodyPr/>
          <a:lstStyle/>
          <a:p>
            <a:r>
              <a:rPr lang="en-US" dirty="0" smtClean="0"/>
              <a:t>Click icon to add picture</a:t>
            </a:r>
            <a:endParaRPr lang="en-US" dirty="0"/>
          </a:p>
        </p:txBody>
      </p:sp>
      <p:sp>
        <p:nvSpPr>
          <p:cNvPr id="18" name="Picture Placeholder 2"/>
          <p:cNvSpPr>
            <a:spLocks noGrp="1"/>
          </p:cNvSpPr>
          <p:nvPr>
            <p:ph type="pic" sz="quarter" idx="51"/>
          </p:nvPr>
        </p:nvSpPr>
        <p:spPr>
          <a:xfrm>
            <a:off x="6858000" y="2198114"/>
            <a:ext cx="2286000" cy="1842909"/>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3830174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DFRC Blank_Skylin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60110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FRC Section Break 1">
    <p:spTree>
      <p:nvGrpSpPr>
        <p:cNvPr id="1" name=""/>
        <p:cNvGrpSpPr/>
        <p:nvPr/>
      </p:nvGrpSpPr>
      <p:grpSpPr>
        <a:xfrm>
          <a:off x="0" y="0"/>
          <a:ext cx="0" cy="0"/>
          <a:chOff x="0" y="0"/>
          <a:chExt cx="0" cy="0"/>
        </a:xfrm>
      </p:grpSpPr>
      <p:sp>
        <p:nvSpPr>
          <p:cNvPr id="18" name="Text Placeholder 5"/>
          <p:cNvSpPr>
            <a:spLocks noGrp="1"/>
          </p:cNvSpPr>
          <p:nvPr>
            <p:ph type="body" sz="quarter" idx="16" hasCustomPrompt="1"/>
          </p:nvPr>
        </p:nvSpPr>
        <p:spPr>
          <a:xfrm>
            <a:off x="441325" y="2721622"/>
            <a:ext cx="8229600" cy="461665"/>
          </a:xfrm>
        </p:spPr>
        <p:txBody>
          <a:bodyPr anchor="t" anchorCtr="0"/>
          <a:lstStyle>
            <a:lvl1pPr marL="0" indent="0" algn="ctr">
              <a:buNone/>
              <a:defRPr sz="2400" baseline="0">
                <a:solidFill>
                  <a:srgbClr val="4973B4"/>
                </a:solidFill>
                <a:latin typeface="Helvetica Light"/>
              </a:defRPr>
            </a:lvl1pPr>
          </a:lstStyle>
          <a:p>
            <a:pPr lvl="0"/>
            <a:r>
              <a:rPr lang="en-US" dirty="0" smtClean="0"/>
              <a:t>Section Subtitle</a:t>
            </a:r>
            <a:endParaRPr lang="en-US" dirty="0"/>
          </a:p>
        </p:txBody>
      </p:sp>
      <p:sp>
        <p:nvSpPr>
          <p:cNvPr id="17" name="Title Placeholder 1"/>
          <p:cNvSpPr>
            <a:spLocks noGrp="1"/>
          </p:cNvSpPr>
          <p:nvPr>
            <p:ph type="title" hasCustomPrompt="1"/>
          </p:nvPr>
        </p:nvSpPr>
        <p:spPr>
          <a:xfrm>
            <a:off x="441325" y="1826994"/>
            <a:ext cx="8229600" cy="626098"/>
          </a:xfrm>
          <a:prstGeom prst="rect">
            <a:avLst/>
          </a:prstGeom>
        </p:spPr>
        <p:txBody>
          <a:bodyPr vert="horz" lIns="91440" tIns="45720" rIns="91440" bIns="45720" rtlCol="0" anchor="t" anchorCtr="0">
            <a:noAutofit/>
          </a:bodyPr>
          <a:lstStyle>
            <a:lvl1pPr algn="ctr">
              <a:defRPr sz="3600" b="1" i="0">
                <a:solidFill>
                  <a:srgbClr val="132C5C"/>
                </a:solidFill>
                <a:effectLst>
                  <a:reflection stA="25000" endPos="75000" dist="12700" dir="5400000" sy="-100000" algn="bl" rotWithShape="0"/>
                </a:effectLst>
                <a:latin typeface="Helvetica"/>
                <a:cs typeface="Helvetica"/>
              </a:defRPr>
            </a:lvl1pPr>
          </a:lstStyle>
          <a:p>
            <a:r>
              <a:rPr lang="en-US" dirty="0" smtClean="0"/>
              <a:t>Section Title</a:t>
            </a:r>
            <a:endParaRPr lang="en-US" dirty="0"/>
          </a:p>
        </p:txBody>
      </p:sp>
      <p:sp>
        <p:nvSpPr>
          <p:cNvPr id="14"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5"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1" name="Picture Placeholder 2"/>
          <p:cNvSpPr>
            <a:spLocks noGrp="1"/>
          </p:cNvSpPr>
          <p:nvPr>
            <p:ph type="pic" sz="quarter" idx="48"/>
          </p:nvPr>
        </p:nvSpPr>
        <p:spPr>
          <a:xfrm>
            <a:off x="0" y="3100"/>
            <a:ext cx="1828800" cy="1465262"/>
          </a:xfrm>
          <a:ln w="12700" cmpd="sng">
            <a:solidFill>
              <a:srgbClr val="FFFFFF"/>
            </a:solidFill>
          </a:ln>
          <a:effectLst/>
        </p:spPr>
        <p:txBody>
          <a:bodyPr/>
          <a:lstStyle/>
          <a:p>
            <a:endParaRPr lang="en-US" dirty="0"/>
          </a:p>
        </p:txBody>
      </p:sp>
      <p:sp>
        <p:nvSpPr>
          <p:cNvPr id="22" name="Picture Placeholder 2"/>
          <p:cNvSpPr>
            <a:spLocks noGrp="1"/>
          </p:cNvSpPr>
          <p:nvPr>
            <p:ph type="pic" sz="quarter" idx="49"/>
          </p:nvPr>
        </p:nvSpPr>
        <p:spPr>
          <a:xfrm>
            <a:off x="1828800" y="3100"/>
            <a:ext cx="1828800" cy="1465262"/>
          </a:xfrm>
          <a:ln w="12700" cmpd="sng">
            <a:solidFill>
              <a:srgbClr val="FFFFFF"/>
            </a:solidFill>
          </a:ln>
          <a:effectLst/>
        </p:spPr>
        <p:txBody>
          <a:bodyPr/>
          <a:lstStyle/>
          <a:p>
            <a:endParaRPr lang="en-US" dirty="0"/>
          </a:p>
        </p:txBody>
      </p:sp>
      <p:sp>
        <p:nvSpPr>
          <p:cNvPr id="23" name="Picture Placeholder 2"/>
          <p:cNvSpPr>
            <a:spLocks noGrp="1"/>
          </p:cNvSpPr>
          <p:nvPr>
            <p:ph type="pic" sz="quarter" idx="50"/>
          </p:nvPr>
        </p:nvSpPr>
        <p:spPr>
          <a:xfrm>
            <a:off x="3657600" y="3100"/>
            <a:ext cx="1828800" cy="1465262"/>
          </a:xfrm>
          <a:ln w="12700" cmpd="sng">
            <a:solidFill>
              <a:srgbClr val="FFFFFF"/>
            </a:solidFill>
          </a:ln>
          <a:effectLst/>
        </p:spPr>
        <p:txBody>
          <a:bodyPr/>
          <a:lstStyle/>
          <a:p>
            <a:endParaRPr lang="en-US" dirty="0"/>
          </a:p>
        </p:txBody>
      </p:sp>
      <p:sp>
        <p:nvSpPr>
          <p:cNvPr id="24" name="Picture Placeholder 2"/>
          <p:cNvSpPr>
            <a:spLocks noGrp="1"/>
          </p:cNvSpPr>
          <p:nvPr>
            <p:ph type="pic" sz="quarter" idx="51"/>
          </p:nvPr>
        </p:nvSpPr>
        <p:spPr>
          <a:xfrm>
            <a:off x="5486400" y="3100"/>
            <a:ext cx="1828800" cy="1465262"/>
          </a:xfrm>
          <a:ln w="12700" cmpd="sng">
            <a:solidFill>
              <a:srgbClr val="FFFFFF"/>
            </a:solidFill>
          </a:ln>
          <a:effectLst/>
        </p:spPr>
        <p:txBody>
          <a:bodyPr/>
          <a:lstStyle/>
          <a:p>
            <a:endParaRPr lang="en-US" dirty="0"/>
          </a:p>
        </p:txBody>
      </p:sp>
      <p:sp>
        <p:nvSpPr>
          <p:cNvPr id="25" name="Picture Placeholder 2"/>
          <p:cNvSpPr>
            <a:spLocks noGrp="1"/>
          </p:cNvSpPr>
          <p:nvPr>
            <p:ph type="pic" sz="quarter" idx="52"/>
          </p:nvPr>
        </p:nvSpPr>
        <p:spPr>
          <a:xfrm>
            <a:off x="7316193" y="3100"/>
            <a:ext cx="1828800" cy="1465262"/>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2115706301"/>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FRC Section Break 2">
    <p:spTree>
      <p:nvGrpSpPr>
        <p:cNvPr id="1" name=""/>
        <p:cNvGrpSpPr/>
        <p:nvPr/>
      </p:nvGrpSpPr>
      <p:grpSpPr>
        <a:xfrm>
          <a:off x="0" y="0"/>
          <a:ext cx="0" cy="0"/>
          <a:chOff x="0" y="0"/>
          <a:chExt cx="0" cy="0"/>
        </a:xfrm>
      </p:grpSpPr>
      <p:sp>
        <p:nvSpPr>
          <p:cNvPr id="6" name="Content Placeholder 36"/>
          <p:cNvSpPr>
            <a:spLocks noGrp="1"/>
          </p:cNvSpPr>
          <p:nvPr>
            <p:ph sz="quarter" idx="31" hasCustomPrompt="1"/>
          </p:nvPr>
        </p:nvSpPr>
        <p:spPr>
          <a:xfrm>
            <a:off x="4883727" y="5902141"/>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7" name="Picture Placeholder 21"/>
          <p:cNvSpPr>
            <a:spLocks noGrp="1"/>
          </p:cNvSpPr>
          <p:nvPr>
            <p:ph type="pic" sz="quarter" idx="23" hasCustomPrompt="1"/>
          </p:nvPr>
        </p:nvSpPr>
        <p:spPr>
          <a:xfrm>
            <a:off x="4883727" y="2145390"/>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4973B4"/>
                </a:solidFill>
                <a:latin typeface="Helvetica Light"/>
                <a:cs typeface="Helvetica Light"/>
              </a:defRPr>
            </a:lvl1pPr>
          </a:lstStyle>
          <a:p>
            <a:r>
              <a:rPr lang="en-US" dirty="0" smtClean="0"/>
              <a:t>Click to Edit Master Title Style</a:t>
            </a:r>
            <a:endParaRPr lang="en-US" dirty="0"/>
          </a:p>
        </p:txBody>
      </p:sp>
      <p:sp>
        <p:nvSpPr>
          <p:cNvPr id="14" name="Content Placeholder 13"/>
          <p:cNvSpPr>
            <a:spLocks noGrp="1"/>
          </p:cNvSpPr>
          <p:nvPr>
            <p:ph sz="quarter" idx="32"/>
          </p:nvPr>
        </p:nvSpPr>
        <p:spPr>
          <a:xfrm>
            <a:off x="344488" y="2144713"/>
            <a:ext cx="3862387"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132C5C"/>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83402200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FRC Section Break 2">
    <p:spTree>
      <p:nvGrpSpPr>
        <p:cNvPr id="1" name=""/>
        <p:cNvGrpSpPr/>
        <p:nvPr/>
      </p:nvGrpSpPr>
      <p:grpSpPr>
        <a:xfrm>
          <a:off x="0" y="0"/>
          <a:ext cx="0" cy="0"/>
          <a:chOff x="0" y="0"/>
          <a:chExt cx="0" cy="0"/>
        </a:xfrm>
      </p:grpSpPr>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4973B4"/>
                </a:solidFill>
                <a:latin typeface="Helvetica Light"/>
                <a:cs typeface="Helvetica Light"/>
              </a:defRPr>
            </a:lvl1pPr>
          </a:lstStyle>
          <a:p>
            <a:r>
              <a:rPr lang="en-US" dirty="0" smtClean="0"/>
              <a:t>Click to Edit Master Title Style</a:t>
            </a:r>
            <a:endParaRPr lang="en-US" dirty="0"/>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132C5C"/>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30" name="Picture Placeholder 2"/>
          <p:cNvSpPr>
            <a:spLocks noGrp="1"/>
          </p:cNvSpPr>
          <p:nvPr>
            <p:ph type="pic" sz="quarter" idx="48"/>
          </p:nvPr>
        </p:nvSpPr>
        <p:spPr>
          <a:xfrm>
            <a:off x="0" y="2101340"/>
            <a:ext cx="2286000" cy="1842909"/>
          </a:xfrm>
          <a:ln w="12700" cmpd="sng">
            <a:solidFill>
              <a:srgbClr val="FFFFFF"/>
            </a:solidFill>
          </a:ln>
          <a:effectLst/>
        </p:spPr>
        <p:txBody>
          <a:bodyPr/>
          <a:lstStyle/>
          <a:p>
            <a:endParaRPr lang="en-US" dirty="0"/>
          </a:p>
        </p:txBody>
      </p:sp>
      <p:sp>
        <p:nvSpPr>
          <p:cNvPr id="31" name="Picture Placeholder 2"/>
          <p:cNvSpPr>
            <a:spLocks noGrp="1"/>
          </p:cNvSpPr>
          <p:nvPr>
            <p:ph type="pic" sz="quarter" idx="49"/>
          </p:nvPr>
        </p:nvSpPr>
        <p:spPr>
          <a:xfrm>
            <a:off x="2286000" y="2101340"/>
            <a:ext cx="2286000" cy="1842909"/>
          </a:xfrm>
          <a:ln w="12700" cmpd="sng">
            <a:solidFill>
              <a:srgbClr val="FFFFFF"/>
            </a:solidFill>
          </a:ln>
          <a:effectLst/>
        </p:spPr>
        <p:txBody>
          <a:bodyPr/>
          <a:lstStyle/>
          <a:p>
            <a:endParaRPr lang="en-US" dirty="0"/>
          </a:p>
        </p:txBody>
      </p:sp>
      <p:sp>
        <p:nvSpPr>
          <p:cNvPr id="32" name="Picture Placeholder 2"/>
          <p:cNvSpPr>
            <a:spLocks noGrp="1"/>
          </p:cNvSpPr>
          <p:nvPr>
            <p:ph type="pic" sz="quarter" idx="50"/>
          </p:nvPr>
        </p:nvSpPr>
        <p:spPr>
          <a:xfrm>
            <a:off x="4572000" y="2101340"/>
            <a:ext cx="2286000" cy="1842909"/>
          </a:xfrm>
          <a:ln w="12700" cmpd="sng">
            <a:solidFill>
              <a:srgbClr val="FFFFFF"/>
            </a:solidFill>
          </a:ln>
          <a:effectLst/>
        </p:spPr>
        <p:txBody>
          <a:bodyPr/>
          <a:lstStyle/>
          <a:p>
            <a:endParaRPr lang="en-US" dirty="0"/>
          </a:p>
        </p:txBody>
      </p:sp>
      <p:sp>
        <p:nvSpPr>
          <p:cNvPr id="33" name="Picture Placeholder 2"/>
          <p:cNvSpPr>
            <a:spLocks noGrp="1"/>
          </p:cNvSpPr>
          <p:nvPr>
            <p:ph type="pic" sz="quarter" idx="51"/>
          </p:nvPr>
        </p:nvSpPr>
        <p:spPr>
          <a:xfrm>
            <a:off x="6858000" y="2101340"/>
            <a:ext cx="2286000" cy="1842909"/>
          </a:xfrm>
          <a:ln w="12700" cmpd="sng">
            <a:solidFill>
              <a:srgbClr val="FFFFFF"/>
            </a:solidFill>
          </a:ln>
          <a:effectLst/>
        </p:spPr>
        <p:txBody>
          <a:bodyPr/>
          <a:lstStyle/>
          <a:p>
            <a:endParaRPr lang="en-US" dirty="0"/>
          </a:p>
        </p:txBody>
      </p:sp>
      <p:sp>
        <p:nvSpPr>
          <p:cNvPr id="34" name="Picture Placeholder 2"/>
          <p:cNvSpPr>
            <a:spLocks noGrp="1"/>
          </p:cNvSpPr>
          <p:nvPr>
            <p:ph type="pic" sz="quarter" idx="52"/>
          </p:nvPr>
        </p:nvSpPr>
        <p:spPr>
          <a:xfrm>
            <a:off x="0" y="3957545"/>
            <a:ext cx="2286000" cy="1842909"/>
          </a:xfrm>
          <a:ln w="12700" cmpd="sng">
            <a:solidFill>
              <a:srgbClr val="FFFFFF"/>
            </a:solidFill>
          </a:ln>
          <a:effectLst/>
        </p:spPr>
        <p:txBody>
          <a:bodyPr/>
          <a:lstStyle/>
          <a:p>
            <a:endParaRPr lang="en-US" dirty="0"/>
          </a:p>
        </p:txBody>
      </p:sp>
      <p:sp>
        <p:nvSpPr>
          <p:cNvPr id="35" name="Picture Placeholder 2"/>
          <p:cNvSpPr>
            <a:spLocks noGrp="1"/>
          </p:cNvSpPr>
          <p:nvPr>
            <p:ph type="pic" sz="quarter" idx="53"/>
          </p:nvPr>
        </p:nvSpPr>
        <p:spPr>
          <a:xfrm>
            <a:off x="2286000" y="3957545"/>
            <a:ext cx="2286000" cy="1842909"/>
          </a:xfrm>
          <a:ln w="12700" cmpd="sng">
            <a:solidFill>
              <a:srgbClr val="FFFFFF"/>
            </a:solidFill>
          </a:ln>
          <a:effectLst/>
        </p:spPr>
        <p:txBody>
          <a:bodyPr/>
          <a:lstStyle/>
          <a:p>
            <a:endParaRPr lang="en-US" dirty="0"/>
          </a:p>
        </p:txBody>
      </p:sp>
      <p:sp>
        <p:nvSpPr>
          <p:cNvPr id="36" name="Picture Placeholder 2"/>
          <p:cNvSpPr>
            <a:spLocks noGrp="1"/>
          </p:cNvSpPr>
          <p:nvPr>
            <p:ph type="pic" sz="quarter" idx="54"/>
          </p:nvPr>
        </p:nvSpPr>
        <p:spPr>
          <a:xfrm>
            <a:off x="4572000" y="3957545"/>
            <a:ext cx="2286000" cy="1842909"/>
          </a:xfrm>
          <a:ln w="12700" cmpd="sng">
            <a:solidFill>
              <a:srgbClr val="FFFFFF"/>
            </a:solidFill>
          </a:ln>
          <a:effectLst/>
        </p:spPr>
        <p:txBody>
          <a:bodyPr/>
          <a:lstStyle/>
          <a:p>
            <a:endParaRPr lang="en-US" dirty="0"/>
          </a:p>
        </p:txBody>
      </p:sp>
      <p:sp>
        <p:nvSpPr>
          <p:cNvPr id="37" name="Picture Placeholder 2"/>
          <p:cNvSpPr>
            <a:spLocks noGrp="1"/>
          </p:cNvSpPr>
          <p:nvPr>
            <p:ph type="pic" sz="quarter" idx="55"/>
          </p:nvPr>
        </p:nvSpPr>
        <p:spPr>
          <a:xfrm>
            <a:off x="6858000" y="3957545"/>
            <a:ext cx="2286000" cy="1842909"/>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3817999126"/>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FRC Inside Page 1">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8"/>
            <a:ext cx="8342670" cy="692201"/>
          </a:xfrm>
          <a:prstGeom prst="rect">
            <a:avLst/>
          </a:prstGeom>
        </p:spPr>
        <p:txBody>
          <a:bodyPr vert="horz" lIns="91440" tIns="45720" rIns="91440" bIns="45720" rtlCol="0" anchor="t" anchorCtr="0">
            <a:normAutofit/>
          </a:bodyPr>
          <a:lstStyle>
            <a:lvl1pPr>
              <a:defRPr sz="2400" b="0" u="none">
                <a:solidFill>
                  <a:srgbClr val="4973B4"/>
                </a:solidFill>
                <a:latin typeface="Helvetica"/>
                <a:cs typeface="Helvetica"/>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6550" y="1150883"/>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0" name="Content Placeholder 36"/>
          <p:cNvSpPr>
            <a:spLocks noGrp="1"/>
          </p:cNvSpPr>
          <p:nvPr>
            <p:ph sz="quarter" idx="31" hasCustomPrompt="1"/>
          </p:nvPr>
        </p:nvSpPr>
        <p:spPr>
          <a:xfrm>
            <a:off x="4883727" y="4907634"/>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1" name="Picture Placeholder 21"/>
          <p:cNvSpPr>
            <a:spLocks noGrp="1"/>
          </p:cNvSpPr>
          <p:nvPr>
            <p:ph type="pic" sz="quarter" idx="23" hasCustomPrompt="1"/>
          </p:nvPr>
        </p:nvSpPr>
        <p:spPr>
          <a:xfrm>
            <a:off x="4883727" y="1150883"/>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Tree>
    <p:extLst>
      <p:ext uri="{BB962C8B-B14F-4D97-AF65-F5344CB8AC3E}">
        <p14:creationId xmlns:p14="http://schemas.microsoft.com/office/powerpoint/2010/main" val="1380999862"/>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FRC Inside Page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a:xfrm>
            <a:off x="8331200" y="6487454"/>
            <a:ext cx="724330" cy="365125"/>
          </a:xfrm>
          <a:prstGeom prst="rect">
            <a:avLst/>
          </a:prstGeom>
        </p:spPr>
        <p:txBody>
          <a:bodyPr/>
          <a:lstStyle/>
          <a:p>
            <a:fld id="{951609CC-B4C0-EB48-8A97-5DEC2430C126}" type="slidenum">
              <a:rPr lang="en-US" smtClean="0"/>
              <a:pPr/>
              <a:t>‹#›</a:t>
            </a:fld>
            <a:endParaRPr lang="en-US" dirty="0"/>
          </a:p>
        </p:txBody>
      </p:sp>
      <p:sp>
        <p:nvSpPr>
          <p:cNvPr id="4" name="Footer Placeholder 3"/>
          <p:cNvSpPr>
            <a:spLocks noGrp="1"/>
          </p:cNvSpPr>
          <p:nvPr>
            <p:ph type="ftr" sz="quarter" idx="11"/>
          </p:nvPr>
        </p:nvSpPr>
        <p:spPr>
          <a:xfrm>
            <a:off x="2499360" y="6498590"/>
            <a:ext cx="6278880" cy="365125"/>
          </a:xfrm>
          <a:prstGeom prst="rect">
            <a:avLst/>
          </a:prstGeom>
        </p:spPr>
        <p:txBody>
          <a:bodyPr/>
          <a:lstStyle/>
          <a:p>
            <a:endParaRPr lang="en-US" dirty="0"/>
          </a:p>
        </p:txBody>
      </p:sp>
      <p:sp>
        <p:nvSpPr>
          <p:cNvPr id="7" name="Title Placeholder 1"/>
          <p:cNvSpPr>
            <a:spLocks noGrp="1"/>
          </p:cNvSpPr>
          <p:nvPr>
            <p:ph type="title" hasCustomPrompt="1"/>
          </p:nvPr>
        </p:nvSpPr>
        <p:spPr>
          <a:xfrm>
            <a:off x="242530" y="274639"/>
            <a:ext cx="8342670" cy="472310"/>
          </a:xfrm>
          <a:prstGeom prst="rect">
            <a:avLst/>
          </a:prstGeom>
        </p:spPr>
        <p:txBody>
          <a:bodyPr vert="horz" lIns="91440" tIns="45720" rIns="91440" bIns="45720" rtlCol="0" anchor="t" anchorCtr="0">
            <a:normAutofit/>
          </a:bodyPr>
          <a:lstStyle>
            <a:lvl1pPr>
              <a:defRPr sz="2400" b="0" u="none">
                <a:solidFill>
                  <a:srgbClr val="4973B4"/>
                </a:solidFill>
                <a:latin typeface="Helvetica"/>
                <a:cs typeface="Helvetica"/>
              </a:defRPr>
            </a:lvl1pPr>
          </a:lstStyle>
          <a:p>
            <a:r>
              <a:rPr lang="en-US" dirty="0" smtClean="0"/>
              <a:t>Click to Edit Master Title Style</a:t>
            </a:r>
            <a:endParaRPr lang="en-US" dirty="0"/>
          </a:p>
        </p:txBody>
      </p:sp>
      <p:sp>
        <p:nvSpPr>
          <p:cNvPr id="8" name="Content Placeholder 2"/>
          <p:cNvSpPr>
            <a:spLocks noGrp="1"/>
          </p:cNvSpPr>
          <p:nvPr>
            <p:ph sz="quarter" idx="32"/>
          </p:nvPr>
        </p:nvSpPr>
        <p:spPr>
          <a:xfrm>
            <a:off x="336550" y="1665189"/>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0" name="Content Placeholder 36"/>
          <p:cNvSpPr>
            <a:spLocks noGrp="1"/>
          </p:cNvSpPr>
          <p:nvPr>
            <p:ph sz="quarter" idx="31" hasCustomPrompt="1"/>
          </p:nvPr>
        </p:nvSpPr>
        <p:spPr>
          <a:xfrm>
            <a:off x="4883727" y="5421940"/>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2" name="Picture Placeholder 21"/>
          <p:cNvSpPr>
            <a:spLocks noGrp="1"/>
          </p:cNvSpPr>
          <p:nvPr>
            <p:ph type="pic" sz="quarter" idx="23" hasCustomPrompt="1"/>
          </p:nvPr>
        </p:nvSpPr>
        <p:spPr>
          <a:xfrm>
            <a:off x="4883727" y="1665189"/>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Tree>
    <p:extLst>
      <p:ext uri="{BB962C8B-B14F-4D97-AF65-F5344CB8AC3E}">
        <p14:creationId xmlns:p14="http://schemas.microsoft.com/office/powerpoint/2010/main" val="1120196606"/>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FRC Inside Page 3">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4973B4"/>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10"/>
          </p:nvPr>
        </p:nvSpPr>
        <p:spPr>
          <a:xfrm>
            <a:off x="333971" y="1148268"/>
            <a:ext cx="8342670"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2351469239"/>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FRC Inside Page 4">
    <p:spTree>
      <p:nvGrpSpPr>
        <p:cNvPr id="1" name=""/>
        <p:cNvGrpSpPr/>
        <p:nvPr/>
      </p:nvGrpSpPr>
      <p:grpSpPr>
        <a:xfrm>
          <a:off x="0" y="0"/>
          <a:ext cx="0" cy="0"/>
          <a:chOff x="0" y="0"/>
          <a:chExt cx="0" cy="0"/>
        </a:xfrm>
      </p:grpSpPr>
      <p:sp>
        <p:nvSpPr>
          <p:cNvPr id="11"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8"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1"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3"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4973B4"/>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3970" y="1150883"/>
            <a:ext cx="452949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3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5" name="Content Placeholder 36"/>
          <p:cNvSpPr>
            <a:spLocks noGrp="1"/>
          </p:cNvSpPr>
          <p:nvPr>
            <p:ph sz="quarter" idx="31" hasCustomPrompt="1"/>
          </p:nvPr>
        </p:nvSpPr>
        <p:spPr>
          <a:xfrm>
            <a:off x="5006109" y="3679967"/>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Picture Placeholder 21"/>
          <p:cNvSpPr>
            <a:spLocks noGrp="1"/>
          </p:cNvSpPr>
          <p:nvPr>
            <p:ph type="pic" sz="quarter" idx="23" hasCustomPrompt="1"/>
          </p:nvPr>
        </p:nvSpPr>
        <p:spPr>
          <a:xfrm>
            <a:off x="5006109" y="1150883"/>
            <a:ext cx="3579091" cy="2405117"/>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24" name="Straight Connector 23"/>
          <p:cNvCxnSpPr/>
          <p:nvPr userDrawn="1"/>
        </p:nvCxnSpPr>
        <p:spPr>
          <a:xfrm>
            <a:off x="0" y="737740"/>
            <a:ext cx="8818880" cy="0"/>
          </a:xfrm>
          <a:prstGeom prst="line">
            <a:avLst/>
          </a:prstGeom>
          <a:ln w="3175">
            <a:gradFill flip="none" rotWithShape="1">
              <a:gsLst>
                <a:gs pos="0">
                  <a:srgbClr val="4973B4"/>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5861779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AFRC Inside Page No Header 1">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337820" y="304242"/>
            <a:ext cx="806132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8"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425067776"/>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FRC Inside Page No Header 2">
    <p:spTree>
      <p:nvGrpSpPr>
        <p:cNvPr id="1" name=""/>
        <p:cNvGrpSpPr/>
        <p:nvPr/>
      </p:nvGrpSpPr>
      <p:grpSpPr>
        <a:xfrm>
          <a:off x="0" y="0"/>
          <a:ext cx="0" cy="0"/>
          <a:chOff x="0" y="0"/>
          <a:chExt cx="0" cy="0"/>
        </a:xfrm>
      </p:grpSpPr>
      <p:sp>
        <p:nvSpPr>
          <p:cNvPr id="2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24"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9"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0"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1"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2"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Tree>
    <p:extLst>
      <p:ext uri="{BB962C8B-B14F-4D97-AF65-F5344CB8AC3E}">
        <p14:creationId xmlns:p14="http://schemas.microsoft.com/office/powerpoint/2010/main" val="2912605443"/>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AFRC Inside Page No Header 3">
    <p:spTree>
      <p:nvGrpSpPr>
        <p:cNvPr id="1" name=""/>
        <p:cNvGrpSpPr/>
        <p:nvPr/>
      </p:nvGrpSpPr>
      <p:grpSpPr>
        <a:xfrm>
          <a:off x="0" y="0"/>
          <a:ext cx="0" cy="0"/>
          <a:chOff x="0" y="0"/>
          <a:chExt cx="0" cy="0"/>
        </a:xfrm>
      </p:grpSpPr>
      <p:sp>
        <p:nvSpPr>
          <p:cNvPr id="48" name="Rectangle 47"/>
          <p:cNvSpPr/>
          <p:nvPr userDrawn="1"/>
        </p:nvSpPr>
        <p:spPr>
          <a:xfrm>
            <a:off x="0" y="1982839"/>
            <a:ext cx="9144000" cy="17206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Picture Placeholder 21"/>
          <p:cNvSpPr>
            <a:spLocks noGrp="1"/>
          </p:cNvSpPr>
          <p:nvPr>
            <p:ph type="pic" sz="quarter" idx="11" hasCustomPrompt="1"/>
          </p:nvPr>
        </p:nvSpPr>
        <p:spPr>
          <a:xfrm>
            <a:off x="10636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0" name="Picture Placeholder 21"/>
          <p:cNvSpPr>
            <a:spLocks noGrp="1"/>
          </p:cNvSpPr>
          <p:nvPr>
            <p:ph type="pic" sz="quarter" idx="12" hasCustomPrompt="1"/>
          </p:nvPr>
        </p:nvSpPr>
        <p:spPr>
          <a:xfrm>
            <a:off x="1612022"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1" name="Picture Placeholder 21"/>
          <p:cNvSpPr>
            <a:spLocks noGrp="1"/>
          </p:cNvSpPr>
          <p:nvPr>
            <p:ph type="pic" sz="quarter" idx="13" hasCustomPrompt="1"/>
          </p:nvPr>
        </p:nvSpPr>
        <p:spPr>
          <a:xfrm>
            <a:off x="3118417"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4" hasCustomPrompt="1"/>
          </p:nvPr>
        </p:nvSpPr>
        <p:spPr>
          <a:xfrm>
            <a:off x="462481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5" hasCustomPrompt="1"/>
          </p:nvPr>
        </p:nvSpPr>
        <p:spPr>
          <a:xfrm>
            <a:off x="6131804"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6" hasCustomPrompt="1"/>
          </p:nvPr>
        </p:nvSpPr>
        <p:spPr>
          <a:xfrm>
            <a:off x="7638199"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Content Placeholder 36"/>
          <p:cNvSpPr>
            <a:spLocks noGrp="1"/>
          </p:cNvSpPr>
          <p:nvPr>
            <p:ph sz="quarter" idx="25" hasCustomPrompt="1"/>
          </p:nvPr>
        </p:nvSpPr>
        <p:spPr>
          <a:xfrm>
            <a:off x="106363"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6" name="Content Placeholder 36"/>
          <p:cNvSpPr>
            <a:spLocks noGrp="1"/>
          </p:cNvSpPr>
          <p:nvPr>
            <p:ph sz="quarter" idx="26" hasCustomPrompt="1"/>
          </p:nvPr>
        </p:nvSpPr>
        <p:spPr>
          <a:xfrm>
            <a:off x="1612022"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7" name="Content Placeholder 36"/>
          <p:cNvSpPr>
            <a:spLocks noGrp="1"/>
          </p:cNvSpPr>
          <p:nvPr>
            <p:ph sz="quarter" idx="27" hasCustomPrompt="1"/>
          </p:nvPr>
        </p:nvSpPr>
        <p:spPr>
          <a:xfrm>
            <a:off x="3118417"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8" name="Content Placeholder 36"/>
          <p:cNvSpPr>
            <a:spLocks noGrp="1"/>
          </p:cNvSpPr>
          <p:nvPr>
            <p:ph sz="quarter" idx="28" hasCustomPrompt="1"/>
          </p:nvPr>
        </p:nvSpPr>
        <p:spPr>
          <a:xfrm>
            <a:off x="4625606"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9" hasCustomPrompt="1"/>
          </p:nvPr>
        </p:nvSpPr>
        <p:spPr>
          <a:xfrm>
            <a:off x="6131804"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30" hasCustomPrompt="1"/>
          </p:nvPr>
        </p:nvSpPr>
        <p:spPr>
          <a:xfrm>
            <a:off x="7655355"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Picture Placeholder 21"/>
          <p:cNvSpPr>
            <a:spLocks noGrp="1"/>
          </p:cNvSpPr>
          <p:nvPr>
            <p:ph type="pic" sz="quarter" idx="31" hasCustomPrompt="1"/>
          </p:nvPr>
        </p:nvSpPr>
        <p:spPr>
          <a:xfrm>
            <a:off x="10636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3" name="Picture Placeholder 21"/>
          <p:cNvSpPr>
            <a:spLocks noGrp="1"/>
          </p:cNvSpPr>
          <p:nvPr>
            <p:ph type="pic" sz="quarter" idx="32" hasCustomPrompt="1"/>
          </p:nvPr>
        </p:nvSpPr>
        <p:spPr>
          <a:xfrm>
            <a:off x="1612022"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4" name="Picture Placeholder 21"/>
          <p:cNvSpPr>
            <a:spLocks noGrp="1"/>
          </p:cNvSpPr>
          <p:nvPr>
            <p:ph type="pic" sz="quarter" idx="33" hasCustomPrompt="1"/>
          </p:nvPr>
        </p:nvSpPr>
        <p:spPr>
          <a:xfrm>
            <a:off x="3118417"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34" hasCustomPrompt="1"/>
          </p:nvPr>
        </p:nvSpPr>
        <p:spPr>
          <a:xfrm>
            <a:off x="462481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35" hasCustomPrompt="1"/>
          </p:nvPr>
        </p:nvSpPr>
        <p:spPr>
          <a:xfrm>
            <a:off x="6131804"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Picture Placeholder 21"/>
          <p:cNvSpPr>
            <a:spLocks noGrp="1"/>
          </p:cNvSpPr>
          <p:nvPr>
            <p:ph type="pic" sz="quarter" idx="36" hasCustomPrompt="1"/>
          </p:nvPr>
        </p:nvSpPr>
        <p:spPr>
          <a:xfrm>
            <a:off x="7638199"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8" name="Content Placeholder 36"/>
          <p:cNvSpPr>
            <a:spLocks noGrp="1"/>
          </p:cNvSpPr>
          <p:nvPr>
            <p:ph sz="quarter" idx="37" hasCustomPrompt="1"/>
          </p:nvPr>
        </p:nvSpPr>
        <p:spPr>
          <a:xfrm>
            <a:off x="106363"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38" hasCustomPrompt="1"/>
          </p:nvPr>
        </p:nvSpPr>
        <p:spPr>
          <a:xfrm>
            <a:off x="1612022"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39" hasCustomPrompt="1"/>
          </p:nvPr>
        </p:nvSpPr>
        <p:spPr>
          <a:xfrm>
            <a:off x="3118417" y="3642784"/>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40" hasCustomPrompt="1"/>
          </p:nvPr>
        </p:nvSpPr>
        <p:spPr>
          <a:xfrm>
            <a:off x="4625606"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41" hasCustomPrompt="1"/>
          </p:nvPr>
        </p:nvSpPr>
        <p:spPr>
          <a:xfrm>
            <a:off x="6131804"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3" name="Content Placeholder 36"/>
          <p:cNvSpPr>
            <a:spLocks noGrp="1"/>
          </p:cNvSpPr>
          <p:nvPr>
            <p:ph sz="quarter" idx="42" hasCustomPrompt="1"/>
          </p:nvPr>
        </p:nvSpPr>
        <p:spPr>
          <a:xfrm>
            <a:off x="7655355"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4" name="Picture Placeholder 21"/>
          <p:cNvSpPr>
            <a:spLocks noGrp="1"/>
          </p:cNvSpPr>
          <p:nvPr>
            <p:ph type="pic" sz="quarter" idx="43" hasCustomPrompt="1"/>
          </p:nvPr>
        </p:nvSpPr>
        <p:spPr>
          <a:xfrm>
            <a:off x="10636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5" name="Picture Placeholder 21"/>
          <p:cNvSpPr>
            <a:spLocks noGrp="1"/>
          </p:cNvSpPr>
          <p:nvPr>
            <p:ph type="pic" sz="quarter" idx="44" hasCustomPrompt="1"/>
          </p:nvPr>
        </p:nvSpPr>
        <p:spPr>
          <a:xfrm>
            <a:off x="1612022"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6" name="Picture Placeholder 21"/>
          <p:cNvSpPr>
            <a:spLocks noGrp="1"/>
          </p:cNvSpPr>
          <p:nvPr>
            <p:ph type="pic" sz="quarter" idx="45" hasCustomPrompt="1"/>
          </p:nvPr>
        </p:nvSpPr>
        <p:spPr>
          <a:xfrm>
            <a:off x="3118417"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7" name="Picture Placeholder 21"/>
          <p:cNvSpPr>
            <a:spLocks noGrp="1"/>
          </p:cNvSpPr>
          <p:nvPr>
            <p:ph type="pic" sz="quarter" idx="46" hasCustomPrompt="1"/>
          </p:nvPr>
        </p:nvSpPr>
        <p:spPr>
          <a:xfrm>
            <a:off x="462481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8" name="Picture Placeholder 21"/>
          <p:cNvSpPr>
            <a:spLocks noGrp="1"/>
          </p:cNvSpPr>
          <p:nvPr>
            <p:ph type="pic" sz="quarter" idx="47" hasCustomPrompt="1"/>
          </p:nvPr>
        </p:nvSpPr>
        <p:spPr>
          <a:xfrm>
            <a:off x="6131804"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9" name="Picture Placeholder 21"/>
          <p:cNvSpPr>
            <a:spLocks noGrp="1"/>
          </p:cNvSpPr>
          <p:nvPr>
            <p:ph type="pic" sz="quarter" idx="48" hasCustomPrompt="1"/>
          </p:nvPr>
        </p:nvSpPr>
        <p:spPr>
          <a:xfrm>
            <a:off x="7638199"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40" name="Content Placeholder 36"/>
          <p:cNvSpPr>
            <a:spLocks noGrp="1"/>
          </p:cNvSpPr>
          <p:nvPr>
            <p:ph sz="quarter" idx="49" hasCustomPrompt="1"/>
          </p:nvPr>
        </p:nvSpPr>
        <p:spPr>
          <a:xfrm>
            <a:off x="106363"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1" name="Content Placeholder 36"/>
          <p:cNvSpPr>
            <a:spLocks noGrp="1"/>
          </p:cNvSpPr>
          <p:nvPr>
            <p:ph sz="quarter" idx="50" hasCustomPrompt="1"/>
          </p:nvPr>
        </p:nvSpPr>
        <p:spPr>
          <a:xfrm>
            <a:off x="1612022"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2" name="Content Placeholder 36"/>
          <p:cNvSpPr>
            <a:spLocks noGrp="1"/>
          </p:cNvSpPr>
          <p:nvPr>
            <p:ph sz="quarter" idx="51" hasCustomPrompt="1"/>
          </p:nvPr>
        </p:nvSpPr>
        <p:spPr>
          <a:xfrm>
            <a:off x="3118417"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3" name="Content Placeholder 36"/>
          <p:cNvSpPr>
            <a:spLocks noGrp="1"/>
          </p:cNvSpPr>
          <p:nvPr>
            <p:ph sz="quarter" idx="52" hasCustomPrompt="1"/>
          </p:nvPr>
        </p:nvSpPr>
        <p:spPr>
          <a:xfrm>
            <a:off x="4625606"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4" name="Content Placeholder 36"/>
          <p:cNvSpPr>
            <a:spLocks noGrp="1"/>
          </p:cNvSpPr>
          <p:nvPr>
            <p:ph sz="quarter" idx="53" hasCustomPrompt="1"/>
          </p:nvPr>
        </p:nvSpPr>
        <p:spPr>
          <a:xfrm>
            <a:off x="6131804"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Content Placeholder 36"/>
          <p:cNvSpPr>
            <a:spLocks noGrp="1"/>
          </p:cNvSpPr>
          <p:nvPr>
            <p:ph sz="quarter" idx="54" hasCustomPrompt="1"/>
          </p:nvPr>
        </p:nvSpPr>
        <p:spPr>
          <a:xfrm>
            <a:off x="7655355"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5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5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379348052"/>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AFRC Inside Page No Header 4">
    <p:spTree>
      <p:nvGrpSpPr>
        <p:cNvPr id="1" name=""/>
        <p:cNvGrpSpPr/>
        <p:nvPr/>
      </p:nvGrpSpPr>
      <p:grpSpPr>
        <a:xfrm>
          <a:off x="0" y="0"/>
          <a:ext cx="0" cy="0"/>
          <a:chOff x="0" y="0"/>
          <a:chExt cx="0" cy="0"/>
        </a:xfrm>
      </p:grpSpPr>
      <p:sp>
        <p:nvSpPr>
          <p:cNvPr id="28" name="Picture Placeholder 21"/>
          <p:cNvSpPr>
            <a:spLocks noGrp="1"/>
          </p:cNvSpPr>
          <p:nvPr>
            <p:ph type="pic" sz="quarter" idx="11" hasCustomPrompt="1"/>
          </p:nvPr>
        </p:nvSpPr>
        <p:spPr>
          <a:xfrm>
            <a:off x="10636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9" name="Picture Placeholder 21"/>
          <p:cNvSpPr>
            <a:spLocks noGrp="1"/>
          </p:cNvSpPr>
          <p:nvPr>
            <p:ph type="pic" sz="quarter" idx="12" hasCustomPrompt="1"/>
          </p:nvPr>
        </p:nvSpPr>
        <p:spPr>
          <a:xfrm>
            <a:off x="1612022"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0" name="Picture Placeholder 21"/>
          <p:cNvSpPr>
            <a:spLocks noGrp="1"/>
          </p:cNvSpPr>
          <p:nvPr>
            <p:ph type="pic" sz="quarter" idx="13" hasCustomPrompt="1"/>
          </p:nvPr>
        </p:nvSpPr>
        <p:spPr>
          <a:xfrm>
            <a:off x="3118417"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1" name="Picture Placeholder 21"/>
          <p:cNvSpPr>
            <a:spLocks noGrp="1"/>
          </p:cNvSpPr>
          <p:nvPr>
            <p:ph type="pic" sz="quarter" idx="14" hasCustomPrompt="1"/>
          </p:nvPr>
        </p:nvSpPr>
        <p:spPr>
          <a:xfrm>
            <a:off x="462481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2" name="Picture Placeholder 21"/>
          <p:cNvSpPr>
            <a:spLocks noGrp="1"/>
          </p:cNvSpPr>
          <p:nvPr>
            <p:ph type="pic" sz="quarter" idx="15" hasCustomPrompt="1"/>
          </p:nvPr>
        </p:nvSpPr>
        <p:spPr>
          <a:xfrm>
            <a:off x="6131804"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3" name="Picture Placeholder 21"/>
          <p:cNvSpPr>
            <a:spLocks noGrp="1"/>
          </p:cNvSpPr>
          <p:nvPr>
            <p:ph type="pic" sz="quarter" idx="16" hasCustomPrompt="1"/>
          </p:nvPr>
        </p:nvSpPr>
        <p:spPr>
          <a:xfrm>
            <a:off x="7638199"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4" name="Content Placeholder 36"/>
          <p:cNvSpPr>
            <a:spLocks noGrp="1"/>
          </p:cNvSpPr>
          <p:nvPr>
            <p:ph sz="quarter" idx="25" hasCustomPrompt="1"/>
          </p:nvPr>
        </p:nvSpPr>
        <p:spPr>
          <a:xfrm>
            <a:off x="106363"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5" name="Content Placeholder 36"/>
          <p:cNvSpPr>
            <a:spLocks noGrp="1"/>
          </p:cNvSpPr>
          <p:nvPr>
            <p:ph sz="quarter" idx="26" hasCustomPrompt="1"/>
          </p:nvPr>
        </p:nvSpPr>
        <p:spPr>
          <a:xfrm>
            <a:off x="1612022"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6" name="Content Placeholder 36"/>
          <p:cNvSpPr>
            <a:spLocks noGrp="1"/>
          </p:cNvSpPr>
          <p:nvPr>
            <p:ph sz="quarter" idx="27" hasCustomPrompt="1"/>
          </p:nvPr>
        </p:nvSpPr>
        <p:spPr>
          <a:xfrm>
            <a:off x="3118417"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7" name="Content Placeholder 36"/>
          <p:cNvSpPr>
            <a:spLocks noGrp="1"/>
          </p:cNvSpPr>
          <p:nvPr>
            <p:ph sz="quarter" idx="28" hasCustomPrompt="1"/>
          </p:nvPr>
        </p:nvSpPr>
        <p:spPr>
          <a:xfrm>
            <a:off x="4625606"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8" name="Content Placeholder 36"/>
          <p:cNvSpPr>
            <a:spLocks noGrp="1"/>
          </p:cNvSpPr>
          <p:nvPr>
            <p:ph sz="quarter" idx="29" hasCustomPrompt="1"/>
          </p:nvPr>
        </p:nvSpPr>
        <p:spPr>
          <a:xfrm>
            <a:off x="6131804"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9" name="Content Placeholder 36"/>
          <p:cNvSpPr>
            <a:spLocks noGrp="1"/>
          </p:cNvSpPr>
          <p:nvPr>
            <p:ph sz="quarter" idx="30" hasCustomPrompt="1"/>
          </p:nvPr>
        </p:nvSpPr>
        <p:spPr>
          <a:xfrm>
            <a:off x="7655355"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0" name="Content Placeholder 36"/>
          <p:cNvSpPr>
            <a:spLocks noGrp="1"/>
          </p:cNvSpPr>
          <p:nvPr>
            <p:ph sz="quarter" idx="31" hasCustomPrompt="1"/>
          </p:nvPr>
        </p:nvSpPr>
        <p:spPr>
          <a:xfrm>
            <a:off x="5324900" y="3846709"/>
            <a:ext cx="3361900"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Picture Placeholder 21"/>
          <p:cNvSpPr>
            <a:spLocks noGrp="1"/>
          </p:cNvSpPr>
          <p:nvPr>
            <p:ph type="pic" sz="quarter" idx="23" hasCustomPrompt="1"/>
          </p:nvPr>
        </p:nvSpPr>
        <p:spPr>
          <a:xfrm>
            <a:off x="5324900" y="519115"/>
            <a:ext cx="3361900" cy="3221612"/>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 name="Content Placeholder 2"/>
          <p:cNvSpPr>
            <a:spLocks noGrp="1"/>
          </p:cNvSpPr>
          <p:nvPr>
            <p:ph sz="quarter" idx="32"/>
          </p:nvPr>
        </p:nvSpPr>
        <p:spPr>
          <a:xfrm>
            <a:off x="337820" y="517363"/>
            <a:ext cx="4460875" cy="1354217"/>
          </a:xfrm>
        </p:spPr>
        <p:txBody>
          <a:bodyPr/>
          <a:lstStyle>
            <a:lvl5pPr marL="1828800" inden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2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2141691324"/>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AFRC Blank_Skyline">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1"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1146018129"/>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FRC Blank_Black">
    <p:spTree>
      <p:nvGrpSpPr>
        <p:cNvPr id="1" name=""/>
        <p:cNvGrpSpPr/>
        <p:nvPr/>
      </p:nvGrpSpPr>
      <p:grpSpPr>
        <a:xfrm>
          <a:off x="0" y="0"/>
          <a:ext cx="0" cy="0"/>
          <a:chOff x="0" y="0"/>
          <a:chExt cx="0" cy="0"/>
        </a:xfrm>
      </p:grpSpPr>
      <p:sp>
        <p:nvSpPr>
          <p:cNvPr id="4"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5"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4100420885"/>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AFRC Blank_White">
    <p:spTree>
      <p:nvGrpSpPr>
        <p:cNvPr id="1" name=""/>
        <p:cNvGrpSpPr/>
        <p:nvPr/>
      </p:nvGrpSpPr>
      <p:grpSpPr>
        <a:xfrm>
          <a:off x="0" y="0"/>
          <a:ext cx="0" cy="0"/>
          <a:chOff x="0" y="0"/>
          <a:chExt cx="0" cy="0"/>
        </a:xfrm>
      </p:grpSpPr>
      <p:sp>
        <p:nvSpPr>
          <p:cNvPr id="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5"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1883271095"/>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AFRC Last Page">
    <p:spTree>
      <p:nvGrpSpPr>
        <p:cNvPr id="1" name=""/>
        <p:cNvGrpSpPr/>
        <p:nvPr/>
      </p:nvGrpSpPr>
      <p:grpSpPr>
        <a:xfrm>
          <a:off x="0" y="0"/>
          <a:ext cx="0" cy="0"/>
          <a:chOff x="0" y="0"/>
          <a:chExt cx="0" cy="0"/>
        </a:xfrm>
      </p:grpSpPr>
      <p:pic>
        <p:nvPicPr>
          <p:cNvPr id="2" name="Picture 1" descr="PPTskyBackground_standard"/>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0" name="Picture 19" descr="Description: NASA insignia RGB"/>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3354053" y="2474964"/>
            <a:ext cx="2302131" cy="1907166"/>
          </a:xfrm>
          <a:prstGeom prst="rect">
            <a:avLst/>
          </a:prstGeom>
          <a:noFill/>
          <a:ln>
            <a:noFill/>
          </a:ln>
        </p:spPr>
      </p:pic>
    </p:spTree>
    <p:extLst>
      <p:ext uri="{BB962C8B-B14F-4D97-AF65-F5344CB8AC3E}">
        <p14:creationId xmlns:p14="http://schemas.microsoft.com/office/powerpoint/2010/main" val="1550289472"/>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5" name="Picture 4" descr="PPTskyBackground_standard"/>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6" name="Picture 5" descr="Armstrong logo color.eps"/>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3347577" y="2277243"/>
            <a:ext cx="2448847" cy="2303515"/>
          </a:xfrm>
          <a:prstGeom prst="rect">
            <a:avLst/>
          </a:prstGeom>
        </p:spPr>
      </p:pic>
    </p:spTree>
    <p:extLst>
      <p:ext uri="{BB962C8B-B14F-4D97-AF65-F5344CB8AC3E}">
        <p14:creationId xmlns:p14="http://schemas.microsoft.com/office/powerpoint/2010/main" val="33429215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FRC Color Palette">
    <p:spTree>
      <p:nvGrpSpPr>
        <p:cNvPr id="1" name=""/>
        <p:cNvGrpSpPr/>
        <p:nvPr/>
      </p:nvGrpSpPr>
      <p:grpSpPr>
        <a:xfrm>
          <a:off x="0" y="0"/>
          <a:ext cx="0" cy="0"/>
          <a:chOff x="0" y="0"/>
          <a:chExt cx="0" cy="0"/>
        </a:xfrm>
      </p:grpSpPr>
      <p:sp>
        <p:nvSpPr>
          <p:cNvPr id="4" name="Rectangle 3"/>
          <p:cNvSpPr/>
          <p:nvPr userDrawn="1"/>
        </p:nvSpPr>
        <p:spPr>
          <a:xfrm>
            <a:off x="867559" y="1356145"/>
            <a:ext cx="1368414" cy="1368414"/>
          </a:xfrm>
          <a:prstGeom prst="rect">
            <a:avLst/>
          </a:prstGeom>
          <a:solidFill>
            <a:srgbClr val="4973B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5787D2"/>
              </a:solidFill>
            </a:endParaRPr>
          </a:p>
        </p:txBody>
      </p:sp>
      <p:sp>
        <p:nvSpPr>
          <p:cNvPr id="5" name="Rectangle 4"/>
          <p:cNvSpPr/>
          <p:nvPr userDrawn="1"/>
        </p:nvSpPr>
        <p:spPr>
          <a:xfrm>
            <a:off x="3890945" y="1356145"/>
            <a:ext cx="1368414" cy="1368414"/>
          </a:xfrm>
          <a:prstGeom prst="rect">
            <a:avLst/>
          </a:prstGeom>
          <a:solidFill>
            <a:srgbClr val="41329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userDrawn="1"/>
        </p:nvSpPr>
        <p:spPr>
          <a:xfrm>
            <a:off x="2388373" y="1356145"/>
            <a:ext cx="1368414" cy="1368414"/>
          </a:xfrm>
          <a:prstGeom prst="rect">
            <a:avLst/>
          </a:prstGeom>
          <a:solidFill>
            <a:srgbClr val="9F5F3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userDrawn="1"/>
        </p:nvSpPr>
        <p:spPr>
          <a:xfrm>
            <a:off x="5393517" y="1356145"/>
            <a:ext cx="1368414" cy="1368414"/>
          </a:xfrm>
          <a:prstGeom prst="rect">
            <a:avLst/>
          </a:prstGeom>
          <a:solidFill>
            <a:srgbClr val="5B586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Rectangle 7"/>
          <p:cNvSpPr/>
          <p:nvPr userDrawn="1"/>
        </p:nvSpPr>
        <p:spPr>
          <a:xfrm>
            <a:off x="6887145" y="1356145"/>
            <a:ext cx="1368414" cy="1368414"/>
          </a:xfrm>
          <a:prstGeom prst="rect">
            <a:avLst/>
          </a:prstGeom>
          <a:solidFill>
            <a:srgbClr val="D8B88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TextBox 8"/>
          <p:cNvSpPr txBox="1"/>
          <p:nvPr userDrawn="1"/>
        </p:nvSpPr>
        <p:spPr>
          <a:xfrm>
            <a:off x="867559" y="2814176"/>
            <a:ext cx="1368414" cy="461665"/>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73, 115, 180</a:t>
            </a:r>
          </a:p>
        </p:txBody>
      </p:sp>
      <p:sp>
        <p:nvSpPr>
          <p:cNvPr id="11" name="TextBox 10"/>
          <p:cNvSpPr txBox="1"/>
          <p:nvPr userDrawn="1"/>
        </p:nvSpPr>
        <p:spPr>
          <a:xfrm>
            <a:off x="2388373" y="2814176"/>
            <a:ext cx="1368414" cy="1015663"/>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159, 95, 50</a:t>
            </a:r>
          </a:p>
          <a:p>
            <a:pPr algn="ctr"/>
            <a:endParaRPr lang="en-US" sz="1200" baseline="0" dirty="0" smtClean="0">
              <a:latin typeface="Helvetica"/>
              <a:cs typeface="Helvetica"/>
            </a:endParaRPr>
          </a:p>
          <a:p>
            <a:pPr algn="ctr"/>
            <a:r>
              <a:rPr lang="en-US" sz="1200" baseline="0" dirty="0" smtClean="0">
                <a:latin typeface="Helvetica"/>
                <a:cs typeface="Helvetica"/>
              </a:rPr>
              <a:t>HEX</a:t>
            </a:r>
          </a:p>
          <a:p>
            <a:pPr algn="ctr"/>
            <a:r>
              <a:rPr lang="en-US" sz="1200" baseline="0" dirty="0" smtClean="0">
                <a:latin typeface="Helvetica"/>
                <a:cs typeface="Helvetica"/>
              </a:rPr>
              <a:t>#9F5F32</a:t>
            </a:r>
            <a:endParaRPr lang="en-US" sz="1200" dirty="0">
              <a:latin typeface="Helvetica"/>
              <a:cs typeface="Helvetica"/>
            </a:endParaRPr>
          </a:p>
        </p:txBody>
      </p:sp>
      <p:sp>
        <p:nvSpPr>
          <p:cNvPr id="12" name="TextBox 11"/>
          <p:cNvSpPr txBox="1"/>
          <p:nvPr userDrawn="1"/>
        </p:nvSpPr>
        <p:spPr>
          <a:xfrm>
            <a:off x="3890945" y="2814176"/>
            <a:ext cx="1368414" cy="1015663"/>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65, 50, 159</a:t>
            </a:r>
          </a:p>
          <a:p>
            <a:pPr algn="ctr"/>
            <a:endParaRPr lang="en-US" sz="1200" baseline="0" dirty="0" smtClean="0">
              <a:latin typeface="Helvetica"/>
              <a:cs typeface="Helvetica"/>
            </a:endParaRPr>
          </a:p>
          <a:p>
            <a:pPr algn="ctr"/>
            <a:r>
              <a:rPr lang="en-US" sz="1200" baseline="0" dirty="0" smtClean="0">
                <a:latin typeface="Helvetica"/>
                <a:cs typeface="Helvetica"/>
              </a:rPr>
              <a:t>HEX</a:t>
            </a:r>
          </a:p>
          <a:p>
            <a:pPr algn="ctr"/>
            <a:r>
              <a:rPr lang="en-US" sz="1200" baseline="0" dirty="0" smtClean="0">
                <a:latin typeface="Helvetica"/>
                <a:cs typeface="Helvetica"/>
              </a:rPr>
              <a:t>#41329F</a:t>
            </a:r>
            <a:endParaRPr lang="en-US" sz="1200" dirty="0">
              <a:latin typeface="Helvetica"/>
              <a:cs typeface="Helvetica"/>
            </a:endParaRPr>
          </a:p>
        </p:txBody>
      </p:sp>
      <p:sp>
        <p:nvSpPr>
          <p:cNvPr id="13" name="TextBox 12"/>
          <p:cNvSpPr txBox="1"/>
          <p:nvPr userDrawn="1"/>
        </p:nvSpPr>
        <p:spPr>
          <a:xfrm>
            <a:off x="5393517" y="2814176"/>
            <a:ext cx="1368414" cy="1015663"/>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91, 88, 108</a:t>
            </a:r>
          </a:p>
          <a:p>
            <a:pPr algn="ctr"/>
            <a:endParaRPr lang="en-US" sz="1200" baseline="0" dirty="0" smtClean="0">
              <a:latin typeface="Helvetica"/>
              <a:cs typeface="Helvetica"/>
            </a:endParaRPr>
          </a:p>
          <a:p>
            <a:pPr algn="ctr"/>
            <a:r>
              <a:rPr lang="en-US" sz="1200" baseline="0" dirty="0" smtClean="0">
                <a:latin typeface="Helvetica"/>
                <a:cs typeface="Helvetica"/>
              </a:rPr>
              <a:t>HEX</a:t>
            </a:r>
          </a:p>
          <a:p>
            <a:pPr algn="ctr"/>
            <a:r>
              <a:rPr lang="en-US" sz="1200" baseline="0" dirty="0" smtClean="0">
                <a:latin typeface="Helvetica"/>
                <a:cs typeface="Helvetica"/>
              </a:rPr>
              <a:t>#5B586C</a:t>
            </a:r>
            <a:endParaRPr lang="en-US" sz="1200" dirty="0">
              <a:latin typeface="Helvetica"/>
              <a:cs typeface="Helvetica"/>
            </a:endParaRPr>
          </a:p>
        </p:txBody>
      </p:sp>
      <p:sp>
        <p:nvSpPr>
          <p:cNvPr id="14" name="TextBox 13"/>
          <p:cNvSpPr txBox="1"/>
          <p:nvPr userDrawn="1"/>
        </p:nvSpPr>
        <p:spPr>
          <a:xfrm>
            <a:off x="6887145" y="2814176"/>
            <a:ext cx="1368414" cy="1015663"/>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216, 184, 143</a:t>
            </a:r>
          </a:p>
          <a:p>
            <a:pPr algn="ctr"/>
            <a:endParaRPr lang="en-US" sz="1200" baseline="0" dirty="0" smtClean="0">
              <a:latin typeface="Helvetica"/>
              <a:cs typeface="Helvetica"/>
            </a:endParaRPr>
          </a:p>
          <a:p>
            <a:pPr algn="ctr"/>
            <a:r>
              <a:rPr lang="en-US" sz="1200" baseline="0" dirty="0" smtClean="0">
                <a:latin typeface="Helvetica"/>
                <a:cs typeface="Helvetica"/>
              </a:rPr>
              <a:t>HEX</a:t>
            </a:r>
          </a:p>
          <a:p>
            <a:pPr algn="ctr"/>
            <a:r>
              <a:rPr lang="en-US" sz="1200" baseline="0" dirty="0" smtClean="0">
                <a:latin typeface="Helvetica"/>
                <a:cs typeface="Helvetica"/>
              </a:rPr>
              <a:t>#D8B88F</a:t>
            </a:r>
            <a:endParaRPr lang="en-US" sz="1200" dirty="0">
              <a:latin typeface="Helvetica"/>
              <a:cs typeface="Helvetica"/>
            </a:endParaRPr>
          </a:p>
        </p:txBody>
      </p:sp>
    </p:spTree>
    <p:extLst>
      <p:ext uri="{BB962C8B-B14F-4D97-AF65-F5344CB8AC3E}">
        <p14:creationId xmlns:p14="http://schemas.microsoft.com/office/powerpoint/2010/main" val="586603654"/>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84ACB6F-5FF5-4EC3-B967-A518020DE3F0}" type="slidenum">
              <a:rPr lang="en-US" smtClean="0"/>
              <a:t>‹#›</a:t>
            </a:fld>
            <a:endParaRPr lang="en-US" dirty="0"/>
          </a:p>
        </p:txBody>
      </p:sp>
    </p:spTree>
    <p:extLst>
      <p:ext uri="{BB962C8B-B14F-4D97-AF65-F5344CB8AC3E}">
        <p14:creationId xmlns:p14="http://schemas.microsoft.com/office/powerpoint/2010/main" val="4450659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1" y="274638"/>
            <a:ext cx="8229600" cy="1143000"/>
          </a:xfrm>
          <a:prstGeom prst="rect">
            <a:avLst/>
          </a:prstGeom>
        </p:spPr>
        <p:txBody>
          <a:bodyPr>
            <a:normAutofit/>
          </a:bodyPr>
          <a:lstStyle>
            <a:lvl1pPr>
              <a:defRPr sz="3200"/>
            </a:lvl1pPr>
          </a:lstStyle>
          <a:p>
            <a:r>
              <a:rPr lang="en-US" dirty="0" smtClean="0"/>
              <a:t>Click to edit Master title style</a:t>
            </a:r>
            <a:endParaRPr lang="en-US" dirty="0"/>
          </a:p>
        </p:txBody>
      </p:sp>
      <p:sp>
        <p:nvSpPr>
          <p:cNvPr id="3" name="Content Placeholder 2"/>
          <p:cNvSpPr>
            <a:spLocks noGrp="1"/>
          </p:cNvSpPr>
          <p:nvPr>
            <p:ph idx="1"/>
          </p:nvPr>
        </p:nvSpPr>
        <p:spPr>
          <a:xfrm>
            <a:off x="457200" y="1600200"/>
            <a:ext cx="8229600" cy="1920526"/>
          </a:xfrm>
          <a:prstGeom prst="rect">
            <a:avLst/>
          </a:prstGeom>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7383202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AFRC Section Break 1">
    <p:spTree>
      <p:nvGrpSpPr>
        <p:cNvPr id="1" name=""/>
        <p:cNvGrpSpPr/>
        <p:nvPr/>
      </p:nvGrpSpPr>
      <p:grpSpPr>
        <a:xfrm>
          <a:off x="0" y="0"/>
          <a:ext cx="0" cy="0"/>
          <a:chOff x="0" y="0"/>
          <a:chExt cx="0" cy="0"/>
        </a:xfrm>
      </p:grpSpPr>
      <p:sp>
        <p:nvSpPr>
          <p:cNvPr id="18" name="Text Placeholder 5"/>
          <p:cNvSpPr>
            <a:spLocks noGrp="1"/>
          </p:cNvSpPr>
          <p:nvPr>
            <p:ph type="body" sz="quarter" idx="16" hasCustomPrompt="1"/>
          </p:nvPr>
        </p:nvSpPr>
        <p:spPr>
          <a:xfrm>
            <a:off x="441325" y="3514866"/>
            <a:ext cx="8229600" cy="461665"/>
          </a:xfrm>
        </p:spPr>
        <p:txBody>
          <a:bodyPr anchor="t" anchorCtr="0"/>
          <a:lstStyle>
            <a:lvl1pPr marL="0" indent="0" algn="ctr">
              <a:buNone/>
              <a:defRPr sz="2400" baseline="0">
                <a:solidFill>
                  <a:srgbClr val="FFFFFF"/>
                </a:solidFill>
                <a:latin typeface="Helvetica Light"/>
              </a:defRPr>
            </a:lvl1pPr>
          </a:lstStyle>
          <a:p>
            <a:pPr lvl="0"/>
            <a:r>
              <a:rPr lang="en-US" dirty="0" smtClean="0"/>
              <a:t>Section Subtitle</a:t>
            </a:r>
            <a:endParaRPr lang="en-US" dirty="0"/>
          </a:p>
        </p:txBody>
      </p:sp>
      <p:sp>
        <p:nvSpPr>
          <p:cNvPr id="17" name="Title Placeholder 1"/>
          <p:cNvSpPr>
            <a:spLocks noGrp="1"/>
          </p:cNvSpPr>
          <p:nvPr>
            <p:ph type="title" hasCustomPrompt="1"/>
          </p:nvPr>
        </p:nvSpPr>
        <p:spPr>
          <a:xfrm>
            <a:off x="441325" y="2620238"/>
            <a:ext cx="8229600" cy="626098"/>
          </a:xfrm>
          <a:prstGeom prst="rect">
            <a:avLst/>
          </a:prstGeom>
        </p:spPr>
        <p:txBody>
          <a:bodyPr vert="horz" lIns="91440" tIns="45720" rIns="91440" bIns="45720" rtlCol="0" anchor="t" anchorCtr="0">
            <a:noAutofit/>
          </a:bodyPr>
          <a:lstStyle>
            <a:lvl1pPr algn="ctr">
              <a:defRPr sz="3600" b="1" i="0">
                <a:solidFill>
                  <a:srgbClr val="FFFFFF"/>
                </a:solidFill>
                <a:effectLst>
                  <a:reflection stA="25000" endPos="75000" dist="12700" dir="5400000" sy="-100000" algn="bl" rotWithShape="0"/>
                </a:effectLst>
                <a:latin typeface="Helvetica"/>
                <a:cs typeface="Helvetica"/>
              </a:defRPr>
            </a:lvl1pPr>
          </a:lstStyle>
          <a:p>
            <a:r>
              <a:rPr lang="en-US" dirty="0" smtClean="0"/>
              <a:t>Section Title</a:t>
            </a:r>
            <a:endParaRPr lang="en-US" dirty="0"/>
          </a:p>
        </p:txBody>
      </p:sp>
      <p:sp>
        <p:nvSpPr>
          <p:cNvPr id="14"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5"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1" name="Picture Placeholder 2"/>
          <p:cNvSpPr>
            <a:spLocks noGrp="1"/>
          </p:cNvSpPr>
          <p:nvPr>
            <p:ph type="pic" sz="quarter" idx="48"/>
          </p:nvPr>
        </p:nvSpPr>
        <p:spPr>
          <a:xfrm>
            <a:off x="0" y="3100"/>
            <a:ext cx="1828800" cy="1465262"/>
          </a:xfrm>
          <a:ln w="12700" cmpd="sng">
            <a:solidFill>
              <a:srgbClr val="FFFFFF"/>
            </a:solidFill>
          </a:ln>
          <a:effectLst/>
        </p:spPr>
        <p:txBody>
          <a:bodyPr/>
          <a:lstStyle/>
          <a:p>
            <a:endParaRPr lang="en-US" dirty="0"/>
          </a:p>
        </p:txBody>
      </p:sp>
      <p:sp>
        <p:nvSpPr>
          <p:cNvPr id="22" name="Picture Placeholder 2"/>
          <p:cNvSpPr>
            <a:spLocks noGrp="1"/>
          </p:cNvSpPr>
          <p:nvPr>
            <p:ph type="pic" sz="quarter" idx="49"/>
          </p:nvPr>
        </p:nvSpPr>
        <p:spPr>
          <a:xfrm>
            <a:off x="1828800" y="3100"/>
            <a:ext cx="1828800" cy="1465262"/>
          </a:xfrm>
          <a:ln w="12700" cmpd="sng">
            <a:solidFill>
              <a:srgbClr val="FFFFFF"/>
            </a:solidFill>
          </a:ln>
          <a:effectLst/>
        </p:spPr>
        <p:txBody>
          <a:bodyPr/>
          <a:lstStyle/>
          <a:p>
            <a:endParaRPr lang="en-US" dirty="0"/>
          </a:p>
        </p:txBody>
      </p:sp>
      <p:sp>
        <p:nvSpPr>
          <p:cNvPr id="23" name="Picture Placeholder 2"/>
          <p:cNvSpPr>
            <a:spLocks noGrp="1"/>
          </p:cNvSpPr>
          <p:nvPr>
            <p:ph type="pic" sz="quarter" idx="50"/>
          </p:nvPr>
        </p:nvSpPr>
        <p:spPr>
          <a:xfrm>
            <a:off x="3657600" y="3100"/>
            <a:ext cx="1828800" cy="1465262"/>
          </a:xfrm>
          <a:ln w="12700" cmpd="sng">
            <a:solidFill>
              <a:srgbClr val="FFFFFF"/>
            </a:solidFill>
          </a:ln>
          <a:effectLst/>
        </p:spPr>
        <p:txBody>
          <a:bodyPr/>
          <a:lstStyle/>
          <a:p>
            <a:endParaRPr lang="en-US" dirty="0"/>
          </a:p>
        </p:txBody>
      </p:sp>
      <p:sp>
        <p:nvSpPr>
          <p:cNvPr id="24" name="Picture Placeholder 2"/>
          <p:cNvSpPr>
            <a:spLocks noGrp="1"/>
          </p:cNvSpPr>
          <p:nvPr>
            <p:ph type="pic" sz="quarter" idx="51"/>
          </p:nvPr>
        </p:nvSpPr>
        <p:spPr>
          <a:xfrm>
            <a:off x="5486400" y="3100"/>
            <a:ext cx="1828800" cy="1465262"/>
          </a:xfrm>
          <a:ln w="12700" cmpd="sng">
            <a:solidFill>
              <a:srgbClr val="FFFFFF"/>
            </a:solidFill>
          </a:ln>
          <a:effectLst/>
        </p:spPr>
        <p:txBody>
          <a:bodyPr/>
          <a:lstStyle/>
          <a:p>
            <a:endParaRPr lang="en-US" dirty="0"/>
          </a:p>
        </p:txBody>
      </p:sp>
      <p:sp>
        <p:nvSpPr>
          <p:cNvPr id="25" name="Picture Placeholder 2"/>
          <p:cNvSpPr>
            <a:spLocks noGrp="1"/>
          </p:cNvSpPr>
          <p:nvPr>
            <p:ph type="pic" sz="quarter" idx="52"/>
          </p:nvPr>
        </p:nvSpPr>
        <p:spPr>
          <a:xfrm>
            <a:off x="7316193" y="3100"/>
            <a:ext cx="1828800" cy="1465262"/>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3283827520"/>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FRC Section Break 2">
    <p:spTree>
      <p:nvGrpSpPr>
        <p:cNvPr id="1" name=""/>
        <p:cNvGrpSpPr/>
        <p:nvPr/>
      </p:nvGrpSpPr>
      <p:grpSpPr>
        <a:xfrm>
          <a:off x="0" y="0"/>
          <a:ext cx="0" cy="0"/>
          <a:chOff x="0" y="0"/>
          <a:chExt cx="0" cy="0"/>
        </a:xfrm>
      </p:grpSpPr>
      <p:sp>
        <p:nvSpPr>
          <p:cNvPr id="6" name="Content Placeholder 36"/>
          <p:cNvSpPr>
            <a:spLocks noGrp="1"/>
          </p:cNvSpPr>
          <p:nvPr>
            <p:ph sz="quarter" idx="31" hasCustomPrompt="1"/>
          </p:nvPr>
        </p:nvSpPr>
        <p:spPr>
          <a:xfrm>
            <a:off x="4883727" y="5902141"/>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7" name="Picture Placeholder 21"/>
          <p:cNvSpPr>
            <a:spLocks noGrp="1"/>
          </p:cNvSpPr>
          <p:nvPr>
            <p:ph type="pic" sz="quarter" idx="23" hasCustomPrompt="1"/>
          </p:nvPr>
        </p:nvSpPr>
        <p:spPr>
          <a:xfrm>
            <a:off x="4883727" y="2145390"/>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FFFFFF"/>
                </a:solidFill>
                <a:latin typeface="Helvetica Light"/>
                <a:cs typeface="Helvetica Light"/>
              </a:defRPr>
            </a:lvl1pPr>
          </a:lstStyle>
          <a:p>
            <a:r>
              <a:rPr lang="en-US" dirty="0" smtClean="0"/>
              <a:t>Click to Edit Master Title Style</a:t>
            </a:r>
            <a:endParaRPr lang="en-US" dirty="0"/>
          </a:p>
        </p:txBody>
      </p:sp>
      <p:sp>
        <p:nvSpPr>
          <p:cNvPr id="14" name="Content Placeholder 13"/>
          <p:cNvSpPr>
            <a:spLocks noGrp="1"/>
          </p:cNvSpPr>
          <p:nvPr>
            <p:ph sz="quarter" idx="32"/>
          </p:nvPr>
        </p:nvSpPr>
        <p:spPr>
          <a:xfrm>
            <a:off x="344488" y="2144713"/>
            <a:ext cx="3862387"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FFFFFF"/>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41875951"/>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DFRC Section Break 2">
    <p:spTree>
      <p:nvGrpSpPr>
        <p:cNvPr id="1" name=""/>
        <p:cNvGrpSpPr/>
        <p:nvPr/>
      </p:nvGrpSpPr>
      <p:grpSpPr>
        <a:xfrm>
          <a:off x="0" y="0"/>
          <a:ext cx="0" cy="0"/>
          <a:chOff x="0" y="0"/>
          <a:chExt cx="0" cy="0"/>
        </a:xfrm>
      </p:grpSpPr>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FFFFFF"/>
                </a:solidFill>
                <a:latin typeface="Helvetica Light"/>
                <a:cs typeface="Helvetica Light"/>
              </a:defRPr>
            </a:lvl1pPr>
          </a:lstStyle>
          <a:p>
            <a:r>
              <a:rPr lang="en-US" dirty="0" smtClean="0"/>
              <a:t>Click to Edit Master Title Style</a:t>
            </a:r>
            <a:endParaRPr lang="en-US" dirty="0"/>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FFFFFF"/>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0" name="Picture Placeholder 2"/>
          <p:cNvSpPr>
            <a:spLocks noGrp="1"/>
          </p:cNvSpPr>
          <p:nvPr>
            <p:ph type="pic" sz="quarter" idx="48"/>
          </p:nvPr>
        </p:nvSpPr>
        <p:spPr>
          <a:xfrm>
            <a:off x="0" y="2101340"/>
            <a:ext cx="2286000" cy="1842909"/>
          </a:xfrm>
          <a:ln w="12700" cmpd="sng">
            <a:solidFill>
              <a:srgbClr val="FFFFFF"/>
            </a:solidFill>
          </a:ln>
          <a:effectLst/>
        </p:spPr>
        <p:txBody>
          <a:bodyPr/>
          <a:lstStyle/>
          <a:p>
            <a:endParaRPr lang="en-US" dirty="0"/>
          </a:p>
        </p:txBody>
      </p:sp>
      <p:sp>
        <p:nvSpPr>
          <p:cNvPr id="21" name="Picture Placeholder 2"/>
          <p:cNvSpPr>
            <a:spLocks noGrp="1"/>
          </p:cNvSpPr>
          <p:nvPr>
            <p:ph type="pic" sz="quarter" idx="49"/>
          </p:nvPr>
        </p:nvSpPr>
        <p:spPr>
          <a:xfrm>
            <a:off x="2286000" y="2101340"/>
            <a:ext cx="2286000" cy="1842909"/>
          </a:xfrm>
          <a:ln w="12700" cmpd="sng">
            <a:solidFill>
              <a:srgbClr val="FFFFFF"/>
            </a:solidFill>
          </a:ln>
          <a:effectLst/>
        </p:spPr>
        <p:txBody>
          <a:bodyPr/>
          <a:lstStyle/>
          <a:p>
            <a:endParaRPr lang="en-US" dirty="0"/>
          </a:p>
        </p:txBody>
      </p:sp>
      <p:sp>
        <p:nvSpPr>
          <p:cNvPr id="22" name="Picture Placeholder 2"/>
          <p:cNvSpPr>
            <a:spLocks noGrp="1"/>
          </p:cNvSpPr>
          <p:nvPr>
            <p:ph type="pic" sz="quarter" idx="50"/>
          </p:nvPr>
        </p:nvSpPr>
        <p:spPr>
          <a:xfrm>
            <a:off x="4572000" y="2101340"/>
            <a:ext cx="2286000" cy="1842909"/>
          </a:xfrm>
          <a:ln w="12700" cmpd="sng">
            <a:solidFill>
              <a:srgbClr val="FFFFFF"/>
            </a:solidFill>
          </a:ln>
          <a:effectLst/>
        </p:spPr>
        <p:txBody>
          <a:bodyPr/>
          <a:lstStyle/>
          <a:p>
            <a:endParaRPr lang="en-US" dirty="0"/>
          </a:p>
        </p:txBody>
      </p:sp>
      <p:sp>
        <p:nvSpPr>
          <p:cNvPr id="23" name="Picture Placeholder 2"/>
          <p:cNvSpPr>
            <a:spLocks noGrp="1"/>
          </p:cNvSpPr>
          <p:nvPr>
            <p:ph type="pic" sz="quarter" idx="51"/>
          </p:nvPr>
        </p:nvSpPr>
        <p:spPr>
          <a:xfrm>
            <a:off x="6858000" y="2101340"/>
            <a:ext cx="2286000" cy="1842909"/>
          </a:xfrm>
          <a:ln w="12700" cmpd="sng">
            <a:solidFill>
              <a:srgbClr val="FFFFFF"/>
            </a:solidFill>
          </a:ln>
          <a:effectLst/>
        </p:spPr>
        <p:txBody>
          <a:bodyPr/>
          <a:lstStyle/>
          <a:p>
            <a:endParaRPr lang="en-US" dirty="0"/>
          </a:p>
        </p:txBody>
      </p:sp>
      <p:sp>
        <p:nvSpPr>
          <p:cNvPr id="24" name="Picture Placeholder 2"/>
          <p:cNvSpPr>
            <a:spLocks noGrp="1"/>
          </p:cNvSpPr>
          <p:nvPr>
            <p:ph type="pic" sz="quarter" idx="52"/>
          </p:nvPr>
        </p:nvSpPr>
        <p:spPr>
          <a:xfrm>
            <a:off x="0" y="3957545"/>
            <a:ext cx="2286000" cy="1842909"/>
          </a:xfrm>
          <a:ln w="12700" cmpd="sng">
            <a:solidFill>
              <a:srgbClr val="FFFFFF"/>
            </a:solidFill>
          </a:ln>
          <a:effectLst/>
        </p:spPr>
        <p:txBody>
          <a:bodyPr/>
          <a:lstStyle/>
          <a:p>
            <a:endParaRPr lang="en-US" dirty="0"/>
          </a:p>
        </p:txBody>
      </p:sp>
      <p:sp>
        <p:nvSpPr>
          <p:cNvPr id="25" name="Picture Placeholder 2"/>
          <p:cNvSpPr>
            <a:spLocks noGrp="1"/>
          </p:cNvSpPr>
          <p:nvPr>
            <p:ph type="pic" sz="quarter" idx="53"/>
          </p:nvPr>
        </p:nvSpPr>
        <p:spPr>
          <a:xfrm>
            <a:off x="2286000" y="3957545"/>
            <a:ext cx="2286000" cy="1842909"/>
          </a:xfrm>
          <a:ln w="12700" cmpd="sng">
            <a:solidFill>
              <a:srgbClr val="FFFFFF"/>
            </a:solidFill>
          </a:ln>
          <a:effectLst/>
        </p:spPr>
        <p:txBody>
          <a:bodyPr/>
          <a:lstStyle/>
          <a:p>
            <a:endParaRPr lang="en-US" dirty="0"/>
          </a:p>
        </p:txBody>
      </p:sp>
      <p:sp>
        <p:nvSpPr>
          <p:cNvPr id="26" name="Picture Placeholder 2"/>
          <p:cNvSpPr>
            <a:spLocks noGrp="1"/>
          </p:cNvSpPr>
          <p:nvPr>
            <p:ph type="pic" sz="quarter" idx="54"/>
          </p:nvPr>
        </p:nvSpPr>
        <p:spPr>
          <a:xfrm>
            <a:off x="4572000" y="3957545"/>
            <a:ext cx="2286000" cy="1842909"/>
          </a:xfrm>
          <a:ln w="12700" cmpd="sng">
            <a:solidFill>
              <a:srgbClr val="FFFFFF"/>
            </a:solidFill>
          </a:ln>
          <a:effectLst/>
        </p:spPr>
        <p:txBody>
          <a:bodyPr/>
          <a:lstStyle/>
          <a:p>
            <a:endParaRPr lang="en-US" dirty="0"/>
          </a:p>
        </p:txBody>
      </p:sp>
      <p:sp>
        <p:nvSpPr>
          <p:cNvPr id="27" name="Picture Placeholder 2"/>
          <p:cNvSpPr>
            <a:spLocks noGrp="1"/>
          </p:cNvSpPr>
          <p:nvPr>
            <p:ph type="pic" sz="quarter" idx="55"/>
          </p:nvPr>
        </p:nvSpPr>
        <p:spPr>
          <a:xfrm>
            <a:off x="6858000" y="3957545"/>
            <a:ext cx="2286000" cy="1842909"/>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855509179"/>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AFRC Inside Page 1">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8"/>
            <a:ext cx="8342670" cy="692201"/>
          </a:xfrm>
          <a:prstGeom prst="rect">
            <a:avLst/>
          </a:prstGeom>
        </p:spPr>
        <p:txBody>
          <a:bodyPr vert="horz" lIns="91440" tIns="45720" rIns="91440" bIns="45720" rtlCol="0" anchor="t" anchorCtr="0">
            <a:normAutofit/>
          </a:bodyPr>
          <a:lstStyle>
            <a:lvl1pPr>
              <a:defRPr sz="2400" b="0" u="none">
                <a:solidFill>
                  <a:srgbClr val="FFFFFF"/>
                </a:solidFill>
                <a:latin typeface="Helvetica"/>
                <a:cs typeface="Helvetica"/>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6550" y="1150883"/>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cxnSp>
        <p:nvCxnSpPr>
          <p:cNvPr id="14" name="Straight Connector 13"/>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
        <p:nvSpPr>
          <p:cNvPr id="1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0" name="Content Placeholder 36"/>
          <p:cNvSpPr>
            <a:spLocks noGrp="1"/>
          </p:cNvSpPr>
          <p:nvPr>
            <p:ph sz="quarter" idx="31" hasCustomPrompt="1"/>
          </p:nvPr>
        </p:nvSpPr>
        <p:spPr>
          <a:xfrm>
            <a:off x="4883727" y="4907634"/>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1" name="Picture Placeholder 21"/>
          <p:cNvSpPr>
            <a:spLocks noGrp="1"/>
          </p:cNvSpPr>
          <p:nvPr>
            <p:ph type="pic" sz="quarter" idx="23" hasCustomPrompt="1"/>
          </p:nvPr>
        </p:nvSpPr>
        <p:spPr>
          <a:xfrm>
            <a:off x="4883727" y="1150883"/>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Tree>
    <p:extLst>
      <p:ext uri="{BB962C8B-B14F-4D97-AF65-F5344CB8AC3E}">
        <p14:creationId xmlns:p14="http://schemas.microsoft.com/office/powerpoint/2010/main" val="3581495142"/>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AFRC Inside Page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951609CC-B4C0-EB48-8A97-5DEC2430C126}" type="slidenum">
              <a:rPr lang="en-US" smtClean="0"/>
              <a:pPr/>
              <a:t>‹#›</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Title Placeholder 1"/>
          <p:cNvSpPr>
            <a:spLocks noGrp="1"/>
          </p:cNvSpPr>
          <p:nvPr>
            <p:ph type="title" hasCustomPrompt="1"/>
          </p:nvPr>
        </p:nvSpPr>
        <p:spPr>
          <a:xfrm>
            <a:off x="242530" y="274639"/>
            <a:ext cx="8342670" cy="472310"/>
          </a:xfrm>
          <a:prstGeom prst="rect">
            <a:avLst/>
          </a:prstGeom>
        </p:spPr>
        <p:txBody>
          <a:bodyPr vert="horz" lIns="91440" tIns="45720" rIns="91440" bIns="45720" rtlCol="0" anchor="t" anchorCtr="0">
            <a:normAutofit/>
          </a:bodyPr>
          <a:lstStyle>
            <a:lvl1pPr>
              <a:defRPr sz="2400" b="0" u="none">
                <a:solidFill>
                  <a:srgbClr val="FFFFFF"/>
                </a:solidFill>
                <a:latin typeface="Helvetica"/>
                <a:cs typeface="Helvetica"/>
              </a:defRPr>
            </a:lvl1pPr>
          </a:lstStyle>
          <a:p>
            <a:r>
              <a:rPr lang="en-US" dirty="0" smtClean="0"/>
              <a:t>Click to Edit Master Title Style</a:t>
            </a:r>
            <a:endParaRPr lang="en-US" dirty="0"/>
          </a:p>
        </p:txBody>
      </p:sp>
      <p:sp>
        <p:nvSpPr>
          <p:cNvPr id="8" name="Content Placeholder 2"/>
          <p:cNvSpPr>
            <a:spLocks noGrp="1"/>
          </p:cNvSpPr>
          <p:nvPr>
            <p:ph sz="quarter" idx="32"/>
          </p:nvPr>
        </p:nvSpPr>
        <p:spPr>
          <a:xfrm>
            <a:off x="336550" y="1665189"/>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1" name="Content Placeholder 10"/>
          <p:cNvSpPr>
            <a:spLocks noGrp="1"/>
          </p:cNvSpPr>
          <p:nvPr>
            <p:ph sz="quarter" idx="33"/>
          </p:nvPr>
        </p:nvSpPr>
        <p:spPr>
          <a:xfrm>
            <a:off x="242888" y="746948"/>
            <a:ext cx="8342312" cy="369332"/>
          </a:xfrm>
        </p:spPr>
        <p:txBody>
          <a:bodyPr/>
          <a:lstStyle>
            <a:lvl1pPr marL="0" indent="0">
              <a:buNone/>
              <a:defRPr sz="1800" i="1">
                <a:latin typeface="Helvetica "/>
                <a:cs typeface="Helvetica "/>
              </a:defRPr>
            </a:lvl1pPr>
          </a:lstStyle>
          <a:p>
            <a:pPr lvl="0"/>
            <a:r>
              <a:rPr lang="en-US" dirty="0" smtClean="0"/>
              <a:t>Click to edit Master text styles</a:t>
            </a:r>
            <a:endParaRPr lang="en-US" dirty="0"/>
          </a:p>
        </p:txBody>
      </p:sp>
      <p:sp>
        <p:nvSpPr>
          <p:cNvPr id="10" name="Content Placeholder 36"/>
          <p:cNvSpPr>
            <a:spLocks noGrp="1"/>
          </p:cNvSpPr>
          <p:nvPr>
            <p:ph sz="quarter" idx="31" hasCustomPrompt="1"/>
          </p:nvPr>
        </p:nvSpPr>
        <p:spPr>
          <a:xfrm>
            <a:off x="4883727" y="5421940"/>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2" name="Picture Placeholder 21"/>
          <p:cNvSpPr>
            <a:spLocks noGrp="1"/>
          </p:cNvSpPr>
          <p:nvPr>
            <p:ph type="pic" sz="quarter" idx="23" hasCustomPrompt="1"/>
          </p:nvPr>
        </p:nvSpPr>
        <p:spPr>
          <a:xfrm>
            <a:off x="4883727" y="1665189"/>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13" name="Straight Connector 12"/>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82366210"/>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FRC Inside Page 3">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FFFFFF"/>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10"/>
          </p:nvPr>
        </p:nvSpPr>
        <p:spPr>
          <a:xfrm>
            <a:off x="333971" y="1148268"/>
            <a:ext cx="8342670"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cxnSp>
        <p:nvCxnSpPr>
          <p:cNvPr id="7" name="Straight Connector 6"/>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52688415"/>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AFRC Inside Page 4">
    <p:spTree>
      <p:nvGrpSpPr>
        <p:cNvPr id="1" name=""/>
        <p:cNvGrpSpPr/>
        <p:nvPr/>
      </p:nvGrpSpPr>
      <p:grpSpPr>
        <a:xfrm>
          <a:off x="0" y="0"/>
          <a:ext cx="0" cy="0"/>
          <a:chOff x="0" y="0"/>
          <a:chExt cx="0" cy="0"/>
        </a:xfrm>
      </p:grpSpPr>
      <p:sp>
        <p:nvSpPr>
          <p:cNvPr id="11"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8"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1"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3"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FFFFFF"/>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3970" y="1150883"/>
            <a:ext cx="452949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3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5" name="Content Placeholder 36"/>
          <p:cNvSpPr>
            <a:spLocks noGrp="1"/>
          </p:cNvSpPr>
          <p:nvPr>
            <p:ph sz="quarter" idx="31" hasCustomPrompt="1"/>
          </p:nvPr>
        </p:nvSpPr>
        <p:spPr>
          <a:xfrm>
            <a:off x="5006109" y="3679967"/>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Picture Placeholder 21"/>
          <p:cNvSpPr>
            <a:spLocks noGrp="1"/>
          </p:cNvSpPr>
          <p:nvPr>
            <p:ph type="pic" sz="quarter" idx="23" hasCustomPrompt="1"/>
          </p:nvPr>
        </p:nvSpPr>
        <p:spPr>
          <a:xfrm>
            <a:off x="5006109" y="1150883"/>
            <a:ext cx="3579091" cy="2405117"/>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24" name="Straight Connector 23"/>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59549634"/>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AFRC Inside Page No Header 1">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337820" y="304242"/>
            <a:ext cx="806132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8"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898168927"/>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AFRC Inside Page No Header 2">
    <p:spTree>
      <p:nvGrpSpPr>
        <p:cNvPr id="1" name=""/>
        <p:cNvGrpSpPr/>
        <p:nvPr/>
      </p:nvGrpSpPr>
      <p:grpSpPr>
        <a:xfrm>
          <a:off x="0" y="0"/>
          <a:ext cx="0" cy="0"/>
          <a:chOff x="0" y="0"/>
          <a:chExt cx="0" cy="0"/>
        </a:xfrm>
      </p:grpSpPr>
      <p:sp>
        <p:nvSpPr>
          <p:cNvPr id="2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24"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9"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0"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1"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2"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Tree>
    <p:extLst>
      <p:ext uri="{BB962C8B-B14F-4D97-AF65-F5344CB8AC3E}">
        <p14:creationId xmlns:p14="http://schemas.microsoft.com/office/powerpoint/2010/main" val="3443449446"/>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AFRC Inside Page No Header 3">
    <p:spTree>
      <p:nvGrpSpPr>
        <p:cNvPr id="1" name=""/>
        <p:cNvGrpSpPr/>
        <p:nvPr/>
      </p:nvGrpSpPr>
      <p:grpSpPr>
        <a:xfrm>
          <a:off x="0" y="0"/>
          <a:ext cx="0" cy="0"/>
          <a:chOff x="0" y="0"/>
          <a:chExt cx="0" cy="0"/>
        </a:xfrm>
      </p:grpSpPr>
      <p:sp>
        <p:nvSpPr>
          <p:cNvPr id="9" name="Picture Placeholder 21"/>
          <p:cNvSpPr>
            <a:spLocks noGrp="1"/>
          </p:cNvSpPr>
          <p:nvPr>
            <p:ph type="pic" sz="quarter" idx="11" hasCustomPrompt="1"/>
          </p:nvPr>
        </p:nvSpPr>
        <p:spPr>
          <a:xfrm>
            <a:off x="10636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0" name="Picture Placeholder 21"/>
          <p:cNvSpPr>
            <a:spLocks noGrp="1"/>
          </p:cNvSpPr>
          <p:nvPr>
            <p:ph type="pic" sz="quarter" idx="12" hasCustomPrompt="1"/>
          </p:nvPr>
        </p:nvSpPr>
        <p:spPr>
          <a:xfrm>
            <a:off x="1612022"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1" name="Picture Placeholder 21"/>
          <p:cNvSpPr>
            <a:spLocks noGrp="1"/>
          </p:cNvSpPr>
          <p:nvPr>
            <p:ph type="pic" sz="quarter" idx="13" hasCustomPrompt="1"/>
          </p:nvPr>
        </p:nvSpPr>
        <p:spPr>
          <a:xfrm>
            <a:off x="3118417"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4" hasCustomPrompt="1"/>
          </p:nvPr>
        </p:nvSpPr>
        <p:spPr>
          <a:xfrm>
            <a:off x="462481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5" hasCustomPrompt="1"/>
          </p:nvPr>
        </p:nvSpPr>
        <p:spPr>
          <a:xfrm>
            <a:off x="6131804"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6" hasCustomPrompt="1"/>
          </p:nvPr>
        </p:nvSpPr>
        <p:spPr>
          <a:xfrm>
            <a:off x="7638199"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Content Placeholder 36"/>
          <p:cNvSpPr>
            <a:spLocks noGrp="1"/>
          </p:cNvSpPr>
          <p:nvPr>
            <p:ph sz="quarter" idx="25" hasCustomPrompt="1"/>
          </p:nvPr>
        </p:nvSpPr>
        <p:spPr>
          <a:xfrm>
            <a:off x="106363"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6" name="Content Placeholder 36"/>
          <p:cNvSpPr>
            <a:spLocks noGrp="1"/>
          </p:cNvSpPr>
          <p:nvPr>
            <p:ph sz="quarter" idx="26" hasCustomPrompt="1"/>
          </p:nvPr>
        </p:nvSpPr>
        <p:spPr>
          <a:xfrm>
            <a:off x="1612022"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7" name="Content Placeholder 36"/>
          <p:cNvSpPr>
            <a:spLocks noGrp="1"/>
          </p:cNvSpPr>
          <p:nvPr>
            <p:ph sz="quarter" idx="27" hasCustomPrompt="1"/>
          </p:nvPr>
        </p:nvSpPr>
        <p:spPr>
          <a:xfrm>
            <a:off x="3118417"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8" name="Content Placeholder 36"/>
          <p:cNvSpPr>
            <a:spLocks noGrp="1"/>
          </p:cNvSpPr>
          <p:nvPr>
            <p:ph sz="quarter" idx="28" hasCustomPrompt="1"/>
          </p:nvPr>
        </p:nvSpPr>
        <p:spPr>
          <a:xfrm>
            <a:off x="4625606"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9" hasCustomPrompt="1"/>
          </p:nvPr>
        </p:nvSpPr>
        <p:spPr>
          <a:xfrm>
            <a:off x="6131804"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30" hasCustomPrompt="1"/>
          </p:nvPr>
        </p:nvSpPr>
        <p:spPr>
          <a:xfrm>
            <a:off x="7655355"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Picture Placeholder 21"/>
          <p:cNvSpPr>
            <a:spLocks noGrp="1"/>
          </p:cNvSpPr>
          <p:nvPr>
            <p:ph type="pic" sz="quarter" idx="31" hasCustomPrompt="1"/>
          </p:nvPr>
        </p:nvSpPr>
        <p:spPr>
          <a:xfrm>
            <a:off x="10636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3" name="Picture Placeholder 21"/>
          <p:cNvSpPr>
            <a:spLocks noGrp="1"/>
          </p:cNvSpPr>
          <p:nvPr>
            <p:ph type="pic" sz="quarter" idx="32" hasCustomPrompt="1"/>
          </p:nvPr>
        </p:nvSpPr>
        <p:spPr>
          <a:xfrm>
            <a:off x="1612022"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4" name="Picture Placeholder 21"/>
          <p:cNvSpPr>
            <a:spLocks noGrp="1"/>
          </p:cNvSpPr>
          <p:nvPr>
            <p:ph type="pic" sz="quarter" idx="33" hasCustomPrompt="1"/>
          </p:nvPr>
        </p:nvSpPr>
        <p:spPr>
          <a:xfrm>
            <a:off x="3118417"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34" hasCustomPrompt="1"/>
          </p:nvPr>
        </p:nvSpPr>
        <p:spPr>
          <a:xfrm>
            <a:off x="462481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35" hasCustomPrompt="1"/>
          </p:nvPr>
        </p:nvSpPr>
        <p:spPr>
          <a:xfrm>
            <a:off x="6131804"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Picture Placeholder 21"/>
          <p:cNvSpPr>
            <a:spLocks noGrp="1"/>
          </p:cNvSpPr>
          <p:nvPr>
            <p:ph type="pic" sz="quarter" idx="36" hasCustomPrompt="1"/>
          </p:nvPr>
        </p:nvSpPr>
        <p:spPr>
          <a:xfrm>
            <a:off x="7638199"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8" name="Content Placeholder 36"/>
          <p:cNvSpPr>
            <a:spLocks noGrp="1"/>
          </p:cNvSpPr>
          <p:nvPr>
            <p:ph sz="quarter" idx="37" hasCustomPrompt="1"/>
          </p:nvPr>
        </p:nvSpPr>
        <p:spPr>
          <a:xfrm>
            <a:off x="106363"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38" hasCustomPrompt="1"/>
          </p:nvPr>
        </p:nvSpPr>
        <p:spPr>
          <a:xfrm>
            <a:off x="1612022"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39" hasCustomPrompt="1"/>
          </p:nvPr>
        </p:nvSpPr>
        <p:spPr>
          <a:xfrm>
            <a:off x="3118417" y="3642784"/>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40" hasCustomPrompt="1"/>
          </p:nvPr>
        </p:nvSpPr>
        <p:spPr>
          <a:xfrm>
            <a:off x="4625606"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41" hasCustomPrompt="1"/>
          </p:nvPr>
        </p:nvSpPr>
        <p:spPr>
          <a:xfrm>
            <a:off x="6131804"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3" name="Content Placeholder 36"/>
          <p:cNvSpPr>
            <a:spLocks noGrp="1"/>
          </p:cNvSpPr>
          <p:nvPr>
            <p:ph sz="quarter" idx="42" hasCustomPrompt="1"/>
          </p:nvPr>
        </p:nvSpPr>
        <p:spPr>
          <a:xfrm>
            <a:off x="7655355"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4" name="Picture Placeholder 21"/>
          <p:cNvSpPr>
            <a:spLocks noGrp="1"/>
          </p:cNvSpPr>
          <p:nvPr>
            <p:ph type="pic" sz="quarter" idx="43" hasCustomPrompt="1"/>
          </p:nvPr>
        </p:nvSpPr>
        <p:spPr>
          <a:xfrm>
            <a:off x="10636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5" name="Picture Placeholder 21"/>
          <p:cNvSpPr>
            <a:spLocks noGrp="1"/>
          </p:cNvSpPr>
          <p:nvPr>
            <p:ph type="pic" sz="quarter" idx="44" hasCustomPrompt="1"/>
          </p:nvPr>
        </p:nvSpPr>
        <p:spPr>
          <a:xfrm>
            <a:off x="1612022"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6" name="Picture Placeholder 21"/>
          <p:cNvSpPr>
            <a:spLocks noGrp="1"/>
          </p:cNvSpPr>
          <p:nvPr>
            <p:ph type="pic" sz="quarter" idx="45" hasCustomPrompt="1"/>
          </p:nvPr>
        </p:nvSpPr>
        <p:spPr>
          <a:xfrm>
            <a:off x="3118417"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7" name="Picture Placeholder 21"/>
          <p:cNvSpPr>
            <a:spLocks noGrp="1"/>
          </p:cNvSpPr>
          <p:nvPr>
            <p:ph type="pic" sz="quarter" idx="46" hasCustomPrompt="1"/>
          </p:nvPr>
        </p:nvSpPr>
        <p:spPr>
          <a:xfrm>
            <a:off x="462481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8" name="Picture Placeholder 21"/>
          <p:cNvSpPr>
            <a:spLocks noGrp="1"/>
          </p:cNvSpPr>
          <p:nvPr>
            <p:ph type="pic" sz="quarter" idx="47" hasCustomPrompt="1"/>
          </p:nvPr>
        </p:nvSpPr>
        <p:spPr>
          <a:xfrm>
            <a:off x="6131804"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9" name="Picture Placeholder 21"/>
          <p:cNvSpPr>
            <a:spLocks noGrp="1"/>
          </p:cNvSpPr>
          <p:nvPr>
            <p:ph type="pic" sz="quarter" idx="48" hasCustomPrompt="1"/>
          </p:nvPr>
        </p:nvSpPr>
        <p:spPr>
          <a:xfrm>
            <a:off x="7638199"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40" name="Content Placeholder 36"/>
          <p:cNvSpPr>
            <a:spLocks noGrp="1"/>
          </p:cNvSpPr>
          <p:nvPr>
            <p:ph sz="quarter" idx="49" hasCustomPrompt="1"/>
          </p:nvPr>
        </p:nvSpPr>
        <p:spPr>
          <a:xfrm>
            <a:off x="106363"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1" name="Content Placeholder 36"/>
          <p:cNvSpPr>
            <a:spLocks noGrp="1"/>
          </p:cNvSpPr>
          <p:nvPr>
            <p:ph sz="quarter" idx="50" hasCustomPrompt="1"/>
          </p:nvPr>
        </p:nvSpPr>
        <p:spPr>
          <a:xfrm>
            <a:off x="1612022"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2" name="Content Placeholder 36"/>
          <p:cNvSpPr>
            <a:spLocks noGrp="1"/>
          </p:cNvSpPr>
          <p:nvPr>
            <p:ph sz="quarter" idx="51" hasCustomPrompt="1"/>
          </p:nvPr>
        </p:nvSpPr>
        <p:spPr>
          <a:xfrm>
            <a:off x="3118417"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3" name="Content Placeholder 36"/>
          <p:cNvSpPr>
            <a:spLocks noGrp="1"/>
          </p:cNvSpPr>
          <p:nvPr>
            <p:ph sz="quarter" idx="52" hasCustomPrompt="1"/>
          </p:nvPr>
        </p:nvSpPr>
        <p:spPr>
          <a:xfrm>
            <a:off x="4625606"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4" name="Content Placeholder 36"/>
          <p:cNvSpPr>
            <a:spLocks noGrp="1"/>
          </p:cNvSpPr>
          <p:nvPr>
            <p:ph sz="quarter" idx="53" hasCustomPrompt="1"/>
          </p:nvPr>
        </p:nvSpPr>
        <p:spPr>
          <a:xfrm>
            <a:off x="6131804"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Content Placeholder 36"/>
          <p:cNvSpPr>
            <a:spLocks noGrp="1"/>
          </p:cNvSpPr>
          <p:nvPr>
            <p:ph sz="quarter" idx="54" hasCustomPrompt="1"/>
          </p:nvPr>
        </p:nvSpPr>
        <p:spPr>
          <a:xfrm>
            <a:off x="7655355"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5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5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201133129"/>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AFRC Inside Page No Header 4">
    <p:spTree>
      <p:nvGrpSpPr>
        <p:cNvPr id="1" name=""/>
        <p:cNvGrpSpPr/>
        <p:nvPr/>
      </p:nvGrpSpPr>
      <p:grpSpPr>
        <a:xfrm>
          <a:off x="0" y="0"/>
          <a:ext cx="0" cy="0"/>
          <a:chOff x="0" y="0"/>
          <a:chExt cx="0" cy="0"/>
        </a:xfrm>
      </p:grpSpPr>
      <p:sp>
        <p:nvSpPr>
          <p:cNvPr id="28" name="Picture Placeholder 21"/>
          <p:cNvSpPr>
            <a:spLocks noGrp="1"/>
          </p:cNvSpPr>
          <p:nvPr>
            <p:ph type="pic" sz="quarter" idx="11" hasCustomPrompt="1"/>
          </p:nvPr>
        </p:nvSpPr>
        <p:spPr>
          <a:xfrm>
            <a:off x="10636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9" name="Picture Placeholder 21"/>
          <p:cNvSpPr>
            <a:spLocks noGrp="1"/>
          </p:cNvSpPr>
          <p:nvPr>
            <p:ph type="pic" sz="quarter" idx="12" hasCustomPrompt="1"/>
          </p:nvPr>
        </p:nvSpPr>
        <p:spPr>
          <a:xfrm>
            <a:off x="1612022"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0" name="Picture Placeholder 21"/>
          <p:cNvSpPr>
            <a:spLocks noGrp="1"/>
          </p:cNvSpPr>
          <p:nvPr>
            <p:ph type="pic" sz="quarter" idx="13" hasCustomPrompt="1"/>
          </p:nvPr>
        </p:nvSpPr>
        <p:spPr>
          <a:xfrm>
            <a:off x="3118417"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1" name="Picture Placeholder 21"/>
          <p:cNvSpPr>
            <a:spLocks noGrp="1"/>
          </p:cNvSpPr>
          <p:nvPr>
            <p:ph type="pic" sz="quarter" idx="14" hasCustomPrompt="1"/>
          </p:nvPr>
        </p:nvSpPr>
        <p:spPr>
          <a:xfrm>
            <a:off x="462481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2" name="Picture Placeholder 21"/>
          <p:cNvSpPr>
            <a:spLocks noGrp="1"/>
          </p:cNvSpPr>
          <p:nvPr>
            <p:ph type="pic" sz="quarter" idx="15" hasCustomPrompt="1"/>
          </p:nvPr>
        </p:nvSpPr>
        <p:spPr>
          <a:xfrm>
            <a:off x="6131804"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3" name="Picture Placeholder 21"/>
          <p:cNvSpPr>
            <a:spLocks noGrp="1"/>
          </p:cNvSpPr>
          <p:nvPr>
            <p:ph type="pic" sz="quarter" idx="16" hasCustomPrompt="1"/>
          </p:nvPr>
        </p:nvSpPr>
        <p:spPr>
          <a:xfrm>
            <a:off x="7638199"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4" name="Content Placeholder 36"/>
          <p:cNvSpPr>
            <a:spLocks noGrp="1"/>
          </p:cNvSpPr>
          <p:nvPr>
            <p:ph sz="quarter" idx="25" hasCustomPrompt="1"/>
          </p:nvPr>
        </p:nvSpPr>
        <p:spPr>
          <a:xfrm>
            <a:off x="106363"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5" name="Content Placeholder 36"/>
          <p:cNvSpPr>
            <a:spLocks noGrp="1"/>
          </p:cNvSpPr>
          <p:nvPr>
            <p:ph sz="quarter" idx="26" hasCustomPrompt="1"/>
          </p:nvPr>
        </p:nvSpPr>
        <p:spPr>
          <a:xfrm>
            <a:off x="1612022"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6" name="Content Placeholder 36"/>
          <p:cNvSpPr>
            <a:spLocks noGrp="1"/>
          </p:cNvSpPr>
          <p:nvPr>
            <p:ph sz="quarter" idx="27" hasCustomPrompt="1"/>
          </p:nvPr>
        </p:nvSpPr>
        <p:spPr>
          <a:xfrm>
            <a:off x="3118417"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7" name="Content Placeholder 36"/>
          <p:cNvSpPr>
            <a:spLocks noGrp="1"/>
          </p:cNvSpPr>
          <p:nvPr>
            <p:ph sz="quarter" idx="28" hasCustomPrompt="1"/>
          </p:nvPr>
        </p:nvSpPr>
        <p:spPr>
          <a:xfrm>
            <a:off x="4625606"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8" name="Content Placeholder 36"/>
          <p:cNvSpPr>
            <a:spLocks noGrp="1"/>
          </p:cNvSpPr>
          <p:nvPr>
            <p:ph sz="quarter" idx="29" hasCustomPrompt="1"/>
          </p:nvPr>
        </p:nvSpPr>
        <p:spPr>
          <a:xfrm>
            <a:off x="6131804"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9" name="Content Placeholder 36"/>
          <p:cNvSpPr>
            <a:spLocks noGrp="1"/>
          </p:cNvSpPr>
          <p:nvPr>
            <p:ph sz="quarter" idx="30" hasCustomPrompt="1"/>
          </p:nvPr>
        </p:nvSpPr>
        <p:spPr>
          <a:xfrm>
            <a:off x="7655355"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0" name="Content Placeholder 36"/>
          <p:cNvSpPr>
            <a:spLocks noGrp="1"/>
          </p:cNvSpPr>
          <p:nvPr>
            <p:ph sz="quarter" idx="31" hasCustomPrompt="1"/>
          </p:nvPr>
        </p:nvSpPr>
        <p:spPr>
          <a:xfrm>
            <a:off x="5324900" y="3846709"/>
            <a:ext cx="3361900"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Picture Placeholder 21"/>
          <p:cNvSpPr>
            <a:spLocks noGrp="1"/>
          </p:cNvSpPr>
          <p:nvPr>
            <p:ph type="pic" sz="quarter" idx="23" hasCustomPrompt="1"/>
          </p:nvPr>
        </p:nvSpPr>
        <p:spPr>
          <a:xfrm>
            <a:off x="5324900" y="519115"/>
            <a:ext cx="3361900" cy="3221612"/>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 name="Content Placeholder 2"/>
          <p:cNvSpPr>
            <a:spLocks noGrp="1"/>
          </p:cNvSpPr>
          <p:nvPr>
            <p:ph sz="quarter" idx="32"/>
          </p:nvPr>
        </p:nvSpPr>
        <p:spPr>
          <a:xfrm>
            <a:off x="337820" y="517363"/>
            <a:ext cx="4460875" cy="1354217"/>
          </a:xfrm>
        </p:spPr>
        <p:txBody>
          <a:bodyPr/>
          <a:lstStyle>
            <a:lvl5pPr marL="1828800" inden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2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027436015"/>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AFRC Blank_Skyline">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1"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2761154096"/>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AFRC Last Page">
    <p:spTree>
      <p:nvGrpSpPr>
        <p:cNvPr id="1" name=""/>
        <p:cNvGrpSpPr/>
        <p:nvPr/>
      </p:nvGrpSpPr>
      <p:grpSpPr>
        <a:xfrm>
          <a:off x="0" y="0"/>
          <a:ext cx="0" cy="0"/>
          <a:chOff x="0" y="0"/>
          <a:chExt cx="0" cy="0"/>
        </a:xfrm>
      </p:grpSpPr>
      <p:pic>
        <p:nvPicPr>
          <p:cNvPr id="3" name="Picture 2" descr="PPTSunsetBackground_Standard.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0" name="Picture 19" descr="Description: NASA insignia RGB"/>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3354053" y="2474964"/>
            <a:ext cx="2302131" cy="1907166"/>
          </a:xfrm>
          <a:prstGeom prst="rect">
            <a:avLst/>
          </a:prstGeom>
          <a:noFill/>
          <a:ln>
            <a:noFill/>
          </a:ln>
          <a:effectLst>
            <a:outerShdw blurRad="50800" dist="25400" dir="3600000" algn="tl" rotWithShape="0">
              <a:srgbClr val="000000">
                <a:alpha val="55000"/>
              </a:srgbClr>
            </a:outerShdw>
          </a:effectLst>
        </p:spPr>
      </p:pic>
    </p:spTree>
    <p:extLst>
      <p:ext uri="{BB962C8B-B14F-4D97-AF65-F5344CB8AC3E}">
        <p14:creationId xmlns:p14="http://schemas.microsoft.com/office/powerpoint/2010/main" val="2216554657"/>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4" name="Picture 3" descr="PPTSunsetBackground_Standard.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6" name="Picture 5" descr="Armstrong logo color.eps"/>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3347577" y="2277243"/>
            <a:ext cx="2448847" cy="2303515"/>
          </a:xfrm>
          <a:prstGeom prst="rect">
            <a:avLst/>
          </a:prstGeom>
          <a:effectLst>
            <a:outerShdw blurRad="50800" dist="25400" dir="2700000" algn="tl" rotWithShape="0">
              <a:srgbClr val="000000">
                <a:alpha val="55000"/>
              </a:srgbClr>
            </a:outerShdw>
          </a:effectLst>
        </p:spPr>
      </p:pic>
    </p:spTree>
    <p:extLst>
      <p:ext uri="{BB962C8B-B14F-4D97-AF65-F5344CB8AC3E}">
        <p14:creationId xmlns:p14="http://schemas.microsoft.com/office/powerpoint/2010/main" val="216066905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DFRC Blank_Skyline">
    <p:spTree>
      <p:nvGrpSpPr>
        <p:cNvPr id="1" name=""/>
        <p:cNvGrpSpPr/>
        <p:nvPr/>
      </p:nvGrpSpPr>
      <p:grpSpPr>
        <a:xfrm>
          <a:off x="0" y="0"/>
          <a:ext cx="0" cy="0"/>
          <a:chOff x="0" y="0"/>
          <a:chExt cx="0" cy="0"/>
        </a:xfrm>
      </p:grpSpPr>
      <p:pic>
        <p:nvPicPr>
          <p:cNvPr id="7" name="Picture 6" descr="PPTSunsetBackground_Standard.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850951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AFRC Color Palette">
    <p:spTree>
      <p:nvGrpSpPr>
        <p:cNvPr id="1" name=""/>
        <p:cNvGrpSpPr/>
        <p:nvPr/>
      </p:nvGrpSpPr>
      <p:grpSpPr>
        <a:xfrm>
          <a:off x="0" y="0"/>
          <a:ext cx="0" cy="0"/>
          <a:chOff x="0" y="0"/>
          <a:chExt cx="0" cy="0"/>
        </a:xfrm>
      </p:grpSpPr>
      <p:sp>
        <p:nvSpPr>
          <p:cNvPr id="15" name="Rectangle 14"/>
          <p:cNvSpPr/>
          <p:nvPr userDrawn="1"/>
        </p:nvSpPr>
        <p:spPr>
          <a:xfrm>
            <a:off x="867559" y="1356146"/>
            <a:ext cx="1368414" cy="1368415"/>
          </a:xfrm>
          <a:prstGeom prst="rect">
            <a:avLst/>
          </a:prstGeom>
          <a:solidFill>
            <a:srgbClr val="132C5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5787D2"/>
              </a:solidFill>
            </a:endParaRPr>
          </a:p>
        </p:txBody>
      </p:sp>
      <p:sp>
        <p:nvSpPr>
          <p:cNvPr id="16" name="Rectangle 15"/>
          <p:cNvSpPr/>
          <p:nvPr userDrawn="1"/>
        </p:nvSpPr>
        <p:spPr>
          <a:xfrm>
            <a:off x="3890945" y="1356146"/>
            <a:ext cx="1368414" cy="1368415"/>
          </a:xfrm>
          <a:prstGeom prst="rect">
            <a:avLst/>
          </a:prstGeom>
          <a:solidFill>
            <a:srgbClr val="ED5D1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Rectangle 16"/>
          <p:cNvSpPr/>
          <p:nvPr userDrawn="1"/>
        </p:nvSpPr>
        <p:spPr>
          <a:xfrm>
            <a:off x="2388373" y="1356146"/>
            <a:ext cx="1368414" cy="1368415"/>
          </a:xfrm>
          <a:prstGeom prst="rect">
            <a:avLst/>
          </a:prstGeom>
          <a:solidFill>
            <a:srgbClr val="4A74A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8" name="Rectangle 17"/>
          <p:cNvSpPr/>
          <p:nvPr userDrawn="1"/>
        </p:nvSpPr>
        <p:spPr>
          <a:xfrm>
            <a:off x="5393517" y="1356146"/>
            <a:ext cx="1368414" cy="1368415"/>
          </a:xfrm>
          <a:prstGeom prst="rect">
            <a:avLst/>
          </a:prstGeom>
          <a:solidFill>
            <a:srgbClr val="FFCA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9" name="Rectangle 18"/>
          <p:cNvSpPr/>
          <p:nvPr userDrawn="1"/>
        </p:nvSpPr>
        <p:spPr>
          <a:xfrm>
            <a:off x="6887145" y="1356146"/>
            <a:ext cx="1368414" cy="1368415"/>
          </a:xfrm>
          <a:prstGeom prst="rect">
            <a:avLst/>
          </a:prstGeom>
          <a:solidFill>
            <a:srgbClr val="67412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0" name="TextBox 19"/>
          <p:cNvSpPr txBox="1"/>
          <p:nvPr userDrawn="1"/>
        </p:nvSpPr>
        <p:spPr>
          <a:xfrm>
            <a:off x="867559" y="2814177"/>
            <a:ext cx="1368414" cy="461665"/>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19, 44, 92</a:t>
            </a:r>
          </a:p>
        </p:txBody>
      </p:sp>
      <p:sp>
        <p:nvSpPr>
          <p:cNvPr id="21" name="TextBox 20"/>
          <p:cNvSpPr txBox="1"/>
          <p:nvPr userDrawn="1"/>
        </p:nvSpPr>
        <p:spPr>
          <a:xfrm>
            <a:off x="2388373" y="2814178"/>
            <a:ext cx="1368414" cy="461665"/>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74, 116, 172</a:t>
            </a:r>
            <a:endParaRPr lang="en-US" sz="1200" dirty="0">
              <a:latin typeface="Helvetica"/>
              <a:cs typeface="Helvetica"/>
            </a:endParaRPr>
          </a:p>
        </p:txBody>
      </p:sp>
      <p:sp>
        <p:nvSpPr>
          <p:cNvPr id="22" name="TextBox 21"/>
          <p:cNvSpPr txBox="1"/>
          <p:nvPr userDrawn="1"/>
        </p:nvSpPr>
        <p:spPr>
          <a:xfrm>
            <a:off x="3890945" y="2814178"/>
            <a:ext cx="1368414" cy="461665"/>
          </a:xfrm>
          <a:prstGeom prst="rect">
            <a:avLst/>
          </a:prstGeom>
          <a:noFill/>
        </p:spPr>
        <p:txBody>
          <a:bodyPr wrap="square" rtlCol="0">
            <a:spAutoFit/>
          </a:bodyPr>
          <a:lstStyle/>
          <a:p>
            <a:pPr algn="ctr"/>
            <a:r>
              <a:rPr lang="en-US" sz="1200" dirty="0" smtClean="0">
                <a:latin typeface="Helvetica"/>
                <a:cs typeface="Helvetica"/>
              </a:rPr>
              <a:t>RGB</a:t>
            </a:r>
          </a:p>
          <a:p>
            <a:pPr algn="ctr"/>
            <a:r>
              <a:rPr lang="en-US" sz="1200" baseline="0" dirty="0" smtClean="0">
                <a:latin typeface="Helvetica"/>
                <a:cs typeface="Helvetica"/>
              </a:rPr>
              <a:t>237, 93, 29</a:t>
            </a:r>
          </a:p>
        </p:txBody>
      </p:sp>
      <p:sp>
        <p:nvSpPr>
          <p:cNvPr id="23" name="TextBox 22"/>
          <p:cNvSpPr txBox="1"/>
          <p:nvPr userDrawn="1"/>
        </p:nvSpPr>
        <p:spPr>
          <a:xfrm>
            <a:off x="5393517" y="2814178"/>
            <a:ext cx="1368414" cy="461665"/>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255, 202, 28</a:t>
            </a:r>
            <a:endParaRPr lang="en-US" sz="1200" dirty="0">
              <a:latin typeface="Helvetica"/>
              <a:cs typeface="Helvetica"/>
            </a:endParaRPr>
          </a:p>
        </p:txBody>
      </p:sp>
      <p:sp>
        <p:nvSpPr>
          <p:cNvPr id="24" name="TextBox 23"/>
          <p:cNvSpPr txBox="1"/>
          <p:nvPr userDrawn="1"/>
        </p:nvSpPr>
        <p:spPr>
          <a:xfrm>
            <a:off x="6887145" y="2814178"/>
            <a:ext cx="1368414" cy="461665"/>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103, 65, 41</a:t>
            </a:r>
            <a:endParaRPr lang="en-US" sz="1200" dirty="0">
              <a:latin typeface="Helvetica"/>
              <a:cs typeface="Helvetica"/>
            </a:endParaRPr>
          </a:p>
        </p:txBody>
      </p:sp>
      <p:sp>
        <p:nvSpPr>
          <p:cNvPr id="25" name="TextBox 24"/>
          <p:cNvSpPr txBox="1"/>
          <p:nvPr userDrawn="1"/>
        </p:nvSpPr>
        <p:spPr>
          <a:xfrm>
            <a:off x="867559" y="1032979"/>
            <a:ext cx="1368414" cy="276999"/>
          </a:xfrm>
          <a:prstGeom prst="rect">
            <a:avLst/>
          </a:prstGeom>
          <a:noFill/>
        </p:spPr>
        <p:txBody>
          <a:bodyPr wrap="square" rtlCol="0">
            <a:spAutoFit/>
          </a:bodyPr>
          <a:lstStyle/>
          <a:p>
            <a:pPr algn="ctr"/>
            <a:r>
              <a:rPr lang="en-US" sz="1200" dirty="0" smtClean="0">
                <a:latin typeface="Helvetica"/>
                <a:cs typeface="Helvetica"/>
              </a:rPr>
              <a:t>Dk Blue</a:t>
            </a:r>
            <a:endParaRPr lang="en-US" sz="1200" baseline="0" dirty="0" smtClean="0">
              <a:latin typeface="Helvetica"/>
              <a:cs typeface="Helvetica"/>
            </a:endParaRPr>
          </a:p>
        </p:txBody>
      </p:sp>
      <p:sp>
        <p:nvSpPr>
          <p:cNvPr id="26" name="TextBox 25"/>
          <p:cNvSpPr txBox="1"/>
          <p:nvPr userDrawn="1"/>
        </p:nvSpPr>
        <p:spPr>
          <a:xfrm>
            <a:off x="2388373" y="1032980"/>
            <a:ext cx="1368414" cy="276999"/>
          </a:xfrm>
          <a:prstGeom prst="rect">
            <a:avLst/>
          </a:prstGeom>
          <a:noFill/>
        </p:spPr>
        <p:txBody>
          <a:bodyPr wrap="square" rtlCol="0">
            <a:spAutoFit/>
          </a:bodyPr>
          <a:lstStyle/>
          <a:p>
            <a:pPr algn="ctr"/>
            <a:r>
              <a:rPr lang="en-US" sz="1200" dirty="0" smtClean="0">
                <a:latin typeface="Helvetica"/>
                <a:cs typeface="Helvetica"/>
              </a:rPr>
              <a:t>Blue</a:t>
            </a:r>
            <a:endParaRPr lang="en-US" sz="1200" dirty="0">
              <a:latin typeface="Helvetica"/>
              <a:cs typeface="Helvetica"/>
            </a:endParaRPr>
          </a:p>
        </p:txBody>
      </p:sp>
      <p:sp>
        <p:nvSpPr>
          <p:cNvPr id="27" name="TextBox 26"/>
          <p:cNvSpPr txBox="1"/>
          <p:nvPr userDrawn="1"/>
        </p:nvSpPr>
        <p:spPr>
          <a:xfrm>
            <a:off x="3890945" y="1032980"/>
            <a:ext cx="1368414" cy="276999"/>
          </a:xfrm>
          <a:prstGeom prst="rect">
            <a:avLst/>
          </a:prstGeom>
          <a:noFill/>
        </p:spPr>
        <p:txBody>
          <a:bodyPr wrap="square" rtlCol="0">
            <a:spAutoFit/>
          </a:bodyPr>
          <a:lstStyle/>
          <a:p>
            <a:pPr algn="ctr"/>
            <a:r>
              <a:rPr lang="en-US" sz="1200" dirty="0" smtClean="0">
                <a:latin typeface="Helvetica"/>
                <a:cs typeface="Helvetica"/>
              </a:rPr>
              <a:t>Orange</a:t>
            </a:r>
            <a:endParaRPr lang="en-US" sz="1200" baseline="0" dirty="0" smtClean="0">
              <a:latin typeface="Helvetica"/>
              <a:cs typeface="Helvetica"/>
            </a:endParaRPr>
          </a:p>
        </p:txBody>
      </p:sp>
      <p:sp>
        <p:nvSpPr>
          <p:cNvPr id="28" name="TextBox 27"/>
          <p:cNvSpPr txBox="1"/>
          <p:nvPr userDrawn="1"/>
        </p:nvSpPr>
        <p:spPr>
          <a:xfrm>
            <a:off x="5393517" y="1032980"/>
            <a:ext cx="1368414" cy="276999"/>
          </a:xfrm>
          <a:prstGeom prst="rect">
            <a:avLst/>
          </a:prstGeom>
          <a:noFill/>
        </p:spPr>
        <p:txBody>
          <a:bodyPr wrap="square" rtlCol="0">
            <a:spAutoFit/>
          </a:bodyPr>
          <a:lstStyle/>
          <a:p>
            <a:pPr algn="ctr"/>
            <a:r>
              <a:rPr lang="en-US" sz="1200" dirty="0" smtClean="0">
                <a:latin typeface="Helvetica"/>
                <a:cs typeface="Helvetica"/>
              </a:rPr>
              <a:t>Yellow</a:t>
            </a:r>
            <a:endParaRPr lang="en-US" sz="1200" dirty="0">
              <a:latin typeface="Helvetica"/>
              <a:cs typeface="Helvetica"/>
            </a:endParaRPr>
          </a:p>
        </p:txBody>
      </p:sp>
      <p:sp>
        <p:nvSpPr>
          <p:cNvPr id="29" name="TextBox 28"/>
          <p:cNvSpPr txBox="1"/>
          <p:nvPr userDrawn="1"/>
        </p:nvSpPr>
        <p:spPr>
          <a:xfrm>
            <a:off x="6887145" y="1032980"/>
            <a:ext cx="1368414" cy="276999"/>
          </a:xfrm>
          <a:prstGeom prst="rect">
            <a:avLst/>
          </a:prstGeom>
          <a:noFill/>
        </p:spPr>
        <p:txBody>
          <a:bodyPr wrap="square" rtlCol="0">
            <a:spAutoFit/>
          </a:bodyPr>
          <a:lstStyle/>
          <a:p>
            <a:pPr algn="ctr"/>
            <a:r>
              <a:rPr lang="en-US" sz="1200" dirty="0" smtClean="0">
                <a:latin typeface="Helvetica"/>
                <a:cs typeface="Helvetica"/>
              </a:rPr>
              <a:t>Dk Brown</a:t>
            </a:r>
            <a:endParaRPr lang="en-US" sz="1200" dirty="0">
              <a:latin typeface="Helvetica"/>
              <a:cs typeface="Helvetica"/>
            </a:endParaRPr>
          </a:p>
        </p:txBody>
      </p:sp>
    </p:spTree>
    <p:extLst>
      <p:ext uri="{BB962C8B-B14F-4D97-AF65-F5344CB8AC3E}">
        <p14:creationId xmlns:p14="http://schemas.microsoft.com/office/powerpoint/2010/main" val="3335753298"/>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AFRC Section Break 1">
    <p:spTree>
      <p:nvGrpSpPr>
        <p:cNvPr id="1" name=""/>
        <p:cNvGrpSpPr/>
        <p:nvPr/>
      </p:nvGrpSpPr>
      <p:grpSpPr>
        <a:xfrm>
          <a:off x="0" y="0"/>
          <a:ext cx="0" cy="0"/>
          <a:chOff x="0" y="0"/>
          <a:chExt cx="0" cy="0"/>
        </a:xfrm>
      </p:grpSpPr>
      <p:sp>
        <p:nvSpPr>
          <p:cNvPr id="18" name="Text Placeholder 5"/>
          <p:cNvSpPr>
            <a:spLocks noGrp="1"/>
          </p:cNvSpPr>
          <p:nvPr>
            <p:ph type="body" sz="quarter" idx="16" hasCustomPrompt="1"/>
          </p:nvPr>
        </p:nvSpPr>
        <p:spPr>
          <a:xfrm>
            <a:off x="441325" y="3514866"/>
            <a:ext cx="8229600" cy="461665"/>
          </a:xfrm>
        </p:spPr>
        <p:txBody>
          <a:bodyPr anchor="t" anchorCtr="0"/>
          <a:lstStyle>
            <a:lvl1pPr marL="0" indent="0" algn="ctr">
              <a:buNone/>
              <a:defRPr sz="2400" baseline="0">
                <a:solidFill>
                  <a:srgbClr val="FFFFFF"/>
                </a:solidFill>
                <a:latin typeface="Helvetica Light"/>
              </a:defRPr>
            </a:lvl1pPr>
          </a:lstStyle>
          <a:p>
            <a:pPr lvl="0"/>
            <a:r>
              <a:rPr lang="en-US" dirty="0" smtClean="0"/>
              <a:t>Section Subtitle</a:t>
            </a:r>
            <a:endParaRPr lang="en-US" dirty="0"/>
          </a:p>
        </p:txBody>
      </p:sp>
      <p:sp>
        <p:nvSpPr>
          <p:cNvPr id="17" name="Title Placeholder 1"/>
          <p:cNvSpPr>
            <a:spLocks noGrp="1"/>
          </p:cNvSpPr>
          <p:nvPr>
            <p:ph type="title" hasCustomPrompt="1"/>
          </p:nvPr>
        </p:nvSpPr>
        <p:spPr>
          <a:xfrm>
            <a:off x="441325" y="2620238"/>
            <a:ext cx="8229600" cy="626098"/>
          </a:xfrm>
          <a:prstGeom prst="rect">
            <a:avLst/>
          </a:prstGeom>
        </p:spPr>
        <p:txBody>
          <a:bodyPr vert="horz" lIns="91440" tIns="45720" rIns="91440" bIns="45720" rtlCol="0" anchor="t" anchorCtr="0">
            <a:noAutofit/>
          </a:bodyPr>
          <a:lstStyle>
            <a:lvl1pPr algn="ctr">
              <a:defRPr sz="3600" b="1" i="0">
                <a:solidFill>
                  <a:srgbClr val="FFFFFF"/>
                </a:solidFill>
                <a:effectLst>
                  <a:reflection stA="25000" endPos="75000" dist="12700" dir="5400000" sy="-100000" algn="bl" rotWithShape="0"/>
                </a:effectLst>
                <a:latin typeface="Helvetica"/>
                <a:cs typeface="Helvetica"/>
              </a:defRPr>
            </a:lvl1pPr>
          </a:lstStyle>
          <a:p>
            <a:r>
              <a:rPr lang="en-US" dirty="0" smtClean="0"/>
              <a:t>Section Title</a:t>
            </a:r>
            <a:endParaRPr lang="en-US" dirty="0"/>
          </a:p>
        </p:txBody>
      </p:sp>
      <p:sp>
        <p:nvSpPr>
          <p:cNvPr id="14"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5"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1" name="Picture Placeholder 2"/>
          <p:cNvSpPr>
            <a:spLocks noGrp="1"/>
          </p:cNvSpPr>
          <p:nvPr>
            <p:ph type="pic" sz="quarter" idx="48"/>
          </p:nvPr>
        </p:nvSpPr>
        <p:spPr>
          <a:xfrm>
            <a:off x="0" y="3100"/>
            <a:ext cx="1828800" cy="1465262"/>
          </a:xfrm>
          <a:ln w="12700" cmpd="sng">
            <a:solidFill>
              <a:srgbClr val="FFFFFF"/>
            </a:solidFill>
          </a:ln>
          <a:effectLst/>
        </p:spPr>
        <p:txBody>
          <a:bodyPr/>
          <a:lstStyle/>
          <a:p>
            <a:endParaRPr lang="en-US" dirty="0"/>
          </a:p>
        </p:txBody>
      </p:sp>
      <p:sp>
        <p:nvSpPr>
          <p:cNvPr id="21" name="Picture Placeholder 2"/>
          <p:cNvSpPr>
            <a:spLocks noGrp="1"/>
          </p:cNvSpPr>
          <p:nvPr>
            <p:ph type="pic" sz="quarter" idx="49"/>
          </p:nvPr>
        </p:nvSpPr>
        <p:spPr>
          <a:xfrm>
            <a:off x="1828800" y="3100"/>
            <a:ext cx="1828800" cy="1465262"/>
          </a:xfrm>
          <a:ln w="12700" cmpd="sng">
            <a:solidFill>
              <a:srgbClr val="FFFFFF"/>
            </a:solidFill>
          </a:ln>
          <a:effectLst/>
        </p:spPr>
        <p:txBody>
          <a:bodyPr/>
          <a:lstStyle/>
          <a:p>
            <a:endParaRPr lang="en-US" dirty="0"/>
          </a:p>
        </p:txBody>
      </p:sp>
      <p:sp>
        <p:nvSpPr>
          <p:cNvPr id="22" name="Picture Placeholder 2"/>
          <p:cNvSpPr>
            <a:spLocks noGrp="1"/>
          </p:cNvSpPr>
          <p:nvPr>
            <p:ph type="pic" sz="quarter" idx="50"/>
          </p:nvPr>
        </p:nvSpPr>
        <p:spPr>
          <a:xfrm>
            <a:off x="3657600" y="3100"/>
            <a:ext cx="1828800" cy="1465262"/>
          </a:xfrm>
          <a:ln w="12700" cmpd="sng">
            <a:solidFill>
              <a:srgbClr val="FFFFFF"/>
            </a:solidFill>
          </a:ln>
          <a:effectLst/>
        </p:spPr>
        <p:txBody>
          <a:bodyPr/>
          <a:lstStyle/>
          <a:p>
            <a:endParaRPr lang="en-US" dirty="0"/>
          </a:p>
        </p:txBody>
      </p:sp>
      <p:sp>
        <p:nvSpPr>
          <p:cNvPr id="23" name="Picture Placeholder 2"/>
          <p:cNvSpPr>
            <a:spLocks noGrp="1"/>
          </p:cNvSpPr>
          <p:nvPr>
            <p:ph type="pic" sz="quarter" idx="51"/>
          </p:nvPr>
        </p:nvSpPr>
        <p:spPr>
          <a:xfrm>
            <a:off x="5486400" y="3100"/>
            <a:ext cx="1828800" cy="1465262"/>
          </a:xfrm>
          <a:ln w="12700" cmpd="sng">
            <a:solidFill>
              <a:srgbClr val="FFFFFF"/>
            </a:solidFill>
          </a:ln>
          <a:effectLst/>
        </p:spPr>
        <p:txBody>
          <a:bodyPr/>
          <a:lstStyle/>
          <a:p>
            <a:endParaRPr lang="en-US" dirty="0"/>
          </a:p>
        </p:txBody>
      </p:sp>
      <p:sp>
        <p:nvSpPr>
          <p:cNvPr id="24" name="Picture Placeholder 2"/>
          <p:cNvSpPr>
            <a:spLocks noGrp="1"/>
          </p:cNvSpPr>
          <p:nvPr>
            <p:ph type="pic" sz="quarter" idx="52"/>
          </p:nvPr>
        </p:nvSpPr>
        <p:spPr>
          <a:xfrm>
            <a:off x="7316193" y="3100"/>
            <a:ext cx="1828800" cy="1465262"/>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1457958275"/>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DFRC Section Break 2">
    <p:spTree>
      <p:nvGrpSpPr>
        <p:cNvPr id="1" name=""/>
        <p:cNvGrpSpPr/>
        <p:nvPr/>
      </p:nvGrpSpPr>
      <p:grpSpPr>
        <a:xfrm>
          <a:off x="0" y="0"/>
          <a:ext cx="0" cy="0"/>
          <a:chOff x="0" y="0"/>
          <a:chExt cx="0" cy="0"/>
        </a:xfrm>
      </p:grpSpPr>
      <p:sp>
        <p:nvSpPr>
          <p:cNvPr id="6" name="Content Placeholder 36"/>
          <p:cNvSpPr>
            <a:spLocks noGrp="1"/>
          </p:cNvSpPr>
          <p:nvPr>
            <p:ph sz="quarter" idx="31" hasCustomPrompt="1"/>
          </p:nvPr>
        </p:nvSpPr>
        <p:spPr>
          <a:xfrm>
            <a:off x="4883727" y="5902141"/>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7" name="Picture Placeholder 21"/>
          <p:cNvSpPr>
            <a:spLocks noGrp="1"/>
          </p:cNvSpPr>
          <p:nvPr>
            <p:ph type="pic" sz="quarter" idx="23" hasCustomPrompt="1"/>
          </p:nvPr>
        </p:nvSpPr>
        <p:spPr>
          <a:xfrm>
            <a:off x="4883727" y="2145390"/>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FFFFFF"/>
                </a:solidFill>
                <a:latin typeface="Helvetica Light"/>
                <a:cs typeface="Helvetica Light"/>
              </a:defRPr>
            </a:lvl1pPr>
          </a:lstStyle>
          <a:p>
            <a:r>
              <a:rPr lang="en-US" dirty="0" smtClean="0"/>
              <a:t>Click to Edit Master Title Style</a:t>
            </a:r>
            <a:endParaRPr lang="en-US" dirty="0"/>
          </a:p>
        </p:txBody>
      </p:sp>
      <p:sp>
        <p:nvSpPr>
          <p:cNvPr id="14" name="Content Placeholder 13"/>
          <p:cNvSpPr>
            <a:spLocks noGrp="1"/>
          </p:cNvSpPr>
          <p:nvPr>
            <p:ph sz="quarter" idx="32"/>
          </p:nvPr>
        </p:nvSpPr>
        <p:spPr>
          <a:xfrm>
            <a:off x="344488" y="2144713"/>
            <a:ext cx="3862387"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FFFFFF"/>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806562999"/>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DFRC Section Break 2">
    <p:spTree>
      <p:nvGrpSpPr>
        <p:cNvPr id="1" name=""/>
        <p:cNvGrpSpPr/>
        <p:nvPr/>
      </p:nvGrpSpPr>
      <p:grpSpPr>
        <a:xfrm>
          <a:off x="0" y="0"/>
          <a:ext cx="0" cy="0"/>
          <a:chOff x="0" y="0"/>
          <a:chExt cx="0" cy="0"/>
        </a:xfrm>
      </p:grpSpPr>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FFFFFF"/>
                </a:solidFill>
                <a:latin typeface="Helvetica Light"/>
                <a:cs typeface="Helvetica Light"/>
              </a:defRPr>
            </a:lvl1pPr>
          </a:lstStyle>
          <a:p>
            <a:r>
              <a:rPr lang="en-US" dirty="0" smtClean="0"/>
              <a:t>Click to Edit Master Title Style</a:t>
            </a:r>
            <a:endParaRPr lang="en-US" dirty="0"/>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FFFFFF"/>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0" name="Picture Placeholder 2"/>
          <p:cNvSpPr>
            <a:spLocks noGrp="1"/>
          </p:cNvSpPr>
          <p:nvPr>
            <p:ph type="pic" sz="quarter" idx="48"/>
          </p:nvPr>
        </p:nvSpPr>
        <p:spPr>
          <a:xfrm>
            <a:off x="0" y="2101340"/>
            <a:ext cx="2286000" cy="1842909"/>
          </a:xfrm>
          <a:ln w="12700" cmpd="sng">
            <a:solidFill>
              <a:srgbClr val="FFFFFF"/>
            </a:solidFill>
          </a:ln>
          <a:effectLst/>
        </p:spPr>
        <p:txBody>
          <a:bodyPr/>
          <a:lstStyle/>
          <a:p>
            <a:endParaRPr lang="en-US" dirty="0"/>
          </a:p>
        </p:txBody>
      </p:sp>
      <p:sp>
        <p:nvSpPr>
          <p:cNvPr id="21" name="Picture Placeholder 2"/>
          <p:cNvSpPr>
            <a:spLocks noGrp="1"/>
          </p:cNvSpPr>
          <p:nvPr>
            <p:ph type="pic" sz="quarter" idx="49"/>
          </p:nvPr>
        </p:nvSpPr>
        <p:spPr>
          <a:xfrm>
            <a:off x="2286000" y="2101340"/>
            <a:ext cx="2286000" cy="1842909"/>
          </a:xfrm>
          <a:ln w="12700" cmpd="sng">
            <a:solidFill>
              <a:srgbClr val="FFFFFF"/>
            </a:solidFill>
          </a:ln>
          <a:effectLst/>
        </p:spPr>
        <p:txBody>
          <a:bodyPr/>
          <a:lstStyle/>
          <a:p>
            <a:endParaRPr lang="en-US" dirty="0"/>
          </a:p>
        </p:txBody>
      </p:sp>
      <p:sp>
        <p:nvSpPr>
          <p:cNvPr id="22" name="Picture Placeholder 2"/>
          <p:cNvSpPr>
            <a:spLocks noGrp="1"/>
          </p:cNvSpPr>
          <p:nvPr>
            <p:ph type="pic" sz="quarter" idx="50"/>
          </p:nvPr>
        </p:nvSpPr>
        <p:spPr>
          <a:xfrm>
            <a:off x="4572000" y="2101340"/>
            <a:ext cx="2286000" cy="1842909"/>
          </a:xfrm>
          <a:ln w="12700" cmpd="sng">
            <a:solidFill>
              <a:srgbClr val="FFFFFF"/>
            </a:solidFill>
          </a:ln>
          <a:effectLst/>
        </p:spPr>
        <p:txBody>
          <a:bodyPr/>
          <a:lstStyle/>
          <a:p>
            <a:endParaRPr lang="en-US" dirty="0"/>
          </a:p>
        </p:txBody>
      </p:sp>
      <p:sp>
        <p:nvSpPr>
          <p:cNvPr id="23" name="Picture Placeholder 2"/>
          <p:cNvSpPr>
            <a:spLocks noGrp="1"/>
          </p:cNvSpPr>
          <p:nvPr>
            <p:ph type="pic" sz="quarter" idx="51"/>
          </p:nvPr>
        </p:nvSpPr>
        <p:spPr>
          <a:xfrm>
            <a:off x="6858000" y="2101340"/>
            <a:ext cx="2286000" cy="1842909"/>
          </a:xfrm>
          <a:ln w="12700" cmpd="sng">
            <a:solidFill>
              <a:srgbClr val="FFFFFF"/>
            </a:solidFill>
          </a:ln>
          <a:effectLst/>
        </p:spPr>
        <p:txBody>
          <a:bodyPr/>
          <a:lstStyle/>
          <a:p>
            <a:endParaRPr lang="en-US" dirty="0"/>
          </a:p>
        </p:txBody>
      </p:sp>
      <p:sp>
        <p:nvSpPr>
          <p:cNvPr id="24" name="Picture Placeholder 2"/>
          <p:cNvSpPr>
            <a:spLocks noGrp="1"/>
          </p:cNvSpPr>
          <p:nvPr>
            <p:ph type="pic" sz="quarter" idx="52"/>
          </p:nvPr>
        </p:nvSpPr>
        <p:spPr>
          <a:xfrm>
            <a:off x="0" y="3957545"/>
            <a:ext cx="2286000" cy="1842909"/>
          </a:xfrm>
          <a:ln w="12700" cmpd="sng">
            <a:solidFill>
              <a:srgbClr val="FFFFFF"/>
            </a:solidFill>
          </a:ln>
          <a:effectLst/>
        </p:spPr>
        <p:txBody>
          <a:bodyPr/>
          <a:lstStyle/>
          <a:p>
            <a:endParaRPr lang="en-US" dirty="0"/>
          </a:p>
        </p:txBody>
      </p:sp>
      <p:sp>
        <p:nvSpPr>
          <p:cNvPr id="25" name="Picture Placeholder 2"/>
          <p:cNvSpPr>
            <a:spLocks noGrp="1"/>
          </p:cNvSpPr>
          <p:nvPr>
            <p:ph type="pic" sz="quarter" idx="53"/>
          </p:nvPr>
        </p:nvSpPr>
        <p:spPr>
          <a:xfrm>
            <a:off x="2286000" y="3957545"/>
            <a:ext cx="2286000" cy="1842909"/>
          </a:xfrm>
          <a:ln w="12700" cmpd="sng">
            <a:solidFill>
              <a:srgbClr val="FFFFFF"/>
            </a:solidFill>
          </a:ln>
          <a:effectLst/>
        </p:spPr>
        <p:txBody>
          <a:bodyPr/>
          <a:lstStyle/>
          <a:p>
            <a:endParaRPr lang="en-US" dirty="0"/>
          </a:p>
        </p:txBody>
      </p:sp>
      <p:sp>
        <p:nvSpPr>
          <p:cNvPr id="26" name="Picture Placeholder 2"/>
          <p:cNvSpPr>
            <a:spLocks noGrp="1"/>
          </p:cNvSpPr>
          <p:nvPr>
            <p:ph type="pic" sz="quarter" idx="54"/>
          </p:nvPr>
        </p:nvSpPr>
        <p:spPr>
          <a:xfrm>
            <a:off x="4572000" y="3957545"/>
            <a:ext cx="2286000" cy="1842909"/>
          </a:xfrm>
          <a:ln w="12700" cmpd="sng">
            <a:solidFill>
              <a:srgbClr val="FFFFFF"/>
            </a:solidFill>
          </a:ln>
          <a:effectLst/>
        </p:spPr>
        <p:txBody>
          <a:bodyPr/>
          <a:lstStyle/>
          <a:p>
            <a:endParaRPr lang="en-US" dirty="0"/>
          </a:p>
        </p:txBody>
      </p:sp>
      <p:sp>
        <p:nvSpPr>
          <p:cNvPr id="27" name="Picture Placeholder 2"/>
          <p:cNvSpPr>
            <a:spLocks noGrp="1"/>
          </p:cNvSpPr>
          <p:nvPr>
            <p:ph type="pic" sz="quarter" idx="55"/>
          </p:nvPr>
        </p:nvSpPr>
        <p:spPr>
          <a:xfrm>
            <a:off x="6858000" y="3957545"/>
            <a:ext cx="2286000" cy="1842909"/>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177621937"/>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AFRC Inside Page 1">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8"/>
            <a:ext cx="8342670" cy="692201"/>
          </a:xfrm>
          <a:prstGeom prst="rect">
            <a:avLst/>
          </a:prstGeom>
        </p:spPr>
        <p:txBody>
          <a:bodyPr vert="horz" lIns="91440" tIns="45720" rIns="91440" bIns="45720" rtlCol="0" anchor="t" anchorCtr="0">
            <a:normAutofit/>
          </a:bodyPr>
          <a:lstStyle>
            <a:lvl1pPr>
              <a:defRPr sz="2400" b="0" u="none">
                <a:solidFill>
                  <a:srgbClr val="FFFFFF"/>
                </a:solidFill>
                <a:latin typeface="Helvetica"/>
                <a:cs typeface="Helvetica"/>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6550" y="1150883"/>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cxnSp>
        <p:nvCxnSpPr>
          <p:cNvPr id="14" name="Straight Connector 13"/>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
        <p:nvSpPr>
          <p:cNvPr id="1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0" name="Content Placeholder 36"/>
          <p:cNvSpPr>
            <a:spLocks noGrp="1"/>
          </p:cNvSpPr>
          <p:nvPr>
            <p:ph sz="quarter" idx="31" hasCustomPrompt="1"/>
          </p:nvPr>
        </p:nvSpPr>
        <p:spPr>
          <a:xfrm>
            <a:off x="4883727" y="4907634"/>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1" name="Picture Placeholder 21"/>
          <p:cNvSpPr>
            <a:spLocks noGrp="1"/>
          </p:cNvSpPr>
          <p:nvPr>
            <p:ph type="pic" sz="quarter" idx="23" hasCustomPrompt="1"/>
          </p:nvPr>
        </p:nvSpPr>
        <p:spPr>
          <a:xfrm>
            <a:off x="4883727" y="1150883"/>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Tree>
    <p:extLst>
      <p:ext uri="{BB962C8B-B14F-4D97-AF65-F5344CB8AC3E}">
        <p14:creationId xmlns:p14="http://schemas.microsoft.com/office/powerpoint/2010/main" val="2602831357"/>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AFRC Inside Page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951609CC-B4C0-EB48-8A97-5DEC2430C126}" type="slidenum">
              <a:rPr lang="en-US" smtClean="0"/>
              <a:pPr/>
              <a:t>‹#›</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Title Placeholder 1"/>
          <p:cNvSpPr>
            <a:spLocks noGrp="1"/>
          </p:cNvSpPr>
          <p:nvPr>
            <p:ph type="title" hasCustomPrompt="1"/>
          </p:nvPr>
        </p:nvSpPr>
        <p:spPr>
          <a:xfrm>
            <a:off x="242530" y="274639"/>
            <a:ext cx="8342670" cy="472310"/>
          </a:xfrm>
          <a:prstGeom prst="rect">
            <a:avLst/>
          </a:prstGeom>
        </p:spPr>
        <p:txBody>
          <a:bodyPr vert="horz" lIns="91440" tIns="45720" rIns="91440" bIns="45720" rtlCol="0" anchor="t" anchorCtr="0">
            <a:normAutofit/>
          </a:bodyPr>
          <a:lstStyle>
            <a:lvl1pPr>
              <a:defRPr sz="2400" b="0" u="none">
                <a:solidFill>
                  <a:srgbClr val="FFFFFF"/>
                </a:solidFill>
                <a:latin typeface="Helvetica"/>
                <a:cs typeface="Helvetica"/>
              </a:defRPr>
            </a:lvl1pPr>
          </a:lstStyle>
          <a:p>
            <a:r>
              <a:rPr lang="en-US" dirty="0" smtClean="0"/>
              <a:t>Click to Edit Master Title Style</a:t>
            </a:r>
            <a:endParaRPr lang="en-US" dirty="0"/>
          </a:p>
        </p:txBody>
      </p:sp>
      <p:sp>
        <p:nvSpPr>
          <p:cNvPr id="8" name="Content Placeholder 2"/>
          <p:cNvSpPr>
            <a:spLocks noGrp="1"/>
          </p:cNvSpPr>
          <p:nvPr>
            <p:ph sz="quarter" idx="32"/>
          </p:nvPr>
        </p:nvSpPr>
        <p:spPr>
          <a:xfrm>
            <a:off x="336550" y="1665189"/>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1" name="Content Placeholder 10"/>
          <p:cNvSpPr>
            <a:spLocks noGrp="1"/>
          </p:cNvSpPr>
          <p:nvPr>
            <p:ph sz="quarter" idx="33"/>
          </p:nvPr>
        </p:nvSpPr>
        <p:spPr>
          <a:xfrm>
            <a:off x="242888" y="746948"/>
            <a:ext cx="8342312" cy="369332"/>
          </a:xfrm>
        </p:spPr>
        <p:txBody>
          <a:bodyPr/>
          <a:lstStyle>
            <a:lvl1pPr marL="0" indent="0">
              <a:buNone/>
              <a:defRPr sz="1800" i="1">
                <a:latin typeface="Helvetica "/>
                <a:cs typeface="Helvetica "/>
              </a:defRPr>
            </a:lvl1pPr>
          </a:lstStyle>
          <a:p>
            <a:pPr lvl="0"/>
            <a:r>
              <a:rPr lang="en-US" dirty="0" smtClean="0"/>
              <a:t>Click to edit Master text styles</a:t>
            </a:r>
            <a:endParaRPr lang="en-US" dirty="0"/>
          </a:p>
        </p:txBody>
      </p:sp>
      <p:sp>
        <p:nvSpPr>
          <p:cNvPr id="10" name="Content Placeholder 36"/>
          <p:cNvSpPr>
            <a:spLocks noGrp="1"/>
          </p:cNvSpPr>
          <p:nvPr>
            <p:ph sz="quarter" idx="31" hasCustomPrompt="1"/>
          </p:nvPr>
        </p:nvSpPr>
        <p:spPr>
          <a:xfrm>
            <a:off x="4883727" y="5421940"/>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2" name="Picture Placeholder 21"/>
          <p:cNvSpPr>
            <a:spLocks noGrp="1"/>
          </p:cNvSpPr>
          <p:nvPr>
            <p:ph type="pic" sz="quarter" idx="23" hasCustomPrompt="1"/>
          </p:nvPr>
        </p:nvSpPr>
        <p:spPr>
          <a:xfrm>
            <a:off x="4883727" y="1665189"/>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13" name="Straight Connector 12"/>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56680475"/>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AFRC Inside Page 3">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FFFFFF"/>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10"/>
          </p:nvPr>
        </p:nvSpPr>
        <p:spPr>
          <a:xfrm>
            <a:off x="333971" y="1148268"/>
            <a:ext cx="8342670"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cxnSp>
        <p:nvCxnSpPr>
          <p:cNvPr id="7" name="Straight Connector 6"/>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86515568"/>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AFRC Inside Page 4">
    <p:spTree>
      <p:nvGrpSpPr>
        <p:cNvPr id="1" name=""/>
        <p:cNvGrpSpPr/>
        <p:nvPr/>
      </p:nvGrpSpPr>
      <p:grpSpPr>
        <a:xfrm>
          <a:off x="0" y="0"/>
          <a:ext cx="0" cy="0"/>
          <a:chOff x="0" y="0"/>
          <a:chExt cx="0" cy="0"/>
        </a:xfrm>
      </p:grpSpPr>
      <p:sp>
        <p:nvSpPr>
          <p:cNvPr id="11"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8"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1"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3"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FFFFFF"/>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3970" y="1150883"/>
            <a:ext cx="452949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3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5" name="Content Placeholder 36"/>
          <p:cNvSpPr>
            <a:spLocks noGrp="1"/>
          </p:cNvSpPr>
          <p:nvPr>
            <p:ph sz="quarter" idx="31" hasCustomPrompt="1"/>
          </p:nvPr>
        </p:nvSpPr>
        <p:spPr>
          <a:xfrm>
            <a:off x="5006109" y="3679967"/>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Picture Placeholder 21"/>
          <p:cNvSpPr>
            <a:spLocks noGrp="1"/>
          </p:cNvSpPr>
          <p:nvPr>
            <p:ph type="pic" sz="quarter" idx="23" hasCustomPrompt="1"/>
          </p:nvPr>
        </p:nvSpPr>
        <p:spPr>
          <a:xfrm>
            <a:off x="5006109" y="1150883"/>
            <a:ext cx="3579091" cy="2405117"/>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24" name="Straight Connector 23"/>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25693492"/>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AFRC Inside Page No Header 1">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337820" y="304242"/>
            <a:ext cx="806132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8"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172611043"/>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AFRC Inside Page No Header 2">
    <p:spTree>
      <p:nvGrpSpPr>
        <p:cNvPr id="1" name=""/>
        <p:cNvGrpSpPr/>
        <p:nvPr/>
      </p:nvGrpSpPr>
      <p:grpSpPr>
        <a:xfrm>
          <a:off x="0" y="0"/>
          <a:ext cx="0" cy="0"/>
          <a:chOff x="0" y="0"/>
          <a:chExt cx="0" cy="0"/>
        </a:xfrm>
      </p:grpSpPr>
      <p:sp>
        <p:nvSpPr>
          <p:cNvPr id="2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24"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9"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0"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1"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2"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Tree>
    <p:extLst>
      <p:ext uri="{BB962C8B-B14F-4D97-AF65-F5344CB8AC3E}">
        <p14:creationId xmlns:p14="http://schemas.microsoft.com/office/powerpoint/2010/main" val="3957369342"/>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AFRC Inside Page No Header 3">
    <p:spTree>
      <p:nvGrpSpPr>
        <p:cNvPr id="1" name=""/>
        <p:cNvGrpSpPr/>
        <p:nvPr/>
      </p:nvGrpSpPr>
      <p:grpSpPr>
        <a:xfrm>
          <a:off x="0" y="0"/>
          <a:ext cx="0" cy="0"/>
          <a:chOff x="0" y="0"/>
          <a:chExt cx="0" cy="0"/>
        </a:xfrm>
      </p:grpSpPr>
      <p:sp>
        <p:nvSpPr>
          <p:cNvPr id="9" name="Picture Placeholder 21"/>
          <p:cNvSpPr>
            <a:spLocks noGrp="1"/>
          </p:cNvSpPr>
          <p:nvPr>
            <p:ph type="pic" sz="quarter" idx="11" hasCustomPrompt="1"/>
          </p:nvPr>
        </p:nvSpPr>
        <p:spPr>
          <a:xfrm>
            <a:off x="10636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0" name="Picture Placeholder 21"/>
          <p:cNvSpPr>
            <a:spLocks noGrp="1"/>
          </p:cNvSpPr>
          <p:nvPr>
            <p:ph type="pic" sz="quarter" idx="12" hasCustomPrompt="1"/>
          </p:nvPr>
        </p:nvSpPr>
        <p:spPr>
          <a:xfrm>
            <a:off x="1612022"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1" name="Picture Placeholder 21"/>
          <p:cNvSpPr>
            <a:spLocks noGrp="1"/>
          </p:cNvSpPr>
          <p:nvPr>
            <p:ph type="pic" sz="quarter" idx="13" hasCustomPrompt="1"/>
          </p:nvPr>
        </p:nvSpPr>
        <p:spPr>
          <a:xfrm>
            <a:off x="3118417"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4" hasCustomPrompt="1"/>
          </p:nvPr>
        </p:nvSpPr>
        <p:spPr>
          <a:xfrm>
            <a:off x="462481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5" hasCustomPrompt="1"/>
          </p:nvPr>
        </p:nvSpPr>
        <p:spPr>
          <a:xfrm>
            <a:off x="6131804"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6" hasCustomPrompt="1"/>
          </p:nvPr>
        </p:nvSpPr>
        <p:spPr>
          <a:xfrm>
            <a:off x="7638199"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Content Placeholder 36"/>
          <p:cNvSpPr>
            <a:spLocks noGrp="1"/>
          </p:cNvSpPr>
          <p:nvPr>
            <p:ph sz="quarter" idx="25" hasCustomPrompt="1"/>
          </p:nvPr>
        </p:nvSpPr>
        <p:spPr>
          <a:xfrm>
            <a:off x="106363"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6" name="Content Placeholder 36"/>
          <p:cNvSpPr>
            <a:spLocks noGrp="1"/>
          </p:cNvSpPr>
          <p:nvPr>
            <p:ph sz="quarter" idx="26" hasCustomPrompt="1"/>
          </p:nvPr>
        </p:nvSpPr>
        <p:spPr>
          <a:xfrm>
            <a:off x="1612022"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7" name="Content Placeholder 36"/>
          <p:cNvSpPr>
            <a:spLocks noGrp="1"/>
          </p:cNvSpPr>
          <p:nvPr>
            <p:ph sz="quarter" idx="27" hasCustomPrompt="1"/>
          </p:nvPr>
        </p:nvSpPr>
        <p:spPr>
          <a:xfrm>
            <a:off x="3118417"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8" name="Content Placeholder 36"/>
          <p:cNvSpPr>
            <a:spLocks noGrp="1"/>
          </p:cNvSpPr>
          <p:nvPr>
            <p:ph sz="quarter" idx="28" hasCustomPrompt="1"/>
          </p:nvPr>
        </p:nvSpPr>
        <p:spPr>
          <a:xfrm>
            <a:off x="4625606"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9" hasCustomPrompt="1"/>
          </p:nvPr>
        </p:nvSpPr>
        <p:spPr>
          <a:xfrm>
            <a:off x="6131804"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30" hasCustomPrompt="1"/>
          </p:nvPr>
        </p:nvSpPr>
        <p:spPr>
          <a:xfrm>
            <a:off x="7655355"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Picture Placeholder 21"/>
          <p:cNvSpPr>
            <a:spLocks noGrp="1"/>
          </p:cNvSpPr>
          <p:nvPr>
            <p:ph type="pic" sz="quarter" idx="31" hasCustomPrompt="1"/>
          </p:nvPr>
        </p:nvSpPr>
        <p:spPr>
          <a:xfrm>
            <a:off x="10636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3" name="Picture Placeholder 21"/>
          <p:cNvSpPr>
            <a:spLocks noGrp="1"/>
          </p:cNvSpPr>
          <p:nvPr>
            <p:ph type="pic" sz="quarter" idx="32" hasCustomPrompt="1"/>
          </p:nvPr>
        </p:nvSpPr>
        <p:spPr>
          <a:xfrm>
            <a:off x="1612022"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4" name="Picture Placeholder 21"/>
          <p:cNvSpPr>
            <a:spLocks noGrp="1"/>
          </p:cNvSpPr>
          <p:nvPr>
            <p:ph type="pic" sz="quarter" idx="33" hasCustomPrompt="1"/>
          </p:nvPr>
        </p:nvSpPr>
        <p:spPr>
          <a:xfrm>
            <a:off x="3118417"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34" hasCustomPrompt="1"/>
          </p:nvPr>
        </p:nvSpPr>
        <p:spPr>
          <a:xfrm>
            <a:off x="462481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35" hasCustomPrompt="1"/>
          </p:nvPr>
        </p:nvSpPr>
        <p:spPr>
          <a:xfrm>
            <a:off x="6131804"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Picture Placeholder 21"/>
          <p:cNvSpPr>
            <a:spLocks noGrp="1"/>
          </p:cNvSpPr>
          <p:nvPr>
            <p:ph type="pic" sz="quarter" idx="36" hasCustomPrompt="1"/>
          </p:nvPr>
        </p:nvSpPr>
        <p:spPr>
          <a:xfrm>
            <a:off x="7638199"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8" name="Content Placeholder 36"/>
          <p:cNvSpPr>
            <a:spLocks noGrp="1"/>
          </p:cNvSpPr>
          <p:nvPr>
            <p:ph sz="quarter" idx="37" hasCustomPrompt="1"/>
          </p:nvPr>
        </p:nvSpPr>
        <p:spPr>
          <a:xfrm>
            <a:off x="106363"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38" hasCustomPrompt="1"/>
          </p:nvPr>
        </p:nvSpPr>
        <p:spPr>
          <a:xfrm>
            <a:off x="1612022"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39" hasCustomPrompt="1"/>
          </p:nvPr>
        </p:nvSpPr>
        <p:spPr>
          <a:xfrm>
            <a:off x="3118417" y="3642784"/>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40" hasCustomPrompt="1"/>
          </p:nvPr>
        </p:nvSpPr>
        <p:spPr>
          <a:xfrm>
            <a:off x="4625606"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41" hasCustomPrompt="1"/>
          </p:nvPr>
        </p:nvSpPr>
        <p:spPr>
          <a:xfrm>
            <a:off x="6131804"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3" name="Content Placeholder 36"/>
          <p:cNvSpPr>
            <a:spLocks noGrp="1"/>
          </p:cNvSpPr>
          <p:nvPr>
            <p:ph sz="quarter" idx="42" hasCustomPrompt="1"/>
          </p:nvPr>
        </p:nvSpPr>
        <p:spPr>
          <a:xfrm>
            <a:off x="7655355"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4" name="Picture Placeholder 21"/>
          <p:cNvSpPr>
            <a:spLocks noGrp="1"/>
          </p:cNvSpPr>
          <p:nvPr>
            <p:ph type="pic" sz="quarter" idx="43" hasCustomPrompt="1"/>
          </p:nvPr>
        </p:nvSpPr>
        <p:spPr>
          <a:xfrm>
            <a:off x="10636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5" name="Picture Placeholder 21"/>
          <p:cNvSpPr>
            <a:spLocks noGrp="1"/>
          </p:cNvSpPr>
          <p:nvPr>
            <p:ph type="pic" sz="quarter" idx="44" hasCustomPrompt="1"/>
          </p:nvPr>
        </p:nvSpPr>
        <p:spPr>
          <a:xfrm>
            <a:off x="1612022"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6" name="Picture Placeholder 21"/>
          <p:cNvSpPr>
            <a:spLocks noGrp="1"/>
          </p:cNvSpPr>
          <p:nvPr>
            <p:ph type="pic" sz="quarter" idx="45" hasCustomPrompt="1"/>
          </p:nvPr>
        </p:nvSpPr>
        <p:spPr>
          <a:xfrm>
            <a:off x="3118417"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7" name="Picture Placeholder 21"/>
          <p:cNvSpPr>
            <a:spLocks noGrp="1"/>
          </p:cNvSpPr>
          <p:nvPr>
            <p:ph type="pic" sz="quarter" idx="46" hasCustomPrompt="1"/>
          </p:nvPr>
        </p:nvSpPr>
        <p:spPr>
          <a:xfrm>
            <a:off x="462481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8" name="Picture Placeholder 21"/>
          <p:cNvSpPr>
            <a:spLocks noGrp="1"/>
          </p:cNvSpPr>
          <p:nvPr>
            <p:ph type="pic" sz="quarter" idx="47" hasCustomPrompt="1"/>
          </p:nvPr>
        </p:nvSpPr>
        <p:spPr>
          <a:xfrm>
            <a:off x="6131804"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9" name="Picture Placeholder 21"/>
          <p:cNvSpPr>
            <a:spLocks noGrp="1"/>
          </p:cNvSpPr>
          <p:nvPr>
            <p:ph type="pic" sz="quarter" idx="48" hasCustomPrompt="1"/>
          </p:nvPr>
        </p:nvSpPr>
        <p:spPr>
          <a:xfrm>
            <a:off x="7638199"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40" name="Content Placeholder 36"/>
          <p:cNvSpPr>
            <a:spLocks noGrp="1"/>
          </p:cNvSpPr>
          <p:nvPr>
            <p:ph sz="quarter" idx="49" hasCustomPrompt="1"/>
          </p:nvPr>
        </p:nvSpPr>
        <p:spPr>
          <a:xfrm>
            <a:off x="106363"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1" name="Content Placeholder 36"/>
          <p:cNvSpPr>
            <a:spLocks noGrp="1"/>
          </p:cNvSpPr>
          <p:nvPr>
            <p:ph sz="quarter" idx="50" hasCustomPrompt="1"/>
          </p:nvPr>
        </p:nvSpPr>
        <p:spPr>
          <a:xfrm>
            <a:off x="1612022"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2" name="Content Placeholder 36"/>
          <p:cNvSpPr>
            <a:spLocks noGrp="1"/>
          </p:cNvSpPr>
          <p:nvPr>
            <p:ph sz="quarter" idx="51" hasCustomPrompt="1"/>
          </p:nvPr>
        </p:nvSpPr>
        <p:spPr>
          <a:xfrm>
            <a:off x="3118417"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3" name="Content Placeholder 36"/>
          <p:cNvSpPr>
            <a:spLocks noGrp="1"/>
          </p:cNvSpPr>
          <p:nvPr>
            <p:ph sz="quarter" idx="52" hasCustomPrompt="1"/>
          </p:nvPr>
        </p:nvSpPr>
        <p:spPr>
          <a:xfrm>
            <a:off x="4625606"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4" name="Content Placeholder 36"/>
          <p:cNvSpPr>
            <a:spLocks noGrp="1"/>
          </p:cNvSpPr>
          <p:nvPr>
            <p:ph sz="quarter" idx="53" hasCustomPrompt="1"/>
          </p:nvPr>
        </p:nvSpPr>
        <p:spPr>
          <a:xfrm>
            <a:off x="6131804"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Content Placeholder 36"/>
          <p:cNvSpPr>
            <a:spLocks noGrp="1"/>
          </p:cNvSpPr>
          <p:nvPr>
            <p:ph sz="quarter" idx="54" hasCustomPrompt="1"/>
          </p:nvPr>
        </p:nvSpPr>
        <p:spPr>
          <a:xfrm>
            <a:off x="7655355"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5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5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2883412926"/>
      </p:ext>
    </p:extLst>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AFRC Inside Page No Header 4">
    <p:spTree>
      <p:nvGrpSpPr>
        <p:cNvPr id="1" name=""/>
        <p:cNvGrpSpPr/>
        <p:nvPr/>
      </p:nvGrpSpPr>
      <p:grpSpPr>
        <a:xfrm>
          <a:off x="0" y="0"/>
          <a:ext cx="0" cy="0"/>
          <a:chOff x="0" y="0"/>
          <a:chExt cx="0" cy="0"/>
        </a:xfrm>
      </p:grpSpPr>
      <p:sp>
        <p:nvSpPr>
          <p:cNvPr id="28" name="Picture Placeholder 21"/>
          <p:cNvSpPr>
            <a:spLocks noGrp="1"/>
          </p:cNvSpPr>
          <p:nvPr>
            <p:ph type="pic" sz="quarter" idx="11" hasCustomPrompt="1"/>
          </p:nvPr>
        </p:nvSpPr>
        <p:spPr>
          <a:xfrm>
            <a:off x="10636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9" name="Picture Placeholder 21"/>
          <p:cNvSpPr>
            <a:spLocks noGrp="1"/>
          </p:cNvSpPr>
          <p:nvPr>
            <p:ph type="pic" sz="quarter" idx="12" hasCustomPrompt="1"/>
          </p:nvPr>
        </p:nvSpPr>
        <p:spPr>
          <a:xfrm>
            <a:off x="1612022"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0" name="Picture Placeholder 21"/>
          <p:cNvSpPr>
            <a:spLocks noGrp="1"/>
          </p:cNvSpPr>
          <p:nvPr>
            <p:ph type="pic" sz="quarter" idx="13" hasCustomPrompt="1"/>
          </p:nvPr>
        </p:nvSpPr>
        <p:spPr>
          <a:xfrm>
            <a:off x="3118417"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1" name="Picture Placeholder 21"/>
          <p:cNvSpPr>
            <a:spLocks noGrp="1"/>
          </p:cNvSpPr>
          <p:nvPr>
            <p:ph type="pic" sz="quarter" idx="14" hasCustomPrompt="1"/>
          </p:nvPr>
        </p:nvSpPr>
        <p:spPr>
          <a:xfrm>
            <a:off x="462481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2" name="Picture Placeholder 21"/>
          <p:cNvSpPr>
            <a:spLocks noGrp="1"/>
          </p:cNvSpPr>
          <p:nvPr>
            <p:ph type="pic" sz="quarter" idx="15" hasCustomPrompt="1"/>
          </p:nvPr>
        </p:nvSpPr>
        <p:spPr>
          <a:xfrm>
            <a:off x="6131804"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3" name="Picture Placeholder 21"/>
          <p:cNvSpPr>
            <a:spLocks noGrp="1"/>
          </p:cNvSpPr>
          <p:nvPr>
            <p:ph type="pic" sz="quarter" idx="16" hasCustomPrompt="1"/>
          </p:nvPr>
        </p:nvSpPr>
        <p:spPr>
          <a:xfrm>
            <a:off x="7638199"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4" name="Content Placeholder 36"/>
          <p:cNvSpPr>
            <a:spLocks noGrp="1"/>
          </p:cNvSpPr>
          <p:nvPr>
            <p:ph sz="quarter" idx="25" hasCustomPrompt="1"/>
          </p:nvPr>
        </p:nvSpPr>
        <p:spPr>
          <a:xfrm>
            <a:off x="106363"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5" name="Content Placeholder 36"/>
          <p:cNvSpPr>
            <a:spLocks noGrp="1"/>
          </p:cNvSpPr>
          <p:nvPr>
            <p:ph sz="quarter" idx="26" hasCustomPrompt="1"/>
          </p:nvPr>
        </p:nvSpPr>
        <p:spPr>
          <a:xfrm>
            <a:off x="1612022"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6" name="Content Placeholder 36"/>
          <p:cNvSpPr>
            <a:spLocks noGrp="1"/>
          </p:cNvSpPr>
          <p:nvPr>
            <p:ph sz="quarter" idx="27" hasCustomPrompt="1"/>
          </p:nvPr>
        </p:nvSpPr>
        <p:spPr>
          <a:xfrm>
            <a:off x="3118417"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7" name="Content Placeholder 36"/>
          <p:cNvSpPr>
            <a:spLocks noGrp="1"/>
          </p:cNvSpPr>
          <p:nvPr>
            <p:ph sz="quarter" idx="28" hasCustomPrompt="1"/>
          </p:nvPr>
        </p:nvSpPr>
        <p:spPr>
          <a:xfrm>
            <a:off x="4625606"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8" name="Content Placeholder 36"/>
          <p:cNvSpPr>
            <a:spLocks noGrp="1"/>
          </p:cNvSpPr>
          <p:nvPr>
            <p:ph sz="quarter" idx="29" hasCustomPrompt="1"/>
          </p:nvPr>
        </p:nvSpPr>
        <p:spPr>
          <a:xfrm>
            <a:off x="6131804"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9" name="Content Placeholder 36"/>
          <p:cNvSpPr>
            <a:spLocks noGrp="1"/>
          </p:cNvSpPr>
          <p:nvPr>
            <p:ph sz="quarter" idx="30" hasCustomPrompt="1"/>
          </p:nvPr>
        </p:nvSpPr>
        <p:spPr>
          <a:xfrm>
            <a:off x="7655355"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0" name="Content Placeholder 36"/>
          <p:cNvSpPr>
            <a:spLocks noGrp="1"/>
          </p:cNvSpPr>
          <p:nvPr>
            <p:ph sz="quarter" idx="31" hasCustomPrompt="1"/>
          </p:nvPr>
        </p:nvSpPr>
        <p:spPr>
          <a:xfrm>
            <a:off x="5324900" y="3846709"/>
            <a:ext cx="3361900"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Picture Placeholder 21"/>
          <p:cNvSpPr>
            <a:spLocks noGrp="1"/>
          </p:cNvSpPr>
          <p:nvPr>
            <p:ph type="pic" sz="quarter" idx="23" hasCustomPrompt="1"/>
          </p:nvPr>
        </p:nvSpPr>
        <p:spPr>
          <a:xfrm>
            <a:off x="5324900" y="519115"/>
            <a:ext cx="3361900" cy="3221612"/>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 name="Content Placeholder 2"/>
          <p:cNvSpPr>
            <a:spLocks noGrp="1"/>
          </p:cNvSpPr>
          <p:nvPr>
            <p:ph sz="quarter" idx="32"/>
          </p:nvPr>
        </p:nvSpPr>
        <p:spPr>
          <a:xfrm>
            <a:off x="337820" y="517363"/>
            <a:ext cx="4460875" cy="1354217"/>
          </a:xfrm>
        </p:spPr>
        <p:txBody>
          <a:bodyPr/>
          <a:lstStyle>
            <a:lvl5pPr marL="1828800" inden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2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4021111359"/>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AFRC Blank_Skyline">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1"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1846496191"/>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AFRC Last Pag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0" name="Picture 19" descr="Description: NASA insignia RGB"/>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3354053" y="2474964"/>
            <a:ext cx="2302131" cy="1907166"/>
          </a:xfrm>
          <a:prstGeom prst="rect">
            <a:avLst/>
          </a:prstGeom>
          <a:noFill/>
          <a:ln>
            <a:noFill/>
          </a:ln>
          <a:effectLst>
            <a:outerShdw blurRad="50800" dist="25400" dir="3600000" algn="tl" rotWithShape="0">
              <a:srgbClr val="000000">
                <a:alpha val="55000"/>
              </a:srgbClr>
            </a:outerShdw>
          </a:effectLst>
        </p:spPr>
      </p:pic>
    </p:spTree>
    <p:extLst>
      <p:ext uri="{BB962C8B-B14F-4D97-AF65-F5344CB8AC3E}">
        <p14:creationId xmlns:p14="http://schemas.microsoft.com/office/powerpoint/2010/main" val="154145935"/>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6" name="Picture 5" descr="Armstrong logo color.eps"/>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3347577" y="2277243"/>
            <a:ext cx="2448847" cy="2303515"/>
          </a:xfrm>
          <a:prstGeom prst="rect">
            <a:avLst/>
          </a:prstGeom>
          <a:effectLst>
            <a:outerShdw blurRad="50800" dist="25400" dir="2700000" algn="tl" rotWithShape="0">
              <a:srgbClr val="000000">
                <a:alpha val="55000"/>
              </a:srgbClr>
            </a:outerShdw>
          </a:effectLst>
        </p:spPr>
      </p:pic>
    </p:spTree>
    <p:extLst>
      <p:ext uri="{BB962C8B-B14F-4D97-AF65-F5344CB8AC3E}">
        <p14:creationId xmlns:p14="http://schemas.microsoft.com/office/powerpoint/2010/main" val="208005812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DFRC Blank_Skylin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8676043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AFRC Section Break 1">
    <p:spTree>
      <p:nvGrpSpPr>
        <p:cNvPr id="1" name=""/>
        <p:cNvGrpSpPr/>
        <p:nvPr/>
      </p:nvGrpSpPr>
      <p:grpSpPr>
        <a:xfrm>
          <a:off x="0" y="0"/>
          <a:ext cx="0" cy="0"/>
          <a:chOff x="0" y="0"/>
          <a:chExt cx="0" cy="0"/>
        </a:xfrm>
      </p:grpSpPr>
      <p:sp>
        <p:nvSpPr>
          <p:cNvPr id="18" name="Text Placeholder 5"/>
          <p:cNvSpPr>
            <a:spLocks noGrp="1"/>
          </p:cNvSpPr>
          <p:nvPr>
            <p:ph type="body" sz="quarter" idx="16" hasCustomPrompt="1"/>
          </p:nvPr>
        </p:nvSpPr>
        <p:spPr>
          <a:xfrm>
            <a:off x="441325" y="3514866"/>
            <a:ext cx="8229600" cy="461665"/>
          </a:xfrm>
        </p:spPr>
        <p:txBody>
          <a:bodyPr anchor="t" anchorCtr="0"/>
          <a:lstStyle>
            <a:lvl1pPr marL="0" indent="0" algn="ctr">
              <a:buNone/>
              <a:defRPr sz="2400" baseline="0">
                <a:solidFill>
                  <a:srgbClr val="FFFFFF"/>
                </a:solidFill>
                <a:latin typeface="Helvetica Light"/>
              </a:defRPr>
            </a:lvl1pPr>
          </a:lstStyle>
          <a:p>
            <a:pPr lvl="0"/>
            <a:r>
              <a:rPr lang="en-US" dirty="0" smtClean="0"/>
              <a:t>Section Subtitle</a:t>
            </a:r>
            <a:endParaRPr lang="en-US" dirty="0"/>
          </a:p>
        </p:txBody>
      </p:sp>
      <p:sp>
        <p:nvSpPr>
          <p:cNvPr id="17" name="Title Placeholder 1"/>
          <p:cNvSpPr>
            <a:spLocks noGrp="1"/>
          </p:cNvSpPr>
          <p:nvPr>
            <p:ph type="title" hasCustomPrompt="1"/>
          </p:nvPr>
        </p:nvSpPr>
        <p:spPr>
          <a:xfrm>
            <a:off x="441325" y="2620238"/>
            <a:ext cx="8229600" cy="626098"/>
          </a:xfrm>
          <a:prstGeom prst="rect">
            <a:avLst/>
          </a:prstGeom>
        </p:spPr>
        <p:txBody>
          <a:bodyPr vert="horz" lIns="91440" tIns="45720" rIns="91440" bIns="45720" rtlCol="0" anchor="t" anchorCtr="0">
            <a:noAutofit/>
          </a:bodyPr>
          <a:lstStyle>
            <a:lvl1pPr algn="ctr">
              <a:defRPr sz="3600" b="1" i="0">
                <a:solidFill>
                  <a:srgbClr val="FFFFFF"/>
                </a:solidFill>
                <a:effectLst>
                  <a:reflection stA="25000" endPos="75000" dist="12700" dir="5400000" sy="-100000" algn="bl" rotWithShape="0"/>
                </a:effectLst>
                <a:latin typeface="Helvetica"/>
                <a:cs typeface="Helvetica"/>
              </a:defRPr>
            </a:lvl1pPr>
          </a:lstStyle>
          <a:p>
            <a:r>
              <a:rPr lang="en-US" dirty="0" smtClean="0"/>
              <a:t>Section Title</a:t>
            </a:r>
            <a:endParaRPr lang="en-US" dirty="0"/>
          </a:p>
        </p:txBody>
      </p:sp>
      <p:sp>
        <p:nvSpPr>
          <p:cNvPr id="14"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5"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
        <p:nvSpPr>
          <p:cNvPr id="11" name="Picture Placeholder 2"/>
          <p:cNvSpPr>
            <a:spLocks noGrp="1"/>
          </p:cNvSpPr>
          <p:nvPr>
            <p:ph type="pic" sz="quarter" idx="48"/>
          </p:nvPr>
        </p:nvSpPr>
        <p:spPr>
          <a:xfrm>
            <a:off x="0" y="3100"/>
            <a:ext cx="1828800" cy="1465262"/>
          </a:xfrm>
          <a:ln w="12700" cmpd="sng">
            <a:solidFill>
              <a:srgbClr val="FFFFFF"/>
            </a:solidFill>
          </a:ln>
          <a:effectLst/>
        </p:spPr>
        <p:txBody>
          <a:bodyPr/>
          <a:lstStyle/>
          <a:p>
            <a:endParaRPr lang="en-US" dirty="0"/>
          </a:p>
        </p:txBody>
      </p:sp>
      <p:sp>
        <p:nvSpPr>
          <p:cNvPr id="21" name="Picture Placeholder 2"/>
          <p:cNvSpPr>
            <a:spLocks noGrp="1"/>
          </p:cNvSpPr>
          <p:nvPr>
            <p:ph type="pic" sz="quarter" idx="49"/>
          </p:nvPr>
        </p:nvSpPr>
        <p:spPr>
          <a:xfrm>
            <a:off x="1828800" y="3100"/>
            <a:ext cx="1828800" cy="1465262"/>
          </a:xfrm>
          <a:ln w="12700" cmpd="sng">
            <a:solidFill>
              <a:srgbClr val="FFFFFF"/>
            </a:solidFill>
          </a:ln>
          <a:effectLst/>
        </p:spPr>
        <p:txBody>
          <a:bodyPr/>
          <a:lstStyle/>
          <a:p>
            <a:endParaRPr lang="en-US" dirty="0"/>
          </a:p>
        </p:txBody>
      </p:sp>
      <p:sp>
        <p:nvSpPr>
          <p:cNvPr id="22" name="Picture Placeholder 2"/>
          <p:cNvSpPr>
            <a:spLocks noGrp="1"/>
          </p:cNvSpPr>
          <p:nvPr>
            <p:ph type="pic" sz="quarter" idx="50"/>
          </p:nvPr>
        </p:nvSpPr>
        <p:spPr>
          <a:xfrm>
            <a:off x="3657600" y="3100"/>
            <a:ext cx="1828800" cy="1465262"/>
          </a:xfrm>
          <a:ln w="12700" cmpd="sng">
            <a:solidFill>
              <a:srgbClr val="FFFFFF"/>
            </a:solidFill>
          </a:ln>
          <a:effectLst/>
        </p:spPr>
        <p:txBody>
          <a:bodyPr/>
          <a:lstStyle/>
          <a:p>
            <a:endParaRPr lang="en-US" dirty="0"/>
          </a:p>
        </p:txBody>
      </p:sp>
      <p:sp>
        <p:nvSpPr>
          <p:cNvPr id="23" name="Picture Placeholder 2"/>
          <p:cNvSpPr>
            <a:spLocks noGrp="1"/>
          </p:cNvSpPr>
          <p:nvPr>
            <p:ph type="pic" sz="quarter" idx="51"/>
          </p:nvPr>
        </p:nvSpPr>
        <p:spPr>
          <a:xfrm>
            <a:off x="5486400" y="3100"/>
            <a:ext cx="1828800" cy="1465262"/>
          </a:xfrm>
          <a:ln w="12700" cmpd="sng">
            <a:solidFill>
              <a:srgbClr val="FFFFFF"/>
            </a:solidFill>
          </a:ln>
          <a:effectLst/>
        </p:spPr>
        <p:txBody>
          <a:bodyPr/>
          <a:lstStyle/>
          <a:p>
            <a:endParaRPr lang="en-US" dirty="0"/>
          </a:p>
        </p:txBody>
      </p:sp>
      <p:sp>
        <p:nvSpPr>
          <p:cNvPr id="24" name="Picture Placeholder 2"/>
          <p:cNvSpPr>
            <a:spLocks noGrp="1"/>
          </p:cNvSpPr>
          <p:nvPr>
            <p:ph type="pic" sz="quarter" idx="52"/>
          </p:nvPr>
        </p:nvSpPr>
        <p:spPr>
          <a:xfrm>
            <a:off x="7316193" y="3100"/>
            <a:ext cx="1828800" cy="1465262"/>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1465310469"/>
      </p:ext>
    </p:extLst>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DFRC Section Break 2">
    <p:spTree>
      <p:nvGrpSpPr>
        <p:cNvPr id="1" name=""/>
        <p:cNvGrpSpPr/>
        <p:nvPr/>
      </p:nvGrpSpPr>
      <p:grpSpPr>
        <a:xfrm>
          <a:off x="0" y="0"/>
          <a:ext cx="0" cy="0"/>
          <a:chOff x="0" y="0"/>
          <a:chExt cx="0" cy="0"/>
        </a:xfrm>
      </p:grpSpPr>
      <p:sp>
        <p:nvSpPr>
          <p:cNvPr id="6" name="Content Placeholder 36"/>
          <p:cNvSpPr>
            <a:spLocks noGrp="1"/>
          </p:cNvSpPr>
          <p:nvPr>
            <p:ph sz="quarter" idx="31" hasCustomPrompt="1"/>
          </p:nvPr>
        </p:nvSpPr>
        <p:spPr>
          <a:xfrm>
            <a:off x="4883727" y="5902141"/>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7" name="Picture Placeholder 21"/>
          <p:cNvSpPr>
            <a:spLocks noGrp="1"/>
          </p:cNvSpPr>
          <p:nvPr>
            <p:ph type="pic" sz="quarter" idx="23" hasCustomPrompt="1"/>
          </p:nvPr>
        </p:nvSpPr>
        <p:spPr>
          <a:xfrm>
            <a:off x="4883727" y="2145390"/>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FFFFFF"/>
                </a:solidFill>
                <a:latin typeface="Helvetica Light"/>
                <a:cs typeface="Helvetica Light"/>
              </a:defRPr>
            </a:lvl1pPr>
          </a:lstStyle>
          <a:p>
            <a:r>
              <a:rPr lang="en-US" dirty="0" smtClean="0"/>
              <a:t>Click to Edit Master Title Style</a:t>
            </a:r>
            <a:endParaRPr lang="en-US" dirty="0"/>
          </a:p>
        </p:txBody>
      </p:sp>
      <p:sp>
        <p:nvSpPr>
          <p:cNvPr id="14" name="Content Placeholder 13"/>
          <p:cNvSpPr>
            <a:spLocks noGrp="1"/>
          </p:cNvSpPr>
          <p:nvPr>
            <p:ph sz="quarter" idx="32"/>
          </p:nvPr>
        </p:nvSpPr>
        <p:spPr>
          <a:xfrm>
            <a:off x="344488" y="2144713"/>
            <a:ext cx="3862387"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FFFFFF"/>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Tree>
    <p:extLst>
      <p:ext uri="{BB962C8B-B14F-4D97-AF65-F5344CB8AC3E}">
        <p14:creationId xmlns:p14="http://schemas.microsoft.com/office/powerpoint/2010/main" val="2375398493"/>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DFRC Section Break 2">
    <p:spTree>
      <p:nvGrpSpPr>
        <p:cNvPr id="1" name=""/>
        <p:cNvGrpSpPr/>
        <p:nvPr/>
      </p:nvGrpSpPr>
      <p:grpSpPr>
        <a:xfrm>
          <a:off x="0" y="0"/>
          <a:ext cx="0" cy="0"/>
          <a:chOff x="0" y="0"/>
          <a:chExt cx="0" cy="0"/>
        </a:xfrm>
      </p:grpSpPr>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FFFFFF"/>
                </a:solidFill>
                <a:latin typeface="Helvetica Light"/>
                <a:cs typeface="Helvetica Light"/>
              </a:defRPr>
            </a:lvl1pPr>
          </a:lstStyle>
          <a:p>
            <a:r>
              <a:rPr lang="en-US" dirty="0" smtClean="0"/>
              <a:t>Click to Edit Master Title Style</a:t>
            </a:r>
            <a:endParaRPr lang="en-US" dirty="0"/>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FFFFFF"/>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
        <p:nvSpPr>
          <p:cNvPr id="20" name="Picture Placeholder 2"/>
          <p:cNvSpPr>
            <a:spLocks noGrp="1"/>
          </p:cNvSpPr>
          <p:nvPr>
            <p:ph type="pic" sz="quarter" idx="48"/>
          </p:nvPr>
        </p:nvSpPr>
        <p:spPr>
          <a:xfrm>
            <a:off x="0" y="2101340"/>
            <a:ext cx="2286000" cy="1842909"/>
          </a:xfrm>
          <a:ln w="12700" cmpd="sng">
            <a:solidFill>
              <a:srgbClr val="FFFFFF"/>
            </a:solidFill>
          </a:ln>
          <a:effectLst/>
        </p:spPr>
        <p:txBody>
          <a:bodyPr/>
          <a:lstStyle/>
          <a:p>
            <a:endParaRPr lang="en-US" dirty="0"/>
          </a:p>
        </p:txBody>
      </p:sp>
      <p:sp>
        <p:nvSpPr>
          <p:cNvPr id="21" name="Picture Placeholder 2"/>
          <p:cNvSpPr>
            <a:spLocks noGrp="1"/>
          </p:cNvSpPr>
          <p:nvPr>
            <p:ph type="pic" sz="quarter" idx="49"/>
          </p:nvPr>
        </p:nvSpPr>
        <p:spPr>
          <a:xfrm>
            <a:off x="2286000" y="2101340"/>
            <a:ext cx="2286000" cy="1842909"/>
          </a:xfrm>
          <a:ln w="12700" cmpd="sng">
            <a:solidFill>
              <a:srgbClr val="FFFFFF"/>
            </a:solidFill>
          </a:ln>
          <a:effectLst/>
        </p:spPr>
        <p:txBody>
          <a:bodyPr/>
          <a:lstStyle/>
          <a:p>
            <a:endParaRPr lang="en-US" dirty="0"/>
          </a:p>
        </p:txBody>
      </p:sp>
      <p:sp>
        <p:nvSpPr>
          <p:cNvPr id="22" name="Picture Placeholder 2"/>
          <p:cNvSpPr>
            <a:spLocks noGrp="1"/>
          </p:cNvSpPr>
          <p:nvPr>
            <p:ph type="pic" sz="quarter" idx="50"/>
          </p:nvPr>
        </p:nvSpPr>
        <p:spPr>
          <a:xfrm>
            <a:off x="4572000" y="2101340"/>
            <a:ext cx="2286000" cy="1842909"/>
          </a:xfrm>
          <a:ln w="12700" cmpd="sng">
            <a:solidFill>
              <a:srgbClr val="FFFFFF"/>
            </a:solidFill>
          </a:ln>
          <a:effectLst/>
        </p:spPr>
        <p:txBody>
          <a:bodyPr/>
          <a:lstStyle/>
          <a:p>
            <a:endParaRPr lang="en-US" dirty="0"/>
          </a:p>
        </p:txBody>
      </p:sp>
      <p:sp>
        <p:nvSpPr>
          <p:cNvPr id="23" name="Picture Placeholder 2"/>
          <p:cNvSpPr>
            <a:spLocks noGrp="1"/>
          </p:cNvSpPr>
          <p:nvPr>
            <p:ph type="pic" sz="quarter" idx="51"/>
          </p:nvPr>
        </p:nvSpPr>
        <p:spPr>
          <a:xfrm>
            <a:off x="6858000" y="2101340"/>
            <a:ext cx="2286000" cy="1842909"/>
          </a:xfrm>
          <a:ln w="12700" cmpd="sng">
            <a:solidFill>
              <a:srgbClr val="FFFFFF"/>
            </a:solidFill>
          </a:ln>
          <a:effectLst/>
        </p:spPr>
        <p:txBody>
          <a:bodyPr/>
          <a:lstStyle/>
          <a:p>
            <a:endParaRPr lang="en-US" dirty="0"/>
          </a:p>
        </p:txBody>
      </p:sp>
      <p:sp>
        <p:nvSpPr>
          <p:cNvPr id="24" name="Picture Placeholder 2"/>
          <p:cNvSpPr>
            <a:spLocks noGrp="1"/>
          </p:cNvSpPr>
          <p:nvPr>
            <p:ph type="pic" sz="quarter" idx="52"/>
          </p:nvPr>
        </p:nvSpPr>
        <p:spPr>
          <a:xfrm>
            <a:off x="0" y="3957545"/>
            <a:ext cx="2286000" cy="1842909"/>
          </a:xfrm>
          <a:ln w="12700" cmpd="sng">
            <a:solidFill>
              <a:srgbClr val="FFFFFF"/>
            </a:solidFill>
          </a:ln>
          <a:effectLst/>
        </p:spPr>
        <p:txBody>
          <a:bodyPr/>
          <a:lstStyle/>
          <a:p>
            <a:endParaRPr lang="en-US" dirty="0"/>
          </a:p>
        </p:txBody>
      </p:sp>
      <p:sp>
        <p:nvSpPr>
          <p:cNvPr id="25" name="Picture Placeholder 2"/>
          <p:cNvSpPr>
            <a:spLocks noGrp="1"/>
          </p:cNvSpPr>
          <p:nvPr>
            <p:ph type="pic" sz="quarter" idx="53"/>
          </p:nvPr>
        </p:nvSpPr>
        <p:spPr>
          <a:xfrm>
            <a:off x="2286000" y="3957545"/>
            <a:ext cx="2286000" cy="1842909"/>
          </a:xfrm>
          <a:ln w="12700" cmpd="sng">
            <a:solidFill>
              <a:srgbClr val="FFFFFF"/>
            </a:solidFill>
          </a:ln>
          <a:effectLst/>
        </p:spPr>
        <p:txBody>
          <a:bodyPr/>
          <a:lstStyle/>
          <a:p>
            <a:endParaRPr lang="en-US" dirty="0"/>
          </a:p>
        </p:txBody>
      </p:sp>
      <p:sp>
        <p:nvSpPr>
          <p:cNvPr id="26" name="Picture Placeholder 2"/>
          <p:cNvSpPr>
            <a:spLocks noGrp="1"/>
          </p:cNvSpPr>
          <p:nvPr>
            <p:ph type="pic" sz="quarter" idx="54"/>
          </p:nvPr>
        </p:nvSpPr>
        <p:spPr>
          <a:xfrm>
            <a:off x="4572000" y="3957545"/>
            <a:ext cx="2286000" cy="1842909"/>
          </a:xfrm>
          <a:ln w="12700" cmpd="sng">
            <a:solidFill>
              <a:srgbClr val="FFFFFF"/>
            </a:solidFill>
          </a:ln>
          <a:effectLst/>
        </p:spPr>
        <p:txBody>
          <a:bodyPr/>
          <a:lstStyle/>
          <a:p>
            <a:endParaRPr lang="en-US" dirty="0"/>
          </a:p>
        </p:txBody>
      </p:sp>
      <p:sp>
        <p:nvSpPr>
          <p:cNvPr id="27" name="Picture Placeholder 2"/>
          <p:cNvSpPr>
            <a:spLocks noGrp="1"/>
          </p:cNvSpPr>
          <p:nvPr>
            <p:ph type="pic" sz="quarter" idx="55"/>
          </p:nvPr>
        </p:nvSpPr>
        <p:spPr>
          <a:xfrm>
            <a:off x="6858000" y="3957545"/>
            <a:ext cx="2286000" cy="1842909"/>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4095442734"/>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AFRC Inside Page 1">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8"/>
            <a:ext cx="8342670" cy="692201"/>
          </a:xfrm>
          <a:prstGeom prst="rect">
            <a:avLst/>
          </a:prstGeom>
        </p:spPr>
        <p:txBody>
          <a:bodyPr vert="horz" lIns="91440" tIns="45720" rIns="91440" bIns="45720" rtlCol="0" anchor="t" anchorCtr="0">
            <a:normAutofit/>
          </a:bodyPr>
          <a:lstStyle>
            <a:lvl1pPr>
              <a:defRPr sz="2400" b="0" u="none">
                <a:solidFill>
                  <a:srgbClr val="FFFFFF"/>
                </a:solidFill>
                <a:latin typeface="Helvetica"/>
                <a:cs typeface="Helvetica"/>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6550" y="1150883"/>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cxnSp>
        <p:nvCxnSpPr>
          <p:cNvPr id="14" name="Straight Connector 13"/>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
        <p:nvSpPr>
          <p:cNvPr id="1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
        <p:nvSpPr>
          <p:cNvPr id="10" name="Content Placeholder 36"/>
          <p:cNvSpPr>
            <a:spLocks noGrp="1"/>
          </p:cNvSpPr>
          <p:nvPr>
            <p:ph sz="quarter" idx="31" hasCustomPrompt="1"/>
          </p:nvPr>
        </p:nvSpPr>
        <p:spPr>
          <a:xfrm>
            <a:off x="4883727" y="4907634"/>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1" name="Picture Placeholder 21"/>
          <p:cNvSpPr>
            <a:spLocks noGrp="1"/>
          </p:cNvSpPr>
          <p:nvPr>
            <p:ph type="pic" sz="quarter" idx="23" hasCustomPrompt="1"/>
          </p:nvPr>
        </p:nvSpPr>
        <p:spPr>
          <a:xfrm>
            <a:off x="4883727" y="1150883"/>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Tree>
    <p:extLst>
      <p:ext uri="{BB962C8B-B14F-4D97-AF65-F5344CB8AC3E}">
        <p14:creationId xmlns:p14="http://schemas.microsoft.com/office/powerpoint/2010/main" val="2924506070"/>
      </p:ext>
    </p:extLst>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AFRC Inside Page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lvl1pPr>
              <a:defRPr>
                <a:solidFill>
                  <a:srgbClr val="FFFFFF"/>
                </a:solidFill>
              </a:defRPr>
            </a:lvl1pPr>
          </a:lstStyle>
          <a:p>
            <a:fld id="{951609CC-B4C0-EB48-8A97-5DEC2430C126}" type="slidenum">
              <a:rPr lang="en-US" smtClean="0"/>
              <a:pPr/>
              <a:t>‹#›</a:t>
            </a:fld>
            <a:endParaRPr lang="en-US" dirty="0"/>
          </a:p>
        </p:txBody>
      </p:sp>
      <p:sp>
        <p:nvSpPr>
          <p:cNvPr id="4" name="Footer Placeholder 3"/>
          <p:cNvSpPr>
            <a:spLocks noGrp="1"/>
          </p:cNvSpPr>
          <p:nvPr>
            <p:ph type="ftr" sz="quarter" idx="11"/>
          </p:nvPr>
        </p:nvSpPr>
        <p:spPr/>
        <p:txBody>
          <a:bodyPr/>
          <a:lstStyle>
            <a:lvl1pPr>
              <a:defRPr>
                <a:solidFill>
                  <a:srgbClr val="FFFFFF"/>
                </a:solidFill>
              </a:defRPr>
            </a:lvl1pPr>
          </a:lstStyle>
          <a:p>
            <a:endParaRPr lang="en-US" dirty="0"/>
          </a:p>
        </p:txBody>
      </p:sp>
      <p:sp>
        <p:nvSpPr>
          <p:cNvPr id="7" name="Title Placeholder 1"/>
          <p:cNvSpPr>
            <a:spLocks noGrp="1"/>
          </p:cNvSpPr>
          <p:nvPr>
            <p:ph type="title" hasCustomPrompt="1"/>
          </p:nvPr>
        </p:nvSpPr>
        <p:spPr>
          <a:xfrm>
            <a:off x="242530" y="274639"/>
            <a:ext cx="8342670" cy="472310"/>
          </a:xfrm>
          <a:prstGeom prst="rect">
            <a:avLst/>
          </a:prstGeom>
        </p:spPr>
        <p:txBody>
          <a:bodyPr vert="horz" lIns="91440" tIns="45720" rIns="91440" bIns="45720" rtlCol="0" anchor="t" anchorCtr="0">
            <a:normAutofit/>
          </a:bodyPr>
          <a:lstStyle>
            <a:lvl1pPr>
              <a:defRPr sz="2400" b="0" u="none">
                <a:solidFill>
                  <a:srgbClr val="FFFFFF"/>
                </a:solidFill>
                <a:latin typeface="Helvetica"/>
                <a:cs typeface="Helvetica"/>
              </a:defRPr>
            </a:lvl1pPr>
          </a:lstStyle>
          <a:p>
            <a:r>
              <a:rPr lang="en-US" dirty="0" smtClean="0"/>
              <a:t>Click to Edit Master Title Style</a:t>
            </a:r>
            <a:endParaRPr lang="en-US" dirty="0"/>
          </a:p>
        </p:txBody>
      </p:sp>
      <p:sp>
        <p:nvSpPr>
          <p:cNvPr id="8" name="Content Placeholder 2"/>
          <p:cNvSpPr>
            <a:spLocks noGrp="1"/>
          </p:cNvSpPr>
          <p:nvPr>
            <p:ph sz="quarter" idx="32"/>
          </p:nvPr>
        </p:nvSpPr>
        <p:spPr>
          <a:xfrm>
            <a:off x="336550" y="1665189"/>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1" name="Content Placeholder 10"/>
          <p:cNvSpPr>
            <a:spLocks noGrp="1"/>
          </p:cNvSpPr>
          <p:nvPr>
            <p:ph sz="quarter" idx="33"/>
          </p:nvPr>
        </p:nvSpPr>
        <p:spPr>
          <a:xfrm>
            <a:off x="242888" y="746948"/>
            <a:ext cx="8342312" cy="369332"/>
          </a:xfrm>
        </p:spPr>
        <p:txBody>
          <a:bodyPr/>
          <a:lstStyle>
            <a:lvl1pPr marL="0" indent="0">
              <a:buNone/>
              <a:defRPr sz="1800" i="1">
                <a:latin typeface="Helvetica "/>
                <a:cs typeface="Helvetica "/>
              </a:defRPr>
            </a:lvl1pPr>
          </a:lstStyle>
          <a:p>
            <a:pPr lvl="0"/>
            <a:r>
              <a:rPr lang="en-US" dirty="0" smtClean="0"/>
              <a:t>Click to edit Master text styles</a:t>
            </a:r>
            <a:endParaRPr lang="en-US" dirty="0"/>
          </a:p>
        </p:txBody>
      </p:sp>
      <p:sp>
        <p:nvSpPr>
          <p:cNvPr id="10" name="Content Placeholder 36"/>
          <p:cNvSpPr>
            <a:spLocks noGrp="1"/>
          </p:cNvSpPr>
          <p:nvPr>
            <p:ph sz="quarter" idx="31" hasCustomPrompt="1"/>
          </p:nvPr>
        </p:nvSpPr>
        <p:spPr>
          <a:xfrm>
            <a:off x="4883727" y="5421940"/>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2" name="Picture Placeholder 21"/>
          <p:cNvSpPr>
            <a:spLocks noGrp="1"/>
          </p:cNvSpPr>
          <p:nvPr>
            <p:ph type="pic" sz="quarter" idx="23" hasCustomPrompt="1"/>
          </p:nvPr>
        </p:nvSpPr>
        <p:spPr>
          <a:xfrm>
            <a:off x="4883727" y="1665189"/>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13" name="Straight Connector 12"/>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32491960"/>
      </p:ext>
    </p:extLst>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AFRC Inside Page 3">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FFFFFF"/>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10"/>
          </p:nvPr>
        </p:nvSpPr>
        <p:spPr>
          <a:xfrm>
            <a:off x="333971" y="1148268"/>
            <a:ext cx="8342670"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cxnSp>
        <p:nvCxnSpPr>
          <p:cNvPr id="7" name="Straight Connector 6"/>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05649983"/>
      </p:ext>
    </p:extLst>
  </p:cSld>
  <p:clrMapOvr>
    <a:masterClrMapping/>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AFRC Inside Page 4">
    <p:spTree>
      <p:nvGrpSpPr>
        <p:cNvPr id="1" name=""/>
        <p:cNvGrpSpPr/>
        <p:nvPr/>
      </p:nvGrpSpPr>
      <p:grpSpPr>
        <a:xfrm>
          <a:off x="0" y="0"/>
          <a:ext cx="0" cy="0"/>
          <a:chOff x="0" y="0"/>
          <a:chExt cx="0" cy="0"/>
        </a:xfrm>
      </p:grpSpPr>
      <p:sp>
        <p:nvSpPr>
          <p:cNvPr id="11"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8"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1"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3"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FFFFFF"/>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3970" y="1150883"/>
            <a:ext cx="452949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3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
        <p:nvSpPr>
          <p:cNvPr id="25" name="Content Placeholder 36"/>
          <p:cNvSpPr>
            <a:spLocks noGrp="1"/>
          </p:cNvSpPr>
          <p:nvPr>
            <p:ph sz="quarter" idx="31" hasCustomPrompt="1"/>
          </p:nvPr>
        </p:nvSpPr>
        <p:spPr>
          <a:xfrm>
            <a:off x="5006109" y="3679967"/>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Picture Placeholder 21"/>
          <p:cNvSpPr>
            <a:spLocks noGrp="1"/>
          </p:cNvSpPr>
          <p:nvPr>
            <p:ph type="pic" sz="quarter" idx="23" hasCustomPrompt="1"/>
          </p:nvPr>
        </p:nvSpPr>
        <p:spPr>
          <a:xfrm>
            <a:off x="5006109" y="1150883"/>
            <a:ext cx="3579091" cy="2405117"/>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24" name="Straight Connector 23"/>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35309520"/>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AFRC Inside Page No Header 1">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337820" y="304242"/>
            <a:ext cx="806132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8"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Tree>
    <p:extLst>
      <p:ext uri="{BB962C8B-B14F-4D97-AF65-F5344CB8AC3E}">
        <p14:creationId xmlns:p14="http://schemas.microsoft.com/office/powerpoint/2010/main" val="706880701"/>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AFRC Inside Page No Header 2">
    <p:spTree>
      <p:nvGrpSpPr>
        <p:cNvPr id="1" name=""/>
        <p:cNvGrpSpPr/>
        <p:nvPr/>
      </p:nvGrpSpPr>
      <p:grpSpPr>
        <a:xfrm>
          <a:off x="0" y="0"/>
          <a:ext cx="0" cy="0"/>
          <a:chOff x="0" y="0"/>
          <a:chExt cx="0" cy="0"/>
        </a:xfrm>
      </p:grpSpPr>
      <p:sp>
        <p:nvSpPr>
          <p:cNvPr id="2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24"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
        <p:nvSpPr>
          <p:cNvPr id="19"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0"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1"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2"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Tree>
    <p:extLst>
      <p:ext uri="{BB962C8B-B14F-4D97-AF65-F5344CB8AC3E}">
        <p14:creationId xmlns:p14="http://schemas.microsoft.com/office/powerpoint/2010/main" val="3498288703"/>
      </p:ext>
    </p:extLst>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AFRC Inside Page No Header 3">
    <p:spTree>
      <p:nvGrpSpPr>
        <p:cNvPr id="1" name=""/>
        <p:cNvGrpSpPr/>
        <p:nvPr/>
      </p:nvGrpSpPr>
      <p:grpSpPr>
        <a:xfrm>
          <a:off x="0" y="0"/>
          <a:ext cx="0" cy="0"/>
          <a:chOff x="0" y="0"/>
          <a:chExt cx="0" cy="0"/>
        </a:xfrm>
      </p:grpSpPr>
      <p:sp>
        <p:nvSpPr>
          <p:cNvPr id="9" name="Picture Placeholder 21"/>
          <p:cNvSpPr>
            <a:spLocks noGrp="1"/>
          </p:cNvSpPr>
          <p:nvPr>
            <p:ph type="pic" sz="quarter" idx="11" hasCustomPrompt="1"/>
          </p:nvPr>
        </p:nvSpPr>
        <p:spPr>
          <a:xfrm>
            <a:off x="10636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0" name="Picture Placeholder 21"/>
          <p:cNvSpPr>
            <a:spLocks noGrp="1"/>
          </p:cNvSpPr>
          <p:nvPr>
            <p:ph type="pic" sz="quarter" idx="12" hasCustomPrompt="1"/>
          </p:nvPr>
        </p:nvSpPr>
        <p:spPr>
          <a:xfrm>
            <a:off x="1612022"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1" name="Picture Placeholder 21"/>
          <p:cNvSpPr>
            <a:spLocks noGrp="1"/>
          </p:cNvSpPr>
          <p:nvPr>
            <p:ph type="pic" sz="quarter" idx="13" hasCustomPrompt="1"/>
          </p:nvPr>
        </p:nvSpPr>
        <p:spPr>
          <a:xfrm>
            <a:off x="3118417"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4" hasCustomPrompt="1"/>
          </p:nvPr>
        </p:nvSpPr>
        <p:spPr>
          <a:xfrm>
            <a:off x="462481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5" hasCustomPrompt="1"/>
          </p:nvPr>
        </p:nvSpPr>
        <p:spPr>
          <a:xfrm>
            <a:off x="6131804"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6" hasCustomPrompt="1"/>
          </p:nvPr>
        </p:nvSpPr>
        <p:spPr>
          <a:xfrm>
            <a:off x="7638199"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Content Placeholder 36"/>
          <p:cNvSpPr>
            <a:spLocks noGrp="1"/>
          </p:cNvSpPr>
          <p:nvPr>
            <p:ph sz="quarter" idx="25" hasCustomPrompt="1"/>
          </p:nvPr>
        </p:nvSpPr>
        <p:spPr>
          <a:xfrm>
            <a:off x="106363"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6" name="Content Placeholder 36"/>
          <p:cNvSpPr>
            <a:spLocks noGrp="1"/>
          </p:cNvSpPr>
          <p:nvPr>
            <p:ph sz="quarter" idx="26" hasCustomPrompt="1"/>
          </p:nvPr>
        </p:nvSpPr>
        <p:spPr>
          <a:xfrm>
            <a:off x="1612022"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7" name="Content Placeholder 36"/>
          <p:cNvSpPr>
            <a:spLocks noGrp="1"/>
          </p:cNvSpPr>
          <p:nvPr>
            <p:ph sz="quarter" idx="27" hasCustomPrompt="1"/>
          </p:nvPr>
        </p:nvSpPr>
        <p:spPr>
          <a:xfrm>
            <a:off x="3118417"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8" name="Content Placeholder 36"/>
          <p:cNvSpPr>
            <a:spLocks noGrp="1"/>
          </p:cNvSpPr>
          <p:nvPr>
            <p:ph sz="quarter" idx="28" hasCustomPrompt="1"/>
          </p:nvPr>
        </p:nvSpPr>
        <p:spPr>
          <a:xfrm>
            <a:off x="4625606"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9" hasCustomPrompt="1"/>
          </p:nvPr>
        </p:nvSpPr>
        <p:spPr>
          <a:xfrm>
            <a:off x="6131804"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30" hasCustomPrompt="1"/>
          </p:nvPr>
        </p:nvSpPr>
        <p:spPr>
          <a:xfrm>
            <a:off x="7655355"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Picture Placeholder 21"/>
          <p:cNvSpPr>
            <a:spLocks noGrp="1"/>
          </p:cNvSpPr>
          <p:nvPr>
            <p:ph type="pic" sz="quarter" idx="31" hasCustomPrompt="1"/>
          </p:nvPr>
        </p:nvSpPr>
        <p:spPr>
          <a:xfrm>
            <a:off x="10636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3" name="Picture Placeholder 21"/>
          <p:cNvSpPr>
            <a:spLocks noGrp="1"/>
          </p:cNvSpPr>
          <p:nvPr>
            <p:ph type="pic" sz="quarter" idx="32" hasCustomPrompt="1"/>
          </p:nvPr>
        </p:nvSpPr>
        <p:spPr>
          <a:xfrm>
            <a:off x="1612022"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4" name="Picture Placeholder 21"/>
          <p:cNvSpPr>
            <a:spLocks noGrp="1"/>
          </p:cNvSpPr>
          <p:nvPr>
            <p:ph type="pic" sz="quarter" idx="33" hasCustomPrompt="1"/>
          </p:nvPr>
        </p:nvSpPr>
        <p:spPr>
          <a:xfrm>
            <a:off x="3118417"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34" hasCustomPrompt="1"/>
          </p:nvPr>
        </p:nvSpPr>
        <p:spPr>
          <a:xfrm>
            <a:off x="462481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35" hasCustomPrompt="1"/>
          </p:nvPr>
        </p:nvSpPr>
        <p:spPr>
          <a:xfrm>
            <a:off x="6131804"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Picture Placeholder 21"/>
          <p:cNvSpPr>
            <a:spLocks noGrp="1"/>
          </p:cNvSpPr>
          <p:nvPr>
            <p:ph type="pic" sz="quarter" idx="36" hasCustomPrompt="1"/>
          </p:nvPr>
        </p:nvSpPr>
        <p:spPr>
          <a:xfrm>
            <a:off x="7638199"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8" name="Content Placeholder 36"/>
          <p:cNvSpPr>
            <a:spLocks noGrp="1"/>
          </p:cNvSpPr>
          <p:nvPr>
            <p:ph sz="quarter" idx="37" hasCustomPrompt="1"/>
          </p:nvPr>
        </p:nvSpPr>
        <p:spPr>
          <a:xfrm>
            <a:off x="106363"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38" hasCustomPrompt="1"/>
          </p:nvPr>
        </p:nvSpPr>
        <p:spPr>
          <a:xfrm>
            <a:off x="1612022"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39" hasCustomPrompt="1"/>
          </p:nvPr>
        </p:nvSpPr>
        <p:spPr>
          <a:xfrm>
            <a:off x="3118417" y="3642784"/>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40" hasCustomPrompt="1"/>
          </p:nvPr>
        </p:nvSpPr>
        <p:spPr>
          <a:xfrm>
            <a:off x="4625606"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41" hasCustomPrompt="1"/>
          </p:nvPr>
        </p:nvSpPr>
        <p:spPr>
          <a:xfrm>
            <a:off x="6131804"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3" name="Content Placeholder 36"/>
          <p:cNvSpPr>
            <a:spLocks noGrp="1"/>
          </p:cNvSpPr>
          <p:nvPr>
            <p:ph sz="quarter" idx="42" hasCustomPrompt="1"/>
          </p:nvPr>
        </p:nvSpPr>
        <p:spPr>
          <a:xfrm>
            <a:off x="7655355"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4" name="Picture Placeholder 21"/>
          <p:cNvSpPr>
            <a:spLocks noGrp="1"/>
          </p:cNvSpPr>
          <p:nvPr>
            <p:ph type="pic" sz="quarter" idx="43" hasCustomPrompt="1"/>
          </p:nvPr>
        </p:nvSpPr>
        <p:spPr>
          <a:xfrm>
            <a:off x="10636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5" name="Picture Placeholder 21"/>
          <p:cNvSpPr>
            <a:spLocks noGrp="1"/>
          </p:cNvSpPr>
          <p:nvPr>
            <p:ph type="pic" sz="quarter" idx="44" hasCustomPrompt="1"/>
          </p:nvPr>
        </p:nvSpPr>
        <p:spPr>
          <a:xfrm>
            <a:off x="1612022"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6" name="Picture Placeholder 21"/>
          <p:cNvSpPr>
            <a:spLocks noGrp="1"/>
          </p:cNvSpPr>
          <p:nvPr>
            <p:ph type="pic" sz="quarter" idx="45" hasCustomPrompt="1"/>
          </p:nvPr>
        </p:nvSpPr>
        <p:spPr>
          <a:xfrm>
            <a:off x="3118417"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7" name="Picture Placeholder 21"/>
          <p:cNvSpPr>
            <a:spLocks noGrp="1"/>
          </p:cNvSpPr>
          <p:nvPr>
            <p:ph type="pic" sz="quarter" idx="46" hasCustomPrompt="1"/>
          </p:nvPr>
        </p:nvSpPr>
        <p:spPr>
          <a:xfrm>
            <a:off x="462481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8" name="Picture Placeholder 21"/>
          <p:cNvSpPr>
            <a:spLocks noGrp="1"/>
          </p:cNvSpPr>
          <p:nvPr>
            <p:ph type="pic" sz="quarter" idx="47" hasCustomPrompt="1"/>
          </p:nvPr>
        </p:nvSpPr>
        <p:spPr>
          <a:xfrm>
            <a:off x="6131804"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9" name="Picture Placeholder 21"/>
          <p:cNvSpPr>
            <a:spLocks noGrp="1"/>
          </p:cNvSpPr>
          <p:nvPr>
            <p:ph type="pic" sz="quarter" idx="48" hasCustomPrompt="1"/>
          </p:nvPr>
        </p:nvSpPr>
        <p:spPr>
          <a:xfrm>
            <a:off x="7638199"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40" name="Content Placeholder 36"/>
          <p:cNvSpPr>
            <a:spLocks noGrp="1"/>
          </p:cNvSpPr>
          <p:nvPr>
            <p:ph sz="quarter" idx="49" hasCustomPrompt="1"/>
          </p:nvPr>
        </p:nvSpPr>
        <p:spPr>
          <a:xfrm>
            <a:off x="106363"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1" name="Content Placeholder 36"/>
          <p:cNvSpPr>
            <a:spLocks noGrp="1"/>
          </p:cNvSpPr>
          <p:nvPr>
            <p:ph sz="quarter" idx="50" hasCustomPrompt="1"/>
          </p:nvPr>
        </p:nvSpPr>
        <p:spPr>
          <a:xfrm>
            <a:off x="1612022"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2" name="Content Placeholder 36"/>
          <p:cNvSpPr>
            <a:spLocks noGrp="1"/>
          </p:cNvSpPr>
          <p:nvPr>
            <p:ph sz="quarter" idx="51" hasCustomPrompt="1"/>
          </p:nvPr>
        </p:nvSpPr>
        <p:spPr>
          <a:xfrm>
            <a:off x="3118417"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3" name="Content Placeholder 36"/>
          <p:cNvSpPr>
            <a:spLocks noGrp="1"/>
          </p:cNvSpPr>
          <p:nvPr>
            <p:ph sz="quarter" idx="52" hasCustomPrompt="1"/>
          </p:nvPr>
        </p:nvSpPr>
        <p:spPr>
          <a:xfrm>
            <a:off x="4625606"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4" name="Content Placeholder 36"/>
          <p:cNvSpPr>
            <a:spLocks noGrp="1"/>
          </p:cNvSpPr>
          <p:nvPr>
            <p:ph sz="quarter" idx="53" hasCustomPrompt="1"/>
          </p:nvPr>
        </p:nvSpPr>
        <p:spPr>
          <a:xfrm>
            <a:off x="6131804"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Content Placeholder 36"/>
          <p:cNvSpPr>
            <a:spLocks noGrp="1"/>
          </p:cNvSpPr>
          <p:nvPr>
            <p:ph sz="quarter" idx="54" hasCustomPrompt="1"/>
          </p:nvPr>
        </p:nvSpPr>
        <p:spPr>
          <a:xfrm>
            <a:off x="7655355"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5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5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Tree>
    <p:extLst>
      <p:ext uri="{BB962C8B-B14F-4D97-AF65-F5344CB8AC3E}">
        <p14:creationId xmlns:p14="http://schemas.microsoft.com/office/powerpoint/2010/main" val="255855179"/>
      </p:ext>
    </p:extLst>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AFRC Inside Page No Header 4">
    <p:spTree>
      <p:nvGrpSpPr>
        <p:cNvPr id="1" name=""/>
        <p:cNvGrpSpPr/>
        <p:nvPr/>
      </p:nvGrpSpPr>
      <p:grpSpPr>
        <a:xfrm>
          <a:off x="0" y="0"/>
          <a:ext cx="0" cy="0"/>
          <a:chOff x="0" y="0"/>
          <a:chExt cx="0" cy="0"/>
        </a:xfrm>
      </p:grpSpPr>
      <p:sp>
        <p:nvSpPr>
          <p:cNvPr id="28" name="Picture Placeholder 21"/>
          <p:cNvSpPr>
            <a:spLocks noGrp="1"/>
          </p:cNvSpPr>
          <p:nvPr>
            <p:ph type="pic" sz="quarter" idx="11" hasCustomPrompt="1"/>
          </p:nvPr>
        </p:nvSpPr>
        <p:spPr>
          <a:xfrm>
            <a:off x="10636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9" name="Picture Placeholder 21"/>
          <p:cNvSpPr>
            <a:spLocks noGrp="1"/>
          </p:cNvSpPr>
          <p:nvPr>
            <p:ph type="pic" sz="quarter" idx="12" hasCustomPrompt="1"/>
          </p:nvPr>
        </p:nvSpPr>
        <p:spPr>
          <a:xfrm>
            <a:off x="1612022"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0" name="Picture Placeholder 21"/>
          <p:cNvSpPr>
            <a:spLocks noGrp="1"/>
          </p:cNvSpPr>
          <p:nvPr>
            <p:ph type="pic" sz="quarter" idx="13" hasCustomPrompt="1"/>
          </p:nvPr>
        </p:nvSpPr>
        <p:spPr>
          <a:xfrm>
            <a:off x="3118417"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1" name="Picture Placeholder 21"/>
          <p:cNvSpPr>
            <a:spLocks noGrp="1"/>
          </p:cNvSpPr>
          <p:nvPr>
            <p:ph type="pic" sz="quarter" idx="14" hasCustomPrompt="1"/>
          </p:nvPr>
        </p:nvSpPr>
        <p:spPr>
          <a:xfrm>
            <a:off x="462481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2" name="Picture Placeholder 21"/>
          <p:cNvSpPr>
            <a:spLocks noGrp="1"/>
          </p:cNvSpPr>
          <p:nvPr>
            <p:ph type="pic" sz="quarter" idx="15" hasCustomPrompt="1"/>
          </p:nvPr>
        </p:nvSpPr>
        <p:spPr>
          <a:xfrm>
            <a:off x="6131804"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3" name="Picture Placeholder 21"/>
          <p:cNvSpPr>
            <a:spLocks noGrp="1"/>
          </p:cNvSpPr>
          <p:nvPr>
            <p:ph type="pic" sz="quarter" idx="16" hasCustomPrompt="1"/>
          </p:nvPr>
        </p:nvSpPr>
        <p:spPr>
          <a:xfrm>
            <a:off x="7638199"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4" name="Content Placeholder 36"/>
          <p:cNvSpPr>
            <a:spLocks noGrp="1"/>
          </p:cNvSpPr>
          <p:nvPr>
            <p:ph sz="quarter" idx="25" hasCustomPrompt="1"/>
          </p:nvPr>
        </p:nvSpPr>
        <p:spPr>
          <a:xfrm>
            <a:off x="106363"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5" name="Content Placeholder 36"/>
          <p:cNvSpPr>
            <a:spLocks noGrp="1"/>
          </p:cNvSpPr>
          <p:nvPr>
            <p:ph sz="quarter" idx="26" hasCustomPrompt="1"/>
          </p:nvPr>
        </p:nvSpPr>
        <p:spPr>
          <a:xfrm>
            <a:off x="1612022"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6" name="Content Placeholder 36"/>
          <p:cNvSpPr>
            <a:spLocks noGrp="1"/>
          </p:cNvSpPr>
          <p:nvPr>
            <p:ph sz="quarter" idx="27" hasCustomPrompt="1"/>
          </p:nvPr>
        </p:nvSpPr>
        <p:spPr>
          <a:xfrm>
            <a:off x="3118417"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7" name="Content Placeholder 36"/>
          <p:cNvSpPr>
            <a:spLocks noGrp="1"/>
          </p:cNvSpPr>
          <p:nvPr>
            <p:ph sz="quarter" idx="28" hasCustomPrompt="1"/>
          </p:nvPr>
        </p:nvSpPr>
        <p:spPr>
          <a:xfrm>
            <a:off x="4625606"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8" name="Content Placeholder 36"/>
          <p:cNvSpPr>
            <a:spLocks noGrp="1"/>
          </p:cNvSpPr>
          <p:nvPr>
            <p:ph sz="quarter" idx="29" hasCustomPrompt="1"/>
          </p:nvPr>
        </p:nvSpPr>
        <p:spPr>
          <a:xfrm>
            <a:off x="6131804"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9" name="Content Placeholder 36"/>
          <p:cNvSpPr>
            <a:spLocks noGrp="1"/>
          </p:cNvSpPr>
          <p:nvPr>
            <p:ph sz="quarter" idx="30" hasCustomPrompt="1"/>
          </p:nvPr>
        </p:nvSpPr>
        <p:spPr>
          <a:xfrm>
            <a:off x="7655355"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0" name="Content Placeholder 36"/>
          <p:cNvSpPr>
            <a:spLocks noGrp="1"/>
          </p:cNvSpPr>
          <p:nvPr>
            <p:ph sz="quarter" idx="31" hasCustomPrompt="1"/>
          </p:nvPr>
        </p:nvSpPr>
        <p:spPr>
          <a:xfrm>
            <a:off x="5324900" y="3846709"/>
            <a:ext cx="3361900"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Picture Placeholder 21"/>
          <p:cNvSpPr>
            <a:spLocks noGrp="1"/>
          </p:cNvSpPr>
          <p:nvPr>
            <p:ph type="pic" sz="quarter" idx="23" hasCustomPrompt="1"/>
          </p:nvPr>
        </p:nvSpPr>
        <p:spPr>
          <a:xfrm>
            <a:off x="5324900" y="519115"/>
            <a:ext cx="3361900" cy="3221612"/>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 name="Content Placeholder 2"/>
          <p:cNvSpPr>
            <a:spLocks noGrp="1"/>
          </p:cNvSpPr>
          <p:nvPr>
            <p:ph sz="quarter" idx="32"/>
          </p:nvPr>
        </p:nvSpPr>
        <p:spPr>
          <a:xfrm>
            <a:off x="337820" y="517363"/>
            <a:ext cx="4460875" cy="1354217"/>
          </a:xfrm>
        </p:spPr>
        <p:txBody>
          <a:bodyPr/>
          <a:lstStyle>
            <a:lvl5pPr marL="1828800" inden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2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Tree>
    <p:extLst>
      <p:ext uri="{BB962C8B-B14F-4D97-AF65-F5344CB8AC3E}">
        <p14:creationId xmlns:p14="http://schemas.microsoft.com/office/powerpoint/2010/main" val="2077210151"/>
      </p:ext>
    </p:extLst>
  </p:cSld>
  <p:clrMapOvr>
    <a:masterClrMapping/>
  </p:clrMapOvr>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AFRC Blank_Skyline">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1"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Tree>
    <p:extLst>
      <p:ext uri="{BB962C8B-B14F-4D97-AF65-F5344CB8AC3E}">
        <p14:creationId xmlns:p14="http://schemas.microsoft.com/office/powerpoint/2010/main" val="2639834829"/>
      </p:ext>
    </p:extLst>
  </p:cSld>
  <p:clrMapOvr>
    <a:masterClrMapping/>
  </p:clrMapOvr>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AFRC Last Pag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028" y="0"/>
            <a:ext cx="9139943" cy="6858000"/>
          </a:xfrm>
          <a:prstGeom prst="rect">
            <a:avLst/>
          </a:prstGeom>
        </p:spPr>
      </p:pic>
      <p:pic>
        <p:nvPicPr>
          <p:cNvPr id="20" name="Picture 19" descr="Description: NASA insignia RGB"/>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3354053" y="2474964"/>
            <a:ext cx="2302131" cy="1907166"/>
          </a:xfrm>
          <a:prstGeom prst="rect">
            <a:avLst/>
          </a:prstGeom>
          <a:noFill/>
          <a:ln>
            <a:noFill/>
          </a:ln>
          <a:effectLst>
            <a:outerShdw blurRad="50800" dist="25400" dir="3600000" algn="tl" rotWithShape="0">
              <a:srgbClr val="000000">
                <a:alpha val="55000"/>
              </a:srgbClr>
            </a:outerShdw>
          </a:effectLst>
        </p:spPr>
      </p:pic>
    </p:spTree>
    <p:extLst>
      <p:ext uri="{BB962C8B-B14F-4D97-AF65-F5344CB8AC3E}">
        <p14:creationId xmlns:p14="http://schemas.microsoft.com/office/powerpoint/2010/main" val="4090968615"/>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6" name="Picture 5" descr="Armstrong logo color.eps"/>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3347577" y="2277243"/>
            <a:ext cx="2448847" cy="2303515"/>
          </a:xfrm>
          <a:prstGeom prst="rect">
            <a:avLst/>
          </a:prstGeom>
          <a:effectLst>
            <a:outerShdw blurRad="50800" dist="25400" dir="2700000" algn="tl" rotWithShape="0">
              <a:srgbClr val="000000">
                <a:alpha val="55000"/>
              </a:srgbClr>
            </a:outerShdw>
          </a:effectLst>
        </p:spPr>
      </p:pic>
    </p:spTree>
    <p:extLst>
      <p:ext uri="{BB962C8B-B14F-4D97-AF65-F5344CB8AC3E}">
        <p14:creationId xmlns:p14="http://schemas.microsoft.com/office/powerpoint/2010/main" val="401562003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DFRC Blank_Skylin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205398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18" Type="http://schemas.openxmlformats.org/officeDocument/2006/relationships/slideLayout" Target="../slideLayouts/slideLayout28.xml"/><Relationship Id="rId3" Type="http://schemas.openxmlformats.org/officeDocument/2006/relationships/slideLayout" Target="../slideLayouts/slideLayout13.xml"/><Relationship Id="rId21" Type="http://schemas.openxmlformats.org/officeDocument/2006/relationships/image" Target="../media/image1.png"/><Relationship Id="rId7" Type="http://schemas.openxmlformats.org/officeDocument/2006/relationships/slideLayout" Target="../slideLayouts/slideLayout17.xml"/><Relationship Id="rId12" Type="http://schemas.openxmlformats.org/officeDocument/2006/relationships/slideLayout" Target="../slideLayouts/slideLayout22.xml"/><Relationship Id="rId17" Type="http://schemas.openxmlformats.org/officeDocument/2006/relationships/slideLayout" Target="../slideLayouts/slideLayout27.xml"/><Relationship Id="rId2" Type="http://schemas.openxmlformats.org/officeDocument/2006/relationships/slideLayout" Target="../slideLayouts/slideLayout12.xml"/><Relationship Id="rId16" Type="http://schemas.openxmlformats.org/officeDocument/2006/relationships/slideLayout" Target="../slideLayouts/slideLayout26.xml"/><Relationship Id="rId20" Type="http://schemas.openxmlformats.org/officeDocument/2006/relationships/theme" Target="../theme/theme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slideLayout" Target="../slideLayouts/slideLayout25.xml"/><Relationship Id="rId10" Type="http://schemas.openxmlformats.org/officeDocument/2006/relationships/slideLayout" Target="../slideLayouts/slideLayout20.xml"/><Relationship Id="rId19" Type="http://schemas.openxmlformats.org/officeDocument/2006/relationships/slideLayout" Target="../slideLayouts/slideLayout29.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 Id="rId22"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image" Target="../media/image1.png"/><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theme" Target="../theme/theme3.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17" Type="http://schemas.openxmlformats.org/officeDocument/2006/relationships/image" Target="../media/image1.png"/><Relationship Id="rId2" Type="http://schemas.openxmlformats.org/officeDocument/2006/relationships/slideLayout" Target="../slideLayouts/slideLayout47.xml"/><Relationship Id="rId16" Type="http://schemas.openxmlformats.org/officeDocument/2006/relationships/theme" Target="../theme/theme4.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18" Type="http://schemas.openxmlformats.org/officeDocument/2006/relationships/image" Target="../media/image10.png"/><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image" Target="../media/image1.png"/><Relationship Id="rId2" Type="http://schemas.openxmlformats.org/officeDocument/2006/relationships/slideLayout" Target="../slideLayouts/slideLayout62.xml"/><Relationship Id="rId16" Type="http://schemas.openxmlformats.org/officeDocument/2006/relationships/theme" Target="../theme/theme5.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2"/>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8" name="Title Placeholder 1"/>
          <p:cNvSpPr>
            <a:spLocks noGrp="1"/>
          </p:cNvSpPr>
          <p:nvPr>
            <p:ph type="title"/>
          </p:nvPr>
        </p:nvSpPr>
        <p:spPr>
          <a:xfrm>
            <a:off x="344130" y="274638"/>
            <a:ext cx="8342670" cy="69220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9" name="Text Placeholder 2"/>
          <p:cNvSpPr>
            <a:spLocks noGrp="1"/>
          </p:cNvSpPr>
          <p:nvPr>
            <p:ph type="body" idx="1"/>
          </p:nvPr>
        </p:nvSpPr>
        <p:spPr>
          <a:xfrm>
            <a:off x="344130" y="1302774"/>
            <a:ext cx="8342670" cy="1431161"/>
          </a:xfrm>
          <a:prstGeom prst="rect">
            <a:avLst/>
          </a:prstGeom>
        </p:spPr>
        <p:txBody>
          <a:bodyPr vert="horz" wrap="square" lIns="91440" tIns="45720" rIns="91440" bIns="4572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7" name="TextBox 6"/>
          <p:cNvSpPr txBox="1"/>
          <p:nvPr/>
        </p:nvSpPr>
        <p:spPr>
          <a:xfrm>
            <a:off x="81911" y="6538455"/>
            <a:ext cx="2761226" cy="276999"/>
          </a:xfrm>
          <a:prstGeom prst="rect">
            <a:avLst/>
          </a:prstGeom>
          <a:noFill/>
        </p:spPr>
        <p:txBody>
          <a:bodyPr wrap="square" rtlCol="0">
            <a:spAutoFit/>
          </a:bodyPr>
          <a:lstStyle/>
          <a:p>
            <a:r>
              <a:rPr lang="en-US" sz="1200" dirty="0" smtClean="0">
                <a:solidFill>
                  <a:srgbClr val="4973B4"/>
                </a:solidFill>
                <a:latin typeface="Helvetica"/>
                <a:cs typeface="Helvetica"/>
              </a:rPr>
              <a:t>www.nasa.gov</a:t>
            </a:r>
            <a:endParaRPr lang="en-US" sz="1200" dirty="0">
              <a:solidFill>
                <a:srgbClr val="4973B4"/>
              </a:solidFill>
              <a:latin typeface="Helvetica"/>
              <a:cs typeface="Helvetica"/>
            </a:endParaRPr>
          </a:p>
        </p:txBody>
      </p:sp>
    </p:spTree>
    <p:extLst>
      <p:ext uri="{BB962C8B-B14F-4D97-AF65-F5344CB8AC3E}">
        <p14:creationId xmlns:p14="http://schemas.microsoft.com/office/powerpoint/2010/main" val="2734082866"/>
      </p:ext>
    </p:extLst>
  </p:cSld>
  <p:clrMap bg1="lt1" tx1="dk1" bg2="lt2" tx2="dk2" accent1="accent1" accent2="accent2" accent3="accent3" accent4="accent4" accent5="accent5" accent6="accent6" hlink="hlink" folHlink="folHlink"/>
  <p:sldLayoutIdLst>
    <p:sldLayoutId id="2147483662" r:id="rId1"/>
    <p:sldLayoutId id="2147483760" r:id="rId2"/>
    <p:sldLayoutId id="2147483676" r:id="rId3"/>
    <p:sldLayoutId id="2147483699" r:id="rId4"/>
    <p:sldLayoutId id="2147483705" r:id="rId5"/>
    <p:sldLayoutId id="2147483706" r:id="rId6"/>
    <p:sldLayoutId id="2147483702" r:id="rId7"/>
    <p:sldLayoutId id="2147483704" r:id="rId8"/>
    <p:sldLayoutId id="2147483707" r:id="rId9"/>
    <p:sldLayoutId id="2147483700" r:id="rId10"/>
  </p:sldLayoutIdLst>
  <p:timing>
    <p:tnLst>
      <p:par>
        <p:cTn id="1" dur="indefinite" restart="never" nodeType="tmRoot"/>
      </p:par>
    </p:tnLst>
  </p:timing>
  <p:hf hdr="0" dt="0"/>
  <p:txStyles>
    <p:titleStyle>
      <a:lvl1pPr algn="l" defTabSz="457200" rtl="0" eaLnBrk="1" latinLnBrk="0" hangingPunct="1">
        <a:spcBef>
          <a:spcPct val="0"/>
        </a:spcBef>
        <a:buNone/>
        <a:defRPr sz="2400" b="1" i="0" kern="1200">
          <a:solidFill>
            <a:schemeClr val="tx1"/>
          </a:solidFill>
          <a:latin typeface="Helvetica"/>
          <a:ea typeface="+mj-ea"/>
          <a:cs typeface="Helvetica"/>
        </a:defRPr>
      </a:lvl1pPr>
    </p:titleStyle>
    <p:bodyStyle>
      <a:lvl1pPr marL="288925" marR="0" indent="-288925" algn="l" defTabSz="457200" rtl="0" eaLnBrk="1" fontAlgn="auto" latinLnBrk="0" hangingPunct="1">
        <a:lnSpc>
          <a:spcPct val="100000"/>
        </a:lnSpc>
        <a:spcBef>
          <a:spcPts val="0"/>
        </a:spcBef>
        <a:spcAft>
          <a:spcPts val="600"/>
        </a:spcAft>
        <a:buClrTx/>
        <a:buSzTx/>
        <a:buFont typeface="Wingdings" charset="2"/>
        <a:buChar char="§"/>
        <a:tabLst/>
        <a:defRPr sz="2200" kern="1200">
          <a:solidFill>
            <a:schemeClr val="tx1"/>
          </a:solidFill>
          <a:latin typeface="Helvetica"/>
          <a:ea typeface="+mn-ea"/>
          <a:cs typeface="Helvetica"/>
        </a:defRPr>
      </a:lvl1pPr>
      <a:lvl2pPr marL="519113" marR="0" indent="-230188" algn="l" defTabSz="457200" rtl="0" eaLnBrk="1" fontAlgn="auto" latinLnBrk="0" hangingPunct="1">
        <a:lnSpc>
          <a:spcPct val="100000"/>
        </a:lnSpc>
        <a:spcBef>
          <a:spcPts val="0"/>
        </a:spcBef>
        <a:spcAft>
          <a:spcPts val="600"/>
        </a:spcAft>
        <a:buClrTx/>
        <a:buSzTx/>
        <a:buFont typeface="Lucida Grande"/>
        <a:buChar char="›"/>
        <a:tabLst/>
        <a:defRPr sz="1800" kern="1200">
          <a:solidFill>
            <a:schemeClr val="tx1"/>
          </a:solidFill>
          <a:latin typeface="Helvetica"/>
          <a:ea typeface="+mn-ea"/>
          <a:cs typeface="Helvetica"/>
        </a:defRPr>
      </a:lvl2pPr>
      <a:lvl3pPr marL="738188" marR="0" indent="-219075" algn="l" defTabSz="457200" rtl="0" eaLnBrk="1" fontAlgn="auto" latinLnBrk="0" hangingPunct="1">
        <a:lnSpc>
          <a:spcPct val="100000"/>
        </a:lnSpc>
        <a:spcBef>
          <a:spcPts val="0"/>
        </a:spcBef>
        <a:spcAft>
          <a:spcPts val="600"/>
        </a:spcAft>
        <a:buClrTx/>
        <a:buSzTx/>
        <a:buFont typeface="Wingdings" charset="2"/>
        <a:buChar char="§"/>
        <a:tabLst/>
        <a:defRPr sz="1600" kern="1200">
          <a:solidFill>
            <a:schemeClr val="tx1"/>
          </a:solidFill>
          <a:latin typeface="Helvetica"/>
          <a:ea typeface="+mn-ea"/>
          <a:cs typeface="Helvetica"/>
        </a:defRPr>
      </a:lvl3pPr>
      <a:lvl4pPr marL="969963" marR="0" indent="-231775" algn="l" defTabSz="457200" rtl="0" eaLnBrk="1" fontAlgn="auto" latinLnBrk="0" hangingPunct="1">
        <a:lnSpc>
          <a:spcPct val="100000"/>
        </a:lnSpc>
        <a:spcBef>
          <a:spcPts val="0"/>
        </a:spcBef>
        <a:spcAft>
          <a:spcPts val="600"/>
        </a:spcAft>
        <a:buClrTx/>
        <a:buSzTx/>
        <a:buFont typeface="Lucida Grande"/>
        <a:buChar char="»"/>
        <a:tabLst/>
        <a:defRPr sz="1600" kern="1200">
          <a:solidFill>
            <a:schemeClr val="tx1"/>
          </a:solidFill>
          <a:latin typeface="Helvetica"/>
          <a:ea typeface="+mn-ea"/>
          <a:cs typeface="Helvetica"/>
        </a:defRPr>
      </a:lvl4pPr>
      <a:lvl5pPr marL="2057400" marR="0" indent="-228600" algn="l" defTabSz="457200" rtl="0" eaLnBrk="1" fontAlgn="auto" latinLnBrk="0" hangingPunct="1">
        <a:lnSpc>
          <a:spcPct val="100000"/>
        </a:lnSpc>
        <a:spcBef>
          <a:spcPct val="20000"/>
        </a:spcBef>
        <a:spcAft>
          <a:spcPts val="0"/>
        </a:spcAft>
        <a:buClrTx/>
        <a:buSzTx/>
        <a:buFont typeface="Lucida Grande"/>
        <a:buChar char="–"/>
        <a:tabLst/>
        <a:defRPr sz="2400" kern="1200">
          <a:solidFill>
            <a:schemeClr val="tx1"/>
          </a:solidFill>
          <a:latin typeface="Helvetica"/>
          <a:ea typeface="+mn-ea"/>
          <a:cs typeface="Helvetic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srcRect/>
          <a:stretch>
            <a:fillRect/>
          </a:stretch>
        </a:blipFill>
        <a:effectLst/>
      </p:bgPr>
    </p:bg>
    <p:spTree>
      <p:nvGrpSpPr>
        <p:cNvPr id="1" name=""/>
        <p:cNvGrpSpPr/>
        <p:nvPr/>
      </p:nvGrpSpPr>
      <p:grpSpPr>
        <a:xfrm>
          <a:off x="0" y="0"/>
          <a:ext cx="0" cy="0"/>
          <a:chOff x="0" y="0"/>
          <a:chExt cx="0" cy="0"/>
        </a:xfrm>
      </p:grpSpPr>
      <p:sp>
        <p:nvSpPr>
          <p:cNvPr id="8" name="Title Placeholder 1"/>
          <p:cNvSpPr>
            <a:spLocks noGrp="1"/>
          </p:cNvSpPr>
          <p:nvPr>
            <p:ph type="title"/>
          </p:nvPr>
        </p:nvSpPr>
        <p:spPr>
          <a:xfrm>
            <a:off x="344130" y="274638"/>
            <a:ext cx="8342670" cy="441391"/>
          </a:xfrm>
          <a:prstGeom prst="rect">
            <a:avLst/>
          </a:prstGeom>
        </p:spPr>
        <p:txBody>
          <a:bodyPr vert="horz" lIns="91440" tIns="45720" rIns="91440" bIns="45720" rtlCol="0" anchor="t" anchorCtr="0">
            <a:normAutofit/>
          </a:bodyPr>
          <a:lstStyle/>
          <a:p>
            <a:r>
              <a:rPr lang="en-US" dirty="0" smtClean="0"/>
              <a:t>Click to edit Master title style</a:t>
            </a:r>
            <a:endParaRPr lang="en-US" dirty="0"/>
          </a:p>
        </p:txBody>
      </p:sp>
      <p:sp>
        <p:nvSpPr>
          <p:cNvPr id="9" name="Text Placeholder 2"/>
          <p:cNvSpPr>
            <a:spLocks noGrp="1"/>
          </p:cNvSpPr>
          <p:nvPr>
            <p:ph type="body" idx="1"/>
          </p:nvPr>
        </p:nvSpPr>
        <p:spPr>
          <a:xfrm>
            <a:off x="344130" y="910985"/>
            <a:ext cx="8342670" cy="1431161"/>
          </a:xfrm>
          <a:prstGeom prst="rect">
            <a:avLst/>
          </a:prstGeom>
        </p:spPr>
        <p:txBody>
          <a:bodyPr vert="horz" wrap="square" lIns="91440" tIns="45720" rIns="91440" bIns="4572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7" name="TextBox 6"/>
          <p:cNvSpPr txBox="1"/>
          <p:nvPr/>
        </p:nvSpPr>
        <p:spPr>
          <a:xfrm>
            <a:off x="36506" y="6675031"/>
            <a:ext cx="1987724" cy="138499"/>
          </a:xfrm>
          <a:prstGeom prst="rect">
            <a:avLst/>
          </a:prstGeom>
          <a:noFill/>
        </p:spPr>
        <p:txBody>
          <a:bodyPr wrap="none" lIns="0" tIns="0" rIns="0" bIns="0" rtlCol="0">
            <a:spAutoFit/>
          </a:bodyPr>
          <a:lstStyle/>
          <a:p>
            <a:r>
              <a:rPr lang="en-US" sz="900" i="0" baseline="0" dirty="0" smtClean="0">
                <a:solidFill>
                  <a:srgbClr val="4973B4"/>
                </a:solidFill>
                <a:latin typeface="Helvetica" panose="020B0604020202020204" pitchFamily="34" charset="0"/>
                <a:cs typeface="Helvetica" panose="020B0604020202020204" pitchFamily="34" charset="0"/>
              </a:rPr>
              <a:t>Understanding Radiation Thermometry</a:t>
            </a:r>
            <a:endParaRPr lang="en-US" sz="900" i="0" dirty="0">
              <a:solidFill>
                <a:srgbClr val="4973B4"/>
              </a:solidFill>
              <a:latin typeface="Helvetica" panose="020B0604020202020204" pitchFamily="34" charset="0"/>
              <a:cs typeface="Helvetica" panose="020B0604020202020204" pitchFamily="34" charset="0"/>
            </a:endParaRPr>
          </a:p>
        </p:txBody>
      </p:sp>
      <p:sp>
        <p:nvSpPr>
          <p:cNvPr id="10" name="Line 7"/>
          <p:cNvSpPr>
            <a:spLocks noChangeShapeType="1"/>
          </p:cNvSpPr>
          <p:nvPr userDrawn="1"/>
        </p:nvSpPr>
        <p:spPr bwMode="auto">
          <a:xfrm flipV="1">
            <a:off x="0" y="6644514"/>
            <a:ext cx="9144000" cy="1588"/>
          </a:xfrm>
          <a:prstGeom prst="line">
            <a:avLst/>
          </a:prstGeom>
          <a:noFill/>
          <a:ln w="15875">
            <a:solidFill>
              <a:srgbClr val="4973B4"/>
            </a:solidFill>
            <a:round/>
            <a:headEnd/>
            <a:tailEnd/>
          </a:ln>
          <a:extLst>
            <a:ext uri="{909E8E84-426E-40DD-AFC4-6F175D3DCCD1}">
              <a14:hiddenFill xmlns:a14="http://schemas.microsoft.com/office/drawing/2010/main">
                <a:noFill/>
              </a14:hiddenFill>
            </a:ext>
          </a:extLst>
        </p:spPr>
        <p:txBody>
          <a:bodyPr wrap="none" lIns="0" tIns="0" rIns="0" bIns="0" anchor="ctr">
            <a:spAutoFit/>
          </a:bodyPr>
          <a:lstStyle/>
          <a:p>
            <a:endParaRPr lang="en-US" sz="900" i="0" dirty="0">
              <a:latin typeface="Helvetica" panose="020B0604020202020204" pitchFamily="34" charset="0"/>
              <a:cs typeface="Helvetica" panose="020B0604020202020204" pitchFamily="34" charset="0"/>
            </a:endParaRPr>
          </a:p>
        </p:txBody>
      </p:sp>
      <p:sp>
        <p:nvSpPr>
          <p:cNvPr id="12" name="Text Box 9"/>
          <p:cNvSpPr txBox="1">
            <a:spLocks noChangeArrowheads="1"/>
          </p:cNvSpPr>
          <p:nvPr userDrawn="1"/>
        </p:nvSpPr>
        <p:spPr bwMode="auto">
          <a:xfrm>
            <a:off x="8968794" y="6675031"/>
            <a:ext cx="141064" cy="138499"/>
          </a:xfrm>
          <a:prstGeom prst="rect">
            <a:avLst/>
          </a:prstGeom>
          <a:noFill/>
          <a:ln w="12700">
            <a:noFill/>
            <a:miter lim="800000"/>
            <a:headEnd/>
            <a:tailEnd/>
          </a:ln>
          <a:effectLst/>
        </p:spPr>
        <p:txBody>
          <a:bodyPr wrap="none" lIns="0" tIns="0" rIns="0" bIns="0">
            <a:spAutoFit/>
          </a:bodyPr>
          <a:lstStyle>
            <a:lvl1pPr eaLnBrk="0" hangingPunct="0">
              <a:defRPr sz="1200">
                <a:solidFill>
                  <a:schemeClr val="tx2"/>
                </a:solidFill>
                <a:latin typeface="Times New Roman" panose="02020603050405020304" pitchFamily="18" charset="0"/>
                <a:ea typeface="MS PGothic" panose="020B0600070205080204" pitchFamily="34" charset="-128"/>
              </a:defRPr>
            </a:lvl1pPr>
            <a:lvl2pPr marL="742950" indent="-285750" eaLnBrk="0" hangingPunct="0">
              <a:defRPr sz="1200">
                <a:solidFill>
                  <a:schemeClr val="tx2"/>
                </a:solidFill>
                <a:latin typeface="Times New Roman" panose="02020603050405020304" pitchFamily="18" charset="0"/>
                <a:ea typeface="MS PGothic" panose="020B0600070205080204" pitchFamily="34" charset="-128"/>
              </a:defRPr>
            </a:lvl2pPr>
            <a:lvl3pPr marL="1143000" indent="-228600" eaLnBrk="0" hangingPunct="0">
              <a:defRPr sz="1200">
                <a:solidFill>
                  <a:schemeClr val="tx2"/>
                </a:solidFill>
                <a:latin typeface="Times New Roman" panose="02020603050405020304" pitchFamily="18" charset="0"/>
                <a:ea typeface="MS PGothic" panose="020B0600070205080204" pitchFamily="34" charset="-128"/>
              </a:defRPr>
            </a:lvl3pPr>
            <a:lvl4pPr marL="1600200" indent="-228600" eaLnBrk="0" hangingPunct="0">
              <a:defRPr sz="1200">
                <a:solidFill>
                  <a:schemeClr val="tx2"/>
                </a:solidFill>
                <a:latin typeface="Times New Roman" panose="02020603050405020304" pitchFamily="18" charset="0"/>
                <a:ea typeface="MS PGothic" panose="020B0600070205080204" pitchFamily="34" charset="-128"/>
              </a:defRPr>
            </a:lvl4pPr>
            <a:lvl5pPr marL="2057400" indent="-228600" eaLnBrk="0" hangingPunct="0">
              <a:defRPr sz="1200">
                <a:solidFill>
                  <a:schemeClr val="tx2"/>
                </a:solidFill>
                <a:latin typeface="Times New Roman" panose="02020603050405020304" pitchFamily="18" charset="0"/>
                <a:ea typeface="MS PGothic" panose="020B0600070205080204" pitchFamily="34" charset="-128"/>
              </a:defRPr>
            </a:lvl5pPr>
            <a:lvl6pPr marL="2514600" indent="-228600" eaLnBrk="0" fontAlgn="base" hangingPunct="0">
              <a:spcBef>
                <a:spcPct val="50000"/>
              </a:spcBef>
              <a:spcAft>
                <a:spcPct val="0"/>
              </a:spcAft>
              <a:buChar char="•"/>
              <a:defRPr sz="1200">
                <a:solidFill>
                  <a:schemeClr val="tx2"/>
                </a:solidFill>
                <a:latin typeface="Times New Roman" panose="02020603050405020304" pitchFamily="18" charset="0"/>
                <a:ea typeface="MS PGothic" panose="020B0600070205080204" pitchFamily="34" charset="-128"/>
              </a:defRPr>
            </a:lvl6pPr>
            <a:lvl7pPr marL="2971800" indent="-228600" eaLnBrk="0" fontAlgn="base" hangingPunct="0">
              <a:spcBef>
                <a:spcPct val="50000"/>
              </a:spcBef>
              <a:spcAft>
                <a:spcPct val="0"/>
              </a:spcAft>
              <a:buChar char="•"/>
              <a:defRPr sz="1200">
                <a:solidFill>
                  <a:schemeClr val="tx2"/>
                </a:solidFill>
                <a:latin typeface="Times New Roman" panose="02020603050405020304" pitchFamily="18" charset="0"/>
                <a:ea typeface="MS PGothic" panose="020B0600070205080204" pitchFamily="34" charset="-128"/>
              </a:defRPr>
            </a:lvl7pPr>
            <a:lvl8pPr marL="3429000" indent="-228600" eaLnBrk="0" fontAlgn="base" hangingPunct="0">
              <a:spcBef>
                <a:spcPct val="50000"/>
              </a:spcBef>
              <a:spcAft>
                <a:spcPct val="0"/>
              </a:spcAft>
              <a:buChar char="•"/>
              <a:defRPr sz="1200">
                <a:solidFill>
                  <a:schemeClr val="tx2"/>
                </a:solidFill>
                <a:latin typeface="Times New Roman" panose="02020603050405020304" pitchFamily="18" charset="0"/>
                <a:ea typeface="MS PGothic" panose="020B0600070205080204" pitchFamily="34" charset="-128"/>
              </a:defRPr>
            </a:lvl8pPr>
            <a:lvl9pPr marL="3886200" indent="-228600" eaLnBrk="0" fontAlgn="base" hangingPunct="0">
              <a:spcBef>
                <a:spcPct val="50000"/>
              </a:spcBef>
              <a:spcAft>
                <a:spcPct val="0"/>
              </a:spcAft>
              <a:buChar char="•"/>
              <a:defRPr sz="1200">
                <a:solidFill>
                  <a:schemeClr val="tx2"/>
                </a:solidFill>
                <a:latin typeface="Times New Roman" panose="02020603050405020304" pitchFamily="18" charset="0"/>
                <a:ea typeface="MS PGothic" panose="020B0600070205080204" pitchFamily="34" charset="-128"/>
              </a:defRPr>
            </a:lvl9pPr>
          </a:lstStyle>
          <a:p>
            <a:pPr algn="r">
              <a:spcBef>
                <a:spcPct val="0"/>
              </a:spcBef>
              <a:buFontTx/>
              <a:buNone/>
            </a:pPr>
            <a:fld id="{D10194B8-52A4-4881-9F21-D7E9116500AE}" type="slidenum">
              <a:rPr lang="en-US" altLang="en-US" sz="900" i="0">
                <a:solidFill>
                  <a:srgbClr val="4973B4"/>
                </a:solidFill>
                <a:latin typeface="Helvetica" panose="020B0604020202020204" pitchFamily="34" charset="0"/>
                <a:cs typeface="Helvetica" panose="020B0604020202020204" pitchFamily="34" charset="0"/>
              </a:rPr>
              <a:pPr algn="r">
                <a:spcBef>
                  <a:spcPct val="0"/>
                </a:spcBef>
                <a:buFontTx/>
                <a:buNone/>
              </a:pPr>
              <a:t>‹#›</a:t>
            </a:fld>
            <a:endParaRPr lang="en-US" altLang="en-US" sz="900" i="0" dirty="0">
              <a:solidFill>
                <a:srgbClr val="4973B4"/>
              </a:solidFill>
              <a:latin typeface="Helvetica" panose="020B0604020202020204" pitchFamily="34" charset="0"/>
              <a:cs typeface="Helvetica" panose="020B0604020202020204" pitchFamily="34" charset="0"/>
            </a:endParaRPr>
          </a:p>
        </p:txBody>
      </p:sp>
      <p:sp>
        <p:nvSpPr>
          <p:cNvPr id="15" name="TextBox 14"/>
          <p:cNvSpPr txBox="1"/>
          <p:nvPr userDrawn="1"/>
        </p:nvSpPr>
        <p:spPr>
          <a:xfrm>
            <a:off x="4112449" y="6675031"/>
            <a:ext cx="512961" cy="138499"/>
          </a:xfrm>
          <a:prstGeom prst="rect">
            <a:avLst/>
          </a:prstGeom>
          <a:noFill/>
        </p:spPr>
        <p:txBody>
          <a:bodyPr wrap="none" lIns="0" tIns="0" rIns="0" bIns="0" rtlCol="0">
            <a:spAutoFit/>
          </a:bodyPr>
          <a:lstStyle/>
          <a:p>
            <a:r>
              <a:rPr lang="en-US" sz="900" i="0" baseline="0" dirty="0" smtClean="0">
                <a:solidFill>
                  <a:srgbClr val="4973B4"/>
                </a:solidFill>
                <a:latin typeface="Helvetica" panose="020B0604020202020204" pitchFamily="34" charset="0"/>
                <a:cs typeface="Helvetica" panose="020B0604020202020204" pitchFamily="34" charset="0"/>
              </a:rPr>
              <a:t>Tim Risch</a:t>
            </a:r>
            <a:endParaRPr lang="en-US" sz="900" i="0" dirty="0">
              <a:solidFill>
                <a:srgbClr val="4973B4"/>
              </a:solidFill>
              <a:latin typeface="Helvetica" panose="020B0604020202020204" pitchFamily="34" charset="0"/>
              <a:cs typeface="Helvetica" panose="020B0604020202020204" pitchFamily="34" charset="0"/>
            </a:endParaRPr>
          </a:p>
        </p:txBody>
      </p:sp>
      <p:pic>
        <p:nvPicPr>
          <p:cNvPr id="16" name="Picture 15" descr="Description: NASA insignia RGB"/>
          <p:cNvPicPr/>
          <p:nvPr userDrawn="1"/>
        </p:nvPicPr>
        <p:blipFill>
          <a:blip r:embed="rId22" cstate="print">
            <a:extLst>
              <a:ext uri="{28A0092B-C50C-407E-A947-70E740481C1C}">
                <a14:useLocalDpi xmlns:a14="http://schemas.microsoft.com/office/drawing/2010/main"/>
              </a:ext>
            </a:extLst>
          </a:blip>
          <a:srcRect/>
          <a:stretch>
            <a:fillRect/>
          </a:stretch>
        </p:blipFill>
        <p:spPr bwMode="auto">
          <a:xfrm>
            <a:off x="8279242" y="85560"/>
            <a:ext cx="799465" cy="662305"/>
          </a:xfrm>
          <a:prstGeom prst="rect">
            <a:avLst/>
          </a:prstGeom>
          <a:noFill/>
          <a:ln>
            <a:noFill/>
          </a:ln>
        </p:spPr>
      </p:pic>
    </p:spTree>
    <p:extLst>
      <p:ext uri="{BB962C8B-B14F-4D97-AF65-F5344CB8AC3E}">
        <p14:creationId xmlns:p14="http://schemas.microsoft.com/office/powerpoint/2010/main" val="803057435"/>
      </p:ext>
    </p:extLst>
  </p:cSld>
  <p:clrMap bg1="lt1" tx1="dk1" bg2="lt2" tx2="dk2" accent1="accent1" accent2="accent2" accent3="accent3" accent4="accent4" accent5="accent5" accent6="accent6" hlink="hlink" folHlink="folHlink"/>
  <p:sldLayoutIdLst>
    <p:sldLayoutId id="2147483666" r:id="rId1"/>
    <p:sldLayoutId id="2147483684" r:id="rId2"/>
    <p:sldLayoutId id="2147483741" r:id="rId3"/>
    <p:sldLayoutId id="2147483680" r:id="rId4"/>
    <p:sldLayoutId id="2147483687" r:id="rId5"/>
    <p:sldLayoutId id="2147483665" r:id="rId6"/>
    <p:sldLayoutId id="2147483670" r:id="rId7"/>
    <p:sldLayoutId id="2147483671" r:id="rId8"/>
    <p:sldLayoutId id="2147483672" r:id="rId9"/>
    <p:sldLayoutId id="2147483678" r:id="rId10"/>
    <p:sldLayoutId id="2147483682" r:id="rId11"/>
    <p:sldLayoutId id="2147483679" r:id="rId12"/>
    <p:sldLayoutId id="2147483681" r:id="rId13"/>
    <p:sldLayoutId id="2147483673" r:id="rId14"/>
    <p:sldLayoutId id="2147483669" r:id="rId15"/>
    <p:sldLayoutId id="2147483703" r:id="rId16"/>
    <p:sldLayoutId id="2147483675" r:id="rId17"/>
    <p:sldLayoutId id="2147483762" r:id="rId18"/>
    <p:sldLayoutId id="2147483763" r:id="rId19"/>
  </p:sldLayoutIdLst>
  <p:timing>
    <p:tnLst>
      <p:par>
        <p:cTn id="1" dur="indefinite" restart="never" nodeType="tmRoot"/>
      </p:par>
    </p:tnLst>
  </p:timing>
  <p:hf hdr="0" dt="0"/>
  <p:txStyles>
    <p:titleStyle>
      <a:lvl1pPr algn="l" defTabSz="457200" rtl="0" eaLnBrk="1" latinLnBrk="0" hangingPunct="1">
        <a:spcBef>
          <a:spcPct val="0"/>
        </a:spcBef>
        <a:buNone/>
        <a:defRPr sz="2200" b="1" i="0" kern="1200">
          <a:solidFill>
            <a:schemeClr val="tx1"/>
          </a:solidFill>
          <a:latin typeface="Helvetica"/>
          <a:ea typeface="+mj-ea"/>
          <a:cs typeface="Helvetica"/>
        </a:defRPr>
      </a:lvl1pPr>
    </p:titleStyle>
    <p:bodyStyle>
      <a:lvl1pPr marL="288925" marR="0" indent="-288925" algn="l" defTabSz="457200" rtl="0" eaLnBrk="1" fontAlgn="auto" latinLnBrk="0" hangingPunct="1">
        <a:lnSpc>
          <a:spcPct val="100000"/>
        </a:lnSpc>
        <a:spcBef>
          <a:spcPts val="0"/>
        </a:spcBef>
        <a:spcAft>
          <a:spcPts val="600"/>
        </a:spcAft>
        <a:buClrTx/>
        <a:buSzTx/>
        <a:buFont typeface="Wingdings" charset="2"/>
        <a:buChar char="§"/>
        <a:tabLst/>
        <a:defRPr sz="2000" kern="1200">
          <a:solidFill>
            <a:schemeClr val="tx1"/>
          </a:solidFill>
          <a:latin typeface="Helvetica"/>
          <a:ea typeface="+mn-ea"/>
          <a:cs typeface="Helvetica"/>
        </a:defRPr>
      </a:lvl1pPr>
      <a:lvl2pPr marL="519113" marR="0" indent="-230188" algn="l" defTabSz="457200" rtl="0" eaLnBrk="1" fontAlgn="auto" latinLnBrk="0" hangingPunct="1">
        <a:lnSpc>
          <a:spcPct val="100000"/>
        </a:lnSpc>
        <a:spcBef>
          <a:spcPts val="0"/>
        </a:spcBef>
        <a:spcAft>
          <a:spcPts val="600"/>
        </a:spcAft>
        <a:buClrTx/>
        <a:buSzTx/>
        <a:buFont typeface="Lucida Grande"/>
        <a:buChar char="›"/>
        <a:tabLst/>
        <a:defRPr sz="1800" kern="1200">
          <a:solidFill>
            <a:schemeClr val="tx1"/>
          </a:solidFill>
          <a:latin typeface="Helvetica"/>
          <a:ea typeface="+mn-ea"/>
          <a:cs typeface="Helvetica"/>
        </a:defRPr>
      </a:lvl2pPr>
      <a:lvl3pPr marL="738188" marR="0" indent="-219075" algn="l" defTabSz="457200" rtl="0" eaLnBrk="1" fontAlgn="auto" latinLnBrk="0" hangingPunct="1">
        <a:lnSpc>
          <a:spcPct val="100000"/>
        </a:lnSpc>
        <a:spcBef>
          <a:spcPts val="0"/>
        </a:spcBef>
        <a:spcAft>
          <a:spcPts val="600"/>
        </a:spcAft>
        <a:buClrTx/>
        <a:buSzTx/>
        <a:buFont typeface="Wingdings" charset="2"/>
        <a:buChar char="§"/>
        <a:tabLst/>
        <a:defRPr sz="1600" kern="1200">
          <a:solidFill>
            <a:schemeClr val="tx1"/>
          </a:solidFill>
          <a:latin typeface="Helvetica"/>
          <a:ea typeface="+mn-ea"/>
          <a:cs typeface="Helvetica"/>
        </a:defRPr>
      </a:lvl3pPr>
      <a:lvl4pPr marL="969963" marR="0" indent="-231775" algn="l" defTabSz="457200" rtl="0" eaLnBrk="1" fontAlgn="auto" latinLnBrk="0" hangingPunct="1">
        <a:lnSpc>
          <a:spcPct val="100000"/>
        </a:lnSpc>
        <a:spcBef>
          <a:spcPts val="0"/>
        </a:spcBef>
        <a:spcAft>
          <a:spcPts val="600"/>
        </a:spcAft>
        <a:buClrTx/>
        <a:buSzTx/>
        <a:buFont typeface="Lucida Grande"/>
        <a:buChar char="»"/>
        <a:tabLst/>
        <a:defRPr sz="1600" kern="1200">
          <a:solidFill>
            <a:schemeClr val="tx1"/>
          </a:solidFill>
          <a:latin typeface="Helvetica"/>
          <a:ea typeface="+mn-ea"/>
          <a:cs typeface="Helvetica"/>
        </a:defRPr>
      </a:lvl4pPr>
      <a:lvl5pPr marL="2057400" marR="0" indent="-228600" algn="l" defTabSz="457200" rtl="0" eaLnBrk="1" fontAlgn="auto" latinLnBrk="0" hangingPunct="1">
        <a:lnSpc>
          <a:spcPct val="100000"/>
        </a:lnSpc>
        <a:spcBef>
          <a:spcPct val="20000"/>
        </a:spcBef>
        <a:spcAft>
          <a:spcPts val="0"/>
        </a:spcAft>
        <a:buClrTx/>
        <a:buSzTx/>
        <a:buFont typeface="Lucida Grande"/>
        <a:buChar char="–"/>
        <a:tabLst/>
        <a:defRPr sz="2400" kern="1200">
          <a:solidFill>
            <a:schemeClr val="tx1"/>
          </a:solidFill>
          <a:latin typeface="Helvetica"/>
          <a:ea typeface="+mn-ea"/>
          <a:cs typeface="Helvetic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8"/>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8" name="Title Placeholder 1"/>
          <p:cNvSpPr>
            <a:spLocks noGrp="1"/>
          </p:cNvSpPr>
          <p:nvPr>
            <p:ph type="title"/>
          </p:nvPr>
        </p:nvSpPr>
        <p:spPr>
          <a:xfrm>
            <a:off x="344130" y="274638"/>
            <a:ext cx="8342670" cy="441391"/>
          </a:xfrm>
          <a:prstGeom prst="rect">
            <a:avLst/>
          </a:prstGeom>
        </p:spPr>
        <p:txBody>
          <a:bodyPr vert="horz" lIns="91440" tIns="45720" rIns="91440" bIns="45720" rtlCol="0" anchor="t" anchorCtr="0">
            <a:normAutofit/>
          </a:bodyPr>
          <a:lstStyle/>
          <a:p>
            <a:r>
              <a:rPr lang="en-US" dirty="0" smtClean="0"/>
              <a:t>Click to edit Master title style</a:t>
            </a:r>
            <a:endParaRPr lang="en-US" dirty="0"/>
          </a:p>
        </p:txBody>
      </p:sp>
      <p:sp>
        <p:nvSpPr>
          <p:cNvPr id="9" name="Text Placeholder 2"/>
          <p:cNvSpPr>
            <a:spLocks noGrp="1"/>
          </p:cNvSpPr>
          <p:nvPr>
            <p:ph type="body" idx="1"/>
          </p:nvPr>
        </p:nvSpPr>
        <p:spPr>
          <a:xfrm>
            <a:off x="344130" y="910985"/>
            <a:ext cx="8342670" cy="1431161"/>
          </a:xfrm>
          <a:prstGeom prst="rect">
            <a:avLst/>
          </a:prstGeom>
        </p:spPr>
        <p:txBody>
          <a:bodyPr vert="horz" wrap="square" lIns="91440" tIns="45720" rIns="91440" bIns="4572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7" name="TextBox 6"/>
          <p:cNvSpPr txBox="1"/>
          <p:nvPr/>
        </p:nvSpPr>
        <p:spPr>
          <a:xfrm>
            <a:off x="81911" y="6538455"/>
            <a:ext cx="2761226" cy="276999"/>
          </a:xfrm>
          <a:prstGeom prst="rect">
            <a:avLst/>
          </a:prstGeom>
          <a:noFill/>
        </p:spPr>
        <p:txBody>
          <a:bodyPr wrap="square" rtlCol="0">
            <a:spAutoFit/>
          </a:bodyPr>
          <a:lstStyle/>
          <a:p>
            <a:r>
              <a:rPr lang="en-US" sz="1200" dirty="0" smtClean="0">
                <a:solidFill>
                  <a:srgbClr val="4973B4"/>
                </a:solidFill>
                <a:latin typeface="Helvetica"/>
                <a:cs typeface="Helvetica"/>
              </a:rPr>
              <a:t>Armstrong Flight</a:t>
            </a:r>
            <a:r>
              <a:rPr lang="en-US" sz="1200" baseline="0" dirty="0" smtClean="0">
                <a:solidFill>
                  <a:srgbClr val="4973B4"/>
                </a:solidFill>
                <a:latin typeface="Helvetica"/>
                <a:cs typeface="Helvetica"/>
              </a:rPr>
              <a:t> Research Center</a:t>
            </a:r>
            <a:endParaRPr lang="en-US" sz="1200" dirty="0">
              <a:solidFill>
                <a:srgbClr val="4973B4"/>
              </a:solidFill>
              <a:latin typeface="Helvetica"/>
              <a:cs typeface="Helvetica"/>
            </a:endParaRPr>
          </a:p>
        </p:txBody>
      </p:sp>
    </p:spTree>
    <p:extLst>
      <p:ext uri="{BB962C8B-B14F-4D97-AF65-F5344CB8AC3E}">
        <p14:creationId xmlns:p14="http://schemas.microsoft.com/office/powerpoint/2010/main" val="329420867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42"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2" r:id="rId13"/>
    <p:sldLayoutId id="2147483723" r:id="rId14"/>
    <p:sldLayoutId id="2147483725" r:id="rId15"/>
    <p:sldLayoutId id="2147483724" r:id="rId16"/>
  </p:sldLayoutIdLst>
  <p:timing>
    <p:tnLst>
      <p:par>
        <p:cTn id="1" dur="indefinite" restart="never" nodeType="tmRoot"/>
      </p:par>
    </p:tnLst>
  </p:timing>
  <p:hf hdr="0" dt="0"/>
  <p:txStyles>
    <p:titleStyle>
      <a:lvl1pPr algn="l" defTabSz="457200" rtl="0" eaLnBrk="1" latinLnBrk="0" hangingPunct="1">
        <a:spcBef>
          <a:spcPct val="0"/>
        </a:spcBef>
        <a:buNone/>
        <a:defRPr sz="2200" b="1" i="0" kern="1200">
          <a:solidFill>
            <a:srgbClr val="FFFFFF"/>
          </a:solidFill>
          <a:latin typeface="Helvetica"/>
          <a:ea typeface="+mj-ea"/>
          <a:cs typeface="Helvetica"/>
        </a:defRPr>
      </a:lvl1pPr>
    </p:titleStyle>
    <p:bodyStyle>
      <a:lvl1pPr marL="288925" marR="0" indent="-288925" algn="l" defTabSz="457200" rtl="0" eaLnBrk="1" fontAlgn="auto" latinLnBrk="0" hangingPunct="1">
        <a:lnSpc>
          <a:spcPct val="100000"/>
        </a:lnSpc>
        <a:spcBef>
          <a:spcPts val="0"/>
        </a:spcBef>
        <a:spcAft>
          <a:spcPts val="600"/>
        </a:spcAft>
        <a:buClrTx/>
        <a:buSzTx/>
        <a:buFont typeface="Wingdings" charset="2"/>
        <a:buChar char="§"/>
        <a:tabLst/>
        <a:defRPr sz="2000" kern="1200">
          <a:solidFill>
            <a:srgbClr val="FFFFFF"/>
          </a:solidFill>
          <a:latin typeface="Helvetica"/>
          <a:ea typeface="+mn-ea"/>
          <a:cs typeface="Helvetica"/>
        </a:defRPr>
      </a:lvl1pPr>
      <a:lvl2pPr marL="519113" marR="0" indent="-230188" algn="l" defTabSz="457200" rtl="0" eaLnBrk="1" fontAlgn="auto" latinLnBrk="0" hangingPunct="1">
        <a:lnSpc>
          <a:spcPct val="100000"/>
        </a:lnSpc>
        <a:spcBef>
          <a:spcPts val="0"/>
        </a:spcBef>
        <a:spcAft>
          <a:spcPts val="600"/>
        </a:spcAft>
        <a:buClrTx/>
        <a:buSzTx/>
        <a:buFont typeface="Lucida Grande"/>
        <a:buChar char="›"/>
        <a:tabLst/>
        <a:defRPr sz="1800" kern="1200">
          <a:solidFill>
            <a:srgbClr val="FFFFFF"/>
          </a:solidFill>
          <a:latin typeface="Helvetica"/>
          <a:ea typeface="+mn-ea"/>
          <a:cs typeface="Helvetica"/>
        </a:defRPr>
      </a:lvl2pPr>
      <a:lvl3pPr marL="738188" marR="0" indent="-219075" algn="l" defTabSz="457200" rtl="0" eaLnBrk="1" fontAlgn="auto" latinLnBrk="0" hangingPunct="1">
        <a:lnSpc>
          <a:spcPct val="100000"/>
        </a:lnSpc>
        <a:spcBef>
          <a:spcPts val="0"/>
        </a:spcBef>
        <a:spcAft>
          <a:spcPts val="600"/>
        </a:spcAft>
        <a:buClrTx/>
        <a:buSzTx/>
        <a:buFont typeface="Wingdings" charset="2"/>
        <a:buChar char="§"/>
        <a:tabLst/>
        <a:defRPr sz="1600" kern="1200">
          <a:solidFill>
            <a:srgbClr val="FFFFFF"/>
          </a:solidFill>
          <a:latin typeface="Helvetica"/>
          <a:ea typeface="+mn-ea"/>
          <a:cs typeface="Helvetica"/>
        </a:defRPr>
      </a:lvl3pPr>
      <a:lvl4pPr marL="969963" marR="0" indent="-231775" algn="l" defTabSz="457200" rtl="0" eaLnBrk="1" fontAlgn="auto" latinLnBrk="0" hangingPunct="1">
        <a:lnSpc>
          <a:spcPct val="100000"/>
        </a:lnSpc>
        <a:spcBef>
          <a:spcPts val="0"/>
        </a:spcBef>
        <a:spcAft>
          <a:spcPts val="600"/>
        </a:spcAft>
        <a:buClrTx/>
        <a:buSzTx/>
        <a:buFont typeface="Lucida Grande"/>
        <a:buChar char="»"/>
        <a:tabLst/>
        <a:defRPr sz="1600" kern="1200">
          <a:solidFill>
            <a:srgbClr val="FFFFFF"/>
          </a:solidFill>
          <a:latin typeface="Helvetica"/>
          <a:ea typeface="+mn-ea"/>
          <a:cs typeface="Helvetica"/>
        </a:defRPr>
      </a:lvl4pPr>
      <a:lvl5pPr marL="2057400" marR="0" indent="-228600" algn="l" defTabSz="457200" rtl="0" eaLnBrk="1" fontAlgn="auto" latinLnBrk="0" hangingPunct="1">
        <a:lnSpc>
          <a:spcPct val="100000"/>
        </a:lnSpc>
        <a:spcBef>
          <a:spcPct val="20000"/>
        </a:spcBef>
        <a:spcAft>
          <a:spcPts val="0"/>
        </a:spcAft>
        <a:buClrTx/>
        <a:buSzTx/>
        <a:buFont typeface="Lucida Grande"/>
        <a:buChar char="–"/>
        <a:tabLst/>
        <a:defRPr sz="2400" kern="1200">
          <a:solidFill>
            <a:schemeClr val="tx1"/>
          </a:solidFill>
          <a:latin typeface="Helvetica"/>
          <a:ea typeface="+mn-ea"/>
          <a:cs typeface="Helvetic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7"/>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8" name="Title Placeholder 1"/>
          <p:cNvSpPr>
            <a:spLocks noGrp="1"/>
          </p:cNvSpPr>
          <p:nvPr>
            <p:ph type="title"/>
          </p:nvPr>
        </p:nvSpPr>
        <p:spPr>
          <a:xfrm>
            <a:off x="344130" y="274638"/>
            <a:ext cx="8342670" cy="441391"/>
          </a:xfrm>
          <a:prstGeom prst="rect">
            <a:avLst/>
          </a:prstGeom>
        </p:spPr>
        <p:txBody>
          <a:bodyPr vert="horz" lIns="91440" tIns="45720" rIns="91440" bIns="45720" rtlCol="0" anchor="t" anchorCtr="0">
            <a:normAutofit/>
          </a:bodyPr>
          <a:lstStyle/>
          <a:p>
            <a:r>
              <a:rPr lang="en-US" dirty="0" smtClean="0"/>
              <a:t>Click to edit Master title style</a:t>
            </a:r>
            <a:endParaRPr lang="en-US" dirty="0"/>
          </a:p>
        </p:txBody>
      </p:sp>
      <p:sp>
        <p:nvSpPr>
          <p:cNvPr id="9" name="Text Placeholder 2"/>
          <p:cNvSpPr>
            <a:spLocks noGrp="1"/>
          </p:cNvSpPr>
          <p:nvPr>
            <p:ph type="body" idx="1"/>
          </p:nvPr>
        </p:nvSpPr>
        <p:spPr>
          <a:xfrm>
            <a:off x="344130" y="910985"/>
            <a:ext cx="8342670" cy="1431161"/>
          </a:xfrm>
          <a:prstGeom prst="rect">
            <a:avLst/>
          </a:prstGeom>
        </p:spPr>
        <p:txBody>
          <a:bodyPr vert="horz" wrap="square" lIns="91440" tIns="45720" rIns="91440" bIns="4572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7" name="TextBox 6"/>
          <p:cNvSpPr txBox="1"/>
          <p:nvPr/>
        </p:nvSpPr>
        <p:spPr>
          <a:xfrm>
            <a:off x="81911" y="6538455"/>
            <a:ext cx="2761226" cy="276999"/>
          </a:xfrm>
          <a:prstGeom prst="rect">
            <a:avLst/>
          </a:prstGeom>
          <a:noFill/>
        </p:spPr>
        <p:txBody>
          <a:bodyPr wrap="square" rtlCol="0">
            <a:spAutoFit/>
          </a:bodyPr>
          <a:lstStyle/>
          <a:p>
            <a:r>
              <a:rPr lang="en-US" sz="1200" dirty="0" smtClean="0">
                <a:solidFill>
                  <a:srgbClr val="4973B4"/>
                </a:solidFill>
                <a:latin typeface="Helvetica"/>
                <a:cs typeface="Helvetica"/>
              </a:rPr>
              <a:t>Armstrong Flight</a:t>
            </a:r>
            <a:r>
              <a:rPr lang="en-US" sz="1200" baseline="0" dirty="0" smtClean="0">
                <a:solidFill>
                  <a:srgbClr val="4973B4"/>
                </a:solidFill>
                <a:latin typeface="Helvetica"/>
                <a:cs typeface="Helvetica"/>
              </a:rPr>
              <a:t> Research Center</a:t>
            </a:r>
            <a:endParaRPr lang="en-US" sz="1200" dirty="0">
              <a:solidFill>
                <a:srgbClr val="4973B4"/>
              </a:solidFill>
              <a:latin typeface="Helvetica"/>
              <a:cs typeface="Helvetica"/>
            </a:endParaRPr>
          </a:p>
        </p:txBody>
      </p:sp>
    </p:spTree>
    <p:extLst>
      <p:ext uri="{BB962C8B-B14F-4D97-AF65-F5344CB8AC3E}">
        <p14:creationId xmlns:p14="http://schemas.microsoft.com/office/powerpoint/2010/main" val="2714842759"/>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43"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Lst>
  <p:timing>
    <p:tnLst>
      <p:par>
        <p:cTn id="1" dur="indefinite" restart="never" nodeType="tmRoot"/>
      </p:par>
    </p:tnLst>
  </p:timing>
  <p:hf hdr="0" dt="0"/>
  <p:txStyles>
    <p:titleStyle>
      <a:lvl1pPr algn="l" defTabSz="457200" rtl="0" eaLnBrk="1" latinLnBrk="0" hangingPunct="1">
        <a:spcBef>
          <a:spcPct val="0"/>
        </a:spcBef>
        <a:buNone/>
        <a:defRPr sz="2200" b="1" i="0" kern="1200">
          <a:solidFill>
            <a:srgbClr val="FFFFFF"/>
          </a:solidFill>
          <a:latin typeface="Helvetica"/>
          <a:ea typeface="+mj-ea"/>
          <a:cs typeface="Helvetica"/>
        </a:defRPr>
      </a:lvl1pPr>
    </p:titleStyle>
    <p:bodyStyle>
      <a:lvl1pPr marL="288925" marR="0" indent="-288925" algn="l" defTabSz="457200" rtl="0" eaLnBrk="1" fontAlgn="auto" latinLnBrk="0" hangingPunct="1">
        <a:lnSpc>
          <a:spcPct val="100000"/>
        </a:lnSpc>
        <a:spcBef>
          <a:spcPts val="0"/>
        </a:spcBef>
        <a:spcAft>
          <a:spcPts val="600"/>
        </a:spcAft>
        <a:buClrTx/>
        <a:buSzTx/>
        <a:buFont typeface="Wingdings" charset="2"/>
        <a:buChar char="§"/>
        <a:tabLst/>
        <a:defRPr sz="2000" kern="1200">
          <a:solidFill>
            <a:srgbClr val="FFFFFF"/>
          </a:solidFill>
          <a:latin typeface="Helvetica"/>
          <a:ea typeface="+mn-ea"/>
          <a:cs typeface="Helvetica"/>
        </a:defRPr>
      </a:lvl1pPr>
      <a:lvl2pPr marL="519113" marR="0" indent="-230188" algn="l" defTabSz="457200" rtl="0" eaLnBrk="1" fontAlgn="auto" latinLnBrk="0" hangingPunct="1">
        <a:lnSpc>
          <a:spcPct val="100000"/>
        </a:lnSpc>
        <a:spcBef>
          <a:spcPts val="0"/>
        </a:spcBef>
        <a:spcAft>
          <a:spcPts val="600"/>
        </a:spcAft>
        <a:buClrTx/>
        <a:buSzTx/>
        <a:buFont typeface="Lucida Grande"/>
        <a:buChar char="›"/>
        <a:tabLst/>
        <a:defRPr sz="1800" kern="1200">
          <a:solidFill>
            <a:srgbClr val="FFFFFF"/>
          </a:solidFill>
          <a:latin typeface="Helvetica"/>
          <a:ea typeface="+mn-ea"/>
          <a:cs typeface="Helvetica"/>
        </a:defRPr>
      </a:lvl2pPr>
      <a:lvl3pPr marL="738188" marR="0" indent="-219075" algn="l" defTabSz="457200" rtl="0" eaLnBrk="1" fontAlgn="auto" latinLnBrk="0" hangingPunct="1">
        <a:lnSpc>
          <a:spcPct val="100000"/>
        </a:lnSpc>
        <a:spcBef>
          <a:spcPts val="0"/>
        </a:spcBef>
        <a:spcAft>
          <a:spcPts val="600"/>
        </a:spcAft>
        <a:buClrTx/>
        <a:buSzTx/>
        <a:buFont typeface="Wingdings" charset="2"/>
        <a:buChar char="§"/>
        <a:tabLst/>
        <a:defRPr sz="1600" kern="1200">
          <a:solidFill>
            <a:srgbClr val="FFFFFF"/>
          </a:solidFill>
          <a:latin typeface="Helvetica"/>
          <a:ea typeface="+mn-ea"/>
          <a:cs typeface="Helvetica"/>
        </a:defRPr>
      </a:lvl3pPr>
      <a:lvl4pPr marL="969963" marR="0" indent="-231775" algn="l" defTabSz="457200" rtl="0" eaLnBrk="1" fontAlgn="auto" latinLnBrk="0" hangingPunct="1">
        <a:lnSpc>
          <a:spcPct val="100000"/>
        </a:lnSpc>
        <a:spcBef>
          <a:spcPts val="0"/>
        </a:spcBef>
        <a:spcAft>
          <a:spcPts val="600"/>
        </a:spcAft>
        <a:buClrTx/>
        <a:buSzTx/>
        <a:buFont typeface="Lucida Grande"/>
        <a:buChar char="»"/>
        <a:tabLst/>
        <a:defRPr sz="1600" kern="1200">
          <a:solidFill>
            <a:srgbClr val="FFFFFF"/>
          </a:solidFill>
          <a:latin typeface="Helvetica"/>
          <a:ea typeface="+mn-ea"/>
          <a:cs typeface="Helvetica"/>
        </a:defRPr>
      </a:lvl4pPr>
      <a:lvl5pPr marL="2057400" marR="0" indent="-228600" algn="l" defTabSz="457200" rtl="0" eaLnBrk="1" fontAlgn="auto" latinLnBrk="0" hangingPunct="1">
        <a:lnSpc>
          <a:spcPct val="100000"/>
        </a:lnSpc>
        <a:spcBef>
          <a:spcPct val="20000"/>
        </a:spcBef>
        <a:spcAft>
          <a:spcPts val="0"/>
        </a:spcAft>
        <a:buClrTx/>
        <a:buSzTx/>
        <a:buFont typeface="Lucida Grande"/>
        <a:buChar char="–"/>
        <a:tabLst/>
        <a:defRPr sz="2400" kern="1200">
          <a:solidFill>
            <a:schemeClr val="tx1"/>
          </a:solidFill>
          <a:latin typeface="Helvetica"/>
          <a:ea typeface="+mn-ea"/>
          <a:cs typeface="Helvetic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7"/>
          <a:srcRect/>
          <a:stretch>
            <a:fillRect/>
          </a:stretch>
        </a:blipFill>
        <a:effectLst/>
      </p:bgPr>
    </p:bg>
    <p:spTree>
      <p:nvGrpSpPr>
        <p:cNvPr id="1" name=""/>
        <p:cNvGrpSpPr/>
        <p:nvPr/>
      </p:nvGrpSpPr>
      <p:grpSpPr>
        <a:xfrm>
          <a:off x="0" y="0"/>
          <a:ext cx="0" cy="0"/>
          <a:chOff x="0" y="0"/>
          <a:chExt cx="0" cy="0"/>
        </a:xfrm>
      </p:grpSpPr>
      <p:pic>
        <p:nvPicPr>
          <p:cNvPr id="3" name="Picture 2" descr="Mars background_NASA HQ.png"/>
          <p:cNvPicPr>
            <a:picLocks noChangeAspect="1"/>
          </p:cNvPicPr>
          <p:nvPr userDrawn="1"/>
        </p:nvPicPr>
        <p:blipFill>
          <a:blip r:embed="rId18">
            <a:extLst>
              <a:ext uri="{28A0092B-C50C-407E-A947-70E740481C1C}">
                <a14:useLocalDpi xmlns:a14="http://schemas.microsoft.com/office/drawing/2010/main"/>
              </a:ext>
            </a:extLst>
          </a:blip>
          <a:stretch>
            <a:fillRect/>
          </a:stretch>
        </p:blipFill>
        <p:spPr>
          <a:xfrm>
            <a:off x="0" y="0"/>
            <a:ext cx="9139944" cy="6858000"/>
          </a:xfrm>
          <a:prstGeom prst="rect">
            <a:avLst/>
          </a:prstGeom>
        </p:spPr>
      </p:pic>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chemeClr val="bg1"/>
                </a:solidFill>
                <a:latin typeface="Helvetica"/>
                <a:cs typeface="Helvetica"/>
              </a:defRPr>
            </a:lvl1pPr>
          </a:lstStyle>
          <a:p>
            <a:fld id="{951609CC-B4C0-EB48-8A97-5DEC2430C126}" type="slidenum">
              <a:rPr lang="en-US" smtClean="0"/>
              <a:pPr/>
              <a:t>‹#›</a:t>
            </a:fld>
            <a:endParaRPr lang="en-US" dirty="0"/>
          </a:p>
        </p:txBody>
      </p:sp>
      <p:sp>
        <p:nvSpPr>
          <p:cNvPr id="8" name="Title Placeholder 1"/>
          <p:cNvSpPr>
            <a:spLocks noGrp="1"/>
          </p:cNvSpPr>
          <p:nvPr>
            <p:ph type="title"/>
          </p:nvPr>
        </p:nvSpPr>
        <p:spPr>
          <a:xfrm>
            <a:off x="344130" y="274638"/>
            <a:ext cx="8342670" cy="441391"/>
          </a:xfrm>
          <a:prstGeom prst="rect">
            <a:avLst/>
          </a:prstGeom>
        </p:spPr>
        <p:txBody>
          <a:bodyPr vert="horz" lIns="91440" tIns="45720" rIns="91440" bIns="45720" rtlCol="0" anchor="t" anchorCtr="0">
            <a:normAutofit/>
          </a:bodyPr>
          <a:lstStyle/>
          <a:p>
            <a:r>
              <a:rPr lang="en-US" dirty="0" smtClean="0"/>
              <a:t>Click to edit Master title style</a:t>
            </a:r>
            <a:endParaRPr lang="en-US" dirty="0"/>
          </a:p>
        </p:txBody>
      </p:sp>
      <p:sp>
        <p:nvSpPr>
          <p:cNvPr id="9" name="Text Placeholder 2"/>
          <p:cNvSpPr>
            <a:spLocks noGrp="1"/>
          </p:cNvSpPr>
          <p:nvPr>
            <p:ph type="body" idx="1"/>
          </p:nvPr>
        </p:nvSpPr>
        <p:spPr>
          <a:xfrm>
            <a:off x="344130" y="910985"/>
            <a:ext cx="8342670" cy="1431161"/>
          </a:xfrm>
          <a:prstGeom prst="rect">
            <a:avLst/>
          </a:prstGeom>
        </p:spPr>
        <p:txBody>
          <a:bodyPr vert="horz" wrap="square" lIns="91440" tIns="45720" rIns="91440" bIns="4572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chemeClr val="bg1"/>
                </a:solidFill>
                <a:latin typeface="Helvetica"/>
                <a:cs typeface="Helvetica"/>
              </a:defRPr>
            </a:lvl1pPr>
          </a:lstStyle>
          <a:p>
            <a:endParaRPr lang="en-US" dirty="0"/>
          </a:p>
        </p:txBody>
      </p:sp>
      <p:sp>
        <p:nvSpPr>
          <p:cNvPr id="7" name="TextBox 6"/>
          <p:cNvSpPr txBox="1"/>
          <p:nvPr/>
        </p:nvSpPr>
        <p:spPr>
          <a:xfrm>
            <a:off x="81911" y="6538455"/>
            <a:ext cx="2761226" cy="276999"/>
          </a:xfrm>
          <a:prstGeom prst="rect">
            <a:avLst/>
          </a:prstGeom>
          <a:noFill/>
        </p:spPr>
        <p:txBody>
          <a:bodyPr wrap="square" rtlCol="0">
            <a:spAutoFit/>
          </a:bodyPr>
          <a:lstStyle/>
          <a:p>
            <a:r>
              <a:rPr lang="en-US" sz="1200" dirty="0" smtClean="0">
                <a:solidFill>
                  <a:schemeClr val="bg1"/>
                </a:solidFill>
                <a:latin typeface="Helvetica"/>
                <a:cs typeface="Helvetica"/>
              </a:rPr>
              <a:t>Armstrong Flight</a:t>
            </a:r>
            <a:r>
              <a:rPr lang="en-US" sz="1200" baseline="0" dirty="0" smtClean="0">
                <a:solidFill>
                  <a:schemeClr val="bg1"/>
                </a:solidFill>
                <a:latin typeface="Helvetica"/>
                <a:cs typeface="Helvetica"/>
              </a:rPr>
              <a:t> Research Center</a:t>
            </a:r>
            <a:endParaRPr lang="en-US" sz="1200" dirty="0">
              <a:solidFill>
                <a:schemeClr val="bg1"/>
              </a:solidFill>
              <a:latin typeface="Helvetica"/>
              <a:cs typeface="Helvetica"/>
            </a:endParaRPr>
          </a:p>
        </p:txBody>
      </p:sp>
    </p:spTree>
    <p:extLst>
      <p:ext uri="{BB962C8B-B14F-4D97-AF65-F5344CB8AC3E}">
        <p14:creationId xmlns:p14="http://schemas.microsoft.com/office/powerpoint/2010/main" val="3148375903"/>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Lst>
  <p:timing>
    <p:tnLst>
      <p:par>
        <p:cTn id="1" dur="indefinite" restart="never" nodeType="tmRoot"/>
      </p:par>
    </p:tnLst>
  </p:timing>
  <p:hf hdr="0" dt="0"/>
  <p:txStyles>
    <p:titleStyle>
      <a:lvl1pPr algn="l" defTabSz="457200" rtl="0" eaLnBrk="1" latinLnBrk="0" hangingPunct="1">
        <a:spcBef>
          <a:spcPct val="0"/>
        </a:spcBef>
        <a:buNone/>
        <a:defRPr sz="2200" b="1" i="0" kern="1200">
          <a:solidFill>
            <a:srgbClr val="FFFFFF"/>
          </a:solidFill>
          <a:latin typeface="Helvetica"/>
          <a:ea typeface="+mj-ea"/>
          <a:cs typeface="Helvetica"/>
        </a:defRPr>
      </a:lvl1pPr>
    </p:titleStyle>
    <p:bodyStyle>
      <a:lvl1pPr marL="288925" marR="0" indent="-288925" algn="l" defTabSz="457200" rtl="0" eaLnBrk="1" fontAlgn="auto" latinLnBrk="0" hangingPunct="1">
        <a:lnSpc>
          <a:spcPct val="100000"/>
        </a:lnSpc>
        <a:spcBef>
          <a:spcPts val="0"/>
        </a:spcBef>
        <a:spcAft>
          <a:spcPts val="600"/>
        </a:spcAft>
        <a:buClrTx/>
        <a:buSzTx/>
        <a:buFont typeface="Wingdings" charset="2"/>
        <a:buChar char="§"/>
        <a:tabLst/>
        <a:defRPr sz="2000" kern="1200">
          <a:solidFill>
            <a:srgbClr val="FFFFFF"/>
          </a:solidFill>
          <a:latin typeface="Helvetica"/>
          <a:ea typeface="+mn-ea"/>
          <a:cs typeface="Helvetica"/>
        </a:defRPr>
      </a:lvl1pPr>
      <a:lvl2pPr marL="519113" marR="0" indent="-230188" algn="l" defTabSz="457200" rtl="0" eaLnBrk="1" fontAlgn="auto" latinLnBrk="0" hangingPunct="1">
        <a:lnSpc>
          <a:spcPct val="100000"/>
        </a:lnSpc>
        <a:spcBef>
          <a:spcPts val="0"/>
        </a:spcBef>
        <a:spcAft>
          <a:spcPts val="600"/>
        </a:spcAft>
        <a:buClrTx/>
        <a:buSzTx/>
        <a:buFont typeface="Lucida Grande"/>
        <a:buChar char="›"/>
        <a:tabLst/>
        <a:defRPr sz="1800" kern="1200">
          <a:solidFill>
            <a:srgbClr val="FFFFFF"/>
          </a:solidFill>
          <a:latin typeface="Helvetica"/>
          <a:ea typeface="+mn-ea"/>
          <a:cs typeface="Helvetica"/>
        </a:defRPr>
      </a:lvl2pPr>
      <a:lvl3pPr marL="738188" marR="0" indent="-219075" algn="l" defTabSz="457200" rtl="0" eaLnBrk="1" fontAlgn="auto" latinLnBrk="0" hangingPunct="1">
        <a:lnSpc>
          <a:spcPct val="100000"/>
        </a:lnSpc>
        <a:spcBef>
          <a:spcPts val="0"/>
        </a:spcBef>
        <a:spcAft>
          <a:spcPts val="600"/>
        </a:spcAft>
        <a:buClrTx/>
        <a:buSzTx/>
        <a:buFont typeface="Wingdings" charset="2"/>
        <a:buChar char="§"/>
        <a:tabLst/>
        <a:defRPr sz="1600" kern="1200">
          <a:solidFill>
            <a:srgbClr val="FFFFFF"/>
          </a:solidFill>
          <a:latin typeface="Helvetica"/>
          <a:ea typeface="+mn-ea"/>
          <a:cs typeface="Helvetica"/>
        </a:defRPr>
      </a:lvl3pPr>
      <a:lvl4pPr marL="969963" marR="0" indent="-231775" algn="l" defTabSz="457200" rtl="0" eaLnBrk="1" fontAlgn="auto" latinLnBrk="0" hangingPunct="1">
        <a:lnSpc>
          <a:spcPct val="100000"/>
        </a:lnSpc>
        <a:spcBef>
          <a:spcPts val="0"/>
        </a:spcBef>
        <a:spcAft>
          <a:spcPts val="600"/>
        </a:spcAft>
        <a:buClrTx/>
        <a:buSzTx/>
        <a:buFont typeface="Lucida Grande"/>
        <a:buChar char="»"/>
        <a:tabLst/>
        <a:defRPr sz="1600" kern="1200">
          <a:solidFill>
            <a:srgbClr val="FFFFFF"/>
          </a:solidFill>
          <a:latin typeface="Helvetica"/>
          <a:ea typeface="+mn-ea"/>
          <a:cs typeface="Helvetica"/>
        </a:defRPr>
      </a:lvl4pPr>
      <a:lvl5pPr marL="2057400" marR="0" indent="-228600" algn="l" defTabSz="457200" rtl="0" eaLnBrk="1" fontAlgn="auto" latinLnBrk="0" hangingPunct="1">
        <a:lnSpc>
          <a:spcPct val="100000"/>
        </a:lnSpc>
        <a:spcBef>
          <a:spcPct val="20000"/>
        </a:spcBef>
        <a:spcAft>
          <a:spcPts val="0"/>
        </a:spcAft>
        <a:buClrTx/>
        <a:buSzTx/>
        <a:buFont typeface="Lucida Grande"/>
        <a:buChar char="–"/>
        <a:tabLst/>
        <a:defRPr sz="2400" kern="1200">
          <a:solidFill>
            <a:schemeClr val="tx1"/>
          </a:solidFill>
          <a:latin typeface="Helvetica"/>
          <a:ea typeface="+mn-ea"/>
          <a:cs typeface="Helvetic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hyperlink" Target="mailto:Timothy.K.Risch@NASA.gov" TargetMode="External"/><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9.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9.xml"/><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690.png"/><Relationship Id="rId2" Type="http://schemas.openxmlformats.org/officeDocument/2006/relationships/notesSlide" Target="../notesSlides/notesSlide18.xm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640.png"/><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9.xml"/><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77.png"/><Relationship Id="rId7" Type="http://schemas.openxmlformats.org/officeDocument/2006/relationships/image" Target="../media/image182.png"/><Relationship Id="rId2" Type="http://schemas.openxmlformats.org/officeDocument/2006/relationships/notesSlide" Target="../notesSlides/notesSlide21.xml"/><Relationship Id="rId1" Type="http://schemas.openxmlformats.org/officeDocument/2006/relationships/slideLayout" Target="../slideLayouts/slideLayout29.xml"/><Relationship Id="rId4" Type="http://schemas.openxmlformats.org/officeDocument/2006/relationships/image" Target="../media/image78.png"/></Relationships>
</file>

<file path=ppt/slides/_rels/slide22.xml.rels><?xml version="1.0" encoding="UTF-8" standalone="yes"?>
<Relationships xmlns="http://schemas.openxmlformats.org/package/2006/relationships"><Relationship Id="rId3" Type="http://schemas.openxmlformats.org/officeDocument/2006/relationships/image" Target="../media/image183.png"/><Relationship Id="rId2" Type="http://schemas.openxmlformats.org/officeDocument/2006/relationships/notesSlide" Target="../notesSlides/notesSlide22.xml"/><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24.xml"/><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notesSlide" Target="../notesSlides/notesSlide25.xml"/><Relationship Id="rId1" Type="http://schemas.openxmlformats.org/officeDocument/2006/relationships/slideLayout" Target="../slideLayouts/slideLayout29.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26.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notesSlide" Target="../notesSlides/notesSlide26.xml"/><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651.png"/><Relationship Id="rId2" Type="http://schemas.openxmlformats.org/officeDocument/2006/relationships/notesSlide" Target="../notesSlides/notesSlide27.xml"/><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image" Target="../media/image770.png"/><Relationship Id="rId2" Type="http://schemas.openxmlformats.org/officeDocument/2006/relationships/notesSlide" Target="../notesSlides/notesSlide29.xml"/><Relationship Id="rId1" Type="http://schemas.openxmlformats.org/officeDocument/2006/relationships/slideLayout" Target="../slideLayouts/slideLayout29.xml"/><Relationship Id="rId4" Type="http://schemas.openxmlformats.org/officeDocument/2006/relationships/image" Target="../media/image84.png"/></Relationships>
</file>

<file path=ppt/slides/_rels/slide30.xml.rels><?xml version="1.0" encoding="UTF-8" standalone="yes"?>
<Relationships xmlns="http://schemas.openxmlformats.org/package/2006/relationships"><Relationship Id="rId3" Type="http://schemas.openxmlformats.org/officeDocument/2006/relationships/image" Target="../media/image85.png"/><Relationship Id="rId7" Type="http://schemas.openxmlformats.org/officeDocument/2006/relationships/image" Target="../media/image193.png"/><Relationship Id="rId2" Type="http://schemas.openxmlformats.org/officeDocument/2006/relationships/notesSlide" Target="../notesSlides/notesSlide30.xml"/><Relationship Id="rId1" Type="http://schemas.openxmlformats.org/officeDocument/2006/relationships/slideLayout" Target="../slideLayouts/slideLayout29.xml"/><Relationship Id="rId6" Type="http://schemas.openxmlformats.org/officeDocument/2006/relationships/image" Target="../media/image192.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2.xml"/><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34.xml"/><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35.xml"/><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36.xml"/><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3" Type="http://schemas.openxmlformats.org/officeDocument/2006/relationships/image" Target="../media/image171.png"/><Relationship Id="rId2" Type="http://schemas.openxmlformats.org/officeDocument/2006/relationships/notesSlide" Target="../notesSlides/notesSlide38.xml"/><Relationship Id="rId1" Type="http://schemas.openxmlformats.org/officeDocument/2006/relationships/slideLayout" Target="../slideLayouts/slideLayout29.xml"/><Relationship Id="rId5" Type="http://schemas.openxmlformats.org/officeDocument/2006/relationships/image" Target="../media/image89.png"/><Relationship Id="rId4" Type="http://schemas.openxmlformats.org/officeDocument/2006/relationships/image" Target="../media/image880.png"/></Relationships>
</file>

<file path=ppt/slides/_rels/slide39.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notesSlide" Target="../notesSlides/notesSlide39.xml"/><Relationship Id="rId1" Type="http://schemas.openxmlformats.org/officeDocument/2006/relationships/slideLayout" Target="../slideLayouts/slideLayout29.xml"/><Relationship Id="rId6" Type="http://schemas.openxmlformats.org/officeDocument/2006/relationships/image" Target="../media/image91.png"/><Relationship Id="rId5" Type="http://schemas.openxmlformats.org/officeDocument/2006/relationships/image" Target="../media/image740.png"/><Relationship Id="rId4" Type="http://schemas.openxmlformats.org/officeDocument/2006/relationships/image" Target="../media/image650.png"/></Relationships>
</file>

<file path=ppt/slides/_rels/slide40.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40.xml"/><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notesSlide" Target="../notesSlides/notesSlide43.xml"/><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notesSlide" Target="../notesSlides/notesSlide44.xml"/><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45.xml"/><Relationship Id="rId1" Type="http://schemas.openxmlformats.org/officeDocument/2006/relationships/slideLayout" Target="../slideLayouts/slideLayout29.xml"/><Relationship Id="rId4" Type="http://schemas.openxmlformats.org/officeDocument/2006/relationships/image" Target="../media/image96.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9.xml"/></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7.xml"/><Relationship Id="rId1" Type="http://schemas.openxmlformats.org/officeDocument/2006/relationships/slideLayout" Target="../slideLayouts/slideLayout29.xml"/></Relationships>
</file>

<file path=ppt/slides/_rels/slide48.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notesSlide" Target="../notesSlides/notesSlide48.xml"/><Relationship Id="rId1" Type="http://schemas.openxmlformats.org/officeDocument/2006/relationships/slideLayout" Target="../slideLayouts/slideLayout29.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notesSlide" Target="../notesSlides/notesSlide50.xml"/><Relationship Id="rId1" Type="http://schemas.openxmlformats.org/officeDocument/2006/relationships/slideLayout" Target="../slideLayouts/slideLayout29.xml"/></Relationships>
</file>

<file path=ppt/slides/_rels/slide51.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51.xml"/><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52.xml"/><Relationship Id="rId1" Type="http://schemas.openxmlformats.org/officeDocument/2006/relationships/slideLayout" Target="../slideLayouts/slideLayout29.xml"/></Relationships>
</file>

<file path=ppt/slides/_rels/slide53.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53.xml"/><Relationship Id="rId1" Type="http://schemas.openxmlformats.org/officeDocument/2006/relationships/slideLayout" Target="../slideLayouts/slideLayout29.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9.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9.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9.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9.xml"/></Relationships>
</file>

<file path=ppt/slides/_rels/slide5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8.xml"/><Relationship Id="rId1" Type="http://schemas.openxmlformats.org/officeDocument/2006/relationships/slideLayout" Target="../slideLayouts/slideLayout29.xml"/><Relationship Id="rId4" Type="http://schemas.openxmlformats.org/officeDocument/2006/relationships/image" Target="../media/image26.png"/></Relationships>
</file>

<file path=ppt/slides/_rels/slide59.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59.xml"/><Relationship Id="rId1" Type="http://schemas.openxmlformats.org/officeDocument/2006/relationships/slideLayout" Target="../slideLayouts/slideLayout29.xml"/></Relationships>
</file>

<file path=ppt/slides/_rels/slide60.xml.rels><?xml version="1.0" encoding="UTF-8" standalone="yes"?>
<Relationships xmlns="http://schemas.openxmlformats.org/package/2006/relationships"><Relationship Id="rId3" Type="http://schemas.openxmlformats.org/officeDocument/2006/relationships/image" Target="../media/image231.png"/><Relationship Id="rId2" Type="http://schemas.openxmlformats.org/officeDocument/2006/relationships/notesSlide" Target="../notesSlides/notesSlide60.xml"/><Relationship Id="rId1" Type="http://schemas.openxmlformats.org/officeDocument/2006/relationships/slideLayout" Target="../slideLayouts/slideLayout29.xml"/><Relationship Id="rId5" Type="http://schemas.openxmlformats.org/officeDocument/2006/relationships/image" Target="../media/image105.png"/><Relationship Id="rId4" Type="http://schemas.openxmlformats.org/officeDocument/2006/relationships/image" Target="../media/image241.png"/></Relationships>
</file>

<file path=ppt/slides/_rels/slide61.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61.xml"/><Relationship Id="rId1" Type="http://schemas.openxmlformats.org/officeDocument/2006/relationships/slideLayout" Target="../slideLayouts/slideLayout29.xml"/><Relationship Id="rId4" Type="http://schemas.openxmlformats.org/officeDocument/2006/relationships/chart" Target="../charts/chart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9.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9.xml"/></Relationships>
</file>

<file path=ppt/slides/_rels/slide65.xml.rels><?xml version="1.0" encoding="UTF-8" standalone="yes"?>
<Relationships xmlns="http://schemas.openxmlformats.org/package/2006/relationships"><Relationship Id="rId3" Type="http://schemas.openxmlformats.org/officeDocument/2006/relationships/image" Target="../media/image220.png"/><Relationship Id="rId2" Type="http://schemas.openxmlformats.org/officeDocument/2006/relationships/notesSlide" Target="../notesSlides/notesSlide65.xml"/><Relationship Id="rId1" Type="http://schemas.openxmlformats.org/officeDocument/2006/relationships/slideLayout" Target="../slideLayouts/slideLayout29.xml"/><Relationship Id="rId4" Type="http://schemas.openxmlformats.org/officeDocument/2006/relationships/image" Target="../media/image27.png"/></Relationships>
</file>

<file path=ppt/slides/_rels/slide66.xml.rels><?xml version="1.0" encoding="UTF-8" standalone="yes"?>
<Relationships xmlns="http://schemas.openxmlformats.org/package/2006/relationships"><Relationship Id="rId3" Type="http://schemas.openxmlformats.org/officeDocument/2006/relationships/chart" Target="../charts/chart6.xml"/><Relationship Id="rId7" Type="http://schemas.openxmlformats.org/officeDocument/2006/relationships/image" Target="../media/image130.png"/><Relationship Id="rId2" Type="http://schemas.openxmlformats.org/officeDocument/2006/relationships/notesSlide" Target="../notesSlides/notesSlide66.xml"/><Relationship Id="rId1" Type="http://schemas.openxmlformats.org/officeDocument/2006/relationships/slideLayout" Target="../slideLayouts/slideLayout29.xml"/><Relationship Id="rId6" Type="http://schemas.openxmlformats.org/officeDocument/2006/relationships/image" Target="../media/image129.png"/><Relationship Id="rId5" Type="http://schemas.openxmlformats.org/officeDocument/2006/relationships/chart" Target="../charts/chart8.xml"/><Relationship Id="rId4" Type="http://schemas.openxmlformats.org/officeDocument/2006/relationships/chart" Target="../charts/chart7.xml"/></Relationships>
</file>

<file path=ppt/slides/_rels/slide67.xml.rels><?xml version="1.0" encoding="UTF-8" standalone="yes"?>
<Relationships xmlns="http://schemas.openxmlformats.org/package/2006/relationships"><Relationship Id="rId3" Type="http://schemas.openxmlformats.org/officeDocument/2006/relationships/image" Target="../media/image260.png"/><Relationship Id="rId2" Type="http://schemas.openxmlformats.org/officeDocument/2006/relationships/notesSlide" Target="../notesSlides/notesSlide67.xml"/><Relationship Id="rId1" Type="http://schemas.openxmlformats.org/officeDocument/2006/relationships/slideLayout" Target="../slideLayouts/slideLayout29.xml"/><Relationship Id="rId4" Type="http://schemas.openxmlformats.org/officeDocument/2006/relationships/image" Target="../media/image240.png"/></Relationships>
</file>

<file path=ppt/slides/_rels/slide68.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68.xml"/><Relationship Id="rId1" Type="http://schemas.openxmlformats.org/officeDocument/2006/relationships/slideLayout" Target="../slideLayouts/slideLayout29.xml"/><Relationship Id="rId4" Type="http://schemas.openxmlformats.org/officeDocument/2006/relationships/image" Target="../media/image110.png"/></Relationships>
</file>

<file path=ppt/slides/_rels/slide69.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69.xml"/><Relationship Id="rId1" Type="http://schemas.openxmlformats.org/officeDocument/2006/relationships/slideLayout" Target="../slideLayouts/slideLayout29.xml"/></Relationships>
</file>

<file path=ppt/slides/_rels/slide70.xml.rels><?xml version="1.0" encoding="UTF-8" standalone="yes"?>
<Relationships xmlns="http://schemas.openxmlformats.org/package/2006/relationships"><Relationship Id="rId3" Type="http://schemas.openxmlformats.org/officeDocument/2006/relationships/image" Target="../media/image250.png"/><Relationship Id="rId2" Type="http://schemas.openxmlformats.org/officeDocument/2006/relationships/notesSlide" Target="../notesSlides/notesSlide70.xml"/><Relationship Id="rId1" Type="http://schemas.openxmlformats.org/officeDocument/2006/relationships/slideLayout" Target="../slideLayouts/slideLayout29.xml"/></Relationships>
</file>

<file path=ppt/slides/_rels/slide7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71.xml"/><Relationship Id="rId1" Type="http://schemas.openxmlformats.org/officeDocument/2006/relationships/slideLayout" Target="../slideLayouts/slideLayout29.xml"/></Relationships>
</file>

<file path=ppt/slides/_rels/slide7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2.xml"/><Relationship Id="rId1" Type="http://schemas.openxmlformats.org/officeDocument/2006/relationships/slideLayout" Target="../slideLayouts/slideLayout29.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9.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9.xml"/><Relationship Id="rId5" Type="http://schemas.openxmlformats.org/officeDocument/2006/relationships/image" Target="../media/image114.png"/><Relationship Id="rId4" Type="http://schemas.openxmlformats.org/officeDocument/2006/relationships/image" Target="../media/image221.png"/></Relationships>
</file>

<file path=ppt/slides/_rels/slide75.xml.rels><?xml version="1.0" encoding="UTF-8" standalone="yes"?>
<Relationships xmlns="http://schemas.openxmlformats.org/package/2006/relationships"><Relationship Id="rId3" Type="http://schemas.openxmlformats.org/officeDocument/2006/relationships/image" Target="../media/image1110.png"/><Relationship Id="rId2" Type="http://schemas.openxmlformats.org/officeDocument/2006/relationships/notesSlide" Target="../notesSlides/notesSlide75.xml"/><Relationship Id="rId1" Type="http://schemas.openxmlformats.org/officeDocument/2006/relationships/slideLayout" Target="../slideLayouts/slideLayout29.xml"/><Relationship Id="rId4" Type="http://schemas.openxmlformats.org/officeDocument/2006/relationships/image" Target="../media/image1120.png"/></Relationships>
</file>

<file path=ppt/slides/_rels/slide76.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76.xml"/><Relationship Id="rId1" Type="http://schemas.openxmlformats.org/officeDocument/2006/relationships/slideLayout" Target="../slideLayouts/slideLayout29.xml"/></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77.xml"/><Relationship Id="rId2" Type="http://schemas.openxmlformats.org/officeDocument/2006/relationships/slideLayout" Target="../slideLayouts/slideLayout29.xml"/><Relationship Id="rId1" Type="http://schemas.openxmlformats.org/officeDocument/2006/relationships/themeOverride" Target="../theme/themeOverride1.xml"/><Relationship Id="rId5" Type="http://schemas.openxmlformats.org/officeDocument/2006/relationships/image" Target="../media/image28.emf"/><Relationship Id="rId4" Type="http://schemas.openxmlformats.org/officeDocument/2006/relationships/image" Target="../media/image1.png"/></Relationships>
</file>

<file path=ppt/slides/_rels/slide7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8.xml"/><Relationship Id="rId1" Type="http://schemas.openxmlformats.org/officeDocument/2006/relationships/slideLayout" Target="../slideLayouts/slideLayout29.xml"/><Relationship Id="rId5" Type="http://schemas.openxmlformats.org/officeDocument/2006/relationships/image" Target="../media/image29.png"/><Relationship Id="rId4" Type="http://schemas.openxmlformats.org/officeDocument/2006/relationships/image" Target="../media/image281.png"/></Relationships>
</file>

<file path=ppt/slides/_rels/slide7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9.xml"/><Relationship Id="rId1" Type="http://schemas.openxmlformats.org/officeDocument/2006/relationships/slideLayout" Target="../slideLayouts/slideLayout29.xml"/><Relationship Id="rId4" Type="http://schemas.openxmlformats.org/officeDocument/2006/relationships/image" Target="../media/image270.png"/></Relationships>
</file>

<file path=ppt/slides/_rels/slide80.xml.rels><?xml version="1.0" encoding="UTF-8" standalone="yes"?>
<Relationships xmlns="http://schemas.openxmlformats.org/package/2006/relationships"><Relationship Id="rId3" Type="http://schemas.openxmlformats.org/officeDocument/2006/relationships/image" Target="../media/image280.png"/><Relationship Id="rId2" Type="http://schemas.openxmlformats.org/officeDocument/2006/relationships/notesSlide" Target="../notesSlides/notesSlide80.xml"/><Relationship Id="rId1" Type="http://schemas.openxmlformats.org/officeDocument/2006/relationships/slideLayout" Target="../slideLayouts/slideLayout29.xml"/><Relationship Id="rId4" Type="http://schemas.openxmlformats.org/officeDocument/2006/relationships/image" Target="../media/image290.png"/></Relationships>
</file>

<file path=ppt/slides/_rels/slide8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81.xml"/><Relationship Id="rId1" Type="http://schemas.openxmlformats.org/officeDocument/2006/relationships/slideLayout" Target="../slideLayouts/slideLayout29.xml"/><Relationship Id="rId4" Type="http://schemas.openxmlformats.org/officeDocument/2006/relationships/image" Target="../media/image290.png"/></Relationships>
</file>

<file path=ppt/slides/_rels/slide8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82.xml"/><Relationship Id="rId1" Type="http://schemas.openxmlformats.org/officeDocument/2006/relationships/slideLayout" Target="../slideLayouts/slideLayout29.xml"/><Relationship Id="rId4" Type="http://schemas.openxmlformats.org/officeDocument/2006/relationships/image" Target="../media/image290.png"/></Relationships>
</file>

<file path=ppt/slides/_rels/slide83.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notesSlide" Target="../notesSlides/notesSlide83.xml"/><Relationship Id="rId1" Type="http://schemas.openxmlformats.org/officeDocument/2006/relationships/slideLayout" Target="../slideLayouts/slideLayout29.xml"/></Relationships>
</file>

<file path=ppt/slides/_rels/slide84.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84.xml"/><Relationship Id="rId1" Type="http://schemas.openxmlformats.org/officeDocument/2006/relationships/slideLayout" Target="../slideLayouts/slideLayout29.xml"/></Relationships>
</file>

<file path=ppt/slides/_rels/slide8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85.xml"/><Relationship Id="rId1" Type="http://schemas.openxmlformats.org/officeDocument/2006/relationships/slideLayout" Target="../slideLayouts/slideLayout29.xml"/><Relationship Id="rId4" Type="http://schemas.openxmlformats.org/officeDocument/2006/relationships/image" Target="../media/image117.png"/></Relationships>
</file>

<file path=ppt/slides/_rels/slide8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6.xml"/><Relationship Id="rId1" Type="http://schemas.openxmlformats.org/officeDocument/2006/relationships/slideLayout" Target="../slideLayouts/slideLayout29.xml"/></Relationships>
</file>

<file path=ppt/slides/_rels/slide8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87.xml"/><Relationship Id="rId1" Type="http://schemas.openxmlformats.org/officeDocument/2006/relationships/slideLayout" Target="../slideLayouts/slideLayout29.xml"/></Relationships>
</file>

<file path=ppt/slides/_rels/slide8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8.xml"/><Relationship Id="rId1" Type="http://schemas.openxmlformats.org/officeDocument/2006/relationships/slideLayout" Target="../slideLayouts/slideLayout29.xml"/></Relationships>
</file>

<file path=ppt/slides/_rels/slide8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9.xml"/><Relationship Id="rId1" Type="http://schemas.openxmlformats.org/officeDocument/2006/relationships/slideLayout" Target="../slideLayouts/slideLayout29.xml"/></Relationships>
</file>

<file path=ppt/slides/_rels/slide9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90.xml"/><Relationship Id="rId1" Type="http://schemas.openxmlformats.org/officeDocument/2006/relationships/slideLayout" Target="../slideLayouts/slideLayout29.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9.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9.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9.xml"/></Relationships>
</file>

<file path=ppt/slides/_rels/slide9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94.xml"/><Relationship Id="rId1" Type="http://schemas.openxmlformats.org/officeDocument/2006/relationships/slideLayout" Target="../slideLayouts/slideLayout29.xml"/><Relationship Id="rId4" Type="http://schemas.openxmlformats.org/officeDocument/2006/relationships/image" Target="../media/image31.jpeg"/></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9.xml"/></Relationships>
</file>

<file path=ppt/slides/_rels/slide9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96.xml"/><Relationship Id="rId1" Type="http://schemas.openxmlformats.org/officeDocument/2006/relationships/slideLayout" Target="../slideLayouts/slideLayout29.xml"/></Relationships>
</file>

<file path=ppt/slides/_rels/slide9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97.xml"/><Relationship Id="rId1" Type="http://schemas.openxmlformats.org/officeDocument/2006/relationships/slideLayout" Target="../slideLayouts/slideLayout29.xml"/><Relationship Id="rId4" Type="http://schemas.openxmlformats.org/officeDocument/2006/relationships/image" Target="../media/image35.jpeg"/></Relationships>
</file>

<file path=ppt/slides/_rels/slide98.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98.xml"/><Relationship Id="rId1" Type="http://schemas.openxmlformats.org/officeDocument/2006/relationships/slideLayout" Target="../slideLayouts/slideLayout29.xml"/><Relationship Id="rId4" Type="http://schemas.openxmlformats.org/officeDocument/2006/relationships/chart" Target="../charts/chart13.xml"/></Relationships>
</file>

<file path=ppt/slides/_rels/slide99.xml.rels><?xml version="1.0" encoding="UTF-8" standalone="yes"?>
<Relationships xmlns="http://schemas.openxmlformats.org/package/2006/relationships"><Relationship Id="rId3" Type="http://schemas.openxmlformats.org/officeDocument/2006/relationships/image" Target="../media/image330.png"/><Relationship Id="rId2" Type="http://schemas.openxmlformats.org/officeDocument/2006/relationships/notesSlide" Target="../notesSlides/notesSlide99.xml"/><Relationship Id="rId1" Type="http://schemas.openxmlformats.org/officeDocument/2006/relationships/slideLayout" Target="../slideLayouts/slideLayout29.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9.xml"/></Relationships>
</file>

<file path=ppt/slides/_rels/slide10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01.xml"/><Relationship Id="rId1" Type="http://schemas.openxmlformats.org/officeDocument/2006/relationships/slideLayout" Target="../slideLayouts/slideLayout29.xml"/><Relationship Id="rId6" Type="http://schemas.openxmlformats.org/officeDocument/2006/relationships/image" Target="../media/image380.png"/><Relationship Id="rId5" Type="http://schemas.openxmlformats.org/officeDocument/2006/relationships/image" Target="../media/image750.png"/><Relationship Id="rId4" Type="http://schemas.openxmlformats.org/officeDocument/2006/relationships/image" Target="../media/image1200.png"/></Relationships>
</file>

<file path=ppt/slides/_rels/slide102.xml.rels><?xml version="1.0" encoding="UTF-8" standalone="yes"?>
<Relationships xmlns="http://schemas.openxmlformats.org/package/2006/relationships"><Relationship Id="rId3" Type="http://schemas.openxmlformats.org/officeDocument/2006/relationships/image" Target="../media/image390.png"/><Relationship Id="rId7" Type="http://schemas.openxmlformats.org/officeDocument/2006/relationships/image" Target="../media/image400.png"/><Relationship Id="rId2" Type="http://schemas.openxmlformats.org/officeDocument/2006/relationships/notesSlide" Target="../notesSlides/notesSlide102.xml"/><Relationship Id="rId1" Type="http://schemas.openxmlformats.org/officeDocument/2006/relationships/slideLayout" Target="../slideLayouts/slideLayout29.xml"/><Relationship Id="rId6" Type="http://schemas.openxmlformats.org/officeDocument/2006/relationships/image" Target="../media/image1180.png"/><Relationship Id="rId5" Type="http://schemas.openxmlformats.org/officeDocument/2006/relationships/image" Target="../media/image1170.png"/></Relationships>
</file>

<file path=ppt/slides/_rels/slide10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03.xml"/><Relationship Id="rId1" Type="http://schemas.openxmlformats.org/officeDocument/2006/relationships/slideLayout" Target="../slideLayouts/slideLayout29.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0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04.xml"/><Relationship Id="rId1" Type="http://schemas.openxmlformats.org/officeDocument/2006/relationships/slideLayout" Target="../slideLayouts/slideLayout29.xml"/><Relationship Id="rId4" Type="http://schemas.openxmlformats.org/officeDocument/2006/relationships/image" Target="../media/image47.png"/></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9.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9.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29.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29.xml"/></Relationships>
</file>

<file path=ppt/slides/_rels/slide109.xml.rels><?xml version="1.0" encoding="UTF-8" standalone="yes"?>
<Relationships xmlns="http://schemas.openxmlformats.org/package/2006/relationships"><Relationship Id="rId3" Type="http://schemas.openxmlformats.org/officeDocument/2006/relationships/hyperlink" Target="http://www.nist.gov/calibrations/upload/sp250-7.pdf" TargetMode="External"/><Relationship Id="rId2" Type="http://schemas.openxmlformats.org/officeDocument/2006/relationships/notesSlide" Target="../notesSlides/notesSlide109.xml"/><Relationship Id="rId1" Type="http://schemas.openxmlformats.org/officeDocument/2006/relationships/slideLayout" Target="../slideLayouts/slideLayout29.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9.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4793" y="2130425"/>
            <a:ext cx="8214610" cy="1470025"/>
          </a:xfrm>
        </p:spPr>
        <p:txBody>
          <a:bodyPr>
            <a:noAutofit/>
          </a:bodyPr>
          <a:lstStyle/>
          <a:p>
            <a:r>
              <a:rPr lang="en-US" sz="4800" dirty="0" smtClean="0"/>
              <a:t>Understanding Radiation Thermometry – Part II</a:t>
            </a:r>
            <a:br>
              <a:rPr lang="en-US" sz="4800" dirty="0" smtClean="0"/>
            </a:br>
            <a:endParaRPr lang="en-US" sz="4800" dirty="0"/>
          </a:p>
        </p:txBody>
      </p:sp>
      <p:sp>
        <p:nvSpPr>
          <p:cNvPr id="3" name="Subtitle 2"/>
          <p:cNvSpPr>
            <a:spLocks noGrp="1"/>
          </p:cNvSpPr>
          <p:nvPr>
            <p:ph type="subTitle" idx="1"/>
          </p:nvPr>
        </p:nvSpPr>
        <p:spPr>
          <a:xfrm>
            <a:off x="1371600" y="3886200"/>
            <a:ext cx="6400800" cy="1938992"/>
          </a:xfrm>
        </p:spPr>
        <p:txBody>
          <a:bodyPr/>
          <a:lstStyle/>
          <a:p>
            <a:r>
              <a:rPr lang="en-US" dirty="0" smtClean="0"/>
              <a:t>Timothy K. Risch</a:t>
            </a:r>
          </a:p>
          <a:p>
            <a:r>
              <a:rPr lang="en-US" dirty="0" smtClean="0"/>
              <a:t>NASA Armstrong Flight Research Center</a:t>
            </a:r>
          </a:p>
          <a:p>
            <a:r>
              <a:rPr lang="en-US" dirty="0" smtClean="0"/>
              <a:t>November 27, </a:t>
            </a:r>
            <a:r>
              <a:rPr lang="en-US" dirty="0" smtClean="0"/>
              <a:t>2015</a:t>
            </a:r>
          </a:p>
          <a:p>
            <a:endParaRPr lang="en-US" dirty="0" smtClean="0"/>
          </a:p>
          <a:p>
            <a:r>
              <a:rPr lang="en-US" dirty="0"/>
              <a:t>Narrated by Nicholas </a:t>
            </a:r>
            <a:r>
              <a:rPr lang="en-US" dirty="0" smtClean="0"/>
              <a:t>DeStefano</a:t>
            </a:r>
            <a:endParaRPr lang="en-US" dirty="0"/>
          </a:p>
        </p:txBody>
      </p:sp>
      <p:sp>
        <p:nvSpPr>
          <p:cNvPr id="4" name="Title 1"/>
          <p:cNvSpPr txBox="1">
            <a:spLocks/>
          </p:cNvSpPr>
          <p:nvPr/>
        </p:nvSpPr>
        <p:spPr>
          <a:xfrm>
            <a:off x="533400" y="0"/>
            <a:ext cx="7772400" cy="1149350"/>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
            </a:r>
            <a:br>
              <a:rPr lang="en-US" dirty="0" smtClean="0"/>
            </a:br>
            <a:endParaRPr lang="en-US" sz="8000" dirty="0"/>
          </a:p>
        </p:txBody>
      </p:sp>
      <p:sp>
        <p:nvSpPr>
          <p:cNvPr id="5" name="Title 1"/>
          <p:cNvSpPr txBox="1">
            <a:spLocks/>
          </p:cNvSpPr>
          <p:nvPr/>
        </p:nvSpPr>
        <p:spPr>
          <a:xfrm>
            <a:off x="533400" y="5612027"/>
            <a:ext cx="7772400" cy="1149350"/>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
            </a:r>
            <a:br>
              <a:rPr lang="en-US" dirty="0" smtClean="0"/>
            </a:br>
            <a:endParaRPr lang="en-US" sz="8000" dirty="0"/>
          </a:p>
        </p:txBody>
      </p:sp>
    </p:spTree>
    <p:extLst>
      <p:ext uri="{BB962C8B-B14F-4D97-AF65-F5344CB8AC3E}">
        <p14:creationId xmlns:p14="http://schemas.microsoft.com/office/powerpoint/2010/main" val="21991496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5" name="Straight Arrow Connector 44"/>
          <p:cNvCxnSpPr/>
          <p:nvPr/>
        </p:nvCxnSpPr>
        <p:spPr>
          <a:xfrm>
            <a:off x="2552833" y="5247241"/>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2187903" y="4150237"/>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1816585" y="3045502"/>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3146594" y="1069364"/>
            <a:ext cx="1171749" cy="584775"/>
          </a:xfrm>
          <a:prstGeom prst="rect">
            <a:avLst/>
          </a:prstGeom>
          <a:noFill/>
        </p:spPr>
        <p:txBody>
          <a:bodyPr wrap="square" rtlCol="0">
            <a:spAutoFit/>
          </a:bodyPr>
          <a:lstStyle/>
          <a:p>
            <a:r>
              <a:rPr lang="en-US" sz="3200" b="1" dirty="0"/>
              <a:t>Part I</a:t>
            </a:r>
          </a:p>
        </p:txBody>
      </p:sp>
      <p:sp>
        <p:nvSpPr>
          <p:cNvPr id="22" name="TextBox 21"/>
          <p:cNvSpPr txBox="1"/>
          <p:nvPr/>
        </p:nvSpPr>
        <p:spPr>
          <a:xfrm>
            <a:off x="1779336" y="5394959"/>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smtClean="0"/>
              <a:t>End off Part 1</a:t>
            </a:r>
            <a:endParaRPr lang="en-US" dirty="0"/>
          </a:p>
        </p:txBody>
      </p:sp>
      <p:sp>
        <p:nvSpPr>
          <p:cNvPr id="2" name="Title 1"/>
          <p:cNvSpPr>
            <a:spLocks noGrp="1"/>
          </p:cNvSpPr>
          <p:nvPr>
            <p:ph type="title"/>
          </p:nvPr>
        </p:nvSpPr>
        <p:spPr>
          <a:xfrm>
            <a:off x="351072" y="245039"/>
            <a:ext cx="8229600" cy="1143000"/>
          </a:xfrm>
        </p:spPr>
        <p:txBody>
          <a:bodyPr>
            <a:normAutofit/>
          </a:bodyPr>
          <a:lstStyle/>
          <a:p>
            <a:r>
              <a:rPr lang="en-US" sz="3200" dirty="0" smtClean="0"/>
              <a:t>Lesson Plan</a:t>
            </a:r>
            <a:endParaRPr lang="en-US" sz="3200" dirty="0"/>
          </a:p>
        </p:txBody>
      </p:sp>
      <p:sp>
        <p:nvSpPr>
          <p:cNvPr id="4" name="TextBox 3"/>
          <p:cNvSpPr txBox="1"/>
          <p:nvPr/>
        </p:nvSpPr>
        <p:spPr>
          <a:xfrm>
            <a:off x="682056" y="1005839"/>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p>
            <a:pPr algn="ctr"/>
            <a:r>
              <a:rPr lang="en-US" b="1" dirty="0" smtClean="0">
                <a:solidFill>
                  <a:schemeClr val="bg1"/>
                </a:solidFill>
              </a:rPr>
              <a:t>Nomenclature</a:t>
            </a:r>
            <a:endParaRPr lang="en-US" b="1" dirty="0">
              <a:solidFill>
                <a:schemeClr val="bg1"/>
              </a:solidFill>
            </a:endParaRPr>
          </a:p>
        </p:txBody>
      </p:sp>
      <p:sp>
        <p:nvSpPr>
          <p:cNvPr id="5" name="TextBox 4"/>
          <p:cNvSpPr txBox="1"/>
          <p:nvPr/>
        </p:nvSpPr>
        <p:spPr>
          <a:xfrm>
            <a:off x="956376" y="2103119"/>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Introduction</a:t>
            </a:r>
          </a:p>
        </p:txBody>
      </p:sp>
      <p:sp>
        <p:nvSpPr>
          <p:cNvPr id="6" name="TextBox 5"/>
          <p:cNvSpPr txBox="1"/>
          <p:nvPr/>
        </p:nvSpPr>
        <p:spPr>
          <a:xfrm>
            <a:off x="1230696" y="3200399"/>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History of Radiation Thermometry</a:t>
            </a:r>
          </a:p>
        </p:txBody>
      </p:sp>
      <p:sp>
        <p:nvSpPr>
          <p:cNvPr id="7" name="TextBox 6"/>
          <p:cNvSpPr txBox="1"/>
          <p:nvPr/>
        </p:nvSpPr>
        <p:spPr>
          <a:xfrm>
            <a:off x="1505016" y="4297679"/>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Fundamental Physics</a:t>
            </a:r>
          </a:p>
        </p:txBody>
      </p:sp>
      <p:sp>
        <p:nvSpPr>
          <p:cNvPr id="8" name="TextBox 7"/>
          <p:cNvSpPr txBox="1"/>
          <p:nvPr/>
        </p:nvSpPr>
        <p:spPr>
          <a:xfrm>
            <a:off x="5029200" y="100584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Practical Radiation Thermometers</a:t>
            </a:r>
          </a:p>
        </p:txBody>
      </p:sp>
      <p:sp>
        <p:nvSpPr>
          <p:cNvPr id="9" name="TextBox 8"/>
          <p:cNvSpPr txBox="1"/>
          <p:nvPr/>
        </p:nvSpPr>
        <p:spPr>
          <a:xfrm>
            <a:off x="5303520" y="210312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Practical Measurement Techniques</a:t>
            </a:r>
          </a:p>
        </p:txBody>
      </p:sp>
      <p:sp>
        <p:nvSpPr>
          <p:cNvPr id="10" name="TextBox 9"/>
          <p:cNvSpPr txBox="1"/>
          <p:nvPr/>
        </p:nvSpPr>
        <p:spPr>
          <a:xfrm>
            <a:off x="5577840" y="320040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Calibration</a:t>
            </a:r>
          </a:p>
        </p:txBody>
      </p:sp>
      <p:sp>
        <p:nvSpPr>
          <p:cNvPr id="12" name="TextBox 11"/>
          <p:cNvSpPr txBox="1"/>
          <p:nvPr/>
        </p:nvSpPr>
        <p:spPr>
          <a:xfrm>
            <a:off x="6126480" y="539496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Final Thoughts</a:t>
            </a:r>
          </a:p>
        </p:txBody>
      </p:sp>
      <p:sp>
        <p:nvSpPr>
          <p:cNvPr id="13" name="TextBox 12"/>
          <p:cNvSpPr txBox="1"/>
          <p:nvPr/>
        </p:nvSpPr>
        <p:spPr>
          <a:xfrm>
            <a:off x="5852160" y="429768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For Further Reading</a:t>
            </a:r>
          </a:p>
        </p:txBody>
      </p:sp>
      <p:cxnSp>
        <p:nvCxnSpPr>
          <p:cNvPr id="15" name="Straight Arrow Connector 14"/>
          <p:cNvCxnSpPr/>
          <p:nvPr/>
        </p:nvCxnSpPr>
        <p:spPr>
          <a:xfrm>
            <a:off x="1449771" y="1948967"/>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536359" y="791281"/>
            <a:ext cx="3782183" cy="5732635"/>
          </a:xfrm>
          <a:prstGeom prst="rect">
            <a:avLst/>
          </a:prstGeom>
          <a:solidFill>
            <a:schemeClr val="bg2">
              <a:lumMod val="50000"/>
              <a:alpha val="50000"/>
            </a:schemeClr>
          </a:solidFill>
          <a:ln w="444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9" name="Rectangle 28"/>
          <p:cNvSpPr/>
          <p:nvPr/>
        </p:nvSpPr>
        <p:spPr>
          <a:xfrm>
            <a:off x="4829748" y="791281"/>
            <a:ext cx="3782183" cy="5732635"/>
          </a:xfrm>
          <a:prstGeom prst="rect">
            <a:avLst/>
          </a:prstGeom>
          <a:gradFill>
            <a:gsLst>
              <a:gs pos="100000">
                <a:schemeClr val="accent1">
                  <a:tint val="100000"/>
                  <a:shade val="100000"/>
                  <a:satMod val="130000"/>
                  <a:alpha val="0"/>
                </a:schemeClr>
              </a:gs>
              <a:gs pos="100000">
                <a:schemeClr val="accent1">
                  <a:tint val="50000"/>
                  <a:shade val="100000"/>
                  <a:satMod val="350000"/>
                </a:schemeClr>
              </a:gs>
            </a:gsLst>
          </a:gradFill>
          <a:ln w="444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50" name="Straight Arrow Connector 49"/>
          <p:cNvCxnSpPr/>
          <p:nvPr/>
        </p:nvCxnSpPr>
        <p:spPr>
          <a:xfrm>
            <a:off x="5729251" y="1975488"/>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6096065" y="3082656"/>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a:off x="6467383" y="4187391"/>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a:off x="6832313" y="5284395"/>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7416953" y="1095651"/>
            <a:ext cx="1309416" cy="584775"/>
          </a:xfrm>
          <a:prstGeom prst="rect">
            <a:avLst/>
          </a:prstGeom>
          <a:noFill/>
        </p:spPr>
        <p:txBody>
          <a:bodyPr wrap="square" rtlCol="0">
            <a:spAutoFit/>
          </a:bodyPr>
          <a:lstStyle/>
          <a:p>
            <a:r>
              <a:rPr lang="en-US" sz="3200" b="1" dirty="0"/>
              <a:t>Part </a:t>
            </a:r>
            <a:r>
              <a:rPr lang="en-US" sz="3200" b="1" dirty="0" smtClean="0"/>
              <a:t>II</a:t>
            </a:r>
            <a:endParaRPr lang="en-US" sz="3200" b="1" dirty="0"/>
          </a:p>
        </p:txBody>
      </p:sp>
    </p:spTree>
    <p:extLst>
      <p:ext uri="{BB962C8B-B14F-4D97-AF65-F5344CB8AC3E}">
        <p14:creationId xmlns:p14="http://schemas.microsoft.com/office/powerpoint/2010/main" val="28719980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Preliminaries</a:t>
            </a:r>
            <a:endParaRPr lang="en-US" sz="3200" dirty="0"/>
          </a:p>
        </p:txBody>
      </p:sp>
      <p:sp>
        <p:nvSpPr>
          <p:cNvPr id="3" name="Content Placeholder 2"/>
          <p:cNvSpPr>
            <a:spLocks noGrp="1"/>
          </p:cNvSpPr>
          <p:nvPr>
            <p:ph idx="1"/>
          </p:nvPr>
        </p:nvSpPr>
        <p:spPr>
          <a:xfrm>
            <a:off x="1280968" y="1295400"/>
            <a:ext cx="6582064" cy="4525963"/>
          </a:xfrm>
        </p:spPr>
        <p:txBody>
          <a:bodyPr>
            <a:normAutofit/>
          </a:bodyPr>
          <a:lstStyle/>
          <a:p>
            <a:pPr marL="0" indent="0">
              <a:buNone/>
            </a:pPr>
            <a:r>
              <a:rPr lang="en-US" sz="2800" dirty="0" smtClean="0">
                <a:latin typeface="+mj-lt"/>
              </a:rPr>
              <a:t>An Excel® worksheet containing solutions to all examples are available from Tim Risch at </a:t>
            </a:r>
            <a:r>
              <a:rPr lang="en-US" sz="2800" dirty="0" smtClean="0">
                <a:latin typeface="+mj-lt"/>
                <a:hlinkClick r:id="rId3"/>
              </a:rPr>
              <a:t>Timothy.K.Risch@NASA.gov</a:t>
            </a:r>
            <a:endParaRPr lang="en-US" sz="2800" dirty="0" smtClean="0">
              <a:latin typeface="+mj-lt"/>
            </a:endParaRPr>
          </a:p>
          <a:p>
            <a:pPr marL="0" indent="0">
              <a:buNone/>
            </a:pPr>
            <a:endParaRPr lang="en-US" sz="2800" dirty="0">
              <a:latin typeface="+mj-lt"/>
            </a:endParaRPr>
          </a:p>
          <a:p>
            <a:pPr marL="0" indent="0">
              <a:buNone/>
            </a:pPr>
            <a:r>
              <a:rPr lang="en-US" sz="2800" dirty="0" smtClean="0"/>
              <a:t>Excel®, </a:t>
            </a:r>
            <a:r>
              <a:rPr lang="en-US" sz="2800" dirty="0"/>
              <a:t>Visual Basic for </a:t>
            </a:r>
            <a:r>
              <a:rPr lang="en-US" sz="2800" dirty="0" smtClean="0"/>
              <a:t>Applications®, </a:t>
            </a:r>
            <a:r>
              <a:rPr lang="en-US" sz="2800" dirty="0"/>
              <a:t>and </a:t>
            </a:r>
            <a:r>
              <a:rPr lang="en-US" sz="2800" dirty="0" smtClean="0"/>
              <a:t>Microsoft® </a:t>
            </a:r>
            <a:r>
              <a:rPr lang="en-US" sz="2800" dirty="0"/>
              <a:t>are </a:t>
            </a:r>
            <a:r>
              <a:rPr lang="en-US" sz="2800" dirty="0" smtClean="0"/>
              <a:t>registered trademarks </a:t>
            </a:r>
            <a:r>
              <a:rPr lang="en-US" sz="2800" dirty="0"/>
              <a:t>of Microsoft Corporation.</a:t>
            </a:r>
            <a:endParaRPr lang="en-US" sz="2800" dirty="0">
              <a:latin typeface="+mj-lt"/>
            </a:endParaRPr>
          </a:p>
        </p:txBody>
      </p:sp>
    </p:spTree>
    <p:extLst>
      <p:ext uri="{BB962C8B-B14F-4D97-AF65-F5344CB8AC3E}">
        <p14:creationId xmlns:p14="http://schemas.microsoft.com/office/powerpoint/2010/main" val="39666681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Nomenclature - 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5226367"/>
              </a:xfrm>
            </p:spPr>
            <p:txBody>
              <a:bodyPr/>
              <a:lstStyle/>
              <a:p>
                <a:pPr marL="0" indent="0">
                  <a:buNone/>
                  <a:tabLst>
                    <a:tab pos="1141413" algn="l"/>
                  </a:tabLst>
                </a:pPr>
                <a14:m>
                  <m:oMath xmlns:m="http://schemas.openxmlformats.org/officeDocument/2006/math">
                    <m:r>
                      <a:rPr lang="en-US" sz="2000" i="1" smtClean="0">
                        <a:latin typeface="Cambria Math" panose="02040503050406030204" pitchFamily="18" charset="0"/>
                      </a:rPr>
                      <m:t>𝑐</m:t>
                    </m:r>
                  </m:oMath>
                </a14:m>
                <a:r>
                  <a:rPr lang="en-US" sz="2000" dirty="0"/>
                  <a:t>	speed of light, 2.99792458 × 10</a:t>
                </a:r>
                <a:r>
                  <a:rPr lang="en-US" sz="2000" baseline="30000" dirty="0"/>
                  <a:t>8</a:t>
                </a:r>
                <a:r>
                  <a:rPr lang="en-US" sz="2000" dirty="0"/>
                  <a:t> m/s</a:t>
                </a:r>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1">
                            <a:latin typeface="Cambria Math" panose="02040503050406030204" pitchFamily="18" charset="0"/>
                          </a:rPr>
                          <m:t>1</m:t>
                        </m:r>
                      </m:sub>
                    </m:sSub>
                  </m:oMath>
                </a14:m>
                <a:r>
                  <a:rPr lang="en-US" sz="2000" dirty="0"/>
                  <a:t>	</a:t>
                </a:r>
                <a:r>
                  <a:rPr lang="en-US" sz="2000" dirty="0" smtClean="0"/>
                  <a:t>Planck’s </a:t>
                </a:r>
                <a:r>
                  <a:rPr lang="en-US" sz="2000" dirty="0"/>
                  <a:t>first constant,  </a:t>
                </a:r>
                <a14:m>
                  <m:oMath xmlns:m="http://schemas.openxmlformats.org/officeDocument/2006/math">
                    <m:r>
                      <a:rPr lang="en-US" sz="2000" i="1">
                        <a:latin typeface="Cambria Math" panose="02040503050406030204" pitchFamily="18" charset="0"/>
                      </a:rPr>
                      <m:t>2</m:t>
                    </m:r>
                    <m:acc>
                      <m:accPr>
                        <m:chr m:val="̅"/>
                        <m:ctrlPr>
                          <a:rPr lang="en-US" sz="2000" i="1">
                            <a:latin typeface="Cambria Math" panose="02040503050406030204" pitchFamily="18" charset="0"/>
                          </a:rPr>
                        </m:ctrlPr>
                      </m:accPr>
                      <m:e>
                        <m:r>
                          <a:rPr lang="en-US" sz="2000" i="1">
                            <a:latin typeface="Cambria Math" panose="02040503050406030204" pitchFamily="18" charset="0"/>
                          </a:rPr>
                          <m:t>h</m:t>
                        </m:r>
                      </m:e>
                    </m:acc>
                    <m:sSup>
                      <m:sSupPr>
                        <m:ctrlPr>
                          <a:rPr lang="en-US" sz="2000" i="1">
                            <a:latin typeface="Cambria Math" panose="02040503050406030204" pitchFamily="18" charset="0"/>
                          </a:rPr>
                        </m:ctrlPr>
                      </m:sSupPr>
                      <m:e>
                        <m:r>
                          <a:rPr lang="en-US" sz="2000" i="1">
                            <a:latin typeface="Cambria Math" panose="02040503050406030204" pitchFamily="18" charset="0"/>
                          </a:rPr>
                          <m:t>𝑐</m:t>
                        </m:r>
                      </m:e>
                      <m:sup>
                        <m:r>
                          <a:rPr lang="en-US" sz="2000" i="1">
                            <a:latin typeface="Cambria Math" panose="02040503050406030204" pitchFamily="18" charset="0"/>
                          </a:rPr>
                          <m:t>2</m:t>
                        </m:r>
                      </m:sup>
                    </m:sSup>
                  </m:oMath>
                </a14:m>
                <a:r>
                  <a:rPr lang="en-US" sz="2000" dirty="0"/>
                  <a:t> = 1.191043 × 10</a:t>
                </a:r>
                <a:r>
                  <a:rPr lang="en-US" sz="2000" baseline="30000" dirty="0"/>
                  <a:t>8</a:t>
                </a:r>
                <a:r>
                  <a:rPr lang="en-US" sz="2000" dirty="0"/>
                  <a:t> W-</a:t>
                </a:r>
                <a:r>
                  <a:rPr lang="en-US" sz="2000" dirty="0">
                    <a:sym typeface="Symbol"/>
                  </a:rPr>
                  <a:t></a:t>
                </a:r>
                <a:r>
                  <a:rPr lang="en-US" sz="2000" dirty="0"/>
                  <a:t>m</a:t>
                </a:r>
                <a:r>
                  <a:rPr lang="en-US" sz="2000" baseline="30000" dirty="0"/>
                  <a:t>4</a:t>
                </a:r>
                <a:r>
                  <a:rPr lang="en-US" sz="2000" dirty="0"/>
                  <a:t>/m</a:t>
                </a:r>
                <a:r>
                  <a:rPr lang="en-US" sz="2000" baseline="30000" dirty="0"/>
                  <a:t>2</a:t>
                </a:r>
                <a:r>
                  <a:rPr lang="en-US" sz="2000" dirty="0"/>
                  <a:t>-sr</a:t>
                </a:r>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1">
                            <a:latin typeface="Cambria Math" panose="02040503050406030204" pitchFamily="18" charset="0"/>
                          </a:rPr>
                          <m:t>2</m:t>
                        </m:r>
                      </m:sub>
                    </m:sSub>
                  </m:oMath>
                </a14:m>
                <a:r>
                  <a:rPr lang="en-US" sz="2000" dirty="0"/>
                  <a:t>	</a:t>
                </a:r>
                <a:r>
                  <a:rPr lang="en-US" sz="2000" dirty="0" smtClean="0"/>
                  <a:t>Planck’s </a:t>
                </a:r>
                <a:r>
                  <a:rPr lang="en-US" sz="2000" dirty="0"/>
                  <a:t>second constant,  </a:t>
                </a:r>
                <a14:m>
                  <m:oMath xmlns:m="http://schemas.openxmlformats.org/officeDocument/2006/math">
                    <m:acc>
                      <m:accPr>
                        <m:chr m:val="̅"/>
                        <m:ctrlPr>
                          <a:rPr lang="en-US" sz="2000" i="1">
                            <a:latin typeface="Cambria Math" panose="02040503050406030204" pitchFamily="18" charset="0"/>
                          </a:rPr>
                        </m:ctrlPr>
                      </m:accPr>
                      <m:e>
                        <m:r>
                          <a:rPr lang="en-US" sz="2000" i="1">
                            <a:latin typeface="Cambria Math" panose="02040503050406030204" pitchFamily="18" charset="0"/>
                          </a:rPr>
                          <m:t>h</m:t>
                        </m:r>
                      </m:e>
                    </m:acc>
                    <m:r>
                      <a:rPr lang="en-US" sz="2000" i="1">
                        <a:latin typeface="Cambria Math" panose="02040503050406030204" pitchFamily="18" charset="0"/>
                      </a:rPr>
                      <m:t>𝑐</m:t>
                    </m:r>
                    <m:r>
                      <a:rPr lang="en-US" sz="2000" i="1">
                        <a:latin typeface="Cambria Math" panose="02040503050406030204" pitchFamily="18" charset="0"/>
                      </a:rPr>
                      <m:t>/</m:t>
                    </m:r>
                    <m:r>
                      <a:rPr lang="en-US" sz="2000" i="1">
                        <a:latin typeface="Cambria Math" panose="02040503050406030204" pitchFamily="18" charset="0"/>
                      </a:rPr>
                      <m:t>𝑘</m:t>
                    </m:r>
                  </m:oMath>
                </a14:m>
                <a:r>
                  <a:rPr lang="en-US" sz="2000" dirty="0"/>
                  <a:t> = 14,387.75 </a:t>
                </a:r>
                <a:r>
                  <a:rPr lang="en-US" sz="2000" dirty="0">
                    <a:sym typeface="Symbol"/>
                  </a:rPr>
                  <a:t></a:t>
                </a:r>
                <a:r>
                  <a:rPr lang="en-US" sz="2000" dirty="0" smtClean="0"/>
                  <a:t>m-K</a:t>
                </a:r>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b="0" i="1" smtClean="0">
                            <a:latin typeface="Cambria Math" panose="02040503050406030204" pitchFamily="18" charset="0"/>
                          </a:rPr>
                          <m:t>3</m:t>
                        </m:r>
                      </m:sub>
                    </m:sSub>
                  </m:oMath>
                </a14:m>
                <a:r>
                  <a:rPr lang="en-US" sz="2000" dirty="0" smtClean="0"/>
                  <a:t>	Constant in Wien’s displacement law</a:t>
                </a:r>
                <a:endParaRPr lang="en-US" sz="2000" dirty="0"/>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b="0" i="1" smtClean="0">
                            <a:latin typeface="Cambria Math" panose="02040503050406030204" pitchFamily="18" charset="0"/>
                          </a:rPr>
                          <m:t>4</m:t>
                        </m:r>
                      </m:sub>
                    </m:sSub>
                  </m:oMath>
                </a14:m>
                <a:r>
                  <a:rPr lang="en-US" sz="2000" dirty="0" smtClean="0"/>
                  <a:t>	Constant </a:t>
                </a:r>
                <a:r>
                  <a:rPr lang="en-US" sz="2000" dirty="0"/>
                  <a:t>in equation for maximum blackbody intensity</a:t>
                </a:r>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𝐷</m:t>
                        </m:r>
                      </m:e>
                      <m:sub>
                        <m:r>
                          <a:rPr lang="en-US" sz="2000" i="1">
                            <a:latin typeface="Cambria Math" panose="02040503050406030204" pitchFamily="18" charset="0"/>
                          </a:rPr>
                          <m:t>𝑖</m:t>
                        </m:r>
                      </m:sub>
                    </m:sSub>
                    <m:d>
                      <m:dPr>
                        <m:ctrlPr>
                          <a:rPr lang="en-US" sz="2000" i="1">
                            <a:latin typeface="Cambria Math" panose="02040503050406030204" pitchFamily="18" charset="0"/>
                          </a:rPr>
                        </m:ctrlPr>
                      </m:dPr>
                      <m:e>
                        <m:r>
                          <a:rPr lang="en-US" sz="2000" i="1">
                            <a:latin typeface="Cambria Math" panose="02040503050406030204" pitchFamily="18" charset="0"/>
                            <a:sym typeface="Symbol"/>
                          </a:rPr>
                          <m:t></m:t>
                        </m:r>
                      </m:e>
                    </m:d>
                  </m:oMath>
                </a14:m>
                <a:r>
                  <a:rPr lang="en-US" sz="2000" dirty="0"/>
                  <a:t>	detector spectral response function for detector </a:t>
                </a:r>
                <a:r>
                  <a:rPr lang="en-US" sz="2000" i="1" dirty="0" smtClean="0"/>
                  <a:t>I</a:t>
                </a:r>
              </a:p>
              <a:p>
                <a:pPr marL="0" indent="0">
                  <a:buNone/>
                  <a:tabLst>
                    <a:tab pos="1141413" algn="l"/>
                  </a:tabLst>
                </a:pP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𝐹</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𝑙</m:t>
                            </m:r>
                          </m:sub>
                        </m:sSub>
                        <m:r>
                          <a:rPr lang="en-US" i="1">
                            <a:latin typeface="Cambria Math" panose="02040503050406030204" pitchFamily="18" charset="0"/>
                          </a:rPr>
                          <m:t>𝑇</m:t>
                        </m:r>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𝑢</m:t>
                            </m:r>
                          </m:sub>
                        </m:sSub>
                        <m:r>
                          <a:rPr lang="en-US" i="1">
                            <a:latin typeface="Cambria Math" panose="02040503050406030204" pitchFamily="18" charset="0"/>
                          </a:rPr>
                          <m:t>𝑇</m:t>
                        </m:r>
                      </m:sub>
                    </m:sSub>
                  </m:oMath>
                </a14:m>
                <a:r>
                  <a:rPr lang="en-US" i="1" dirty="0" smtClean="0">
                    <a:latin typeface="Cambria Math" panose="02040503050406030204" pitchFamily="18" charset="0"/>
                  </a:rPr>
                  <a:t>	</a:t>
                </a:r>
                <a:r>
                  <a:rPr lang="en-US" dirty="0"/>
                  <a:t>fraction of spectral intensity between two </a:t>
                </a:r>
                <a:r>
                  <a:rPr lang="en-US" dirty="0" smtClean="0"/>
                  <a:t>wavelength-	temperature values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𝑙</m:t>
                        </m:r>
                      </m:sub>
                    </m:sSub>
                    <m:r>
                      <a:rPr lang="en-US" i="1" smtClean="0">
                        <a:latin typeface="Cambria Math" panose="02040503050406030204" pitchFamily="18" charset="0"/>
                      </a:rPr>
                      <m:t>𝑇</m:t>
                    </m:r>
                  </m:oMath>
                </a14:m>
                <a:r>
                  <a:rPr lang="en-US" i="1" dirty="0" smtClean="0">
                    <a:latin typeface="Cambria Math" panose="02040503050406030204" pitchFamily="18" charset="0"/>
                  </a:rPr>
                  <a:t> </a:t>
                </a:r>
                <a:r>
                  <a:rPr lang="en-US" dirty="0"/>
                  <a:t>and</a:t>
                </a:r>
                <a:r>
                  <a:rPr lang="en-US" i="1" dirty="0" smtClean="0">
                    <a:latin typeface="Cambria Math" panose="02040503050406030204" pitchFamily="18" charset="0"/>
                  </a:rPr>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𝑢</m:t>
                        </m:r>
                      </m:sub>
                    </m:sSub>
                    <m:r>
                      <a:rPr lang="en-US" i="1">
                        <a:latin typeface="Cambria Math" panose="02040503050406030204" pitchFamily="18" charset="0"/>
                      </a:rPr>
                      <m:t>𝑇</m:t>
                    </m:r>
                  </m:oMath>
                </a14:m>
                <a:endParaRPr lang="en-US" i="1" dirty="0" smtClean="0">
                  <a:latin typeface="Cambria Math" panose="02040503050406030204" pitchFamily="18" charset="0"/>
                </a:endParaRPr>
              </a:p>
              <a:p>
                <a:pPr marL="0" indent="0">
                  <a:buNone/>
                  <a:tabLst>
                    <a:tab pos="1141413" algn="l"/>
                  </a:tabLst>
                </a:pPr>
                <a14:m>
                  <m:oMath xmlns:m="http://schemas.openxmlformats.org/officeDocument/2006/math">
                    <m:acc>
                      <m:accPr>
                        <m:chr m:val="̅"/>
                        <m:ctrlPr>
                          <a:rPr lang="en-US" sz="1800" i="1">
                            <a:latin typeface="Cambria Math" panose="02040503050406030204" pitchFamily="18" charset="0"/>
                          </a:rPr>
                        </m:ctrlPr>
                      </m:accPr>
                      <m:e>
                        <m:r>
                          <a:rPr lang="en-US" sz="1800" i="1">
                            <a:latin typeface="Cambria Math" panose="02040503050406030204" pitchFamily="18" charset="0"/>
                          </a:rPr>
                          <m:t>h</m:t>
                        </m:r>
                      </m:e>
                    </m:acc>
                  </m:oMath>
                </a14:m>
                <a:r>
                  <a:rPr lang="en-US" sz="2000" dirty="0"/>
                  <a:t>	</a:t>
                </a:r>
                <a:r>
                  <a:rPr lang="en-US" sz="2000" dirty="0" smtClean="0"/>
                  <a:t>Planck’s </a:t>
                </a:r>
                <a:r>
                  <a:rPr lang="en-US" sz="2000" dirty="0"/>
                  <a:t>constant, 6.626068 × 10</a:t>
                </a:r>
                <a:r>
                  <a:rPr lang="en-US" sz="2000" baseline="30000" dirty="0"/>
                  <a:t>-34</a:t>
                </a:r>
                <a:r>
                  <a:rPr lang="en-US" sz="2000" dirty="0"/>
                  <a:t> J-s</a:t>
                </a:r>
              </a:p>
              <a:p>
                <a:pPr marL="0" indent="0">
                  <a:buNone/>
                  <a:tabLst>
                    <a:tab pos="1141413" algn="l"/>
                  </a:tabLst>
                </a:pPr>
                <a14:m>
                  <m:oMath xmlns:m="http://schemas.openxmlformats.org/officeDocument/2006/math">
                    <m:r>
                      <a:rPr lang="en-US" sz="2000" i="1">
                        <a:latin typeface="Cambria Math" panose="02040503050406030204" pitchFamily="18" charset="0"/>
                      </a:rPr>
                      <m:t>𝑘</m:t>
                    </m:r>
                  </m:oMath>
                </a14:m>
                <a:r>
                  <a:rPr lang="en-US" sz="2000" dirty="0"/>
                  <a:t>	Boltzmann constant, 1.3806503 × 10</a:t>
                </a:r>
                <a:r>
                  <a:rPr lang="en-US" sz="2000" baseline="30000" dirty="0"/>
                  <a:t>-23</a:t>
                </a:r>
                <a:r>
                  <a:rPr lang="en-US" sz="2000" dirty="0"/>
                  <a:t> J/K</a:t>
                </a:r>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b="0" i="1" smtClean="0">
                            <a:latin typeface="Cambria Math" panose="02040503050406030204" pitchFamily="18" charset="0"/>
                          </a:rPr>
                          <m:t>𝑖</m:t>
                        </m:r>
                      </m:e>
                      <m:sub>
                        <m:r>
                          <a:rPr lang="en-US" sz="2000" i="1">
                            <a:latin typeface="Cambria Math" panose="02040503050406030204" pitchFamily="18" charset="0"/>
                          </a:rPr>
                          <m:t>𝑏</m:t>
                        </m:r>
                        <m:r>
                          <a:rPr lang="en-US" sz="2000" b="0" i="1" smtClean="0">
                            <a:latin typeface="Cambria Math" panose="02040503050406030204" pitchFamily="18" charset="0"/>
                          </a:rPr>
                          <m:t>,</m:t>
                        </m:r>
                        <m:r>
                          <a:rPr lang="en-US" sz="2000" i="1">
                            <a:latin typeface="Cambria Math" panose="02040503050406030204" pitchFamily="18" charset="0"/>
                          </a:rPr>
                          <m:t>𝜆</m:t>
                        </m:r>
                      </m:sub>
                    </m:sSub>
                    <m:r>
                      <a:rPr lang="en-US" sz="2000" i="1">
                        <a:latin typeface="Cambria Math" panose="02040503050406030204" pitchFamily="18" charset="0"/>
                      </a:rPr>
                      <m:t>(</m:t>
                    </m:r>
                    <m:r>
                      <a:rPr lang="en-US" sz="2000" i="1">
                        <a:latin typeface="Cambria Math" panose="02040503050406030204" pitchFamily="18" charset="0"/>
                        <a:sym typeface="Symbol"/>
                      </a:rPr>
                      <m:t></m:t>
                    </m:r>
                    <m:r>
                      <a:rPr lang="en-US" sz="2000" i="1">
                        <a:latin typeface="Cambria Math" panose="02040503050406030204" pitchFamily="18" charset="0"/>
                      </a:rPr>
                      <m:t>, </m:t>
                    </m:r>
                    <m:r>
                      <a:rPr lang="en-US" sz="2000" i="1">
                        <a:latin typeface="Cambria Math" panose="02040503050406030204" pitchFamily="18" charset="0"/>
                      </a:rPr>
                      <m:t>𝑇</m:t>
                    </m:r>
                    <m:r>
                      <a:rPr lang="en-US" sz="2000" i="1">
                        <a:latin typeface="Cambria Math" panose="02040503050406030204" pitchFamily="18" charset="0"/>
                      </a:rPr>
                      <m:t>)</m:t>
                    </m:r>
                  </m:oMath>
                </a14:m>
                <a:r>
                  <a:rPr lang="en-US" sz="2000" dirty="0"/>
                  <a:t>	spectral emissive </a:t>
                </a:r>
                <a:r>
                  <a:rPr lang="en-US" dirty="0" smtClean="0"/>
                  <a:t>intensity</a:t>
                </a:r>
                <a:r>
                  <a:rPr lang="en-US" sz="2000" dirty="0" smtClean="0"/>
                  <a:t> </a:t>
                </a:r>
                <a:r>
                  <a:rPr lang="en-US" sz="2000" dirty="0"/>
                  <a:t>of a perfect </a:t>
                </a:r>
                <a:r>
                  <a:rPr lang="en-US" sz="2000" dirty="0" smtClean="0"/>
                  <a:t>blackbody </a:t>
                </a:r>
                <a:r>
                  <a:rPr lang="en-US" sz="2000" dirty="0"/>
                  <a:t>at 	</a:t>
                </a:r>
                <a:r>
                  <a:rPr lang="en-US" sz="2000" dirty="0" smtClean="0"/>
                  <a:t>wavelength </a:t>
                </a:r>
                <a:r>
                  <a:rPr lang="en-US" sz="2000" dirty="0">
                    <a:sym typeface="Symbol"/>
                  </a:rPr>
                  <a:t></a:t>
                </a:r>
                <a:r>
                  <a:rPr lang="en-US" sz="2000" dirty="0"/>
                  <a:t> and temperature </a:t>
                </a:r>
                <a14:m>
                  <m:oMath xmlns:m="http://schemas.openxmlformats.org/officeDocument/2006/math">
                    <m:r>
                      <a:rPr lang="en-US" sz="2000" i="1">
                        <a:latin typeface="Cambria Math" panose="02040503050406030204" pitchFamily="18" charset="0"/>
                      </a:rPr>
                      <m:t>𝑇</m:t>
                    </m:r>
                  </m:oMath>
                </a14:m>
                <a:r>
                  <a:rPr lang="en-US" sz="2000" i="1" dirty="0"/>
                  <a:t>,</a:t>
                </a:r>
                <a:r>
                  <a:rPr lang="en-US" sz="2000" dirty="0"/>
                  <a:t> W/m</a:t>
                </a:r>
                <a:r>
                  <a:rPr lang="en-US" sz="2000" baseline="30000" dirty="0"/>
                  <a:t>2</a:t>
                </a:r>
                <a:r>
                  <a:rPr lang="en-US" sz="2000" dirty="0"/>
                  <a:t>-sr-</a:t>
                </a:r>
                <a:r>
                  <a:rPr lang="en-US" sz="2000" dirty="0">
                    <a:sym typeface="Symbol"/>
                  </a:rPr>
                  <a:t></a:t>
                </a:r>
                <a:r>
                  <a:rPr lang="en-US" sz="2000" dirty="0" smtClean="0"/>
                  <a:t>m</a:t>
                </a:r>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𝑖</m:t>
                        </m:r>
                      </m:e>
                      <m:sub>
                        <m:r>
                          <a:rPr lang="en-US" sz="2000" i="1">
                            <a:latin typeface="Cambria Math"/>
                          </a:rPr>
                          <m:t>𝜆</m:t>
                        </m:r>
                      </m:sub>
                    </m:sSub>
                    <m:r>
                      <a:rPr lang="en-US" sz="2000" i="1">
                        <a:latin typeface="Cambria Math"/>
                      </a:rPr>
                      <m:t>(</m:t>
                    </m:r>
                    <m:r>
                      <a:rPr lang="en-US" sz="2000" i="1">
                        <a:latin typeface="Cambria Math"/>
                        <a:sym typeface="Symbol"/>
                      </a:rPr>
                      <m:t></m:t>
                    </m:r>
                    <m:r>
                      <a:rPr lang="en-US" sz="2000" i="1">
                        <a:latin typeface="Cambria Math"/>
                      </a:rPr>
                      <m:t>, </m:t>
                    </m:r>
                    <m:r>
                      <a:rPr lang="en-US" sz="2000" i="1">
                        <a:latin typeface="Cambria Math"/>
                      </a:rPr>
                      <m:t>𝑇</m:t>
                    </m:r>
                    <m:r>
                      <a:rPr lang="en-US" sz="2000" i="1">
                        <a:latin typeface="Cambria Math"/>
                      </a:rPr>
                      <m:t>)</m:t>
                    </m:r>
                  </m:oMath>
                </a14:m>
                <a:r>
                  <a:rPr lang="en-US" sz="2000" dirty="0"/>
                  <a:t>	spectral radiant intensity of a </a:t>
                </a:r>
                <a:r>
                  <a:rPr lang="en-US" sz="2000" dirty="0" smtClean="0"/>
                  <a:t>non-blackbody </a:t>
                </a:r>
                <a:r>
                  <a:rPr lang="en-US" sz="2000" dirty="0"/>
                  <a:t>at wavelength </a:t>
                </a:r>
                <a:r>
                  <a:rPr lang="en-US" sz="2000" dirty="0" smtClean="0"/>
                  <a:t>	</a:t>
                </a:r>
                <a:r>
                  <a:rPr lang="en-US" sz="2000" dirty="0" smtClean="0">
                    <a:sym typeface="Symbol"/>
                  </a:rPr>
                  <a:t></a:t>
                </a:r>
                <a:r>
                  <a:rPr lang="en-US" sz="2000" dirty="0" smtClean="0"/>
                  <a:t> </a:t>
                </a:r>
                <a:r>
                  <a:rPr lang="en-US" sz="2000" dirty="0"/>
                  <a:t>and </a:t>
                </a:r>
                <a:r>
                  <a:rPr lang="en-US" sz="2000" dirty="0" smtClean="0"/>
                  <a:t>	temperature </a:t>
                </a:r>
                <a14:m>
                  <m:oMath xmlns:m="http://schemas.openxmlformats.org/officeDocument/2006/math">
                    <m:r>
                      <a:rPr lang="en-US" sz="2000" i="1">
                        <a:latin typeface="Cambria Math"/>
                      </a:rPr>
                      <m:t>𝑇</m:t>
                    </m:r>
                  </m:oMath>
                </a14:m>
                <a:r>
                  <a:rPr lang="en-US" sz="2000" i="1" dirty="0"/>
                  <a:t>,</a:t>
                </a:r>
                <a:r>
                  <a:rPr lang="en-US" sz="2000" dirty="0"/>
                  <a:t> W/m</a:t>
                </a:r>
                <a:r>
                  <a:rPr lang="en-US" sz="2000" baseline="30000" dirty="0"/>
                  <a:t>2</a:t>
                </a:r>
                <a:r>
                  <a:rPr lang="en-US" sz="2000" dirty="0"/>
                  <a:t>-sr-</a:t>
                </a:r>
                <a:r>
                  <a:rPr lang="en-US" sz="2000" dirty="0">
                    <a:sym typeface="Symbol"/>
                  </a:rPr>
                  <a:t></a:t>
                </a:r>
                <a:r>
                  <a:rPr lang="en-US" sz="2000" dirty="0" smtClean="0"/>
                  <a:t>m</a:t>
                </a:r>
                <a:endParaRPr lang="en-US" sz="20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5226367"/>
              </a:xfrm>
              <a:blipFill rotWithShape="0">
                <a:blip r:embed="rId3"/>
                <a:stretch>
                  <a:fillRect t="-817" b="-1050"/>
                </a:stretch>
              </a:blipFill>
            </p:spPr>
            <p:txBody>
              <a:bodyPr/>
              <a:lstStyle/>
              <a:p>
                <a:r>
                  <a:rPr lang="en-US">
                    <a:noFill/>
                  </a:rPr>
                  <a:t> </a:t>
                </a:r>
              </a:p>
            </p:txBody>
          </p:sp>
        </mc:Fallback>
      </mc:AlternateContent>
    </p:spTree>
    <p:extLst>
      <p:ext uri="{BB962C8B-B14F-4D97-AF65-F5344CB8AC3E}">
        <p14:creationId xmlns:p14="http://schemas.microsoft.com/office/powerpoint/2010/main" val="355439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Nomenclature - </a:t>
            </a:r>
            <a:r>
              <a:rPr lang="en-US" sz="3200" dirty="0" smtClean="0"/>
              <a:t>II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4561114"/>
              </a:xfrm>
            </p:spPr>
            <p:txBody>
              <a:bodyPr>
                <a:noAutofit/>
              </a:bodyPr>
              <a:lstStyle/>
              <a:p>
                <a:pPr marL="0" indent="0">
                  <a:buNone/>
                  <a:tabLst>
                    <a:tab pos="1376363" algn="l"/>
                  </a:tabLst>
                </a:pPr>
                <a14:m>
                  <m:oMath xmlns:m="http://schemas.openxmlformats.org/officeDocument/2006/math">
                    <m:sSub>
                      <m:sSubPr>
                        <m:ctrlPr>
                          <a:rPr lang="en-US" sz="2000" i="1" smtClean="0">
                            <a:latin typeface="Cambria Math" panose="02040503050406030204" pitchFamily="18" charset="0"/>
                          </a:rPr>
                        </m:ctrlPr>
                      </m:sSubPr>
                      <m:e>
                        <m:r>
                          <a:rPr lang="en-US" sz="2000" i="1">
                            <a:latin typeface="Cambria Math" panose="02040503050406030204" pitchFamily="18" charset="0"/>
                          </a:rPr>
                          <m:t>𝑖</m:t>
                        </m:r>
                      </m:e>
                      <m:sub>
                        <m:r>
                          <a:rPr lang="en-US" sz="2000" i="1">
                            <a:latin typeface="Cambria Math"/>
                          </a:rPr>
                          <m:t>𝑏</m:t>
                        </m:r>
                      </m:sub>
                    </m:sSub>
                    <m:r>
                      <a:rPr lang="en-US" sz="2000" i="1">
                        <a:latin typeface="Cambria Math"/>
                      </a:rPr>
                      <m:t>(</m:t>
                    </m:r>
                    <m:r>
                      <a:rPr lang="en-US" sz="2000" i="1">
                        <a:latin typeface="Cambria Math"/>
                      </a:rPr>
                      <m:t>𝑇</m:t>
                    </m:r>
                    <m:r>
                      <a:rPr lang="en-US" sz="2000" i="1">
                        <a:latin typeface="Cambria Math"/>
                      </a:rPr>
                      <m:t>)</m:t>
                    </m:r>
                  </m:oMath>
                </a14:m>
                <a:r>
                  <a:rPr lang="en-US" sz="2000" dirty="0"/>
                  <a:t>	total radiant intensity of a </a:t>
                </a:r>
                <a:r>
                  <a:rPr lang="en-US" sz="2000" dirty="0" smtClean="0"/>
                  <a:t>blackbody </a:t>
                </a:r>
                <a:r>
                  <a:rPr lang="en-US" sz="2000" dirty="0"/>
                  <a:t>at temperature </a:t>
                </a:r>
                <a14:m>
                  <m:oMath xmlns:m="http://schemas.openxmlformats.org/officeDocument/2006/math">
                    <m:r>
                      <a:rPr lang="en-US" sz="2000" i="1">
                        <a:latin typeface="Cambria Math"/>
                      </a:rPr>
                      <m:t>𝑇</m:t>
                    </m:r>
                  </m:oMath>
                </a14:m>
                <a:r>
                  <a:rPr lang="en-US" sz="2000" i="1" dirty="0"/>
                  <a:t>,</a:t>
                </a:r>
                <a:r>
                  <a:rPr lang="en-US" sz="2000" dirty="0"/>
                  <a:t> </a:t>
                </a:r>
                <a:endParaRPr lang="en-US" sz="2000" dirty="0" smtClean="0"/>
              </a:p>
              <a:p>
                <a:pPr marL="0" indent="0">
                  <a:buNone/>
                  <a:tabLst>
                    <a:tab pos="1376363" algn="l"/>
                  </a:tabLst>
                </a:pPr>
                <a:r>
                  <a:rPr lang="en-US" dirty="0"/>
                  <a:t>	</a:t>
                </a:r>
                <a:r>
                  <a:rPr lang="en-US" sz="2000" dirty="0" smtClean="0"/>
                  <a:t>W/m</a:t>
                </a:r>
                <a:r>
                  <a:rPr lang="en-US" sz="2000" baseline="30000" dirty="0" smtClean="0"/>
                  <a:t>2</a:t>
                </a:r>
                <a:r>
                  <a:rPr lang="en-US" sz="2000" dirty="0" smtClean="0"/>
                  <a:t>-sr-</a:t>
                </a:r>
                <a:r>
                  <a:rPr lang="en-US" sz="2000" dirty="0" smtClean="0">
                    <a:sym typeface="Symbol"/>
                  </a:rPr>
                  <a:t></a:t>
                </a:r>
                <a:r>
                  <a:rPr lang="en-US" sz="2000" dirty="0"/>
                  <a:t>m</a:t>
                </a:r>
              </a:p>
              <a:p>
                <a:pPr marL="0" indent="0">
                  <a:buNone/>
                  <a:tabLst>
                    <a:tab pos="1376363" algn="l"/>
                  </a:tabLst>
                </a:pPr>
                <a14:m>
                  <m:oMath xmlns:m="http://schemas.openxmlformats.org/officeDocument/2006/math">
                    <m:r>
                      <a:rPr lang="en-US" sz="2000" i="1">
                        <a:latin typeface="Cambria Math" panose="02040503050406030204" pitchFamily="18" charset="0"/>
                      </a:rPr>
                      <m:t>𝑖</m:t>
                    </m:r>
                    <m:r>
                      <a:rPr lang="en-US" sz="2000" i="1">
                        <a:latin typeface="Cambria Math"/>
                      </a:rPr>
                      <m:t>(</m:t>
                    </m:r>
                    <m:r>
                      <a:rPr lang="en-US" sz="2000" i="1">
                        <a:latin typeface="Cambria Math"/>
                      </a:rPr>
                      <m:t>𝑇</m:t>
                    </m:r>
                    <m:r>
                      <a:rPr lang="en-US" sz="2000" i="1">
                        <a:latin typeface="Cambria Math"/>
                      </a:rPr>
                      <m:t>)</m:t>
                    </m:r>
                  </m:oMath>
                </a14:m>
                <a:r>
                  <a:rPr lang="en-US" sz="2000" dirty="0"/>
                  <a:t>	total radiant intensity </a:t>
                </a:r>
                <a:r>
                  <a:rPr lang="en-US" sz="2000" dirty="0" smtClean="0"/>
                  <a:t>non-blackbody </a:t>
                </a:r>
                <a:r>
                  <a:rPr lang="en-US" sz="2000" dirty="0"/>
                  <a:t>at temperature </a:t>
                </a:r>
                <a14:m>
                  <m:oMath xmlns:m="http://schemas.openxmlformats.org/officeDocument/2006/math">
                    <m:r>
                      <a:rPr lang="en-US" sz="2000" i="1">
                        <a:latin typeface="Cambria Math"/>
                      </a:rPr>
                      <m:t>𝑇</m:t>
                    </m:r>
                  </m:oMath>
                </a14:m>
                <a:r>
                  <a:rPr lang="en-US" sz="2000" i="1" dirty="0"/>
                  <a:t>,</a:t>
                </a:r>
                <a:r>
                  <a:rPr lang="en-US" sz="2000" dirty="0"/>
                  <a:t> </a:t>
                </a:r>
                <a:endParaRPr lang="en-US" sz="2000" dirty="0" smtClean="0"/>
              </a:p>
              <a:p>
                <a:pPr marL="0" indent="0">
                  <a:buNone/>
                  <a:tabLst>
                    <a:tab pos="1376363" algn="l"/>
                  </a:tabLst>
                </a:pPr>
                <a:r>
                  <a:rPr lang="en-US" dirty="0"/>
                  <a:t>	</a:t>
                </a:r>
                <a:r>
                  <a:rPr lang="en-US" sz="2000" dirty="0" smtClean="0"/>
                  <a:t>W/m</a:t>
                </a:r>
                <a:r>
                  <a:rPr lang="en-US" sz="2000" baseline="30000" dirty="0" smtClean="0"/>
                  <a:t>2</a:t>
                </a:r>
                <a:r>
                  <a:rPr lang="en-US" sz="2000" dirty="0" smtClean="0"/>
                  <a:t>-sr-</a:t>
                </a:r>
                <a:r>
                  <a:rPr lang="en-US" sz="2000" dirty="0" smtClean="0">
                    <a:sym typeface="Symbol"/>
                  </a:rPr>
                  <a:t></a:t>
                </a:r>
                <a:r>
                  <a:rPr lang="en-US" sz="2000" dirty="0" smtClean="0"/>
                  <a:t>m</a:t>
                </a:r>
              </a:p>
              <a:p>
                <a:pPr marL="0" indent="0">
                  <a:buNone/>
                  <a:tabLst>
                    <a:tab pos="1376363" algn="l"/>
                  </a:tabLst>
                </a:pP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𝐼</m:t>
                        </m:r>
                      </m:e>
                      <m:sub>
                        <m:r>
                          <a:rPr lang="en-US" b="0" i="1" smtClean="0">
                            <a:latin typeface="Cambria Math" panose="02040503050406030204" pitchFamily="18" charset="0"/>
                          </a:rPr>
                          <m:t>𝑏</m:t>
                        </m:r>
                      </m:sub>
                    </m:sSub>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sym typeface="Symbol"/>
                              </a:rPr>
                              <m:t></m:t>
                            </m:r>
                          </m:e>
                          <m:sub>
                            <m:r>
                              <a:rPr lang="en-US" i="1">
                                <a:latin typeface="Cambria Math" panose="02040503050406030204" pitchFamily="18" charset="0"/>
                              </a:rPr>
                              <m:t>𝑙</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sym typeface="Symbol"/>
                              </a:rPr>
                              <m:t></m:t>
                            </m:r>
                          </m:e>
                          <m:sub>
                            <m:r>
                              <a:rPr lang="en-US" i="1">
                                <a:latin typeface="Cambria Math" panose="02040503050406030204" pitchFamily="18" charset="0"/>
                              </a:rPr>
                              <m:t>𝑢</m:t>
                            </m:r>
                          </m:sub>
                        </m:sSub>
                        <m:r>
                          <a:rPr lang="en-US" i="1">
                            <a:latin typeface="Cambria Math" panose="02040503050406030204" pitchFamily="18" charset="0"/>
                          </a:rPr>
                          <m:t>,</m:t>
                        </m:r>
                        <m:r>
                          <a:rPr lang="en-US" i="1">
                            <a:latin typeface="Cambria Math" panose="02040503050406030204" pitchFamily="18" charset="0"/>
                          </a:rPr>
                          <m:t>𝑇</m:t>
                        </m:r>
                      </m:e>
                    </m:d>
                  </m:oMath>
                </a14:m>
                <a:r>
                  <a:rPr lang="en-US" i="1" dirty="0" smtClean="0">
                    <a:latin typeface="Cambria Math" panose="02040503050406030204" pitchFamily="18" charset="0"/>
                  </a:rPr>
                  <a:t> 	</a:t>
                </a:r>
                <a:r>
                  <a:rPr lang="en-US" dirty="0" smtClean="0"/>
                  <a:t>integral of spectral radiant intensity of a blackbody at 	temperature 	</a:t>
                </a:r>
                <a14:m>
                  <m:oMath xmlns:m="http://schemas.openxmlformats.org/officeDocument/2006/math">
                    <m:r>
                      <a:rPr lang="en-US" i="1">
                        <a:latin typeface="Cambria Math"/>
                      </a:rPr>
                      <m:t>𝑇</m:t>
                    </m:r>
                    <m:r>
                      <a:rPr lang="en-US" i="1">
                        <a:latin typeface="Cambria Math"/>
                      </a:rPr>
                      <m:t> </m:t>
                    </m:r>
                  </m:oMath>
                </a14:m>
                <a:r>
                  <a:rPr lang="en-US" dirty="0" smtClean="0"/>
                  <a:t>across a finite wavelength band from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sym typeface="Symbol"/>
                          </a:rPr>
                          <m:t></m:t>
                        </m:r>
                      </m:e>
                      <m:sub>
                        <m:r>
                          <a:rPr lang="en-US" i="1">
                            <a:latin typeface="Cambria Math" panose="02040503050406030204" pitchFamily="18" charset="0"/>
                          </a:rPr>
                          <m:t>𝑙</m:t>
                        </m:r>
                      </m:sub>
                    </m:sSub>
                  </m:oMath>
                </a14:m>
                <a:r>
                  <a:rPr lang="en-US" dirty="0" smtClean="0"/>
                  <a:t> to </a:t>
                </a:r>
                <a14:m>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sym typeface="Symbol"/>
                          </a:rPr>
                          <m:t></m:t>
                        </m:r>
                      </m:e>
                      <m:sub>
                        <m:r>
                          <a:rPr lang="en-US" i="1">
                            <a:latin typeface="Cambria Math" panose="02040503050406030204" pitchFamily="18" charset="0"/>
                          </a:rPr>
                          <m:t>𝑢</m:t>
                        </m:r>
                      </m:sub>
                    </m:sSub>
                  </m:oMath>
                </a14:m>
                <a:r>
                  <a:rPr lang="en-US" dirty="0" smtClean="0"/>
                  <a:t>, 	W/m</a:t>
                </a:r>
                <a:r>
                  <a:rPr lang="en-US" baseline="30000" dirty="0" smtClean="0"/>
                  <a:t>2</a:t>
                </a:r>
                <a:r>
                  <a:rPr lang="en-US" dirty="0" smtClean="0"/>
                  <a:t>-sr</a:t>
                </a:r>
                <a:endParaRPr lang="en-US" dirty="0"/>
              </a:p>
              <a:p>
                <a:pPr marL="0" indent="0">
                  <a:buNone/>
                  <a:tabLst>
                    <a:tab pos="1376363" algn="l"/>
                  </a:tabLst>
                </a:pPr>
                <a14:m>
                  <m:oMath xmlns:m="http://schemas.openxmlformats.org/officeDocument/2006/math">
                    <m:r>
                      <a:rPr lang="en-US" i="1">
                        <a:latin typeface="Cambria Math" panose="02040503050406030204" pitchFamily="18" charset="0"/>
                      </a:rPr>
                      <m:t>𝐼</m:t>
                    </m:r>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sym typeface="Symbol"/>
                              </a:rPr>
                              <m:t></m:t>
                            </m:r>
                          </m:e>
                          <m:sub>
                            <m:r>
                              <a:rPr lang="en-US" i="1">
                                <a:latin typeface="Cambria Math" panose="02040503050406030204" pitchFamily="18" charset="0"/>
                              </a:rPr>
                              <m:t>𝑙</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sym typeface="Symbol"/>
                              </a:rPr>
                              <m:t></m:t>
                            </m:r>
                          </m:e>
                          <m:sub>
                            <m:r>
                              <a:rPr lang="en-US" i="1">
                                <a:latin typeface="Cambria Math" panose="02040503050406030204" pitchFamily="18" charset="0"/>
                              </a:rPr>
                              <m:t>𝑢</m:t>
                            </m:r>
                          </m:sub>
                        </m:sSub>
                        <m:r>
                          <a:rPr lang="en-US" i="1">
                            <a:latin typeface="Cambria Math" panose="02040503050406030204" pitchFamily="18" charset="0"/>
                          </a:rPr>
                          <m:t>,</m:t>
                        </m:r>
                        <m:r>
                          <a:rPr lang="en-US" i="1">
                            <a:latin typeface="Cambria Math" panose="02040503050406030204" pitchFamily="18" charset="0"/>
                          </a:rPr>
                          <m:t>𝑇</m:t>
                        </m:r>
                      </m:e>
                    </m:d>
                  </m:oMath>
                </a14:m>
                <a:r>
                  <a:rPr lang="en-US" sz="1800" i="1" dirty="0">
                    <a:latin typeface="Cambria Math" panose="02040503050406030204" pitchFamily="18" charset="0"/>
                  </a:rPr>
                  <a:t> 	</a:t>
                </a:r>
                <a:r>
                  <a:rPr lang="en-US" dirty="0"/>
                  <a:t>integral of spectral radiant intensity of a non-blackbody at </a:t>
                </a:r>
                <a:r>
                  <a:rPr lang="en-US" dirty="0" smtClean="0"/>
                  <a:t>	temperature </a:t>
                </a:r>
                <a:r>
                  <a:rPr lang="en-US" dirty="0"/>
                  <a:t>	</a:t>
                </a:r>
                <a14:m>
                  <m:oMath xmlns:m="http://schemas.openxmlformats.org/officeDocument/2006/math">
                    <m:r>
                      <a:rPr lang="en-US">
                        <a:latin typeface="Cambria Math" panose="02040503050406030204" pitchFamily="18" charset="0"/>
                      </a:rPr>
                      <m:t>𝑇</m:t>
                    </m:r>
                    <m:r>
                      <a:rPr lang="en-US">
                        <a:latin typeface="Cambria Math" panose="02040503050406030204" pitchFamily="18" charset="0"/>
                      </a:rPr>
                      <m:t> </m:t>
                    </m:r>
                  </m:oMath>
                </a14:m>
                <a:r>
                  <a:rPr lang="en-US" dirty="0"/>
                  <a:t>across a finite wavelength band from </a:t>
                </a:r>
                <a14:m>
                  <m:oMath xmlns:m="http://schemas.openxmlformats.org/officeDocument/2006/math">
                    <m:sSub>
                      <m:sSubPr>
                        <m:ctrlPr>
                          <a:rPr lang="en-US" i="1">
                            <a:latin typeface="Cambria Math" panose="02040503050406030204" pitchFamily="18" charset="0"/>
                          </a:rPr>
                        </m:ctrlPr>
                      </m:sSubPr>
                      <m:e>
                        <m:r>
                          <a:rPr lang="en-US">
                            <a:latin typeface="Cambria Math" panose="02040503050406030204" pitchFamily="18" charset="0"/>
                            <a:sym typeface="Symbol"/>
                          </a:rPr>
                          <m:t></m:t>
                        </m:r>
                      </m:e>
                      <m:sub>
                        <m:r>
                          <a:rPr lang="en-US">
                            <a:latin typeface="Cambria Math" panose="02040503050406030204" pitchFamily="18" charset="0"/>
                          </a:rPr>
                          <m:t>𝑙</m:t>
                        </m:r>
                      </m:sub>
                    </m:sSub>
                  </m:oMath>
                </a14:m>
                <a:r>
                  <a:rPr lang="en-US" dirty="0"/>
                  <a:t> to </a:t>
                </a:r>
                <a14:m>
                  <m:oMath xmlns:m="http://schemas.openxmlformats.org/officeDocument/2006/math">
                    <m:sSub>
                      <m:sSubPr>
                        <m:ctrlPr>
                          <a:rPr lang="en-US" i="1">
                            <a:latin typeface="Cambria Math" panose="02040503050406030204" pitchFamily="18" charset="0"/>
                          </a:rPr>
                        </m:ctrlPr>
                      </m:sSubPr>
                      <m:e>
                        <m:r>
                          <a:rPr lang="en-US">
                            <a:latin typeface="Cambria Math" panose="02040503050406030204" pitchFamily="18" charset="0"/>
                            <a:sym typeface="Symbol"/>
                          </a:rPr>
                          <m:t></m:t>
                        </m:r>
                      </m:e>
                      <m:sub>
                        <m:r>
                          <a:rPr lang="en-US">
                            <a:latin typeface="Cambria Math" panose="02040503050406030204" pitchFamily="18" charset="0"/>
                          </a:rPr>
                          <m:t>𝑢</m:t>
                        </m:r>
                      </m:sub>
                    </m:sSub>
                  </m:oMath>
                </a14:m>
                <a:r>
                  <a:rPr lang="en-US" dirty="0"/>
                  <a:t>, 	W/m</a:t>
                </a:r>
                <a:r>
                  <a:rPr lang="en-US" baseline="30000" dirty="0"/>
                  <a:t>2</a:t>
                </a:r>
                <a:r>
                  <a:rPr lang="en-US" dirty="0"/>
                  <a:t>-sr</a:t>
                </a:r>
              </a:p>
              <a:p>
                <a:pPr marL="0" indent="0">
                  <a:buNone/>
                  <a:tabLst>
                    <a:tab pos="1376363" algn="l"/>
                  </a:tabLst>
                </a:pPr>
                <a14:m>
                  <m:oMath xmlns:m="http://schemas.openxmlformats.org/officeDocument/2006/math">
                    <m:r>
                      <a:rPr lang="en-US" sz="1800" i="1">
                        <a:latin typeface="Cambria Math"/>
                      </a:rPr>
                      <m:t>𝑇</m:t>
                    </m:r>
                  </m:oMath>
                </a14:m>
                <a:r>
                  <a:rPr lang="en-US" sz="2000" dirty="0"/>
                  <a:t>	actual surface temperature, K</a:t>
                </a:r>
              </a:p>
              <a:p>
                <a:pPr marL="0" indent="0">
                  <a:buNone/>
                  <a:tabLst>
                    <a:tab pos="1376363" algn="l"/>
                  </a:tabLst>
                </a:pPr>
                <a14:m>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𝑟</m:t>
                        </m:r>
                      </m:sub>
                    </m:sSub>
                  </m:oMath>
                </a14:m>
                <a:r>
                  <a:rPr lang="en-US" sz="2000" dirty="0"/>
                  <a:t>	</a:t>
                </a:r>
                <a:r>
                  <a:rPr lang="en-US" sz="2000" dirty="0" smtClean="0"/>
                  <a:t>ratio temperature</a:t>
                </a:r>
                <a:r>
                  <a:rPr lang="en-US" sz="2000" dirty="0"/>
                  <a:t>, </a:t>
                </a:r>
                <a:r>
                  <a:rPr lang="en-US" sz="2000" dirty="0" smtClean="0"/>
                  <a:t>K</a:t>
                </a:r>
              </a:p>
              <a:p>
                <a:pPr marL="0" indent="0">
                  <a:buNone/>
                  <a:tabLst>
                    <a:tab pos="1376363" algn="l"/>
                  </a:tabLst>
                </a:pPr>
                <a14:m>
                  <m:oMath xmlns:m="http://schemas.openxmlformats.org/officeDocument/2006/math">
                    <m:sSub>
                      <m:sSubPr>
                        <m:ctrlPr>
                          <a:rPr lang="en-US" i="1">
                            <a:latin typeface="Cambria Math" panose="02040503050406030204" pitchFamily="18" charset="0"/>
                          </a:rPr>
                        </m:ctrlPr>
                      </m:sSubPr>
                      <m:e>
                        <m:r>
                          <a:rPr lang="en-US" i="1">
                            <a:latin typeface="Cambria Math"/>
                          </a:rPr>
                          <m:t>𝑇</m:t>
                        </m:r>
                      </m:e>
                      <m:sub>
                        <m:r>
                          <a:rPr lang="en-US" i="1">
                            <a:latin typeface="Cambria Math"/>
                            <a:sym typeface="Symbol"/>
                          </a:rPr>
                          <m:t></m:t>
                        </m:r>
                      </m:sub>
                    </m:sSub>
                  </m:oMath>
                </a14:m>
                <a:r>
                  <a:rPr lang="en-US" dirty="0"/>
                  <a:t>	measured surface temperature at wavelength </a:t>
                </a:r>
                <a:r>
                  <a:rPr lang="en-US" i="1" dirty="0">
                    <a:sym typeface="Symbol"/>
                  </a:rPr>
                  <a:t></a:t>
                </a:r>
                <a:r>
                  <a:rPr lang="en-US" dirty="0"/>
                  <a:t> assuming a 	perfect </a:t>
                </a:r>
                <a:r>
                  <a:rPr lang="en-US" dirty="0" smtClean="0"/>
                  <a:t> emitter</a:t>
                </a:r>
                <a:r>
                  <a:rPr lang="en-US" dirty="0"/>
                  <a:t>, </a:t>
                </a:r>
                <a:r>
                  <a:rPr lang="en-US" dirty="0" smtClean="0"/>
                  <a:t>K</a:t>
                </a:r>
                <a:endParaRPr lang="en-US" i="1" dirty="0">
                  <a:latin typeface="Cambria Math"/>
                  <a:sym typeface="Symbo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4561114"/>
              </a:xfrm>
              <a:blipFill rotWithShape="0">
                <a:blip r:embed="rId3"/>
                <a:stretch>
                  <a:fillRect t="-802" b="-11765"/>
                </a:stretch>
              </a:blipFill>
            </p:spPr>
            <p:txBody>
              <a:bodyPr/>
              <a:lstStyle/>
              <a:p>
                <a:r>
                  <a:rPr lang="en-US">
                    <a:noFill/>
                  </a:rPr>
                  <a:t> </a:t>
                </a:r>
              </a:p>
            </p:txBody>
          </p:sp>
        </mc:Fallback>
      </mc:AlternateContent>
    </p:spTree>
    <p:extLst>
      <p:ext uri="{BB962C8B-B14F-4D97-AF65-F5344CB8AC3E}">
        <p14:creationId xmlns:p14="http://schemas.microsoft.com/office/powerpoint/2010/main" val="31067474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Nomenclature - </a:t>
            </a:r>
            <a:r>
              <a:rPr lang="en-US" sz="3200" dirty="0" smtClean="0"/>
              <a:t>III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Autofit/>
              </a:bodyPr>
              <a:lstStyle/>
              <a:p>
                <a:pPr marL="0" indent="0">
                  <a:buNone/>
                  <a:tabLst>
                    <a:tab pos="857250" algn="l"/>
                  </a:tabLst>
                </a:pPr>
                <a14:m>
                  <m:oMath xmlns:m="http://schemas.openxmlformats.org/officeDocument/2006/math">
                    <m:r>
                      <a:rPr lang="en-US" i="1">
                        <a:latin typeface="Cambria Math"/>
                        <a:sym typeface="Symbol"/>
                      </a:rPr>
                      <m:t></m:t>
                    </m:r>
                    <m:d>
                      <m:dPr>
                        <m:ctrlPr>
                          <a:rPr lang="en-US" i="1">
                            <a:latin typeface="Cambria Math" panose="02040503050406030204" pitchFamily="18" charset="0"/>
                          </a:rPr>
                        </m:ctrlPr>
                      </m:dPr>
                      <m:e>
                        <m:r>
                          <a:rPr lang="en-US" i="1">
                            <a:latin typeface="Cambria Math"/>
                          </a:rPr>
                          <m:t>𝑇</m:t>
                        </m:r>
                      </m:e>
                    </m:d>
                  </m:oMath>
                </a14:m>
                <a:r>
                  <a:rPr lang="en-US" dirty="0"/>
                  <a:t>	total emissivity of a non-blackbody at temperature </a:t>
                </a:r>
                <a14:m>
                  <m:oMath xmlns:m="http://schemas.openxmlformats.org/officeDocument/2006/math">
                    <m:r>
                      <a:rPr lang="en-US" i="1">
                        <a:latin typeface="Cambria Math"/>
                      </a:rPr>
                      <m:t>𝑇</m:t>
                    </m:r>
                  </m:oMath>
                </a14:m>
                <a:endParaRPr lang="en-US" dirty="0"/>
              </a:p>
              <a:p>
                <a:pPr marL="0" indent="0">
                  <a:buNone/>
                  <a:tabLst>
                    <a:tab pos="857250" algn="l"/>
                  </a:tabLst>
                </a:pPr>
                <a14:m>
                  <m:oMath xmlns:m="http://schemas.openxmlformats.org/officeDocument/2006/math">
                    <m:acc>
                      <m:accPr>
                        <m:chr m:val="̅"/>
                        <m:ctrlPr>
                          <a:rPr lang="en-US" i="1">
                            <a:latin typeface="Cambria Math" panose="02040503050406030204" pitchFamily="18" charset="0"/>
                          </a:rPr>
                        </m:ctrlPr>
                      </m:accPr>
                      <m:e>
                        <m:sSub>
                          <m:sSubPr>
                            <m:ctrlPr>
                              <a:rPr lang="en-US" i="1">
                                <a:latin typeface="Cambria Math" panose="02040503050406030204" pitchFamily="18" charset="0"/>
                              </a:rPr>
                            </m:ctrlPr>
                          </m:sSubPr>
                          <m:e>
                            <m:r>
                              <a:rPr lang="en-US" i="1">
                                <a:latin typeface="Cambria Math" panose="02040503050406030204" pitchFamily="18" charset="0"/>
                                <a:sym typeface="Symbol" panose="05050102010706020507" pitchFamily="18" charset="2"/>
                              </a:rPr>
                              <m:t></m:t>
                            </m:r>
                          </m:e>
                          <m:sub>
                            <m:r>
                              <a:rPr lang="en-US" i="1">
                                <a:latin typeface="Cambria Math" panose="02040503050406030204" pitchFamily="18" charset="0"/>
                              </a:rPr>
                              <m:t>𝑖</m:t>
                            </m:r>
                          </m:sub>
                        </m:sSub>
                      </m:e>
                    </m:acc>
                  </m:oMath>
                </a14:m>
                <a:r>
                  <a:rPr lang="en-US" i="1" dirty="0"/>
                  <a:t>	</a:t>
                </a:r>
                <a:r>
                  <a:rPr lang="en-US" dirty="0"/>
                  <a:t>wavelength-averaged emissivity for detector </a:t>
                </a:r>
                <a14:m>
                  <m:oMath xmlns:m="http://schemas.openxmlformats.org/officeDocument/2006/math">
                    <m:r>
                      <a:rPr lang="en-US" i="1">
                        <a:latin typeface="Cambria Math" panose="02040503050406030204" pitchFamily="18" charset="0"/>
                      </a:rPr>
                      <m:t>𝑖</m:t>
                    </m:r>
                  </m:oMath>
                </a14:m>
                <a:endParaRPr lang="en-US" dirty="0"/>
              </a:p>
              <a:p>
                <a:pPr marL="0" indent="0">
                  <a:buNone/>
                  <a:tabLst>
                    <a:tab pos="857250" algn="l"/>
                  </a:tabLst>
                </a:pPr>
                <a14:m>
                  <m:oMath xmlns:m="http://schemas.openxmlformats.org/officeDocument/2006/math">
                    <m:acc>
                      <m:accPr>
                        <m:chr m:val="̅"/>
                        <m:ctrlPr>
                          <a:rPr lang="en-US" i="1">
                            <a:latin typeface="Cambria Math" panose="02040503050406030204" pitchFamily="18" charset="0"/>
                          </a:rPr>
                        </m:ctrlPr>
                      </m:accPr>
                      <m:e>
                        <m:sSub>
                          <m:sSubPr>
                            <m:ctrlPr>
                              <a:rPr lang="en-US" i="1">
                                <a:latin typeface="Cambria Math" panose="02040503050406030204" pitchFamily="18" charset="0"/>
                              </a:rPr>
                            </m:ctrlPr>
                          </m:sSubPr>
                          <m:e>
                            <m:r>
                              <a:rPr lang="en-US" i="1">
                                <a:latin typeface="Cambria Math" panose="02040503050406030204" pitchFamily="18" charset="0"/>
                                <a:sym typeface="Symbol" panose="05050102010706020507" pitchFamily="18" charset="2"/>
                              </a:rPr>
                              <m:t></m:t>
                            </m:r>
                          </m:e>
                          <m:sub>
                            <m:r>
                              <a:rPr lang="en-US" i="1">
                                <a:latin typeface="Cambria Math" panose="02040503050406030204" pitchFamily="18" charset="0"/>
                              </a:rPr>
                              <m:t>𝑟</m:t>
                            </m:r>
                          </m:sub>
                        </m:sSub>
                      </m:e>
                    </m:acc>
                  </m:oMath>
                </a14:m>
                <a:r>
                  <a:rPr lang="en-US" dirty="0"/>
                  <a:t>	wavelength averaged emissivity ratio for detector 1 and 2, </a:t>
                </a:r>
                <a14:m>
                  <m:oMath xmlns:m="http://schemas.openxmlformats.org/officeDocument/2006/math">
                    <m:acc>
                      <m:accPr>
                        <m:chr m:val="̅"/>
                        <m:ctrlPr>
                          <a:rPr lang="en-US" i="1">
                            <a:latin typeface="Cambria Math" panose="02040503050406030204" pitchFamily="18" charset="0"/>
                          </a:rPr>
                        </m:ctrlPr>
                      </m:accPr>
                      <m:e>
                        <m:sSub>
                          <m:sSubPr>
                            <m:ctrlPr>
                              <a:rPr lang="en-US" i="1">
                                <a:latin typeface="Cambria Math" panose="02040503050406030204" pitchFamily="18" charset="0"/>
                              </a:rPr>
                            </m:ctrlPr>
                          </m:sSubPr>
                          <m:e>
                            <m:r>
                              <a:rPr lang="en-US" i="1">
                                <a:latin typeface="Cambria Math" panose="02040503050406030204" pitchFamily="18" charset="0"/>
                                <a:sym typeface="Symbol" panose="05050102010706020507" pitchFamily="18" charset="2"/>
                              </a:rPr>
                              <m:t></m:t>
                            </m:r>
                          </m:e>
                          <m:sub>
                            <m:r>
                              <a:rPr lang="en-US" i="1">
                                <a:latin typeface="Cambria Math" panose="02040503050406030204" pitchFamily="18" charset="0"/>
                              </a:rPr>
                              <m:t>2</m:t>
                            </m:r>
                          </m:sub>
                        </m:sSub>
                      </m:e>
                    </m:acc>
                    <m:r>
                      <a:rPr lang="en-US" i="1">
                        <a:latin typeface="Cambria Math" panose="02040503050406030204" pitchFamily="18" charset="0"/>
                      </a:rPr>
                      <m:t>/</m:t>
                    </m:r>
                    <m:acc>
                      <m:accPr>
                        <m:chr m:val="̅"/>
                        <m:ctrlPr>
                          <a:rPr lang="en-US" i="1">
                            <a:latin typeface="Cambria Math" panose="02040503050406030204" pitchFamily="18" charset="0"/>
                          </a:rPr>
                        </m:ctrlPr>
                      </m:accPr>
                      <m:e>
                        <m:sSub>
                          <m:sSubPr>
                            <m:ctrlPr>
                              <a:rPr lang="en-US" i="1">
                                <a:latin typeface="Cambria Math" panose="02040503050406030204" pitchFamily="18" charset="0"/>
                              </a:rPr>
                            </m:ctrlPr>
                          </m:sSubPr>
                          <m:e>
                            <m:r>
                              <a:rPr lang="en-US" i="1">
                                <a:latin typeface="Cambria Math" panose="02040503050406030204" pitchFamily="18" charset="0"/>
                                <a:sym typeface="Symbol" panose="05050102010706020507" pitchFamily="18" charset="2"/>
                              </a:rPr>
                              <m:t></m:t>
                            </m:r>
                          </m:e>
                          <m:sub>
                            <m:r>
                              <a:rPr lang="en-US" i="1">
                                <a:latin typeface="Cambria Math" panose="02040503050406030204" pitchFamily="18" charset="0"/>
                              </a:rPr>
                              <m:t>1</m:t>
                            </m:r>
                          </m:sub>
                        </m:sSub>
                      </m:e>
                    </m:acc>
                  </m:oMath>
                </a14:m>
                <a:endParaRPr lang="en-US" sz="2000" dirty="0"/>
              </a:p>
              <a:p>
                <a:pPr marL="0" indent="0">
                  <a:buNone/>
                  <a:tabLst>
                    <a:tab pos="860425"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a:sym typeface="Symbol"/>
                          </a:rPr>
                          <m:t></m:t>
                        </m:r>
                      </m:e>
                      <m:sub>
                        <m:r>
                          <a:rPr lang="en-US" sz="2000" i="1">
                            <a:latin typeface="Cambria Math"/>
                          </a:rPr>
                          <m:t>𝜆</m:t>
                        </m:r>
                      </m:sub>
                    </m:sSub>
                  </m:oMath>
                </a14:m>
                <a:r>
                  <a:rPr lang="en-US" sz="2000" dirty="0"/>
                  <a:t>	monochromatic emissivity of a </a:t>
                </a:r>
                <a:r>
                  <a:rPr lang="en-US" sz="2000" dirty="0" smtClean="0"/>
                  <a:t>non-blackbody </a:t>
                </a:r>
                <a:r>
                  <a:rPr lang="en-US" sz="2000" dirty="0"/>
                  <a:t>at wavelength </a:t>
                </a:r>
                <a:r>
                  <a:rPr lang="en-US" sz="2000" dirty="0" smtClean="0">
                    <a:sym typeface="Symbol"/>
                  </a:rPr>
                  <a:t></a:t>
                </a:r>
              </a:p>
              <a:p>
                <a:pPr marL="0" indent="0">
                  <a:buNone/>
                  <a:tabLst>
                    <a:tab pos="860425" algn="l"/>
                  </a:tabLst>
                </a:pPr>
                <a:r>
                  <a:rPr lang="en-US" dirty="0">
                    <a:sym typeface="Symbol"/>
                  </a:rPr>
                  <a:t>	</a:t>
                </a:r>
                <a:r>
                  <a:rPr lang="en-US" sz="2000" dirty="0" smtClean="0"/>
                  <a:t>and temperature </a:t>
                </a:r>
                <a14:m>
                  <m:oMath xmlns:m="http://schemas.openxmlformats.org/officeDocument/2006/math">
                    <m:r>
                      <a:rPr lang="en-US" sz="2000" i="1">
                        <a:latin typeface="Cambria Math"/>
                      </a:rPr>
                      <m:t>𝑇</m:t>
                    </m:r>
                  </m:oMath>
                </a14:m>
                <a:endParaRPr lang="en-US" sz="2000" dirty="0"/>
              </a:p>
              <a:p>
                <a:pPr marL="0" indent="0">
                  <a:buNone/>
                  <a:tabLst>
                    <a:tab pos="860425" algn="l"/>
                  </a:tabLst>
                </a:pPr>
                <a14:m>
                  <m:oMath xmlns:m="http://schemas.openxmlformats.org/officeDocument/2006/math">
                    <m:acc>
                      <m:accPr>
                        <m:chr m:val="̅"/>
                        <m:ctrlPr>
                          <a:rPr lang="en-US" sz="2000" i="1">
                            <a:latin typeface="Cambria Math" panose="02040503050406030204" pitchFamily="18" charset="0"/>
                          </a:rPr>
                        </m:ctrlPr>
                      </m:accPr>
                      <m:e>
                        <m:r>
                          <a:rPr lang="en-US" sz="2000" i="1">
                            <a:latin typeface="Cambria Math"/>
                            <a:sym typeface="Symbol"/>
                          </a:rPr>
                          <m:t></m:t>
                        </m:r>
                      </m:e>
                    </m:acc>
                    <m:d>
                      <m:dPr>
                        <m:ctrlPr>
                          <a:rPr lang="en-US" sz="2000" i="1">
                            <a:latin typeface="Cambria Math" panose="02040503050406030204" pitchFamily="18" charset="0"/>
                          </a:rPr>
                        </m:ctrlPr>
                      </m:dPr>
                      <m:e>
                        <m:acc>
                          <m:accPr>
                            <m:chr m:val="̅"/>
                            <m:ctrlPr>
                              <a:rPr lang="en-US" sz="2000" i="1">
                                <a:latin typeface="Cambria Math" panose="02040503050406030204" pitchFamily="18" charset="0"/>
                              </a:rPr>
                            </m:ctrlPr>
                          </m:accPr>
                          <m:e>
                            <m:r>
                              <a:rPr lang="en-US" sz="2000" i="1">
                                <a:latin typeface="Cambria Math"/>
                              </a:rPr>
                              <m:t>𝑇</m:t>
                            </m:r>
                          </m:e>
                        </m:acc>
                      </m:e>
                    </m:d>
                  </m:oMath>
                </a14:m>
                <a:r>
                  <a:rPr lang="en-US" sz="2000" dirty="0" smtClean="0"/>
                  <a:t>	inferred </a:t>
                </a:r>
                <a:r>
                  <a:rPr lang="en-US" sz="2000" dirty="0"/>
                  <a:t>total emissivity of a </a:t>
                </a:r>
                <a:r>
                  <a:rPr lang="en-US" sz="2000" dirty="0" smtClean="0"/>
                  <a:t>non-blackbody </a:t>
                </a:r>
                <a:r>
                  <a:rPr lang="en-US" sz="2000" dirty="0"/>
                  <a:t>at temperature </a:t>
                </a:r>
                <a14:m>
                  <m:oMath xmlns:m="http://schemas.openxmlformats.org/officeDocument/2006/math">
                    <m:acc>
                      <m:accPr>
                        <m:chr m:val="̅"/>
                        <m:ctrlPr>
                          <a:rPr lang="en-US" sz="2000" i="1">
                            <a:latin typeface="Cambria Math" panose="02040503050406030204" pitchFamily="18" charset="0"/>
                          </a:rPr>
                        </m:ctrlPr>
                      </m:accPr>
                      <m:e>
                        <m:r>
                          <a:rPr lang="en-US" sz="2000" i="1">
                            <a:latin typeface="Cambria Math"/>
                          </a:rPr>
                          <m:t>𝑇</m:t>
                        </m:r>
                      </m:e>
                    </m:acc>
                  </m:oMath>
                </a14:m>
                <a:endParaRPr lang="en-US" sz="2000" dirty="0"/>
              </a:p>
              <a:p>
                <a:pPr marL="0" indent="0">
                  <a:buNone/>
                  <a:tabLst>
                    <a:tab pos="860425"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a:sym typeface="Symbol"/>
                          </a:rPr>
                          <m:t></m:t>
                        </m:r>
                      </m:e>
                      <m:sub>
                        <m:r>
                          <a:rPr lang="en-US" sz="2000" i="1">
                            <a:latin typeface="Cambria Math"/>
                          </a:rPr>
                          <m:t>𝑟</m:t>
                        </m:r>
                      </m:sub>
                    </m:sSub>
                  </m:oMath>
                </a14:m>
                <a:r>
                  <a:rPr lang="en-US" sz="2000" dirty="0"/>
                  <a:t>	emissivity ratio at two wavelengths </a:t>
                </a:r>
                <a14:m>
                  <m:oMath xmlns:m="http://schemas.openxmlformats.org/officeDocument/2006/math">
                    <m:sSub>
                      <m:sSubPr>
                        <m:ctrlPr>
                          <a:rPr lang="en-US" sz="2000" i="1">
                            <a:latin typeface="Cambria Math" panose="02040503050406030204" pitchFamily="18" charset="0"/>
                          </a:rPr>
                        </m:ctrlPr>
                      </m:sSubPr>
                      <m:e>
                        <m:r>
                          <a:rPr lang="en-US" sz="2000" i="1">
                            <a:latin typeface="Cambria Math"/>
                            <a:sym typeface="Symbol"/>
                          </a:rPr>
                          <m:t></m:t>
                        </m:r>
                      </m:e>
                      <m:sub>
                        <m:r>
                          <a:rPr lang="en-US" sz="2000" i="1">
                            <a:latin typeface="Cambria Math"/>
                          </a:rPr>
                          <m:t>1</m:t>
                        </m:r>
                      </m:sub>
                    </m:sSub>
                  </m:oMath>
                </a14:m>
                <a:r>
                  <a:rPr lang="en-US" sz="2000" dirty="0"/>
                  <a:t> and </a:t>
                </a:r>
                <a14:m>
                  <m:oMath xmlns:m="http://schemas.openxmlformats.org/officeDocument/2006/math">
                    <m:sSub>
                      <m:sSubPr>
                        <m:ctrlPr>
                          <a:rPr lang="en-US" sz="2000" i="1">
                            <a:latin typeface="Cambria Math" panose="02040503050406030204" pitchFamily="18" charset="0"/>
                          </a:rPr>
                        </m:ctrlPr>
                      </m:sSubPr>
                      <m:e>
                        <m:r>
                          <a:rPr lang="en-US" sz="2000" i="1">
                            <a:latin typeface="Cambria Math"/>
                            <a:sym typeface="Symbol"/>
                          </a:rPr>
                          <m:t></m:t>
                        </m:r>
                      </m:e>
                      <m:sub>
                        <m:r>
                          <a:rPr lang="en-US" sz="2000" i="1">
                            <a:latin typeface="Cambria Math"/>
                          </a:rPr>
                          <m:t>2</m:t>
                        </m:r>
                      </m:sub>
                    </m:sSub>
                  </m:oMath>
                </a14:m>
                <a:r>
                  <a:rPr lang="en-US" sz="2000" dirty="0" smtClean="0"/>
                  <a:t>, </a:t>
                </a:r>
                <a14:m>
                  <m:oMath xmlns:m="http://schemas.openxmlformats.org/officeDocument/2006/math">
                    <m:f>
                      <m:fPr>
                        <m:type m:val="lin"/>
                        <m:ctrlPr>
                          <a:rPr lang="en-US" sz="2000" i="1" smtClean="0">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a:sym typeface="Symbol"/>
                              </a:rPr>
                              <m:t></m:t>
                            </m:r>
                          </m:e>
                          <m:sub>
                            <m:sSub>
                              <m:sSubPr>
                                <m:ctrlPr>
                                  <a:rPr lang="en-US" sz="2000" i="1">
                                    <a:latin typeface="Cambria Math" panose="02040503050406030204" pitchFamily="18" charset="0"/>
                                  </a:rPr>
                                </m:ctrlPr>
                              </m:sSubPr>
                              <m:e>
                                <m:r>
                                  <a:rPr lang="en-US" sz="2000" i="1">
                                    <a:latin typeface="Cambria Math"/>
                                    <a:sym typeface="Symbol"/>
                                  </a:rPr>
                                  <m:t></m:t>
                                </m:r>
                              </m:e>
                              <m:sub>
                                <m:r>
                                  <a:rPr lang="en-US" sz="2000" b="0" i="1" smtClean="0">
                                    <a:latin typeface="Cambria Math" panose="02040503050406030204" pitchFamily="18" charset="0"/>
                                  </a:rPr>
                                  <m:t>1</m:t>
                                </m:r>
                              </m:sub>
                            </m:sSub>
                          </m:sub>
                        </m:sSub>
                      </m:num>
                      <m:den>
                        <m:sSub>
                          <m:sSubPr>
                            <m:ctrlPr>
                              <a:rPr lang="en-US" sz="2000" i="1">
                                <a:latin typeface="Cambria Math" panose="02040503050406030204" pitchFamily="18" charset="0"/>
                              </a:rPr>
                            </m:ctrlPr>
                          </m:sSubPr>
                          <m:e>
                            <m:r>
                              <a:rPr lang="en-US" sz="2000" i="1">
                                <a:latin typeface="Cambria Math"/>
                                <a:sym typeface="Symbol"/>
                              </a:rPr>
                              <m:t></m:t>
                            </m:r>
                          </m:e>
                          <m:sub>
                            <m:sSub>
                              <m:sSubPr>
                                <m:ctrlPr>
                                  <a:rPr lang="en-US" sz="2000" i="1">
                                    <a:latin typeface="Cambria Math" panose="02040503050406030204" pitchFamily="18" charset="0"/>
                                  </a:rPr>
                                </m:ctrlPr>
                              </m:sSubPr>
                              <m:e>
                                <m:r>
                                  <a:rPr lang="en-US" sz="2000" i="1">
                                    <a:latin typeface="Cambria Math"/>
                                    <a:sym typeface="Symbol"/>
                                  </a:rPr>
                                  <m:t></m:t>
                                </m:r>
                              </m:e>
                              <m:sub>
                                <m:r>
                                  <a:rPr lang="en-US" sz="2000" i="1">
                                    <a:latin typeface="Cambria Math"/>
                                  </a:rPr>
                                  <m:t>2</m:t>
                                </m:r>
                              </m:sub>
                            </m:sSub>
                          </m:sub>
                        </m:sSub>
                      </m:den>
                    </m:f>
                  </m:oMath>
                </a14:m>
                <a:endParaRPr lang="en-US" sz="2000" dirty="0"/>
              </a:p>
              <a:p>
                <a:pPr marL="0" indent="0">
                  <a:buNone/>
                  <a:tabLst>
                    <a:tab pos="860425" algn="l"/>
                  </a:tabLst>
                </a:pPr>
                <a14:m>
                  <m:oMath xmlns:m="http://schemas.openxmlformats.org/officeDocument/2006/math">
                    <m:r>
                      <m:rPr>
                        <m:sty m:val="p"/>
                      </m:rPr>
                      <a:rPr lang="en-US" sz="2000">
                        <a:latin typeface="Cambria Math"/>
                      </a:rPr>
                      <m:t>Δ</m:t>
                    </m:r>
                    <m:sSub>
                      <m:sSubPr>
                        <m:ctrlPr>
                          <a:rPr lang="en-US" sz="2000" i="1">
                            <a:latin typeface="Cambria Math" panose="02040503050406030204" pitchFamily="18" charset="0"/>
                          </a:rPr>
                        </m:ctrlPr>
                      </m:sSubPr>
                      <m:e>
                        <m:r>
                          <a:rPr lang="en-US" sz="2000" i="1">
                            <a:latin typeface="Cambria Math"/>
                            <a:sym typeface="Symbol"/>
                          </a:rPr>
                          <m:t></m:t>
                        </m:r>
                      </m:e>
                      <m:sub>
                        <m:r>
                          <a:rPr lang="en-US" sz="2000" i="1">
                            <a:latin typeface="Cambria Math"/>
                          </a:rPr>
                          <m:t>𝑖</m:t>
                        </m:r>
                      </m:sub>
                    </m:sSub>
                  </m:oMath>
                </a14:m>
                <a:r>
                  <a:rPr lang="en-US" sz="2000" dirty="0"/>
                  <a:t>	bandwidth of narrow-band detector </a:t>
                </a:r>
                <a:r>
                  <a:rPr lang="en-US" sz="2000" i="1" dirty="0"/>
                  <a:t>i, </a:t>
                </a:r>
                <a:r>
                  <a:rPr lang="en-US" sz="2000" dirty="0">
                    <a:sym typeface="Symbol"/>
                  </a:rPr>
                  <a:t></a:t>
                </a:r>
                <a:r>
                  <a:rPr lang="en-US" sz="2000" dirty="0"/>
                  <a:t>m</a:t>
                </a:r>
              </a:p>
              <a:p>
                <a:pPr marL="0" indent="0">
                  <a:buNone/>
                  <a:tabLst>
                    <a:tab pos="860425" algn="l"/>
                  </a:tabLst>
                </a:pPr>
                <a14:m>
                  <m:oMath xmlns:m="http://schemas.openxmlformats.org/officeDocument/2006/math">
                    <m:r>
                      <m:rPr>
                        <m:sty m:val="p"/>
                      </m:rPr>
                      <a:rPr lang="en-US" sz="2000">
                        <a:latin typeface="Cambria Math"/>
                      </a:rPr>
                      <m:t>Λ</m:t>
                    </m:r>
                    <m:r>
                      <a:rPr lang="en-US" sz="2000" i="1">
                        <a:latin typeface="Cambria Math"/>
                      </a:rPr>
                      <m:t> </m:t>
                    </m:r>
                  </m:oMath>
                </a14:m>
                <a:r>
                  <a:rPr lang="en-US" sz="2000" dirty="0"/>
                  <a:t>	equivalent wavelength, </a:t>
                </a:r>
                <a14:m>
                  <m:oMath xmlns:m="http://schemas.openxmlformats.org/officeDocument/2006/math">
                    <m:f>
                      <m:fPr>
                        <m:type m:val="lin"/>
                        <m:ctrlPr>
                          <a:rPr lang="en-US" sz="2000" i="1">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a:rPr>
                              <m:t>𝜆</m:t>
                            </m:r>
                          </m:e>
                          <m:sub>
                            <m:r>
                              <a:rPr lang="en-US" sz="2000" i="1">
                                <a:latin typeface="Cambria Math"/>
                              </a:rPr>
                              <m:t>1</m:t>
                            </m:r>
                          </m:sub>
                        </m:sSub>
                        <m:sSub>
                          <m:sSubPr>
                            <m:ctrlPr>
                              <a:rPr lang="en-US" sz="2000" i="1">
                                <a:latin typeface="Cambria Math" panose="02040503050406030204" pitchFamily="18" charset="0"/>
                              </a:rPr>
                            </m:ctrlPr>
                          </m:sSubPr>
                          <m:e>
                            <m:r>
                              <a:rPr lang="en-US" sz="2000" i="1">
                                <a:latin typeface="Cambria Math"/>
                              </a:rPr>
                              <m:t>𝜆</m:t>
                            </m:r>
                          </m:e>
                          <m:sub>
                            <m:r>
                              <a:rPr lang="en-US" sz="2000" i="1">
                                <a:latin typeface="Cambria Math"/>
                              </a:rPr>
                              <m:t>2</m:t>
                            </m:r>
                          </m:sub>
                        </m:sSub>
                      </m:num>
                      <m:den>
                        <m:sSub>
                          <m:sSubPr>
                            <m:ctrlPr>
                              <a:rPr lang="en-US" sz="2000" i="1">
                                <a:latin typeface="Cambria Math" panose="02040503050406030204" pitchFamily="18" charset="0"/>
                              </a:rPr>
                            </m:ctrlPr>
                          </m:sSubPr>
                          <m:e>
                            <m:r>
                              <a:rPr lang="en-US" sz="2000" i="1">
                                <a:latin typeface="Cambria Math"/>
                              </a:rPr>
                              <m:t>(</m:t>
                            </m:r>
                            <m:r>
                              <a:rPr lang="en-US" sz="2000" i="1">
                                <a:latin typeface="Cambria Math"/>
                              </a:rPr>
                              <m:t>𝜆</m:t>
                            </m:r>
                          </m:e>
                          <m:sub>
                            <m:r>
                              <a:rPr lang="en-US" sz="2000" i="1">
                                <a:latin typeface="Cambria Math"/>
                              </a:rPr>
                              <m:t>2</m:t>
                            </m:r>
                          </m:sub>
                        </m:sSub>
                        <m:r>
                          <a:rPr lang="en-US" sz="2000" i="1">
                            <a:latin typeface="Cambria Math"/>
                          </a:rPr>
                          <m:t>− </m:t>
                        </m:r>
                        <m:sSub>
                          <m:sSubPr>
                            <m:ctrlPr>
                              <a:rPr lang="en-US" sz="2000" i="1">
                                <a:latin typeface="Cambria Math" panose="02040503050406030204" pitchFamily="18" charset="0"/>
                              </a:rPr>
                            </m:ctrlPr>
                          </m:sSubPr>
                          <m:e>
                            <m:r>
                              <a:rPr lang="en-US" sz="2000" i="1">
                                <a:latin typeface="Cambria Math"/>
                              </a:rPr>
                              <m:t>𝜆</m:t>
                            </m:r>
                          </m:e>
                          <m:sub>
                            <m:r>
                              <a:rPr lang="en-US" sz="2000" i="1">
                                <a:latin typeface="Cambria Math"/>
                              </a:rPr>
                              <m:t>1</m:t>
                            </m:r>
                          </m:sub>
                        </m:sSub>
                        <m:r>
                          <a:rPr lang="en-US" sz="2000" i="1">
                            <a:latin typeface="Cambria Math"/>
                          </a:rPr>
                          <m:t>)</m:t>
                        </m:r>
                      </m:den>
                    </m:f>
                  </m:oMath>
                </a14:m>
                <a:r>
                  <a:rPr lang="en-US" sz="2000" dirty="0"/>
                  <a:t>, </a:t>
                </a:r>
                <a:r>
                  <a:rPr lang="en-US" sz="2000" dirty="0">
                    <a:sym typeface="Symbol"/>
                  </a:rPr>
                  <a:t></a:t>
                </a:r>
                <a:r>
                  <a:rPr lang="en-US" sz="2000" dirty="0"/>
                  <a:t>m</a:t>
                </a:r>
              </a:p>
              <a:p>
                <a:pPr marL="0" indent="0">
                  <a:buNone/>
                  <a:tabLst>
                    <a:tab pos="860425"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a:rPr>
                          <m:t>𝜆</m:t>
                        </m:r>
                      </m:e>
                      <m:sub>
                        <m:r>
                          <a:rPr lang="en-US" sz="2000" i="1">
                            <a:latin typeface="Cambria Math"/>
                          </a:rPr>
                          <m:t>𝑖</m:t>
                        </m:r>
                      </m:sub>
                    </m:sSub>
                  </m:oMath>
                </a14:m>
                <a:r>
                  <a:rPr lang="en-US" sz="2000" dirty="0"/>
                  <a:t>	wavelength of detector </a:t>
                </a:r>
                <a:r>
                  <a:rPr lang="en-US" sz="2000" i="1" dirty="0"/>
                  <a:t>i</a:t>
                </a:r>
                <a:r>
                  <a:rPr lang="en-US" sz="2000" dirty="0"/>
                  <a:t>, </a:t>
                </a:r>
                <a:r>
                  <a:rPr lang="en-US" sz="2000" dirty="0">
                    <a:sym typeface="Symbol"/>
                  </a:rPr>
                  <a:t></a:t>
                </a:r>
                <a:r>
                  <a:rPr lang="en-US" sz="2000" dirty="0"/>
                  <a:t>m</a:t>
                </a:r>
              </a:p>
              <a:p>
                <a:endParaRPr lang="en-US" sz="2000" dirty="0"/>
              </a:p>
              <a:p>
                <a:endParaRPr lang="en-US" sz="20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3"/>
                <a:stretch>
                  <a:fillRect t="-1905" b="-119683"/>
                </a:stretch>
              </a:blipFill>
            </p:spPr>
            <p:txBody>
              <a:bodyPr/>
              <a:lstStyle/>
              <a:p>
                <a:r>
                  <a:rPr lang="en-US">
                    <a:noFill/>
                  </a:rPr>
                  <a:t> </a:t>
                </a:r>
              </a:p>
            </p:txBody>
          </p:sp>
        </mc:Fallback>
      </mc:AlternateContent>
    </p:spTree>
    <p:extLst>
      <p:ext uri="{BB962C8B-B14F-4D97-AF65-F5344CB8AC3E}">
        <p14:creationId xmlns:p14="http://schemas.microsoft.com/office/powerpoint/2010/main" val="9536069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Nomenclature - </a:t>
            </a:r>
            <a:r>
              <a:rPr lang="en-US" sz="3200" dirty="0" smtClean="0"/>
              <a:t>IV</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Autofit/>
              </a:bodyPr>
              <a:lstStyle/>
              <a:p>
                <a:pPr marL="0" indent="0">
                  <a:buNone/>
                  <a:tabLst>
                    <a:tab pos="857250" algn="l"/>
                  </a:tabLst>
                </a:pPr>
                <a14:m>
                  <m:oMath xmlns:m="http://schemas.openxmlformats.org/officeDocument/2006/math">
                    <m:sSub>
                      <m:sSubPr>
                        <m:ctrlPr>
                          <a:rPr lang="en-US" sz="2000" i="1" smtClean="0">
                            <a:latin typeface="Cambria Math" panose="02040503050406030204" pitchFamily="18" charset="0"/>
                          </a:rPr>
                        </m:ctrlPr>
                      </m:sSubPr>
                      <m:e>
                        <m:r>
                          <a:rPr lang="en-US" sz="2000" i="1">
                            <a:latin typeface="Cambria Math"/>
                          </a:rPr>
                          <m:t>𝜆</m:t>
                        </m:r>
                      </m:e>
                      <m:sub>
                        <m:r>
                          <a:rPr lang="en-US" sz="2000" b="0" i="1" smtClean="0">
                            <a:latin typeface="Cambria Math" panose="02040503050406030204" pitchFamily="18" charset="0"/>
                          </a:rPr>
                          <m:t>𝑙</m:t>
                        </m:r>
                      </m:sub>
                    </m:sSub>
                  </m:oMath>
                </a14:m>
                <a:r>
                  <a:rPr lang="en-US" sz="2000" dirty="0"/>
                  <a:t>	lower wavelength on wide-band </a:t>
                </a:r>
                <a:r>
                  <a:rPr lang="en-US" sz="2000" dirty="0" smtClean="0"/>
                  <a:t>radiative thermometer, </a:t>
                </a:r>
                <a:r>
                  <a:rPr lang="en-US" sz="2000" dirty="0">
                    <a:sym typeface="Symbol"/>
                  </a:rPr>
                  <a:t></a:t>
                </a:r>
                <a:r>
                  <a:rPr lang="en-US" sz="2000" dirty="0" smtClean="0"/>
                  <a:t>m</a:t>
                </a:r>
              </a:p>
              <a:p>
                <a:pPr marL="0" indent="0">
                  <a:buNone/>
                  <a:tabLst>
                    <a:tab pos="857250" algn="l"/>
                  </a:tabLst>
                </a:pPr>
                <a14:m>
                  <m:oMath xmlns:m="http://schemas.openxmlformats.org/officeDocument/2006/math">
                    <m:sSub>
                      <m:sSubPr>
                        <m:ctrlPr>
                          <a:rPr lang="en-US" i="1">
                            <a:latin typeface="Cambria Math" panose="02040503050406030204" pitchFamily="18" charset="0"/>
                          </a:rPr>
                        </m:ctrlPr>
                      </m:sSubPr>
                      <m:e>
                        <m:r>
                          <a:rPr lang="en-US" i="1">
                            <a:latin typeface="Cambria Math"/>
                          </a:rPr>
                          <m:t>𝜆</m:t>
                        </m:r>
                      </m:e>
                      <m:sub>
                        <m:r>
                          <a:rPr lang="en-US" i="1">
                            <a:latin typeface="Cambria Math" panose="02040503050406030204" pitchFamily="18" charset="0"/>
                          </a:rPr>
                          <m:t>𝑚𝑎𝑥</m:t>
                        </m:r>
                      </m:sub>
                    </m:sSub>
                  </m:oMath>
                </a14:m>
                <a:r>
                  <a:rPr lang="en-US" dirty="0"/>
                  <a:t>	wavelength of maximum spectral intensity, </a:t>
                </a:r>
                <a:r>
                  <a:rPr lang="en-US" dirty="0">
                    <a:sym typeface="Symbol"/>
                  </a:rPr>
                  <a:t></a:t>
                </a:r>
                <a:r>
                  <a:rPr lang="en-US" dirty="0" smtClean="0"/>
                  <a:t>m</a:t>
                </a:r>
                <a:endParaRPr lang="en-US" sz="2000" dirty="0"/>
              </a:p>
              <a:p>
                <a:pPr marL="0" indent="0">
                  <a:buNone/>
                  <a:tabLst>
                    <a:tab pos="857250"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a:rPr>
                          <m:t>𝜆</m:t>
                        </m:r>
                      </m:e>
                      <m:sub>
                        <m:r>
                          <a:rPr lang="en-US" sz="2000" b="0" i="1" smtClean="0">
                            <a:latin typeface="Cambria Math" panose="02040503050406030204" pitchFamily="18" charset="0"/>
                          </a:rPr>
                          <m:t>𝑢</m:t>
                        </m:r>
                      </m:sub>
                    </m:sSub>
                  </m:oMath>
                </a14:m>
                <a:r>
                  <a:rPr lang="en-US" sz="2000" dirty="0"/>
                  <a:t>	upper wavelength on wide-band radiative thermometer, </a:t>
                </a:r>
                <a:r>
                  <a:rPr lang="en-US" sz="2000" dirty="0">
                    <a:sym typeface="Symbol"/>
                  </a:rPr>
                  <a:t></a:t>
                </a:r>
                <a:r>
                  <a:rPr lang="en-US" sz="2000" dirty="0"/>
                  <a:t>m</a:t>
                </a:r>
              </a:p>
              <a:p>
                <a:pPr marL="0" indent="0">
                  <a:buNone/>
                  <a:tabLst>
                    <a:tab pos="857250" algn="l"/>
                  </a:tabLst>
                </a:pPr>
                <a14:m>
                  <m:oMath xmlns:m="http://schemas.openxmlformats.org/officeDocument/2006/math">
                    <m:r>
                      <a:rPr lang="en-US" sz="2000" i="1">
                        <a:latin typeface="Cambria Math"/>
                      </a:rPr>
                      <m:t>𝜋</m:t>
                    </m:r>
                  </m:oMath>
                </a14:m>
                <a:r>
                  <a:rPr lang="en-US" sz="2000" dirty="0"/>
                  <a:t>	ratio of perimeter to diameter for a circle, 3.14159265358979</a:t>
                </a:r>
                <a:br>
                  <a:rPr lang="en-US" sz="2000" dirty="0"/>
                </a:br>
                <a14:m>
                  <m:oMath xmlns:m="http://schemas.openxmlformats.org/officeDocument/2006/math">
                    <m:r>
                      <m:rPr>
                        <m:sty m:val="p"/>
                      </m:rPr>
                      <a:rPr lang="en-US" sz="2000" smtClean="0">
                        <a:latin typeface="Cambria Math"/>
                      </a:rPr>
                      <m:t>σ</m:t>
                    </m:r>
                  </m:oMath>
                </a14:m>
                <a:r>
                  <a:rPr lang="en-US" sz="2000" dirty="0" smtClean="0"/>
                  <a:t>	Stefan-Boltzmann </a:t>
                </a:r>
                <a:r>
                  <a:rPr lang="en-US" sz="2000" dirty="0"/>
                  <a:t>constant, </a:t>
                </a:r>
                <a14:m>
                  <m:oMath xmlns:m="http://schemas.openxmlformats.org/officeDocument/2006/math">
                    <m:sSup>
                      <m:sSupPr>
                        <m:ctrlPr>
                          <a:rPr lang="en-US" sz="2000" i="1">
                            <a:latin typeface="Cambria Math" panose="02040503050406030204" pitchFamily="18" charset="0"/>
                          </a:rPr>
                        </m:ctrlPr>
                      </m:sSupPr>
                      <m:e>
                        <m:f>
                          <m:fPr>
                            <m:ctrlPr>
                              <a:rPr lang="en-US" sz="2000" i="1">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a:rPr>
                                  <m:t>𝜋</m:t>
                                </m:r>
                                <m:r>
                                  <a:rPr lang="en-US" sz="2000" i="1">
                                    <a:latin typeface="Cambria Math"/>
                                  </a:rPr>
                                  <m:t>𝐶</m:t>
                                </m:r>
                              </m:e>
                              <m:sub>
                                <m:r>
                                  <a:rPr lang="en-US" sz="2000" i="1">
                                    <a:latin typeface="Cambria Math"/>
                                  </a:rPr>
                                  <m:t>1</m:t>
                                </m:r>
                              </m:sub>
                            </m:sSub>
                          </m:num>
                          <m:den>
                            <m:r>
                              <a:rPr lang="en-US" sz="2000" i="1">
                                <a:latin typeface="Cambria Math"/>
                              </a:rPr>
                              <m:t>15</m:t>
                            </m:r>
                          </m:den>
                        </m:f>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a:rPr>
                                  <m:t>𝜋</m:t>
                                </m:r>
                              </m:num>
                              <m:den>
                                <m:sSub>
                                  <m:sSubPr>
                                    <m:ctrlPr>
                                      <a:rPr lang="en-US" sz="2000" i="1">
                                        <a:latin typeface="Cambria Math" panose="02040503050406030204" pitchFamily="18" charset="0"/>
                                      </a:rPr>
                                    </m:ctrlPr>
                                  </m:sSubPr>
                                  <m:e>
                                    <m:r>
                                      <a:rPr lang="en-US" sz="2000" i="1">
                                        <a:latin typeface="Cambria Math"/>
                                      </a:rPr>
                                      <m:t>𝐶</m:t>
                                    </m:r>
                                  </m:e>
                                  <m:sub>
                                    <m:r>
                                      <a:rPr lang="en-US" sz="2000" i="1">
                                        <a:latin typeface="Cambria Math"/>
                                      </a:rPr>
                                      <m:t>2</m:t>
                                    </m:r>
                                  </m:sub>
                                </m:sSub>
                              </m:den>
                            </m:f>
                          </m:e>
                        </m:d>
                      </m:e>
                      <m:sup>
                        <m:r>
                          <a:rPr lang="en-US" sz="2000" i="1">
                            <a:latin typeface="Cambria Math"/>
                          </a:rPr>
                          <m:t>4</m:t>
                        </m:r>
                      </m:sup>
                    </m:sSup>
                  </m:oMath>
                </a14:m>
                <a:r>
                  <a:rPr lang="en-US" sz="2000" dirty="0"/>
                  <a:t> = 5.670401 × </a:t>
                </a:r>
                <a:r>
                  <a:rPr lang="en-US" sz="2000" dirty="0" smtClean="0"/>
                  <a:t>10</a:t>
                </a:r>
                <a:r>
                  <a:rPr lang="en-US" sz="2000" baseline="30000" dirty="0" smtClean="0"/>
                  <a:t>-8</a:t>
                </a:r>
                <a:endParaRPr lang="en-US" dirty="0"/>
              </a:p>
              <a:p>
                <a:pPr marL="0" indent="0">
                  <a:buNone/>
                  <a:tabLst>
                    <a:tab pos="857250" algn="l"/>
                  </a:tabLst>
                </a:pPr>
                <a:r>
                  <a:rPr lang="en-US" sz="2000" dirty="0"/>
                  <a:t>	</a:t>
                </a:r>
                <a:r>
                  <a:rPr lang="en-US" sz="2000" dirty="0" smtClean="0"/>
                  <a:t>W/m</a:t>
                </a:r>
                <a:r>
                  <a:rPr lang="en-US" sz="2000" baseline="30000" dirty="0" smtClean="0"/>
                  <a:t>2</a:t>
                </a:r>
                <a:r>
                  <a:rPr lang="en-US" sz="2000" dirty="0" smtClean="0"/>
                  <a:t>-K</a:t>
                </a:r>
                <a:r>
                  <a:rPr lang="en-US" sz="2000" baseline="30000" dirty="0" smtClean="0"/>
                  <a:t>4</a:t>
                </a:r>
                <a:endParaRPr lang="en-US" sz="2000" dirty="0"/>
              </a:p>
              <a:p>
                <a:pPr marL="0" indent="0">
                  <a:buNone/>
                  <a:tabLst>
                    <a:tab pos="857250" algn="l"/>
                  </a:tabLst>
                </a:pPr>
                <a14:m>
                  <m:oMath xmlns:m="http://schemas.openxmlformats.org/officeDocument/2006/math">
                    <m:r>
                      <m:rPr>
                        <m:sty m:val="p"/>
                      </m:rPr>
                      <a:rPr lang="en-US" sz="2000">
                        <a:latin typeface="Cambria Math"/>
                      </a:rPr>
                      <m:t>Ω</m:t>
                    </m:r>
                  </m:oMath>
                </a14:m>
                <a:r>
                  <a:rPr lang="en-US" sz="2000" dirty="0"/>
                  <a:t>	solid angle, sr</a:t>
                </a:r>
                <a:br>
                  <a:rPr lang="en-US" sz="2000" dirty="0"/>
                </a:br>
                <a:endParaRPr lang="en-US" sz="2000" dirty="0"/>
              </a:p>
              <a:p>
                <a:pPr marL="0" indent="0">
                  <a:buNone/>
                  <a:tabLst>
                    <a:tab pos="801688" algn="l"/>
                  </a:tabLst>
                </a:pPr>
                <a:r>
                  <a:rPr lang="en-US" sz="2000" dirty="0" smtClean="0">
                    <a:latin typeface="+mj-lt"/>
                  </a:rPr>
                  <a:t>Note that the nomenclature or symbology for radiation is not standard across all disciplines or sources. For consistency, we have adopted the naming and symbolic convention used </a:t>
                </a:r>
                <a:r>
                  <a:rPr lang="en-US" sz="2000" dirty="0">
                    <a:latin typeface="+mj-lt"/>
                  </a:rPr>
                  <a:t>by </a:t>
                </a:r>
                <a:r>
                  <a:rPr lang="en-US" sz="2000" dirty="0" smtClean="0">
                    <a:latin typeface="+mj-lt"/>
                  </a:rPr>
                  <a:t>Howell, </a:t>
                </a:r>
                <a:r>
                  <a:rPr lang="en-US" sz="2000" dirty="0">
                    <a:latin typeface="+mj-lt"/>
                  </a:rPr>
                  <a:t>J. R. </a:t>
                </a:r>
                <a:r>
                  <a:rPr lang="en-US" sz="2000" dirty="0" smtClean="0">
                    <a:latin typeface="+mj-lt"/>
                  </a:rPr>
                  <a:t>, R. Siegel, and M. P. Mengüç, </a:t>
                </a:r>
                <a:r>
                  <a:rPr lang="en-US" sz="2000" i="1" dirty="0" smtClean="0">
                    <a:latin typeface="+mj-lt"/>
                  </a:rPr>
                  <a:t>Thermal Radiation Heat Transfer, </a:t>
                </a:r>
                <a:r>
                  <a:rPr lang="en-US" sz="2000" dirty="0" smtClean="0">
                    <a:latin typeface="+mj-lt"/>
                  </a:rPr>
                  <a:t>Fifth Edition, Taylor &amp; Francis, New York, 2010.</a:t>
                </a:r>
                <a:endParaRPr lang="en-US" sz="2000" dirty="0">
                  <a:latin typeface="+mj-lt"/>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3"/>
                <a:stretch>
                  <a:fillRect l="-741" t="-2540" r="-593" b="-152698"/>
                </a:stretch>
              </a:blipFill>
            </p:spPr>
            <p:txBody>
              <a:bodyPr/>
              <a:lstStyle/>
              <a:p>
                <a:r>
                  <a:rPr lang="en-US">
                    <a:noFill/>
                  </a:rPr>
                  <a:t> </a:t>
                </a:r>
              </a:p>
            </p:txBody>
          </p:sp>
        </mc:Fallback>
      </mc:AlternateContent>
    </p:spTree>
    <p:extLst>
      <p:ext uri="{BB962C8B-B14F-4D97-AF65-F5344CB8AC3E}">
        <p14:creationId xmlns:p14="http://schemas.microsoft.com/office/powerpoint/2010/main" val="646865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38400"/>
            <a:ext cx="8229600" cy="1143000"/>
          </a:xfrm>
        </p:spPr>
        <p:txBody>
          <a:bodyPr>
            <a:normAutofit/>
          </a:bodyPr>
          <a:lstStyle/>
          <a:p>
            <a:r>
              <a:rPr lang="en-US" sz="3600" dirty="0" smtClean="0"/>
              <a:t>Practical Measurement Techniques</a:t>
            </a:r>
            <a:endParaRPr lang="en-US" sz="3600" dirty="0"/>
          </a:p>
        </p:txBody>
      </p:sp>
      <p:sp>
        <p:nvSpPr>
          <p:cNvPr id="3" name="Rectangle 2"/>
          <p:cNvSpPr/>
          <p:nvPr/>
        </p:nvSpPr>
        <p:spPr>
          <a:xfrm>
            <a:off x="4267200" y="3886200"/>
            <a:ext cx="4612064" cy="1477328"/>
          </a:xfrm>
          <a:prstGeom prst="rect">
            <a:avLst/>
          </a:prstGeom>
        </p:spPr>
        <p:txBody>
          <a:bodyPr wrap="square">
            <a:spAutoFit/>
          </a:bodyPr>
          <a:lstStyle/>
          <a:p>
            <a:r>
              <a:rPr lang="en-US" i="1" dirty="0" smtClean="0"/>
              <a:t>“</a:t>
            </a:r>
            <a:r>
              <a:rPr lang="en-US" i="1" dirty="0"/>
              <a:t>To point out of the advantages that would arise from ascertaining the heat of a body at a very high temperature would be unnecessary, the importance of the subject is allowed</a:t>
            </a:r>
            <a:r>
              <a:rPr lang="en-US" i="1" dirty="0" smtClean="0"/>
              <a:t>.”</a:t>
            </a:r>
          </a:p>
          <a:p>
            <a:r>
              <a:rPr lang="en-US" dirty="0" smtClean="0"/>
              <a:t>- </a:t>
            </a:r>
            <a:r>
              <a:rPr lang="en-US" b="1" dirty="0" smtClean="0"/>
              <a:t>J. M’Sweeny, M.D</a:t>
            </a:r>
            <a:r>
              <a:rPr lang="en-US" dirty="0" smtClean="0"/>
              <a:t>. - 1829</a:t>
            </a:r>
            <a:endParaRPr lang="en-US" dirty="0"/>
          </a:p>
        </p:txBody>
      </p:sp>
    </p:spTree>
    <p:extLst>
      <p:ext uri="{BB962C8B-B14F-4D97-AF65-F5344CB8AC3E}">
        <p14:creationId xmlns:p14="http://schemas.microsoft.com/office/powerpoint/2010/main" val="5916216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534400" cy="1143000"/>
          </a:xfrm>
        </p:spPr>
        <p:txBody>
          <a:bodyPr>
            <a:normAutofit fontScale="90000"/>
          </a:bodyPr>
          <a:lstStyle/>
          <a:p>
            <a:r>
              <a:rPr lang="en-US" sz="4000" dirty="0" smtClean="0">
                <a:latin typeface="+mj-lt"/>
              </a:rPr>
              <a:t>Radiation Temperature Measurement - I</a:t>
            </a:r>
            <a:endParaRPr lang="en-US" sz="4000" dirty="0">
              <a:latin typeface="+mj-lt"/>
            </a:endParaRPr>
          </a:p>
        </p:txBody>
      </p:sp>
      <p:sp>
        <p:nvSpPr>
          <p:cNvPr id="3" name="Content Placeholder 2"/>
          <p:cNvSpPr>
            <a:spLocks noGrp="1"/>
          </p:cNvSpPr>
          <p:nvPr>
            <p:ph idx="1"/>
          </p:nvPr>
        </p:nvSpPr>
        <p:spPr>
          <a:xfrm>
            <a:off x="457200" y="1295400"/>
            <a:ext cx="8229600" cy="3847207"/>
          </a:xfrm>
        </p:spPr>
        <p:txBody>
          <a:bodyPr/>
          <a:lstStyle/>
          <a:p>
            <a:r>
              <a:rPr lang="en-US" sz="2800" dirty="0" smtClean="0">
                <a:latin typeface="+mn-lt"/>
              </a:rPr>
              <a:t>For a blackbody, there are three primary ways to determine the temperature by measuring:</a:t>
            </a:r>
          </a:p>
          <a:p>
            <a:pPr lvl="1"/>
            <a:r>
              <a:rPr lang="en-US" sz="2800" dirty="0" smtClean="0">
                <a:latin typeface="+mn-lt"/>
              </a:rPr>
              <a:t>The total emitted radiation</a:t>
            </a:r>
          </a:p>
          <a:p>
            <a:pPr lvl="1"/>
            <a:r>
              <a:rPr lang="en-US" sz="2800" dirty="0" smtClean="0">
                <a:latin typeface="+mn-lt"/>
              </a:rPr>
              <a:t>The distribution across wavelengths or the total radiation across a wavelength band</a:t>
            </a:r>
          </a:p>
          <a:p>
            <a:pPr lvl="1"/>
            <a:r>
              <a:rPr lang="en-US" sz="2800" dirty="0" smtClean="0">
                <a:latin typeface="+mn-lt"/>
              </a:rPr>
              <a:t>The emitted radiation at one wavelength</a:t>
            </a:r>
          </a:p>
          <a:p>
            <a:r>
              <a:rPr lang="en-US" sz="2800" dirty="0" smtClean="0">
                <a:latin typeface="+mn-lt"/>
              </a:rPr>
              <a:t>Measuring any of these should uniquely determine the temperature</a:t>
            </a:r>
          </a:p>
        </p:txBody>
      </p:sp>
    </p:spTree>
    <p:extLst>
      <p:ext uri="{BB962C8B-B14F-4D97-AF65-F5344CB8AC3E}">
        <p14:creationId xmlns:p14="http://schemas.microsoft.com/office/powerpoint/2010/main" val="39453023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763000" cy="1143000"/>
          </a:xfrm>
        </p:spPr>
        <p:txBody>
          <a:bodyPr>
            <a:normAutofit/>
          </a:bodyPr>
          <a:lstStyle/>
          <a:p>
            <a:r>
              <a:rPr lang="en-US" sz="3200" dirty="0" smtClean="0"/>
              <a:t>Radiation </a:t>
            </a:r>
            <a:r>
              <a:rPr lang="en-US" sz="3200" dirty="0"/>
              <a:t>Temperature </a:t>
            </a:r>
            <a:r>
              <a:rPr lang="en-US" sz="3200" dirty="0" smtClean="0"/>
              <a:t>Measurement - II</a:t>
            </a:r>
            <a:endParaRPr lang="en-US" sz="3200" dirty="0"/>
          </a:p>
        </p:txBody>
      </p:sp>
      <p:sp>
        <p:nvSpPr>
          <p:cNvPr id="3" name="Content Placeholder 2"/>
          <p:cNvSpPr>
            <a:spLocks noGrp="1"/>
          </p:cNvSpPr>
          <p:nvPr>
            <p:ph idx="1"/>
          </p:nvPr>
        </p:nvSpPr>
        <p:spPr>
          <a:xfrm>
            <a:off x="457200" y="1295400"/>
            <a:ext cx="8229600" cy="4525963"/>
          </a:xfrm>
        </p:spPr>
        <p:txBody>
          <a:bodyPr>
            <a:noAutofit/>
          </a:bodyPr>
          <a:lstStyle/>
          <a:p>
            <a:r>
              <a:rPr lang="en-US" sz="2600" dirty="0" smtClean="0">
                <a:latin typeface="+mn-lt"/>
              </a:rPr>
              <a:t>As discussed before, real surfaces with emissivities less than one do not behave like a blackbody.</a:t>
            </a:r>
          </a:p>
          <a:p>
            <a:r>
              <a:rPr lang="en-US" sz="2600" dirty="0" smtClean="0">
                <a:latin typeface="+mn-lt"/>
              </a:rPr>
              <a:t>Instead, they emit radiation at rates less than a blackbody</a:t>
            </a:r>
          </a:p>
          <a:p>
            <a:r>
              <a:rPr lang="en-US" sz="2600" dirty="0" smtClean="0">
                <a:latin typeface="+mn-lt"/>
              </a:rPr>
              <a:t>This introduces a new problem, for any given measurement of a non-ideal surface, we now have two unknowns:</a:t>
            </a:r>
          </a:p>
          <a:p>
            <a:pPr lvl="1"/>
            <a:r>
              <a:rPr lang="en-US" sz="2600" dirty="0" smtClean="0">
                <a:latin typeface="+mn-lt"/>
              </a:rPr>
              <a:t>Temperature</a:t>
            </a:r>
          </a:p>
          <a:p>
            <a:pPr lvl="1"/>
            <a:r>
              <a:rPr lang="en-US" sz="2600" dirty="0" smtClean="0">
                <a:latin typeface="+mn-lt"/>
              </a:rPr>
              <a:t>Emissivity</a:t>
            </a:r>
          </a:p>
          <a:p>
            <a:r>
              <a:rPr lang="en-US" sz="2600" dirty="0" smtClean="0">
                <a:latin typeface="+mn-lt"/>
              </a:rPr>
              <a:t>Without assuming either one or the other, the state of the surface cannot be uniquely determined.</a:t>
            </a:r>
            <a:endParaRPr lang="en-US" sz="2600" dirty="0">
              <a:latin typeface="+mn-lt"/>
            </a:endParaRPr>
          </a:p>
        </p:txBody>
      </p:sp>
    </p:spTree>
    <p:extLst>
      <p:ext uri="{BB962C8B-B14F-4D97-AF65-F5344CB8AC3E}">
        <p14:creationId xmlns:p14="http://schemas.microsoft.com/office/powerpoint/2010/main" val="23223201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Three Possible Solutions:</a:t>
            </a:r>
            <a:endParaRPr lang="en-US" sz="3200" dirty="0"/>
          </a:p>
        </p:txBody>
      </p:sp>
      <p:sp>
        <p:nvSpPr>
          <p:cNvPr id="3" name="Content Placeholder 2"/>
          <p:cNvSpPr>
            <a:spLocks noGrp="1"/>
          </p:cNvSpPr>
          <p:nvPr>
            <p:ph idx="1"/>
          </p:nvPr>
        </p:nvSpPr>
        <p:spPr>
          <a:xfrm>
            <a:off x="457200" y="1143000"/>
            <a:ext cx="8229600" cy="4525963"/>
          </a:xfrm>
        </p:spPr>
        <p:txBody>
          <a:bodyPr>
            <a:noAutofit/>
          </a:bodyPr>
          <a:lstStyle/>
          <a:p>
            <a:pPr marL="457200" indent="-457200">
              <a:buFont typeface="+mj-lt"/>
              <a:buAutoNum type="arabicPeriod"/>
            </a:pPr>
            <a:r>
              <a:rPr lang="en-US" sz="2400" dirty="0" smtClean="0">
                <a:latin typeface="+mn-lt"/>
              </a:rPr>
              <a:t>For a single measurement, assume the emissivity and calculate the temperature (spectral method</a:t>
            </a:r>
            <a:r>
              <a:rPr lang="en-US" sz="2400" dirty="0" smtClean="0">
                <a:latin typeface="+mn-lt"/>
              </a:rPr>
              <a:t>).</a:t>
            </a:r>
            <a:endParaRPr lang="en-US" sz="2400" dirty="0" smtClean="0">
              <a:latin typeface="+mn-lt"/>
            </a:endParaRPr>
          </a:p>
          <a:p>
            <a:pPr marL="457200" indent="-457200">
              <a:buFont typeface="+mj-lt"/>
              <a:buAutoNum type="arabicPeriod"/>
            </a:pPr>
            <a:r>
              <a:rPr lang="en-US" sz="2400" dirty="0" smtClean="0">
                <a:latin typeface="+mn-lt"/>
              </a:rPr>
              <a:t>Make two measurements at different wavelengths and assume a relationship between the emissivities at each wavelength and calculate a single temperature (ratio method</a:t>
            </a:r>
            <a:r>
              <a:rPr lang="en-US" sz="2400" dirty="0" smtClean="0">
                <a:latin typeface="+mn-lt"/>
              </a:rPr>
              <a:t>).</a:t>
            </a:r>
            <a:endParaRPr lang="en-US" sz="2400" dirty="0" smtClean="0">
              <a:latin typeface="+mn-lt"/>
            </a:endParaRPr>
          </a:p>
          <a:p>
            <a:pPr marL="457200" indent="-457200">
              <a:buFont typeface="+mj-lt"/>
              <a:buAutoNum type="arabicPeriod"/>
            </a:pPr>
            <a:r>
              <a:rPr lang="en-US" sz="2400" dirty="0">
                <a:latin typeface="+mn-lt"/>
              </a:rPr>
              <a:t>Make multiple measurements at different wavelengths </a:t>
            </a:r>
            <a:r>
              <a:rPr lang="en-US" sz="2400" dirty="0" smtClean="0">
                <a:latin typeface="+mn-lt"/>
              </a:rPr>
              <a:t>and </a:t>
            </a:r>
            <a:r>
              <a:rPr lang="en-US" sz="2400" dirty="0">
                <a:latin typeface="+mn-lt"/>
              </a:rPr>
              <a:t>a</a:t>
            </a:r>
            <a:r>
              <a:rPr lang="en-US" sz="2400" dirty="0" smtClean="0">
                <a:latin typeface="+mn-lt"/>
              </a:rPr>
              <a:t>ssume some functional form of the emissivity and find the best fit to the temperature and emissivity (multi-spectral method</a:t>
            </a:r>
            <a:r>
              <a:rPr lang="en-US" sz="2400" dirty="0" smtClean="0">
                <a:latin typeface="+mn-lt"/>
              </a:rPr>
              <a:t>).</a:t>
            </a:r>
            <a:endParaRPr lang="en-US" sz="2400" dirty="0" smtClean="0">
              <a:latin typeface="+mn-lt"/>
            </a:endParaRPr>
          </a:p>
          <a:p>
            <a:pPr marL="0" indent="0">
              <a:buNone/>
            </a:pPr>
            <a:r>
              <a:rPr lang="en-US" sz="2400" dirty="0" smtClean="0">
                <a:latin typeface="+mn-lt"/>
              </a:rPr>
              <a:t>For now, all of the examples assume narrow-band detectors, but later we show how to accommodate wide-band </a:t>
            </a:r>
            <a:r>
              <a:rPr lang="en-US" sz="2400" dirty="0" smtClean="0">
                <a:latin typeface="+mn-lt"/>
              </a:rPr>
              <a:t>detectors.</a:t>
            </a:r>
            <a:endParaRPr lang="en-US" sz="2400" dirty="0">
              <a:latin typeface="+mn-lt"/>
            </a:endParaRPr>
          </a:p>
        </p:txBody>
      </p:sp>
    </p:spTree>
    <p:extLst>
      <p:ext uri="{BB962C8B-B14F-4D97-AF65-F5344CB8AC3E}">
        <p14:creationId xmlns:p14="http://schemas.microsoft.com/office/powerpoint/2010/main" val="31641329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Temperature Definitions</a:t>
            </a:r>
            <a:endParaRPr lang="en-US" dirty="0"/>
          </a:p>
        </p:txBody>
      </p:sp>
      <p:sp>
        <p:nvSpPr>
          <p:cNvPr id="3" name="Content Placeholder 2"/>
          <p:cNvSpPr>
            <a:spLocks noGrp="1"/>
          </p:cNvSpPr>
          <p:nvPr>
            <p:ph idx="1"/>
          </p:nvPr>
        </p:nvSpPr>
        <p:spPr>
          <a:xfrm>
            <a:off x="457200" y="1600200"/>
            <a:ext cx="8229600" cy="4616648"/>
          </a:xfrm>
        </p:spPr>
        <p:txBody>
          <a:bodyPr/>
          <a:lstStyle/>
          <a:p>
            <a:r>
              <a:rPr lang="en-US" sz="2400" dirty="0" smtClean="0"/>
              <a:t>“True” Surface Temperature - The </a:t>
            </a:r>
            <a:r>
              <a:rPr lang="en-US" sz="2400" dirty="0"/>
              <a:t>actual temperature of the surface; what we would measure with a thermometer not affected by the surface emissivity. This is the temperature we would measure if, for example, we used a contact thermometer such as a thermocouple</a:t>
            </a:r>
            <a:r>
              <a:rPr lang="en-US" sz="2400" dirty="0" smtClean="0"/>
              <a:t>.</a:t>
            </a:r>
          </a:p>
          <a:p>
            <a:r>
              <a:rPr lang="en-US" sz="2400" dirty="0"/>
              <a:t>“Equivalent Blackbody” Surface </a:t>
            </a:r>
            <a:r>
              <a:rPr lang="en-US" sz="2400" dirty="0" smtClean="0"/>
              <a:t>Temperature - The </a:t>
            </a:r>
            <a:r>
              <a:rPr lang="en-US" sz="2400" dirty="0"/>
              <a:t>temperature we would infer from a radiation thermometer if we assumed that the surface was a perfect emitter. Again, because all real </a:t>
            </a:r>
            <a:r>
              <a:rPr lang="en-US" sz="2400" dirty="0" smtClean="0"/>
              <a:t>surfaces </a:t>
            </a:r>
            <a:r>
              <a:rPr lang="en-US" sz="2400" dirty="0"/>
              <a:t>emit less than a blackbody, the equivalent blackbody surface temperature will always be </a:t>
            </a:r>
            <a:r>
              <a:rPr lang="en-US" sz="2400" dirty="0" smtClean="0"/>
              <a:t>lower </a:t>
            </a:r>
            <a:r>
              <a:rPr lang="en-US" sz="2400" dirty="0"/>
              <a:t>than the true surface temperature</a:t>
            </a:r>
            <a:r>
              <a:rPr lang="en-US" sz="2400" dirty="0" smtClean="0"/>
              <a:t>.</a:t>
            </a:r>
            <a:endParaRPr lang="en-US" sz="2400" dirty="0"/>
          </a:p>
          <a:p>
            <a:endParaRPr lang="en-US" dirty="0"/>
          </a:p>
        </p:txBody>
      </p:sp>
    </p:spTree>
    <p:extLst>
      <p:ext uri="{BB962C8B-B14F-4D97-AF65-F5344CB8AC3E}">
        <p14:creationId xmlns:p14="http://schemas.microsoft.com/office/powerpoint/2010/main" val="3416590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Method 1 – Spectral Method - 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15233" y="1143000"/>
                <a:ext cx="8229600" cy="5562600"/>
              </a:xfrm>
            </p:spPr>
            <p:txBody>
              <a:bodyPr>
                <a:normAutofit/>
              </a:bodyPr>
              <a:lstStyle/>
              <a:p>
                <a:pPr marL="0" indent="0">
                  <a:buNone/>
                </a:pPr>
                <a:r>
                  <a:rPr lang="en-US" sz="2800" dirty="0" smtClean="0"/>
                  <a:t>From a single equivalent blackbody temperature measurement </a:t>
                </a:r>
                <a14:m>
                  <m:oMath xmlns:m="http://schemas.openxmlformats.org/officeDocument/2006/math">
                    <m:sSub>
                      <m:sSubPr>
                        <m:ctrlPr>
                          <a:rPr lang="en-US" sz="2800" b="0" i="1" smtClean="0">
                            <a:latin typeface="Cambria Math" panose="02040503050406030204" pitchFamily="18" charset="0"/>
                          </a:rPr>
                        </m:ctrlPr>
                      </m:sSubPr>
                      <m:e>
                        <m:r>
                          <a:rPr lang="en-US" sz="2800" i="1">
                            <a:latin typeface="Cambria Math" panose="02040503050406030204" pitchFamily="18" charset="0"/>
                          </a:rPr>
                          <m:t>𝑇</m:t>
                        </m:r>
                      </m:e>
                      <m:sub>
                        <m:r>
                          <a:rPr lang="en-US" sz="2800" b="0" i="1" smtClean="0">
                            <a:latin typeface="Cambria Math" panose="02040503050406030204" pitchFamily="18" charset="0"/>
                            <a:ea typeface="Cambria Math" panose="02040503050406030204" pitchFamily="18" charset="0"/>
                          </a:rPr>
                          <m:t>𝜆</m:t>
                        </m:r>
                      </m:sub>
                    </m:sSub>
                  </m:oMath>
                </a14:m>
                <a:r>
                  <a:rPr lang="en-US" sz="2800" dirty="0" smtClean="0"/>
                  <a:t> at a specific wavelength </a:t>
                </a:r>
                <a14:m>
                  <m:oMath xmlns:m="http://schemas.openxmlformats.org/officeDocument/2006/math">
                    <m:r>
                      <a:rPr lang="en-US" sz="2800" i="1">
                        <a:latin typeface="Cambria Math" panose="02040503050406030204" pitchFamily="18" charset="0"/>
                        <a:ea typeface="Cambria Math" panose="02040503050406030204" pitchFamily="18" charset="0"/>
                      </a:rPr>
                      <m:t>𝜆</m:t>
                    </m:r>
                  </m:oMath>
                </a14:m>
                <a:r>
                  <a:rPr lang="en-US" sz="2800" dirty="0" smtClean="0"/>
                  <a:t>, assume the spectral emissivity </a:t>
                </a:r>
                <a14:m>
                  <m:oMath xmlns:m="http://schemas.openxmlformats.org/officeDocument/2006/math">
                    <m:sSub>
                      <m:sSubPr>
                        <m:ctrlPr>
                          <a:rPr lang="el-GR" sz="2800" i="1">
                            <a:latin typeface="Cambria Math" panose="02040503050406030204" pitchFamily="18" charset="0"/>
                            <a:ea typeface="Cambria Math" panose="02040503050406030204" pitchFamily="18" charset="0"/>
                          </a:rPr>
                        </m:ctrlPr>
                      </m:sSubPr>
                      <m:e>
                        <m:r>
                          <m:rPr>
                            <m:sty m:val="p"/>
                          </m:rPr>
                          <a:rPr lang="el-GR" sz="2800" i="1">
                            <a:latin typeface="Cambria Math" panose="02040503050406030204" pitchFamily="18" charset="0"/>
                            <a:ea typeface="Cambria Math" panose="02040503050406030204" pitchFamily="18" charset="0"/>
                          </a:rPr>
                          <m:t>ε</m:t>
                        </m:r>
                      </m:e>
                      <m:sub>
                        <m:r>
                          <a:rPr lang="el-GR" sz="2800" i="1">
                            <a:latin typeface="Cambria Math" panose="02040503050406030204" pitchFamily="18" charset="0"/>
                            <a:ea typeface="Cambria Math" panose="02040503050406030204" pitchFamily="18" charset="0"/>
                          </a:rPr>
                          <m:t>𝜆</m:t>
                        </m:r>
                      </m:sub>
                    </m:sSub>
                  </m:oMath>
                </a14:m>
                <a:r>
                  <a:rPr lang="en-US" sz="2800" dirty="0" smtClean="0"/>
                  <a:t> and calculate the “true” surface temperature </a:t>
                </a:r>
                <a14:m>
                  <m:oMath xmlns:m="http://schemas.openxmlformats.org/officeDocument/2006/math">
                    <m:r>
                      <a:rPr lang="en-US" sz="2800" i="1">
                        <a:latin typeface="Cambria Math" panose="02040503050406030204" pitchFamily="18" charset="0"/>
                      </a:rPr>
                      <m:t>𝑇</m:t>
                    </m:r>
                  </m:oMath>
                </a14:m>
                <a:r>
                  <a:rPr lang="en-US" sz="2800" dirty="0" smtClean="0"/>
                  <a:t>. This can be achieved by using the definitions of black and gray emissive intensity:</a:t>
                </a:r>
              </a:p>
              <a:p>
                <a:endParaRPr lang="en-US" sz="3000" dirty="0" smtClean="0">
                  <a:latin typeface="+mj-lt"/>
                </a:endParaRPr>
              </a:p>
              <a:p>
                <a:endParaRPr lang="en-US" sz="3000" dirty="0">
                  <a:latin typeface="+mj-lt"/>
                </a:endParaRPr>
              </a:p>
              <a:p>
                <a:pPr marL="0" indent="0">
                  <a:buNone/>
                </a:pPr>
                <a:r>
                  <a:rPr lang="en-US" sz="2800" dirty="0" smtClean="0">
                    <a:latin typeface="+mj-lt"/>
                  </a:rPr>
                  <a:t>And then solving for the true surface temperature from:</a:t>
                </a:r>
                <a:endParaRPr lang="en-US" sz="2800" dirty="0">
                  <a:latin typeface="+mj-lt"/>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15233" y="1143000"/>
                <a:ext cx="8229600" cy="5562600"/>
              </a:xfrm>
              <a:blipFill rotWithShape="0">
                <a:blip r:embed="rId3"/>
                <a:stretch>
                  <a:fillRect l="-1481" t="-1096" r="-2444"/>
                </a:stretch>
              </a:blipFill>
            </p:spPr>
            <p:txBody>
              <a:bodyPr/>
              <a:lstStyle/>
              <a:p>
                <a:r>
                  <a:rPr lang="en-US">
                    <a:noFill/>
                  </a:rPr>
                  <a:t> </a:t>
                </a:r>
              </a:p>
            </p:txBody>
          </p:sp>
        </mc:Fallback>
      </mc:AlternateContent>
      <p:sp>
        <p:nvSpPr>
          <p:cNvPr id="7" name="TextBox 6"/>
          <p:cNvSpPr txBox="1"/>
          <p:nvPr/>
        </p:nvSpPr>
        <p:spPr>
          <a:xfrm>
            <a:off x="4114800" y="2971800"/>
            <a:ext cx="65" cy="276999"/>
          </a:xfrm>
          <a:prstGeom prst="rect">
            <a:avLst/>
          </a:prstGeom>
          <a:noFill/>
        </p:spPr>
        <p:txBody>
          <a:bodyPr wrap="none" lIns="0" tIns="0" rIns="0" bIns="0" rtlCol="0">
            <a:spAutoFit/>
          </a:bodyPr>
          <a:lstStyle/>
          <a:p>
            <a:endParaRPr lang="en-US" dirty="0"/>
          </a:p>
        </p:txBody>
      </p:sp>
      <mc:AlternateContent xmlns:mc="http://schemas.openxmlformats.org/markup-compatibility/2006" xmlns:a14="http://schemas.microsoft.com/office/drawing/2010/main">
        <mc:Choice Requires="a14">
          <p:graphicFrame>
            <p:nvGraphicFramePr>
              <p:cNvPr id="8" name="Table 7"/>
              <p:cNvGraphicFramePr>
                <a:graphicFrameLocks noGrp="1"/>
              </p:cNvGraphicFramePr>
              <p:nvPr>
                <p:extLst>
                  <p:ext uri="{D42A27DB-BD31-4B8C-83A1-F6EECF244321}">
                    <p14:modId xmlns:p14="http://schemas.microsoft.com/office/powerpoint/2010/main" val="1136060135"/>
                  </p:ext>
                </p:extLst>
              </p:nvPr>
            </p:nvGraphicFramePr>
            <p:xfrm>
              <a:off x="228600" y="3450474"/>
              <a:ext cx="8229600" cy="666687"/>
            </p:xfrm>
            <a:graphic>
              <a:graphicData uri="http://schemas.openxmlformats.org/drawingml/2006/table">
                <a:tbl>
                  <a:tblPr firstRow="1" bandRow="1">
                    <a:tableStyleId>{5C22544A-7EE6-4342-B048-85BDC9FD1C3A}</a:tableStyleId>
                  </a:tblPr>
                  <a:tblGrid>
                    <a:gridCol w="990600"/>
                    <a:gridCol w="6019800"/>
                    <a:gridCol w="1219200"/>
                  </a:tblGrid>
                  <a:tr h="424835">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sSub>
                                  <m:sSubPr>
                                    <m:ctrlPr>
                                      <a:rPr lang="en-US" sz="3200" b="0" i="1" smtClean="0">
                                        <a:solidFill>
                                          <a:schemeClr val="tx1"/>
                                        </a:solidFill>
                                        <a:latin typeface="Cambria Math" panose="02040503050406030204" pitchFamily="18" charset="0"/>
                                      </a:rPr>
                                    </m:ctrlPr>
                                  </m:sSubPr>
                                  <m:e>
                                    <m:r>
                                      <a:rPr lang="en-US" sz="3200" i="1">
                                        <a:solidFill>
                                          <a:schemeClr val="tx1"/>
                                        </a:solidFill>
                                        <a:latin typeface="Cambria Math" panose="02040503050406030204" pitchFamily="18" charset="0"/>
                                      </a:rPr>
                                      <m:t>𝑖</m:t>
                                    </m:r>
                                    <m:r>
                                      <m:rPr>
                                        <m:nor/>
                                      </m:rPr>
                                      <a:rPr lang="en-US" sz="3200">
                                        <a:solidFill>
                                          <a:schemeClr val="tx1"/>
                                        </a:solidFill>
                                      </a:rPr>
                                      <m:t> </m:t>
                                    </m:r>
                                  </m:e>
                                  <m:sub>
                                    <m:r>
                                      <a:rPr lang="en-US" sz="3200" b="0" i="1" smtClean="0">
                                        <a:solidFill>
                                          <a:schemeClr val="tx1"/>
                                        </a:solidFill>
                                        <a:latin typeface="Cambria Math" panose="02040503050406030204" pitchFamily="18" charset="0"/>
                                        <a:ea typeface="Cambria Math" panose="02040503050406030204" pitchFamily="18" charset="0"/>
                                      </a:rPr>
                                      <m:t>𝜆</m:t>
                                    </m:r>
                                  </m:sub>
                                </m:sSub>
                                <m:d>
                                  <m:dPr>
                                    <m:ctrlPr>
                                      <a:rPr lang="en-US" sz="3200" b="0" i="1" smtClean="0">
                                        <a:solidFill>
                                          <a:schemeClr val="tx1"/>
                                        </a:solidFill>
                                        <a:latin typeface="Cambria Math" panose="02040503050406030204" pitchFamily="18" charset="0"/>
                                        <a:ea typeface="Cambria Math" panose="02040503050406030204" pitchFamily="18" charset="0"/>
                                      </a:rPr>
                                    </m:ctrlPr>
                                  </m:dPr>
                                  <m:e>
                                    <m:r>
                                      <a:rPr lang="en-US" sz="3200" b="0" i="1" smtClean="0">
                                        <a:solidFill>
                                          <a:schemeClr val="tx1"/>
                                        </a:solidFill>
                                        <a:latin typeface="Cambria Math" panose="02040503050406030204" pitchFamily="18" charset="0"/>
                                        <a:ea typeface="Cambria Math" panose="02040503050406030204" pitchFamily="18" charset="0"/>
                                      </a:rPr>
                                      <m:t>𝑇</m:t>
                                    </m:r>
                                  </m:e>
                                </m:d>
                                <m:sSub>
                                  <m:sSubPr>
                                    <m:ctrlPr>
                                      <a:rPr lang="en-US" sz="3200" b="0" i="1" smtClean="0">
                                        <a:solidFill>
                                          <a:schemeClr val="tx1"/>
                                        </a:solidFill>
                                        <a:latin typeface="Cambria Math" panose="02040503050406030204" pitchFamily="18" charset="0"/>
                                      </a:rPr>
                                    </m:ctrlPr>
                                  </m:sSubPr>
                                  <m:e>
                                    <m:sSub>
                                      <m:sSubPr>
                                        <m:ctrlPr>
                                          <a:rPr lang="el-GR" sz="3200" i="1">
                                            <a:solidFill>
                                              <a:schemeClr val="tx1"/>
                                            </a:solidFill>
                                            <a:latin typeface="Cambria Math" panose="02040503050406030204" pitchFamily="18" charset="0"/>
                                            <a:ea typeface="Cambria Math" panose="02040503050406030204" pitchFamily="18" charset="0"/>
                                          </a:rPr>
                                        </m:ctrlPr>
                                      </m:sSubPr>
                                      <m:e>
                                        <m:r>
                                          <a:rPr lang="en-US" sz="3200" b="0" i="1" smtClean="0">
                                            <a:solidFill>
                                              <a:schemeClr val="tx1"/>
                                            </a:solidFill>
                                            <a:latin typeface="Cambria Math" panose="02040503050406030204" pitchFamily="18" charset="0"/>
                                            <a:ea typeface="Cambria Math" panose="02040503050406030204" pitchFamily="18" charset="0"/>
                                          </a:rPr>
                                          <m:t>=</m:t>
                                        </m:r>
                                        <m:r>
                                          <m:rPr>
                                            <m:sty m:val="p"/>
                                          </m:rPr>
                                          <a:rPr lang="el-GR" sz="3200" i="1">
                                            <a:solidFill>
                                              <a:schemeClr val="tx1"/>
                                            </a:solidFill>
                                            <a:latin typeface="Cambria Math" panose="02040503050406030204" pitchFamily="18" charset="0"/>
                                            <a:ea typeface="Cambria Math" panose="02040503050406030204" pitchFamily="18" charset="0"/>
                                          </a:rPr>
                                          <m:t>ε</m:t>
                                        </m:r>
                                      </m:e>
                                      <m:sub>
                                        <m:r>
                                          <a:rPr lang="el-GR" sz="3200" i="1">
                                            <a:solidFill>
                                              <a:schemeClr val="tx1"/>
                                            </a:solidFill>
                                            <a:latin typeface="Cambria Math" panose="02040503050406030204" pitchFamily="18" charset="0"/>
                                            <a:ea typeface="Cambria Math" panose="02040503050406030204" pitchFamily="18" charset="0"/>
                                          </a:rPr>
                                          <m:t>𝜆</m:t>
                                        </m:r>
                                      </m:sub>
                                    </m:sSub>
                                    <m:r>
                                      <a:rPr lang="el-GR" sz="3200" i="1">
                                        <a:solidFill>
                                          <a:schemeClr val="tx1"/>
                                        </a:solidFill>
                                        <a:latin typeface="Cambria Math" panose="02040503050406030204" pitchFamily="18" charset="0"/>
                                        <a:ea typeface="Cambria Math" panose="02040503050406030204" pitchFamily="18" charset="0"/>
                                      </a:rPr>
                                      <m:t>∙</m:t>
                                    </m:r>
                                    <m:r>
                                      <a:rPr lang="en-US" sz="3200" i="1">
                                        <a:solidFill>
                                          <a:schemeClr val="tx1"/>
                                        </a:solidFill>
                                        <a:latin typeface="Cambria Math" panose="02040503050406030204" pitchFamily="18" charset="0"/>
                                      </a:rPr>
                                      <m:t>𝑖</m:t>
                                    </m:r>
                                    <m:r>
                                      <m:rPr>
                                        <m:nor/>
                                      </m:rPr>
                                      <a:rPr lang="en-US" sz="3200">
                                        <a:solidFill>
                                          <a:schemeClr val="tx1"/>
                                        </a:solidFill>
                                      </a:rPr>
                                      <m:t> </m:t>
                                    </m:r>
                                  </m:e>
                                  <m:sub>
                                    <m:r>
                                      <a:rPr lang="en-US" sz="3200" b="0" i="1" smtClean="0">
                                        <a:solidFill>
                                          <a:schemeClr val="tx1"/>
                                        </a:solidFill>
                                        <a:latin typeface="Cambria Math" panose="02040503050406030204" pitchFamily="18" charset="0"/>
                                      </a:rPr>
                                      <m:t>𝑏</m:t>
                                    </m:r>
                                    <m:r>
                                      <a:rPr lang="en-US" sz="3200" b="0" i="1" smtClean="0">
                                        <a:solidFill>
                                          <a:schemeClr val="tx1"/>
                                        </a:solidFill>
                                        <a:latin typeface="Cambria Math" panose="02040503050406030204" pitchFamily="18" charset="0"/>
                                      </a:rPr>
                                      <m:t>,</m:t>
                                    </m:r>
                                    <m:r>
                                      <a:rPr lang="en-US" sz="3200" b="0" i="1" smtClean="0">
                                        <a:solidFill>
                                          <a:schemeClr val="tx1"/>
                                        </a:solidFill>
                                        <a:latin typeface="Cambria Math" panose="02040503050406030204" pitchFamily="18" charset="0"/>
                                        <a:ea typeface="Cambria Math" panose="02040503050406030204" pitchFamily="18" charset="0"/>
                                      </a:rPr>
                                      <m:t>𝜆</m:t>
                                    </m:r>
                                  </m:sub>
                                </m:sSub>
                                <m:d>
                                  <m:dPr>
                                    <m:ctrlPr>
                                      <a:rPr lang="en-US" sz="3200" b="0" i="1" smtClean="0">
                                        <a:solidFill>
                                          <a:schemeClr val="tx1"/>
                                        </a:solidFill>
                                        <a:latin typeface="Cambria Math" panose="02040503050406030204" pitchFamily="18" charset="0"/>
                                        <a:ea typeface="Cambria Math" panose="02040503050406030204" pitchFamily="18" charset="0"/>
                                      </a:rPr>
                                    </m:ctrlPr>
                                  </m:dPr>
                                  <m:e>
                                    <m:r>
                                      <a:rPr lang="en-US" sz="3200" b="0" i="1" smtClean="0">
                                        <a:solidFill>
                                          <a:schemeClr val="tx1"/>
                                        </a:solidFill>
                                        <a:latin typeface="Cambria Math" panose="02040503050406030204" pitchFamily="18" charset="0"/>
                                        <a:ea typeface="Cambria Math" panose="02040503050406030204" pitchFamily="18" charset="0"/>
                                      </a:rPr>
                                      <m:t>𝑇</m:t>
                                    </m:r>
                                  </m:e>
                                </m:d>
                                <m:r>
                                  <a:rPr lang="en-US" sz="3200" b="0" i="1" smtClean="0">
                                    <a:solidFill>
                                      <a:schemeClr val="tx1"/>
                                    </a:solidFill>
                                    <a:latin typeface="Cambria Math" panose="02040503050406030204" pitchFamily="18" charset="0"/>
                                    <a:ea typeface="Cambria Math" panose="02040503050406030204" pitchFamily="18" charset="0"/>
                                  </a:rPr>
                                  <m:t>=</m:t>
                                </m:r>
                                <m:sSub>
                                  <m:sSubPr>
                                    <m:ctrlPr>
                                      <a:rPr lang="en-US" sz="3200" i="1">
                                        <a:solidFill>
                                          <a:schemeClr val="tx1"/>
                                        </a:solidFill>
                                        <a:latin typeface="Cambria Math" panose="02040503050406030204" pitchFamily="18" charset="0"/>
                                      </a:rPr>
                                    </m:ctrlPr>
                                  </m:sSubPr>
                                  <m:e>
                                    <m:r>
                                      <a:rPr lang="en-US" sz="3200" i="1">
                                        <a:solidFill>
                                          <a:schemeClr val="tx1"/>
                                        </a:solidFill>
                                        <a:latin typeface="Cambria Math" panose="02040503050406030204" pitchFamily="18" charset="0"/>
                                      </a:rPr>
                                      <m:t>𝑖</m:t>
                                    </m:r>
                                    <m:r>
                                      <m:rPr>
                                        <m:nor/>
                                      </m:rPr>
                                      <a:rPr lang="en-US" sz="3200">
                                        <a:solidFill>
                                          <a:schemeClr val="tx1"/>
                                        </a:solidFill>
                                      </a:rPr>
                                      <m:t> </m:t>
                                    </m:r>
                                  </m:e>
                                  <m:sub>
                                    <m:r>
                                      <a:rPr lang="en-US" sz="3200" b="0" i="1" smtClean="0">
                                        <a:solidFill>
                                          <a:schemeClr val="tx1"/>
                                        </a:solidFill>
                                        <a:latin typeface="Cambria Math" panose="02040503050406030204" pitchFamily="18" charset="0"/>
                                      </a:rPr>
                                      <m:t>𝑏</m:t>
                                    </m:r>
                                    <m:r>
                                      <a:rPr lang="en-US" sz="3200" b="0" i="1" smtClean="0">
                                        <a:solidFill>
                                          <a:schemeClr val="tx1"/>
                                        </a:solidFill>
                                        <a:latin typeface="Cambria Math" panose="02040503050406030204" pitchFamily="18" charset="0"/>
                                      </a:rPr>
                                      <m:t>,</m:t>
                                    </m:r>
                                    <m:r>
                                      <a:rPr lang="en-US" sz="3200" i="1">
                                        <a:solidFill>
                                          <a:schemeClr val="tx1"/>
                                        </a:solidFill>
                                        <a:latin typeface="Cambria Math" panose="02040503050406030204" pitchFamily="18" charset="0"/>
                                        <a:ea typeface="Cambria Math" panose="02040503050406030204" pitchFamily="18" charset="0"/>
                                      </a:rPr>
                                      <m:t>𝜆</m:t>
                                    </m:r>
                                  </m:sub>
                                </m:sSub>
                                <m:d>
                                  <m:dPr>
                                    <m:ctrlPr>
                                      <a:rPr lang="en-US" sz="3200" i="1" smtClean="0">
                                        <a:solidFill>
                                          <a:schemeClr val="tx1"/>
                                        </a:solidFill>
                                        <a:latin typeface="Cambria Math" panose="02040503050406030204" pitchFamily="18" charset="0"/>
                                        <a:ea typeface="Cambria Math" panose="02040503050406030204" pitchFamily="18" charset="0"/>
                                      </a:rPr>
                                    </m:ctrlPr>
                                  </m:dPr>
                                  <m:e>
                                    <m:sSub>
                                      <m:sSubPr>
                                        <m:ctrlPr>
                                          <a:rPr lang="en-US" sz="3200" i="1">
                                            <a:solidFill>
                                              <a:schemeClr val="tx1"/>
                                            </a:solidFill>
                                            <a:latin typeface="Cambria Math" panose="02040503050406030204" pitchFamily="18" charset="0"/>
                                            <a:ea typeface="Cambria Math" panose="02040503050406030204" pitchFamily="18" charset="0"/>
                                          </a:rPr>
                                        </m:ctrlPr>
                                      </m:sSubPr>
                                      <m:e>
                                        <m:r>
                                          <a:rPr lang="en-US" sz="3200" i="1">
                                            <a:solidFill>
                                              <a:schemeClr val="tx1"/>
                                            </a:solidFill>
                                            <a:latin typeface="Cambria Math" panose="02040503050406030204" pitchFamily="18" charset="0"/>
                                            <a:ea typeface="Cambria Math" panose="02040503050406030204" pitchFamily="18" charset="0"/>
                                          </a:rPr>
                                          <m:t>𝑇</m:t>
                                        </m:r>
                                      </m:e>
                                      <m:sub>
                                        <m:r>
                                          <a:rPr lang="en-US" sz="3200" i="1">
                                            <a:solidFill>
                                              <a:schemeClr val="tx1"/>
                                            </a:solidFill>
                                            <a:latin typeface="Cambria Math" panose="02040503050406030204" pitchFamily="18" charset="0"/>
                                            <a:ea typeface="Cambria Math" panose="02040503050406030204" pitchFamily="18" charset="0"/>
                                          </a:rPr>
                                          <m:t>𝜆</m:t>
                                        </m:r>
                                      </m:sub>
                                    </m:sSub>
                                  </m:e>
                                </m:d>
                              </m:oMath>
                            </m:oMathPara>
                          </a14:m>
                          <a:endParaRPr lang="en-US" sz="3200" b="0" i="1"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2400" b="0" kern="1200" dirty="0" smtClean="0">
                              <a:solidFill>
                                <a:schemeClr val="tx1"/>
                              </a:solidFill>
                              <a:latin typeface="+mn-lt"/>
                              <a:ea typeface="+mn-ea"/>
                              <a:cs typeface="+mn-cs"/>
                            </a:rPr>
                            <a:t>(11)</a:t>
                          </a:r>
                          <a:endParaRPr lang="en-US" sz="2400" b="0" kern="1200" dirty="0">
                            <a:solidFill>
                              <a:schemeClr val="tx1"/>
                            </a:solidFill>
                            <a:latin typeface="+mn-lt"/>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8" name="Table 7"/>
              <p:cNvGraphicFramePr>
                <a:graphicFrameLocks noGrp="1"/>
              </p:cNvGraphicFramePr>
              <p:nvPr>
                <p:extLst>
                  <p:ext uri="{D42A27DB-BD31-4B8C-83A1-F6EECF244321}">
                    <p14:modId xmlns:p14="http://schemas.microsoft.com/office/powerpoint/2010/main" val="1136060135"/>
                  </p:ext>
                </p:extLst>
              </p:nvPr>
            </p:nvGraphicFramePr>
            <p:xfrm>
              <a:off x="228600" y="3450474"/>
              <a:ext cx="8229600" cy="666687"/>
            </p:xfrm>
            <a:graphic>
              <a:graphicData uri="http://schemas.openxmlformats.org/drawingml/2006/table">
                <a:tbl>
                  <a:tblPr firstRow="1" bandRow="1">
                    <a:tableStyleId>{5C22544A-7EE6-4342-B048-85BDC9FD1C3A}</a:tableStyleId>
                  </a:tblPr>
                  <a:tblGrid>
                    <a:gridCol w="990600"/>
                    <a:gridCol w="6019800"/>
                    <a:gridCol w="1219200"/>
                  </a:tblGrid>
                  <a:tr h="666687">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4"/>
                          <a:stretch>
                            <a:fillRect l="-16498" r="-20243" b="-4545"/>
                          </a:stretch>
                        </a:blipFill>
                      </a:tcPr>
                    </a:tc>
                    <a:tc>
                      <a:txBody>
                        <a:bodyPr/>
                        <a:lstStyle/>
                        <a:p>
                          <a:pPr algn="ctr"/>
                          <a:r>
                            <a:rPr lang="en-US" sz="2400" b="0" kern="1200" dirty="0" smtClean="0">
                              <a:solidFill>
                                <a:schemeClr val="tx1"/>
                              </a:solidFill>
                              <a:latin typeface="+mn-lt"/>
                              <a:ea typeface="+mn-ea"/>
                              <a:cs typeface="+mn-cs"/>
                            </a:rPr>
                            <a:t>(11)</a:t>
                          </a:r>
                          <a:endParaRPr lang="en-US" sz="2400" b="0" kern="1200" dirty="0">
                            <a:solidFill>
                              <a:schemeClr val="tx1"/>
                            </a:solidFill>
                            <a:latin typeface="+mn-lt"/>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6" name="Table 5"/>
              <p:cNvGraphicFramePr>
                <a:graphicFrameLocks noGrp="1"/>
              </p:cNvGraphicFramePr>
              <p:nvPr>
                <p:extLst>
                  <p:ext uri="{D42A27DB-BD31-4B8C-83A1-F6EECF244321}">
                    <p14:modId xmlns:p14="http://schemas.microsoft.com/office/powerpoint/2010/main" val="4024038297"/>
                  </p:ext>
                </p:extLst>
              </p:nvPr>
            </p:nvGraphicFramePr>
            <p:xfrm>
              <a:off x="152399" y="5197474"/>
              <a:ext cx="8405191" cy="962851"/>
            </p:xfrm>
            <a:graphic>
              <a:graphicData uri="http://schemas.openxmlformats.org/drawingml/2006/table">
                <a:tbl>
                  <a:tblPr firstRow="1" bandRow="1">
                    <a:tableStyleId>{5C22544A-7EE6-4342-B048-85BDC9FD1C3A}</a:tableStyleId>
                  </a:tblPr>
                  <a:tblGrid>
                    <a:gridCol w="1011736"/>
                    <a:gridCol w="6148242"/>
                    <a:gridCol w="1245213"/>
                  </a:tblGrid>
                  <a:tr h="370840">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sSub>
                                  <m:sSubPr>
                                    <m:ctrlPr>
                                      <a:rPr lang="el-GR" sz="2800" i="1" smtClean="0">
                                        <a:solidFill>
                                          <a:schemeClr val="tx1"/>
                                        </a:solidFill>
                                        <a:latin typeface="Cambria Math" panose="02040503050406030204" pitchFamily="18" charset="0"/>
                                        <a:ea typeface="Cambria Math" panose="02040503050406030204" pitchFamily="18" charset="0"/>
                                      </a:rPr>
                                    </m:ctrlPr>
                                  </m:sSubPr>
                                  <m:e>
                                    <m:r>
                                      <m:rPr>
                                        <m:sty m:val="p"/>
                                      </m:rPr>
                                      <a:rPr lang="el-GR" sz="2800" i="1">
                                        <a:solidFill>
                                          <a:schemeClr val="tx1"/>
                                        </a:solidFill>
                                        <a:latin typeface="Cambria Math" panose="02040503050406030204" pitchFamily="18" charset="0"/>
                                        <a:ea typeface="Cambria Math" panose="02040503050406030204" pitchFamily="18" charset="0"/>
                                      </a:rPr>
                                      <m:t>ε</m:t>
                                    </m:r>
                                  </m:e>
                                  <m:sub>
                                    <m:r>
                                      <a:rPr lang="el-GR" sz="2800" i="1">
                                        <a:solidFill>
                                          <a:schemeClr val="tx1"/>
                                        </a:solidFill>
                                        <a:latin typeface="Cambria Math" panose="02040503050406030204" pitchFamily="18" charset="0"/>
                                        <a:ea typeface="Cambria Math" panose="02040503050406030204" pitchFamily="18" charset="0"/>
                                      </a:rPr>
                                      <m:t>𝜆</m:t>
                                    </m:r>
                                  </m:sub>
                                </m:sSub>
                                <m:r>
                                  <a:rPr lang="el-GR" sz="2800" i="1">
                                    <a:solidFill>
                                      <a:schemeClr val="tx1"/>
                                    </a:solidFill>
                                    <a:latin typeface="Cambria Math" panose="02040503050406030204" pitchFamily="18" charset="0"/>
                                    <a:ea typeface="Cambria Math" panose="02040503050406030204" pitchFamily="18" charset="0"/>
                                  </a:rPr>
                                  <m:t>∙</m:t>
                                </m:r>
                                <m:f>
                                  <m:fPr>
                                    <m:ctrlPr>
                                      <a:rPr lang="en-US" sz="2800" i="1" smtClean="0">
                                        <a:solidFill>
                                          <a:schemeClr val="tx1"/>
                                        </a:solidFill>
                                        <a:latin typeface="Cambria Math" panose="02040503050406030204" pitchFamily="18" charset="0"/>
                                      </a:rPr>
                                    </m:ctrlPr>
                                  </m:fPr>
                                  <m:num>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𝐶</m:t>
                                        </m:r>
                                      </m:e>
                                      <m:sub>
                                        <m:r>
                                          <a:rPr lang="en-US" sz="2800" i="1">
                                            <a:solidFill>
                                              <a:schemeClr val="tx1"/>
                                            </a:solidFill>
                                            <a:latin typeface="Cambria Math" panose="02040503050406030204" pitchFamily="18" charset="0"/>
                                          </a:rPr>
                                          <m:t>1</m:t>
                                        </m:r>
                                      </m:sub>
                                    </m:sSub>
                                  </m:num>
                                  <m:den>
                                    <m:sSup>
                                      <m:sSupPr>
                                        <m:ctrlPr>
                                          <a:rPr lang="en-US" sz="2800" i="1">
                                            <a:solidFill>
                                              <a:schemeClr val="tx1"/>
                                            </a:solidFill>
                                            <a:latin typeface="Cambria Math" panose="02040503050406030204" pitchFamily="18" charset="0"/>
                                          </a:rPr>
                                        </m:ctrlPr>
                                      </m:sSupPr>
                                      <m:e>
                                        <m:r>
                                          <a:rPr lang="en-US" sz="2800" i="1">
                                            <a:solidFill>
                                              <a:schemeClr val="tx1"/>
                                            </a:solidFill>
                                            <a:latin typeface="Cambria Math" panose="02040503050406030204" pitchFamily="18" charset="0"/>
                                          </a:rPr>
                                          <m:t>𝜆</m:t>
                                        </m:r>
                                      </m:e>
                                      <m:sup>
                                        <m:r>
                                          <a:rPr lang="en-US" sz="2800" i="1">
                                            <a:solidFill>
                                              <a:schemeClr val="tx1"/>
                                            </a:solidFill>
                                            <a:latin typeface="Cambria Math" panose="02040503050406030204" pitchFamily="18" charset="0"/>
                                          </a:rPr>
                                          <m:t>5</m:t>
                                        </m:r>
                                      </m:sup>
                                    </m:sSup>
                                    <m:d>
                                      <m:dPr>
                                        <m:ctrlPr>
                                          <a:rPr lang="en-US" sz="2800" i="1">
                                            <a:solidFill>
                                              <a:schemeClr val="tx1"/>
                                            </a:solidFill>
                                            <a:latin typeface="Cambria Math" panose="02040503050406030204" pitchFamily="18" charset="0"/>
                                          </a:rPr>
                                        </m:ctrlPr>
                                      </m:dPr>
                                      <m:e>
                                        <m:sSup>
                                          <m:sSupPr>
                                            <m:ctrlPr>
                                              <a:rPr lang="en-US" sz="2800" i="1">
                                                <a:solidFill>
                                                  <a:schemeClr val="tx1"/>
                                                </a:solidFill>
                                                <a:latin typeface="Cambria Math" panose="02040503050406030204" pitchFamily="18" charset="0"/>
                                              </a:rPr>
                                            </m:ctrlPr>
                                          </m:sSupPr>
                                          <m:e>
                                            <m:r>
                                              <a:rPr lang="en-US" sz="2800" i="1">
                                                <a:solidFill>
                                                  <a:schemeClr val="tx1"/>
                                                </a:solidFill>
                                                <a:latin typeface="Cambria Math" panose="02040503050406030204" pitchFamily="18" charset="0"/>
                                              </a:rPr>
                                              <m:t>𝑒</m:t>
                                            </m:r>
                                          </m:e>
                                          <m:sup>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𝐶</m:t>
                                                </m:r>
                                              </m:e>
                                              <m:sub>
                                                <m:r>
                                                  <a:rPr lang="en-US" sz="2800" i="1">
                                                    <a:solidFill>
                                                      <a:schemeClr val="tx1"/>
                                                    </a:solidFill>
                                                    <a:latin typeface="Cambria Math" panose="02040503050406030204" pitchFamily="18" charset="0"/>
                                                  </a:rPr>
                                                  <m:t>2</m:t>
                                                </m:r>
                                              </m:sub>
                                            </m:sSub>
                                            <m:r>
                                              <a:rPr lang="en-US" sz="2800" i="1">
                                                <a:solidFill>
                                                  <a:schemeClr val="tx1"/>
                                                </a:solidFill>
                                                <a:latin typeface="Cambria Math" panose="02040503050406030204" pitchFamily="18" charset="0"/>
                                              </a:rPr>
                                              <m:t>/</m:t>
                                            </m:r>
                                            <m:r>
                                              <a:rPr lang="en-US" sz="2800" i="1">
                                                <a:solidFill>
                                                  <a:schemeClr val="tx1"/>
                                                </a:solidFill>
                                                <a:latin typeface="Cambria Math" panose="02040503050406030204" pitchFamily="18" charset="0"/>
                                              </a:rPr>
                                              <m:t>𝜆</m:t>
                                            </m:r>
                                            <m:r>
                                              <a:rPr lang="en-US" sz="2800" i="1">
                                                <a:solidFill>
                                                  <a:schemeClr val="tx1"/>
                                                </a:solidFill>
                                                <a:latin typeface="Cambria Math" panose="02040503050406030204" pitchFamily="18" charset="0"/>
                                              </a:rPr>
                                              <m:t>𝑇</m:t>
                                            </m:r>
                                            <m:r>
                                              <a:rPr lang="en-US" sz="2800" i="1">
                                                <a:solidFill>
                                                  <a:schemeClr val="tx1"/>
                                                </a:solidFill>
                                                <a:latin typeface="Cambria Math" panose="02040503050406030204" pitchFamily="18" charset="0"/>
                                              </a:rPr>
                                              <m:t> </m:t>
                                            </m:r>
                                          </m:sup>
                                        </m:sSup>
                                        <m:r>
                                          <a:rPr lang="en-US" sz="2800" i="1">
                                            <a:solidFill>
                                              <a:schemeClr val="tx1"/>
                                            </a:solidFill>
                                            <a:latin typeface="Cambria Math" panose="02040503050406030204" pitchFamily="18" charset="0"/>
                                          </a:rPr>
                                          <m:t>−1</m:t>
                                        </m:r>
                                      </m:e>
                                    </m:d>
                                  </m:den>
                                </m:f>
                                <m:r>
                                  <a:rPr lang="en-US" sz="2800" i="1" smtClean="0">
                                    <a:solidFill>
                                      <a:schemeClr val="tx1"/>
                                    </a:solidFill>
                                    <a:latin typeface="Cambria Math" panose="02040503050406030204" pitchFamily="18" charset="0"/>
                                  </a:rPr>
                                  <m:t>=</m:t>
                                </m:r>
                                <m:f>
                                  <m:fPr>
                                    <m:ctrlPr>
                                      <a:rPr lang="en-US" sz="2800" i="1">
                                        <a:solidFill>
                                          <a:schemeClr val="tx1"/>
                                        </a:solidFill>
                                        <a:latin typeface="Cambria Math" panose="02040503050406030204" pitchFamily="18" charset="0"/>
                                      </a:rPr>
                                    </m:ctrlPr>
                                  </m:fPr>
                                  <m:num>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𝐶</m:t>
                                        </m:r>
                                      </m:e>
                                      <m:sub>
                                        <m:r>
                                          <a:rPr lang="en-US" sz="2800" i="1">
                                            <a:solidFill>
                                              <a:schemeClr val="tx1"/>
                                            </a:solidFill>
                                            <a:latin typeface="Cambria Math" panose="02040503050406030204" pitchFamily="18" charset="0"/>
                                          </a:rPr>
                                          <m:t>1</m:t>
                                        </m:r>
                                      </m:sub>
                                    </m:sSub>
                                  </m:num>
                                  <m:den>
                                    <m:sSup>
                                      <m:sSupPr>
                                        <m:ctrlPr>
                                          <a:rPr lang="en-US" sz="2800" i="1">
                                            <a:solidFill>
                                              <a:schemeClr val="tx1"/>
                                            </a:solidFill>
                                            <a:latin typeface="Cambria Math" panose="02040503050406030204" pitchFamily="18" charset="0"/>
                                          </a:rPr>
                                        </m:ctrlPr>
                                      </m:sSupPr>
                                      <m:e>
                                        <m:r>
                                          <a:rPr lang="en-US" sz="2800" i="1">
                                            <a:solidFill>
                                              <a:schemeClr val="tx1"/>
                                            </a:solidFill>
                                            <a:latin typeface="Cambria Math" panose="02040503050406030204" pitchFamily="18" charset="0"/>
                                          </a:rPr>
                                          <m:t>𝜆</m:t>
                                        </m:r>
                                      </m:e>
                                      <m:sup>
                                        <m:r>
                                          <a:rPr lang="en-US" sz="2800" i="1">
                                            <a:solidFill>
                                              <a:schemeClr val="tx1"/>
                                            </a:solidFill>
                                            <a:latin typeface="Cambria Math" panose="02040503050406030204" pitchFamily="18" charset="0"/>
                                          </a:rPr>
                                          <m:t>5</m:t>
                                        </m:r>
                                      </m:sup>
                                    </m:sSup>
                                    <m:d>
                                      <m:dPr>
                                        <m:ctrlPr>
                                          <a:rPr lang="en-US" sz="2800" i="1">
                                            <a:solidFill>
                                              <a:schemeClr val="tx1"/>
                                            </a:solidFill>
                                            <a:latin typeface="Cambria Math" panose="02040503050406030204" pitchFamily="18" charset="0"/>
                                          </a:rPr>
                                        </m:ctrlPr>
                                      </m:dPr>
                                      <m:e>
                                        <m:sSup>
                                          <m:sSupPr>
                                            <m:ctrlPr>
                                              <a:rPr lang="en-US" sz="2800" i="1">
                                                <a:solidFill>
                                                  <a:schemeClr val="tx1"/>
                                                </a:solidFill>
                                                <a:latin typeface="Cambria Math" panose="02040503050406030204" pitchFamily="18" charset="0"/>
                                              </a:rPr>
                                            </m:ctrlPr>
                                          </m:sSupPr>
                                          <m:e>
                                            <m:r>
                                              <a:rPr lang="en-US" sz="2800" i="1">
                                                <a:solidFill>
                                                  <a:schemeClr val="tx1"/>
                                                </a:solidFill>
                                                <a:latin typeface="Cambria Math" panose="02040503050406030204" pitchFamily="18" charset="0"/>
                                              </a:rPr>
                                              <m:t>𝑒</m:t>
                                            </m:r>
                                          </m:e>
                                          <m:sup>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𝐶</m:t>
                                                </m:r>
                                              </m:e>
                                              <m:sub>
                                                <m:r>
                                                  <a:rPr lang="en-US" sz="2800" i="1">
                                                    <a:solidFill>
                                                      <a:schemeClr val="tx1"/>
                                                    </a:solidFill>
                                                    <a:latin typeface="Cambria Math" panose="02040503050406030204" pitchFamily="18" charset="0"/>
                                                  </a:rPr>
                                                  <m:t>2</m:t>
                                                </m:r>
                                              </m:sub>
                                            </m:sSub>
                                            <m:r>
                                              <a:rPr lang="en-US" sz="2800" i="1">
                                                <a:solidFill>
                                                  <a:schemeClr val="tx1"/>
                                                </a:solidFill>
                                                <a:latin typeface="Cambria Math" panose="02040503050406030204" pitchFamily="18" charset="0"/>
                                              </a:rPr>
                                              <m:t>/</m:t>
                                            </m:r>
                                            <m:r>
                                              <a:rPr lang="en-US" sz="2800" i="1">
                                                <a:solidFill>
                                                  <a:schemeClr val="tx1"/>
                                                </a:solidFill>
                                                <a:latin typeface="Cambria Math" panose="02040503050406030204" pitchFamily="18" charset="0"/>
                                              </a:rPr>
                                              <m:t>𝜆</m:t>
                                            </m:r>
                                            <m:sSub>
                                              <m:sSubPr>
                                                <m:ctrlPr>
                                                  <a:rPr lang="en-US" sz="2800" i="1" smtClean="0">
                                                    <a:solidFill>
                                                      <a:schemeClr val="tx1"/>
                                                    </a:solidFill>
                                                    <a:latin typeface="Cambria Math" panose="02040503050406030204" pitchFamily="18" charset="0"/>
                                                  </a:rPr>
                                                </m:ctrlPr>
                                              </m:sSubPr>
                                              <m:e>
                                                <m:r>
                                                  <a:rPr lang="en-US" sz="2800" i="1" smtClean="0">
                                                    <a:solidFill>
                                                      <a:schemeClr val="tx1"/>
                                                    </a:solidFill>
                                                    <a:latin typeface="Cambria Math" panose="02040503050406030204" pitchFamily="18" charset="0"/>
                                                  </a:rPr>
                                                  <m:t>𝑇</m:t>
                                                </m:r>
                                              </m:e>
                                              <m:sub>
                                                <m:r>
                                                  <a:rPr lang="en-US" sz="2800" i="1" smtClean="0">
                                                    <a:solidFill>
                                                      <a:schemeClr val="tx1"/>
                                                    </a:solidFill>
                                                    <a:latin typeface="Cambria Math" panose="02040503050406030204" pitchFamily="18" charset="0"/>
                                                  </a:rPr>
                                                  <m:t>𝜆</m:t>
                                                </m:r>
                                              </m:sub>
                                            </m:sSub>
                                            <m:r>
                                              <a:rPr lang="en-US" sz="2800" i="1">
                                                <a:solidFill>
                                                  <a:schemeClr val="tx1"/>
                                                </a:solidFill>
                                                <a:latin typeface="Cambria Math" panose="02040503050406030204" pitchFamily="18" charset="0"/>
                                              </a:rPr>
                                              <m:t> </m:t>
                                            </m:r>
                                          </m:sup>
                                        </m:sSup>
                                        <m:r>
                                          <a:rPr lang="en-US" sz="2800" i="1">
                                            <a:solidFill>
                                              <a:schemeClr val="tx1"/>
                                            </a:solidFill>
                                            <a:latin typeface="Cambria Math" panose="02040503050406030204" pitchFamily="18" charset="0"/>
                                          </a:rPr>
                                          <m:t>−1</m:t>
                                        </m:r>
                                      </m:e>
                                    </m:d>
                                  </m:den>
                                </m:f>
                              </m:oMath>
                            </m:oMathPara>
                          </a14:m>
                          <a:endParaRPr lang="en-US" sz="2800" b="0" i="1"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2400" b="0" kern="1200" dirty="0" smtClean="0">
                              <a:solidFill>
                                <a:schemeClr val="tx1"/>
                              </a:solidFill>
                              <a:latin typeface="+mn-lt"/>
                              <a:ea typeface="+mn-ea"/>
                              <a:cs typeface="+mn-cs"/>
                            </a:rPr>
                            <a:t>(12)</a:t>
                          </a:r>
                          <a:endParaRPr lang="en-US" sz="2400" b="0" kern="1200" dirty="0">
                            <a:solidFill>
                              <a:schemeClr val="tx1"/>
                            </a:solidFill>
                            <a:latin typeface="+mn-lt"/>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6" name="Table 5"/>
              <p:cNvGraphicFramePr>
                <a:graphicFrameLocks noGrp="1"/>
              </p:cNvGraphicFramePr>
              <p:nvPr>
                <p:extLst>
                  <p:ext uri="{D42A27DB-BD31-4B8C-83A1-F6EECF244321}">
                    <p14:modId xmlns:p14="http://schemas.microsoft.com/office/powerpoint/2010/main" val="4024038297"/>
                  </p:ext>
                </p:extLst>
              </p:nvPr>
            </p:nvGraphicFramePr>
            <p:xfrm>
              <a:off x="152399" y="5197474"/>
              <a:ext cx="8405191" cy="962851"/>
            </p:xfrm>
            <a:graphic>
              <a:graphicData uri="http://schemas.openxmlformats.org/drawingml/2006/table">
                <a:tbl>
                  <a:tblPr firstRow="1" bandRow="1">
                    <a:tableStyleId>{5C22544A-7EE6-4342-B048-85BDC9FD1C3A}</a:tableStyleId>
                  </a:tblPr>
                  <a:tblGrid>
                    <a:gridCol w="1011736"/>
                    <a:gridCol w="6148242"/>
                    <a:gridCol w="1245213"/>
                  </a:tblGrid>
                  <a:tr h="962851">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5"/>
                          <a:stretch>
                            <a:fillRect l="-16337" r="-20198"/>
                          </a:stretch>
                        </a:blipFill>
                      </a:tcPr>
                    </a:tc>
                    <a:tc>
                      <a:txBody>
                        <a:bodyPr/>
                        <a:lstStyle/>
                        <a:p>
                          <a:pPr algn="ctr"/>
                          <a:r>
                            <a:rPr lang="en-US" sz="2400" b="0" kern="1200" dirty="0" smtClean="0">
                              <a:solidFill>
                                <a:schemeClr val="tx1"/>
                              </a:solidFill>
                              <a:latin typeface="+mn-lt"/>
                              <a:ea typeface="+mn-ea"/>
                              <a:cs typeface="+mn-cs"/>
                            </a:rPr>
                            <a:t>(12)</a:t>
                          </a:r>
                          <a:endParaRPr lang="en-US" sz="2400" b="0" kern="1200" dirty="0">
                            <a:solidFill>
                              <a:schemeClr val="tx1"/>
                            </a:solidFill>
                            <a:latin typeface="+mn-lt"/>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15644862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smtClean="0"/>
              <a:t> </a:t>
            </a:r>
          </a:p>
          <a:p>
            <a:endParaRPr lang="en-US" dirty="0"/>
          </a:p>
        </p:txBody>
      </p:sp>
      <mc:AlternateContent xmlns:mc="http://schemas.openxmlformats.org/markup-compatibility/2006" xmlns:a14="http://schemas.microsoft.com/office/drawing/2010/main">
        <mc:Choice Requires="a14">
          <p:sp>
            <p:nvSpPr>
              <p:cNvPr id="5" name="Content Placeholder 2"/>
              <p:cNvSpPr txBox="1">
                <a:spLocks/>
              </p:cNvSpPr>
              <p:nvPr/>
            </p:nvSpPr>
            <p:spPr>
              <a:xfrm>
                <a:off x="457200" y="1092200"/>
                <a:ext cx="8229600" cy="5287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2800" dirty="0" smtClean="0">
                    <a:latin typeface="+mj-lt"/>
                  </a:rPr>
                  <a:t>Solving for true surface temperature this is:</a:t>
                </a:r>
              </a:p>
              <a:p>
                <a:pPr marL="0" indent="0">
                  <a:buNone/>
                </a:pPr>
                <a:endParaRPr lang="en-US" sz="2800" dirty="0">
                  <a:latin typeface="+mj-lt"/>
                </a:endParaRPr>
              </a:p>
              <a:p>
                <a:pPr marL="0" indent="0">
                  <a:buNone/>
                </a:pPr>
                <a:endParaRPr lang="en-US" sz="2800" dirty="0" smtClean="0">
                  <a:latin typeface="+mj-lt"/>
                </a:endParaRPr>
              </a:p>
              <a:p>
                <a:pPr marL="0" indent="0">
                  <a:buNone/>
                </a:pPr>
                <a:endParaRPr lang="en-US" sz="2800" dirty="0" smtClean="0">
                  <a:latin typeface="+mj-lt"/>
                </a:endParaRPr>
              </a:p>
              <a:p>
                <a:pPr marL="0" indent="0">
                  <a:buNone/>
                </a:pPr>
                <a:r>
                  <a:rPr lang="en-US" sz="2800" dirty="0" smtClean="0">
                    <a:latin typeface="+mj-lt"/>
                  </a:rPr>
                  <a:t>Equation 13 can be simplified under the special case when </a:t>
                </a:r>
                <a14:m>
                  <m:oMath xmlns:m="http://schemas.openxmlformats.org/officeDocument/2006/math">
                    <m:sSub>
                      <m:sSubPr>
                        <m:ctrlPr>
                          <a:rPr lang="en-US" sz="2800" i="1">
                            <a:latin typeface="Cambria Math" panose="02040503050406030204" pitchFamily="18" charset="0"/>
                          </a:rPr>
                        </m:ctrlPr>
                      </m:sSubPr>
                      <m:e>
                        <m:r>
                          <a:rPr lang="en-US" sz="2800" b="0" i="1" smtClean="0">
                            <a:latin typeface="Cambria Math" panose="02040503050406030204" pitchFamily="18" charset="0"/>
                          </a:rPr>
                          <m:t> </m:t>
                        </m:r>
                        <m:r>
                          <a:rPr lang="en-US" sz="2800" i="1">
                            <a:latin typeface="Cambria Math" panose="02040503050406030204" pitchFamily="18" charset="0"/>
                          </a:rPr>
                          <m:t>𝐶</m:t>
                        </m:r>
                      </m:e>
                      <m:sub>
                        <m:r>
                          <a:rPr lang="en-US" sz="2800" i="1">
                            <a:latin typeface="Cambria Math" panose="02040503050406030204" pitchFamily="18" charset="0"/>
                          </a:rPr>
                          <m:t>2</m:t>
                        </m:r>
                      </m:sub>
                    </m:sSub>
                    <m:r>
                      <a:rPr lang="en-US" sz="2800" b="0" i="1" smtClean="0">
                        <a:latin typeface="Cambria Math" panose="02040503050406030204" pitchFamily="18" charset="0"/>
                      </a:rPr>
                      <m:t>/</m:t>
                    </m:r>
                    <m:r>
                      <a:rPr lang="en-US" sz="2800" i="1">
                        <a:latin typeface="Cambria Math" panose="02040503050406030204" pitchFamily="18" charset="0"/>
                        <a:ea typeface="Cambria Math" panose="02040503050406030204" pitchFamily="18" charset="0"/>
                      </a:rPr>
                      <m:t>𝜆</m:t>
                    </m:r>
                    <m:sSub>
                      <m:sSubPr>
                        <m:ctrlPr>
                          <a:rPr lang="en-US" sz="2800" i="1" smtClean="0">
                            <a:latin typeface="Cambria Math" panose="02040503050406030204" pitchFamily="18" charset="0"/>
                            <a:ea typeface="Cambria Math" panose="02040503050406030204" pitchFamily="18" charset="0"/>
                          </a:rPr>
                        </m:ctrlPr>
                      </m:sSubPr>
                      <m:e>
                        <m:r>
                          <a:rPr lang="en-US" sz="2800" i="1">
                            <a:latin typeface="Cambria Math" panose="02040503050406030204" pitchFamily="18" charset="0"/>
                            <a:ea typeface="Cambria Math" panose="02040503050406030204" pitchFamily="18" charset="0"/>
                          </a:rPr>
                          <m:t>𝑇</m:t>
                        </m:r>
                      </m:e>
                      <m:sub>
                        <m:r>
                          <a:rPr lang="el-GR" sz="2800" i="1">
                            <a:latin typeface="Cambria Math" panose="02040503050406030204" pitchFamily="18" charset="0"/>
                            <a:ea typeface="Cambria Math" panose="02040503050406030204" pitchFamily="18" charset="0"/>
                          </a:rPr>
                          <m:t>𝜆</m:t>
                        </m:r>
                      </m:sub>
                    </m:sSub>
                    <m:r>
                      <a:rPr lang="en-US" sz="2800" b="0" i="1" smtClean="0">
                        <a:latin typeface="Cambria Math" panose="02040503050406030204" pitchFamily="18" charset="0"/>
                        <a:ea typeface="Cambria Math" panose="02040503050406030204" pitchFamily="18" charset="0"/>
                      </a:rPr>
                      <m:t>≫1 </m:t>
                    </m:r>
                  </m:oMath>
                </a14:m>
                <a:r>
                  <a:rPr lang="en-US" sz="2800" dirty="0" smtClean="0">
                    <a:latin typeface="+mj-lt"/>
                  </a:rPr>
                  <a:t>(Wien’s approximation) then:</a:t>
                </a:r>
              </a:p>
              <a:p>
                <a:pPr marL="0" indent="0">
                  <a:buNone/>
                </a:pPr>
                <a:endParaRPr lang="en-US" dirty="0" smtClean="0"/>
              </a:p>
              <a:p>
                <a:endParaRPr lang="en-US" dirty="0"/>
              </a:p>
              <a:p>
                <a:pPr marL="0" indent="0" algn="ctr">
                  <a:buNone/>
                </a:pPr>
                <a:endParaRPr lang="en-US" sz="3600" dirty="0"/>
              </a:p>
            </p:txBody>
          </p:sp>
        </mc:Choice>
        <mc:Fallback xmlns="">
          <p:sp>
            <p:nvSpPr>
              <p:cNvPr id="5" name="Content Placeholder 2"/>
              <p:cNvSpPr txBox="1">
                <a:spLocks noRot="1" noChangeAspect="1" noMove="1" noResize="1" noEditPoints="1" noAdjustHandles="1" noChangeArrowheads="1" noChangeShapeType="1" noTextEdit="1"/>
              </p:cNvSpPr>
              <p:nvPr/>
            </p:nvSpPr>
            <p:spPr>
              <a:xfrm>
                <a:off x="457200" y="1092200"/>
                <a:ext cx="8229600" cy="5287963"/>
              </a:xfrm>
              <a:prstGeom prst="rect">
                <a:avLst/>
              </a:prstGeom>
              <a:blipFill rotWithShape="0">
                <a:blip r:embed="rId3"/>
                <a:stretch>
                  <a:fillRect l="-1481" t="-103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8" name="Table 7"/>
              <p:cNvGraphicFramePr>
                <a:graphicFrameLocks noGrp="1"/>
              </p:cNvGraphicFramePr>
              <p:nvPr>
                <p:extLst>
                  <p:ext uri="{D42A27DB-BD31-4B8C-83A1-F6EECF244321}">
                    <p14:modId xmlns:p14="http://schemas.microsoft.com/office/powerpoint/2010/main" val="3223043997"/>
                  </p:ext>
                </p:extLst>
              </p:nvPr>
            </p:nvGraphicFramePr>
            <p:xfrm>
              <a:off x="609600" y="1780619"/>
              <a:ext cx="8229600" cy="1097344"/>
            </p:xfrm>
            <a:graphic>
              <a:graphicData uri="http://schemas.openxmlformats.org/drawingml/2006/table">
                <a:tbl>
                  <a:tblPr firstRow="1" bandRow="1">
                    <a:tableStyleId>{5C22544A-7EE6-4342-B048-85BDC9FD1C3A}</a:tableStyleId>
                  </a:tblPr>
                  <a:tblGrid>
                    <a:gridCol w="990600"/>
                    <a:gridCol w="6019800"/>
                    <a:gridCol w="1219200"/>
                  </a:tblGrid>
                  <a:tr h="370840">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f>
                                  <m:fPr>
                                    <m:ctrlPr>
                                      <a:rPr lang="en-US" sz="3200" i="1" smtClean="0">
                                        <a:solidFill>
                                          <a:schemeClr val="tx1"/>
                                        </a:solidFill>
                                        <a:latin typeface="Cambria Math" panose="02040503050406030204" pitchFamily="18" charset="0"/>
                                        <a:ea typeface="Cambria Math" panose="02040503050406030204" pitchFamily="18" charset="0"/>
                                      </a:rPr>
                                    </m:ctrlPr>
                                  </m:fPr>
                                  <m:num>
                                    <m:r>
                                      <a:rPr lang="en-US" sz="3200" b="0" i="1" smtClean="0">
                                        <a:solidFill>
                                          <a:schemeClr val="tx1"/>
                                        </a:solidFill>
                                        <a:latin typeface="Cambria Math" panose="02040503050406030204" pitchFamily="18" charset="0"/>
                                        <a:ea typeface="Cambria Math" panose="02040503050406030204" pitchFamily="18" charset="0"/>
                                      </a:rPr>
                                      <m:t>1</m:t>
                                    </m:r>
                                  </m:num>
                                  <m:den>
                                    <m:r>
                                      <a:rPr lang="en-US" sz="3200" b="0" i="1" smtClean="0">
                                        <a:solidFill>
                                          <a:schemeClr val="tx1"/>
                                        </a:solidFill>
                                        <a:latin typeface="Cambria Math" panose="02040503050406030204" pitchFamily="18" charset="0"/>
                                        <a:ea typeface="Cambria Math" panose="02040503050406030204" pitchFamily="18" charset="0"/>
                                      </a:rPr>
                                      <m:t>𝑇</m:t>
                                    </m:r>
                                  </m:den>
                                </m:f>
                                <m:r>
                                  <a:rPr lang="en-US" sz="3200" i="1">
                                    <a:solidFill>
                                      <a:schemeClr val="tx1"/>
                                    </a:solidFill>
                                    <a:latin typeface="Cambria Math" panose="02040503050406030204" pitchFamily="18" charset="0"/>
                                    <a:ea typeface="Cambria Math" panose="02040503050406030204" pitchFamily="18" charset="0"/>
                                  </a:rPr>
                                  <m:t>=</m:t>
                                </m:r>
                                <m:func>
                                  <m:funcPr>
                                    <m:ctrlPr>
                                      <a:rPr lang="en-US" sz="3200" i="1">
                                        <a:solidFill>
                                          <a:schemeClr val="tx1"/>
                                        </a:solidFill>
                                        <a:latin typeface="Cambria Math" panose="02040503050406030204" pitchFamily="18" charset="0"/>
                                        <a:ea typeface="Cambria Math" panose="02040503050406030204" pitchFamily="18" charset="0"/>
                                      </a:rPr>
                                    </m:ctrlPr>
                                  </m:funcPr>
                                  <m:fName>
                                    <m:f>
                                      <m:fPr>
                                        <m:ctrlPr>
                                          <a:rPr lang="en-US" sz="3200" i="1" smtClean="0">
                                            <a:solidFill>
                                              <a:schemeClr val="tx1"/>
                                            </a:solidFill>
                                            <a:latin typeface="Cambria Math" panose="02040503050406030204" pitchFamily="18" charset="0"/>
                                            <a:ea typeface="Cambria Math" panose="02040503050406030204" pitchFamily="18" charset="0"/>
                                          </a:rPr>
                                        </m:ctrlPr>
                                      </m:fPr>
                                      <m:num>
                                        <m:r>
                                          <a:rPr lang="en-US" sz="3200" i="1">
                                            <a:solidFill>
                                              <a:schemeClr val="tx1"/>
                                            </a:solidFill>
                                            <a:latin typeface="Cambria Math" panose="02040503050406030204" pitchFamily="18" charset="0"/>
                                            <a:ea typeface="Cambria Math" panose="02040503050406030204" pitchFamily="18" charset="0"/>
                                          </a:rPr>
                                          <m:t>𝜆</m:t>
                                        </m:r>
                                      </m:num>
                                      <m:den>
                                        <m:sSub>
                                          <m:sSubPr>
                                            <m:ctrlPr>
                                              <a:rPr lang="en-US" sz="3200" i="1">
                                                <a:solidFill>
                                                  <a:schemeClr val="tx1"/>
                                                </a:solidFill>
                                                <a:latin typeface="Cambria Math" panose="02040503050406030204" pitchFamily="18" charset="0"/>
                                              </a:rPr>
                                            </m:ctrlPr>
                                          </m:sSubPr>
                                          <m:e>
                                            <m:r>
                                              <a:rPr lang="en-US" sz="3200" i="1">
                                                <a:solidFill>
                                                  <a:schemeClr val="tx1"/>
                                                </a:solidFill>
                                                <a:latin typeface="Cambria Math" panose="02040503050406030204" pitchFamily="18" charset="0"/>
                                              </a:rPr>
                                              <m:t>𝐶</m:t>
                                            </m:r>
                                          </m:e>
                                          <m:sub>
                                            <m:r>
                                              <a:rPr lang="en-US" sz="3200" i="1">
                                                <a:solidFill>
                                                  <a:schemeClr val="tx1"/>
                                                </a:solidFill>
                                                <a:latin typeface="Cambria Math" panose="02040503050406030204" pitchFamily="18" charset="0"/>
                                              </a:rPr>
                                              <m:t>2</m:t>
                                            </m:r>
                                          </m:sub>
                                        </m:sSub>
                                      </m:den>
                                    </m:f>
                                    <m:r>
                                      <m:rPr>
                                        <m:sty m:val="p"/>
                                      </m:rPr>
                                      <a:rPr lang="en-US" sz="3200">
                                        <a:solidFill>
                                          <a:schemeClr val="tx1"/>
                                        </a:solidFill>
                                        <a:latin typeface="Cambria Math" panose="02040503050406030204" pitchFamily="18" charset="0"/>
                                        <a:ea typeface="Cambria Math" panose="02040503050406030204" pitchFamily="18" charset="0"/>
                                      </a:rPr>
                                      <m:t>ln</m:t>
                                    </m:r>
                                  </m:fName>
                                  <m:e>
                                    <m:d>
                                      <m:dPr>
                                        <m:ctrlPr>
                                          <a:rPr lang="en-US" sz="3200" i="1">
                                            <a:solidFill>
                                              <a:schemeClr val="tx1"/>
                                            </a:solidFill>
                                            <a:latin typeface="Cambria Math" panose="02040503050406030204" pitchFamily="18" charset="0"/>
                                          </a:rPr>
                                        </m:ctrlPr>
                                      </m:dPr>
                                      <m:e>
                                        <m:sSub>
                                          <m:sSubPr>
                                            <m:ctrlPr>
                                              <a:rPr lang="el-GR" sz="3200" i="1">
                                                <a:solidFill>
                                                  <a:schemeClr val="tx1"/>
                                                </a:solidFill>
                                                <a:latin typeface="Cambria Math" panose="02040503050406030204" pitchFamily="18" charset="0"/>
                                                <a:ea typeface="Cambria Math" panose="02040503050406030204" pitchFamily="18" charset="0"/>
                                              </a:rPr>
                                            </m:ctrlPr>
                                          </m:sSubPr>
                                          <m:e>
                                            <m:r>
                                              <m:rPr>
                                                <m:sty m:val="p"/>
                                              </m:rPr>
                                              <a:rPr lang="el-GR" sz="3200" i="1">
                                                <a:solidFill>
                                                  <a:schemeClr val="tx1"/>
                                                </a:solidFill>
                                                <a:latin typeface="Cambria Math" panose="02040503050406030204" pitchFamily="18" charset="0"/>
                                                <a:ea typeface="Cambria Math" panose="02040503050406030204" pitchFamily="18" charset="0"/>
                                              </a:rPr>
                                              <m:t>ε</m:t>
                                            </m:r>
                                          </m:e>
                                          <m:sub>
                                            <m:r>
                                              <a:rPr lang="el-GR" sz="3200" i="1">
                                                <a:solidFill>
                                                  <a:schemeClr val="tx1"/>
                                                </a:solidFill>
                                                <a:latin typeface="Cambria Math" panose="02040503050406030204" pitchFamily="18" charset="0"/>
                                                <a:ea typeface="Cambria Math" panose="02040503050406030204" pitchFamily="18" charset="0"/>
                                              </a:rPr>
                                              <m:t>𝜆</m:t>
                                            </m:r>
                                          </m:sub>
                                        </m:sSub>
                                        <m:r>
                                          <a:rPr lang="el-GR" sz="3200" i="1">
                                            <a:solidFill>
                                              <a:schemeClr val="tx1"/>
                                            </a:solidFill>
                                            <a:latin typeface="Cambria Math" panose="02040503050406030204" pitchFamily="18" charset="0"/>
                                            <a:ea typeface="Cambria Math" panose="02040503050406030204" pitchFamily="18" charset="0"/>
                                          </a:rPr>
                                          <m:t>∙</m:t>
                                        </m:r>
                                        <m:d>
                                          <m:dPr>
                                            <m:ctrlPr>
                                              <a:rPr lang="en-US" sz="3200" i="1">
                                                <a:solidFill>
                                                  <a:schemeClr val="tx1"/>
                                                </a:solidFill>
                                                <a:latin typeface="Cambria Math" panose="02040503050406030204" pitchFamily="18" charset="0"/>
                                              </a:rPr>
                                            </m:ctrlPr>
                                          </m:dPr>
                                          <m:e>
                                            <m:sSup>
                                              <m:sSupPr>
                                                <m:ctrlPr>
                                                  <a:rPr lang="en-US" sz="3200" i="1">
                                                    <a:solidFill>
                                                      <a:schemeClr val="tx1"/>
                                                    </a:solidFill>
                                                    <a:latin typeface="Cambria Math" panose="02040503050406030204" pitchFamily="18" charset="0"/>
                                                  </a:rPr>
                                                </m:ctrlPr>
                                              </m:sSupPr>
                                              <m:e>
                                                <m:r>
                                                  <a:rPr lang="en-US" sz="3200" i="1">
                                                    <a:solidFill>
                                                      <a:schemeClr val="tx1"/>
                                                    </a:solidFill>
                                                    <a:latin typeface="Cambria Math" panose="02040503050406030204" pitchFamily="18" charset="0"/>
                                                  </a:rPr>
                                                  <m:t>𝑒</m:t>
                                                </m:r>
                                              </m:e>
                                              <m:sup>
                                                <m:sSub>
                                                  <m:sSubPr>
                                                    <m:ctrlPr>
                                                      <a:rPr lang="en-US" sz="3200" i="1" smtClean="0">
                                                        <a:solidFill>
                                                          <a:schemeClr val="tx1"/>
                                                        </a:solidFill>
                                                        <a:latin typeface="Cambria Math" panose="02040503050406030204" pitchFamily="18" charset="0"/>
                                                      </a:rPr>
                                                    </m:ctrlPr>
                                                  </m:sSubPr>
                                                  <m:e>
                                                    <m:r>
                                                      <a:rPr lang="en-US" sz="3200" i="1">
                                                        <a:solidFill>
                                                          <a:schemeClr val="tx1"/>
                                                        </a:solidFill>
                                                        <a:latin typeface="Cambria Math" panose="02040503050406030204" pitchFamily="18" charset="0"/>
                                                      </a:rPr>
                                                      <m:t>𝐶</m:t>
                                                    </m:r>
                                                  </m:e>
                                                  <m:sub>
                                                    <m:f>
                                                      <m:fPr>
                                                        <m:type m:val="lin"/>
                                                        <m:ctrlPr>
                                                          <a:rPr lang="en-US" sz="3200" i="1">
                                                            <a:solidFill>
                                                              <a:schemeClr val="tx1"/>
                                                            </a:solidFill>
                                                            <a:latin typeface="Cambria Math" panose="02040503050406030204" pitchFamily="18" charset="0"/>
                                                          </a:rPr>
                                                        </m:ctrlPr>
                                                      </m:fPr>
                                                      <m:num>
                                                        <m:r>
                                                          <a:rPr lang="en-US" sz="3200">
                                                            <a:solidFill>
                                                              <a:schemeClr val="tx1"/>
                                                            </a:solidFill>
                                                            <a:latin typeface="Cambria Math" panose="02040503050406030204" pitchFamily="18" charset="0"/>
                                                          </a:rPr>
                                                          <m:t>2</m:t>
                                                        </m:r>
                                                      </m:num>
                                                      <m:den>
                                                        <m:r>
                                                          <a:rPr lang="en-US" sz="3200" i="1">
                                                            <a:solidFill>
                                                              <a:schemeClr val="tx1"/>
                                                            </a:solidFill>
                                                            <a:latin typeface="Cambria Math" panose="02040503050406030204" pitchFamily="18" charset="0"/>
                                                          </a:rPr>
                                                          <m:t>𝜆</m:t>
                                                        </m:r>
                                                      </m:den>
                                                    </m:f>
                                                    <m:sSub>
                                                      <m:sSubPr>
                                                        <m:ctrlPr>
                                                          <a:rPr lang="en-US" sz="3200" i="1">
                                                            <a:solidFill>
                                                              <a:schemeClr val="tx1"/>
                                                            </a:solidFill>
                                                            <a:latin typeface="Cambria Math" panose="02040503050406030204" pitchFamily="18" charset="0"/>
                                                          </a:rPr>
                                                        </m:ctrlPr>
                                                      </m:sSubPr>
                                                      <m:e>
                                                        <m:r>
                                                          <a:rPr lang="en-US" sz="3200" i="1">
                                                            <a:solidFill>
                                                              <a:schemeClr val="tx1"/>
                                                            </a:solidFill>
                                                            <a:latin typeface="Cambria Math" panose="02040503050406030204" pitchFamily="18" charset="0"/>
                                                          </a:rPr>
                                                          <m:t>𝑇</m:t>
                                                        </m:r>
                                                      </m:e>
                                                      <m:sub>
                                                        <m:r>
                                                          <a:rPr lang="en-US" sz="3200" i="1">
                                                            <a:solidFill>
                                                              <a:schemeClr val="tx1"/>
                                                            </a:solidFill>
                                                            <a:latin typeface="Cambria Math" panose="02040503050406030204" pitchFamily="18" charset="0"/>
                                                          </a:rPr>
                                                          <m:t>𝜆</m:t>
                                                        </m:r>
                                                      </m:sub>
                                                    </m:sSub>
                                                  </m:sub>
                                                </m:sSub>
                                              </m:sup>
                                            </m:sSup>
                                            <m:r>
                                              <a:rPr lang="en-US" sz="3200">
                                                <a:solidFill>
                                                  <a:schemeClr val="tx1"/>
                                                </a:solidFill>
                                                <a:latin typeface="Cambria Math" panose="02040503050406030204" pitchFamily="18" charset="0"/>
                                              </a:rPr>
                                              <m:t>−1</m:t>
                                            </m:r>
                                          </m:e>
                                        </m:d>
                                        <m:r>
                                          <a:rPr lang="en-US" sz="3200" i="1">
                                            <a:solidFill>
                                              <a:schemeClr val="tx1"/>
                                            </a:solidFill>
                                            <a:latin typeface="Cambria Math" panose="02040503050406030204" pitchFamily="18" charset="0"/>
                                          </a:rPr>
                                          <m:t>+1</m:t>
                                        </m:r>
                                      </m:e>
                                    </m:d>
                                  </m:e>
                                </m:func>
                              </m:oMath>
                            </m:oMathPara>
                          </a14:m>
                          <a:endParaRPr lang="en-US" sz="3200" b="0" i="1"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2400" b="0" dirty="0" smtClean="0">
                              <a:solidFill>
                                <a:schemeClr val="tx1"/>
                              </a:solidFill>
                            </a:rPr>
                            <a:t>(13)</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8" name="Table 7"/>
              <p:cNvGraphicFramePr>
                <a:graphicFrameLocks noGrp="1"/>
              </p:cNvGraphicFramePr>
              <p:nvPr>
                <p:extLst>
                  <p:ext uri="{D42A27DB-BD31-4B8C-83A1-F6EECF244321}">
                    <p14:modId xmlns:p14="http://schemas.microsoft.com/office/powerpoint/2010/main" val="3223043997"/>
                  </p:ext>
                </p:extLst>
              </p:nvPr>
            </p:nvGraphicFramePr>
            <p:xfrm>
              <a:off x="609600" y="1780619"/>
              <a:ext cx="8229600" cy="1097344"/>
            </p:xfrm>
            <a:graphic>
              <a:graphicData uri="http://schemas.openxmlformats.org/drawingml/2006/table">
                <a:tbl>
                  <a:tblPr firstRow="1" bandRow="1">
                    <a:tableStyleId>{5C22544A-7EE6-4342-B048-85BDC9FD1C3A}</a:tableStyleId>
                  </a:tblPr>
                  <a:tblGrid>
                    <a:gridCol w="990600"/>
                    <a:gridCol w="6019800"/>
                    <a:gridCol w="1219200"/>
                  </a:tblGrid>
                  <a:tr h="1097344">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4"/>
                          <a:stretch>
                            <a:fillRect l="-16515" r="-20263"/>
                          </a:stretch>
                        </a:blipFill>
                      </a:tcPr>
                    </a:tc>
                    <a:tc>
                      <a:txBody>
                        <a:bodyPr/>
                        <a:lstStyle/>
                        <a:p>
                          <a:pPr algn="ctr"/>
                          <a:r>
                            <a:rPr lang="en-US" sz="2400" b="0" dirty="0" smtClean="0">
                              <a:solidFill>
                                <a:schemeClr val="tx1"/>
                              </a:solidFill>
                            </a:rPr>
                            <a:t>(13)</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13" name="Table 12"/>
              <p:cNvGraphicFramePr>
                <a:graphicFrameLocks noGrp="1"/>
              </p:cNvGraphicFramePr>
              <p:nvPr>
                <p:extLst>
                  <p:ext uri="{D42A27DB-BD31-4B8C-83A1-F6EECF244321}">
                    <p14:modId xmlns:p14="http://schemas.microsoft.com/office/powerpoint/2010/main" val="1312192386"/>
                  </p:ext>
                </p:extLst>
              </p:nvPr>
            </p:nvGraphicFramePr>
            <p:xfrm>
              <a:off x="457201" y="4338288"/>
              <a:ext cx="8229600" cy="1100011"/>
            </p:xfrm>
            <a:graphic>
              <a:graphicData uri="http://schemas.openxmlformats.org/drawingml/2006/table">
                <a:tbl>
                  <a:tblPr firstRow="1" bandRow="1">
                    <a:tableStyleId>{5C22544A-7EE6-4342-B048-85BDC9FD1C3A}</a:tableStyleId>
                  </a:tblPr>
                  <a:tblGrid>
                    <a:gridCol w="990600"/>
                    <a:gridCol w="6019800"/>
                    <a:gridCol w="1219200"/>
                  </a:tblGrid>
                  <a:tr h="370840">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f>
                                  <m:fPr>
                                    <m:ctrlPr>
                                      <a:rPr lang="en-US" sz="3200" i="1" smtClean="0">
                                        <a:solidFill>
                                          <a:schemeClr val="tx1"/>
                                        </a:solidFill>
                                        <a:latin typeface="Cambria Math" panose="02040503050406030204" pitchFamily="18" charset="0"/>
                                        <a:ea typeface="Cambria Math" panose="02040503050406030204" pitchFamily="18" charset="0"/>
                                      </a:rPr>
                                    </m:ctrlPr>
                                  </m:fPr>
                                  <m:num>
                                    <m:r>
                                      <a:rPr lang="en-US" sz="3200" b="0" i="1" smtClean="0">
                                        <a:solidFill>
                                          <a:schemeClr val="tx1"/>
                                        </a:solidFill>
                                        <a:latin typeface="Cambria Math" panose="02040503050406030204" pitchFamily="18" charset="0"/>
                                        <a:ea typeface="Cambria Math" panose="02040503050406030204" pitchFamily="18" charset="0"/>
                                      </a:rPr>
                                      <m:t>1</m:t>
                                    </m:r>
                                  </m:num>
                                  <m:den>
                                    <m:r>
                                      <a:rPr lang="en-US" sz="3200" b="0" i="1" smtClean="0">
                                        <a:solidFill>
                                          <a:schemeClr val="tx1"/>
                                        </a:solidFill>
                                        <a:latin typeface="Cambria Math" panose="02040503050406030204" pitchFamily="18" charset="0"/>
                                        <a:ea typeface="Cambria Math" panose="02040503050406030204" pitchFamily="18" charset="0"/>
                                      </a:rPr>
                                      <m:t>𝑇</m:t>
                                    </m:r>
                                  </m:den>
                                </m:f>
                                <m:r>
                                  <a:rPr lang="en-US" sz="3200" i="1">
                                    <a:solidFill>
                                      <a:schemeClr val="tx1"/>
                                    </a:solidFill>
                                    <a:latin typeface="Cambria Math" panose="02040503050406030204" pitchFamily="18" charset="0"/>
                                    <a:ea typeface="Cambria Math" panose="02040503050406030204" pitchFamily="18" charset="0"/>
                                  </a:rPr>
                                  <m:t>=</m:t>
                                </m:r>
                                <m:f>
                                  <m:fPr>
                                    <m:ctrlPr>
                                      <a:rPr lang="en-US" sz="3200" i="1">
                                        <a:solidFill>
                                          <a:schemeClr val="tx1"/>
                                        </a:solidFill>
                                        <a:latin typeface="Cambria Math" panose="02040503050406030204" pitchFamily="18" charset="0"/>
                                        <a:ea typeface="Cambria Math" panose="02040503050406030204" pitchFamily="18" charset="0"/>
                                      </a:rPr>
                                    </m:ctrlPr>
                                  </m:fPr>
                                  <m:num>
                                    <m:r>
                                      <a:rPr lang="en-US" sz="3200" i="1">
                                        <a:solidFill>
                                          <a:schemeClr val="tx1"/>
                                        </a:solidFill>
                                        <a:latin typeface="Cambria Math" panose="02040503050406030204" pitchFamily="18" charset="0"/>
                                        <a:ea typeface="Cambria Math" panose="02040503050406030204" pitchFamily="18" charset="0"/>
                                      </a:rPr>
                                      <m:t>1</m:t>
                                    </m:r>
                                  </m:num>
                                  <m:den>
                                    <m:sSub>
                                      <m:sSubPr>
                                        <m:ctrlPr>
                                          <a:rPr lang="en-US" sz="3200" i="1" smtClean="0">
                                            <a:solidFill>
                                              <a:schemeClr val="tx1"/>
                                            </a:solidFill>
                                            <a:latin typeface="Cambria Math" panose="02040503050406030204" pitchFamily="18" charset="0"/>
                                            <a:ea typeface="Cambria Math" panose="02040503050406030204" pitchFamily="18" charset="0"/>
                                          </a:rPr>
                                        </m:ctrlPr>
                                      </m:sSubPr>
                                      <m:e>
                                        <m:r>
                                          <a:rPr lang="en-US" sz="3200" b="0" i="1" smtClean="0">
                                            <a:solidFill>
                                              <a:schemeClr val="tx1"/>
                                            </a:solidFill>
                                            <a:latin typeface="Cambria Math" panose="02040503050406030204" pitchFamily="18" charset="0"/>
                                            <a:ea typeface="Cambria Math" panose="02040503050406030204" pitchFamily="18" charset="0"/>
                                          </a:rPr>
                                          <m:t>𝑇</m:t>
                                        </m:r>
                                      </m:e>
                                      <m:sub>
                                        <m:r>
                                          <a:rPr lang="en-US" sz="3200" i="1" smtClean="0">
                                            <a:solidFill>
                                              <a:schemeClr val="tx1"/>
                                            </a:solidFill>
                                            <a:latin typeface="Cambria Math" panose="02040503050406030204" pitchFamily="18" charset="0"/>
                                            <a:ea typeface="Cambria Math" panose="02040503050406030204" pitchFamily="18" charset="0"/>
                                          </a:rPr>
                                          <m:t>𝜆</m:t>
                                        </m:r>
                                      </m:sub>
                                    </m:sSub>
                                  </m:den>
                                </m:f>
                                <m:r>
                                  <a:rPr lang="en-US" sz="3200" b="0" i="1" smtClean="0">
                                    <a:solidFill>
                                      <a:schemeClr val="tx1"/>
                                    </a:solidFill>
                                    <a:latin typeface="Cambria Math" panose="02040503050406030204" pitchFamily="18" charset="0"/>
                                    <a:ea typeface="Cambria Math" panose="02040503050406030204" pitchFamily="18" charset="0"/>
                                  </a:rPr>
                                  <m:t>+</m:t>
                                </m:r>
                                <m:f>
                                  <m:fPr>
                                    <m:ctrlPr>
                                      <a:rPr lang="en-US" sz="3200" b="0" i="1" smtClean="0">
                                        <a:solidFill>
                                          <a:schemeClr val="tx1"/>
                                        </a:solidFill>
                                        <a:latin typeface="Cambria Math" panose="02040503050406030204" pitchFamily="18" charset="0"/>
                                        <a:ea typeface="Cambria Math" panose="02040503050406030204" pitchFamily="18" charset="0"/>
                                      </a:rPr>
                                    </m:ctrlPr>
                                  </m:fPr>
                                  <m:num>
                                    <m:r>
                                      <a:rPr lang="en-US" sz="3200" i="1">
                                        <a:solidFill>
                                          <a:schemeClr val="tx1"/>
                                        </a:solidFill>
                                        <a:latin typeface="Cambria Math" panose="02040503050406030204" pitchFamily="18" charset="0"/>
                                        <a:ea typeface="Cambria Math" panose="02040503050406030204" pitchFamily="18" charset="0"/>
                                      </a:rPr>
                                      <m:t>𝜆</m:t>
                                    </m:r>
                                  </m:num>
                                  <m:den>
                                    <m:sSub>
                                      <m:sSubPr>
                                        <m:ctrlPr>
                                          <a:rPr lang="en-US" sz="3200" i="1">
                                            <a:solidFill>
                                              <a:schemeClr val="tx1"/>
                                            </a:solidFill>
                                            <a:latin typeface="Cambria Math" panose="02040503050406030204" pitchFamily="18" charset="0"/>
                                          </a:rPr>
                                        </m:ctrlPr>
                                      </m:sSubPr>
                                      <m:e>
                                        <m:r>
                                          <a:rPr lang="en-US" sz="3200" i="1">
                                            <a:solidFill>
                                              <a:schemeClr val="tx1"/>
                                            </a:solidFill>
                                            <a:latin typeface="Cambria Math" panose="02040503050406030204" pitchFamily="18" charset="0"/>
                                          </a:rPr>
                                          <m:t>𝐶</m:t>
                                        </m:r>
                                      </m:e>
                                      <m:sub>
                                        <m:r>
                                          <a:rPr lang="en-US" sz="3200" i="1">
                                            <a:solidFill>
                                              <a:schemeClr val="tx1"/>
                                            </a:solidFill>
                                            <a:latin typeface="Cambria Math" panose="02040503050406030204" pitchFamily="18" charset="0"/>
                                          </a:rPr>
                                          <m:t>2</m:t>
                                        </m:r>
                                      </m:sub>
                                    </m:sSub>
                                  </m:den>
                                </m:f>
                                <m:func>
                                  <m:funcPr>
                                    <m:ctrlPr>
                                      <a:rPr lang="en-US" sz="3200" b="0" i="1" smtClean="0">
                                        <a:solidFill>
                                          <a:schemeClr val="tx1"/>
                                        </a:solidFill>
                                        <a:latin typeface="Cambria Math" panose="02040503050406030204" pitchFamily="18" charset="0"/>
                                        <a:ea typeface="Cambria Math" panose="02040503050406030204" pitchFamily="18" charset="0"/>
                                      </a:rPr>
                                    </m:ctrlPr>
                                  </m:funcPr>
                                  <m:fName>
                                    <m:r>
                                      <m:rPr>
                                        <m:sty m:val="p"/>
                                      </m:rPr>
                                      <a:rPr lang="en-US" sz="3200" b="0" i="0" smtClean="0">
                                        <a:solidFill>
                                          <a:schemeClr val="tx1"/>
                                        </a:solidFill>
                                        <a:latin typeface="Cambria Math" panose="02040503050406030204" pitchFamily="18" charset="0"/>
                                        <a:ea typeface="Cambria Math" panose="02040503050406030204" pitchFamily="18" charset="0"/>
                                      </a:rPr>
                                      <m:t>ln</m:t>
                                    </m:r>
                                  </m:fName>
                                  <m:e>
                                    <m:sSub>
                                      <m:sSubPr>
                                        <m:ctrlPr>
                                          <a:rPr lang="el-GR" sz="3200" i="1">
                                            <a:solidFill>
                                              <a:schemeClr val="tx1"/>
                                            </a:solidFill>
                                            <a:latin typeface="Cambria Math" panose="02040503050406030204" pitchFamily="18" charset="0"/>
                                            <a:ea typeface="Cambria Math" panose="02040503050406030204" pitchFamily="18" charset="0"/>
                                          </a:rPr>
                                        </m:ctrlPr>
                                      </m:sSubPr>
                                      <m:e>
                                        <m:r>
                                          <m:rPr>
                                            <m:sty m:val="p"/>
                                          </m:rPr>
                                          <a:rPr lang="el-GR" sz="3200" i="1">
                                            <a:solidFill>
                                              <a:schemeClr val="tx1"/>
                                            </a:solidFill>
                                            <a:latin typeface="Cambria Math" panose="02040503050406030204" pitchFamily="18" charset="0"/>
                                            <a:ea typeface="Cambria Math" panose="02040503050406030204" pitchFamily="18" charset="0"/>
                                          </a:rPr>
                                          <m:t>ε</m:t>
                                        </m:r>
                                      </m:e>
                                      <m:sub>
                                        <m:r>
                                          <a:rPr lang="el-GR" sz="3200" i="1">
                                            <a:solidFill>
                                              <a:schemeClr val="tx1"/>
                                            </a:solidFill>
                                            <a:latin typeface="Cambria Math" panose="02040503050406030204" pitchFamily="18" charset="0"/>
                                            <a:ea typeface="Cambria Math" panose="02040503050406030204" pitchFamily="18" charset="0"/>
                                          </a:rPr>
                                          <m:t>𝜆</m:t>
                                        </m:r>
                                      </m:sub>
                                    </m:sSub>
                                  </m:e>
                                </m:func>
                              </m:oMath>
                            </m:oMathPara>
                          </a14:m>
                          <a:endParaRPr lang="en-US" sz="3200" b="0" i="1"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2400" b="0" dirty="0" smtClean="0">
                              <a:solidFill>
                                <a:schemeClr val="tx1"/>
                              </a:solidFill>
                            </a:rPr>
                            <a:t>(14)</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13" name="Table 12"/>
              <p:cNvGraphicFramePr>
                <a:graphicFrameLocks noGrp="1"/>
              </p:cNvGraphicFramePr>
              <p:nvPr>
                <p:extLst>
                  <p:ext uri="{D42A27DB-BD31-4B8C-83A1-F6EECF244321}">
                    <p14:modId xmlns:p14="http://schemas.microsoft.com/office/powerpoint/2010/main" val="1312192386"/>
                  </p:ext>
                </p:extLst>
              </p:nvPr>
            </p:nvGraphicFramePr>
            <p:xfrm>
              <a:off x="457201" y="4338288"/>
              <a:ext cx="8229600" cy="1100011"/>
            </p:xfrm>
            <a:graphic>
              <a:graphicData uri="http://schemas.openxmlformats.org/drawingml/2006/table">
                <a:tbl>
                  <a:tblPr firstRow="1" bandRow="1">
                    <a:tableStyleId>{5C22544A-7EE6-4342-B048-85BDC9FD1C3A}</a:tableStyleId>
                  </a:tblPr>
                  <a:tblGrid>
                    <a:gridCol w="990600"/>
                    <a:gridCol w="6019800"/>
                    <a:gridCol w="1219200"/>
                  </a:tblGrid>
                  <a:tr h="1100011">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5"/>
                          <a:stretch>
                            <a:fillRect l="-16498" r="-20142"/>
                          </a:stretch>
                        </a:blipFill>
                      </a:tcPr>
                    </a:tc>
                    <a:tc>
                      <a:txBody>
                        <a:bodyPr/>
                        <a:lstStyle/>
                        <a:p>
                          <a:pPr algn="ctr"/>
                          <a:r>
                            <a:rPr lang="en-US" sz="2400" b="0" dirty="0" smtClean="0">
                              <a:solidFill>
                                <a:schemeClr val="tx1"/>
                              </a:solidFill>
                            </a:rPr>
                            <a:t>(14)</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
        <p:nvSpPr>
          <p:cNvPr id="6" name="Title 1"/>
          <p:cNvSpPr>
            <a:spLocks noGrp="1"/>
          </p:cNvSpPr>
          <p:nvPr>
            <p:ph type="title"/>
          </p:nvPr>
        </p:nvSpPr>
        <p:spPr>
          <a:xfrm>
            <a:off x="457201" y="274638"/>
            <a:ext cx="8229600" cy="1143000"/>
          </a:xfrm>
        </p:spPr>
        <p:txBody>
          <a:bodyPr>
            <a:normAutofit/>
          </a:bodyPr>
          <a:lstStyle/>
          <a:p>
            <a:r>
              <a:rPr lang="en-US" sz="3200" dirty="0" smtClean="0"/>
              <a:t>Method 1 – Spectral Method - II</a:t>
            </a:r>
            <a:endParaRPr lang="en-US" sz="3200" dirty="0"/>
          </a:p>
        </p:txBody>
      </p:sp>
    </p:spTree>
    <p:extLst>
      <p:ext uri="{BB962C8B-B14F-4D97-AF65-F5344CB8AC3E}">
        <p14:creationId xmlns:p14="http://schemas.microsoft.com/office/powerpoint/2010/main" val="39256277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8300" y="939800"/>
            <a:ext cx="8318501" cy="5575300"/>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aphicFrame>
        <p:nvGraphicFramePr>
          <p:cNvPr id="5" name="Chart 4"/>
          <p:cNvGraphicFramePr>
            <a:graphicFrameLocks noGrp="1"/>
          </p:cNvGraphicFramePr>
          <p:nvPr>
            <p:extLst>
              <p:ext uri="{D42A27DB-BD31-4B8C-83A1-F6EECF244321}">
                <p14:modId xmlns:p14="http://schemas.microsoft.com/office/powerpoint/2010/main" val="4095548707"/>
              </p:ext>
            </p:extLst>
          </p:nvPr>
        </p:nvGraphicFramePr>
        <p:xfrm>
          <a:off x="457201" y="1041400"/>
          <a:ext cx="8115300" cy="5359400"/>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1"/>
          <p:cNvSpPr>
            <a:spLocks noGrp="1"/>
          </p:cNvSpPr>
          <p:nvPr>
            <p:ph type="title"/>
          </p:nvPr>
        </p:nvSpPr>
        <p:spPr>
          <a:xfrm>
            <a:off x="457201" y="274638"/>
            <a:ext cx="8229600" cy="1143000"/>
          </a:xfrm>
        </p:spPr>
        <p:txBody>
          <a:bodyPr>
            <a:normAutofit/>
          </a:bodyPr>
          <a:lstStyle/>
          <a:p>
            <a:r>
              <a:rPr lang="en-US" sz="3200" dirty="0" smtClean="0"/>
              <a:t>Method 1 – Spectral Method - IV</a:t>
            </a:r>
            <a:endParaRPr lang="en-US" sz="3200" dirty="0"/>
          </a:p>
        </p:txBody>
      </p:sp>
    </p:spTree>
    <p:extLst>
      <p:ext uri="{BB962C8B-B14F-4D97-AF65-F5344CB8AC3E}">
        <p14:creationId xmlns:p14="http://schemas.microsoft.com/office/powerpoint/2010/main" val="38377198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4 - 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417638"/>
                <a:ext cx="8229600" cy="1569660"/>
              </a:xfrm>
            </p:spPr>
            <p:txBody>
              <a:bodyPr/>
              <a:lstStyle/>
              <a:p>
                <a:pPr marL="0" indent="0">
                  <a:buNone/>
                </a:pPr>
                <a:r>
                  <a:rPr lang="en-US" sz="2400" dirty="0" smtClean="0">
                    <a:latin typeface="+mn-lt"/>
                  </a:rPr>
                  <a:t>E4: What is the true surface temperature when a surface at an equivalent blackbody temperature of 3,820 </a:t>
                </a:r>
                <a:r>
                  <a:rPr lang="en-US" sz="2400" dirty="0">
                    <a:latin typeface="+mn-lt"/>
                  </a:rPr>
                  <a:t>K is measured with </a:t>
                </a:r>
                <a:r>
                  <a:rPr lang="en-US" sz="2400" dirty="0" smtClean="0">
                    <a:latin typeface="+mn-lt"/>
                  </a:rPr>
                  <a:t>a </a:t>
                </a:r>
                <a:r>
                  <a:rPr lang="en-US" sz="2400" dirty="0">
                    <a:latin typeface="+mn-lt"/>
                  </a:rPr>
                  <a:t>0.5-</a:t>
                </a:r>
                <a14:m>
                  <m:oMath xmlns:m="http://schemas.openxmlformats.org/officeDocument/2006/math">
                    <m:r>
                      <a:rPr lang="en-US" sz="2400" i="1">
                        <a:latin typeface="Cambria Math" panose="02040503050406030204" pitchFamily="18" charset="0"/>
                        <a:ea typeface="Cambria Math" panose="02040503050406030204" pitchFamily="18" charset="0"/>
                      </a:rPr>
                      <m:t>𝜇</m:t>
                    </m:r>
                  </m:oMath>
                </a14:m>
                <a:r>
                  <a:rPr lang="en-US" sz="2400" dirty="0">
                    <a:latin typeface="+mn-lt"/>
                    <a:sym typeface="Symbol" panose="05050102010706020507" pitchFamily="18" charset="2"/>
                  </a:rPr>
                  <a:t>m wavelength </a:t>
                </a:r>
                <a:r>
                  <a:rPr lang="en-US" sz="2400" dirty="0" smtClean="0">
                    <a:latin typeface="+mn-lt"/>
                    <a:sym typeface="Symbol" panose="05050102010706020507" pitchFamily="18" charset="2"/>
                  </a:rPr>
                  <a:t>detector and an </a:t>
                </a:r>
                <a:r>
                  <a:rPr lang="en-US" sz="2400" dirty="0" smtClean="0">
                    <a:latin typeface="+mn-lt"/>
                  </a:rPr>
                  <a:t>emissivity of 0.8 is assumed?</a:t>
                </a:r>
                <a:endParaRPr lang="en-US" sz="2400" dirty="0" smtClean="0">
                  <a:latin typeface="+mn-lt"/>
                  <a:sym typeface="Symbol" panose="05050102010706020507" pitchFamily="18" charset="2"/>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417638"/>
                <a:ext cx="8229600" cy="1569660"/>
              </a:xfrm>
              <a:blipFill rotWithShape="0">
                <a:blip r:embed="rId3"/>
                <a:stretch>
                  <a:fillRect l="-1111" t="-3113" r="-1037" b="-8171"/>
                </a:stretch>
              </a:blipFill>
            </p:spPr>
            <p:txBody>
              <a:bodyPr/>
              <a:lstStyle/>
              <a:p>
                <a:r>
                  <a:rPr lang="en-US">
                    <a:noFill/>
                  </a:rPr>
                  <a:t> </a:t>
                </a:r>
              </a:p>
            </p:txBody>
          </p:sp>
        </mc:Fallback>
      </mc:AlternateContent>
    </p:spTree>
    <p:extLst>
      <p:ext uri="{BB962C8B-B14F-4D97-AF65-F5344CB8AC3E}">
        <p14:creationId xmlns:p14="http://schemas.microsoft.com/office/powerpoint/2010/main" val="14055738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4 - </a:t>
            </a:r>
            <a:r>
              <a:rPr lang="en-US" dirty="0" smtClean="0"/>
              <a:t>II</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4643387"/>
              </a:xfrm>
            </p:spPr>
            <p:txBody>
              <a:bodyPr/>
              <a:lstStyle/>
              <a:p>
                <a:pPr marL="0" indent="0">
                  <a:buNone/>
                </a:pPr>
                <a:r>
                  <a:rPr lang="en-US" sz="2400" dirty="0" smtClean="0">
                    <a:sym typeface="Symbol" panose="05050102010706020507" pitchFamily="18" charset="2"/>
                  </a:rPr>
                  <a:t>A4: The </a:t>
                </a:r>
                <a:r>
                  <a:rPr lang="en-US" sz="2400" dirty="0">
                    <a:sym typeface="Symbol" panose="05050102010706020507" pitchFamily="18" charset="2"/>
                  </a:rPr>
                  <a:t>wavelength temperature product is 3,820 K times </a:t>
                </a:r>
                <a:r>
                  <a:rPr lang="en-US" sz="2400" dirty="0" smtClean="0">
                    <a:sym typeface="Symbol" panose="05050102010706020507" pitchFamily="18" charset="2"/>
                  </a:rPr>
                  <a:t/>
                </a:r>
                <a:br>
                  <a:rPr lang="en-US" sz="2400" dirty="0" smtClean="0">
                    <a:sym typeface="Symbol" panose="05050102010706020507" pitchFamily="18" charset="2"/>
                  </a:rPr>
                </a:br>
                <a:r>
                  <a:rPr lang="en-US" sz="2400" dirty="0" smtClean="0"/>
                  <a:t>0.5 </a:t>
                </a:r>
                <a14:m>
                  <m:oMath xmlns:m="http://schemas.openxmlformats.org/officeDocument/2006/math">
                    <m:r>
                      <a:rPr lang="en-US" sz="2400" i="1">
                        <a:latin typeface="Cambria Math" panose="02040503050406030204" pitchFamily="18" charset="0"/>
                        <a:ea typeface="Cambria Math" panose="02040503050406030204" pitchFamily="18" charset="0"/>
                      </a:rPr>
                      <m:t>𝜇</m:t>
                    </m:r>
                  </m:oMath>
                </a14:m>
                <a:r>
                  <a:rPr lang="en-US" sz="2400" dirty="0">
                    <a:sym typeface="Symbol" panose="05050102010706020507" pitchFamily="18" charset="2"/>
                  </a:rPr>
                  <a:t>m or 1,910 </a:t>
                </a:r>
                <a14:m>
                  <m:oMath xmlns:m="http://schemas.openxmlformats.org/officeDocument/2006/math">
                    <m:r>
                      <a:rPr lang="en-US" sz="2400" i="1">
                        <a:latin typeface="Cambria Math" panose="02040503050406030204" pitchFamily="18" charset="0"/>
                        <a:ea typeface="Cambria Math" panose="02040503050406030204" pitchFamily="18" charset="0"/>
                      </a:rPr>
                      <m:t>𝜇</m:t>
                    </m:r>
                  </m:oMath>
                </a14:m>
                <a:r>
                  <a:rPr lang="en-US" sz="2400" dirty="0">
                    <a:sym typeface="Symbol" panose="05050102010706020507" pitchFamily="18" charset="2"/>
                  </a:rPr>
                  <a:t>m-K. This is much less than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2</m:t>
                        </m:r>
                      </m:sub>
                    </m:sSub>
                  </m:oMath>
                </a14:m>
                <a:r>
                  <a:rPr lang="en-US" sz="2400" dirty="0">
                    <a:sym typeface="Symbol" panose="05050102010706020507" pitchFamily="18" charset="2"/>
                  </a:rPr>
                  <a:t> or </a:t>
                </a:r>
                <a:r>
                  <a:rPr lang="en-US" sz="2400" dirty="0"/>
                  <a:t>14,388 </a:t>
                </a:r>
                <a:r>
                  <a:rPr lang="en-US" sz="2400" dirty="0">
                    <a:sym typeface="Symbol"/>
                  </a:rPr>
                  <a:t></a:t>
                </a:r>
                <a:r>
                  <a:rPr lang="en-US" sz="2400" dirty="0"/>
                  <a:t>m-K. So, Wien’s approximation is valid </a:t>
                </a:r>
                <a:r>
                  <a:rPr lang="en-US" sz="2400" dirty="0" smtClean="0"/>
                  <a:t>and routine bb_tstw can be used to give:</a:t>
                </a:r>
                <a:endParaRPr lang="en-US" sz="2400" dirty="0"/>
              </a:p>
              <a:p>
                <a:pPr marL="0" indent="0">
                  <a:buNone/>
                </a:pPr>
                <a:endParaRPr lang="en-US" sz="2400" dirty="0"/>
              </a:p>
              <a:p>
                <a:pPr marL="0" indent="0">
                  <a:buNone/>
                </a:pPr>
                <a14:m>
                  <m:oMathPara xmlns:m="http://schemas.openxmlformats.org/officeDocument/2006/math">
                    <m:oMathParaPr>
                      <m:jc m:val="center"/>
                    </m:oMathParaPr>
                    <m:oMath xmlns:m="http://schemas.openxmlformats.org/officeDocument/2006/math">
                      <m:f>
                        <m:fPr>
                          <m:ctrlPr>
                            <a:rPr lang="en-US" sz="2400" i="1">
                              <a:latin typeface="Cambria Math" panose="02040503050406030204" pitchFamily="18" charset="0"/>
                            </a:rPr>
                          </m:ctrlPr>
                        </m:fPr>
                        <m:num>
                          <m:r>
                            <a:rPr lang="en-US" sz="2400" i="1">
                              <a:latin typeface="Cambria Math" panose="02040503050406030204" pitchFamily="18" charset="0"/>
                            </a:rPr>
                            <m:t>1</m:t>
                          </m:r>
                        </m:num>
                        <m:den>
                          <m:r>
                            <a:rPr lang="en-US" sz="2400" i="1">
                              <a:latin typeface="Cambria Math" panose="02040503050406030204" pitchFamily="18" charset="0"/>
                            </a:rPr>
                            <m:t>𝑇</m:t>
                          </m:r>
                        </m:den>
                      </m:f>
                      <m:acc>
                        <m:accPr>
                          <m:chr m:val="̇"/>
                          <m:ctrlPr>
                            <a:rPr lang="en-US" sz="2400" i="1">
                              <a:latin typeface="Cambria Math" panose="02040503050406030204" pitchFamily="18" charset="0"/>
                            </a:rPr>
                          </m:ctrlPr>
                        </m:accPr>
                        <m:e>
                          <m:r>
                            <a:rPr lang="en-US" sz="2400" i="1">
                              <a:latin typeface="Cambria Math" panose="02040503050406030204" pitchFamily="18" charset="0"/>
                            </a:rPr>
                            <m:t>=</m:t>
                          </m:r>
                        </m:e>
                      </m:acc>
                      <m:r>
                        <a:rPr lang="en-US" sz="2400" i="1">
                          <a:latin typeface="Cambria Math" panose="02040503050406030204" pitchFamily="18" charset="0"/>
                        </a:rPr>
                        <m:t> </m:t>
                      </m:r>
                      <m:f>
                        <m:fPr>
                          <m:ctrlPr>
                            <a:rPr lang="en-US" sz="2400" i="1">
                              <a:latin typeface="Cambria Math" panose="02040503050406030204" pitchFamily="18" charset="0"/>
                            </a:rPr>
                          </m:ctrlPr>
                        </m:fPr>
                        <m:num>
                          <m:r>
                            <a:rPr lang="en-US" sz="2400" i="1">
                              <a:latin typeface="Cambria Math" panose="02040503050406030204" pitchFamily="18" charset="0"/>
                            </a:rPr>
                            <m:t>1</m:t>
                          </m:r>
                        </m:num>
                        <m:den>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m:rPr>
                                  <m:sty m:val="p"/>
                                </m:rPr>
                                <a:rPr lang="el-GR" sz="2400" i="1">
                                  <a:latin typeface="Cambria Math" panose="02040503050406030204" pitchFamily="18" charset="0"/>
                                  <a:ea typeface="Cambria Math" panose="02040503050406030204" pitchFamily="18" charset="0"/>
                                </a:rPr>
                                <m:t>λ</m:t>
                              </m:r>
                            </m:sub>
                          </m:sSub>
                        </m:den>
                      </m:f>
                      <m:r>
                        <a:rPr lang="en-US" sz="2400" i="1">
                          <a:latin typeface="Cambria Math" panose="02040503050406030204" pitchFamily="18" charset="0"/>
                        </a:rPr>
                        <m:t>+</m:t>
                      </m:r>
                      <m:f>
                        <m:fPr>
                          <m:ctrlPr>
                            <a:rPr lang="en-US" sz="2400" i="1">
                              <a:latin typeface="Cambria Math" panose="02040503050406030204" pitchFamily="18" charset="0"/>
                            </a:rPr>
                          </m:ctrlPr>
                        </m:fPr>
                        <m:num>
                          <m:r>
                            <m:rPr>
                              <m:sty m:val="p"/>
                            </m:rPr>
                            <a:rPr lang="el-GR" sz="2400" i="1">
                              <a:latin typeface="Cambria Math" panose="02040503050406030204" pitchFamily="18" charset="0"/>
                              <a:ea typeface="Cambria Math" panose="02040503050406030204" pitchFamily="18" charset="0"/>
                            </a:rPr>
                            <m:t>λ</m:t>
                          </m:r>
                        </m:num>
                        <m:den>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2</m:t>
                              </m:r>
                            </m:sub>
                          </m:sSub>
                        </m:den>
                      </m:f>
                      <m:r>
                        <m:rPr>
                          <m:nor/>
                        </m:rPr>
                        <a:rPr lang="en-US" sz="2400"/>
                        <m:t> </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sSub>
                            <m:sSubPr>
                              <m:ctrlPr>
                                <a:rPr lang="en-US" sz="2400" i="1">
                                  <a:latin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𝜀</m:t>
                              </m:r>
                            </m:e>
                            <m:sub>
                              <m:r>
                                <a:rPr lang="en-US" sz="2400" i="1">
                                  <a:latin typeface="Cambria Math" panose="02040503050406030204" pitchFamily="18" charset="0"/>
                                  <a:ea typeface="Cambria Math" panose="02040503050406030204" pitchFamily="18" charset="0"/>
                                </a:rPr>
                                <m:t>𝜆</m:t>
                              </m:r>
                            </m:sub>
                          </m:sSub>
                          <m:r>
                            <a:rPr lang="en-US" sz="2400" i="1">
                              <a:latin typeface="Cambria Math" panose="02040503050406030204" pitchFamily="18" charset="0"/>
                              <a:ea typeface="Cambria Math" panose="02040503050406030204" pitchFamily="18" charset="0"/>
                            </a:rPr>
                            <m:t>=</m:t>
                          </m:r>
                          <m:f>
                            <m:fPr>
                              <m:ctrlPr>
                                <a:rPr lang="en-US" sz="2400" i="1">
                                  <a:latin typeface="Cambria Math" panose="02040503050406030204" pitchFamily="18" charset="0"/>
                                  <a:ea typeface="Cambria Math" panose="02040503050406030204" pitchFamily="18" charset="0"/>
                                </a:rPr>
                              </m:ctrlPr>
                            </m:fPr>
                            <m:num>
                              <m:r>
                                <a:rPr lang="en-US" sz="2400" i="1">
                                  <a:latin typeface="Cambria Math" panose="02040503050406030204" pitchFamily="18" charset="0"/>
                                  <a:ea typeface="Cambria Math" panose="02040503050406030204" pitchFamily="18" charset="0"/>
                                </a:rPr>
                                <m:t>1</m:t>
                              </m:r>
                            </m:num>
                            <m:den>
                              <m:r>
                                <a:rPr lang="en-US" sz="2400" i="1">
                                  <a:latin typeface="Cambria Math" panose="02040503050406030204" pitchFamily="18" charset="0"/>
                                  <a:ea typeface="Cambria Math" panose="02040503050406030204" pitchFamily="18" charset="0"/>
                                </a:rPr>
                                <m:t>3,820 </m:t>
                              </m:r>
                              <m:r>
                                <a:rPr lang="en-US" sz="2400" i="1">
                                  <a:latin typeface="Cambria Math" panose="02040503050406030204" pitchFamily="18" charset="0"/>
                                  <a:ea typeface="Cambria Math" panose="02040503050406030204" pitchFamily="18" charset="0"/>
                                </a:rPr>
                                <m:t>𝐾</m:t>
                              </m:r>
                            </m:den>
                          </m:f>
                          <m:r>
                            <a:rPr lang="en-US" sz="2400" i="1">
                              <a:latin typeface="Cambria Math" panose="02040503050406030204" pitchFamily="18" charset="0"/>
                              <a:ea typeface="Cambria Math" panose="02040503050406030204" pitchFamily="18" charset="0"/>
                            </a:rPr>
                            <m:t>+</m:t>
                          </m:r>
                          <m:f>
                            <m:fPr>
                              <m:ctrlPr>
                                <a:rPr lang="en-US" sz="2400" i="1">
                                  <a:latin typeface="Cambria Math" panose="02040503050406030204" pitchFamily="18" charset="0"/>
                                  <a:ea typeface="Cambria Math" panose="02040503050406030204" pitchFamily="18" charset="0"/>
                                </a:rPr>
                              </m:ctrlPr>
                            </m:fPr>
                            <m:num>
                              <m:r>
                                <a:rPr lang="en-US" sz="2400" i="1">
                                  <a:latin typeface="Cambria Math" panose="02040503050406030204" pitchFamily="18" charset="0"/>
                                  <a:ea typeface="Cambria Math" panose="02040503050406030204" pitchFamily="18" charset="0"/>
                                </a:rPr>
                                <m:t>0.5</m:t>
                              </m:r>
                              <m:r>
                                <m:rPr>
                                  <m:nor/>
                                </m:rPr>
                                <a:rPr lang="en-US" sz="2400">
                                  <a:latin typeface="Cambria Math" panose="02040503050406030204" pitchFamily="18" charset="0"/>
                                  <a:ea typeface="Cambria Math" panose="02040503050406030204" pitchFamily="18" charset="0"/>
                                </a:rPr>
                                <m:t> </m:t>
                              </m:r>
                              <m:r>
                                <m:rPr>
                                  <m:nor/>
                                </m:rPr>
                                <a:rPr lang="en-US" sz="2400">
                                  <a:sym typeface="Symbol"/>
                                </a:rPr>
                                <m:t></m:t>
                              </m:r>
                              <m:r>
                                <m:rPr>
                                  <m:nor/>
                                </m:rPr>
                                <a:rPr lang="en-US" sz="2400"/>
                                <m:t>m</m:t>
                              </m:r>
                            </m:num>
                            <m:den>
                              <m:r>
                                <m:rPr>
                                  <m:nor/>
                                </m:rPr>
                                <a:rPr lang="en-US" sz="2400">
                                  <a:latin typeface="Cambria Math" panose="02040503050406030204" pitchFamily="18" charset="0"/>
                                  <a:ea typeface="Cambria Math" panose="02040503050406030204" pitchFamily="18" charset="0"/>
                                </a:rPr>
                                <m:t>14,388 </m:t>
                              </m:r>
                              <m:r>
                                <m:rPr>
                                  <m:nor/>
                                </m:rPr>
                                <a:rPr lang="en-US" sz="2400">
                                  <a:sym typeface="Symbol"/>
                                </a:rPr>
                                <m:t></m:t>
                              </m:r>
                              <m:r>
                                <m:rPr>
                                  <m:nor/>
                                </m:rPr>
                                <a:rPr lang="en-US" sz="2400"/>
                                <m:t>m</m:t>
                              </m:r>
                              <m:r>
                                <m:rPr>
                                  <m:nor/>
                                </m:rPr>
                                <a:rPr lang="en-US" sz="2400"/>
                                <m:t>−</m:t>
                              </m:r>
                              <m:r>
                                <m:rPr>
                                  <m:nor/>
                                </m:rPr>
                                <a:rPr lang="en-US" sz="2400"/>
                                <m:t>K</m:t>
                              </m:r>
                            </m:den>
                          </m:f>
                          <m:func>
                            <m:funcPr>
                              <m:ctrlPr>
                                <a:rPr lang="en-US" sz="2400" i="1">
                                  <a:latin typeface="Cambria Math" panose="02040503050406030204" pitchFamily="18" charset="0"/>
                                  <a:ea typeface="Cambria Math" panose="02040503050406030204" pitchFamily="18" charset="0"/>
                                </a:rPr>
                              </m:ctrlPr>
                            </m:funcPr>
                            <m:fName>
                              <m:r>
                                <m:rPr>
                                  <m:sty m:val="p"/>
                                </m:rPr>
                                <a:rPr lang="en-US" sz="2400">
                                  <a:latin typeface="Cambria Math" panose="02040503050406030204" pitchFamily="18" charset="0"/>
                                  <a:ea typeface="Cambria Math" panose="02040503050406030204" pitchFamily="18" charset="0"/>
                                </a:rPr>
                                <m:t>ln</m:t>
                              </m:r>
                            </m:fName>
                            <m:e>
                              <m:d>
                                <m:dPr>
                                  <m:ctrlPr>
                                    <a:rPr lang="en-US" sz="2400" i="1">
                                      <a:latin typeface="Cambria Math" panose="02040503050406030204" pitchFamily="18" charset="0"/>
                                      <a:ea typeface="Cambria Math" panose="02040503050406030204" pitchFamily="18" charset="0"/>
                                    </a:rPr>
                                  </m:ctrlPr>
                                </m:dPr>
                                <m:e>
                                  <m:r>
                                    <a:rPr lang="en-US" sz="2400" i="1">
                                      <a:latin typeface="Cambria Math" panose="02040503050406030204" pitchFamily="18" charset="0"/>
                                      <a:ea typeface="Cambria Math" panose="02040503050406030204" pitchFamily="18" charset="0"/>
                                    </a:rPr>
                                    <m:t>0.8</m:t>
                                  </m:r>
                                </m:e>
                              </m:d>
                            </m:e>
                          </m:func>
                        </m:e>
                      </m:func>
                    </m:oMath>
                  </m:oMathPara>
                </a14:m>
                <a:endParaRPr lang="en-US" sz="2400" dirty="0">
                  <a:sym typeface="Symbol" panose="05050102010706020507" pitchFamily="18" charset="2"/>
                </a:endParaRPr>
              </a:p>
              <a:p>
                <a:pPr marL="0" indent="0">
                  <a:buNone/>
                </a:pPr>
                <a:endParaRPr lang="en-US" sz="2400" i="1" dirty="0">
                  <a:latin typeface="Cambria Math" panose="02040503050406030204" pitchFamily="18" charset="0"/>
                  <a:sym typeface="Symbol" panose="05050102010706020507" pitchFamily="18" charset="2"/>
                </a:endParaRPr>
              </a:p>
              <a:p>
                <a:pPr marL="0" indent="0" algn="ctr">
                  <a:buNone/>
                </a:pPr>
                <a14:m>
                  <m:oMathPara xmlns:m="http://schemas.openxmlformats.org/officeDocument/2006/math">
                    <m:oMathParaPr>
                      <m:jc m:val="centerGroup"/>
                    </m:oMathParaPr>
                    <m:oMath xmlns:m="http://schemas.openxmlformats.org/officeDocument/2006/math">
                      <m:r>
                        <a:rPr lang="en-US" sz="2400" i="1">
                          <a:latin typeface="Cambria Math" panose="02040503050406030204" pitchFamily="18" charset="0"/>
                          <a:sym typeface="Symbol" panose="05050102010706020507" pitchFamily="18" charset="2"/>
                        </a:rPr>
                        <m:t>𝑇</m:t>
                      </m:r>
                      <m:r>
                        <a:rPr lang="en-US" sz="2400" i="1">
                          <a:latin typeface="Cambria Math" panose="02040503050406030204" pitchFamily="18" charset="0"/>
                          <a:sym typeface="Symbol" panose="05050102010706020507" pitchFamily="18" charset="2"/>
                        </a:rPr>
                        <m:t>=3,937 </m:t>
                      </m:r>
                      <m:r>
                        <m:rPr>
                          <m:sty m:val="p"/>
                        </m:rPr>
                        <a:rPr lang="en-US" sz="2400" b="0" i="0" smtClean="0">
                          <a:latin typeface="Cambria Math" panose="02040503050406030204" pitchFamily="18" charset="0"/>
                          <a:sym typeface="Symbol" panose="05050102010706020507" pitchFamily="18" charset="2"/>
                        </a:rPr>
                        <m:t>K</m:t>
                      </m:r>
                    </m:oMath>
                  </m:oMathPara>
                </a14:m>
                <a:endParaRPr lang="en-US" sz="2400" b="0" dirty="0" smtClean="0">
                  <a:sym typeface="Symbol" panose="05050102010706020507" pitchFamily="18" charset="2"/>
                </a:endParaRPr>
              </a:p>
              <a:p>
                <a:pPr marL="0" indent="0">
                  <a:buNone/>
                </a:pPr>
                <a:r>
                  <a:rPr lang="en-US" sz="2400" b="0" dirty="0" smtClean="0">
                    <a:sym typeface="Symbol" panose="05050102010706020507" pitchFamily="18" charset="2"/>
                  </a:rPr>
                  <a:t>Note that this value is within about </a:t>
                </a:r>
                <a14:m>
                  <m:oMath xmlns:m="http://schemas.openxmlformats.org/officeDocument/2006/math">
                    <m:r>
                      <a:rPr lang="en-US" sz="2400" b="0" i="0" smtClean="0">
                        <a:latin typeface="Cambria Math" panose="02040503050406030204" pitchFamily="18" charset="0"/>
                        <a:sym typeface="Symbol" panose="05050102010706020507" pitchFamily="18" charset="2"/>
                      </a:rPr>
                      <m:t>0.1 </m:t>
                    </m:r>
                    <m:r>
                      <m:rPr>
                        <m:sty m:val="p"/>
                      </m:rPr>
                      <a:rPr lang="en-US" sz="2400">
                        <a:latin typeface="Cambria Math" panose="02040503050406030204" pitchFamily="18" charset="0"/>
                        <a:sym typeface="Symbol" panose="05050102010706020507" pitchFamily="18" charset="2"/>
                      </a:rPr>
                      <m:t>K</m:t>
                    </m:r>
                  </m:oMath>
                </a14:m>
                <a:r>
                  <a:rPr lang="en-US" sz="2400" b="0" dirty="0" smtClean="0">
                    <a:sym typeface="Symbol" panose="05050102010706020507" pitchFamily="18" charset="2"/>
                  </a:rPr>
                  <a:t> of the value calculated with the full Planck equation.</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4643387"/>
              </a:xfrm>
              <a:blipFill rotWithShape="0">
                <a:blip r:embed="rId3"/>
                <a:stretch>
                  <a:fillRect l="-1111" t="-1051" r="-1037" b="-394"/>
                </a:stretch>
              </a:blipFill>
            </p:spPr>
            <p:txBody>
              <a:bodyPr/>
              <a:lstStyle/>
              <a:p>
                <a:r>
                  <a:rPr lang="en-US">
                    <a:noFill/>
                  </a:rPr>
                  <a:t> </a:t>
                </a:r>
              </a:p>
            </p:txBody>
          </p:sp>
        </mc:Fallback>
      </mc:AlternateContent>
    </p:spTree>
    <p:extLst>
      <p:ext uri="{BB962C8B-B14F-4D97-AF65-F5344CB8AC3E}">
        <p14:creationId xmlns:p14="http://schemas.microsoft.com/office/powerpoint/2010/main" val="23734034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5 - 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830997"/>
              </a:xfrm>
            </p:spPr>
            <p:txBody>
              <a:bodyPr/>
              <a:lstStyle/>
              <a:p>
                <a:pPr marL="0" indent="0">
                  <a:buNone/>
                </a:pPr>
                <a:r>
                  <a:rPr lang="en-US" sz="2400" dirty="0" smtClean="0">
                    <a:latin typeface="+mn-lt"/>
                  </a:rPr>
                  <a:t>E5: Repeat Example 4, except with an 8-</a:t>
                </a:r>
                <a14:m>
                  <m:oMath xmlns:m="http://schemas.openxmlformats.org/officeDocument/2006/math">
                    <m:r>
                      <a:rPr lang="en-US" sz="2400" i="1">
                        <a:latin typeface="Cambria Math" panose="02040503050406030204" pitchFamily="18" charset="0"/>
                        <a:ea typeface="Cambria Math" panose="02040503050406030204" pitchFamily="18" charset="0"/>
                      </a:rPr>
                      <m:t>𝜇</m:t>
                    </m:r>
                  </m:oMath>
                </a14:m>
                <a:r>
                  <a:rPr lang="en-US" sz="2400" dirty="0">
                    <a:latin typeface="+mn-lt"/>
                    <a:sym typeface="Symbol" panose="05050102010706020507" pitchFamily="18" charset="2"/>
                  </a:rPr>
                  <a:t>m </a:t>
                </a:r>
                <a:r>
                  <a:rPr lang="en-US" sz="2400" dirty="0" smtClean="0">
                    <a:latin typeface="+mn-lt"/>
                    <a:sym typeface="Symbol" panose="05050102010706020507" pitchFamily="18" charset="2"/>
                  </a:rPr>
                  <a:t>detector. </a:t>
                </a:r>
                <a:r>
                  <a:rPr lang="en-US" sz="2400" dirty="0" smtClean="0">
                    <a:latin typeface="+mn-lt"/>
                  </a:rPr>
                  <a:t>What is the true surface temperature? </a:t>
                </a:r>
                <a:endParaRPr lang="en-US" sz="2400" dirty="0" smtClean="0">
                  <a:latin typeface="+mn-lt"/>
                  <a:sym typeface="Symbol" panose="05050102010706020507" pitchFamily="18" charset="2"/>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830997"/>
              </a:xfrm>
              <a:blipFill rotWithShape="0">
                <a:blip r:embed="rId3"/>
                <a:stretch>
                  <a:fillRect l="-1111" t="-5882" r="-1407" b="-15441"/>
                </a:stretch>
              </a:blipFill>
            </p:spPr>
            <p:txBody>
              <a:bodyPr/>
              <a:lstStyle/>
              <a:p>
                <a:r>
                  <a:rPr lang="en-US">
                    <a:noFill/>
                  </a:rPr>
                  <a:t> </a:t>
                </a:r>
              </a:p>
            </p:txBody>
          </p:sp>
        </mc:Fallback>
      </mc:AlternateContent>
    </p:spTree>
    <p:extLst>
      <p:ext uri="{BB962C8B-B14F-4D97-AF65-F5344CB8AC3E}">
        <p14:creationId xmlns:p14="http://schemas.microsoft.com/office/powerpoint/2010/main" val="25209540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5 - II</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193800"/>
                <a:ext cx="8229600" cy="5516767"/>
              </a:xfrm>
            </p:spPr>
            <p:txBody>
              <a:bodyPr/>
              <a:lstStyle/>
              <a:p>
                <a:pPr marL="0" indent="0">
                  <a:buNone/>
                </a:pPr>
                <a:r>
                  <a:rPr lang="en-US" sz="2400" dirty="0"/>
                  <a:t>A5: The wavelength temperature product is 3,820 K times 8 </a:t>
                </a:r>
                <a14:m>
                  <m:oMath xmlns:m="http://schemas.openxmlformats.org/officeDocument/2006/math">
                    <m:r>
                      <a:rPr lang="en-US" sz="2400" i="1">
                        <a:latin typeface="Cambria Math" panose="02040503050406030204" pitchFamily="18" charset="0"/>
                      </a:rPr>
                      <m:t>𝜇</m:t>
                    </m:r>
                  </m:oMath>
                </a14:m>
                <a:r>
                  <a:rPr lang="en-US" sz="2400" dirty="0"/>
                  <a:t>m or 30,560 </a:t>
                </a:r>
                <a14:m>
                  <m:oMath xmlns:m="http://schemas.openxmlformats.org/officeDocument/2006/math">
                    <m:r>
                      <a:rPr lang="en-US" sz="2400" i="1">
                        <a:latin typeface="Cambria Math" panose="02040503050406030204" pitchFamily="18" charset="0"/>
                      </a:rPr>
                      <m:t>𝜇</m:t>
                    </m:r>
                  </m:oMath>
                </a14:m>
                <a:r>
                  <a:rPr lang="en-US" sz="2400" dirty="0"/>
                  <a:t>m-K. This is greater than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2</m:t>
                        </m:r>
                      </m:sub>
                    </m:sSub>
                  </m:oMath>
                </a14:m>
                <a:r>
                  <a:rPr lang="en-US" sz="2400" dirty="0"/>
                  <a:t> or 14,388 </a:t>
                </a:r>
                <a:r>
                  <a:rPr lang="en-US" sz="2400" dirty="0">
                    <a:sym typeface="Symbol" panose="05050102010706020507" pitchFamily="18" charset="2"/>
                  </a:rPr>
                  <a:t></a:t>
                </a:r>
                <a:r>
                  <a:rPr lang="en-US" sz="2400" dirty="0"/>
                  <a:t>m-K. So, the full Planck equation (Equation 1) must be used using routine bb_tst:</a:t>
                </a:r>
              </a:p>
              <a:p>
                <a:pPr marL="0" indent="0">
                  <a:buNone/>
                </a:pPr>
                <a14:m>
                  <m:oMathPara xmlns:m="http://schemas.openxmlformats.org/officeDocument/2006/math">
                    <m:oMathParaPr>
                      <m:jc m:val="center"/>
                    </m:oMathParaPr>
                    <m:oMath xmlns:m="http://schemas.openxmlformats.org/officeDocument/2006/math">
                      <m:r>
                        <a:rPr lang="en-US" sz="2400" i="1">
                          <a:latin typeface="Cambria Math" panose="02040503050406030204" pitchFamily="18" charset="0"/>
                          <a:ea typeface="Cambria Math" panose="02040503050406030204" pitchFamily="18" charset="0"/>
                        </a:rPr>
                        <m:t>𝑇</m:t>
                      </m:r>
                      <m:r>
                        <a:rPr lang="en-US" sz="2400" i="1">
                          <a:latin typeface="Cambria Math" panose="02040503050406030204" pitchFamily="18" charset="0"/>
                          <a:ea typeface="Cambria Math" panose="02040503050406030204" pitchFamily="18" charset="0"/>
                        </a:rPr>
                        <m:t>=</m:t>
                      </m:r>
                      <m:f>
                        <m:fPr>
                          <m:ctrlPr>
                            <a:rPr lang="el-GR" sz="2400" i="1">
                              <a:latin typeface="Cambria Math" panose="02040503050406030204" pitchFamily="18" charset="0"/>
                              <a:ea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2</m:t>
                              </m:r>
                            </m:sub>
                          </m:sSub>
                          <m:r>
                            <a:rPr lang="en-US" sz="2400" i="1">
                              <a:latin typeface="Cambria Math" panose="02040503050406030204" pitchFamily="18" charset="0"/>
                            </a:rPr>
                            <m:t>/</m:t>
                          </m:r>
                          <m:r>
                            <a:rPr lang="en-US" sz="2400" i="1">
                              <a:latin typeface="Cambria Math" panose="02040503050406030204" pitchFamily="18" charset="0"/>
                              <a:ea typeface="Cambria Math" panose="02040503050406030204" pitchFamily="18" charset="0"/>
                            </a:rPr>
                            <m:t>𝜆</m:t>
                          </m:r>
                        </m:num>
                        <m:den>
                          <m:func>
                            <m:funcPr>
                              <m:ctrlPr>
                                <a:rPr lang="en-US" sz="2400" i="1">
                                  <a:latin typeface="Cambria Math" panose="02040503050406030204" pitchFamily="18" charset="0"/>
                                  <a:ea typeface="Cambria Math" panose="02040503050406030204" pitchFamily="18" charset="0"/>
                                </a:rPr>
                              </m:ctrlPr>
                            </m:funcPr>
                            <m:fName>
                              <m:r>
                                <m:rPr>
                                  <m:sty m:val="p"/>
                                </m:rPr>
                                <a:rPr lang="en-US" sz="2400">
                                  <a:latin typeface="Cambria Math" panose="02040503050406030204" pitchFamily="18" charset="0"/>
                                  <a:ea typeface="Cambria Math" panose="02040503050406030204" pitchFamily="18" charset="0"/>
                                </a:rPr>
                                <m:t>ln</m:t>
                              </m:r>
                            </m:fName>
                            <m:e>
                              <m:d>
                                <m:dPr>
                                  <m:ctrlPr>
                                    <a:rPr lang="en-US" sz="2400" i="1">
                                      <a:latin typeface="Cambria Math" panose="02040503050406030204" pitchFamily="18" charset="0"/>
                                    </a:rPr>
                                  </m:ctrlPr>
                                </m:dPr>
                                <m:e>
                                  <m:sSub>
                                    <m:sSubPr>
                                      <m:ctrlPr>
                                        <a:rPr lang="el-GR" sz="2400" i="1">
                                          <a:latin typeface="Cambria Math" panose="02040503050406030204" pitchFamily="18" charset="0"/>
                                          <a:ea typeface="Cambria Math" panose="02040503050406030204" pitchFamily="18" charset="0"/>
                                        </a:rPr>
                                      </m:ctrlPr>
                                    </m:sSubPr>
                                    <m:e>
                                      <m:r>
                                        <m:rPr>
                                          <m:sty m:val="p"/>
                                        </m:rPr>
                                        <a:rPr lang="el-GR" sz="2400" i="1">
                                          <a:latin typeface="Cambria Math" panose="02040503050406030204" pitchFamily="18" charset="0"/>
                                          <a:ea typeface="Cambria Math" panose="02040503050406030204" pitchFamily="18" charset="0"/>
                                        </a:rPr>
                                        <m:t>ε</m:t>
                                      </m:r>
                                    </m:e>
                                    <m:sub>
                                      <m:r>
                                        <a:rPr lang="el-GR" sz="2400" i="1">
                                          <a:latin typeface="Cambria Math" panose="02040503050406030204" pitchFamily="18" charset="0"/>
                                          <a:ea typeface="Cambria Math" panose="02040503050406030204" pitchFamily="18" charset="0"/>
                                        </a:rPr>
                                        <m:t>𝜆</m:t>
                                      </m:r>
                                    </m:sub>
                                  </m:sSub>
                                  <m:r>
                                    <a:rPr lang="el-GR" sz="2400" i="1">
                                      <a:latin typeface="Cambria Math" panose="02040503050406030204" pitchFamily="18" charset="0"/>
                                      <a:ea typeface="Cambria Math" panose="02040503050406030204" pitchFamily="18" charset="0"/>
                                    </a:rPr>
                                    <m:t>∙</m:t>
                                  </m:r>
                                  <m:d>
                                    <m:dPr>
                                      <m:ctrlPr>
                                        <a:rPr lang="en-US" sz="2400" i="1">
                                          <a:latin typeface="Cambria Math" panose="02040503050406030204" pitchFamily="18" charset="0"/>
                                        </a:rPr>
                                      </m:ctrlPr>
                                    </m:dPr>
                                    <m:e>
                                      <m:sSup>
                                        <m:sSupPr>
                                          <m:ctrlPr>
                                            <a:rPr lang="en-US" sz="2400" i="1">
                                              <a:latin typeface="Cambria Math" panose="02040503050406030204" pitchFamily="18" charset="0"/>
                                            </a:rPr>
                                          </m:ctrlPr>
                                        </m:sSupPr>
                                        <m:e>
                                          <m:r>
                                            <a:rPr lang="en-US" sz="2400" i="1">
                                              <a:latin typeface="Cambria Math" panose="02040503050406030204" pitchFamily="18" charset="0"/>
                                            </a:rPr>
                                            <m:t>𝑒</m:t>
                                          </m:r>
                                        </m:e>
                                        <m:sup>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f>
                                                <m:fPr>
                                                  <m:type m:val="lin"/>
                                                  <m:ctrlPr>
                                                    <a:rPr lang="en-US" sz="2400" i="1">
                                                      <a:latin typeface="Cambria Math" panose="02040503050406030204" pitchFamily="18" charset="0"/>
                                                    </a:rPr>
                                                  </m:ctrlPr>
                                                </m:fPr>
                                                <m:num>
                                                  <m:r>
                                                    <a:rPr lang="en-US" sz="2400">
                                                      <a:latin typeface="Cambria Math" panose="02040503050406030204" pitchFamily="18" charset="0"/>
                                                    </a:rPr>
                                                    <m:t>2</m:t>
                                                  </m:r>
                                                </m:num>
                                                <m:den>
                                                  <m:r>
                                                    <a:rPr lang="en-US" sz="2400" i="1">
                                                      <a:latin typeface="Cambria Math" panose="02040503050406030204" pitchFamily="18" charset="0"/>
                                                    </a:rPr>
                                                    <m:t>𝜆</m:t>
                                                  </m:r>
                                                </m:den>
                                              </m:f>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𝜆</m:t>
                                                  </m:r>
                                                </m:sub>
                                              </m:sSub>
                                            </m:sub>
                                          </m:sSub>
                                        </m:sup>
                                      </m:sSup>
                                      <m:r>
                                        <a:rPr lang="en-US" sz="2400">
                                          <a:latin typeface="Cambria Math" panose="02040503050406030204" pitchFamily="18" charset="0"/>
                                        </a:rPr>
                                        <m:t>−1</m:t>
                                      </m:r>
                                    </m:e>
                                  </m:d>
                                  <m:r>
                                    <a:rPr lang="en-US" sz="2400" i="1">
                                      <a:latin typeface="Cambria Math" panose="02040503050406030204" pitchFamily="18" charset="0"/>
                                    </a:rPr>
                                    <m:t>+1</m:t>
                                  </m:r>
                                </m:e>
                              </m:d>
                            </m:e>
                          </m:func>
                        </m:den>
                      </m:f>
                    </m:oMath>
                  </m:oMathPara>
                </a14:m>
                <a:endParaRPr lang="en-US" sz="2400" dirty="0">
                  <a:sym typeface="Symbol" panose="05050102010706020507" pitchFamily="18" charset="2"/>
                </a:endParaRPr>
              </a:p>
              <a:p>
                <a:pPr marL="0" indent="0">
                  <a:buNone/>
                </a:pPr>
                <a:endParaRPr lang="en-US" sz="2400" dirty="0">
                  <a:sym typeface="Symbol" panose="05050102010706020507" pitchFamily="18" charset="2"/>
                </a:endParaRPr>
              </a:p>
              <a:p>
                <a:pPr marL="0" indent="0" algn="ctr">
                  <a:buNone/>
                </a:pPr>
                <a14:m>
                  <m:oMathPara xmlns:m="http://schemas.openxmlformats.org/officeDocument/2006/math">
                    <m:oMathParaPr>
                      <m:jc m:val="center"/>
                    </m:oMathParaPr>
                    <m:oMath xmlns:m="http://schemas.openxmlformats.org/officeDocument/2006/math">
                      <m:r>
                        <a:rPr lang="en-US" sz="2400" i="1">
                          <a:latin typeface="Cambria Math" panose="02040503050406030204" pitchFamily="18" charset="0"/>
                          <a:sym typeface="Symbol" panose="05050102010706020507" pitchFamily="18" charset="2"/>
                        </a:rPr>
                        <m:t>𝑇</m:t>
                      </m:r>
                      <m:r>
                        <a:rPr lang="en-US" sz="2400" i="1">
                          <a:latin typeface="Cambria Math" panose="02040503050406030204" pitchFamily="18" charset="0"/>
                          <a:sym typeface="Symbol" panose="05050102010706020507" pitchFamily="18" charset="2"/>
                        </a:rPr>
                        <m:t>=</m:t>
                      </m:r>
                      <m:f>
                        <m:fPr>
                          <m:ctrlPr>
                            <a:rPr lang="el-GR" sz="2400" i="1">
                              <a:latin typeface="Cambria Math" panose="02040503050406030204" pitchFamily="18" charset="0"/>
                              <a:ea typeface="Cambria Math" panose="02040503050406030204" pitchFamily="18" charset="0"/>
                            </a:rPr>
                          </m:ctrlPr>
                        </m:fPr>
                        <m:num>
                          <m:f>
                            <m:fPr>
                              <m:type m:val="lin"/>
                              <m:ctrlPr>
                                <a:rPr lang="en-US" sz="2400" i="1">
                                  <a:latin typeface="Cambria Math" panose="02040503050406030204" pitchFamily="18" charset="0"/>
                                  <a:sym typeface="Symbol" panose="05050102010706020507" pitchFamily="18" charset="2"/>
                                </a:rPr>
                              </m:ctrlPr>
                            </m:fPr>
                            <m:num>
                              <m:r>
                                <a:rPr lang="en-US" sz="2400" i="1">
                                  <a:latin typeface="Cambria Math" panose="02040503050406030204" pitchFamily="18" charset="0"/>
                                </a:rPr>
                                <m:t>14,388</m:t>
                              </m:r>
                              <m:r>
                                <m:rPr>
                                  <m:nor/>
                                </m:rPr>
                                <a:rPr lang="en-US" sz="2400"/>
                                <m:t> </m:t>
                              </m:r>
                              <m:r>
                                <m:rPr>
                                  <m:nor/>
                                </m:rPr>
                                <a:rPr lang="en-US" sz="2400">
                                  <a:sym typeface="Symbol"/>
                                </a:rPr>
                                <m:t></m:t>
                              </m:r>
                              <m:r>
                                <m:rPr>
                                  <m:nor/>
                                </m:rPr>
                                <a:rPr lang="en-US" sz="2400"/>
                                <m:t>m</m:t>
                              </m:r>
                              <m:r>
                                <m:rPr>
                                  <m:nor/>
                                </m:rPr>
                                <a:rPr lang="en-US" sz="2400" i="1"/>
                                <m:t>−</m:t>
                              </m:r>
                              <m:r>
                                <m:rPr>
                                  <m:nor/>
                                </m:rPr>
                                <a:rPr lang="en-US" sz="2400"/>
                                <m:t>K</m:t>
                              </m:r>
                            </m:num>
                            <m:den>
                              <m:r>
                                <a:rPr lang="en-US" sz="2400" i="1">
                                  <a:latin typeface="Cambria Math" panose="02040503050406030204" pitchFamily="18" charset="0"/>
                                  <a:ea typeface="Cambria Math" panose="02040503050406030204" pitchFamily="18" charset="0"/>
                                </a:rPr>
                                <m:t>8 </m:t>
                              </m:r>
                              <m:r>
                                <a:rPr lang="en-US" sz="2400" i="1">
                                  <a:latin typeface="Cambria Math" panose="02040503050406030204" pitchFamily="18" charset="0"/>
                                  <a:ea typeface="Cambria Math" panose="02040503050406030204" pitchFamily="18" charset="0"/>
                                </a:rPr>
                                <m:t>𝜇</m:t>
                              </m:r>
                              <m:r>
                                <m:rPr>
                                  <m:nor/>
                                </m:rPr>
                                <a:rPr lang="en-US" sz="2400">
                                  <a:sym typeface="Symbol" panose="05050102010706020507" pitchFamily="18" charset="2"/>
                                </a:rPr>
                                <m:t>m</m:t>
                              </m:r>
                            </m:den>
                          </m:f>
                        </m:num>
                        <m:den>
                          <m:func>
                            <m:funcPr>
                              <m:ctrlPr>
                                <a:rPr lang="en-US" sz="2400" i="1">
                                  <a:latin typeface="Cambria Math" panose="02040503050406030204" pitchFamily="18" charset="0"/>
                                  <a:ea typeface="Cambria Math" panose="02040503050406030204" pitchFamily="18" charset="0"/>
                                </a:rPr>
                              </m:ctrlPr>
                            </m:funcPr>
                            <m:fName>
                              <m:r>
                                <m:rPr>
                                  <m:sty m:val="p"/>
                                </m:rPr>
                                <a:rPr lang="en-US" sz="2400">
                                  <a:latin typeface="Cambria Math" panose="02040503050406030204" pitchFamily="18" charset="0"/>
                                  <a:ea typeface="Cambria Math" panose="02040503050406030204" pitchFamily="18" charset="0"/>
                                </a:rPr>
                                <m:t>ln</m:t>
                              </m:r>
                            </m:fName>
                            <m:e>
                              <m:d>
                                <m:dPr>
                                  <m:ctrlPr>
                                    <a:rPr lang="en-US" sz="2400" i="1">
                                      <a:latin typeface="Cambria Math" panose="02040503050406030204" pitchFamily="18" charset="0"/>
                                    </a:rPr>
                                  </m:ctrlPr>
                                </m:dPr>
                                <m:e>
                                  <m:r>
                                    <a:rPr lang="en-US" sz="2400" i="1">
                                      <a:latin typeface="Cambria Math" panose="02040503050406030204" pitchFamily="18" charset="0"/>
                                      <a:ea typeface="Cambria Math" panose="02040503050406030204" pitchFamily="18" charset="0"/>
                                    </a:rPr>
                                    <m:t>0.8</m:t>
                                  </m:r>
                                  <m:r>
                                    <a:rPr lang="el-GR" sz="2400" i="1">
                                      <a:latin typeface="Cambria Math" panose="02040503050406030204" pitchFamily="18" charset="0"/>
                                      <a:ea typeface="Cambria Math" panose="02040503050406030204" pitchFamily="18" charset="0"/>
                                    </a:rPr>
                                    <m:t>∙</m:t>
                                  </m:r>
                                  <m:d>
                                    <m:dPr>
                                      <m:ctrlPr>
                                        <a:rPr lang="en-US" sz="2400" i="1">
                                          <a:latin typeface="Cambria Math" panose="02040503050406030204" pitchFamily="18" charset="0"/>
                                        </a:rPr>
                                      </m:ctrlPr>
                                    </m:dPr>
                                    <m:e>
                                      <m:sSup>
                                        <m:sSupPr>
                                          <m:ctrlPr>
                                            <a:rPr lang="en-US" sz="2400" i="1">
                                              <a:latin typeface="Cambria Math" panose="02040503050406030204" pitchFamily="18" charset="0"/>
                                            </a:rPr>
                                          </m:ctrlPr>
                                        </m:sSupPr>
                                        <m:e>
                                          <m:r>
                                            <a:rPr lang="en-US" sz="2400" i="1">
                                              <a:latin typeface="Cambria Math" panose="02040503050406030204" pitchFamily="18" charset="0"/>
                                            </a:rPr>
                                            <m:t>𝑒</m:t>
                                          </m:r>
                                        </m:e>
                                        <m:sup>
                                          <m:f>
                                            <m:fPr>
                                              <m:type m:val="lin"/>
                                              <m:ctrlPr>
                                                <a:rPr lang="en-US" sz="2400" i="1">
                                                  <a:latin typeface="Cambria Math" panose="02040503050406030204" pitchFamily="18" charset="0"/>
                                                  <a:sym typeface="Symbol" panose="05050102010706020507" pitchFamily="18" charset="2"/>
                                                </a:rPr>
                                              </m:ctrlPr>
                                            </m:fPr>
                                            <m:num>
                                              <m:r>
                                                <a:rPr lang="en-US" sz="2400" i="1">
                                                  <a:latin typeface="Cambria Math" panose="02040503050406030204" pitchFamily="18" charset="0"/>
                                                </a:rPr>
                                                <m:t>14,388</m:t>
                                              </m:r>
                                              <m:r>
                                                <m:rPr>
                                                  <m:nor/>
                                                </m:rPr>
                                                <a:rPr lang="en-US" sz="2400"/>
                                                <m:t> </m:t>
                                              </m:r>
                                              <m:r>
                                                <m:rPr>
                                                  <m:nor/>
                                                </m:rPr>
                                                <a:rPr lang="en-US" sz="2400">
                                                  <a:sym typeface="Symbol"/>
                                                </a:rPr>
                                                <m:t></m:t>
                                              </m:r>
                                              <m:r>
                                                <m:rPr>
                                                  <m:nor/>
                                                </m:rPr>
                                                <a:rPr lang="en-US" sz="2400"/>
                                                <m:t>m</m:t>
                                              </m:r>
                                              <m:r>
                                                <m:rPr>
                                                  <m:nor/>
                                                </m:rPr>
                                                <a:rPr lang="en-US" sz="2400" i="1"/>
                                                <m:t>−</m:t>
                                              </m:r>
                                              <m:r>
                                                <m:rPr>
                                                  <m:nor/>
                                                </m:rPr>
                                                <a:rPr lang="en-US" sz="2400"/>
                                                <m:t>K</m:t>
                                              </m:r>
                                            </m:num>
                                            <m:den>
                                              <m:r>
                                                <a:rPr lang="en-US" sz="2400" i="1">
                                                  <a:latin typeface="Cambria Math" panose="02040503050406030204" pitchFamily="18" charset="0"/>
                                                  <a:ea typeface="Cambria Math" panose="02040503050406030204" pitchFamily="18" charset="0"/>
                                                </a:rPr>
                                                <m:t>8 </m:t>
                                              </m:r>
                                              <m:r>
                                                <a:rPr lang="en-US" sz="2400" i="1">
                                                  <a:latin typeface="Cambria Math" panose="02040503050406030204" pitchFamily="18" charset="0"/>
                                                  <a:ea typeface="Cambria Math" panose="02040503050406030204" pitchFamily="18" charset="0"/>
                                                </a:rPr>
                                                <m:t>𝜇</m:t>
                                              </m:r>
                                              <m:r>
                                                <m:rPr>
                                                  <m:nor/>
                                                </m:rPr>
                                                <a:rPr lang="en-US" sz="2400">
                                                  <a:sym typeface="Symbol" panose="05050102010706020507" pitchFamily="18" charset="2"/>
                                                </a:rPr>
                                                <m:t>m</m:t>
                                              </m:r>
                                            </m:den>
                                          </m:f>
                                          <m:r>
                                            <a:rPr lang="en-US" sz="2400" i="1">
                                              <a:latin typeface="Cambria Math" panose="02040503050406030204" pitchFamily="18" charset="0"/>
                                              <a:sym typeface="Symbol" panose="05050102010706020507" pitchFamily="18" charset="2"/>
                                            </a:rPr>
                                            <m:t> 3820 </m:t>
                                          </m:r>
                                          <m:r>
                                            <a:rPr lang="en-US" sz="2400" i="1">
                                              <a:latin typeface="Cambria Math" panose="02040503050406030204" pitchFamily="18" charset="0"/>
                                              <a:sym typeface="Symbol" panose="05050102010706020507" pitchFamily="18" charset="2"/>
                                            </a:rPr>
                                            <m:t>𝐾</m:t>
                                          </m:r>
                                        </m:sup>
                                      </m:sSup>
                                      <m:r>
                                        <a:rPr lang="en-US" sz="2400">
                                          <a:latin typeface="Cambria Math" panose="02040503050406030204" pitchFamily="18" charset="0"/>
                                        </a:rPr>
                                        <m:t>−1</m:t>
                                      </m:r>
                                    </m:e>
                                  </m:d>
                                  <m:r>
                                    <a:rPr lang="en-US" sz="2400" i="1">
                                      <a:latin typeface="Cambria Math" panose="02040503050406030204" pitchFamily="18" charset="0"/>
                                    </a:rPr>
                                    <m:t>+1</m:t>
                                  </m:r>
                                </m:e>
                              </m:d>
                            </m:e>
                          </m:func>
                        </m:den>
                      </m:f>
                      <m:r>
                        <a:rPr lang="en-US" sz="2400" i="1">
                          <a:latin typeface="Cambria Math" panose="02040503050406030204" pitchFamily="18" charset="0"/>
                        </a:rPr>
                        <m:t>=4,579 </m:t>
                      </m:r>
                      <m:r>
                        <m:rPr>
                          <m:sty m:val="p"/>
                        </m:rPr>
                        <a:rPr lang="en-US" sz="2400" i="0">
                          <a:latin typeface="Cambria Math" panose="02040503050406030204" pitchFamily="18" charset="0"/>
                        </a:rPr>
                        <m:t>K</m:t>
                      </m:r>
                    </m:oMath>
                  </m:oMathPara>
                </a14:m>
                <a:endParaRPr lang="en-US" sz="2400" dirty="0">
                  <a:sym typeface="Symbol" panose="05050102010706020507" pitchFamily="18" charset="2"/>
                </a:endParaRPr>
              </a:p>
              <a:p>
                <a:pPr marL="0" indent="0">
                  <a:buNone/>
                </a:pPr>
                <a:r>
                  <a:rPr lang="en-US" sz="2400" dirty="0">
                    <a:sym typeface="Symbol" panose="05050102010706020507" pitchFamily="18" charset="2"/>
                  </a:rPr>
                  <a:t>If indeed we had used Wien’s approximation, the calculated true surface temperature would have been over 7,200 K and off by over 2,600 K.</a:t>
                </a:r>
              </a:p>
              <a:p>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193800"/>
                <a:ext cx="8229600" cy="5516767"/>
              </a:xfrm>
              <a:blipFill rotWithShape="0">
                <a:blip r:embed="rId3"/>
                <a:stretch>
                  <a:fillRect l="-1111" t="-884" r="-963"/>
                </a:stretch>
              </a:blipFill>
            </p:spPr>
            <p:txBody>
              <a:bodyPr/>
              <a:lstStyle/>
              <a:p>
                <a:r>
                  <a:rPr lang="en-US">
                    <a:noFill/>
                  </a:rPr>
                  <a:t> </a:t>
                </a:r>
              </a:p>
            </p:txBody>
          </p:sp>
        </mc:Fallback>
      </mc:AlternateContent>
    </p:spTree>
    <p:extLst>
      <p:ext uri="{BB962C8B-B14F-4D97-AF65-F5344CB8AC3E}">
        <p14:creationId xmlns:p14="http://schemas.microsoft.com/office/powerpoint/2010/main" val="31743731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381002" y="933717"/>
                <a:ext cx="8436428" cy="5724644"/>
              </a:xfrm>
            </p:spPr>
            <p:txBody>
              <a:bodyPr/>
              <a:lstStyle/>
              <a:p>
                <a:pPr marL="0" indent="0">
                  <a:buNone/>
                </a:pPr>
                <a:r>
                  <a:rPr lang="en-US" sz="2800" dirty="0" smtClean="0">
                    <a:latin typeface="+mj-lt"/>
                  </a:rPr>
                  <a:t>We can see by looking at Equation </a:t>
                </a:r>
                <a:r>
                  <a:rPr lang="en-US" sz="2800" dirty="0" smtClean="0">
                    <a:latin typeface="+mj-lt"/>
                  </a:rPr>
                  <a:t>13: </a:t>
                </a:r>
              </a:p>
              <a:p>
                <a:pPr marL="0" indent="0">
                  <a:buNone/>
                </a:pPr>
                <a:endParaRPr lang="en-US" sz="2800" dirty="0"/>
              </a:p>
              <a:p>
                <a:pPr marL="0" indent="0">
                  <a:buNone/>
                </a:pPr>
                <a:endParaRPr lang="en-US" sz="2800" dirty="0" smtClean="0">
                  <a:latin typeface="+mj-lt"/>
                </a:endParaRPr>
              </a:p>
              <a:p>
                <a:pPr marL="0" indent="0">
                  <a:buNone/>
                </a:pPr>
                <a:r>
                  <a:rPr lang="en-US" sz="2800" dirty="0" smtClean="0">
                    <a:latin typeface="+mj-lt"/>
                  </a:rPr>
                  <a:t>that </a:t>
                </a:r>
                <a:r>
                  <a:rPr lang="en-US" sz="2800" dirty="0" smtClean="0">
                    <a:latin typeface="+mj-lt"/>
                  </a:rPr>
                  <a:t>the correction to the measured surface temperature is dependent on the wavelength and when Wien’s approximation applies in Equation </a:t>
                </a:r>
                <a:r>
                  <a:rPr lang="en-US" sz="2800" dirty="0" smtClean="0">
                    <a:latin typeface="+mj-lt"/>
                  </a:rPr>
                  <a:t>14</a:t>
                </a:r>
                <a:r>
                  <a:rPr lang="en-US" sz="2800" dirty="0">
                    <a:latin typeface="+mj-lt"/>
                  </a:rPr>
                  <a:t>:</a:t>
                </a:r>
                <a:endParaRPr lang="en-US" sz="2800" dirty="0" smtClean="0">
                  <a:latin typeface="+mj-lt"/>
                </a:endParaRPr>
              </a:p>
              <a:p>
                <a:pPr marL="0" indent="0">
                  <a:buNone/>
                </a:pPr>
                <a:endParaRPr lang="en-US" sz="2800" dirty="0">
                  <a:latin typeface="+mj-lt"/>
                </a:endParaRPr>
              </a:p>
              <a:p>
                <a:pPr marL="0" indent="0">
                  <a:buNone/>
                </a:pPr>
                <a:endParaRPr lang="en-US" sz="2800" dirty="0">
                  <a:latin typeface="+mj-lt"/>
                </a:endParaRPr>
              </a:p>
              <a:p>
                <a:pPr marL="0" indent="0">
                  <a:buNone/>
                </a:pPr>
                <a:r>
                  <a:rPr lang="en-US" sz="2800" dirty="0" smtClean="0">
                    <a:latin typeface="+mj-lt"/>
                  </a:rPr>
                  <a:t>the </a:t>
                </a:r>
                <a:r>
                  <a:rPr lang="en-US" sz="2800" dirty="0" smtClean="0">
                    <a:latin typeface="+mj-lt"/>
                  </a:rPr>
                  <a:t>correction </a:t>
                </a:r>
                <a14:m>
                  <m:oMath xmlns:m="http://schemas.openxmlformats.org/officeDocument/2006/math">
                    <m:f>
                      <m:fPr>
                        <m:type m:val="lin"/>
                        <m:ctrlPr>
                          <a:rPr lang="en-US" sz="2800" i="1" smtClean="0">
                            <a:latin typeface="Cambria Math" panose="02040503050406030204" pitchFamily="18" charset="0"/>
                          </a:rPr>
                        </m:ctrlPr>
                      </m:fPr>
                      <m:num>
                        <m:r>
                          <a:rPr lang="en-US" sz="2800" b="1" i="1">
                            <a:latin typeface="Cambria Math" panose="02040503050406030204" pitchFamily="18" charset="0"/>
                          </a:rPr>
                          <m:t>𝜆</m:t>
                        </m:r>
                      </m:num>
                      <m:den>
                        <m:sSub>
                          <m:sSubPr>
                            <m:ctrlPr>
                              <a:rPr lang="en-US" sz="2800" b="1" i="1">
                                <a:latin typeface="Cambria Math" panose="02040503050406030204" pitchFamily="18" charset="0"/>
                              </a:rPr>
                            </m:ctrlPr>
                          </m:sSubPr>
                          <m:e>
                            <m:r>
                              <a:rPr lang="en-US" sz="2800" b="1" i="1">
                                <a:latin typeface="Cambria Math" panose="02040503050406030204" pitchFamily="18" charset="0"/>
                              </a:rPr>
                              <m:t>𝐶</m:t>
                            </m:r>
                          </m:e>
                          <m:sub>
                            <m:r>
                              <a:rPr lang="en-US" sz="2800" b="1" i="1">
                                <a:latin typeface="Cambria Math" panose="02040503050406030204" pitchFamily="18" charset="0"/>
                              </a:rPr>
                              <m:t>2</m:t>
                            </m:r>
                          </m:sub>
                        </m:sSub>
                      </m:den>
                    </m:f>
                    <m:func>
                      <m:funcPr>
                        <m:ctrlPr>
                          <a:rPr lang="en-US" sz="2800" i="1">
                            <a:latin typeface="Cambria Math" panose="02040503050406030204" pitchFamily="18" charset="0"/>
                          </a:rPr>
                        </m:ctrlPr>
                      </m:funcPr>
                      <m:fName>
                        <m:r>
                          <m:rPr>
                            <m:sty m:val="p"/>
                          </m:rPr>
                          <a:rPr lang="en-US" sz="2800">
                            <a:latin typeface="Cambria Math" panose="02040503050406030204" pitchFamily="18" charset="0"/>
                          </a:rPr>
                          <m:t>ln</m:t>
                        </m:r>
                      </m:fName>
                      <m:e>
                        <m:sSub>
                          <m:sSubPr>
                            <m:ctrlPr>
                              <a:rPr lang="el-GR" sz="2800" b="1" i="1">
                                <a:latin typeface="Cambria Math" panose="02040503050406030204" pitchFamily="18" charset="0"/>
                              </a:rPr>
                            </m:ctrlPr>
                          </m:sSubPr>
                          <m:e>
                            <m:r>
                              <m:rPr>
                                <m:sty m:val="p"/>
                              </m:rPr>
                              <a:rPr lang="el-GR" sz="2800" b="1" i="1">
                                <a:latin typeface="Cambria Math" panose="02040503050406030204" pitchFamily="18" charset="0"/>
                              </a:rPr>
                              <m:t>ε</m:t>
                            </m:r>
                          </m:e>
                          <m:sub>
                            <m:r>
                              <a:rPr lang="el-GR" sz="2800" b="1" i="1">
                                <a:latin typeface="Cambria Math" panose="02040503050406030204" pitchFamily="18" charset="0"/>
                              </a:rPr>
                              <m:t>𝜆</m:t>
                            </m:r>
                          </m:sub>
                        </m:sSub>
                      </m:e>
                    </m:func>
                  </m:oMath>
                </a14:m>
                <a:r>
                  <a:rPr lang="en-US" sz="2800" dirty="0" smtClean="0">
                    <a:latin typeface="+mj-lt"/>
                  </a:rPr>
                  <a:t> is proportional to the wavelength. This suggests that using a short wavelength detector will minimize the effect of emissivity on our temperature measurement.</a:t>
                </a:r>
                <a:endParaRPr lang="en-US" sz="2800" dirty="0">
                  <a:latin typeface="+mj-lt"/>
                </a:endParaRP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381002" y="933717"/>
                <a:ext cx="8436428" cy="5724644"/>
              </a:xfrm>
              <a:blipFill rotWithShape="0">
                <a:blip r:embed="rId3"/>
                <a:stretch>
                  <a:fillRect l="-1518" t="-958" r="-2097" b="-2130"/>
                </a:stretch>
              </a:blipFill>
            </p:spPr>
            <p:txBody>
              <a:bodyPr/>
              <a:lstStyle/>
              <a:p>
                <a:r>
                  <a:rPr lang="en-US">
                    <a:noFill/>
                  </a:rPr>
                  <a:t> </a:t>
                </a:r>
              </a:p>
            </p:txBody>
          </p:sp>
        </mc:Fallback>
      </mc:AlternateContent>
      <p:sp>
        <p:nvSpPr>
          <p:cNvPr id="4" name="Title 1"/>
          <p:cNvSpPr>
            <a:spLocks noGrp="1"/>
          </p:cNvSpPr>
          <p:nvPr>
            <p:ph type="title"/>
          </p:nvPr>
        </p:nvSpPr>
        <p:spPr>
          <a:xfrm>
            <a:off x="457201" y="274638"/>
            <a:ext cx="8229600" cy="1143000"/>
          </a:xfrm>
        </p:spPr>
        <p:txBody>
          <a:bodyPr>
            <a:normAutofit/>
          </a:bodyPr>
          <a:lstStyle/>
          <a:p>
            <a:r>
              <a:rPr lang="en-US" sz="3200" dirty="0" smtClean="0"/>
              <a:t>Method 1 – Spectral Method - V</a:t>
            </a:r>
            <a:endParaRPr lang="en-US" sz="3200" dirty="0"/>
          </a:p>
        </p:txBody>
      </p:sp>
      <mc:AlternateContent xmlns:mc="http://schemas.openxmlformats.org/markup-compatibility/2006">
        <mc:Choice xmlns:a14="http://schemas.microsoft.com/office/drawing/2010/main" Requires="a14">
          <p:graphicFrame>
            <p:nvGraphicFramePr>
              <p:cNvPr id="5" name="Table 4"/>
              <p:cNvGraphicFramePr>
                <a:graphicFrameLocks noGrp="1"/>
              </p:cNvGraphicFramePr>
              <p:nvPr>
                <p:extLst>
                  <p:ext uri="{D42A27DB-BD31-4B8C-83A1-F6EECF244321}">
                    <p14:modId xmlns:p14="http://schemas.microsoft.com/office/powerpoint/2010/main" val="4037662472"/>
                  </p:ext>
                </p:extLst>
              </p:nvPr>
            </p:nvGraphicFramePr>
            <p:xfrm>
              <a:off x="457201" y="1552019"/>
              <a:ext cx="8229600" cy="845884"/>
            </p:xfrm>
            <a:graphic>
              <a:graphicData uri="http://schemas.openxmlformats.org/drawingml/2006/table">
                <a:tbl>
                  <a:tblPr firstRow="1" bandRow="1">
                    <a:tableStyleId>{5C22544A-7EE6-4342-B048-85BDC9FD1C3A}</a:tableStyleId>
                  </a:tblPr>
                  <a:tblGrid>
                    <a:gridCol w="990600"/>
                    <a:gridCol w="6019800"/>
                    <a:gridCol w="1219200"/>
                  </a:tblGrid>
                  <a:tr h="370840">
                    <a:tc>
                      <a:txBody>
                        <a:bodyPr/>
                        <a:lstStyle/>
                        <a:p>
                          <a:endParaRPr lang="en-US" sz="24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ea typeface="Cambria Math" panose="02040503050406030204" pitchFamily="18" charset="0"/>
                                      </a:rPr>
                                    </m:ctrlPr>
                                  </m:fPr>
                                  <m:num>
                                    <m:r>
                                      <a:rPr lang="en-US" sz="2400" b="0" i="1" smtClean="0">
                                        <a:solidFill>
                                          <a:schemeClr val="tx1"/>
                                        </a:solidFill>
                                        <a:latin typeface="Cambria Math" panose="02040503050406030204" pitchFamily="18" charset="0"/>
                                        <a:ea typeface="Cambria Math" panose="02040503050406030204" pitchFamily="18" charset="0"/>
                                      </a:rPr>
                                      <m:t>1</m:t>
                                    </m:r>
                                  </m:num>
                                  <m:den>
                                    <m:r>
                                      <a:rPr lang="en-US" sz="2400" b="0" i="1" smtClean="0">
                                        <a:solidFill>
                                          <a:schemeClr val="tx1"/>
                                        </a:solidFill>
                                        <a:latin typeface="Cambria Math" panose="02040503050406030204" pitchFamily="18" charset="0"/>
                                        <a:ea typeface="Cambria Math" panose="02040503050406030204" pitchFamily="18" charset="0"/>
                                      </a:rPr>
                                      <m:t>𝑇</m:t>
                                    </m:r>
                                  </m:den>
                                </m:f>
                                <m:r>
                                  <a:rPr lang="en-US" sz="2400" i="1">
                                    <a:solidFill>
                                      <a:schemeClr val="tx1"/>
                                    </a:solidFill>
                                    <a:latin typeface="Cambria Math" panose="02040503050406030204" pitchFamily="18" charset="0"/>
                                    <a:ea typeface="Cambria Math" panose="02040503050406030204" pitchFamily="18" charset="0"/>
                                  </a:rPr>
                                  <m:t>=</m:t>
                                </m:r>
                                <m:func>
                                  <m:funcPr>
                                    <m:ctrlPr>
                                      <a:rPr lang="en-US" sz="2400" i="1">
                                        <a:solidFill>
                                          <a:schemeClr val="tx1"/>
                                        </a:solidFill>
                                        <a:latin typeface="Cambria Math" panose="02040503050406030204" pitchFamily="18" charset="0"/>
                                        <a:ea typeface="Cambria Math" panose="02040503050406030204" pitchFamily="18" charset="0"/>
                                      </a:rPr>
                                    </m:ctrlPr>
                                  </m:funcPr>
                                  <m:fName>
                                    <m:f>
                                      <m:fPr>
                                        <m:ctrlPr>
                                          <a:rPr lang="en-US" sz="2400" i="1" smtClean="0">
                                            <a:solidFill>
                                              <a:schemeClr val="tx1"/>
                                            </a:solidFill>
                                            <a:latin typeface="Cambria Math" panose="02040503050406030204" pitchFamily="18" charset="0"/>
                                            <a:ea typeface="Cambria Math" panose="02040503050406030204" pitchFamily="18" charset="0"/>
                                          </a:rPr>
                                        </m:ctrlPr>
                                      </m:fPr>
                                      <m:num>
                                        <m:r>
                                          <a:rPr lang="en-US" sz="2400" i="1">
                                            <a:solidFill>
                                              <a:schemeClr val="tx1"/>
                                            </a:solidFill>
                                            <a:latin typeface="Cambria Math" panose="02040503050406030204" pitchFamily="18" charset="0"/>
                                            <a:ea typeface="Cambria Math" panose="02040503050406030204" pitchFamily="18" charset="0"/>
                                          </a:rPr>
                                          <m:t>𝜆</m:t>
                                        </m:r>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𝐶</m:t>
                                            </m:r>
                                          </m:e>
                                          <m:sub>
                                            <m:r>
                                              <a:rPr lang="en-US" sz="2400" i="1">
                                                <a:solidFill>
                                                  <a:schemeClr val="tx1"/>
                                                </a:solidFill>
                                                <a:latin typeface="Cambria Math" panose="02040503050406030204" pitchFamily="18" charset="0"/>
                                              </a:rPr>
                                              <m:t>2</m:t>
                                            </m:r>
                                          </m:sub>
                                        </m:sSub>
                                      </m:den>
                                    </m:f>
                                    <m:r>
                                      <m:rPr>
                                        <m:sty m:val="p"/>
                                      </m:rPr>
                                      <a:rPr lang="en-US" sz="2400">
                                        <a:solidFill>
                                          <a:schemeClr val="tx1"/>
                                        </a:solidFill>
                                        <a:latin typeface="Cambria Math" panose="02040503050406030204" pitchFamily="18" charset="0"/>
                                        <a:ea typeface="Cambria Math" panose="02040503050406030204" pitchFamily="18" charset="0"/>
                                      </a:rPr>
                                      <m:t>ln</m:t>
                                    </m:r>
                                  </m:fName>
                                  <m:e>
                                    <m:d>
                                      <m:dPr>
                                        <m:ctrlPr>
                                          <a:rPr lang="en-US" sz="2400" i="1">
                                            <a:solidFill>
                                              <a:schemeClr val="tx1"/>
                                            </a:solidFill>
                                            <a:latin typeface="Cambria Math" panose="02040503050406030204" pitchFamily="18" charset="0"/>
                                          </a:rPr>
                                        </m:ctrlPr>
                                      </m:dPr>
                                      <m:e>
                                        <m:sSub>
                                          <m:sSubPr>
                                            <m:ctrlPr>
                                              <a:rPr lang="el-GR" sz="2400" i="1">
                                                <a:solidFill>
                                                  <a:schemeClr val="tx1"/>
                                                </a:solidFill>
                                                <a:latin typeface="Cambria Math" panose="02040503050406030204" pitchFamily="18" charset="0"/>
                                                <a:ea typeface="Cambria Math" panose="02040503050406030204" pitchFamily="18" charset="0"/>
                                              </a:rPr>
                                            </m:ctrlPr>
                                          </m:sSubPr>
                                          <m:e>
                                            <m:r>
                                              <m:rPr>
                                                <m:sty m:val="p"/>
                                              </m:rPr>
                                              <a:rPr lang="el-GR" sz="2400" i="1">
                                                <a:solidFill>
                                                  <a:schemeClr val="tx1"/>
                                                </a:solidFill>
                                                <a:latin typeface="Cambria Math" panose="02040503050406030204" pitchFamily="18" charset="0"/>
                                                <a:ea typeface="Cambria Math" panose="02040503050406030204" pitchFamily="18" charset="0"/>
                                              </a:rPr>
                                              <m:t>ε</m:t>
                                            </m:r>
                                          </m:e>
                                          <m:sub>
                                            <m:r>
                                              <a:rPr lang="el-GR" sz="2400" i="1">
                                                <a:solidFill>
                                                  <a:schemeClr val="tx1"/>
                                                </a:solidFill>
                                                <a:latin typeface="Cambria Math" panose="02040503050406030204" pitchFamily="18" charset="0"/>
                                                <a:ea typeface="Cambria Math" panose="02040503050406030204" pitchFamily="18" charset="0"/>
                                              </a:rPr>
                                              <m:t>𝜆</m:t>
                                            </m:r>
                                          </m:sub>
                                        </m:sSub>
                                        <m:r>
                                          <a:rPr lang="el-GR" sz="2400" i="1">
                                            <a:solidFill>
                                              <a:schemeClr val="tx1"/>
                                            </a:solidFill>
                                            <a:latin typeface="Cambria Math" panose="02040503050406030204" pitchFamily="18" charset="0"/>
                                            <a:ea typeface="Cambria Math" panose="02040503050406030204" pitchFamily="18" charset="0"/>
                                          </a:rPr>
                                          <m:t>∙</m:t>
                                        </m:r>
                                        <m:d>
                                          <m:dPr>
                                            <m:ctrlPr>
                                              <a:rPr lang="en-US" sz="2400" i="1">
                                                <a:solidFill>
                                                  <a:schemeClr val="tx1"/>
                                                </a:solidFill>
                                                <a:latin typeface="Cambria Math" panose="02040503050406030204" pitchFamily="18" charset="0"/>
                                              </a:rPr>
                                            </m:ctrlPr>
                                          </m:dPr>
                                          <m:e>
                                            <m:sSup>
                                              <m:sSupPr>
                                                <m:ctrlPr>
                                                  <a:rPr lang="en-US" sz="2400" i="1">
                                                    <a:solidFill>
                                                      <a:schemeClr val="tx1"/>
                                                    </a:solidFill>
                                                    <a:latin typeface="Cambria Math" panose="02040503050406030204" pitchFamily="18" charset="0"/>
                                                  </a:rPr>
                                                </m:ctrlPr>
                                              </m:sSupPr>
                                              <m:e>
                                                <m:r>
                                                  <a:rPr lang="en-US" sz="2400" i="1">
                                                    <a:solidFill>
                                                      <a:schemeClr val="tx1"/>
                                                    </a:solidFill>
                                                    <a:latin typeface="Cambria Math" panose="02040503050406030204" pitchFamily="18" charset="0"/>
                                                  </a:rPr>
                                                  <m:t>𝑒</m:t>
                                                </m:r>
                                              </m:e>
                                              <m:sup>
                                                <m:sSub>
                                                  <m:sSubPr>
                                                    <m:ctrlPr>
                                                      <a:rPr lang="en-US" sz="2400" i="1" smtClean="0">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𝐶</m:t>
                                                    </m:r>
                                                  </m:e>
                                                  <m:sub>
                                                    <m:f>
                                                      <m:fPr>
                                                        <m:type m:val="lin"/>
                                                        <m:ctrlPr>
                                                          <a:rPr lang="en-US" sz="2400" i="1">
                                                            <a:solidFill>
                                                              <a:schemeClr val="tx1"/>
                                                            </a:solidFill>
                                                            <a:latin typeface="Cambria Math" panose="02040503050406030204" pitchFamily="18" charset="0"/>
                                                          </a:rPr>
                                                        </m:ctrlPr>
                                                      </m:fPr>
                                                      <m:num>
                                                        <m:r>
                                                          <a:rPr lang="en-US" sz="2400">
                                                            <a:solidFill>
                                                              <a:schemeClr val="tx1"/>
                                                            </a:solidFill>
                                                            <a:latin typeface="Cambria Math" panose="02040503050406030204" pitchFamily="18" charset="0"/>
                                                          </a:rPr>
                                                          <m:t>2</m:t>
                                                        </m:r>
                                                      </m:num>
                                                      <m:den>
                                                        <m:r>
                                                          <a:rPr lang="en-US" sz="2400" i="1">
                                                            <a:solidFill>
                                                              <a:schemeClr val="tx1"/>
                                                            </a:solidFill>
                                                            <a:latin typeface="Cambria Math" panose="02040503050406030204" pitchFamily="18" charset="0"/>
                                                          </a:rPr>
                                                          <m:t>𝜆</m:t>
                                                        </m:r>
                                                      </m:den>
                                                    </m:f>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𝑇</m:t>
                                                        </m:r>
                                                      </m:e>
                                                      <m:sub>
                                                        <m:r>
                                                          <a:rPr lang="en-US" sz="2400" i="1">
                                                            <a:solidFill>
                                                              <a:schemeClr val="tx1"/>
                                                            </a:solidFill>
                                                            <a:latin typeface="Cambria Math" panose="02040503050406030204" pitchFamily="18" charset="0"/>
                                                          </a:rPr>
                                                          <m:t>𝜆</m:t>
                                                        </m:r>
                                                      </m:sub>
                                                    </m:sSub>
                                                  </m:sub>
                                                </m:sSub>
                                              </m:sup>
                                            </m:sSup>
                                            <m:r>
                                              <a:rPr lang="en-US" sz="2400">
                                                <a:solidFill>
                                                  <a:schemeClr val="tx1"/>
                                                </a:solidFill>
                                                <a:latin typeface="Cambria Math" panose="02040503050406030204" pitchFamily="18" charset="0"/>
                                              </a:rPr>
                                              <m:t>−1</m:t>
                                            </m:r>
                                          </m:e>
                                        </m:d>
                                        <m:r>
                                          <a:rPr lang="en-US" sz="2400" i="1">
                                            <a:solidFill>
                                              <a:schemeClr val="tx1"/>
                                            </a:solidFill>
                                            <a:latin typeface="Cambria Math" panose="02040503050406030204" pitchFamily="18" charset="0"/>
                                          </a:rPr>
                                          <m:t>+1</m:t>
                                        </m:r>
                                      </m:e>
                                    </m:d>
                                  </m:e>
                                </m:func>
                              </m:oMath>
                            </m:oMathPara>
                          </a14:m>
                          <a:endParaRPr lang="en-US" sz="2400" b="0" i="1"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2400" b="0" dirty="0" smtClean="0">
                              <a:solidFill>
                                <a:schemeClr val="tx1"/>
                              </a:solidFill>
                            </a:rPr>
                            <a:t>(13)</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p:graphicFrame>
            <p:nvGraphicFramePr>
              <p:cNvPr id="5" name="Table 4"/>
              <p:cNvGraphicFramePr>
                <a:graphicFrameLocks noGrp="1"/>
              </p:cNvGraphicFramePr>
              <p:nvPr>
                <p:extLst>
                  <p:ext uri="{D42A27DB-BD31-4B8C-83A1-F6EECF244321}">
                    <p14:modId xmlns:p14="http://schemas.microsoft.com/office/powerpoint/2010/main" val="4037662472"/>
                  </p:ext>
                </p:extLst>
              </p:nvPr>
            </p:nvGraphicFramePr>
            <p:xfrm>
              <a:off x="457201" y="1552019"/>
              <a:ext cx="8229600" cy="845884"/>
            </p:xfrm>
            <a:graphic>
              <a:graphicData uri="http://schemas.openxmlformats.org/drawingml/2006/table">
                <a:tbl>
                  <a:tblPr firstRow="1" bandRow="1">
                    <a:tableStyleId>{5C22544A-7EE6-4342-B048-85BDC9FD1C3A}</a:tableStyleId>
                  </a:tblPr>
                  <a:tblGrid>
                    <a:gridCol w="990600"/>
                    <a:gridCol w="6019800"/>
                    <a:gridCol w="1219200"/>
                  </a:tblGrid>
                  <a:tr h="845884">
                    <a:tc>
                      <a:txBody>
                        <a:bodyPr/>
                        <a:lstStyle/>
                        <a:p>
                          <a:endParaRPr lang="en-US" sz="24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4"/>
                          <a:stretch>
                            <a:fillRect l="-16498" r="-20142"/>
                          </a:stretch>
                        </a:blipFill>
                      </a:tcPr>
                    </a:tc>
                    <a:tc>
                      <a:txBody>
                        <a:bodyPr/>
                        <a:lstStyle/>
                        <a:p>
                          <a:pPr algn="ctr"/>
                          <a:r>
                            <a:rPr lang="en-US" sz="2400" b="0" dirty="0" smtClean="0">
                              <a:solidFill>
                                <a:schemeClr val="tx1"/>
                              </a:solidFill>
                            </a:rPr>
                            <a:t>(13)</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mc:Choice xmlns:a14="http://schemas.microsoft.com/office/drawing/2010/main" Requires="a14">
          <p:graphicFrame>
            <p:nvGraphicFramePr>
              <p:cNvPr id="6" name="Table 5"/>
              <p:cNvGraphicFramePr>
                <a:graphicFrameLocks noGrp="1"/>
              </p:cNvGraphicFramePr>
              <p:nvPr>
                <p:extLst>
                  <p:ext uri="{D42A27DB-BD31-4B8C-83A1-F6EECF244321}">
                    <p14:modId xmlns:p14="http://schemas.microsoft.com/office/powerpoint/2010/main" val="4153986599"/>
                  </p:ext>
                </p:extLst>
              </p:nvPr>
            </p:nvGraphicFramePr>
            <p:xfrm>
              <a:off x="457200" y="3907972"/>
              <a:ext cx="8229600" cy="847852"/>
            </p:xfrm>
            <a:graphic>
              <a:graphicData uri="http://schemas.openxmlformats.org/drawingml/2006/table">
                <a:tbl>
                  <a:tblPr firstRow="1" bandRow="1">
                    <a:tableStyleId>{5C22544A-7EE6-4342-B048-85BDC9FD1C3A}</a:tableStyleId>
                  </a:tblPr>
                  <a:tblGrid>
                    <a:gridCol w="990600"/>
                    <a:gridCol w="6019800"/>
                    <a:gridCol w="1219200"/>
                  </a:tblGrid>
                  <a:tr h="762000">
                    <a:tc>
                      <a:txBody>
                        <a:bodyPr/>
                        <a:lstStyle/>
                        <a:p>
                          <a:endParaRPr lang="en-US" sz="28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ea typeface="Cambria Math" panose="02040503050406030204" pitchFamily="18" charset="0"/>
                                      </a:rPr>
                                    </m:ctrlPr>
                                  </m:fPr>
                                  <m:num>
                                    <m:r>
                                      <a:rPr lang="en-US" sz="2400" b="0" i="1" smtClean="0">
                                        <a:solidFill>
                                          <a:schemeClr val="tx1"/>
                                        </a:solidFill>
                                        <a:latin typeface="Cambria Math" panose="02040503050406030204" pitchFamily="18" charset="0"/>
                                        <a:ea typeface="Cambria Math" panose="02040503050406030204" pitchFamily="18" charset="0"/>
                                      </a:rPr>
                                      <m:t>1</m:t>
                                    </m:r>
                                  </m:num>
                                  <m:den>
                                    <m:r>
                                      <a:rPr lang="en-US" sz="2400" b="0" i="1" smtClean="0">
                                        <a:solidFill>
                                          <a:schemeClr val="tx1"/>
                                        </a:solidFill>
                                        <a:latin typeface="Cambria Math" panose="02040503050406030204" pitchFamily="18" charset="0"/>
                                        <a:ea typeface="Cambria Math" panose="02040503050406030204" pitchFamily="18" charset="0"/>
                                      </a:rPr>
                                      <m:t>𝑇</m:t>
                                    </m:r>
                                  </m:den>
                                </m:f>
                                <m:r>
                                  <a:rPr lang="en-US" sz="2400" i="1">
                                    <a:solidFill>
                                      <a:schemeClr val="tx1"/>
                                    </a:solidFill>
                                    <a:latin typeface="Cambria Math" panose="02040503050406030204" pitchFamily="18" charset="0"/>
                                    <a:ea typeface="Cambria Math" panose="02040503050406030204" pitchFamily="18" charset="0"/>
                                  </a:rPr>
                                  <m:t>=</m:t>
                                </m:r>
                                <m:f>
                                  <m:fPr>
                                    <m:ctrlPr>
                                      <a:rPr lang="en-US" sz="2400" i="1">
                                        <a:solidFill>
                                          <a:schemeClr val="tx1"/>
                                        </a:solidFill>
                                        <a:latin typeface="Cambria Math" panose="02040503050406030204" pitchFamily="18" charset="0"/>
                                        <a:ea typeface="Cambria Math" panose="02040503050406030204" pitchFamily="18" charset="0"/>
                                      </a:rPr>
                                    </m:ctrlPr>
                                  </m:fPr>
                                  <m:num>
                                    <m:r>
                                      <a:rPr lang="en-US" sz="2400" i="1">
                                        <a:solidFill>
                                          <a:schemeClr val="tx1"/>
                                        </a:solidFill>
                                        <a:latin typeface="Cambria Math" panose="02040503050406030204" pitchFamily="18" charset="0"/>
                                        <a:ea typeface="Cambria Math" panose="02040503050406030204" pitchFamily="18" charset="0"/>
                                      </a:rPr>
                                      <m:t>1</m:t>
                                    </m:r>
                                  </m:num>
                                  <m:den>
                                    <m:sSub>
                                      <m:sSubPr>
                                        <m:ctrlPr>
                                          <a:rPr lang="en-US" sz="2400" i="1" smtClean="0">
                                            <a:solidFill>
                                              <a:schemeClr val="tx1"/>
                                            </a:solidFill>
                                            <a:latin typeface="Cambria Math" panose="02040503050406030204" pitchFamily="18" charset="0"/>
                                            <a:ea typeface="Cambria Math" panose="02040503050406030204" pitchFamily="18" charset="0"/>
                                          </a:rPr>
                                        </m:ctrlPr>
                                      </m:sSubPr>
                                      <m:e>
                                        <m:r>
                                          <a:rPr lang="en-US" sz="2400" b="0" i="1" smtClean="0">
                                            <a:solidFill>
                                              <a:schemeClr val="tx1"/>
                                            </a:solidFill>
                                            <a:latin typeface="Cambria Math" panose="02040503050406030204" pitchFamily="18" charset="0"/>
                                            <a:ea typeface="Cambria Math" panose="02040503050406030204" pitchFamily="18" charset="0"/>
                                          </a:rPr>
                                          <m:t>𝑇</m:t>
                                        </m:r>
                                      </m:e>
                                      <m:sub>
                                        <m:r>
                                          <a:rPr lang="en-US" sz="2400" i="1" smtClean="0">
                                            <a:solidFill>
                                              <a:schemeClr val="tx1"/>
                                            </a:solidFill>
                                            <a:latin typeface="Cambria Math" panose="02040503050406030204" pitchFamily="18" charset="0"/>
                                            <a:ea typeface="Cambria Math" panose="02040503050406030204" pitchFamily="18" charset="0"/>
                                          </a:rPr>
                                          <m:t>𝜆</m:t>
                                        </m:r>
                                      </m:sub>
                                    </m:sSub>
                                  </m:den>
                                </m:f>
                                <m:r>
                                  <a:rPr lang="en-US" sz="2400" b="0" i="1" smtClean="0">
                                    <a:solidFill>
                                      <a:schemeClr val="tx1"/>
                                    </a:solidFill>
                                    <a:latin typeface="Cambria Math" panose="02040503050406030204" pitchFamily="18" charset="0"/>
                                    <a:ea typeface="Cambria Math" panose="02040503050406030204" pitchFamily="18" charset="0"/>
                                  </a:rPr>
                                  <m:t>+</m:t>
                                </m:r>
                                <m:f>
                                  <m:fPr>
                                    <m:ctrlPr>
                                      <a:rPr lang="en-US" sz="2400" b="0" i="1" smtClean="0">
                                        <a:solidFill>
                                          <a:schemeClr val="tx1"/>
                                        </a:solidFill>
                                        <a:latin typeface="Cambria Math" panose="02040503050406030204" pitchFamily="18" charset="0"/>
                                        <a:ea typeface="Cambria Math" panose="02040503050406030204" pitchFamily="18" charset="0"/>
                                      </a:rPr>
                                    </m:ctrlPr>
                                  </m:fPr>
                                  <m:num>
                                    <m:r>
                                      <a:rPr lang="en-US" sz="2400" i="1">
                                        <a:solidFill>
                                          <a:schemeClr val="tx1"/>
                                        </a:solidFill>
                                        <a:latin typeface="Cambria Math" panose="02040503050406030204" pitchFamily="18" charset="0"/>
                                        <a:ea typeface="Cambria Math" panose="02040503050406030204" pitchFamily="18" charset="0"/>
                                      </a:rPr>
                                      <m:t>𝜆</m:t>
                                    </m:r>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𝐶</m:t>
                                        </m:r>
                                      </m:e>
                                      <m:sub>
                                        <m:r>
                                          <a:rPr lang="en-US" sz="2400" i="1">
                                            <a:solidFill>
                                              <a:schemeClr val="tx1"/>
                                            </a:solidFill>
                                            <a:latin typeface="Cambria Math" panose="02040503050406030204" pitchFamily="18" charset="0"/>
                                          </a:rPr>
                                          <m:t>2</m:t>
                                        </m:r>
                                      </m:sub>
                                    </m:sSub>
                                  </m:den>
                                </m:f>
                                <m:func>
                                  <m:funcPr>
                                    <m:ctrlPr>
                                      <a:rPr lang="en-US" sz="2400" b="0" i="1" smtClean="0">
                                        <a:solidFill>
                                          <a:schemeClr val="tx1"/>
                                        </a:solidFill>
                                        <a:latin typeface="Cambria Math" panose="02040503050406030204" pitchFamily="18" charset="0"/>
                                        <a:ea typeface="Cambria Math" panose="02040503050406030204" pitchFamily="18" charset="0"/>
                                      </a:rPr>
                                    </m:ctrlPr>
                                  </m:funcPr>
                                  <m:fName>
                                    <m:r>
                                      <m:rPr>
                                        <m:sty m:val="p"/>
                                      </m:rPr>
                                      <a:rPr lang="en-US" sz="2400" b="0" i="0" smtClean="0">
                                        <a:solidFill>
                                          <a:schemeClr val="tx1"/>
                                        </a:solidFill>
                                        <a:latin typeface="Cambria Math" panose="02040503050406030204" pitchFamily="18" charset="0"/>
                                        <a:ea typeface="Cambria Math" panose="02040503050406030204" pitchFamily="18" charset="0"/>
                                      </a:rPr>
                                      <m:t>ln</m:t>
                                    </m:r>
                                  </m:fName>
                                  <m:e>
                                    <m:sSub>
                                      <m:sSubPr>
                                        <m:ctrlPr>
                                          <a:rPr lang="el-GR" sz="2400" i="1">
                                            <a:solidFill>
                                              <a:schemeClr val="tx1"/>
                                            </a:solidFill>
                                            <a:latin typeface="Cambria Math" panose="02040503050406030204" pitchFamily="18" charset="0"/>
                                            <a:ea typeface="Cambria Math" panose="02040503050406030204" pitchFamily="18" charset="0"/>
                                          </a:rPr>
                                        </m:ctrlPr>
                                      </m:sSubPr>
                                      <m:e>
                                        <m:r>
                                          <m:rPr>
                                            <m:sty m:val="p"/>
                                          </m:rPr>
                                          <a:rPr lang="el-GR" sz="2400" i="1">
                                            <a:solidFill>
                                              <a:schemeClr val="tx1"/>
                                            </a:solidFill>
                                            <a:latin typeface="Cambria Math" panose="02040503050406030204" pitchFamily="18" charset="0"/>
                                            <a:ea typeface="Cambria Math" panose="02040503050406030204" pitchFamily="18" charset="0"/>
                                          </a:rPr>
                                          <m:t>ε</m:t>
                                        </m:r>
                                      </m:e>
                                      <m:sub>
                                        <m:r>
                                          <a:rPr lang="el-GR" sz="2400" i="1">
                                            <a:solidFill>
                                              <a:schemeClr val="tx1"/>
                                            </a:solidFill>
                                            <a:latin typeface="Cambria Math" panose="02040503050406030204" pitchFamily="18" charset="0"/>
                                            <a:ea typeface="Cambria Math" panose="02040503050406030204" pitchFamily="18" charset="0"/>
                                          </a:rPr>
                                          <m:t>𝜆</m:t>
                                        </m:r>
                                      </m:sub>
                                    </m:sSub>
                                  </m:e>
                                </m:func>
                              </m:oMath>
                            </m:oMathPara>
                          </a14:m>
                          <a:endParaRPr lang="en-US" sz="2400" b="0" i="1"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2400" b="0" dirty="0" smtClean="0">
                              <a:solidFill>
                                <a:schemeClr val="tx1"/>
                              </a:solidFill>
                            </a:rPr>
                            <a:t>(14)</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p:graphicFrame>
            <p:nvGraphicFramePr>
              <p:cNvPr id="6" name="Table 5"/>
              <p:cNvGraphicFramePr>
                <a:graphicFrameLocks noGrp="1"/>
              </p:cNvGraphicFramePr>
              <p:nvPr>
                <p:extLst>
                  <p:ext uri="{D42A27DB-BD31-4B8C-83A1-F6EECF244321}">
                    <p14:modId xmlns:p14="http://schemas.microsoft.com/office/powerpoint/2010/main" val="4153986599"/>
                  </p:ext>
                </p:extLst>
              </p:nvPr>
            </p:nvGraphicFramePr>
            <p:xfrm>
              <a:off x="457200" y="3907972"/>
              <a:ext cx="8229600" cy="847852"/>
            </p:xfrm>
            <a:graphic>
              <a:graphicData uri="http://schemas.openxmlformats.org/drawingml/2006/table">
                <a:tbl>
                  <a:tblPr firstRow="1" bandRow="1">
                    <a:tableStyleId>{5C22544A-7EE6-4342-B048-85BDC9FD1C3A}</a:tableStyleId>
                  </a:tblPr>
                  <a:tblGrid>
                    <a:gridCol w="990600"/>
                    <a:gridCol w="6019800"/>
                    <a:gridCol w="1219200"/>
                  </a:tblGrid>
                  <a:tr h="847852">
                    <a:tc>
                      <a:txBody>
                        <a:bodyPr/>
                        <a:lstStyle/>
                        <a:p>
                          <a:endParaRPr lang="en-US" sz="28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5"/>
                          <a:stretch>
                            <a:fillRect l="-16515" r="-20263"/>
                          </a:stretch>
                        </a:blipFill>
                      </a:tcPr>
                    </a:tc>
                    <a:tc>
                      <a:txBody>
                        <a:bodyPr/>
                        <a:lstStyle/>
                        <a:p>
                          <a:pPr algn="ctr"/>
                          <a:r>
                            <a:rPr lang="en-US" sz="2400" b="0" dirty="0" smtClean="0">
                              <a:solidFill>
                                <a:schemeClr val="tx1"/>
                              </a:solidFill>
                            </a:rPr>
                            <a:t>(14)</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39700129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Spectral Method Error </a:t>
            </a:r>
            <a:r>
              <a:rPr lang="en-US" sz="3200" dirty="0" smtClean="0"/>
              <a:t>Estimation - 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219200"/>
                <a:ext cx="8229600" cy="4525963"/>
              </a:xfrm>
            </p:spPr>
            <p:txBody>
              <a:bodyPr>
                <a:normAutofit/>
              </a:bodyPr>
              <a:lstStyle/>
              <a:p>
                <a:pPr marL="0" indent="0">
                  <a:buNone/>
                </a:pPr>
                <a:r>
                  <a:rPr lang="en-US" sz="2800" dirty="0" smtClean="0">
                    <a:latin typeface="+mj-lt"/>
                  </a:rPr>
                  <a:t>By differentiating Equation 13 with respect to emissivity, we can determine the sensitivity of the computed </a:t>
                </a:r>
                <a:r>
                  <a:rPr lang="en-US" sz="2800" dirty="0">
                    <a:latin typeface="+mj-lt"/>
                  </a:rPr>
                  <a:t>“true” surface temperature </a:t>
                </a:r>
                <a:r>
                  <a:rPr lang="en-US" sz="2800" dirty="0" smtClean="0">
                    <a:latin typeface="+mj-lt"/>
                  </a:rPr>
                  <a:t>to the assumed emissivity for a detector </a:t>
                </a:r>
                <a14:m>
                  <m:oMath xmlns:m="http://schemas.openxmlformats.org/officeDocument/2006/math">
                    <m:r>
                      <a:rPr lang="en-US" sz="2800" i="1">
                        <a:latin typeface="Cambria Math" panose="02040503050406030204" pitchFamily="18" charset="0"/>
                      </a:rPr>
                      <m:t>𝑖</m:t>
                    </m:r>
                  </m:oMath>
                </a14:m>
                <a:r>
                  <a:rPr lang="en-US" sz="2800" dirty="0" smtClean="0">
                    <a:latin typeface="+mj-lt"/>
                  </a:rPr>
                  <a:t> with wavelength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rPr>
                          <m:t>𝜆</m:t>
                        </m:r>
                      </m:e>
                      <m:sub>
                        <m:r>
                          <a:rPr lang="en-US" sz="2800" i="1">
                            <a:latin typeface="Cambria Math" panose="02040503050406030204" pitchFamily="18" charset="0"/>
                          </a:rPr>
                          <m:t>𝑖</m:t>
                        </m:r>
                      </m:sub>
                    </m:sSub>
                  </m:oMath>
                </a14:m>
                <a:r>
                  <a:rPr lang="en-US" sz="2800" dirty="0" smtClean="0">
                    <a:latin typeface="+mj-lt"/>
                  </a:rPr>
                  <a:t>. The result is:</a:t>
                </a:r>
              </a:p>
              <a:p>
                <a:endParaRPr lang="en-US" sz="2800" dirty="0">
                  <a:latin typeface="+mj-lt"/>
                </a:endParaRPr>
              </a:p>
              <a:p>
                <a:endParaRPr lang="en-US" sz="2800" dirty="0" smtClean="0">
                  <a:latin typeface="+mj-lt"/>
                </a:endParaRPr>
              </a:p>
              <a:p>
                <a:pPr marL="0" indent="0">
                  <a:buNone/>
                </a:pPr>
                <a:endParaRPr lang="en-US" sz="900" dirty="0" smtClean="0">
                  <a:latin typeface="+mj-lt"/>
                </a:endParaRPr>
              </a:p>
              <a:p>
                <a:pPr marL="0" indent="0">
                  <a:buNone/>
                </a:pPr>
                <a:r>
                  <a:rPr lang="en-US" sz="2800" dirty="0" smtClean="0">
                    <a:latin typeface="+mj-lt"/>
                  </a:rPr>
                  <a:t>applying Wien’s approximation, this becomes:</a:t>
                </a:r>
                <a:endParaRPr lang="en-US" sz="2800" dirty="0">
                  <a:latin typeface="+mj-lt"/>
                </a:endParaRPr>
              </a:p>
              <a:p>
                <a:endParaRPr lang="en-US" sz="28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219200"/>
                <a:ext cx="8229600" cy="4525963"/>
              </a:xfrm>
              <a:blipFill rotWithShape="0">
                <a:blip r:embed="rId3"/>
                <a:stretch>
                  <a:fillRect l="-1481" t="-121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256120864"/>
                  </p:ext>
                </p:extLst>
              </p:nvPr>
            </p:nvGraphicFramePr>
            <p:xfrm>
              <a:off x="381000" y="3352800"/>
              <a:ext cx="8229600" cy="930085"/>
            </p:xfrm>
            <a:graphic>
              <a:graphicData uri="http://schemas.openxmlformats.org/drawingml/2006/table">
                <a:tbl>
                  <a:tblPr firstRow="1" firstCol="1" bandRow="1">
                    <a:tableStyleId>{5C22544A-7EE6-4342-B048-85BDC9FD1C3A}</a:tableStyleId>
                  </a:tblPr>
                  <a:tblGrid>
                    <a:gridCol w="533400"/>
                    <a:gridCol w="7010400"/>
                    <a:gridCol w="685800"/>
                  </a:tblGrid>
                  <a:tr h="0">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f>
                                  <m:fPr>
                                    <m:ctrlPr>
                                      <a:rPr lang="en-US" sz="2400" b="0" i="1" smtClean="0">
                                        <a:solidFill>
                                          <a:schemeClr val="tx1"/>
                                        </a:solidFill>
                                        <a:latin typeface="Cambria Math" panose="02040503050406030204" pitchFamily="18" charset="0"/>
                                      </a:rPr>
                                    </m:ctrlPr>
                                  </m:fPr>
                                  <m:num>
                                    <m:r>
                                      <a:rPr lang="en-US" sz="2400" b="0" i="1" smtClean="0">
                                        <a:solidFill>
                                          <a:schemeClr val="tx1"/>
                                        </a:solidFill>
                                        <a:latin typeface="Cambria Math" panose="02040503050406030204" pitchFamily="18" charset="0"/>
                                      </a:rPr>
                                      <m:t>𝑑</m:t>
                                    </m:r>
                                    <m:func>
                                      <m:funcPr>
                                        <m:ctrlPr>
                                          <a:rPr lang="en-US" sz="2400" b="0" i="1" smtClean="0">
                                            <a:solidFill>
                                              <a:schemeClr val="tx1"/>
                                            </a:solidFill>
                                            <a:latin typeface="Cambria Math" panose="02040503050406030204" pitchFamily="18" charset="0"/>
                                          </a:rPr>
                                        </m:ctrlPr>
                                      </m:funcPr>
                                      <m:fName>
                                        <m:r>
                                          <m:rPr>
                                            <m:sty m:val="p"/>
                                          </m:rPr>
                                          <a:rPr lang="en-US" sz="2400" b="0" i="0" smtClean="0">
                                            <a:solidFill>
                                              <a:schemeClr val="tx1"/>
                                            </a:solidFill>
                                            <a:latin typeface="Cambria Math" panose="02040503050406030204" pitchFamily="18" charset="0"/>
                                          </a:rPr>
                                          <m:t>ln</m:t>
                                        </m:r>
                                      </m:fName>
                                      <m:e>
                                        <m:r>
                                          <a:rPr lang="en-US" sz="2400" b="0" i="1" smtClean="0">
                                            <a:solidFill>
                                              <a:schemeClr val="tx1"/>
                                            </a:solidFill>
                                            <a:latin typeface="Cambria Math" panose="02040503050406030204" pitchFamily="18" charset="0"/>
                                          </a:rPr>
                                          <m:t>𝑇</m:t>
                                        </m:r>
                                      </m:e>
                                    </m:func>
                                  </m:num>
                                  <m:den>
                                    <m:r>
                                      <a:rPr lang="en-US" sz="2400" b="0" i="1" smtClean="0">
                                        <a:solidFill>
                                          <a:schemeClr val="tx1"/>
                                        </a:solidFill>
                                        <a:latin typeface="Cambria Math" panose="02040503050406030204" pitchFamily="18" charset="0"/>
                                      </a:rPr>
                                      <m:t>𝑑</m:t>
                                    </m:r>
                                    <m:func>
                                      <m:funcPr>
                                        <m:ctrlPr>
                                          <a:rPr lang="en-US" sz="2400" b="0" i="1" smtClean="0">
                                            <a:solidFill>
                                              <a:schemeClr val="tx1"/>
                                            </a:solidFill>
                                            <a:latin typeface="Cambria Math" panose="02040503050406030204" pitchFamily="18" charset="0"/>
                                          </a:rPr>
                                        </m:ctrlPr>
                                      </m:funcPr>
                                      <m:fName>
                                        <m:r>
                                          <m:rPr>
                                            <m:sty m:val="p"/>
                                          </m:rPr>
                                          <a:rPr lang="en-US" sz="2400" b="0" i="0" smtClean="0">
                                            <a:solidFill>
                                              <a:schemeClr val="tx1"/>
                                            </a:solidFill>
                                            <a:latin typeface="Cambria Math" panose="02040503050406030204" pitchFamily="18" charset="0"/>
                                          </a:rPr>
                                          <m:t>ln</m:t>
                                        </m:r>
                                      </m:fName>
                                      <m:e>
                                        <m:sSub>
                                          <m:sSubPr>
                                            <m:ctrlPr>
                                              <a:rPr lang="en-US" sz="2400" b="0" i="1" smtClean="0">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𝜀</m:t>
                                            </m:r>
                                          </m:e>
                                          <m:sub>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𝜆</m:t>
                                                </m:r>
                                              </m:e>
                                              <m:sub>
                                                <m:r>
                                                  <a:rPr lang="en-US" sz="2400" b="0" i="1">
                                                    <a:solidFill>
                                                      <a:schemeClr val="tx1"/>
                                                    </a:solidFill>
                                                    <a:latin typeface="Cambria Math" panose="02040503050406030204" pitchFamily="18" charset="0"/>
                                                  </a:rPr>
                                                  <m:t>𝑖</m:t>
                                                </m:r>
                                              </m:sub>
                                            </m:sSub>
                                          </m:sub>
                                        </m:sSub>
                                      </m:e>
                                    </m:func>
                                  </m:den>
                                </m:f>
                                <m:r>
                                  <a:rPr lang="en-US" sz="2400" b="1" i="1" smtClean="0">
                                    <a:solidFill>
                                      <a:schemeClr val="tx1"/>
                                    </a:solidFill>
                                    <a:latin typeface="Cambria Math" panose="02040503050406030204" pitchFamily="18" charset="0"/>
                                  </a:rPr>
                                  <m:t>=</m:t>
                                </m:r>
                                <m:f>
                                  <m:fPr>
                                    <m:ctrlPr>
                                      <a:rPr lang="en-US" sz="2400" i="1" smtClean="0">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𝜀</m:t>
                                        </m:r>
                                      </m:e>
                                      <m: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𝜆</m:t>
                                            </m:r>
                                          </m:e>
                                          <m:sub>
                                            <m:r>
                                              <a:rPr lang="en-US" sz="2400" i="1">
                                                <a:solidFill>
                                                  <a:schemeClr val="tx1"/>
                                                </a:solidFill>
                                                <a:latin typeface="Cambria Math" panose="02040503050406030204" pitchFamily="18" charset="0"/>
                                              </a:rPr>
                                              <m:t>𝑖</m:t>
                                            </m:r>
                                          </m:sub>
                                        </m:sSub>
                                      </m:sub>
                                    </m:sSub>
                                  </m:num>
                                  <m:den>
                                    <m:r>
                                      <a:rPr lang="en-US" sz="2400" i="1">
                                        <a:solidFill>
                                          <a:schemeClr val="tx1"/>
                                        </a:solidFill>
                                        <a:latin typeface="Cambria Math" panose="02040503050406030204" pitchFamily="18" charset="0"/>
                                      </a:rPr>
                                      <m:t>𝑇</m:t>
                                    </m:r>
                                  </m:den>
                                </m:f>
                                <m:f>
                                  <m:fPr>
                                    <m:ctrlPr>
                                      <a:rPr lang="en-US" sz="2400" i="1">
                                        <a:solidFill>
                                          <a:schemeClr val="tx1"/>
                                        </a:solidFill>
                                        <a:latin typeface="Cambria Math" panose="02040503050406030204" pitchFamily="18" charset="0"/>
                                      </a:rPr>
                                    </m:ctrlPr>
                                  </m:fPr>
                                  <m:num>
                                    <m:r>
                                      <a:rPr lang="en-US" sz="2400" i="1">
                                        <a:solidFill>
                                          <a:schemeClr val="tx1"/>
                                        </a:solidFill>
                                        <a:latin typeface="Cambria Math" panose="02040503050406030204" pitchFamily="18" charset="0"/>
                                      </a:rPr>
                                      <m:t>𝑑𝑇</m:t>
                                    </m:r>
                                  </m:num>
                                  <m:den>
                                    <m:r>
                                      <a:rPr lang="en-US" sz="2400" i="1">
                                        <a:solidFill>
                                          <a:schemeClr val="tx1"/>
                                        </a:solidFill>
                                        <a:latin typeface="Cambria Math" panose="02040503050406030204" pitchFamily="18" charset="0"/>
                                      </a:rPr>
                                      <m:t>𝑑</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𝜀</m:t>
                                        </m:r>
                                      </m:e>
                                      <m: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𝜆</m:t>
                                            </m:r>
                                          </m:e>
                                          <m:sub>
                                            <m:r>
                                              <a:rPr lang="en-US" sz="2400" i="1">
                                                <a:solidFill>
                                                  <a:schemeClr val="tx1"/>
                                                </a:solidFill>
                                                <a:latin typeface="Cambria Math" panose="02040503050406030204" pitchFamily="18" charset="0"/>
                                              </a:rPr>
                                              <m:t>𝑖</m:t>
                                            </m:r>
                                          </m:sub>
                                        </m:sSub>
                                      </m:sub>
                                    </m:sSub>
                                  </m:den>
                                </m:f>
                                <m:r>
                                  <a:rPr lang="en-US" sz="2400" i="0">
                                    <a:solidFill>
                                      <a:schemeClr val="tx1"/>
                                    </a:solidFill>
                                    <a:latin typeface="Cambria Math" panose="02040503050406030204" pitchFamily="18" charset="0"/>
                                  </a:rPr>
                                  <m:t>=</m:t>
                                </m:r>
                                <m:r>
                                  <a:rPr lang="en-US" sz="2400" b="1" i="0" smtClean="0">
                                    <a:solidFill>
                                      <a:schemeClr val="tx1"/>
                                    </a:solidFill>
                                    <a:latin typeface="Cambria Math" panose="02040503050406030204" pitchFamily="18" charset="0"/>
                                  </a:rPr>
                                  <m:t>−</m:t>
                                </m:r>
                                <m:f>
                                  <m:fPr>
                                    <m:ctrlPr>
                                      <a:rPr lang="en-US" sz="2400" i="1">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𝜆</m:t>
                                        </m:r>
                                      </m:e>
                                      <m:sub>
                                        <m:r>
                                          <a:rPr lang="en-US" sz="2400" i="1">
                                            <a:solidFill>
                                              <a:schemeClr val="tx1"/>
                                            </a:solidFill>
                                            <a:latin typeface="Cambria Math" panose="02040503050406030204" pitchFamily="18" charset="0"/>
                                          </a:rPr>
                                          <m:t>𝑖</m:t>
                                        </m:r>
                                      </m:sub>
                                    </m:sSub>
                                    <m:r>
                                      <a:rPr lang="en-US" sz="2400" i="1">
                                        <a:solidFill>
                                          <a:schemeClr val="tx1"/>
                                        </a:solidFill>
                                        <a:latin typeface="Cambria Math" panose="02040503050406030204" pitchFamily="18" charset="0"/>
                                      </a:rPr>
                                      <m:t>𝑇</m:t>
                                    </m:r>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𝐶</m:t>
                                        </m:r>
                                      </m:e>
                                      <m:sub>
                                        <m:r>
                                          <a:rPr lang="en-US" sz="2400" i="0">
                                            <a:solidFill>
                                              <a:schemeClr val="tx1"/>
                                            </a:solidFill>
                                            <a:latin typeface="Cambria Math" panose="02040503050406030204" pitchFamily="18" charset="0"/>
                                          </a:rPr>
                                          <m:t>2</m:t>
                                        </m:r>
                                      </m:sub>
                                    </m:sSub>
                                  </m:den>
                                </m:f>
                                <m:r>
                                  <a:rPr lang="en-US" sz="2400" i="0">
                                    <a:solidFill>
                                      <a:schemeClr val="tx1"/>
                                    </a:solidFill>
                                    <a:latin typeface="Cambria Math" panose="02040503050406030204" pitchFamily="18" charset="0"/>
                                  </a:rPr>
                                  <m:t>∙</m:t>
                                </m:r>
                                <m:f>
                                  <m:fPr>
                                    <m:ctrlPr>
                                      <a:rPr lang="en-US" sz="2400" i="1">
                                        <a:solidFill>
                                          <a:schemeClr val="tx1"/>
                                        </a:solidFill>
                                        <a:latin typeface="Cambria Math" panose="02040503050406030204" pitchFamily="18" charset="0"/>
                                      </a:rPr>
                                    </m:ctrlPr>
                                  </m:fPr>
                                  <m:num>
                                    <m:d>
                                      <m:dPr>
                                        <m:ctrlPr>
                                          <a:rPr lang="en-US" sz="2400" i="1" smtClean="0">
                                            <a:solidFill>
                                              <a:schemeClr val="tx1"/>
                                            </a:solidFill>
                                            <a:latin typeface="Cambria Math" panose="02040503050406030204" pitchFamily="18" charset="0"/>
                                          </a:rPr>
                                        </m:ctrlPr>
                                      </m:dPr>
                                      <m:e>
                                        <m:sSup>
                                          <m:sSupPr>
                                            <m:ctrlPr>
                                              <a:rPr lang="en-US" sz="2400" i="1" smtClean="0">
                                                <a:solidFill>
                                                  <a:schemeClr val="tx1"/>
                                                </a:solidFill>
                                                <a:latin typeface="Cambria Math" panose="02040503050406030204" pitchFamily="18" charset="0"/>
                                              </a:rPr>
                                            </m:ctrlPr>
                                          </m:sSupPr>
                                          <m:e>
                                            <m:r>
                                              <a:rPr lang="en-US" sz="2400" i="1">
                                                <a:solidFill>
                                                  <a:schemeClr val="tx1"/>
                                                </a:solidFill>
                                                <a:latin typeface="Cambria Math" panose="02040503050406030204" pitchFamily="18" charset="0"/>
                                              </a:rPr>
                                              <m:t>𝑒</m:t>
                                            </m:r>
                                          </m:e>
                                          <m:sup>
                                            <m:f>
                                              <m:fPr>
                                                <m:type m:val="lin"/>
                                                <m:ctrlPr>
                                                  <a:rPr lang="en-US" sz="2400" i="1">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𝐶</m:t>
                                                    </m:r>
                                                  </m:e>
                                                  <m:sub>
                                                    <m:r>
                                                      <a:rPr lang="en-US" sz="2400" i="0">
                                                        <a:solidFill>
                                                          <a:schemeClr val="tx1"/>
                                                        </a:solidFill>
                                                        <a:latin typeface="Cambria Math" panose="02040503050406030204" pitchFamily="18" charset="0"/>
                                                      </a:rPr>
                                                      <m:t>2</m:t>
                                                    </m:r>
                                                  </m:sub>
                                                </m:sSub>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𝜆</m:t>
                                                    </m:r>
                                                  </m:e>
                                                  <m:sub>
                                                    <m:r>
                                                      <a:rPr lang="en-US" sz="2400" i="1">
                                                        <a:solidFill>
                                                          <a:schemeClr val="tx1"/>
                                                        </a:solidFill>
                                                        <a:latin typeface="Cambria Math" panose="02040503050406030204" pitchFamily="18" charset="0"/>
                                                      </a:rPr>
                                                      <m:t>𝑖</m:t>
                                                    </m:r>
                                                  </m:sub>
                                                </m:sSub>
                                              </m:den>
                                            </m:f>
                                            <m:r>
                                              <a:rPr lang="en-US" sz="2400" b="0" i="1" smtClean="0">
                                                <a:solidFill>
                                                  <a:schemeClr val="tx1"/>
                                                </a:solidFill>
                                                <a:latin typeface="Cambria Math" panose="02040503050406030204" pitchFamily="18" charset="0"/>
                                              </a:rPr>
                                              <m:t>𝑇</m:t>
                                            </m:r>
                                          </m:sup>
                                        </m:sSup>
                                        <m:r>
                                          <a:rPr lang="en-US" sz="2400" i="0">
                                            <a:solidFill>
                                              <a:schemeClr val="tx1"/>
                                            </a:solidFill>
                                            <a:latin typeface="Cambria Math" panose="02040503050406030204" pitchFamily="18" charset="0"/>
                                          </a:rPr>
                                          <m:t>−1</m:t>
                                        </m:r>
                                      </m:e>
                                    </m:d>
                                  </m:num>
                                  <m:den>
                                    <m:sSup>
                                      <m:sSupPr>
                                        <m:ctrlPr>
                                          <a:rPr lang="en-US" sz="2400" i="1">
                                            <a:solidFill>
                                              <a:schemeClr val="tx1"/>
                                            </a:solidFill>
                                            <a:latin typeface="Cambria Math" panose="02040503050406030204" pitchFamily="18" charset="0"/>
                                          </a:rPr>
                                        </m:ctrlPr>
                                      </m:sSupPr>
                                      <m:e>
                                        <m:r>
                                          <a:rPr lang="en-US" sz="2400" i="1">
                                            <a:solidFill>
                                              <a:schemeClr val="tx1"/>
                                            </a:solidFill>
                                            <a:latin typeface="Cambria Math" panose="02040503050406030204" pitchFamily="18" charset="0"/>
                                          </a:rPr>
                                          <m:t>𝑒</m:t>
                                        </m:r>
                                      </m:e>
                                      <m:sup>
                                        <m:f>
                                          <m:fPr>
                                            <m:type m:val="lin"/>
                                            <m:ctrlPr>
                                              <a:rPr lang="en-US" sz="2400" i="1">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𝐶</m:t>
                                                </m:r>
                                              </m:e>
                                              <m:sub>
                                                <m:r>
                                                  <a:rPr lang="en-US" sz="2400" i="0">
                                                    <a:solidFill>
                                                      <a:schemeClr val="tx1"/>
                                                    </a:solidFill>
                                                    <a:latin typeface="Cambria Math" panose="02040503050406030204" pitchFamily="18" charset="0"/>
                                                  </a:rPr>
                                                  <m:t>2</m:t>
                                                </m:r>
                                              </m:sub>
                                            </m:sSub>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𝜆</m:t>
                                                </m:r>
                                              </m:e>
                                              <m:sub>
                                                <m:r>
                                                  <a:rPr lang="en-US" sz="2400" i="1">
                                                    <a:solidFill>
                                                      <a:schemeClr val="tx1"/>
                                                    </a:solidFill>
                                                    <a:latin typeface="Cambria Math" panose="02040503050406030204" pitchFamily="18" charset="0"/>
                                                  </a:rPr>
                                                  <m:t>𝑖</m:t>
                                                </m:r>
                                              </m:sub>
                                            </m:sSub>
                                          </m:den>
                                        </m:f>
                                        <m:r>
                                          <a:rPr lang="en-US" sz="2400" b="0" i="1" smtClean="0">
                                            <a:solidFill>
                                              <a:schemeClr val="tx1"/>
                                            </a:solidFill>
                                            <a:latin typeface="Cambria Math" panose="02040503050406030204" pitchFamily="18" charset="0"/>
                                          </a:rPr>
                                          <m:t>𝑇</m:t>
                                        </m:r>
                                      </m:sup>
                                    </m:sSup>
                                  </m:den>
                                </m:f>
                              </m:oMath>
                            </m:oMathPara>
                          </a14:m>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(15)</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256120864"/>
                  </p:ext>
                </p:extLst>
              </p:nvPr>
            </p:nvGraphicFramePr>
            <p:xfrm>
              <a:off x="381000" y="3352800"/>
              <a:ext cx="8229600" cy="930085"/>
            </p:xfrm>
            <a:graphic>
              <a:graphicData uri="http://schemas.openxmlformats.org/drawingml/2006/table">
                <a:tbl>
                  <a:tblPr firstRow="1" firstCol="1" bandRow="1">
                    <a:tableStyleId>{5C22544A-7EE6-4342-B048-85BDC9FD1C3A}</a:tableStyleId>
                  </a:tblPr>
                  <a:tblGrid>
                    <a:gridCol w="533400"/>
                    <a:gridCol w="7010400"/>
                    <a:gridCol w="685800"/>
                  </a:tblGrid>
                  <a:tr h="930085">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blipFill rotWithShape="0">
                          <a:blip r:embed="rId4"/>
                          <a:stretch>
                            <a:fillRect l="-7652" r="-9826"/>
                          </a:stretch>
                        </a:blip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(15)</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6" name="Table 5"/>
              <p:cNvGraphicFramePr>
                <a:graphicFrameLocks noGrp="1"/>
              </p:cNvGraphicFramePr>
              <p:nvPr>
                <p:extLst>
                  <p:ext uri="{D42A27DB-BD31-4B8C-83A1-F6EECF244321}">
                    <p14:modId xmlns:p14="http://schemas.microsoft.com/office/powerpoint/2010/main" val="1563360885"/>
                  </p:ext>
                </p:extLst>
              </p:nvPr>
            </p:nvGraphicFramePr>
            <p:xfrm>
              <a:off x="304800" y="5238845"/>
              <a:ext cx="8382000" cy="860298"/>
            </p:xfrm>
            <a:graphic>
              <a:graphicData uri="http://schemas.openxmlformats.org/drawingml/2006/table">
                <a:tbl>
                  <a:tblPr firstRow="1" firstCol="1" bandRow="1">
                    <a:tableStyleId>{5C22544A-7EE6-4342-B048-85BDC9FD1C3A}</a:tableStyleId>
                  </a:tblPr>
                  <a:tblGrid>
                    <a:gridCol w="543278"/>
                    <a:gridCol w="7062611"/>
                    <a:gridCol w="776111"/>
                  </a:tblGrid>
                  <a:tr h="0">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f>
                                  <m:fPr>
                                    <m:ctrlPr>
                                      <a:rPr lang="en-US" sz="2400" b="0" i="1" smtClean="0">
                                        <a:solidFill>
                                          <a:schemeClr val="tx1"/>
                                        </a:solidFill>
                                        <a:latin typeface="Cambria Math" panose="02040503050406030204" pitchFamily="18" charset="0"/>
                                      </a:rPr>
                                    </m:ctrlPr>
                                  </m:fPr>
                                  <m:num>
                                    <m:r>
                                      <a:rPr lang="en-US" sz="2400" b="0" i="1" smtClean="0">
                                        <a:solidFill>
                                          <a:schemeClr val="tx1"/>
                                        </a:solidFill>
                                        <a:latin typeface="Cambria Math" panose="02040503050406030204" pitchFamily="18" charset="0"/>
                                      </a:rPr>
                                      <m:t>𝑑</m:t>
                                    </m:r>
                                    <m:func>
                                      <m:funcPr>
                                        <m:ctrlPr>
                                          <a:rPr lang="en-US" sz="2400" b="0" i="1" smtClean="0">
                                            <a:solidFill>
                                              <a:schemeClr val="tx1"/>
                                            </a:solidFill>
                                            <a:latin typeface="Cambria Math" panose="02040503050406030204" pitchFamily="18" charset="0"/>
                                          </a:rPr>
                                        </m:ctrlPr>
                                      </m:funcPr>
                                      <m:fName>
                                        <m:r>
                                          <m:rPr>
                                            <m:sty m:val="p"/>
                                          </m:rPr>
                                          <a:rPr lang="en-US" sz="2400" b="0" i="0" smtClean="0">
                                            <a:solidFill>
                                              <a:schemeClr val="tx1"/>
                                            </a:solidFill>
                                            <a:latin typeface="Cambria Math" panose="02040503050406030204" pitchFamily="18" charset="0"/>
                                          </a:rPr>
                                          <m:t>ln</m:t>
                                        </m:r>
                                      </m:fName>
                                      <m:e>
                                        <m:r>
                                          <a:rPr lang="en-US" sz="2400" b="0" i="1" smtClean="0">
                                            <a:solidFill>
                                              <a:schemeClr val="tx1"/>
                                            </a:solidFill>
                                            <a:latin typeface="Cambria Math" panose="02040503050406030204" pitchFamily="18" charset="0"/>
                                          </a:rPr>
                                          <m:t>𝑇</m:t>
                                        </m:r>
                                      </m:e>
                                    </m:func>
                                  </m:num>
                                  <m:den>
                                    <m:r>
                                      <a:rPr lang="en-US" sz="2400" b="0" i="1" smtClean="0">
                                        <a:solidFill>
                                          <a:schemeClr val="tx1"/>
                                        </a:solidFill>
                                        <a:latin typeface="Cambria Math" panose="02040503050406030204" pitchFamily="18" charset="0"/>
                                      </a:rPr>
                                      <m:t>𝑑</m:t>
                                    </m:r>
                                    <m:func>
                                      <m:funcPr>
                                        <m:ctrlPr>
                                          <a:rPr lang="en-US" sz="2400" b="0" i="1" smtClean="0">
                                            <a:solidFill>
                                              <a:schemeClr val="tx1"/>
                                            </a:solidFill>
                                            <a:latin typeface="Cambria Math" panose="02040503050406030204" pitchFamily="18" charset="0"/>
                                          </a:rPr>
                                        </m:ctrlPr>
                                      </m:funcPr>
                                      <m:fName>
                                        <m:r>
                                          <m:rPr>
                                            <m:sty m:val="p"/>
                                          </m:rPr>
                                          <a:rPr lang="en-US" sz="2400" b="0" i="0" smtClean="0">
                                            <a:solidFill>
                                              <a:schemeClr val="tx1"/>
                                            </a:solidFill>
                                            <a:latin typeface="Cambria Math" panose="02040503050406030204" pitchFamily="18" charset="0"/>
                                          </a:rPr>
                                          <m:t>ln</m:t>
                                        </m:r>
                                      </m:fName>
                                      <m:e>
                                        <m:sSub>
                                          <m:sSubPr>
                                            <m:ctrlPr>
                                              <a:rPr lang="en-US" sz="2400" b="0" i="1" smtClean="0">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𝜀</m:t>
                                            </m:r>
                                          </m:e>
                                          <m:sub>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𝜆</m:t>
                                                </m:r>
                                              </m:e>
                                              <m:sub>
                                                <m:r>
                                                  <a:rPr lang="en-US" sz="2400" b="0" i="1">
                                                    <a:solidFill>
                                                      <a:schemeClr val="tx1"/>
                                                    </a:solidFill>
                                                    <a:latin typeface="Cambria Math" panose="02040503050406030204" pitchFamily="18" charset="0"/>
                                                  </a:rPr>
                                                  <m:t>𝑖</m:t>
                                                </m:r>
                                              </m:sub>
                                            </m:sSub>
                                          </m:sub>
                                        </m:sSub>
                                      </m:e>
                                    </m:func>
                                  </m:den>
                                </m:f>
                                <m:r>
                                  <a:rPr lang="en-US" sz="2400" b="1" i="1" smtClean="0">
                                    <a:solidFill>
                                      <a:schemeClr val="tx1"/>
                                    </a:solidFill>
                                    <a:latin typeface="Cambria Math" panose="02040503050406030204" pitchFamily="18" charset="0"/>
                                  </a:rPr>
                                  <m:t>=−</m:t>
                                </m:r>
                                <m:f>
                                  <m:fPr>
                                    <m:ctrlPr>
                                      <a:rPr lang="en-US" sz="2400" i="1">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𝜆</m:t>
                                        </m:r>
                                      </m:e>
                                      <m:sub>
                                        <m:r>
                                          <a:rPr lang="en-US" sz="2400" i="1">
                                            <a:solidFill>
                                              <a:schemeClr val="tx1"/>
                                            </a:solidFill>
                                            <a:latin typeface="Cambria Math" panose="02040503050406030204" pitchFamily="18" charset="0"/>
                                          </a:rPr>
                                          <m:t>𝑖</m:t>
                                        </m:r>
                                      </m:sub>
                                    </m:sSub>
                                    <m:r>
                                      <a:rPr lang="en-US" sz="2400" i="1">
                                        <a:solidFill>
                                          <a:schemeClr val="tx1"/>
                                        </a:solidFill>
                                        <a:latin typeface="Cambria Math" panose="02040503050406030204" pitchFamily="18" charset="0"/>
                                      </a:rPr>
                                      <m:t>𝑇</m:t>
                                    </m:r>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𝐶</m:t>
                                        </m:r>
                                      </m:e>
                                      <m:sub>
                                        <m:r>
                                          <a:rPr lang="en-US" sz="2400" i="0">
                                            <a:solidFill>
                                              <a:schemeClr val="tx1"/>
                                            </a:solidFill>
                                            <a:latin typeface="Cambria Math" panose="02040503050406030204" pitchFamily="18" charset="0"/>
                                          </a:rPr>
                                          <m:t>2</m:t>
                                        </m:r>
                                      </m:sub>
                                    </m:sSub>
                                  </m:den>
                                </m:f>
                              </m:oMath>
                            </m:oMathPara>
                          </a14:m>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(16)</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6" name="Table 5"/>
              <p:cNvGraphicFramePr>
                <a:graphicFrameLocks noGrp="1"/>
              </p:cNvGraphicFramePr>
              <p:nvPr>
                <p:extLst>
                  <p:ext uri="{D42A27DB-BD31-4B8C-83A1-F6EECF244321}">
                    <p14:modId xmlns:p14="http://schemas.microsoft.com/office/powerpoint/2010/main" val="1563360885"/>
                  </p:ext>
                </p:extLst>
              </p:nvPr>
            </p:nvGraphicFramePr>
            <p:xfrm>
              <a:off x="304800" y="5238845"/>
              <a:ext cx="8382000" cy="860298"/>
            </p:xfrm>
            <a:graphic>
              <a:graphicData uri="http://schemas.openxmlformats.org/drawingml/2006/table">
                <a:tbl>
                  <a:tblPr firstRow="1" firstCol="1" bandRow="1">
                    <a:tableStyleId>{5C22544A-7EE6-4342-B048-85BDC9FD1C3A}</a:tableStyleId>
                  </a:tblPr>
                  <a:tblGrid>
                    <a:gridCol w="543278"/>
                    <a:gridCol w="7062611"/>
                    <a:gridCol w="776111"/>
                  </a:tblGrid>
                  <a:tr h="860298">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blipFill rotWithShape="0">
                          <a:blip r:embed="rId7"/>
                          <a:stretch>
                            <a:fillRect l="-7679" r="-10958"/>
                          </a:stretch>
                        </a:blip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(16)</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6571712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1846659"/>
          </a:xfrm>
        </p:spPr>
        <p:txBody>
          <a:bodyPr/>
          <a:lstStyle/>
          <a:p>
            <a:pPr marL="0" indent="0">
              <a:buNone/>
            </a:pPr>
            <a:r>
              <a:rPr lang="en-US" sz="2800" dirty="0" smtClean="0">
                <a:latin typeface="+mn-lt"/>
              </a:rPr>
              <a:t>Using the sensitivity and an estimate of the uncertainty in the emissivity produces an estimate of the uncertainty in the surface temperature:</a:t>
            </a:r>
          </a:p>
          <a:p>
            <a:pPr marL="0" indent="0">
              <a:buNone/>
            </a:pPr>
            <a:endParaRPr lang="en-US" dirty="0" smtClean="0"/>
          </a:p>
        </p:txBody>
      </p:sp>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877468835"/>
                  </p:ext>
                </p:extLst>
              </p:nvPr>
            </p:nvGraphicFramePr>
            <p:xfrm>
              <a:off x="457200" y="3629421"/>
              <a:ext cx="8229600" cy="1371600"/>
            </p:xfrm>
            <a:graphic>
              <a:graphicData uri="http://schemas.openxmlformats.org/drawingml/2006/table">
                <a:tbl>
                  <a:tblPr firstRow="1" bandRow="1">
                    <a:tableStyleId>{5C22544A-7EE6-4342-B048-85BDC9FD1C3A}</a:tableStyleId>
                  </a:tblPr>
                  <a:tblGrid>
                    <a:gridCol w="914400"/>
                    <a:gridCol w="6400800"/>
                    <a:gridCol w="914400"/>
                  </a:tblGrid>
                  <a:tr h="1371600">
                    <a:tc>
                      <a:txBody>
                        <a:bodyPr/>
                        <a:lstStyle/>
                        <a:p>
                          <a:endParaRPr lang="en-US" sz="28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14:m>
                            <m:oMathPara xmlns:m="http://schemas.openxmlformats.org/officeDocument/2006/math">
                              <m:oMathParaPr>
                                <m:jc m:val="centerGroup"/>
                              </m:oMathParaPr>
                              <m:oMath xmlns:m="http://schemas.openxmlformats.org/officeDocument/2006/math">
                                <m:f>
                                  <m:fPr>
                                    <m:ctrlPr>
                                      <a:rPr lang="en-US" sz="2800" i="1" smtClean="0">
                                        <a:solidFill>
                                          <a:schemeClr val="tx1"/>
                                        </a:solidFill>
                                        <a:latin typeface="Cambria Math" panose="02040503050406030204" pitchFamily="18" charset="0"/>
                                        <a:ea typeface="Cambria Math" panose="02040503050406030204" pitchFamily="18" charset="0"/>
                                      </a:rPr>
                                    </m:ctrlPr>
                                  </m:fPr>
                                  <m:num>
                                    <m:r>
                                      <a:rPr lang="en-US" sz="2800" i="1">
                                        <a:solidFill>
                                          <a:schemeClr val="tx1"/>
                                        </a:solidFill>
                                        <a:latin typeface="Cambria Math" panose="02040503050406030204" pitchFamily="18" charset="0"/>
                                        <a:ea typeface="Cambria Math" panose="02040503050406030204" pitchFamily="18" charset="0"/>
                                      </a:rPr>
                                      <m:t>∆</m:t>
                                    </m:r>
                                    <m:r>
                                      <a:rPr lang="en-US" sz="2800" i="1">
                                        <a:solidFill>
                                          <a:schemeClr val="tx1"/>
                                        </a:solidFill>
                                        <a:latin typeface="Cambria Math" panose="02040503050406030204" pitchFamily="18" charset="0"/>
                                        <a:ea typeface="Cambria Math" panose="02040503050406030204" pitchFamily="18" charset="0"/>
                                      </a:rPr>
                                      <m:t>𝑇</m:t>
                                    </m:r>
                                  </m:num>
                                  <m:den>
                                    <m:r>
                                      <a:rPr lang="en-US" sz="2800" b="0" i="1" smtClean="0">
                                        <a:solidFill>
                                          <a:schemeClr val="tx1"/>
                                        </a:solidFill>
                                        <a:latin typeface="Cambria Math" panose="02040503050406030204" pitchFamily="18" charset="0"/>
                                        <a:ea typeface="Cambria Math" panose="02040503050406030204" pitchFamily="18" charset="0"/>
                                      </a:rPr>
                                      <m:t>𝑇</m:t>
                                    </m:r>
                                  </m:den>
                                </m:f>
                                <m:r>
                                  <a:rPr lang="en-US" sz="2800" b="0" i="1" smtClean="0">
                                    <a:solidFill>
                                      <a:schemeClr val="tx1"/>
                                    </a:solidFill>
                                    <a:latin typeface="Cambria Math" panose="02040503050406030204" pitchFamily="18" charset="0"/>
                                    <a:ea typeface="Cambria Math" panose="02040503050406030204" pitchFamily="18" charset="0"/>
                                  </a:rPr>
                                  <m:t>=</m:t>
                                </m:r>
                                <m:f>
                                  <m:fPr>
                                    <m:ctrlPr>
                                      <a:rPr lang="en-US" sz="2800" i="1">
                                        <a:solidFill>
                                          <a:schemeClr val="tx1"/>
                                        </a:solidFill>
                                        <a:latin typeface="Cambria Math" panose="02040503050406030204" pitchFamily="18" charset="0"/>
                                      </a:rPr>
                                    </m:ctrlPr>
                                  </m:fPr>
                                  <m:num>
                                    <m:r>
                                      <a:rPr lang="en-US" sz="2800" i="1">
                                        <a:solidFill>
                                          <a:schemeClr val="tx1"/>
                                        </a:solidFill>
                                        <a:latin typeface="Cambria Math" panose="02040503050406030204" pitchFamily="18" charset="0"/>
                                      </a:rPr>
                                      <m:t>𝑑</m:t>
                                    </m:r>
                                    <m:func>
                                      <m:funcPr>
                                        <m:ctrlPr>
                                          <a:rPr lang="en-US" sz="2800" i="1">
                                            <a:solidFill>
                                              <a:schemeClr val="tx1"/>
                                            </a:solidFill>
                                            <a:latin typeface="Cambria Math" panose="02040503050406030204" pitchFamily="18" charset="0"/>
                                          </a:rPr>
                                        </m:ctrlPr>
                                      </m:funcPr>
                                      <m:fName>
                                        <m:r>
                                          <m:rPr>
                                            <m:sty m:val="p"/>
                                          </m:rPr>
                                          <a:rPr lang="en-US" sz="2800">
                                            <a:solidFill>
                                              <a:schemeClr val="tx1"/>
                                            </a:solidFill>
                                            <a:latin typeface="Cambria Math" panose="02040503050406030204" pitchFamily="18" charset="0"/>
                                          </a:rPr>
                                          <m:t>ln</m:t>
                                        </m:r>
                                      </m:fName>
                                      <m:e>
                                        <m:r>
                                          <a:rPr lang="en-US" sz="2800" i="1">
                                            <a:solidFill>
                                              <a:schemeClr val="tx1"/>
                                            </a:solidFill>
                                            <a:latin typeface="Cambria Math" panose="02040503050406030204" pitchFamily="18" charset="0"/>
                                          </a:rPr>
                                          <m:t>𝑇</m:t>
                                        </m:r>
                                      </m:e>
                                    </m:func>
                                  </m:num>
                                  <m:den>
                                    <m:r>
                                      <a:rPr lang="en-US" sz="2800" i="1">
                                        <a:solidFill>
                                          <a:schemeClr val="tx1"/>
                                        </a:solidFill>
                                        <a:latin typeface="Cambria Math" panose="02040503050406030204" pitchFamily="18" charset="0"/>
                                      </a:rPr>
                                      <m:t>𝑑</m:t>
                                    </m:r>
                                    <m:func>
                                      <m:funcPr>
                                        <m:ctrlPr>
                                          <a:rPr lang="en-US" sz="2800" i="1">
                                            <a:solidFill>
                                              <a:schemeClr val="tx1"/>
                                            </a:solidFill>
                                            <a:latin typeface="Cambria Math" panose="02040503050406030204" pitchFamily="18" charset="0"/>
                                          </a:rPr>
                                        </m:ctrlPr>
                                      </m:funcPr>
                                      <m:fName>
                                        <m:r>
                                          <m:rPr>
                                            <m:sty m:val="p"/>
                                          </m:rPr>
                                          <a:rPr lang="en-US" sz="2800">
                                            <a:solidFill>
                                              <a:schemeClr val="tx1"/>
                                            </a:solidFill>
                                            <a:latin typeface="Cambria Math" panose="02040503050406030204" pitchFamily="18" charset="0"/>
                                          </a:rPr>
                                          <m:t>ln</m:t>
                                        </m:r>
                                      </m:fName>
                                      <m:e>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𝜀</m:t>
                                            </m:r>
                                          </m:e>
                                          <m:sub>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𝜆</m:t>
                                                </m:r>
                                              </m:e>
                                              <m:sub>
                                                <m:r>
                                                  <a:rPr lang="en-US" sz="2800" i="1">
                                                    <a:solidFill>
                                                      <a:schemeClr val="tx1"/>
                                                    </a:solidFill>
                                                    <a:latin typeface="Cambria Math" panose="02040503050406030204" pitchFamily="18" charset="0"/>
                                                  </a:rPr>
                                                  <m:t>𝑖</m:t>
                                                </m:r>
                                              </m:sub>
                                            </m:sSub>
                                          </m:sub>
                                        </m:sSub>
                                      </m:e>
                                    </m:func>
                                  </m:den>
                                </m:f>
                                <m:r>
                                  <a:rPr lang="en-US" sz="2800" i="1" smtClean="0">
                                    <a:solidFill>
                                      <a:schemeClr val="tx1"/>
                                    </a:solidFill>
                                    <a:latin typeface="Cambria Math" panose="02040503050406030204" pitchFamily="18" charset="0"/>
                                    <a:ea typeface="Cambria Math" panose="02040503050406030204" pitchFamily="18" charset="0"/>
                                  </a:rPr>
                                  <m:t>∙</m:t>
                                </m:r>
                                <m:f>
                                  <m:fPr>
                                    <m:ctrlPr>
                                      <a:rPr lang="en-US" sz="2800" i="1" smtClean="0">
                                        <a:solidFill>
                                          <a:schemeClr val="tx1"/>
                                        </a:solidFill>
                                        <a:latin typeface="Cambria Math" panose="02040503050406030204" pitchFamily="18" charset="0"/>
                                      </a:rPr>
                                    </m:ctrlPr>
                                  </m:fPr>
                                  <m:num>
                                    <m:r>
                                      <a:rPr lang="en-US" sz="2800" i="1" smtClean="0">
                                        <a:solidFill>
                                          <a:schemeClr val="tx1"/>
                                        </a:solidFill>
                                        <a:latin typeface="Cambria Math" panose="02040503050406030204" pitchFamily="18" charset="0"/>
                                        <a:ea typeface="Cambria Math" panose="02040503050406030204" pitchFamily="18" charset="0"/>
                                      </a:rPr>
                                      <m:t>∆</m:t>
                                    </m:r>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𝜀</m:t>
                                        </m:r>
                                      </m:e>
                                      <m:sub>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𝜆</m:t>
                                            </m:r>
                                          </m:e>
                                          <m:sub>
                                            <m:r>
                                              <a:rPr lang="en-US" sz="2800" i="1">
                                                <a:solidFill>
                                                  <a:schemeClr val="tx1"/>
                                                </a:solidFill>
                                                <a:latin typeface="Cambria Math" panose="02040503050406030204" pitchFamily="18" charset="0"/>
                                              </a:rPr>
                                              <m:t>𝑖</m:t>
                                            </m:r>
                                          </m:sub>
                                        </m:sSub>
                                      </m:sub>
                                    </m:sSub>
                                  </m:num>
                                  <m:den>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𝜀</m:t>
                                        </m:r>
                                      </m:e>
                                      <m:sub>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𝜆</m:t>
                                            </m:r>
                                          </m:e>
                                          <m:sub>
                                            <m:r>
                                              <a:rPr lang="en-US" sz="2800" i="1">
                                                <a:solidFill>
                                                  <a:schemeClr val="tx1"/>
                                                </a:solidFill>
                                                <a:latin typeface="Cambria Math" panose="02040503050406030204" pitchFamily="18" charset="0"/>
                                              </a:rPr>
                                              <m:t>𝑖</m:t>
                                            </m:r>
                                          </m:sub>
                                        </m:sSub>
                                      </m:sub>
                                    </m:sSub>
                                  </m:den>
                                </m:f>
                              </m:oMath>
                            </m:oMathPara>
                          </a14:m>
                          <a:endParaRPr lang="en-US" sz="28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r>
                            <a:rPr lang="en-US" sz="2800" b="0" dirty="0" smtClean="0">
                              <a:solidFill>
                                <a:schemeClr val="tx1"/>
                              </a:solidFill>
                            </a:rPr>
                            <a:t>(17)</a:t>
                          </a:r>
                          <a:endParaRPr lang="en-US" sz="28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877468835"/>
                  </p:ext>
                </p:extLst>
              </p:nvPr>
            </p:nvGraphicFramePr>
            <p:xfrm>
              <a:off x="457200" y="3629421"/>
              <a:ext cx="8229600" cy="1371600"/>
            </p:xfrm>
            <a:graphic>
              <a:graphicData uri="http://schemas.openxmlformats.org/drawingml/2006/table">
                <a:tbl>
                  <a:tblPr firstRow="1" bandRow="1">
                    <a:tableStyleId>{5C22544A-7EE6-4342-B048-85BDC9FD1C3A}</a:tableStyleId>
                  </a:tblPr>
                  <a:tblGrid>
                    <a:gridCol w="914400"/>
                    <a:gridCol w="6400800"/>
                    <a:gridCol w="914400"/>
                  </a:tblGrid>
                  <a:tr h="1371600">
                    <a:tc>
                      <a:txBody>
                        <a:bodyPr/>
                        <a:lstStyle/>
                        <a:p>
                          <a:endParaRPr lang="en-US" sz="28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3"/>
                          <a:stretch>
                            <a:fillRect l="-14286" r="-14286"/>
                          </a:stretch>
                        </a:blipFill>
                      </a:tcPr>
                    </a:tc>
                    <a:tc>
                      <a:txBody>
                        <a:bodyPr/>
                        <a:lstStyle/>
                        <a:p>
                          <a:r>
                            <a:rPr lang="en-US" sz="2800" b="0" dirty="0" smtClean="0">
                              <a:solidFill>
                                <a:schemeClr val="tx1"/>
                              </a:solidFill>
                            </a:rPr>
                            <a:t>(17)</a:t>
                          </a:r>
                          <a:endParaRPr lang="en-US" sz="28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
        <p:nvSpPr>
          <p:cNvPr id="6" name="Title 1"/>
          <p:cNvSpPr>
            <a:spLocks noGrp="1"/>
          </p:cNvSpPr>
          <p:nvPr>
            <p:ph type="title"/>
          </p:nvPr>
        </p:nvSpPr>
        <p:spPr>
          <a:xfrm>
            <a:off x="457201" y="274638"/>
            <a:ext cx="8229600" cy="1143000"/>
          </a:xfrm>
        </p:spPr>
        <p:txBody>
          <a:bodyPr>
            <a:normAutofit/>
          </a:bodyPr>
          <a:lstStyle/>
          <a:p>
            <a:r>
              <a:rPr lang="en-US" sz="3200" dirty="0"/>
              <a:t>Spectral Method Error </a:t>
            </a:r>
            <a:r>
              <a:rPr lang="en-US" sz="3200" dirty="0" smtClean="0"/>
              <a:t>Estimation - II</a:t>
            </a:r>
            <a:endParaRPr lang="en-US" sz="3200" dirty="0"/>
          </a:p>
        </p:txBody>
      </p:sp>
    </p:spTree>
    <p:extLst>
      <p:ext uri="{BB962C8B-B14F-4D97-AF65-F5344CB8AC3E}">
        <p14:creationId xmlns:p14="http://schemas.microsoft.com/office/powerpoint/2010/main" val="29229673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200" y="939800"/>
            <a:ext cx="8331199" cy="5533121"/>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a:t>Spectral Method Error Estimation - </a:t>
            </a:r>
            <a:r>
              <a:rPr lang="en-US" dirty="0" smtClean="0"/>
              <a:t>III</a:t>
            </a:r>
            <a:endParaRPr lang="en-US" dirty="0"/>
          </a:p>
        </p:txBody>
      </p:sp>
      <p:graphicFrame>
        <p:nvGraphicFramePr>
          <p:cNvPr id="5" name="Chart 4"/>
          <p:cNvGraphicFramePr>
            <a:graphicFrameLocks noGrp="1"/>
          </p:cNvGraphicFramePr>
          <p:nvPr>
            <p:extLst>
              <p:ext uri="{D42A27DB-BD31-4B8C-83A1-F6EECF244321}">
                <p14:modId xmlns:p14="http://schemas.microsoft.com/office/powerpoint/2010/main" val="1224240229"/>
              </p:ext>
            </p:extLst>
          </p:nvPr>
        </p:nvGraphicFramePr>
        <p:xfrm>
          <a:off x="497141" y="1037230"/>
          <a:ext cx="8189660" cy="543569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5020147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mj-lt"/>
              </a:rPr>
              <a:t>Example 6 - I</a:t>
            </a:r>
            <a:endParaRPr lang="en-US" sz="3200" dirty="0">
              <a:latin typeface="+mj-lt"/>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143000"/>
                <a:ext cx="8229600" cy="4525963"/>
              </a:xfrm>
            </p:spPr>
            <p:txBody>
              <a:bodyPr>
                <a:noAutofit/>
              </a:bodyPr>
              <a:lstStyle/>
              <a:p>
                <a:pPr marL="0" indent="0">
                  <a:buNone/>
                </a:pPr>
                <a:r>
                  <a:rPr lang="en-US" sz="2400" dirty="0" smtClean="0">
                    <a:latin typeface="+mn-lt"/>
                  </a:rPr>
                  <a:t>E6: If the spectral emissivity of graphite at 0.53 </a:t>
                </a:r>
                <a14:m>
                  <m:oMath xmlns:m="http://schemas.openxmlformats.org/officeDocument/2006/math">
                    <m:r>
                      <a:rPr lang="en-US" sz="2400" i="1">
                        <a:latin typeface="Cambria Math" panose="02040503050406030204" pitchFamily="18" charset="0"/>
                        <a:ea typeface="Cambria Math" panose="02040503050406030204" pitchFamily="18" charset="0"/>
                      </a:rPr>
                      <m:t>𝜇</m:t>
                    </m:r>
                  </m:oMath>
                </a14:m>
                <a:r>
                  <a:rPr lang="en-US" sz="2400" dirty="0">
                    <a:latin typeface="+mn-lt"/>
                    <a:sym typeface="Symbol" panose="05050102010706020507" pitchFamily="18" charset="2"/>
                  </a:rPr>
                  <a:t>m </a:t>
                </a:r>
                <a:r>
                  <a:rPr lang="en-US" sz="2400" dirty="0" smtClean="0">
                    <a:latin typeface="+mn-lt"/>
                  </a:rPr>
                  <a:t>is estimated to be 0.8 with an estimated uncertainty of 20%</a:t>
                </a:r>
                <a:r>
                  <a:rPr lang="en-US" sz="2400" dirty="0" smtClean="0">
                    <a:latin typeface="+mn-lt"/>
                    <a:sym typeface="Symbol" panose="05050102010706020507" pitchFamily="18" charset="2"/>
                  </a:rPr>
                  <a:t>, what is the estimated uncertainty in the temperature if a detector at this wavelength indicates an equivalent blackbody temperature of 2,950 K?</a:t>
                </a:r>
                <a:br>
                  <a:rPr lang="en-US" sz="2400" dirty="0" smtClean="0">
                    <a:latin typeface="+mn-lt"/>
                    <a:sym typeface="Symbol" panose="05050102010706020507" pitchFamily="18" charset="2"/>
                  </a:rPr>
                </a:br>
                <a:endParaRPr lang="en-US" sz="2400" dirty="0" smtClean="0">
                  <a:latin typeface="+mn-lt"/>
                </a:endParaRPr>
              </a:p>
              <a:p>
                <a:pPr marL="0" indent="0">
                  <a:buNone/>
                </a:pPr>
                <a:endParaRPr lang="en-US" sz="2800" dirty="0" smtClean="0">
                  <a:latin typeface="+mj-lt"/>
                </a:endParaRPr>
              </a:p>
              <a:p>
                <a:pPr marL="0" indent="0">
                  <a:buNone/>
                </a:pPr>
                <a:endParaRPr lang="en-US" sz="2800" dirty="0">
                  <a:latin typeface="+mj-lt"/>
                </a:endParaRPr>
              </a:p>
              <a:p>
                <a:pPr marL="0" indent="0">
                  <a:buNone/>
                </a:pPr>
                <a:endParaRPr lang="en-US" sz="2800" dirty="0" smtClean="0">
                  <a:latin typeface="+mj-lt"/>
                </a:endParaRPr>
              </a:p>
              <a:p>
                <a:pPr marL="0" indent="0">
                  <a:buNone/>
                </a:pPr>
                <a:endParaRPr lang="en-US" sz="2800" dirty="0" smtClean="0">
                  <a:latin typeface="+mj-lt"/>
                </a:endParaRPr>
              </a:p>
              <a:p>
                <a:pPr marL="0" indent="0">
                  <a:buNone/>
                </a:pPr>
                <a:endParaRPr lang="en-US" sz="2800" dirty="0" smtClean="0">
                  <a:latin typeface="+mj-lt"/>
                </a:endParaRPr>
              </a:p>
              <a:p>
                <a:pPr marL="0" indent="0">
                  <a:buNone/>
                </a:pPr>
                <a:endParaRPr lang="en-US" sz="2800" dirty="0">
                  <a:latin typeface="+mj-lt"/>
                </a:endParaRPr>
              </a:p>
              <a:p>
                <a:pPr marL="0" indent="0">
                  <a:buNone/>
                </a:pPr>
                <a:endParaRPr lang="en-US" sz="2800" dirty="0" smtClean="0">
                  <a:latin typeface="+mj-lt"/>
                </a:endParaRPr>
              </a:p>
              <a:p>
                <a:pPr marL="0" indent="0">
                  <a:buNone/>
                </a:pPr>
                <a:endParaRPr lang="en-US" sz="2800" dirty="0">
                  <a:latin typeface="+mj-lt"/>
                </a:endParaRPr>
              </a:p>
              <a:p>
                <a:pPr marL="0" indent="0">
                  <a:buNone/>
                </a:pPr>
                <a:endParaRPr lang="en-US" sz="2800" dirty="0" smtClean="0">
                  <a:latin typeface="+mj-lt"/>
                </a:endParaRPr>
              </a:p>
              <a:p>
                <a:pPr marL="0" indent="0">
                  <a:buNone/>
                </a:pPr>
                <a:endParaRPr lang="en-US" sz="2800" dirty="0">
                  <a:latin typeface="+mj-lt"/>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143000"/>
                <a:ext cx="8229600" cy="4525963"/>
              </a:xfrm>
              <a:blipFill rotWithShape="0">
                <a:blip r:embed="rId3"/>
                <a:stretch>
                  <a:fillRect l="-1111" t="-1078"/>
                </a:stretch>
              </a:blipFill>
            </p:spPr>
            <p:txBody>
              <a:bodyPr/>
              <a:lstStyle/>
              <a:p>
                <a:r>
                  <a:rPr lang="en-US">
                    <a:noFill/>
                  </a:rPr>
                  <a:t> </a:t>
                </a:r>
              </a:p>
            </p:txBody>
          </p:sp>
        </mc:Fallback>
      </mc:AlternateContent>
    </p:spTree>
    <p:extLst>
      <p:ext uri="{BB962C8B-B14F-4D97-AF65-F5344CB8AC3E}">
        <p14:creationId xmlns:p14="http://schemas.microsoft.com/office/powerpoint/2010/main" val="32608425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6 - II</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1" y="1116692"/>
                <a:ext cx="8229600" cy="5355312"/>
              </a:xfrm>
            </p:spPr>
            <p:txBody>
              <a:bodyPr/>
              <a:lstStyle/>
              <a:p>
                <a:pPr marL="0" indent="0">
                  <a:buNone/>
                </a:pPr>
                <a:r>
                  <a:rPr lang="en-US" sz="2400" dirty="0"/>
                  <a:t>A6: The wavelength temperature product is 2,950 K times </a:t>
                </a:r>
                <a:r>
                  <a:rPr lang="en-US" sz="2400" dirty="0" smtClean="0"/>
                  <a:t/>
                </a:r>
                <a:br>
                  <a:rPr lang="en-US" sz="2400" dirty="0" smtClean="0"/>
                </a:br>
                <a:r>
                  <a:rPr lang="en-US" sz="2400" dirty="0" smtClean="0"/>
                  <a:t>0.53 </a:t>
                </a:r>
                <a14:m>
                  <m:oMath xmlns:m="http://schemas.openxmlformats.org/officeDocument/2006/math">
                    <m:r>
                      <a:rPr lang="en-US" sz="2400" i="1">
                        <a:latin typeface="Cambria Math" panose="02040503050406030204" pitchFamily="18" charset="0"/>
                      </a:rPr>
                      <m:t>𝜇</m:t>
                    </m:r>
                  </m:oMath>
                </a14:m>
                <a:r>
                  <a:rPr lang="en-US" sz="2400" dirty="0"/>
                  <a:t>m or 1,563.5 </a:t>
                </a:r>
                <a14:m>
                  <m:oMath xmlns:m="http://schemas.openxmlformats.org/officeDocument/2006/math">
                    <m:r>
                      <a:rPr lang="en-US" sz="2400" i="1">
                        <a:latin typeface="Cambria Math" panose="02040503050406030204" pitchFamily="18" charset="0"/>
                      </a:rPr>
                      <m:t>𝜇</m:t>
                    </m:r>
                  </m:oMath>
                </a14:m>
                <a:r>
                  <a:rPr lang="en-US" sz="2400" dirty="0"/>
                  <a:t>m-K. This is much less than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2</m:t>
                        </m:r>
                      </m:sub>
                    </m:sSub>
                  </m:oMath>
                </a14:m>
                <a:r>
                  <a:rPr lang="en-US" sz="2400" dirty="0"/>
                  <a:t> or </a:t>
                </a:r>
                <a:r>
                  <a:rPr lang="en-US" sz="2400" dirty="0" smtClean="0"/>
                  <a:t/>
                </a:r>
                <a:br>
                  <a:rPr lang="en-US" sz="2400" dirty="0" smtClean="0"/>
                </a:br>
                <a:r>
                  <a:rPr lang="en-US" sz="2400" dirty="0" smtClean="0"/>
                  <a:t>14,388 </a:t>
                </a:r>
                <a:r>
                  <a:rPr lang="en-US" sz="2400" dirty="0">
                    <a:sym typeface="Symbol" panose="05050102010706020507" pitchFamily="18" charset="2"/>
                  </a:rPr>
                  <a:t></a:t>
                </a:r>
                <a:r>
                  <a:rPr lang="en-US" sz="2400" dirty="0"/>
                  <a:t>m-K. So, Wien’s approximation is valid and Equation </a:t>
                </a:r>
                <a:r>
                  <a:rPr lang="en-US" sz="2400" dirty="0" smtClean="0"/>
                  <a:t>14 </a:t>
                </a:r>
                <a:r>
                  <a:rPr lang="en-US" sz="2400" dirty="0"/>
                  <a:t>and routine bb_tstw can be used:</a:t>
                </a:r>
              </a:p>
              <a:p>
                <a:pPr marL="0" indent="0">
                  <a:buNone/>
                </a:pPr>
                <a:endParaRPr lang="en-US" sz="2400" dirty="0"/>
              </a:p>
              <a:p>
                <a:pPr marL="0" indent="0">
                  <a:buNone/>
                </a:pPr>
                <a:endParaRPr lang="en-US" sz="2400" dirty="0" smtClean="0"/>
              </a:p>
              <a:p>
                <a:pPr marL="0" indent="0">
                  <a:buNone/>
                </a:pPr>
                <a:endParaRPr lang="en-US" sz="2400" dirty="0"/>
              </a:p>
              <a:p>
                <a:pPr marL="0" indent="0">
                  <a:buNone/>
                </a:pPr>
                <a:endParaRPr lang="en-US" sz="2400" dirty="0" smtClean="0"/>
              </a:p>
              <a:p>
                <a:pPr marL="0" indent="0">
                  <a:buNone/>
                </a:pPr>
                <a:endParaRPr lang="en-US" sz="2400" dirty="0" smtClean="0"/>
              </a:p>
              <a:p>
                <a:pPr marL="0" indent="0">
                  <a:buNone/>
                </a:pPr>
                <a:r>
                  <a:rPr lang="en-US" sz="2400" dirty="0" smtClean="0"/>
                  <a:t>Therefore</a:t>
                </a:r>
                <a:r>
                  <a:rPr lang="en-US" sz="2400" dirty="0"/>
                  <a:t>, since the emissivity uncertainty is estimated to be 20%, the resulting uncertainty in surface temperature is 20% × 11% or 2.2%. For a temperature of 3,023 K, the absolute uncertainty is 67 K.</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1" y="1116692"/>
                <a:ext cx="8229600" cy="5355312"/>
              </a:xfrm>
              <a:blipFill rotWithShape="0">
                <a:blip r:embed="rId3"/>
                <a:stretch>
                  <a:fillRect l="-1111" t="-910" b="-159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2209800" y="4143683"/>
                <a:ext cx="4677370" cy="80278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100" i="1" smtClean="0">
                              <a:latin typeface="Cambria Math" panose="02040503050406030204" pitchFamily="18" charset="0"/>
                            </a:rPr>
                          </m:ctrlPr>
                        </m:fPr>
                        <m:num>
                          <m:r>
                            <a:rPr lang="en-US" sz="2100" i="1">
                              <a:latin typeface="Cambria Math" panose="02040503050406030204" pitchFamily="18" charset="0"/>
                            </a:rPr>
                            <m:t>𝑑</m:t>
                          </m:r>
                          <m:func>
                            <m:funcPr>
                              <m:ctrlPr>
                                <a:rPr lang="en-US" sz="2100" i="1">
                                  <a:latin typeface="Cambria Math" panose="02040503050406030204" pitchFamily="18" charset="0"/>
                                </a:rPr>
                              </m:ctrlPr>
                            </m:funcPr>
                            <m:fName>
                              <m:r>
                                <m:rPr>
                                  <m:sty m:val="p"/>
                                </m:rPr>
                                <a:rPr lang="en-US" sz="2100">
                                  <a:latin typeface="Cambria Math" panose="02040503050406030204" pitchFamily="18" charset="0"/>
                                </a:rPr>
                                <m:t>ln</m:t>
                              </m:r>
                            </m:fName>
                            <m:e>
                              <m:r>
                                <a:rPr lang="en-US" sz="2100" i="1">
                                  <a:latin typeface="Cambria Math" panose="02040503050406030204" pitchFamily="18" charset="0"/>
                                </a:rPr>
                                <m:t>𝑇</m:t>
                              </m:r>
                            </m:e>
                          </m:func>
                        </m:num>
                        <m:den>
                          <m:r>
                            <a:rPr lang="en-US" sz="2100" i="1">
                              <a:latin typeface="Cambria Math" panose="02040503050406030204" pitchFamily="18" charset="0"/>
                            </a:rPr>
                            <m:t>𝑑</m:t>
                          </m:r>
                          <m:func>
                            <m:funcPr>
                              <m:ctrlPr>
                                <a:rPr lang="en-US" sz="2100" i="1">
                                  <a:latin typeface="Cambria Math" panose="02040503050406030204" pitchFamily="18" charset="0"/>
                                </a:rPr>
                              </m:ctrlPr>
                            </m:funcPr>
                            <m:fName>
                              <m:r>
                                <m:rPr>
                                  <m:sty m:val="p"/>
                                </m:rPr>
                                <a:rPr lang="en-US" sz="2100">
                                  <a:latin typeface="Cambria Math" panose="02040503050406030204" pitchFamily="18" charset="0"/>
                                </a:rPr>
                                <m:t>ln</m:t>
                              </m:r>
                            </m:fName>
                            <m:e>
                              <m:sSub>
                                <m:sSubPr>
                                  <m:ctrlPr>
                                    <a:rPr lang="en-US" sz="2100" i="1">
                                      <a:latin typeface="Cambria Math" panose="02040503050406030204" pitchFamily="18" charset="0"/>
                                    </a:rPr>
                                  </m:ctrlPr>
                                </m:sSubPr>
                                <m:e>
                                  <m:r>
                                    <a:rPr lang="en-US" sz="2100" i="1">
                                      <a:latin typeface="Cambria Math" panose="02040503050406030204" pitchFamily="18" charset="0"/>
                                    </a:rPr>
                                    <m:t>𝜀</m:t>
                                  </m:r>
                                </m:e>
                                <m:sub>
                                  <m:sSub>
                                    <m:sSubPr>
                                      <m:ctrlPr>
                                        <a:rPr lang="en-US" sz="2100" i="1">
                                          <a:latin typeface="Cambria Math" panose="02040503050406030204" pitchFamily="18" charset="0"/>
                                        </a:rPr>
                                      </m:ctrlPr>
                                    </m:sSubPr>
                                    <m:e>
                                      <m:r>
                                        <a:rPr lang="en-US" sz="2100" i="1">
                                          <a:latin typeface="Cambria Math" panose="02040503050406030204" pitchFamily="18" charset="0"/>
                                        </a:rPr>
                                        <m:t>𝜆</m:t>
                                      </m:r>
                                    </m:e>
                                    <m:sub>
                                      <m:r>
                                        <a:rPr lang="en-US" sz="2100" i="1">
                                          <a:latin typeface="Cambria Math" panose="02040503050406030204" pitchFamily="18" charset="0"/>
                                        </a:rPr>
                                        <m:t>𝑖</m:t>
                                      </m:r>
                                    </m:sub>
                                  </m:sSub>
                                </m:sub>
                              </m:sSub>
                            </m:e>
                          </m:func>
                        </m:den>
                      </m:f>
                      <m:r>
                        <a:rPr lang="en-US" sz="2100" b="1" i="1">
                          <a:latin typeface="Cambria Math" panose="02040503050406030204" pitchFamily="18" charset="0"/>
                        </a:rPr>
                        <m:t>=</m:t>
                      </m:r>
                      <m:r>
                        <a:rPr lang="en-US" sz="2100" b="1" i="1" smtClean="0">
                          <a:latin typeface="Cambria Math" panose="02040503050406030204" pitchFamily="18" charset="0"/>
                        </a:rPr>
                        <m:t>−</m:t>
                      </m:r>
                      <m:f>
                        <m:fPr>
                          <m:ctrlPr>
                            <a:rPr lang="en-US" sz="2100" i="1">
                              <a:latin typeface="Cambria Math" panose="02040503050406030204" pitchFamily="18" charset="0"/>
                            </a:rPr>
                          </m:ctrlPr>
                        </m:fPr>
                        <m:num>
                          <m:r>
                            <a:rPr lang="en-US" sz="2100" b="0" i="1" smtClean="0">
                              <a:latin typeface="Cambria Math" panose="02040503050406030204" pitchFamily="18" charset="0"/>
                            </a:rPr>
                            <m:t>0.53</m:t>
                          </m:r>
                          <m:r>
                            <a:rPr lang="en-US" sz="2100" i="1">
                              <a:latin typeface="Cambria Math" panose="02040503050406030204" pitchFamily="18" charset="0"/>
                              <a:ea typeface="Cambria Math" panose="02040503050406030204" pitchFamily="18" charset="0"/>
                            </a:rPr>
                            <m:t>𝜇</m:t>
                          </m:r>
                          <m:r>
                            <m:rPr>
                              <m:nor/>
                            </m:rPr>
                            <a:rPr lang="en-US" sz="2100">
                              <a:sym typeface="Symbol" panose="05050102010706020507" pitchFamily="18" charset="2"/>
                            </a:rPr>
                            <m:t>m</m:t>
                          </m:r>
                          <m:r>
                            <a:rPr lang="en-US" sz="2100" b="0" i="1" smtClean="0">
                              <a:latin typeface="Cambria Math" panose="02040503050406030204" pitchFamily="18" charset="0"/>
                              <a:sym typeface="Symbol" panose="05050102010706020507" pitchFamily="18" charset="2"/>
                            </a:rPr>
                            <m:t> </m:t>
                          </m:r>
                          <m:r>
                            <a:rPr lang="en-US" sz="2100" b="0" i="1" smtClean="0">
                              <a:latin typeface="Cambria Math" panose="02040503050406030204" pitchFamily="18" charset="0"/>
                              <a:ea typeface="Cambria Math" panose="02040503050406030204" pitchFamily="18" charset="0"/>
                              <a:sym typeface="Symbol" panose="05050102010706020507" pitchFamily="18" charset="2"/>
                            </a:rPr>
                            <m:t>∙</m:t>
                          </m:r>
                          <m:r>
                            <a:rPr lang="en-US" sz="2100" i="1">
                              <a:latin typeface="Cambria Math" panose="02040503050406030204" pitchFamily="18" charset="0"/>
                              <a:ea typeface="Cambria Math" panose="02040503050406030204" pitchFamily="18" charset="0"/>
                            </a:rPr>
                            <m:t>3,023</m:t>
                          </m:r>
                          <m:r>
                            <a:rPr lang="en-US" sz="2100" b="0" i="0" smtClean="0">
                              <a:latin typeface="Cambria Math" panose="02040503050406030204" pitchFamily="18" charset="0"/>
                              <a:ea typeface="Cambria Math" panose="02040503050406030204" pitchFamily="18" charset="0"/>
                            </a:rPr>
                            <m:t> </m:t>
                          </m:r>
                          <m:r>
                            <m:rPr>
                              <m:sty m:val="p"/>
                            </m:rPr>
                            <a:rPr lang="en-US" sz="2100">
                              <a:latin typeface="Cambria Math" panose="02040503050406030204" pitchFamily="18" charset="0"/>
                              <a:ea typeface="Cambria Math" panose="02040503050406030204" pitchFamily="18" charset="0"/>
                            </a:rPr>
                            <m:t>K</m:t>
                          </m:r>
                        </m:num>
                        <m:den>
                          <m:r>
                            <m:rPr>
                              <m:nor/>
                            </m:rPr>
                            <a:rPr lang="en-US" sz="2100"/>
                            <m:t>14,388 </m:t>
                          </m:r>
                          <m:r>
                            <m:rPr>
                              <m:nor/>
                            </m:rPr>
                            <a:rPr lang="en-US" sz="2100">
                              <a:sym typeface="Symbol"/>
                            </a:rPr>
                            <m:t></m:t>
                          </m:r>
                          <m:r>
                            <m:rPr>
                              <m:nor/>
                            </m:rPr>
                            <a:rPr lang="en-US" sz="2100"/>
                            <m:t>m</m:t>
                          </m:r>
                          <m:r>
                            <m:rPr>
                              <m:nor/>
                            </m:rPr>
                            <a:rPr lang="en-US" sz="2100"/>
                            <m:t>−</m:t>
                          </m:r>
                          <m:r>
                            <m:rPr>
                              <m:sty m:val="p"/>
                            </m:rPr>
                            <a:rPr lang="en-US" sz="2100">
                              <a:latin typeface="Cambria Math" panose="02040503050406030204" pitchFamily="18" charset="0"/>
                              <a:ea typeface="Cambria Math" panose="02040503050406030204" pitchFamily="18" charset="0"/>
                            </a:rPr>
                            <m:t>K</m:t>
                          </m:r>
                        </m:den>
                      </m:f>
                      <m:r>
                        <a:rPr lang="en-US" sz="2100" b="0" i="1" smtClean="0">
                          <a:latin typeface="Cambria Math" panose="02040503050406030204" pitchFamily="18" charset="0"/>
                        </a:rPr>
                        <m:t>=−11%</m:t>
                      </m:r>
                    </m:oMath>
                  </m:oMathPara>
                </a14:m>
                <a:endParaRPr lang="en-US" sz="2100" dirty="0"/>
              </a:p>
            </p:txBody>
          </p:sp>
        </mc:Choice>
        <mc:Fallback xmlns="">
          <p:sp>
            <p:nvSpPr>
              <p:cNvPr id="4" name="Rectangle 3"/>
              <p:cNvSpPr>
                <a:spLocks noRot="1" noChangeAspect="1" noMove="1" noResize="1" noEditPoints="1" noAdjustHandles="1" noChangeArrowheads="1" noChangeShapeType="1" noTextEdit="1"/>
              </p:cNvSpPr>
              <p:nvPr/>
            </p:nvSpPr>
            <p:spPr>
              <a:xfrm>
                <a:off x="2209800" y="4143683"/>
                <a:ext cx="4677370" cy="802784"/>
              </a:xfrm>
              <a:prstGeom prst="rect">
                <a:avLst/>
              </a:prstGeom>
              <a:blipFill rotWithShape="0">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35716" y="2753918"/>
                <a:ext cx="9072564" cy="76206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US" sz="2100" i="1" smtClean="0">
                              <a:latin typeface="Cambria Math" panose="02040503050406030204" pitchFamily="18" charset="0"/>
                            </a:rPr>
                          </m:ctrlPr>
                        </m:fPr>
                        <m:num>
                          <m:r>
                            <a:rPr lang="en-US" sz="2100" i="1">
                              <a:latin typeface="Cambria Math" panose="02040503050406030204" pitchFamily="18" charset="0"/>
                            </a:rPr>
                            <m:t>1</m:t>
                          </m:r>
                        </m:num>
                        <m:den>
                          <m:r>
                            <a:rPr lang="en-US" sz="2100" i="1">
                              <a:latin typeface="Cambria Math" panose="02040503050406030204" pitchFamily="18" charset="0"/>
                            </a:rPr>
                            <m:t>𝑇</m:t>
                          </m:r>
                        </m:den>
                      </m:f>
                      <m:acc>
                        <m:accPr>
                          <m:chr m:val="̇"/>
                          <m:ctrlPr>
                            <a:rPr lang="en-US" sz="2100" i="1">
                              <a:latin typeface="Cambria Math" panose="02040503050406030204" pitchFamily="18" charset="0"/>
                            </a:rPr>
                          </m:ctrlPr>
                        </m:accPr>
                        <m:e>
                          <m:r>
                            <a:rPr lang="en-US" sz="2100" i="1">
                              <a:latin typeface="Cambria Math" panose="02040503050406030204" pitchFamily="18" charset="0"/>
                            </a:rPr>
                            <m:t>=</m:t>
                          </m:r>
                        </m:e>
                      </m:acc>
                      <m:r>
                        <a:rPr lang="en-US" sz="2100" i="1">
                          <a:latin typeface="Cambria Math" panose="02040503050406030204" pitchFamily="18" charset="0"/>
                        </a:rPr>
                        <m:t> </m:t>
                      </m:r>
                      <m:f>
                        <m:fPr>
                          <m:ctrlPr>
                            <a:rPr lang="en-US" sz="2100" i="1">
                              <a:latin typeface="Cambria Math" panose="02040503050406030204" pitchFamily="18" charset="0"/>
                            </a:rPr>
                          </m:ctrlPr>
                        </m:fPr>
                        <m:num>
                          <m:r>
                            <a:rPr lang="en-US" sz="2100" i="1">
                              <a:latin typeface="Cambria Math" panose="02040503050406030204" pitchFamily="18" charset="0"/>
                            </a:rPr>
                            <m:t>1</m:t>
                          </m:r>
                        </m:num>
                        <m:den>
                          <m:sSub>
                            <m:sSubPr>
                              <m:ctrlPr>
                                <a:rPr lang="en-US" sz="2100" i="1">
                                  <a:latin typeface="Cambria Math" panose="02040503050406030204" pitchFamily="18" charset="0"/>
                                </a:rPr>
                              </m:ctrlPr>
                            </m:sSubPr>
                            <m:e>
                              <m:r>
                                <a:rPr lang="en-US" sz="2100" i="1">
                                  <a:latin typeface="Cambria Math" panose="02040503050406030204" pitchFamily="18" charset="0"/>
                                </a:rPr>
                                <m:t>𝑇</m:t>
                              </m:r>
                            </m:e>
                            <m:sub>
                              <m:r>
                                <m:rPr>
                                  <m:sty m:val="p"/>
                                </m:rPr>
                                <a:rPr lang="el-GR" sz="2100" i="1">
                                  <a:latin typeface="Cambria Math" panose="02040503050406030204" pitchFamily="18" charset="0"/>
                                  <a:ea typeface="Cambria Math" panose="02040503050406030204" pitchFamily="18" charset="0"/>
                                </a:rPr>
                                <m:t>λ</m:t>
                              </m:r>
                            </m:sub>
                          </m:sSub>
                        </m:den>
                      </m:f>
                      <m:r>
                        <a:rPr lang="en-US" sz="2100" i="1">
                          <a:latin typeface="Cambria Math" panose="02040503050406030204" pitchFamily="18" charset="0"/>
                        </a:rPr>
                        <m:t>+</m:t>
                      </m:r>
                      <m:f>
                        <m:fPr>
                          <m:ctrlPr>
                            <a:rPr lang="en-US" sz="2100" i="1">
                              <a:latin typeface="Cambria Math" panose="02040503050406030204" pitchFamily="18" charset="0"/>
                            </a:rPr>
                          </m:ctrlPr>
                        </m:fPr>
                        <m:num>
                          <m:r>
                            <m:rPr>
                              <m:sty m:val="p"/>
                            </m:rPr>
                            <a:rPr lang="el-GR" sz="2100" i="1">
                              <a:latin typeface="Cambria Math" panose="02040503050406030204" pitchFamily="18" charset="0"/>
                              <a:ea typeface="Cambria Math" panose="02040503050406030204" pitchFamily="18" charset="0"/>
                            </a:rPr>
                            <m:t>λ</m:t>
                          </m:r>
                        </m:num>
                        <m:den>
                          <m:sSub>
                            <m:sSubPr>
                              <m:ctrlPr>
                                <a:rPr lang="en-US" sz="2100" i="1">
                                  <a:latin typeface="Cambria Math" panose="02040503050406030204" pitchFamily="18" charset="0"/>
                                </a:rPr>
                              </m:ctrlPr>
                            </m:sSubPr>
                            <m:e>
                              <m:r>
                                <a:rPr lang="en-US" sz="2100" i="1">
                                  <a:latin typeface="Cambria Math" panose="02040503050406030204" pitchFamily="18" charset="0"/>
                                </a:rPr>
                                <m:t>𝐶</m:t>
                              </m:r>
                            </m:e>
                            <m:sub>
                              <m:r>
                                <a:rPr lang="en-US" sz="2100" i="1">
                                  <a:latin typeface="Cambria Math" panose="02040503050406030204" pitchFamily="18" charset="0"/>
                                </a:rPr>
                                <m:t>2</m:t>
                              </m:r>
                            </m:sub>
                          </m:sSub>
                        </m:den>
                      </m:f>
                      <m:r>
                        <m:rPr>
                          <m:nor/>
                        </m:rPr>
                        <a:rPr lang="en-US" sz="2100"/>
                        <m:t> </m:t>
                      </m:r>
                      <m:func>
                        <m:funcPr>
                          <m:ctrlPr>
                            <a:rPr lang="en-US" sz="2100" i="1">
                              <a:latin typeface="Cambria Math" panose="02040503050406030204" pitchFamily="18" charset="0"/>
                            </a:rPr>
                          </m:ctrlPr>
                        </m:funcPr>
                        <m:fName>
                          <m:r>
                            <m:rPr>
                              <m:sty m:val="p"/>
                            </m:rPr>
                            <a:rPr lang="en-US" sz="2100">
                              <a:latin typeface="Cambria Math" panose="02040503050406030204" pitchFamily="18" charset="0"/>
                            </a:rPr>
                            <m:t>ln</m:t>
                          </m:r>
                        </m:fName>
                        <m:e>
                          <m:sSub>
                            <m:sSubPr>
                              <m:ctrlPr>
                                <a:rPr lang="en-US" sz="2100" i="1">
                                  <a:latin typeface="Cambria Math" panose="02040503050406030204" pitchFamily="18" charset="0"/>
                                </a:rPr>
                              </m:ctrlPr>
                            </m:sSubPr>
                            <m:e>
                              <m:r>
                                <a:rPr lang="en-US" sz="2100" i="1">
                                  <a:latin typeface="Cambria Math" panose="02040503050406030204" pitchFamily="18" charset="0"/>
                                  <a:ea typeface="Cambria Math" panose="02040503050406030204" pitchFamily="18" charset="0"/>
                                </a:rPr>
                                <m:t>𝜀</m:t>
                              </m:r>
                            </m:e>
                            <m:sub>
                              <m:r>
                                <a:rPr lang="en-US" sz="2100" i="1">
                                  <a:latin typeface="Cambria Math" panose="02040503050406030204" pitchFamily="18" charset="0"/>
                                  <a:ea typeface="Cambria Math" panose="02040503050406030204" pitchFamily="18" charset="0"/>
                                </a:rPr>
                                <m:t>𝜆</m:t>
                              </m:r>
                            </m:sub>
                          </m:sSub>
                          <m:r>
                            <a:rPr lang="en-US" sz="2100" i="1">
                              <a:latin typeface="Cambria Math" panose="02040503050406030204" pitchFamily="18" charset="0"/>
                              <a:ea typeface="Cambria Math" panose="02040503050406030204" pitchFamily="18" charset="0"/>
                            </a:rPr>
                            <m:t>=</m:t>
                          </m:r>
                          <m:f>
                            <m:fPr>
                              <m:ctrlPr>
                                <a:rPr lang="en-US" sz="2100" i="1">
                                  <a:latin typeface="Cambria Math" panose="02040503050406030204" pitchFamily="18" charset="0"/>
                                  <a:ea typeface="Cambria Math" panose="02040503050406030204" pitchFamily="18" charset="0"/>
                                </a:rPr>
                              </m:ctrlPr>
                            </m:fPr>
                            <m:num>
                              <m:r>
                                <a:rPr lang="en-US" sz="2100" i="1">
                                  <a:latin typeface="Cambria Math" panose="02040503050406030204" pitchFamily="18" charset="0"/>
                                  <a:ea typeface="Cambria Math" panose="02040503050406030204" pitchFamily="18" charset="0"/>
                                </a:rPr>
                                <m:t>1</m:t>
                              </m:r>
                            </m:num>
                            <m:den>
                              <m:r>
                                <a:rPr lang="en-US" sz="2100" b="0" i="1" smtClean="0">
                                  <a:latin typeface="Cambria Math" panose="02040503050406030204" pitchFamily="18" charset="0"/>
                                  <a:ea typeface="Cambria Math" panose="02040503050406030204" pitchFamily="18" charset="0"/>
                                </a:rPr>
                                <m:t>2,950</m:t>
                              </m:r>
                              <m:r>
                                <a:rPr lang="en-US" sz="2100" i="1">
                                  <a:latin typeface="Cambria Math" panose="02040503050406030204" pitchFamily="18" charset="0"/>
                                  <a:ea typeface="Cambria Math" panose="02040503050406030204" pitchFamily="18" charset="0"/>
                                </a:rPr>
                                <m:t> </m:t>
                              </m:r>
                              <m:r>
                                <m:rPr>
                                  <m:sty m:val="p"/>
                                </m:rPr>
                                <a:rPr lang="en-US" sz="2100" i="0">
                                  <a:latin typeface="Cambria Math" panose="02040503050406030204" pitchFamily="18" charset="0"/>
                                  <a:ea typeface="Cambria Math" panose="02040503050406030204" pitchFamily="18" charset="0"/>
                                </a:rPr>
                                <m:t>K</m:t>
                              </m:r>
                            </m:den>
                          </m:f>
                          <m:r>
                            <a:rPr lang="en-US" sz="2100" i="1">
                              <a:latin typeface="Cambria Math" panose="02040503050406030204" pitchFamily="18" charset="0"/>
                              <a:ea typeface="Cambria Math" panose="02040503050406030204" pitchFamily="18" charset="0"/>
                            </a:rPr>
                            <m:t>+</m:t>
                          </m:r>
                          <m:f>
                            <m:fPr>
                              <m:ctrlPr>
                                <a:rPr lang="en-US" sz="2100" i="1">
                                  <a:latin typeface="Cambria Math" panose="02040503050406030204" pitchFamily="18" charset="0"/>
                                  <a:ea typeface="Cambria Math" panose="02040503050406030204" pitchFamily="18" charset="0"/>
                                </a:rPr>
                              </m:ctrlPr>
                            </m:fPr>
                            <m:num>
                              <m:r>
                                <a:rPr lang="en-US" sz="2100" i="1">
                                  <a:latin typeface="Cambria Math" panose="02040503050406030204" pitchFamily="18" charset="0"/>
                                  <a:ea typeface="Cambria Math" panose="02040503050406030204" pitchFamily="18" charset="0"/>
                                </a:rPr>
                                <m:t>0.5</m:t>
                              </m:r>
                              <m:r>
                                <a:rPr lang="en-US" sz="2100" b="0" i="1" smtClean="0">
                                  <a:latin typeface="Cambria Math" panose="02040503050406030204" pitchFamily="18" charset="0"/>
                                  <a:ea typeface="Cambria Math" panose="02040503050406030204" pitchFamily="18" charset="0"/>
                                </a:rPr>
                                <m:t>2</m:t>
                              </m:r>
                              <m:r>
                                <m:rPr>
                                  <m:nor/>
                                </m:rPr>
                                <a:rPr lang="en-US" sz="2100">
                                  <a:latin typeface="Cambria Math" panose="02040503050406030204" pitchFamily="18" charset="0"/>
                                  <a:ea typeface="Cambria Math" panose="02040503050406030204" pitchFamily="18" charset="0"/>
                                </a:rPr>
                                <m:t> </m:t>
                              </m:r>
                              <m:r>
                                <m:rPr>
                                  <m:nor/>
                                </m:rPr>
                                <a:rPr lang="en-US" sz="2100">
                                  <a:sym typeface="Symbol"/>
                                </a:rPr>
                                <m:t></m:t>
                              </m:r>
                              <m:r>
                                <m:rPr>
                                  <m:nor/>
                                </m:rPr>
                                <a:rPr lang="en-US" sz="2100"/>
                                <m:t>m</m:t>
                              </m:r>
                            </m:num>
                            <m:den>
                              <m:r>
                                <m:rPr>
                                  <m:nor/>
                                </m:rPr>
                                <a:rPr lang="en-US" sz="2100">
                                  <a:latin typeface="Cambria Math" panose="02040503050406030204" pitchFamily="18" charset="0"/>
                                  <a:ea typeface="Cambria Math" panose="02040503050406030204" pitchFamily="18" charset="0"/>
                                </a:rPr>
                                <m:t>14,388 </m:t>
                              </m:r>
                              <m:r>
                                <m:rPr>
                                  <m:nor/>
                                </m:rPr>
                                <a:rPr lang="en-US" sz="2100">
                                  <a:sym typeface="Symbol"/>
                                </a:rPr>
                                <m:t></m:t>
                              </m:r>
                              <m:r>
                                <m:rPr>
                                  <m:nor/>
                                </m:rPr>
                                <a:rPr lang="en-US" sz="2100"/>
                                <m:t>m</m:t>
                              </m:r>
                              <m:r>
                                <m:rPr>
                                  <m:nor/>
                                </m:rPr>
                                <a:rPr lang="en-US" sz="2100"/>
                                <m:t>−</m:t>
                              </m:r>
                              <m:r>
                                <m:rPr>
                                  <m:sty m:val="p"/>
                                </m:rPr>
                                <a:rPr lang="en-US" sz="2100">
                                  <a:latin typeface="Cambria Math" panose="02040503050406030204" pitchFamily="18" charset="0"/>
                                  <a:ea typeface="Cambria Math" panose="02040503050406030204" pitchFamily="18" charset="0"/>
                                </a:rPr>
                                <m:t>K</m:t>
                              </m:r>
                            </m:den>
                          </m:f>
                          <m:func>
                            <m:funcPr>
                              <m:ctrlPr>
                                <a:rPr lang="en-US" sz="2100" i="1">
                                  <a:latin typeface="Cambria Math" panose="02040503050406030204" pitchFamily="18" charset="0"/>
                                  <a:ea typeface="Cambria Math" panose="02040503050406030204" pitchFamily="18" charset="0"/>
                                </a:rPr>
                              </m:ctrlPr>
                            </m:funcPr>
                            <m:fName>
                              <m:r>
                                <m:rPr>
                                  <m:sty m:val="p"/>
                                </m:rPr>
                                <a:rPr lang="en-US" sz="2100">
                                  <a:latin typeface="Cambria Math" panose="02040503050406030204" pitchFamily="18" charset="0"/>
                                  <a:ea typeface="Cambria Math" panose="02040503050406030204" pitchFamily="18" charset="0"/>
                                </a:rPr>
                                <m:t>ln</m:t>
                              </m:r>
                            </m:fName>
                            <m:e>
                              <m:d>
                                <m:dPr>
                                  <m:ctrlPr>
                                    <a:rPr lang="en-US" sz="2100" i="1">
                                      <a:latin typeface="Cambria Math" panose="02040503050406030204" pitchFamily="18" charset="0"/>
                                      <a:ea typeface="Cambria Math" panose="02040503050406030204" pitchFamily="18" charset="0"/>
                                    </a:rPr>
                                  </m:ctrlPr>
                                </m:dPr>
                                <m:e>
                                  <m:r>
                                    <a:rPr lang="en-US" sz="2100" i="1">
                                      <a:latin typeface="Cambria Math" panose="02040503050406030204" pitchFamily="18" charset="0"/>
                                      <a:ea typeface="Cambria Math" panose="02040503050406030204" pitchFamily="18" charset="0"/>
                                    </a:rPr>
                                    <m:t>0.8</m:t>
                                  </m:r>
                                </m:e>
                              </m:d>
                            </m:e>
                          </m:func>
                        </m:e>
                      </m:func>
                      <m:r>
                        <a:rPr lang="en-US" sz="2100" b="0" i="1" smtClean="0">
                          <a:latin typeface="Cambria Math" panose="02040503050406030204" pitchFamily="18" charset="0"/>
                          <a:ea typeface="Cambria Math" panose="02040503050406030204" pitchFamily="18" charset="0"/>
                        </a:rPr>
                        <m:t>=3.038×</m:t>
                      </m:r>
                      <m:sSup>
                        <m:sSupPr>
                          <m:ctrlPr>
                            <a:rPr lang="en-US" sz="2100" b="0" i="1" smtClean="0">
                              <a:latin typeface="Cambria Math" panose="02040503050406030204" pitchFamily="18" charset="0"/>
                              <a:ea typeface="Cambria Math" panose="02040503050406030204" pitchFamily="18" charset="0"/>
                            </a:rPr>
                          </m:ctrlPr>
                        </m:sSupPr>
                        <m:e>
                          <m:r>
                            <a:rPr lang="en-US" sz="2100" b="0" i="1" smtClean="0">
                              <a:latin typeface="Cambria Math" panose="02040503050406030204" pitchFamily="18" charset="0"/>
                              <a:ea typeface="Cambria Math" panose="02040503050406030204" pitchFamily="18" charset="0"/>
                            </a:rPr>
                            <m:t>10</m:t>
                          </m:r>
                        </m:e>
                        <m:sup>
                          <m:r>
                            <a:rPr lang="en-US" sz="2100" b="0" i="1" smtClean="0">
                              <a:latin typeface="Cambria Math" panose="02040503050406030204" pitchFamily="18" charset="0"/>
                              <a:ea typeface="Cambria Math" panose="02040503050406030204" pitchFamily="18" charset="0"/>
                            </a:rPr>
                            <m:t>−3</m:t>
                          </m:r>
                        </m:sup>
                      </m:sSup>
                      <m:r>
                        <a:rPr lang="en-US" sz="2100" b="0" i="1" smtClean="0">
                          <a:latin typeface="Cambria Math" panose="02040503050406030204" pitchFamily="18" charset="0"/>
                          <a:ea typeface="Cambria Math" panose="02040503050406030204" pitchFamily="18" charset="0"/>
                        </a:rPr>
                        <m:t> 1/</m:t>
                      </m:r>
                      <m:r>
                        <m:rPr>
                          <m:sty m:val="p"/>
                        </m:rPr>
                        <a:rPr lang="en-US" sz="2100">
                          <a:latin typeface="Cambria Math" panose="02040503050406030204" pitchFamily="18" charset="0"/>
                          <a:ea typeface="Cambria Math" panose="02040503050406030204" pitchFamily="18" charset="0"/>
                        </a:rPr>
                        <m:t>K</m:t>
                      </m:r>
                    </m:oMath>
                  </m:oMathPara>
                </a14:m>
                <a:endParaRPr lang="en-US" sz="2100" dirty="0" smtClean="0"/>
              </a:p>
            </p:txBody>
          </p:sp>
        </mc:Choice>
        <mc:Fallback xmlns="">
          <p:sp>
            <p:nvSpPr>
              <p:cNvPr id="5" name="Rectangle 4"/>
              <p:cNvSpPr>
                <a:spLocks noRot="1" noChangeAspect="1" noMove="1" noResize="1" noEditPoints="1" noAdjustHandles="1" noChangeArrowheads="1" noChangeShapeType="1" noTextEdit="1"/>
              </p:cNvSpPr>
              <p:nvPr/>
            </p:nvSpPr>
            <p:spPr>
              <a:xfrm>
                <a:off x="35716" y="2753918"/>
                <a:ext cx="9072564" cy="762068"/>
              </a:xfrm>
              <a:prstGeom prst="rect">
                <a:avLst/>
              </a:prstGeom>
              <a:blipFill rotWithShape="0">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457199" y="3578904"/>
                <a:ext cx="8229599" cy="430887"/>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sz="2100" i="1" smtClean="0">
                          <a:latin typeface="Cambria Math" panose="02040503050406030204" pitchFamily="18" charset="0"/>
                        </a:rPr>
                        <m:t>𝑇</m:t>
                      </m:r>
                      <m:r>
                        <a:rPr lang="en-US" sz="2100" b="0" i="1" smtClean="0">
                          <a:latin typeface="Cambria Math" panose="02040503050406030204" pitchFamily="18" charset="0"/>
                          <a:ea typeface="Cambria Math" panose="02040503050406030204" pitchFamily="18" charset="0"/>
                        </a:rPr>
                        <m:t>=3,023 </m:t>
                      </m:r>
                      <m:r>
                        <m:rPr>
                          <m:sty m:val="p"/>
                        </m:rPr>
                        <a:rPr lang="en-US" sz="2100" b="0" i="0" smtClean="0">
                          <a:latin typeface="Cambria Math" panose="02040503050406030204" pitchFamily="18" charset="0"/>
                          <a:ea typeface="Cambria Math" panose="02040503050406030204" pitchFamily="18" charset="0"/>
                        </a:rPr>
                        <m:t>K</m:t>
                      </m:r>
                    </m:oMath>
                  </m:oMathPara>
                </a14:m>
                <a:endParaRPr lang="en-US" sz="2100" dirty="0" smtClean="0"/>
              </a:p>
            </p:txBody>
          </p:sp>
        </mc:Choice>
        <mc:Fallback xmlns="">
          <p:sp>
            <p:nvSpPr>
              <p:cNvPr id="6" name="Rectangle 5"/>
              <p:cNvSpPr>
                <a:spLocks noRot="1" noChangeAspect="1" noMove="1" noResize="1" noEditPoints="1" noAdjustHandles="1" noChangeArrowheads="1" noChangeShapeType="1" noTextEdit="1"/>
              </p:cNvSpPr>
              <p:nvPr/>
            </p:nvSpPr>
            <p:spPr>
              <a:xfrm>
                <a:off x="457199" y="3578904"/>
                <a:ext cx="8229599" cy="430887"/>
              </a:xfrm>
              <a:prstGeom prst="rect">
                <a:avLst/>
              </a:prstGeom>
              <a:blipFill rotWithShape="0">
                <a:blip r:embed="rId6"/>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9102542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Example </a:t>
            </a:r>
            <a:r>
              <a:rPr lang="en-US" sz="3200" dirty="0" smtClean="0"/>
              <a:t>7 - 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219200"/>
                <a:ext cx="8229600" cy="1954381"/>
              </a:xfrm>
            </p:spPr>
            <p:txBody>
              <a:bodyPr/>
              <a:lstStyle/>
              <a:p>
                <a:pPr marL="0" indent="0">
                  <a:buNone/>
                </a:pPr>
                <a:r>
                  <a:rPr lang="en-US" sz="2400" dirty="0" smtClean="0"/>
                  <a:t>E7: Repeat example 6 except for a detector with a wavelength of 5.8 </a:t>
                </a:r>
                <a14:m>
                  <m:oMath xmlns:m="http://schemas.openxmlformats.org/officeDocument/2006/math">
                    <m:r>
                      <a:rPr lang="en-US" sz="2400" i="1">
                        <a:latin typeface="Cambria Math" panose="02040503050406030204" pitchFamily="18" charset="0"/>
                        <a:ea typeface="Cambria Math" panose="02040503050406030204" pitchFamily="18" charset="0"/>
                      </a:rPr>
                      <m:t>𝜇</m:t>
                    </m:r>
                  </m:oMath>
                </a14:m>
                <a:r>
                  <a:rPr lang="en-US" sz="2400" dirty="0" smtClean="0">
                    <a:sym typeface="Symbol" panose="05050102010706020507" pitchFamily="18" charset="2"/>
                  </a:rPr>
                  <a:t>m where the </a:t>
                </a:r>
                <a:r>
                  <a:rPr lang="en-US" sz="2400" dirty="0"/>
                  <a:t>emissivity </a:t>
                </a:r>
                <a:r>
                  <a:rPr lang="en-US" sz="2400" dirty="0" smtClean="0"/>
                  <a:t>is </a:t>
                </a:r>
                <a:r>
                  <a:rPr lang="en-US" sz="2400" dirty="0"/>
                  <a:t>estimated to be 0.8 with an estimated uncertainty of 20</a:t>
                </a:r>
                <a:r>
                  <a:rPr lang="en-US" sz="2400" dirty="0" smtClean="0"/>
                  <a:t>% at an</a:t>
                </a:r>
                <a:r>
                  <a:rPr lang="en-US" sz="2400" dirty="0">
                    <a:sym typeface="Symbol" panose="05050102010706020507" pitchFamily="18" charset="2"/>
                  </a:rPr>
                  <a:t> equivalent blackbody</a:t>
                </a:r>
                <a:r>
                  <a:rPr lang="en-US" sz="2400" dirty="0" smtClean="0"/>
                  <a:t> temperature of 2,950 K</a:t>
                </a:r>
                <a:r>
                  <a:rPr lang="en-US" sz="2400" dirty="0" smtClean="0">
                    <a:sym typeface="Symbol" panose="05050102010706020507" pitchFamily="18" charset="2"/>
                  </a:rPr>
                  <a:t>.</a:t>
                </a:r>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219200"/>
                <a:ext cx="8229600" cy="1954381"/>
              </a:xfrm>
              <a:blipFill rotWithShape="0">
                <a:blip r:embed="rId3"/>
                <a:stretch>
                  <a:fillRect l="-1111" t="-2492" r="-741"/>
                </a:stretch>
              </a:blipFill>
            </p:spPr>
            <p:txBody>
              <a:bodyPr/>
              <a:lstStyle/>
              <a:p>
                <a:r>
                  <a:rPr lang="en-US">
                    <a:noFill/>
                  </a:rPr>
                  <a:t> </a:t>
                </a:r>
              </a:p>
            </p:txBody>
          </p:sp>
        </mc:Fallback>
      </mc:AlternateContent>
    </p:spTree>
    <p:extLst>
      <p:ext uri="{BB962C8B-B14F-4D97-AF65-F5344CB8AC3E}">
        <p14:creationId xmlns:p14="http://schemas.microsoft.com/office/powerpoint/2010/main" val="22635847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7 - </a:t>
            </a:r>
            <a:r>
              <a:rPr lang="en-US" dirty="0" smtClean="0"/>
              <a:t>II</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28601" y="1600200"/>
                <a:ext cx="8686800" cy="5031762"/>
              </a:xfrm>
            </p:spPr>
            <p:txBody>
              <a:bodyPr/>
              <a:lstStyle/>
              <a:p>
                <a:pPr marL="0" indent="0">
                  <a:buNone/>
                </a:pPr>
                <a:r>
                  <a:rPr lang="en-US" sz="2400" dirty="0" smtClean="0"/>
                  <a:t>A7: The wavelength temperature product is 2,950 K times 5.8 </a:t>
                </a:r>
                <a14:m>
                  <m:oMath xmlns:m="http://schemas.openxmlformats.org/officeDocument/2006/math">
                    <m:r>
                      <a:rPr lang="en-US" sz="2400" i="1">
                        <a:latin typeface="Cambria Math" panose="02040503050406030204" pitchFamily="18" charset="0"/>
                      </a:rPr>
                      <m:t>𝜇</m:t>
                    </m:r>
                  </m:oMath>
                </a14:m>
                <a:r>
                  <a:rPr lang="en-US" sz="2400" dirty="0"/>
                  <a:t>m or 17,110 </a:t>
                </a:r>
                <a14:m>
                  <m:oMath xmlns:m="http://schemas.openxmlformats.org/officeDocument/2006/math">
                    <m:r>
                      <a:rPr lang="en-US" sz="2400" i="1">
                        <a:latin typeface="Cambria Math" panose="02040503050406030204" pitchFamily="18" charset="0"/>
                      </a:rPr>
                      <m:t>𝜇</m:t>
                    </m:r>
                  </m:oMath>
                </a14:m>
                <a:r>
                  <a:rPr lang="en-US" sz="2400" dirty="0"/>
                  <a:t>m-K. This is greater than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2</m:t>
                        </m:r>
                      </m:sub>
                    </m:sSub>
                  </m:oMath>
                </a14:m>
                <a:r>
                  <a:rPr lang="en-US" sz="2400" dirty="0"/>
                  <a:t> or 14,388 </a:t>
                </a:r>
                <a:r>
                  <a:rPr lang="en-US" sz="2400" dirty="0">
                    <a:sym typeface="Symbol" panose="05050102010706020507" pitchFamily="18" charset="2"/>
                  </a:rPr>
                  <a:t></a:t>
                </a:r>
                <a:r>
                  <a:rPr lang="en-US" sz="2400" dirty="0"/>
                  <a:t>m-K, so, Wien’s approximation is not valid and the full Planck equation (Equation 1) and routine bb_tst must be used</a:t>
                </a:r>
                <a:r>
                  <a:rPr lang="en-US" sz="2400" dirty="0" smtClean="0"/>
                  <a:t>.</a:t>
                </a:r>
                <a:endParaRPr lang="en-US" sz="2400" i="1" dirty="0" smtClean="0">
                  <a:latin typeface="Cambria Math" panose="02040503050406030204" pitchFamily="18" charset="0"/>
                  <a:sym typeface="Symbol" panose="05050102010706020507" pitchFamily="18" charset="2"/>
                </a:endParaRPr>
              </a:p>
              <a:p>
                <a:pPr marL="0" indent="0">
                  <a:buNone/>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sym typeface="Symbol" panose="05050102010706020507" pitchFamily="18" charset="2"/>
                        </a:rPr>
                        <m:t>𝑇</m:t>
                      </m:r>
                      <m:r>
                        <a:rPr lang="en-US" i="1">
                          <a:latin typeface="Cambria Math" panose="02040503050406030204" pitchFamily="18" charset="0"/>
                          <a:sym typeface="Symbol" panose="05050102010706020507" pitchFamily="18" charset="2"/>
                        </a:rPr>
                        <m:t>=</m:t>
                      </m:r>
                      <m:f>
                        <m:fPr>
                          <m:ctrlPr>
                            <a:rPr lang="el-GR" i="1">
                              <a:latin typeface="Cambria Math" panose="02040503050406030204" pitchFamily="18" charset="0"/>
                              <a:ea typeface="Cambria Math" panose="02040503050406030204" pitchFamily="18" charset="0"/>
                            </a:rPr>
                          </m:ctrlPr>
                        </m:fPr>
                        <m:num>
                          <m:f>
                            <m:fPr>
                              <m:type m:val="lin"/>
                              <m:ctrlPr>
                                <a:rPr lang="en-US" i="1">
                                  <a:latin typeface="Cambria Math" panose="02040503050406030204" pitchFamily="18" charset="0"/>
                                  <a:sym typeface="Symbol" panose="05050102010706020507" pitchFamily="18" charset="2"/>
                                </a:rPr>
                              </m:ctrlPr>
                            </m:fPr>
                            <m:num>
                              <m:r>
                                <a:rPr lang="en-US" i="1">
                                  <a:latin typeface="Cambria Math" panose="02040503050406030204" pitchFamily="18" charset="0"/>
                                </a:rPr>
                                <m:t>14,388</m:t>
                              </m:r>
                              <m:r>
                                <m:rPr>
                                  <m:nor/>
                                </m:rPr>
                                <a:rPr lang="en-US"/>
                                <m:t> </m:t>
                              </m:r>
                              <m:r>
                                <m:rPr>
                                  <m:nor/>
                                </m:rPr>
                                <a:rPr lang="en-US">
                                  <a:ea typeface="Cambria Math" panose="02040503050406030204" pitchFamily="18" charset="0"/>
                                  <a:sym typeface="Symbol"/>
                                </a:rPr>
                                <m:t></m:t>
                              </m:r>
                              <m:r>
                                <m:rPr>
                                  <m:nor/>
                                </m:rPr>
                                <a:rPr lang="en-US">
                                  <a:ea typeface="Cambria Math" panose="02040503050406030204" pitchFamily="18" charset="0"/>
                                </a:rPr>
                                <m:t>m</m:t>
                              </m:r>
                              <m:r>
                                <m:rPr>
                                  <m:nor/>
                                </m:rPr>
                                <a:rPr lang="en-US" i="1">
                                  <a:ea typeface="Cambria Math" panose="02040503050406030204" pitchFamily="18" charset="0"/>
                                </a:rPr>
                                <m:t>−</m:t>
                              </m:r>
                              <m:r>
                                <m:rPr>
                                  <m:nor/>
                                </m:rPr>
                                <a:rPr lang="en-US">
                                  <a:ea typeface="Cambria Math" panose="02040503050406030204" pitchFamily="18" charset="0"/>
                                </a:rPr>
                                <m:t>K</m:t>
                              </m:r>
                            </m:num>
                            <m:den>
                              <m:r>
                                <a:rPr lang="en-US" i="1">
                                  <a:latin typeface="Cambria Math" panose="02040503050406030204" pitchFamily="18" charset="0"/>
                                  <a:ea typeface="Cambria Math" panose="02040503050406030204" pitchFamily="18" charset="0"/>
                                </a:rPr>
                                <m:t>5.8 </m:t>
                              </m:r>
                              <m:r>
                                <a:rPr lang="en-US" i="1">
                                  <a:latin typeface="Cambria Math" panose="02040503050406030204" pitchFamily="18" charset="0"/>
                                  <a:ea typeface="Cambria Math" panose="02040503050406030204" pitchFamily="18" charset="0"/>
                                </a:rPr>
                                <m:t>𝜇</m:t>
                              </m:r>
                              <m:r>
                                <m:rPr>
                                  <m:nor/>
                                </m:rPr>
                                <a:rPr lang="en-US">
                                  <a:sym typeface="Symbol" panose="05050102010706020507" pitchFamily="18" charset="2"/>
                                </a:rPr>
                                <m:t>m</m:t>
                              </m:r>
                            </m:den>
                          </m:f>
                        </m:num>
                        <m:den>
                          <m:func>
                            <m:funcPr>
                              <m:ctrlPr>
                                <a:rPr lang="en-US" i="1">
                                  <a:latin typeface="Cambria Math" panose="02040503050406030204" pitchFamily="18" charset="0"/>
                                  <a:ea typeface="Cambria Math" panose="02040503050406030204" pitchFamily="18" charset="0"/>
                                </a:rPr>
                              </m:ctrlPr>
                            </m:funcPr>
                            <m:fName>
                              <m:r>
                                <m:rPr>
                                  <m:sty m:val="p"/>
                                </m:rPr>
                                <a:rPr lang="en-US">
                                  <a:latin typeface="Cambria Math" panose="02040503050406030204" pitchFamily="18" charset="0"/>
                                  <a:ea typeface="Cambria Math" panose="02040503050406030204" pitchFamily="18" charset="0"/>
                                </a:rPr>
                                <m:t>ln</m:t>
                              </m:r>
                            </m:fName>
                            <m:e>
                              <m:d>
                                <m:dPr>
                                  <m:ctrlPr>
                                    <a:rPr lang="en-US" i="1">
                                      <a:latin typeface="Cambria Math" panose="02040503050406030204" pitchFamily="18" charset="0"/>
                                    </a:rPr>
                                  </m:ctrlPr>
                                </m:dPr>
                                <m:e>
                                  <m:r>
                                    <a:rPr lang="en-US" i="1">
                                      <a:latin typeface="Cambria Math" panose="02040503050406030204" pitchFamily="18" charset="0"/>
                                      <a:ea typeface="Cambria Math" panose="02040503050406030204" pitchFamily="18" charset="0"/>
                                    </a:rPr>
                                    <m:t>0.8</m:t>
                                  </m:r>
                                  <m:r>
                                    <a:rPr lang="el-GR" i="1">
                                      <a:latin typeface="Cambria Math" panose="02040503050406030204" pitchFamily="18" charset="0"/>
                                      <a:ea typeface="Cambria Math" panose="02040503050406030204" pitchFamily="18" charset="0"/>
                                    </a:rPr>
                                    <m:t>∙</m:t>
                                  </m:r>
                                  <m:d>
                                    <m:dPr>
                                      <m:ctrlPr>
                                        <a:rPr lang="en-US" i="1">
                                          <a:latin typeface="Cambria Math" panose="02040503050406030204" pitchFamily="18" charset="0"/>
                                        </a:rPr>
                                      </m:ctrlPr>
                                    </m:dPr>
                                    <m:e>
                                      <m:sSup>
                                        <m:sSupPr>
                                          <m:ctrlPr>
                                            <a:rPr lang="en-US" i="1">
                                              <a:latin typeface="Cambria Math" panose="02040503050406030204" pitchFamily="18" charset="0"/>
                                            </a:rPr>
                                          </m:ctrlPr>
                                        </m:sSupPr>
                                        <m:e>
                                          <m:r>
                                            <a:rPr lang="en-US" i="1">
                                              <a:latin typeface="Cambria Math" panose="02040503050406030204" pitchFamily="18" charset="0"/>
                                            </a:rPr>
                                            <m:t>𝑒</m:t>
                                          </m:r>
                                        </m:e>
                                        <m:sup>
                                          <m:f>
                                            <m:fPr>
                                              <m:type m:val="lin"/>
                                              <m:ctrlPr>
                                                <a:rPr lang="en-US" i="1">
                                                  <a:latin typeface="Cambria Math" panose="02040503050406030204" pitchFamily="18" charset="0"/>
                                                  <a:ea typeface="Cambria Math" panose="02040503050406030204" pitchFamily="18" charset="0"/>
                                                  <a:sym typeface="Symbol" panose="05050102010706020507" pitchFamily="18" charset="2"/>
                                                </a:rPr>
                                              </m:ctrlPr>
                                            </m:fPr>
                                            <m:num>
                                              <m:r>
                                                <a:rPr lang="en-US" i="1">
                                                  <a:latin typeface="Cambria Math" panose="02040503050406030204" pitchFamily="18" charset="0"/>
                                                  <a:ea typeface="Cambria Math" panose="02040503050406030204" pitchFamily="18" charset="0"/>
                                                </a:rPr>
                                                <m:t>14,388</m:t>
                                              </m:r>
                                              <m:r>
                                                <m:rPr>
                                                  <m:nor/>
                                                </m:rPr>
                                                <a:rPr lang="en-US">
                                                  <a:ea typeface="Cambria Math" panose="02040503050406030204" pitchFamily="18" charset="0"/>
                                                </a:rPr>
                                                <m:t> </m:t>
                                              </m:r>
                                              <m:r>
                                                <m:rPr>
                                                  <m:nor/>
                                                </m:rPr>
                                                <a:rPr lang="en-US">
                                                  <a:ea typeface="Cambria Math" panose="02040503050406030204" pitchFamily="18" charset="0"/>
                                                  <a:sym typeface="Symbol"/>
                                                </a:rPr>
                                                <m:t></m:t>
                                              </m:r>
                                              <m:r>
                                                <m:rPr>
                                                  <m:nor/>
                                                </m:rPr>
                                                <a:rPr lang="en-US">
                                                  <a:ea typeface="Cambria Math" panose="02040503050406030204" pitchFamily="18" charset="0"/>
                                                </a:rPr>
                                                <m:t>m</m:t>
                                              </m:r>
                                              <m:r>
                                                <m:rPr>
                                                  <m:nor/>
                                                </m:rPr>
                                                <a:rPr lang="en-US" i="1">
                                                  <a:ea typeface="Cambria Math" panose="02040503050406030204" pitchFamily="18" charset="0"/>
                                                </a:rPr>
                                                <m:t>−</m:t>
                                              </m:r>
                                              <m:r>
                                                <m:rPr>
                                                  <m:sty m:val="p"/>
                                                </m:rPr>
                                                <a:rPr lang="en-US">
                                                  <a:latin typeface="Cambria Math" panose="02040503050406030204" pitchFamily="18" charset="0"/>
                                                  <a:ea typeface="Cambria Math" panose="02040503050406030204" pitchFamily="18" charset="0"/>
                                                  <a:sym typeface="Symbol" panose="05050102010706020507" pitchFamily="18" charset="2"/>
                                                </a:rPr>
                                                <m:t>K</m:t>
                                              </m:r>
                                            </m:num>
                                            <m:den>
                                              <m:r>
                                                <a:rPr lang="en-US" i="1">
                                                  <a:latin typeface="Cambria Math" panose="02040503050406030204" pitchFamily="18" charset="0"/>
                                                  <a:ea typeface="Cambria Math" panose="02040503050406030204" pitchFamily="18" charset="0"/>
                                                </a:rPr>
                                                <m:t>5.8</m:t>
                                              </m:r>
                                              <m:r>
                                                <m:rPr>
                                                  <m:nor/>
                                                </m:rPr>
                                                <a:rPr lang="en-US">
                                                  <a:ea typeface="Cambria Math" panose="02040503050406030204" pitchFamily="18" charset="0"/>
                                                </a:rPr>
                                                <m:t> </m:t>
                                              </m:r>
                                              <m:r>
                                                <m:rPr>
                                                  <m:nor/>
                                                </m:rPr>
                                                <a:rPr lang="en-US">
                                                  <a:ea typeface="Cambria Math" panose="02040503050406030204" pitchFamily="18" charset="0"/>
                                                  <a:sym typeface="Symbol"/>
                                                </a:rPr>
                                                <m:t></m:t>
                                              </m:r>
                                              <m:r>
                                                <m:rPr>
                                                  <m:nor/>
                                                </m:rPr>
                                                <a:rPr lang="en-US">
                                                  <a:ea typeface="Cambria Math" panose="02040503050406030204" pitchFamily="18" charset="0"/>
                                                </a:rPr>
                                                <m:t>m</m:t>
                                              </m:r>
                                              <m:r>
                                                <a:rPr lang="en-US" i="1">
                                                  <a:latin typeface="Cambria Math" panose="02040503050406030204" pitchFamily="18" charset="0"/>
                                                  <a:ea typeface="Cambria Math" panose="02040503050406030204" pitchFamily="18" charset="0"/>
                                                </a:rPr>
                                                <m:t>∙</m:t>
                                              </m:r>
                                            </m:den>
                                          </m:f>
                                          <m:r>
                                            <a:rPr lang="en-US" i="1">
                                              <a:latin typeface="Cambria Math" panose="02040503050406030204" pitchFamily="18" charset="0"/>
                                              <a:ea typeface="Cambria Math" panose="02040503050406030204" pitchFamily="18" charset="0"/>
                                              <a:sym typeface="Symbol" panose="05050102010706020507" pitchFamily="18" charset="2"/>
                                            </a:rPr>
                                            <m:t> 2,950 </m:t>
                                          </m:r>
                                          <m:r>
                                            <m:rPr>
                                              <m:sty m:val="p"/>
                                            </m:rPr>
                                            <a:rPr lang="en-US">
                                              <a:latin typeface="Cambria Math" panose="02040503050406030204" pitchFamily="18" charset="0"/>
                                              <a:ea typeface="Cambria Math" panose="02040503050406030204" pitchFamily="18" charset="0"/>
                                              <a:sym typeface="Symbol" panose="05050102010706020507" pitchFamily="18" charset="2"/>
                                            </a:rPr>
                                            <m:t>K</m:t>
                                          </m:r>
                                        </m:sup>
                                      </m:sSup>
                                      <m:r>
                                        <a:rPr lang="en-US">
                                          <a:latin typeface="Cambria Math" panose="02040503050406030204" pitchFamily="18" charset="0"/>
                                        </a:rPr>
                                        <m:t>−1</m:t>
                                      </m:r>
                                    </m:e>
                                  </m:d>
                                  <m:r>
                                    <a:rPr lang="en-US" i="1">
                                      <a:latin typeface="Cambria Math" panose="02040503050406030204" pitchFamily="18" charset="0"/>
                                    </a:rPr>
                                    <m:t>+1</m:t>
                                  </m:r>
                                </m:e>
                              </m:d>
                            </m:e>
                          </m:func>
                        </m:den>
                      </m:f>
                      <m:r>
                        <a:rPr lang="en-US" i="1">
                          <a:latin typeface="Cambria Math" panose="02040503050406030204" pitchFamily="18" charset="0"/>
                        </a:rPr>
                        <m:t>=3,445</m:t>
                      </m:r>
                      <m:r>
                        <a:rPr lang="en-US">
                          <a:latin typeface="Cambria Math" panose="02040503050406030204" pitchFamily="18" charset="0"/>
                        </a:rPr>
                        <m:t> </m:t>
                      </m:r>
                      <m:r>
                        <m:rPr>
                          <m:sty m:val="p"/>
                        </m:rPr>
                        <a:rPr lang="en-US">
                          <a:latin typeface="Cambria Math" panose="02040503050406030204" pitchFamily="18" charset="0"/>
                        </a:rPr>
                        <m:t>K</m:t>
                      </m:r>
                    </m:oMath>
                  </m:oMathPara>
                </a14:m>
                <a:endParaRPr lang="en-US" dirty="0" smtClean="0">
                  <a:sym typeface="Symbol" panose="05050102010706020507" pitchFamily="18" charset="2"/>
                </a:endParaRPr>
              </a:p>
              <a:p>
                <a:pPr marL="0" indent="0">
                  <a:buNone/>
                </a:pPr>
                <a14:m>
                  <m:oMathPara xmlns:m="http://schemas.openxmlformats.org/officeDocument/2006/math">
                    <m:oMathParaPr>
                      <m:jc m:val="centerGroup"/>
                    </m:oMathParaPr>
                    <m:oMath xmlns:m="http://schemas.openxmlformats.org/officeDocument/2006/math">
                      <m:f>
                        <m:fPr>
                          <m:ctrlPr>
                            <a:rPr lang="en-US" sz="1800" i="1">
                              <a:latin typeface="Cambria Math" panose="02040503050406030204" pitchFamily="18" charset="0"/>
                            </a:rPr>
                          </m:ctrlPr>
                        </m:fPr>
                        <m:num>
                          <m:r>
                            <a:rPr lang="en-US" sz="1800" i="1">
                              <a:latin typeface="Cambria Math" panose="02040503050406030204" pitchFamily="18" charset="0"/>
                            </a:rPr>
                            <m:t>𝑑</m:t>
                          </m:r>
                          <m:func>
                            <m:funcPr>
                              <m:ctrlPr>
                                <a:rPr lang="en-US" sz="1800" i="1">
                                  <a:latin typeface="Cambria Math" panose="02040503050406030204" pitchFamily="18" charset="0"/>
                                </a:rPr>
                              </m:ctrlPr>
                            </m:funcPr>
                            <m:fName>
                              <m:r>
                                <m:rPr>
                                  <m:sty m:val="p"/>
                                </m:rPr>
                                <a:rPr lang="en-US" sz="1800">
                                  <a:latin typeface="Cambria Math" panose="02040503050406030204" pitchFamily="18" charset="0"/>
                                </a:rPr>
                                <m:t>ln</m:t>
                              </m:r>
                            </m:fName>
                            <m:e>
                              <m:r>
                                <a:rPr lang="en-US" sz="1800" i="1">
                                  <a:latin typeface="Cambria Math" panose="02040503050406030204" pitchFamily="18" charset="0"/>
                                </a:rPr>
                                <m:t>𝑇</m:t>
                              </m:r>
                            </m:e>
                          </m:func>
                        </m:num>
                        <m:den>
                          <m:r>
                            <a:rPr lang="en-US" sz="1800" i="1">
                              <a:latin typeface="Cambria Math" panose="02040503050406030204" pitchFamily="18" charset="0"/>
                            </a:rPr>
                            <m:t>𝑑</m:t>
                          </m:r>
                          <m:func>
                            <m:funcPr>
                              <m:ctrlPr>
                                <a:rPr lang="en-US" sz="1800" i="1">
                                  <a:latin typeface="Cambria Math" panose="02040503050406030204" pitchFamily="18" charset="0"/>
                                </a:rPr>
                              </m:ctrlPr>
                            </m:funcPr>
                            <m:fName>
                              <m:r>
                                <m:rPr>
                                  <m:sty m:val="p"/>
                                </m:rPr>
                                <a:rPr lang="en-US" sz="1800">
                                  <a:latin typeface="Cambria Math" panose="02040503050406030204" pitchFamily="18" charset="0"/>
                                </a:rPr>
                                <m:t>ln</m:t>
                              </m:r>
                            </m:fName>
                            <m:e>
                              <m:sSub>
                                <m:sSubPr>
                                  <m:ctrlPr>
                                    <a:rPr lang="en-US" sz="1800" i="1">
                                      <a:latin typeface="Cambria Math" panose="02040503050406030204" pitchFamily="18" charset="0"/>
                                    </a:rPr>
                                  </m:ctrlPr>
                                </m:sSubPr>
                                <m:e>
                                  <m:r>
                                    <a:rPr lang="en-US" sz="1800" i="1">
                                      <a:latin typeface="Cambria Math" panose="02040503050406030204" pitchFamily="18" charset="0"/>
                                    </a:rPr>
                                    <m:t>𝜀</m:t>
                                  </m:r>
                                </m:e>
                                <m:sub>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𝑖</m:t>
                                      </m:r>
                                    </m:sub>
                                  </m:sSub>
                                </m:sub>
                              </m:sSub>
                            </m:e>
                          </m:func>
                        </m:den>
                      </m:f>
                      <m:r>
                        <a:rPr lang="en-US" sz="1800" b="1" i="1">
                          <a:latin typeface="Cambria Math" panose="02040503050406030204" pitchFamily="18" charset="0"/>
                        </a:rPr>
                        <m:t>=</m:t>
                      </m:r>
                      <m:f>
                        <m:fPr>
                          <m:ctrlPr>
                            <a:rPr lang="en-US" sz="1800" i="1">
                              <a:latin typeface="Cambria Math" panose="02040503050406030204" pitchFamily="18" charset="0"/>
                            </a:rPr>
                          </m:ctrlPr>
                        </m:fPr>
                        <m:num>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𝑖</m:t>
                              </m:r>
                            </m:sub>
                          </m:sSub>
                          <m:r>
                            <a:rPr lang="en-US" sz="1800" i="1">
                              <a:latin typeface="Cambria Math" panose="02040503050406030204" pitchFamily="18" charset="0"/>
                            </a:rPr>
                            <m:t>𝑇</m:t>
                          </m:r>
                        </m:num>
                        <m:den>
                          <m:sSub>
                            <m:sSubPr>
                              <m:ctrlPr>
                                <a:rPr lang="en-US" sz="1800" i="1">
                                  <a:latin typeface="Cambria Math" panose="02040503050406030204" pitchFamily="18" charset="0"/>
                                </a:rPr>
                              </m:ctrlPr>
                            </m:sSubPr>
                            <m:e>
                              <m:r>
                                <a:rPr lang="en-US" sz="1800" i="1">
                                  <a:latin typeface="Cambria Math" panose="02040503050406030204" pitchFamily="18" charset="0"/>
                                </a:rPr>
                                <m:t>𝐶</m:t>
                              </m:r>
                            </m:e>
                            <m:sub>
                              <m:r>
                                <a:rPr lang="en-US" sz="1800">
                                  <a:latin typeface="Cambria Math" panose="02040503050406030204" pitchFamily="18" charset="0"/>
                                </a:rPr>
                                <m:t>2</m:t>
                              </m:r>
                            </m:sub>
                          </m:sSub>
                        </m:den>
                      </m:f>
                      <m:r>
                        <a:rPr lang="en-US" sz="1800">
                          <a:latin typeface="Cambria Math" panose="02040503050406030204" pitchFamily="18" charset="0"/>
                        </a:rPr>
                        <m:t>∙</m:t>
                      </m:r>
                      <m:f>
                        <m:fPr>
                          <m:ctrlPr>
                            <a:rPr lang="en-US" sz="1800" i="1">
                              <a:latin typeface="Cambria Math" panose="02040503050406030204" pitchFamily="18" charset="0"/>
                            </a:rPr>
                          </m:ctrlPr>
                        </m:fPr>
                        <m:num>
                          <m:sSup>
                            <m:sSupPr>
                              <m:ctrlPr>
                                <a:rPr lang="en-US" sz="1800" i="1">
                                  <a:latin typeface="Cambria Math" panose="02040503050406030204" pitchFamily="18" charset="0"/>
                                </a:rPr>
                              </m:ctrlPr>
                            </m:sSupPr>
                            <m:e>
                              <m:r>
                                <a:rPr lang="en-US" sz="1800" i="1">
                                  <a:latin typeface="Cambria Math" panose="02040503050406030204" pitchFamily="18" charset="0"/>
                                </a:rPr>
                                <m:t>𝑒</m:t>
                              </m:r>
                            </m:e>
                            <m:sup>
                              <m:f>
                                <m:fPr>
                                  <m:type m:val="lin"/>
                                  <m:ctrlPr>
                                    <a:rPr lang="en-US" sz="1800" i="1">
                                      <a:latin typeface="Cambria Math" panose="02040503050406030204" pitchFamily="18" charset="0"/>
                                    </a:rPr>
                                  </m:ctrlPr>
                                </m:fPr>
                                <m:num>
                                  <m:sSub>
                                    <m:sSubPr>
                                      <m:ctrlPr>
                                        <a:rPr lang="en-US" sz="1800" i="1">
                                          <a:latin typeface="Cambria Math" panose="02040503050406030204" pitchFamily="18" charset="0"/>
                                        </a:rPr>
                                      </m:ctrlPr>
                                    </m:sSubPr>
                                    <m:e>
                                      <m:r>
                                        <a:rPr lang="en-US" sz="1800" i="1">
                                          <a:latin typeface="Cambria Math" panose="02040503050406030204" pitchFamily="18" charset="0"/>
                                        </a:rPr>
                                        <m:t>𝐶</m:t>
                                      </m:r>
                                    </m:e>
                                    <m:sub>
                                      <m:r>
                                        <a:rPr lang="en-US" sz="1800">
                                          <a:latin typeface="Cambria Math" panose="02040503050406030204" pitchFamily="18" charset="0"/>
                                        </a:rPr>
                                        <m:t>2</m:t>
                                      </m:r>
                                    </m:sub>
                                  </m:sSub>
                                </m:num>
                                <m:den>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𝑖</m:t>
                                      </m:r>
                                    </m:sub>
                                  </m:sSub>
                                </m:den>
                              </m:f>
                              <m:sSub>
                                <m:sSubPr>
                                  <m:ctrlPr>
                                    <a:rPr lang="en-US" sz="1800" i="1">
                                      <a:latin typeface="Cambria Math" panose="02040503050406030204" pitchFamily="18" charset="0"/>
                                    </a:rPr>
                                  </m:ctrlPr>
                                </m:sSubPr>
                                <m:e>
                                  <m:r>
                                    <a:rPr lang="en-US" sz="1800" i="1">
                                      <a:latin typeface="Cambria Math" panose="02040503050406030204" pitchFamily="18" charset="0"/>
                                    </a:rPr>
                                    <m:t>𝑇</m:t>
                                  </m:r>
                                </m:e>
                                <m:sub>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𝑖</m:t>
                                      </m:r>
                                    </m:sub>
                                  </m:sSub>
                                </m:sub>
                              </m:sSub>
                            </m:sup>
                          </m:sSup>
                          <m:r>
                            <a:rPr lang="en-US" sz="1800">
                              <a:latin typeface="Cambria Math" panose="02040503050406030204" pitchFamily="18" charset="0"/>
                            </a:rPr>
                            <m:t>−1</m:t>
                          </m:r>
                        </m:num>
                        <m:den>
                          <m:sSup>
                            <m:sSupPr>
                              <m:ctrlPr>
                                <a:rPr lang="en-US" sz="1800" i="1">
                                  <a:latin typeface="Cambria Math" panose="02040503050406030204" pitchFamily="18" charset="0"/>
                                </a:rPr>
                              </m:ctrlPr>
                            </m:sSupPr>
                            <m:e>
                              <m:r>
                                <a:rPr lang="en-US" sz="1800" i="1">
                                  <a:latin typeface="Cambria Math" panose="02040503050406030204" pitchFamily="18" charset="0"/>
                                </a:rPr>
                                <m:t>𝑒</m:t>
                              </m:r>
                            </m:e>
                            <m:sup>
                              <m:f>
                                <m:fPr>
                                  <m:type m:val="lin"/>
                                  <m:ctrlPr>
                                    <a:rPr lang="en-US" sz="1800" i="1">
                                      <a:latin typeface="Cambria Math" panose="02040503050406030204" pitchFamily="18" charset="0"/>
                                    </a:rPr>
                                  </m:ctrlPr>
                                </m:fPr>
                                <m:num>
                                  <m:sSub>
                                    <m:sSubPr>
                                      <m:ctrlPr>
                                        <a:rPr lang="en-US" sz="1800" i="1">
                                          <a:latin typeface="Cambria Math" panose="02040503050406030204" pitchFamily="18" charset="0"/>
                                        </a:rPr>
                                      </m:ctrlPr>
                                    </m:sSubPr>
                                    <m:e>
                                      <m:r>
                                        <a:rPr lang="en-US" sz="1800" i="1">
                                          <a:latin typeface="Cambria Math" panose="02040503050406030204" pitchFamily="18" charset="0"/>
                                        </a:rPr>
                                        <m:t>𝐶</m:t>
                                      </m:r>
                                    </m:e>
                                    <m:sub>
                                      <m:r>
                                        <a:rPr lang="en-US" sz="1800">
                                          <a:latin typeface="Cambria Math" panose="02040503050406030204" pitchFamily="18" charset="0"/>
                                        </a:rPr>
                                        <m:t>2</m:t>
                                      </m:r>
                                    </m:sub>
                                  </m:sSub>
                                </m:num>
                                <m:den>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𝑖</m:t>
                                      </m:r>
                                    </m:sub>
                                  </m:sSub>
                                </m:den>
                              </m:f>
                              <m:sSub>
                                <m:sSubPr>
                                  <m:ctrlPr>
                                    <a:rPr lang="en-US" sz="1800" i="1">
                                      <a:latin typeface="Cambria Math" panose="02040503050406030204" pitchFamily="18" charset="0"/>
                                    </a:rPr>
                                  </m:ctrlPr>
                                </m:sSubPr>
                                <m:e>
                                  <m:r>
                                    <a:rPr lang="en-US" sz="1800" i="1">
                                      <a:latin typeface="Cambria Math" panose="02040503050406030204" pitchFamily="18" charset="0"/>
                                    </a:rPr>
                                    <m:t>𝑇</m:t>
                                  </m:r>
                                </m:e>
                                <m:sub>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𝑖</m:t>
                                      </m:r>
                                    </m:sub>
                                  </m:sSub>
                                </m:sub>
                              </m:sSub>
                            </m:sup>
                          </m:sSup>
                        </m:den>
                      </m:f>
                      <m:r>
                        <a:rPr lang="en-US" sz="1800" b="1" i="1">
                          <a:latin typeface="Cambria Math" panose="02040503050406030204" pitchFamily="18" charset="0"/>
                        </a:rPr>
                        <m:t>=</m:t>
                      </m:r>
                      <m:f>
                        <m:fPr>
                          <m:ctrlPr>
                            <a:rPr lang="en-US" sz="1800" i="1">
                              <a:latin typeface="Cambria Math" panose="02040503050406030204" pitchFamily="18" charset="0"/>
                            </a:rPr>
                          </m:ctrlPr>
                        </m:fPr>
                        <m:num>
                          <m:r>
                            <a:rPr lang="en-US" sz="1800" i="1">
                              <a:latin typeface="Cambria Math" panose="02040503050406030204" pitchFamily="18" charset="0"/>
                            </a:rPr>
                            <m:t>5.8</m:t>
                          </m:r>
                          <m:r>
                            <m:rPr>
                              <m:nor/>
                            </m:rPr>
                            <a:rPr lang="en-US" sz="1800">
                              <a:latin typeface="Cambria Math" panose="02040503050406030204" pitchFamily="18" charset="0"/>
                              <a:ea typeface="Cambria Math" panose="02040503050406030204" pitchFamily="18" charset="0"/>
                              <a:sym typeface="Symbol"/>
                            </a:rPr>
                            <m:t></m:t>
                          </m:r>
                          <m:r>
                            <m:rPr>
                              <m:nor/>
                            </m:rPr>
                            <a:rPr lang="en-US" sz="1800">
                              <a:latin typeface="Cambria Math" panose="02040503050406030204" pitchFamily="18" charset="0"/>
                              <a:ea typeface="Cambria Math" panose="02040503050406030204" pitchFamily="18" charset="0"/>
                            </a:rPr>
                            <m:t>m</m:t>
                          </m:r>
                          <m:r>
                            <m:rPr>
                              <m:nor/>
                            </m:rPr>
                            <a:rPr lang="en-US" sz="1800">
                              <a:latin typeface="Cambria Math" panose="02040503050406030204" pitchFamily="18" charset="0"/>
                              <a:ea typeface="Cambria Math" panose="02040503050406030204" pitchFamily="18" charset="0"/>
                            </a:rPr>
                            <m:t> </m:t>
                          </m:r>
                          <m:r>
                            <a:rPr lang="en-US" sz="1800" i="1">
                              <a:latin typeface="Cambria Math" panose="02040503050406030204" pitchFamily="18" charset="0"/>
                              <a:ea typeface="Cambria Math" panose="02040503050406030204" pitchFamily="18" charset="0"/>
                            </a:rPr>
                            <m:t>∙</m:t>
                          </m:r>
                          <m:r>
                            <a:rPr lang="en-US" sz="1800" i="1">
                              <a:latin typeface="Cambria Math" panose="02040503050406030204" pitchFamily="18" charset="0"/>
                            </a:rPr>
                            <m:t>3,445</m:t>
                          </m:r>
                          <m:r>
                            <a:rPr lang="en-US" sz="1800">
                              <a:latin typeface="Cambria Math" panose="02040503050406030204" pitchFamily="18" charset="0"/>
                            </a:rPr>
                            <m:t> </m:t>
                          </m:r>
                          <m:r>
                            <m:rPr>
                              <m:sty m:val="p"/>
                            </m:rPr>
                            <a:rPr lang="en-US" sz="1800">
                              <a:latin typeface="Cambria Math" panose="02040503050406030204" pitchFamily="18" charset="0"/>
                            </a:rPr>
                            <m:t>K</m:t>
                          </m:r>
                          <m:r>
                            <m:rPr>
                              <m:nor/>
                            </m:rPr>
                            <a:rPr lang="en-US" sz="1800">
                              <a:sym typeface="Symbol" panose="05050102010706020507" pitchFamily="18" charset="2"/>
                            </a:rPr>
                            <m:t> </m:t>
                          </m:r>
                        </m:num>
                        <m:den>
                          <m:r>
                            <a:rPr lang="en-US" sz="1800" i="1">
                              <a:latin typeface="Cambria Math" panose="02040503050406030204" pitchFamily="18" charset="0"/>
                            </a:rPr>
                            <m:t>14,388</m:t>
                          </m:r>
                          <m:r>
                            <m:rPr>
                              <m:nor/>
                            </m:rPr>
                            <a:rPr lang="en-US" sz="1800">
                              <a:latin typeface="Cambria Math" panose="02040503050406030204" pitchFamily="18" charset="0"/>
                            </a:rPr>
                            <m:t> </m:t>
                          </m:r>
                          <m:r>
                            <m:rPr>
                              <m:nor/>
                            </m:rPr>
                            <a:rPr lang="en-US" sz="1800">
                              <a:latin typeface="Cambria Math" panose="02040503050406030204" pitchFamily="18" charset="0"/>
                              <a:ea typeface="Cambria Math" panose="02040503050406030204" pitchFamily="18" charset="0"/>
                              <a:sym typeface="Symbol"/>
                            </a:rPr>
                            <m:t></m:t>
                          </m:r>
                          <m:r>
                            <m:rPr>
                              <m:nor/>
                            </m:rPr>
                            <a:rPr lang="en-US" sz="1800">
                              <a:latin typeface="Cambria Math" panose="02040503050406030204" pitchFamily="18" charset="0"/>
                              <a:ea typeface="Cambria Math" panose="02040503050406030204" pitchFamily="18" charset="0"/>
                            </a:rPr>
                            <m:t>m</m:t>
                          </m:r>
                          <m:r>
                            <m:rPr>
                              <m:nor/>
                            </m:rPr>
                            <a:rPr lang="en-US" sz="1800" i="1">
                              <a:latin typeface="Cambria Math" panose="02040503050406030204" pitchFamily="18" charset="0"/>
                              <a:ea typeface="Cambria Math" panose="02040503050406030204" pitchFamily="18" charset="0"/>
                            </a:rPr>
                            <m:t>−</m:t>
                          </m:r>
                          <m:r>
                            <m:rPr>
                              <m:nor/>
                            </m:rPr>
                            <a:rPr lang="en-US" sz="1800">
                              <a:latin typeface="Cambria Math" panose="02040503050406030204" pitchFamily="18" charset="0"/>
                              <a:ea typeface="Cambria Math" panose="02040503050406030204" pitchFamily="18" charset="0"/>
                            </a:rPr>
                            <m:t>K</m:t>
                          </m:r>
                        </m:den>
                      </m:f>
                      <m:r>
                        <a:rPr lang="en-US" sz="1800" i="1">
                          <a:latin typeface="Cambria Math" panose="02040503050406030204" pitchFamily="18" charset="0"/>
                          <a:ea typeface="Cambria Math" panose="02040503050406030204" pitchFamily="18" charset="0"/>
                        </a:rPr>
                        <m:t>∙</m:t>
                      </m:r>
                      <m:f>
                        <m:fPr>
                          <m:ctrlPr>
                            <a:rPr lang="en-US" sz="1800" i="1">
                              <a:latin typeface="Cambria Math" panose="02040503050406030204" pitchFamily="18" charset="0"/>
                              <a:ea typeface="Cambria Math" panose="02040503050406030204" pitchFamily="18" charset="0"/>
                            </a:rPr>
                          </m:ctrlPr>
                        </m:fPr>
                        <m:num>
                          <m:sSup>
                            <m:sSupPr>
                              <m:ctrlPr>
                                <a:rPr lang="en-US" sz="1800" i="1">
                                  <a:latin typeface="Cambria Math" panose="02040503050406030204" pitchFamily="18" charset="0"/>
                                  <a:ea typeface="Cambria Math" panose="02040503050406030204" pitchFamily="18" charset="0"/>
                                </a:rPr>
                              </m:ctrlPr>
                            </m:sSupPr>
                            <m:e>
                              <m:r>
                                <a:rPr lang="en-US" sz="1800" i="1">
                                  <a:latin typeface="Cambria Math" panose="02040503050406030204" pitchFamily="18" charset="0"/>
                                  <a:ea typeface="Cambria Math" panose="02040503050406030204" pitchFamily="18" charset="0"/>
                                </a:rPr>
                                <m:t>𝑒</m:t>
                              </m:r>
                            </m:e>
                            <m:sup>
                              <m:f>
                                <m:fPr>
                                  <m:ctrlPr>
                                    <a:rPr lang="en-US" sz="1800" i="1">
                                      <a:latin typeface="Cambria Math" panose="02040503050406030204" pitchFamily="18" charset="0"/>
                                      <a:ea typeface="Cambria Math" panose="02040503050406030204" pitchFamily="18" charset="0"/>
                                    </a:rPr>
                                  </m:ctrlPr>
                                </m:fPr>
                                <m:num>
                                  <m:r>
                                    <a:rPr lang="en-US" sz="1800" i="1">
                                      <a:latin typeface="Cambria Math" panose="02040503050406030204" pitchFamily="18" charset="0"/>
                                    </a:rPr>
                                    <m:t>14,388</m:t>
                                  </m:r>
                                  <m:r>
                                    <m:rPr>
                                      <m:nor/>
                                    </m:rPr>
                                    <a:rPr lang="en-US" sz="1800">
                                      <a:latin typeface="Cambria Math" panose="02040503050406030204" pitchFamily="18" charset="0"/>
                                    </a:rPr>
                                    <m:t> </m:t>
                                  </m:r>
                                  <m:r>
                                    <m:rPr>
                                      <m:nor/>
                                    </m:rPr>
                                    <a:rPr lang="en-US" sz="1800">
                                      <a:latin typeface="Cambria Math" panose="02040503050406030204" pitchFamily="18" charset="0"/>
                                      <a:ea typeface="Cambria Math" panose="02040503050406030204" pitchFamily="18" charset="0"/>
                                      <a:sym typeface="Symbol"/>
                                    </a:rPr>
                                    <m:t></m:t>
                                  </m:r>
                                  <m:r>
                                    <m:rPr>
                                      <m:nor/>
                                    </m:rPr>
                                    <a:rPr lang="en-US" sz="1800">
                                      <a:latin typeface="Cambria Math" panose="02040503050406030204" pitchFamily="18" charset="0"/>
                                      <a:ea typeface="Cambria Math" panose="02040503050406030204" pitchFamily="18" charset="0"/>
                                    </a:rPr>
                                    <m:t>m</m:t>
                                  </m:r>
                                  <m:r>
                                    <m:rPr>
                                      <m:nor/>
                                    </m:rPr>
                                    <a:rPr lang="en-US" sz="1800" i="1">
                                      <a:latin typeface="Cambria Math" panose="02040503050406030204" pitchFamily="18" charset="0"/>
                                      <a:ea typeface="Cambria Math" panose="02040503050406030204" pitchFamily="18" charset="0"/>
                                    </a:rPr>
                                    <m:t>−</m:t>
                                  </m:r>
                                  <m:r>
                                    <m:rPr>
                                      <m:nor/>
                                    </m:rPr>
                                    <a:rPr lang="en-US" sz="1800">
                                      <a:latin typeface="Cambria Math" panose="02040503050406030204" pitchFamily="18" charset="0"/>
                                      <a:ea typeface="Cambria Math" panose="02040503050406030204" pitchFamily="18" charset="0"/>
                                    </a:rPr>
                                    <m:t>K</m:t>
                                  </m:r>
                                </m:num>
                                <m:den>
                                  <m:r>
                                    <a:rPr lang="en-US" sz="1800" i="1">
                                      <a:latin typeface="Cambria Math" panose="02040503050406030204" pitchFamily="18" charset="0"/>
                                    </a:rPr>
                                    <m:t>5.8</m:t>
                                  </m:r>
                                  <m:r>
                                    <m:rPr>
                                      <m:nor/>
                                    </m:rPr>
                                    <a:rPr lang="en-US" sz="1800">
                                      <a:latin typeface="Cambria Math" panose="02040503050406030204" pitchFamily="18" charset="0"/>
                                      <a:ea typeface="Cambria Math" panose="02040503050406030204" pitchFamily="18" charset="0"/>
                                      <a:sym typeface="Symbol"/>
                                    </a:rPr>
                                    <m:t></m:t>
                                  </m:r>
                                  <m:r>
                                    <m:rPr>
                                      <m:nor/>
                                    </m:rPr>
                                    <a:rPr lang="en-US" sz="1800">
                                      <a:latin typeface="Cambria Math" panose="02040503050406030204" pitchFamily="18" charset="0"/>
                                      <a:ea typeface="Cambria Math" panose="02040503050406030204" pitchFamily="18" charset="0"/>
                                    </a:rPr>
                                    <m:t>m</m:t>
                                  </m:r>
                                  <m:r>
                                    <m:rPr>
                                      <m:nor/>
                                    </m:rPr>
                                    <a:rPr lang="en-US" sz="1800">
                                      <a:latin typeface="Cambria Math" panose="02040503050406030204" pitchFamily="18" charset="0"/>
                                      <a:ea typeface="Cambria Math" panose="02040503050406030204" pitchFamily="18" charset="0"/>
                                    </a:rPr>
                                    <m:t> </m:t>
                                  </m:r>
                                </m:den>
                              </m:f>
                              <m:r>
                                <a:rPr lang="en-US" sz="1800" i="1">
                                  <a:latin typeface="Cambria Math" panose="02040503050406030204" pitchFamily="18" charset="0"/>
                                  <a:ea typeface="Cambria Math" panose="02040503050406030204" pitchFamily="18" charset="0"/>
                                </a:rPr>
                                <m:t>∙</m:t>
                              </m:r>
                              <m:r>
                                <a:rPr lang="en-US" sz="1800" i="1">
                                  <a:latin typeface="Cambria Math" panose="02040503050406030204" pitchFamily="18" charset="0"/>
                                </a:rPr>
                                <m:t>3,445</m:t>
                              </m:r>
                              <m:r>
                                <a:rPr lang="en-US" sz="1800">
                                  <a:latin typeface="Cambria Math" panose="02040503050406030204" pitchFamily="18" charset="0"/>
                                </a:rPr>
                                <m:t> </m:t>
                              </m:r>
                              <m:r>
                                <m:rPr>
                                  <m:sty m:val="p"/>
                                </m:rPr>
                                <a:rPr lang="en-US" sz="1800">
                                  <a:latin typeface="Cambria Math" panose="02040503050406030204" pitchFamily="18" charset="0"/>
                                </a:rPr>
                                <m:t>K</m:t>
                              </m:r>
                            </m:sup>
                          </m:sSup>
                          <m:r>
                            <a:rPr lang="en-US" sz="1800" i="1">
                              <a:latin typeface="Cambria Math" panose="02040503050406030204" pitchFamily="18" charset="0"/>
                              <a:ea typeface="Cambria Math" panose="02040503050406030204" pitchFamily="18" charset="0"/>
                            </a:rPr>
                            <m:t>−1</m:t>
                          </m:r>
                        </m:num>
                        <m:den>
                          <m:sSup>
                            <m:sSupPr>
                              <m:ctrlPr>
                                <a:rPr lang="en-US" sz="1800" i="1">
                                  <a:latin typeface="Cambria Math" panose="02040503050406030204" pitchFamily="18" charset="0"/>
                                  <a:ea typeface="Cambria Math" panose="02040503050406030204" pitchFamily="18" charset="0"/>
                                </a:rPr>
                              </m:ctrlPr>
                            </m:sSupPr>
                            <m:e>
                              <m:r>
                                <a:rPr lang="en-US" sz="1800" i="1">
                                  <a:latin typeface="Cambria Math" panose="02040503050406030204" pitchFamily="18" charset="0"/>
                                  <a:ea typeface="Cambria Math" panose="02040503050406030204" pitchFamily="18" charset="0"/>
                                </a:rPr>
                                <m:t>𝑒</m:t>
                              </m:r>
                            </m:e>
                            <m:sup>
                              <m:f>
                                <m:fPr>
                                  <m:ctrlPr>
                                    <a:rPr lang="en-US" sz="1800" i="1">
                                      <a:latin typeface="Cambria Math" panose="02040503050406030204" pitchFamily="18" charset="0"/>
                                      <a:ea typeface="Cambria Math" panose="02040503050406030204" pitchFamily="18" charset="0"/>
                                    </a:rPr>
                                  </m:ctrlPr>
                                </m:fPr>
                                <m:num>
                                  <m:r>
                                    <a:rPr lang="en-US" sz="1800" i="1">
                                      <a:latin typeface="Cambria Math" panose="02040503050406030204" pitchFamily="18" charset="0"/>
                                    </a:rPr>
                                    <m:t>14,388</m:t>
                                  </m:r>
                                  <m:r>
                                    <m:rPr>
                                      <m:nor/>
                                    </m:rPr>
                                    <a:rPr lang="en-US" sz="1800">
                                      <a:latin typeface="Cambria Math" panose="02040503050406030204" pitchFamily="18" charset="0"/>
                                    </a:rPr>
                                    <m:t> </m:t>
                                  </m:r>
                                  <m:r>
                                    <m:rPr>
                                      <m:nor/>
                                    </m:rPr>
                                    <a:rPr lang="en-US" sz="1800">
                                      <a:latin typeface="Cambria Math" panose="02040503050406030204" pitchFamily="18" charset="0"/>
                                      <a:ea typeface="Cambria Math" panose="02040503050406030204" pitchFamily="18" charset="0"/>
                                      <a:sym typeface="Symbol"/>
                                    </a:rPr>
                                    <m:t></m:t>
                                  </m:r>
                                  <m:r>
                                    <m:rPr>
                                      <m:nor/>
                                    </m:rPr>
                                    <a:rPr lang="en-US" sz="1800">
                                      <a:latin typeface="Cambria Math" panose="02040503050406030204" pitchFamily="18" charset="0"/>
                                      <a:ea typeface="Cambria Math" panose="02040503050406030204" pitchFamily="18" charset="0"/>
                                    </a:rPr>
                                    <m:t>m</m:t>
                                  </m:r>
                                  <m:r>
                                    <m:rPr>
                                      <m:nor/>
                                    </m:rPr>
                                    <a:rPr lang="en-US" sz="1800" i="1">
                                      <a:latin typeface="Cambria Math" panose="02040503050406030204" pitchFamily="18" charset="0"/>
                                      <a:ea typeface="Cambria Math" panose="02040503050406030204" pitchFamily="18" charset="0"/>
                                    </a:rPr>
                                    <m:t>−</m:t>
                                  </m:r>
                                  <m:r>
                                    <m:rPr>
                                      <m:nor/>
                                    </m:rPr>
                                    <a:rPr lang="en-US" sz="1800">
                                      <a:latin typeface="Cambria Math" panose="02040503050406030204" pitchFamily="18" charset="0"/>
                                      <a:ea typeface="Cambria Math" panose="02040503050406030204" pitchFamily="18" charset="0"/>
                                    </a:rPr>
                                    <m:t>K</m:t>
                                  </m:r>
                                </m:num>
                                <m:den>
                                  <m:r>
                                    <a:rPr lang="en-US" sz="1800" i="1">
                                      <a:latin typeface="Cambria Math" panose="02040503050406030204" pitchFamily="18" charset="0"/>
                                    </a:rPr>
                                    <m:t>5.8</m:t>
                                  </m:r>
                                  <m:r>
                                    <m:rPr>
                                      <m:nor/>
                                    </m:rPr>
                                    <a:rPr lang="en-US" sz="1800">
                                      <a:latin typeface="Cambria Math" panose="02040503050406030204" pitchFamily="18" charset="0"/>
                                      <a:ea typeface="Cambria Math" panose="02040503050406030204" pitchFamily="18" charset="0"/>
                                      <a:sym typeface="Symbol"/>
                                    </a:rPr>
                                    <m:t></m:t>
                                  </m:r>
                                  <m:r>
                                    <m:rPr>
                                      <m:nor/>
                                    </m:rPr>
                                    <a:rPr lang="en-US" sz="1800">
                                      <a:latin typeface="Cambria Math" panose="02040503050406030204" pitchFamily="18" charset="0"/>
                                      <a:ea typeface="Cambria Math" panose="02040503050406030204" pitchFamily="18" charset="0"/>
                                    </a:rPr>
                                    <m:t>m</m:t>
                                  </m:r>
                                  <m:r>
                                    <m:rPr>
                                      <m:nor/>
                                    </m:rPr>
                                    <a:rPr lang="en-US" sz="1800">
                                      <a:latin typeface="Cambria Math" panose="02040503050406030204" pitchFamily="18" charset="0"/>
                                      <a:ea typeface="Cambria Math" panose="02040503050406030204" pitchFamily="18" charset="0"/>
                                    </a:rPr>
                                    <m:t> </m:t>
                                  </m:r>
                                </m:den>
                              </m:f>
                              <m:r>
                                <a:rPr lang="en-US" sz="1800" i="1">
                                  <a:latin typeface="Cambria Math" panose="02040503050406030204" pitchFamily="18" charset="0"/>
                                  <a:ea typeface="Cambria Math" panose="02040503050406030204" pitchFamily="18" charset="0"/>
                                </a:rPr>
                                <m:t>∙</m:t>
                              </m:r>
                              <m:r>
                                <a:rPr lang="en-US" sz="1800" i="1">
                                  <a:latin typeface="Cambria Math" panose="02040503050406030204" pitchFamily="18" charset="0"/>
                                </a:rPr>
                                <m:t>3,445</m:t>
                              </m:r>
                              <m:r>
                                <a:rPr lang="en-US" sz="1800">
                                  <a:latin typeface="Cambria Math" panose="02040503050406030204" pitchFamily="18" charset="0"/>
                                </a:rPr>
                                <m:t> </m:t>
                              </m:r>
                              <m:r>
                                <m:rPr>
                                  <m:sty m:val="p"/>
                                </m:rPr>
                                <a:rPr lang="en-US" sz="1800">
                                  <a:latin typeface="Cambria Math" panose="02040503050406030204" pitchFamily="18" charset="0"/>
                                </a:rPr>
                                <m:t>K</m:t>
                              </m:r>
                            </m:sup>
                          </m:sSup>
                        </m:den>
                      </m:f>
                      <m:r>
                        <a:rPr lang="en-US" sz="1800" i="1">
                          <a:latin typeface="Cambria Math" panose="02040503050406030204" pitchFamily="18" charset="0"/>
                          <a:ea typeface="Cambria Math" panose="02040503050406030204" pitchFamily="18" charset="0"/>
                        </a:rPr>
                        <m:t>=−7</m:t>
                      </m:r>
                      <m:r>
                        <a:rPr lang="en-US" sz="1800" b="0" i="1" smtClean="0">
                          <a:latin typeface="Cambria Math" panose="02040503050406030204" pitchFamily="18" charset="0"/>
                          <a:ea typeface="Cambria Math" panose="02040503050406030204" pitchFamily="18" charset="0"/>
                        </a:rPr>
                        <m:t>1</m:t>
                      </m:r>
                      <m:r>
                        <a:rPr lang="en-US" sz="1800" i="1">
                          <a:latin typeface="Cambria Math" panose="02040503050406030204" pitchFamily="18" charset="0"/>
                          <a:ea typeface="Cambria Math" panose="02040503050406030204" pitchFamily="18" charset="0"/>
                        </a:rPr>
                        <m:t>%</m:t>
                      </m:r>
                    </m:oMath>
                  </m:oMathPara>
                </a14:m>
                <a:endParaRPr lang="en-US" sz="1800" dirty="0" smtClean="0"/>
              </a:p>
              <a:p>
                <a:pPr marL="0" indent="0">
                  <a:buNone/>
                </a:pPr>
                <a:r>
                  <a:rPr lang="en-US" sz="2400" dirty="0" smtClean="0"/>
                  <a:t>Therefore</a:t>
                </a:r>
                <a:r>
                  <a:rPr lang="en-US" sz="2400" dirty="0"/>
                  <a:t>, since the emissivity uncertainty is estimated to be 20%, the resulting uncertainty in temperature is 20% × </a:t>
                </a:r>
                <a:r>
                  <a:rPr lang="en-US" sz="2400" dirty="0" smtClean="0"/>
                  <a:t>71% </a:t>
                </a:r>
                <a:r>
                  <a:rPr lang="en-US" sz="2400" dirty="0"/>
                  <a:t>or </a:t>
                </a:r>
                <a:r>
                  <a:rPr lang="en-US" sz="2400" dirty="0" smtClean="0"/>
                  <a:t>14%. </a:t>
                </a:r>
                <a:r>
                  <a:rPr lang="en-US" sz="2400" dirty="0"/>
                  <a:t>For a temperature of 3,445 K, the absolute uncertainty is about </a:t>
                </a:r>
                <a:r>
                  <a:rPr lang="en-US" sz="2400" dirty="0" smtClean="0"/>
                  <a:t>491 </a:t>
                </a:r>
                <a:r>
                  <a:rPr lang="en-US" sz="2400" dirty="0"/>
                  <a:t>K! </a:t>
                </a:r>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28601" y="1600200"/>
                <a:ext cx="8686800" cy="5031762"/>
              </a:xfrm>
              <a:blipFill rotWithShape="0">
                <a:blip r:embed="rId3"/>
                <a:stretch>
                  <a:fillRect l="-1123" t="-970" r="-491"/>
                </a:stretch>
              </a:blipFill>
            </p:spPr>
            <p:txBody>
              <a:bodyPr/>
              <a:lstStyle/>
              <a:p>
                <a:r>
                  <a:rPr lang="en-US">
                    <a:noFill/>
                  </a:rPr>
                  <a:t> </a:t>
                </a:r>
              </a:p>
            </p:txBody>
          </p:sp>
        </mc:Fallback>
      </mc:AlternateContent>
    </p:spTree>
    <p:extLst>
      <p:ext uri="{BB962C8B-B14F-4D97-AF65-F5344CB8AC3E}">
        <p14:creationId xmlns:p14="http://schemas.microsoft.com/office/powerpoint/2010/main" val="26947486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Rule 1</a:t>
            </a:r>
            <a:endParaRPr lang="en-US" sz="3600" dirty="0"/>
          </a:p>
        </p:txBody>
      </p:sp>
      <p:sp>
        <p:nvSpPr>
          <p:cNvPr id="3" name="Content Placeholder 2"/>
          <p:cNvSpPr>
            <a:spLocks noGrp="1"/>
          </p:cNvSpPr>
          <p:nvPr>
            <p:ph idx="1"/>
          </p:nvPr>
        </p:nvSpPr>
        <p:spPr>
          <a:xfrm>
            <a:off x="457200" y="1600200"/>
            <a:ext cx="8229600" cy="1815882"/>
          </a:xfrm>
        </p:spPr>
        <p:txBody>
          <a:bodyPr/>
          <a:lstStyle/>
          <a:p>
            <a:r>
              <a:rPr lang="en-US" sz="2800" dirty="0">
                <a:latin typeface="+mn-lt"/>
              </a:rPr>
              <a:t>When the emissivity is unknown and must be estimated, the most accurate surface temperature measurement is made when a detector with a wavelength as short as possible </a:t>
            </a:r>
            <a:r>
              <a:rPr lang="en-US" sz="2800" dirty="0" smtClean="0">
                <a:latin typeface="+mn-lt"/>
              </a:rPr>
              <a:t>is </a:t>
            </a:r>
            <a:r>
              <a:rPr lang="en-US" sz="2800" dirty="0">
                <a:latin typeface="+mn-lt"/>
              </a:rPr>
              <a:t>used.</a:t>
            </a:r>
          </a:p>
        </p:txBody>
      </p:sp>
    </p:spTree>
    <p:extLst>
      <p:ext uri="{BB962C8B-B14F-4D97-AF65-F5344CB8AC3E}">
        <p14:creationId xmlns:p14="http://schemas.microsoft.com/office/powerpoint/2010/main" val="197241550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t>Determination of Emissivities at Other Wavelengths</a:t>
            </a:r>
            <a:endParaRPr lang="en-US" sz="24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417638"/>
                <a:ext cx="8229600" cy="4093428"/>
              </a:xfrm>
            </p:spPr>
            <p:txBody>
              <a:bodyPr/>
              <a:lstStyle/>
              <a:p>
                <a:pPr marL="0" indent="0">
                  <a:buNone/>
                </a:pPr>
                <a:r>
                  <a:rPr lang="en-US" sz="2800" dirty="0" smtClean="0">
                    <a:latin typeface="+mj-lt"/>
                  </a:rPr>
                  <a:t>Once the true surface temperature has been determined from a detector at one wavelength, the emissivity at other detector wavelengths can be determined from:</a:t>
                </a:r>
              </a:p>
              <a:p>
                <a:pPr marL="0" indent="0">
                  <a:buNone/>
                </a:pPr>
                <a:endParaRPr lang="en-US" sz="2400" dirty="0" smtClean="0">
                  <a:latin typeface="+mj-lt"/>
                </a:endParaRPr>
              </a:p>
              <a:p>
                <a:pPr marL="0" indent="0">
                  <a:buNone/>
                </a:pPr>
                <a:endParaRPr lang="en-US" sz="2400" dirty="0" smtClean="0">
                  <a:latin typeface="+mj-lt"/>
                </a:endParaRPr>
              </a:p>
              <a:p>
                <a:pPr marL="0" indent="0">
                  <a:buNone/>
                </a:pPr>
                <a:endParaRPr lang="en-US" sz="2400" dirty="0" smtClean="0">
                  <a:latin typeface="+mj-lt"/>
                </a:endParaRPr>
              </a:p>
              <a:p>
                <a:pPr marL="0" indent="0">
                  <a:buNone/>
                </a:pPr>
                <a:r>
                  <a:rPr lang="en-US" sz="2800" dirty="0" smtClean="0"/>
                  <a:t>Of course, using a measurement at the same wavelength will return our initial guess for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rPr>
                          <m:t>𝜀</m:t>
                        </m:r>
                      </m:e>
                      <m:sub>
                        <m:r>
                          <a:rPr lang="en-US" sz="2800" i="1">
                            <a:latin typeface="Cambria Math" panose="02040503050406030204" pitchFamily="18" charset="0"/>
                          </a:rPr>
                          <m:t>𝜆</m:t>
                        </m:r>
                      </m:sub>
                    </m:sSub>
                  </m:oMath>
                </a14:m>
                <a:r>
                  <a:rPr lang="en-US" sz="2800" dirty="0" smtClean="0"/>
                  <a:t>.</a:t>
                </a:r>
                <a:endParaRPr lang="en-US" sz="28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417638"/>
                <a:ext cx="8229600" cy="4093428"/>
              </a:xfrm>
              <a:blipFill rotWithShape="0">
                <a:blip r:embed="rId3"/>
                <a:stretch>
                  <a:fillRect l="-1481" t="-1490" b="-342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6" name="Table 5"/>
              <p:cNvGraphicFramePr>
                <a:graphicFrameLocks noGrp="1"/>
              </p:cNvGraphicFramePr>
              <p:nvPr>
                <p:extLst>
                  <p:ext uri="{D42A27DB-BD31-4B8C-83A1-F6EECF244321}">
                    <p14:modId xmlns:p14="http://schemas.microsoft.com/office/powerpoint/2010/main" val="2119780999"/>
                  </p:ext>
                </p:extLst>
              </p:nvPr>
            </p:nvGraphicFramePr>
            <p:xfrm>
              <a:off x="457200" y="3017838"/>
              <a:ext cx="8229600" cy="1371600"/>
            </p:xfrm>
            <a:graphic>
              <a:graphicData uri="http://schemas.openxmlformats.org/drawingml/2006/table">
                <a:tbl>
                  <a:tblPr firstRow="1" bandRow="1">
                    <a:tableStyleId>{5C22544A-7EE6-4342-B048-85BDC9FD1C3A}</a:tableStyleId>
                  </a:tblPr>
                  <a:tblGrid>
                    <a:gridCol w="914400"/>
                    <a:gridCol w="6400800"/>
                    <a:gridCol w="914400"/>
                  </a:tblGrid>
                  <a:tr h="1371600">
                    <a:tc>
                      <a:txBody>
                        <a:bodyPr/>
                        <a:lstStyle/>
                        <a:p>
                          <a:endParaRPr lang="en-US" sz="24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14:m>
                            <m:oMathPara xmlns:m="http://schemas.openxmlformats.org/officeDocument/2006/math">
                              <m:oMathParaPr>
                                <m:jc m:val="centerGroup"/>
                              </m:oMathParaPr>
                              <m:oMath xmlns:m="http://schemas.openxmlformats.org/officeDocument/2006/math">
                                <m:sSub>
                                  <m:sSubPr>
                                    <m:ctrlPr>
                                      <a:rPr lang="en-US" sz="2400" i="1" smtClean="0">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𝜀</m:t>
                                    </m:r>
                                  </m:e>
                                  <m:sub>
                                    <m:r>
                                      <a:rPr lang="en-US" sz="2400" i="1">
                                        <a:solidFill>
                                          <a:schemeClr val="tx1"/>
                                        </a:solidFill>
                                        <a:latin typeface="Cambria Math" panose="02040503050406030204" pitchFamily="18" charset="0"/>
                                      </a:rPr>
                                      <m:t>𝜆</m:t>
                                    </m:r>
                                  </m:sub>
                                </m:sSub>
                                <m:r>
                                  <a:rPr lang="en-US" sz="2400" i="1">
                                    <a:solidFill>
                                      <a:schemeClr val="tx1"/>
                                    </a:solidFill>
                                    <a:latin typeface="Cambria Math" panose="02040503050406030204" pitchFamily="18" charset="0"/>
                                  </a:rPr>
                                  <m:t>=</m:t>
                                </m:r>
                                <m:f>
                                  <m:fPr>
                                    <m:ctrlPr>
                                      <a:rPr lang="en-US" sz="2400" i="1">
                                        <a:solidFill>
                                          <a:schemeClr val="tx1"/>
                                        </a:solidFill>
                                        <a:latin typeface="Cambria Math" panose="02040503050406030204" pitchFamily="18" charset="0"/>
                                      </a:rPr>
                                    </m:ctrlPr>
                                  </m:fPr>
                                  <m:num>
                                    <m:d>
                                      <m:dPr>
                                        <m:ctrlPr>
                                          <a:rPr lang="en-US" sz="2400" i="1">
                                            <a:solidFill>
                                              <a:schemeClr val="tx1"/>
                                            </a:solidFill>
                                            <a:latin typeface="Cambria Math" panose="02040503050406030204" pitchFamily="18" charset="0"/>
                                          </a:rPr>
                                        </m:ctrlPr>
                                      </m:dPr>
                                      <m:e>
                                        <m:sSup>
                                          <m:sSupPr>
                                            <m:ctrlPr>
                                              <a:rPr lang="en-US" sz="2400" b="0" i="1">
                                                <a:solidFill>
                                                  <a:schemeClr val="tx1"/>
                                                </a:solidFill>
                                                <a:latin typeface="Cambria Math" panose="02040503050406030204" pitchFamily="18" charset="0"/>
                                              </a:rPr>
                                            </m:ctrlPr>
                                          </m:sSupPr>
                                          <m:e>
                                            <m:r>
                                              <a:rPr lang="en-US" sz="2400" b="0" i="1">
                                                <a:solidFill>
                                                  <a:schemeClr val="tx1"/>
                                                </a:solidFill>
                                                <a:latin typeface="Cambria Math" panose="02040503050406030204" pitchFamily="18" charset="0"/>
                                              </a:rPr>
                                              <m:t>𝑒</m:t>
                                            </m:r>
                                          </m:e>
                                          <m:sup>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𝐶</m:t>
                                                </m:r>
                                              </m:e>
                                              <m:sub>
                                                <m:r>
                                                  <a:rPr lang="en-US" sz="2400" b="0" i="1">
                                                    <a:solidFill>
                                                      <a:schemeClr val="tx1"/>
                                                    </a:solidFill>
                                                    <a:latin typeface="Cambria Math" panose="02040503050406030204" pitchFamily="18" charset="0"/>
                                                  </a:rPr>
                                                  <m:t>2</m:t>
                                                </m:r>
                                              </m:sub>
                                            </m:sSub>
                                            <m:r>
                                              <a:rPr lang="en-US" sz="2400" b="0" i="1">
                                                <a:solidFill>
                                                  <a:schemeClr val="tx1"/>
                                                </a:solidFill>
                                                <a:latin typeface="Cambria Math" panose="02040503050406030204" pitchFamily="18" charset="0"/>
                                              </a:rPr>
                                              <m:t>/</m:t>
                                            </m:r>
                                            <m:r>
                                              <a:rPr lang="en-US" sz="2400" b="0" i="1">
                                                <a:solidFill>
                                                  <a:schemeClr val="tx1"/>
                                                </a:solidFill>
                                                <a:latin typeface="Cambria Math" panose="02040503050406030204" pitchFamily="18" charset="0"/>
                                              </a:rPr>
                                              <m:t>𝜆</m:t>
                                            </m:r>
                                            <m:r>
                                              <a:rPr lang="en-US" sz="2400" b="0" i="1" smtClean="0">
                                                <a:solidFill>
                                                  <a:schemeClr val="tx1"/>
                                                </a:solidFill>
                                                <a:latin typeface="Cambria Math" panose="02040503050406030204" pitchFamily="18" charset="0"/>
                                              </a:rPr>
                                              <m:t>𝑇</m:t>
                                            </m:r>
                                          </m:sup>
                                        </m:sSup>
                                        <m:r>
                                          <a:rPr lang="en-US" sz="2400" b="0" i="1">
                                            <a:solidFill>
                                              <a:schemeClr val="tx1"/>
                                            </a:solidFill>
                                            <a:latin typeface="Cambria Math" panose="02040503050406030204" pitchFamily="18" charset="0"/>
                                          </a:rPr>
                                          <m:t>−1</m:t>
                                        </m:r>
                                      </m:e>
                                    </m:d>
                                  </m:num>
                                  <m:den>
                                    <m:d>
                                      <m:dPr>
                                        <m:ctrlPr>
                                          <a:rPr lang="en-US" sz="2400" i="1">
                                            <a:solidFill>
                                              <a:schemeClr val="tx1"/>
                                            </a:solidFill>
                                            <a:latin typeface="Cambria Math" panose="02040503050406030204" pitchFamily="18" charset="0"/>
                                          </a:rPr>
                                        </m:ctrlPr>
                                      </m:dPr>
                                      <m:e>
                                        <m:sSup>
                                          <m:sSupPr>
                                            <m:ctrlPr>
                                              <a:rPr lang="en-US" sz="2400" i="1">
                                                <a:solidFill>
                                                  <a:schemeClr val="tx1"/>
                                                </a:solidFill>
                                                <a:latin typeface="Cambria Math" panose="02040503050406030204" pitchFamily="18" charset="0"/>
                                              </a:rPr>
                                            </m:ctrlPr>
                                          </m:sSupPr>
                                          <m:e>
                                            <m:r>
                                              <a:rPr lang="en-US" sz="2400" i="1">
                                                <a:solidFill>
                                                  <a:schemeClr val="tx1"/>
                                                </a:solidFill>
                                                <a:latin typeface="Cambria Math" panose="02040503050406030204" pitchFamily="18" charset="0"/>
                                              </a:rPr>
                                              <m:t>𝑒</m:t>
                                            </m:r>
                                          </m:e>
                                          <m:sup>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𝐶</m:t>
                                                </m:r>
                                              </m:e>
                                              <m:sub>
                                                <m:r>
                                                  <a:rPr lang="en-US" sz="2400" i="1">
                                                    <a:solidFill>
                                                      <a:schemeClr val="tx1"/>
                                                    </a:solidFill>
                                                    <a:latin typeface="Cambria Math" panose="02040503050406030204" pitchFamily="18" charset="0"/>
                                                  </a:rPr>
                                                  <m:t>2</m:t>
                                                </m:r>
                                              </m:sub>
                                            </m:sSub>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𝜆</m:t>
                                            </m:r>
                                            <m:sSub>
                                              <m:sSubPr>
                                                <m:ctrlPr>
                                                  <a:rPr lang="en-US" sz="2400" b="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rPr>
                                                  <m:t>𝑇</m:t>
                                                </m:r>
                                              </m:e>
                                              <m:sub>
                                                <m:r>
                                                  <a:rPr lang="en-US" sz="2400" b="0" i="1" smtClean="0">
                                                    <a:solidFill>
                                                      <a:schemeClr val="tx1"/>
                                                    </a:solidFill>
                                                    <a:latin typeface="Cambria Math" panose="02040503050406030204" pitchFamily="18" charset="0"/>
                                                    <a:ea typeface="Cambria Math" panose="02040503050406030204" pitchFamily="18" charset="0"/>
                                                  </a:rPr>
                                                  <m:t>𝜆</m:t>
                                                </m:r>
                                              </m:sub>
                                            </m:sSub>
                                          </m:sup>
                                        </m:sSup>
                                        <m:r>
                                          <a:rPr lang="en-US" sz="2400" i="1">
                                            <a:solidFill>
                                              <a:schemeClr val="tx1"/>
                                            </a:solidFill>
                                            <a:latin typeface="Cambria Math" panose="02040503050406030204" pitchFamily="18" charset="0"/>
                                          </a:rPr>
                                          <m:t>−1</m:t>
                                        </m:r>
                                      </m:e>
                                    </m:d>
                                  </m:den>
                                </m:f>
                              </m:oMath>
                            </m:oMathPara>
                          </a14:m>
                          <a:endParaRPr lang="en-US" sz="24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r>
                            <a:rPr lang="en-US" sz="2400" b="0" dirty="0" smtClean="0">
                              <a:solidFill>
                                <a:schemeClr val="tx1"/>
                              </a:solidFill>
                            </a:rPr>
                            <a:t>(18)</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6" name="Table 5"/>
              <p:cNvGraphicFramePr>
                <a:graphicFrameLocks noGrp="1"/>
              </p:cNvGraphicFramePr>
              <p:nvPr>
                <p:extLst>
                  <p:ext uri="{D42A27DB-BD31-4B8C-83A1-F6EECF244321}">
                    <p14:modId xmlns:p14="http://schemas.microsoft.com/office/powerpoint/2010/main" val="2119780999"/>
                  </p:ext>
                </p:extLst>
              </p:nvPr>
            </p:nvGraphicFramePr>
            <p:xfrm>
              <a:off x="457200" y="3017838"/>
              <a:ext cx="8229600" cy="1371600"/>
            </p:xfrm>
            <a:graphic>
              <a:graphicData uri="http://schemas.openxmlformats.org/drawingml/2006/table">
                <a:tbl>
                  <a:tblPr firstRow="1" bandRow="1">
                    <a:tableStyleId>{5C22544A-7EE6-4342-B048-85BDC9FD1C3A}</a:tableStyleId>
                  </a:tblPr>
                  <a:tblGrid>
                    <a:gridCol w="914400"/>
                    <a:gridCol w="6400800"/>
                    <a:gridCol w="914400"/>
                  </a:tblGrid>
                  <a:tr h="1371600">
                    <a:tc>
                      <a:txBody>
                        <a:bodyPr/>
                        <a:lstStyle/>
                        <a:p>
                          <a:endParaRPr lang="en-US" sz="24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4"/>
                          <a:stretch>
                            <a:fillRect l="-14286" r="-14286"/>
                          </a:stretch>
                        </a:blipFill>
                      </a:tcPr>
                    </a:tc>
                    <a:tc>
                      <a:txBody>
                        <a:bodyPr/>
                        <a:lstStyle/>
                        <a:p>
                          <a:r>
                            <a:rPr lang="en-US" sz="2400" b="0" dirty="0" smtClean="0">
                              <a:solidFill>
                                <a:schemeClr val="tx1"/>
                              </a:solidFill>
                            </a:rPr>
                            <a:t>(18)</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413638048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Emissivity Uncertainty Estimation - 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3415037"/>
              </a:xfrm>
            </p:spPr>
            <p:txBody>
              <a:bodyPr/>
              <a:lstStyle/>
              <a:p>
                <a:pPr marL="0" indent="0">
                  <a:buNone/>
                </a:pPr>
                <a:r>
                  <a:rPr lang="en-US" sz="2800" dirty="0" smtClean="0">
                    <a:latin typeface="+mn-lt"/>
                  </a:rPr>
                  <a:t>The uncertainty in the emissivity at a second wavelength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ea typeface="Cambria Math" panose="02040503050406030204" pitchFamily="18" charset="0"/>
                          </a:rPr>
                          <m:t>𝜀</m:t>
                        </m:r>
                      </m:e>
                      <m:sub>
                        <m:sSub>
                          <m:sSubPr>
                            <m:ctrlPr>
                              <a:rPr lang="en-US" sz="2800" i="1">
                                <a:latin typeface="Cambria Math" panose="02040503050406030204" pitchFamily="18" charset="0"/>
                              </a:rPr>
                            </m:ctrlPr>
                          </m:sSubPr>
                          <m:e>
                            <m:r>
                              <a:rPr lang="en-US" sz="2800" i="1">
                                <a:latin typeface="Cambria Math" panose="02040503050406030204" pitchFamily="18" charset="0"/>
                                <a:ea typeface="Cambria Math" panose="02040503050406030204" pitchFamily="18" charset="0"/>
                              </a:rPr>
                              <m:t>𝜆</m:t>
                            </m:r>
                          </m:e>
                          <m:sub>
                            <m:r>
                              <a:rPr lang="en-US" sz="2800" i="1">
                                <a:latin typeface="Cambria Math" panose="02040503050406030204" pitchFamily="18" charset="0"/>
                              </a:rPr>
                              <m:t>𝑖</m:t>
                            </m:r>
                          </m:sub>
                        </m:sSub>
                      </m:sub>
                    </m:sSub>
                  </m:oMath>
                </a14:m>
                <a:r>
                  <a:rPr lang="en-US" sz="2800" dirty="0" smtClean="0">
                    <a:latin typeface="+mn-lt"/>
                  </a:rPr>
                  <a:t>based on the estimated uncertainty in a given wavelength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ea typeface="Cambria Math" panose="02040503050406030204" pitchFamily="18" charset="0"/>
                          </a:rPr>
                          <m:t>𝜀</m:t>
                        </m:r>
                      </m:e>
                      <m:sub>
                        <m:sSub>
                          <m:sSubPr>
                            <m:ctrlPr>
                              <a:rPr lang="en-US" sz="2800" i="1">
                                <a:latin typeface="Cambria Math" panose="02040503050406030204" pitchFamily="18" charset="0"/>
                              </a:rPr>
                            </m:ctrlPr>
                          </m:sSubPr>
                          <m:e>
                            <m:r>
                              <a:rPr lang="en-US" sz="2800" i="1">
                                <a:latin typeface="Cambria Math" panose="02040503050406030204" pitchFamily="18" charset="0"/>
                                <a:ea typeface="Cambria Math" panose="02040503050406030204" pitchFamily="18" charset="0"/>
                              </a:rPr>
                              <m:t>𝜆</m:t>
                            </m:r>
                          </m:e>
                          <m:sub>
                            <m:r>
                              <a:rPr lang="en-US" sz="2800" i="1">
                                <a:latin typeface="Cambria Math" panose="02040503050406030204" pitchFamily="18" charset="0"/>
                              </a:rPr>
                              <m:t>1</m:t>
                            </m:r>
                          </m:sub>
                        </m:sSub>
                      </m:sub>
                    </m:sSub>
                  </m:oMath>
                </a14:m>
                <a:r>
                  <a:rPr lang="en-US" sz="2800" dirty="0" smtClean="0">
                    <a:latin typeface="+mn-lt"/>
                  </a:rPr>
                  <a:t>is, by differentiation:</a:t>
                </a:r>
              </a:p>
              <a:p>
                <a:pPr marL="0" indent="0">
                  <a:buNone/>
                </a:pPr>
                <a:endParaRPr lang="en-US" sz="2800" dirty="0" smtClean="0">
                  <a:latin typeface="+mn-lt"/>
                </a:endParaRPr>
              </a:p>
              <a:p>
                <a:pPr marL="0" indent="0">
                  <a:buNone/>
                </a:pPr>
                <a:endParaRPr lang="en-US" sz="2800" dirty="0">
                  <a:latin typeface="+mn-lt"/>
                </a:endParaRPr>
              </a:p>
              <a:p>
                <a:pPr marL="0" indent="0">
                  <a:buNone/>
                </a:pPr>
                <a:r>
                  <a:rPr lang="en-US" sz="2800" dirty="0" smtClean="0">
                    <a:latin typeface="+mn-lt"/>
                  </a:rPr>
                  <a:t>If Wien’s approximation is valid at both wavelengths then:</a:t>
                </a:r>
                <a:endParaRPr lang="en-US" sz="2800" dirty="0">
                  <a:latin typeface="+mn-lt"/>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3415037"/>
              </a:xfrm>
              <a:blipFill rotWithShape="0">
                <a:blip r:embed="rId3"/>
                <a:stretch>
                  <a:fillRect l="-1481" t="-1786" r="-296" b="-392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2954589243"/>
                  </p:ext>
                </p:extLst>
              </p:nvPr>
            </p:nvGraphicFramePr>
            <p:xfrm>
              <a:off x="536312" y="3048000"/>
              <a:ext cx="8071377" cy="960692"/>
            </p:xfrm>
            <a:graphic>
              <a:graphicData uri="http://schemas.openxmlformats.org/drawingml/2006/table">
                <a:tbl>
                  <a:tblPr firstRow="1" bandRow="1">
                    <a:tableStyleId>{5C22544A-7EE6-4342-B048-85BDC9FD1C3A}</a:tableStyleId>
                  </a:tblPr>
                  <a:tblGrid>
                    <a:gridCol w="984777"/>
                    <a:gridCol w="6400800"/>
                    <a:gridCol w="685800"/>
                  </a:tblGrid>
                  <a:tr h="370840">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US" sz="2400" b="0" i="1" smtClean="0">
                                        <a:solidFill>
                                          <a:schemeClr val="tx1"/>
                                        </a:solidFill>
                                        <a:latin typeface="Cambria Math" panose="02040503050406030204" pitchFamily="18" charset="0"/>
                                      </a:rPr>
                                      <m:t>𝑑</m:t>
                                    </m:r>
                                    <m:func>
                                      <m:funcPr>
                                        <m:ctrlPr>
                                          <a:rPr lang="en-US" sz="2400" b="0" i="1" smtClean="0">
                                            <a:solidFill>
                                              <a:schemeClr val="tx1"/>
                                            </a:solidFill>
                                            <a:latin typeface="Cambria Math" panose="02040503050406030204" pitchFamily="18" charset="0"/>
                                          </a:rPr>
                                        </m:ctrlPr>
                                      </m:funcPr>
                                      <m:fName>
                                        <m:r>
                                          <m:rPr>
                                            <m:sty m:val="p"/>
                                          </m:rPr>
                                          <a:rPr lang="en-US" sz="2400" b="0" i="0" smtClean="0">
                                            <a:solidFill>
                                              <a:schemeClr val="tx1"/>
                                            </a:solidFill>
                                            <a:latin typeface="Cambria Math" panose="02040503050406030204" pitchFamily="18" charset="0"/>
                                          </a:rPr>
                                          <m:t>ln</m:t>
                                        </m:r>
                                      </m:fName>
                                      <m:e>
                                        <m:sSub>
                                          <m:sSubPr>
                                            <m:ctrlPr>
                                              <a:rPr lang="en-US" sz="2400" b="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ea typeface="Cambria Math" panose="02040503050406030204" pitchFamily="18" charset="0"/>
                                              </a:rPr>
                                              <m:t>𝜀</m:t>
                                            </m:r>
                                          </m:e>
                                          <m:sub>
                                            <m:sSub>
                                              <m:sSubPr>
                                                <m:ctrlPr>
                                                  <a:rPr lang="en-US" sz="2400" b="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ea typeface="Cambria Math" panose="02040503050406030204" pitchFamily="18" charset="0"/>
                                                  </a:rPr>
                                                  <m:t>𝜆</m:t>
                                                </m:r>
                                              </m:e>
                                              <m:sub>
                                                <m:r>
                                                  <a:rPr lang="en-US" sz="2400" b="0" i="1" smtClean="0">
                                                    <a:solidFill>
                                                      <a:schemeClr val="tx1"/>
                                                    </a:solidFill>
                                                    <a:latin typeface="Cambria Math" panose="02040503050406030204" pitchFamily="18" charset="0"/>
                                                  </a:rPr>
                                                  <m:t>𝑖</m:t>
                                                </m:r>
                                              </m:sub>
                                            </m:sSub>
                                          </m:sub>
                                        </m:sSub>
                                      </m:e>
                                    </m:func>
                                  </m:num>
                                  <m:den>
                                    <m:r>
                                      <a:rPr lang="en-US" sz="2400" i="1">
                                        <a:solidFill>
                                          <a:schemeClr val="tx1"/>
                                        </a:solidFill>
                                        <a:latin typeface="Cambria Math" panose="02040503050406030204" pitchFamily="18" charset="0"/>
                                      </a:rPr>
                                      <m:t>𝑑</m:t>
                                    </m:r>
                                    <m:func>
                                      <m:funcPr>
                                        <m:ctrlPr>
                                          <a:rPr lang="en-US" sz="2400" i="1">
                                            <a:solidFill>
                                              <a:schemeClr val="tx1"/>
                                            </a:solidFill>
                                            <a:latin typeface="Cambria Math" panose="02040503050406030204" pitchFamily="18" charset="0"/>
                                          </a:rPr>
                                        </m:ctrlPr>
                                      </m:funcPr>
                                      <m:fName>
                                        <m:r>
                                          <m:rPr>
                                            <m:sty m:val="p"/>
                                          </m:rPr>
                                          <a:rPr lang="en-US" sz="2400">
                                            <a:solidFill>
                                              <a:schemeClr val="tx1"/>
                                            </a:solidFill>
                                            <a:latin typeface="Cambria Math" panose="02040503050406030204" pitchFamily="18" charset="0"/>
                                          </a:rPr>
                                          <m:t>ln</m:t>
                                        </m:r>
                                      </m:fName>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𝜀</m:t>
                                            </m:r>
                                          </m:e>
                                          <m: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𝜆</m:t>
                                                </m:r>
                                              </m:e>
                                              <m:sub>
                                                <m:r>
                                                  <a:rPr lang="en-US" sz="2400" b="0" i="1" smtClean="0">
                                                    <a:solidFill>
                                                      <a:schemeClr val="tx1"/>
                                                    </a:solidFill>
                                                    <a:latin typeface="Cambria Math" panose="02040503050406030204" pitchFamily="18" charset="0"/>
                                                  </a:rPr>
                                                  <m:t>1</m:t>
                                                </m:r>
                                              </m:sub>
                                            </m:sSub>
                                          </m:sub>
                                        </m:sSub>
                                      </m:e>
                                    </m:func>
                                  </m:den>
                                </m:f>
                                <m:r>
                                  <a:rPr lang="en-US" sz="2400" b="0" i="1" smtClean="0">
                                    <a:solidFill>
                                      <a:schemeClr val="tx1"/>
                                    </a:solidFill>
                                    <a:latin typeface="Cambria Math" panose="02040503050406030204" pitchFamily="18" charset="0"/>
                                  </a:rPr>
                                  <m:t>=</m:t>
                                </m:r>
                                <m:f>
                                  <m:fPr>
                                    <m:ctrlPr>
                                      <a:rPr lang="en-US" sz="2400" b="0" i="1" smtClean="0">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𝜀</m:t>
                                        </m:r>
                                      </m:e>
                                      <m: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rPr>
                                              <m:t>1</m:t>
                                            </m:r>
                                          </m:sub>
                                        </m:sSub>
                                      </m:sub>
                                    </m:sSub>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𝜀</m:t>
                                        </m:r>
                                      </m:e>
                                      <m: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rPr>
                                              <m:t>𝑖</m:t>
                                            </m:r>
                                          </m:sub>
                                        </m:sSub>
                                      </m:sub>
                                    </m:sSub>
                                  </m:den>
                                </m:f>
                                <m:r>
                                  <a:rPr lang="en-US" sz="2400" b="0" i="1" smtClean="0">
                                    <a:solidFill>
                                      <a:schemeClr val="tx1"/>
                                    </a:solidFill>
                                    <a:latin typeface="Cambria Math" panose="02040503050406030204" pitchFamily="18" charset="0"/>
                                    <a:ea typeface="Cambria Math" panose="02040503050406030204" pitchFamily="18" charset="0"/>
                                  </a:rPr>
                                  <m:t>∙</m:t>
                                </m:r>
                                <m:f>
                                  <m:fPr>
                                    <m:ctrlPr>
                                      <a:rPr lang="en-US" sz="2400" b="0" i="1" smtClean="0">
                                        <a:solidFill>
                                          <a:schemeClr val="tx1"/>
                                        </a:solidFill>
                                        <a:latin typeface="Cambria Math" panose="02040503050406030204" pitchFamily="18" charset="0"/>
                                      </a:rPr>
                                    </m:ctrlPr>
                                  </m:fPr>
                                  <m:num>
                                    <m:r>
                                      <a:rPr lang="en-US" sz="2400" i="1" smtClean="0">
                                        <a:solidFill>
                                          <a:schemeClr val="tx1"/>
                                        </a:solidFill>
                                        <a:latin typeface="Cambria Math" panose="02040503050406030204" pitchFamily="18" charset="0"/>
                                      </a:rPr>
                                      <m:t>𝑑</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𝜀</m:t>
                                        </m:r>
                                      </m:e>
                                      <m: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rPr>
                                              <m:t>𝑖</m:t>
                                            </m:r>
                                          </m:sub>
                                        </m:sSub>
                                      </m:sub>
                                    </m:sSub>
                                  </m:num>
                                  <m:den>
                                    <m:r>
                                      <a:rPr lang="en-US" sz="2400" i="1">
                                        <a:solidFill>
                                          <a:schemeClr val="tx1"/>
                                        </a:solidFill>
                                        <a:latin typeface="Cambria Math" panose="02040503050406030204" pitchFamily="18" charset="0"/>
                                      </a:rPr>
                                      <m:t>𝑑</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𝜀</m:t>
                                        </m:r>
                                      </m:e>
                                      <m: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𝜆</m:t>
                                            </m:r>
                                          </m:e>
                                          <m:sub>
                                            <m:r>
                                              <a:rPr lang="en-US" sz="2400" b="0" i="1" smtClean="0">
                                                <a:solidFill>
                                                  <a:schemeClr val="tx1"/>
                                                </a:solidFill>
                                                <a:latin typeface="Cambria Math" panose="02040503050406030204" pitchFamily="18" charset="0"/>
                                              </a:rPr>
                                              <m:t>1</m:t>
                                            </m:r>
                                          </m:sub>
                                        </m:sSub>
                                      </m:sub>
                                    </m:sSub>
                                  </m:den>
                                </m:f>
                                <m:r>
                                  <a:rPr lang="en-US" sz="2400" b="0" i="1" smtClean="0">
                                    <a:solidFill>
                                      <a:schemeClr val="tx1"/>
                                    </a:solidFill>
                                    <a:latin typeface="Cambria Math" panose="02040503050406030204" pitchFamily="18" charset="0"/>
                                  </a:rPr>
                                  <m:t>=</m:t>
                                </m:r>
                                <m:f>
                                  <m:fPr>
                                    <m:ctrlPr>
                                      <a:rPr lang="en-US" sz="2400" b="0" i="1" smtClean="0">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𝜆</m:t>
                                        </m:r>
                                      </m:e>
                                      <m:sub>
                                        <m:r>
                                          <a:rPr lang="en-US" sz="2400" i="1">
                                            <a:solidFill>
                                              <a:schemeClr val="tx1"/>
                                            </a:solidFill>
                                            <a:latin typeface="Cambria Math" panose="02040503050406030204" pitchFamily="18" charset="0"/>
                                          </a:rPr>
                                          <m:t>1</m:t>
                                        </m:r>
                                      </m:sub>
                                    </m:sSub>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𝜆</m:t>
                                        </m:r>
                                      </m:e>
                                      <m:sub>
                                        <m:r>
                                          <a:rPr lang="en-US" sz="2400" b="0" i="1" smtClean="0">
                                            <a:solidFill>
                                              <a:schemeClr val="tx1"/>
                                            </a:solidFill>
                                            <a:latin typeface="Cambria Math" panose="02040503050406030204" pitchFamily="18" charset="0"/>
                                          </a:rPr>
                                          <m:t>𝑖</m:t>
                                        </m:r>
                                      </m:sub>
                                    </m:sSub>
                                  </m:den>
                                </m:f>
                                <m:r>
                                  <a:rPr lang="en-US" sz="2400" b="0" i="1" smtClean="0">
                                    <a:solidFill>
                                      <a:schemeClr val="tx1"/>
                                    </a:solidFill>
                                    <a:latin typeface="Cambria Math" panose="02040503050406030204" pitchFamily="18" charset="0"/>
                                    <a:ea typeface="Cambria Math" panose="02040503050406030204" pitchFamily="18" charset="0"/>
                                  </a:rPr>
                                  <m:t>∙</m:t>
                                </m:r>
                                <m:f>
                                  <m:fPr>
                                    <m:ctrlPr>
                                      <a:rPr lang="en-US" sz="2400" b="0" i="1" smtClean="0">
                                        <a:solidFill>
                                          <a:schemeClr val="tx1"/>
                                        </a:solidFill>
                                        <a:latin typeface="Cambria Math" panose="02040503050406030204" pitchFamily="18" charset="0"/>
                                      </a:rPr>
                                    </m:ctrlPr>
                                  </m:fPr>
                                  <m:num>
                                    <m:d>
                                      <m:dPr>
                                        <m:ctrlPr>
                                          <a:rPr lang="en-US" sz="2400" i="1">
                                            <a:solidFill>
                                              <a:schemeClr val="tx1"/>
                                            </a:solidFill>
                                            <a:latin typeface="Cambria Math" panose="02040503050406030204" pitchFamily="18" charset="0"/>
                                          </a:rPr>
                                        </m:ctrlPr>
                                      </m:dPr>
                                      <m:e>
                                        <m:sSup>
                                          <m:sSupPr>
                                            <m:ctrlPr>
                                              <a:rPr lang="en-US" sz="2400" i="1">
                                                <a:solidFill>
                                                  <a:schemeClr val="tx1"/>
                                                </a:solidFill>
                                                <a:latin typeface="Cambria Math" panose="02040503050406030204" pitchFamily="18" charset="0"/>
                                              </a:rPr>
                                            </m:ctrlPr>
                                          </m:sSupPr>
                                          <m:e>
                                            <m:r>
                                              <a:rPr lang="en-US" sz="2400" i="1">
                                                <a:solidFill>
                                                  <a:schemeClr val="tx1"/>
                                                </a:solidFill>
                                                <a:latin typeface="Cambria Math" panose="02040503050406030204" pitchFamily="18" charset="0"/>
                                              </a:rPr>
                                              <m:t>𝑒</m:t>
                                            </m:r>
                                          </m:e>
                                          <m:sup>
                                            <m:f>
                                              <m:fPr>
                                                <m:type m:val="lin"/>
                                                <m:ctrlPr>
                                                  <a:rPr lang="en-US" sz="2400" i="1">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𝐶</m:t>
                                                    </m:r>
                                                  </m:e>
                                                  <m:sub>
                                                    <m:r>
                                                      <a:rPr lang="en-US" sz="2400">
                                                        <a:solidFill>
                                                          <a:schemeClr val="tx1"/>
                                                        </a:solidFill>
                                                        <a:latin typeface="Cambria Math" panose="02040503050406030204" pitchFamily="18" charset="0"/>
                                                      </a:rPr>
                                                      <m:t>2</m:t>
                                                    </m:r>
                                                  </m:sub>
                                                </m:sSub>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𝜆</m:t>
                                                    </m:r>
                                                  </m:e>
                                                  <m:sub>
                                                    <m:r>
                                                      <a:rPr lang="en-US" sz="2400" b="0" i="1" smtClean="0">
                                                        <a:solidFill>
                                                          <a:schemeClr val="tx1"/>
                                                        </a:solidFill>
                                                        <a:latin typeface="Cambria Math" panose="02040503050406030204" pitchFamily="18" charset="0"/>
                                                      </a:rPr>
                                                      <m:t>1</m:t>
                                                    </m:r>
                                                  </m:sub>
                                                </m:sSub>
                                              </m:den>
                                            </m:f>
                                            <m:r>
                                              <a:rPr lang="en-US" sz="2400" b="0" i="1" smtClean="0">
                                                <a:solidFill>
                                                  <a:schemeClr val="tx1"/>
                                                </a:solidFill>
                                                <a:latin typeface="Cambria Math" panose="02040503050406030204" pitchFamily="18" charset="0"/>
                                              </a:rPr>
                                              <m:t>𝑇</m:t>
                                            </m:r>
                                          </m:sup>
                                        </m:sSup>
                                        <m:r>
                                          <a:rPr lang="en-US" sz="2400">
                                            <a:solidFill>
                                              <a:schemeClr val="tx1"/>
                                            </a:solidFill>
                                            <a:latin typeface="Cambria Math" panose="02040503050406030204" pitchFamily="18" charset="0"/>
                                          </a:rPr>
                                          <m:t>−1</m:t>
                                        </m:r>
                                      </m:e>
                                    </m:d>
                                  </m:num>
                                  <m:den>
                                    <m:d>
                                      <m:dPr>
                                        <m:ctrlPr>
                                          <a:rPr lang="en-US" sz="2400" i="1">
                                            <a:solidFill>
                                              <a:schemeClr val="tx1"/>
                                            </a:solidFill>
                                            <a:latin typeface="Cambria Math" panose="02040503050406030204" pitchFamily="18" charset="0"/>
                                          </a:rPr>
                                        </m:ctrlPr>
                                      </m:dPr>
                                      <m:e>
                                        <m:sSup>
                                          <m:sSupPr>
                                            <m:ctrlPr>
                                              <a:rPr lang="en-US" sz="2400" i="1">
                                                <a:solidFill>
                                                  <a:schemeClr val="tx1"/>
                                                </a:solidFill>
                                                <a:latin typeface="Cambria Math" panose="02040503050406030204" pitchFamily="18" charset="0"/>
                                              </a:rPr>
                                            </m:ctrlPr>
                                          </m:sSupPr>
                                          <m:e>
                                            <m:r>
                                              <a:rPr lang="en-US" sz="2400" i="1">
                                                <a:solidFill>
                                                  <a:schemeClr val="tx1"/>
                                                </a:solidFill>
                                                <a:latin typeface="Cambria Math" panose="02040503050406030204" pitchFamily="18" charset="0"/>
                                              </a:rPr>
                                              <m:t>𝑒</m:t>
                                            </m:r>
                                          </m:e>
                                          <m:sup>
                                            <m:f>
                                              <m:fPr>
                                                <m:type m:val="lin"/>
                                                <m:ctrlPr>
                                                  <a:rPr lang="en-US" sz="2400" i="1">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𝐶</m:t>
                                                    </m:r>
                                                  </m:e>
                                                  <m:sub>
                                                    <m:r>
                                                      <a:rPr lang="en-US" sz="2400">
                                                        <a:solidFill>
                                                          <a:schemeClr val="tx1"/>
                                                        </a:solidFill>
                                                        <a:latin typeface="Cambria Math" panose="02040503050406030204" pitchFamily="18" charset="0"/>
                                                      </a:rPr>
                                                      <m:t>2</m:t>
                                                    </m:r>
                                                  </m:sub>
                                                </m:sSub>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𝜆</m:t>
                                                    </m:r>
                                                  </m:e>
                                                  <m:sub>
                                                    <m:r>
                                                      <a:rPr lang="en-US" sz="2400" b="0" i="1" smtClean="0">
                                                        <a:solidFill>
                                                          <a:schemeClr val="tx1"/>
                                                        </a:solidFill>
                                                        <a:latin typeface="Cambria Math" panose="02040503050406030204" pitchFamily="18" charset="0"/>
                                                      </a:rPr>
                                                      <m:t>𝑖</m:t>
                                                    </m:r>
                                                  </m:sub>
                                                </m:sSub>
                                              </m:den>
                                            </m:f>
                                            <m:r>
                                              <a:rPr lang="en-US" sz="2400" i="1">
                                                <a:solidFill>
                                                  <a:schemeClr val="tx1"/>
                                                </a:solidFill>
                                                <a:latin typeface="Cambria Math" panose="02040503050406030204" pitchFamily="18" charset="0"/>
                                              </a:rPr>
                                              <m:t>𝑇</m:t>
                                            </m:r>
                                          </m:sup>
                                        </m:sSup>
                                        <m:r>
                                          <a:rPr lang="en-US" sz="2400">
                                            <a:solidFill>
                                              <a:schemeClr val="tx1"/>
                                            </a:solidFill>
                                            <a:latin typeface="Cambria Math" panose="02040503050406030204" pitchFamily="18" charset="0"/>
                                          </a:rPr>
                                          <m:t>−1</m:t>
                                        </m:r>
                                      </m:e>
                                    </m:d>
                                  </m:den>
                                </m:f>
                              </m:oMath>
                            </m:oMathPara>
                          </a14:m>
                          <a:endParaRPr lang="en-US" sz="24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b="0" dirty="0" smtClean="0">
                              <a:solidFill>
                                <a:schemeClr val="tx1"/>
                              </a:solidFill>
                            </a:rPr>
                            <a:t>(19)</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2954589243"/>
                  </p:ext>
                </p:extLst>
              </p:nvPr>
            </p:nvGraphicFramePr>
            <p:xfrm>
              <a:off x="536312" y="3048000"/>
              <a:ext cx="8071377" cy="960692"/>
            </p:xfrm>
            <a:graphic>
              <a:graphicData uri="http://schemas.openxmlformats.org/drawingml/2006/table">
                <a:tbl>
                  <a:tblPr firstRow="1" bandRow="1">
                    <a:tableStyleId>{5C22544A-7EE6-4342-B048-85BDC9FD1C3A}</a:tableStyleId>
                  </a:tblPr>
                  <a:tblGrid>
                    <a:gridCol w="984777"/>
                    <a:gridCol w="6400800"/>
                    <a:gridCol w="685800"/>
                  </a:tblGrid>
                  <a:tr h="960692">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6"/>
                          <a:stretch>
                            <a:fillRect l="-15414" r="-10752"/>
                          </a:stretch>
                        </a:blip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b="0" dirty="0" smtClean="0">
                              <a:solidFill>
                                <a:schemeClr val="tx1"/>
                              </a:solidFill>
                            </a:rPr>
                            <a:t>(19)</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6" name="Table 5"/>
              <p:cNvGraphicFramePr>
                <a:graphicFrameLocks noGrp="1"/>
              </p:cNvGraphicFramePr>
              <p:nvPr>
                <p:extLst>
                  <p:ext uri="{D42A27DB-BD31-4B8C-83A1-F6EECF244321}">
                    <p14:modId xmlns:p14="http://schemas.microsoft.com/office/powerpoint/2010/main" val="2633580204"/>
                  </p:ext>
                </p:extLst>
              </p:nvPr>
            </p:nvGraphicFramePr>
            <p:xfrm>
              <a:off x="536312" y="4953000"/>
              <a:ext cx="8071377" cy="907987"/>
            </p:xfrm>
            <a:graphic>
              <a:graphicData uri="http://schemas.openxmlformats.org/drawingml/2006/table">
                <a:tbl>
                  <a:tblPr firstRow="1" bandRow="1">
                    <a:tableStyleId>{5C22544A-7EE6-4342-B048-85BDC9FD1C3A}</a:tableStyleId>
                  </a:tblPr>
                  <a:tblGrid>
                    <a:gridCol w="984777"/>
                    <a:gridCol w="6400800"/>
                    <a:gridCol w="685800"/>
                  </a:tblGrid>
                  <a:tr h="370840">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US" sz="2400" b="0" i="1" smtClean="0">
                                        <a:solidFill>
                                          <a:schemeClr val="tx1"/>
                                        </a:solidFill>
                                        <a:latin typeface="Cambria Math" panose="02040503050406030204" pitchFamily="18" charset="0"/>
                                      </a:rPr>
                                      <m:t>𝑑</m:t>
                                    </m:r>
                                    <m:func>
                                      <m:funcPr>
                                        <m:ctrlPr>
                                          <a:rPr lang="en-US" sz="2400" b="0" i="1" smtClean="0">
                                            <a:solidFill>
                                              <a:schemeClr val="tx1"/>
                                            </a:solidFill>
                                            <a:latin typeface="Cambria Math" panose="02040503050406030204" pitchFamily="18" charset="0"/>
                                          </a:rPr>
                                        </m:ctrlPr>
                                      </m:funcPr>
                                      <m:fName>
                                        <m:r>
                                          <m:rPr>
                                            <m:sty m:val="p"/>
                                          </m:rPr>
                                          <a:rPr lang="en-US" sz="2400" b="0" i="0" smtClean="0">
                                            <a:solidFill>
                                              <a:schemeClr val="tx1"/>
                                            </a:solidFill>
                                            <a:latin typeface="Cambria Math" panose="02040503050406030204" pitchFamily="18" charset="0"/>
                                          </a:rPr>
                                          <m:t>ln</m:t>
                                        </m:r>
                                      </m:fName>
                                      <m:e>
                                        <m:sSub>
                                          <m:sSubPr>
                                            <m:ctrlPr>
                                              <a:rPr lang="en-US" sz="2400" b="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ea typeface="Cambria Math" panose="02040503050406030204" pitchFamily="18" charset="0"/>
                                              </a:rPr>
                                              <m:t>𝜀</m:t>
                                            </m:r>
                                          </m:e>
                                          <m:sub>
                                            <m:sSub>
                                              <m:sSubPr>
                                                <m:ctrlPr>
                                                  <a:rPr lang="en-US" sz="2400" b="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ea typeface="Cambria Math" panose="02040503050406030204" pitchFamily="18" charset="0"/>
                                                  </a:rPr>
                                                  <m:t>𝜆</m:t>
                                                </m:r>
                                              </m:e>
                                              <m:sub>
                                                <m:r>
                                                  <a:rPr lang="en-US" sz="2400" b="0" i="1" smtClean="0">
                                                    <a:solidFill>
                                                      <a:schemeClr val="tx1"/>
                                                    </a:solidFill>
                                                    <a:latin typeface="Cambria Math" panose="02040503050406030204" pitchFamily="18" charset="0"/>
                                                  </a:rPr>
                                                  <m:t>𝑖</m:t>
                                                </m:r>
                                              </m:sub>
                                            </m:sSub>
                                          </m:sub>
                                        </m:sSub>
                                      </m:e>
                                    </m:func>
                                  </m:num>
                                  <m:den>
                                    <m:r>
                                      <a:rPr lang="en-US" sz="2400" i="1">
                                        <a:solidFill>
                                          <a:schemeClr val="tx1"/>
                                        </a:solidFill>
                                        <a:latin typeface="Cambria Math" panose="02040503050406030204" pitchFamily="18" charset="0"/>
                                      </a:rPr>
                                      <m:t>𝑑</m:t>
                                    </m:r>
                                    <m:func>
                                      <m:funcPr>
                                        <m:ctrlPr>
                                          <a:rPr lang="en-US" sz="2400" i="1">
                                            <a:solidFill>
                                              <a:schemeClr val="tx1"/>
                                            </a:solidFill>
                                            <a:latin typeface="Cambria Math" panose="02040503050406030204" pitchFamily="18" charset="0"/>
                                          </a:rPr>
                                        </m:ctrlPr>
                                      </m:funcPr>
                                      <m:fName>
                                        <m:r>
                                          <m:rPr>
                                            <m:sty m:val="p"/>
                                          </m:rPr>
                                          <a:rPr lang="en-US" sz="2400">
                                            <a:solidFill>
                                              <a:schemeClr val="tx1"/>
                                            </a:solidFill>
                                            <a:latin typeface="Cambria Math" panose="02040503050406030204" pitchFamily="18" charset="0"/>
                                          </a:rPr>
                                          <m:t>ln</m:t>
                                        </m:r>
                                      </m:fName>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𝜀</m:t>
                                            </m:r>
                                          </m:e>
                                          <m: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𝜆</m:t>
                                                </m:r>
                                              </m:e>
                                              <m:sub>
                                                <m:r>
                                                  <a:rPr lang="en-US" sz="2400" b="0" i="1" smtClean="0">
                                                    <a:solidFill>
                                                      <a:schemeClr val="tx1"/>
                                                    </a:solidFill>
                                                    <a:latin typeface="Cambria Math" panose="02040503050406030204" pitchFamily="18" charset="0"/>
                                                  </a:rPr>
                                                  <m:t>1</m:t>
                                                </m:r>
                                              </m:sub>
                                            </m:sSub>
                                          </m:sub>
                                        </m:sSub>
                                      </m:e>
                                    </m:func>
                                  </m:den>
                                </m:f>
                                <m:r>
                                  <a:rPr lang="en-US" sz="2400" b="0" i="1" smtClean="0">
                                    <a:solidFill>
                                      <a:schemeClr val="tx1"/>
                                    </a:solidFill>
                                    <a:latin typeface="Cambria Math" panose="02040503050406030204" pitchFamily="18" charset="0"/>
                                  </a:rPr>
                                  <m:t>=</m:t>
                                </m:r>
                                <m:f>
                                  <m:fPr>
                                    <m:ctrlPr>
                                      <a:rPr lang="en-US" sz="2400" b="0" i="1" smtClean="0">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𝜆</m:t>
                                        </m:r>
                                      </m:e>
                                      <m:sub>
                                        <m:r>
                                          <a:rPr lang="en-US" sz="2400" i="1">
                                            <a:solidFill>
                                              <a:schemeClr val="tx1"/>
                                            </a:solidFill>
                                            <a:latin typeface="Cambria Math" panose="02040503050406030204" pitchFamily="18" charset="0"/>
                                          </a:rPr>
                                          <m:t>1</m:t>
                                        </m:r>
                                      </m:sub>
                                    </m:sSub>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𝜆</m:t>
                                        </m:r>
                                      </m:e>
                                      <m:sub>
                                        <m:r>
                                          <a:rPr lang="en-US" sz="2400" b="0" i="1" smtClean="0">
                                            <a:solidFill>
                                              <a:schemeClr val="tx1"/>
                                            </a:solidFill>
                                            <a:latin typeface="Cambria Math" panose="02040503050406030204" pitchFamily="18" charset="0"/>
                                          </a:rPr>
                                          <m:t>𝑖</m:t>
                                        </m:r>
                                      </m:sub>
                                    </m:sSub>
                                  </m:den>
                                </m:f>
                              </m:oMath>
                            </m:oMathPara>
                          </a14:m>
                          <a:endParaRPr lang="en-US" sz="240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b="0" dirty="0" smtClean="0">
                              <a:solidFill>
                                <a:schemeClr val="tx1"/>
                              </a:solidFill>
                            </a:rPr>
                            <a:t>(20)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6" name="Table 5"/>
              <p:cNvGraphicFramePr>
                <a:graphicFrameLocks noGrp="1"/>
              </p:cNvGraphicFramePr>
              <p:nvPr>
                <p:extLst>
                  <p:ext uri="{D42A27DB-BD31-4B8C-83A1-F6EECF244321}">
                    <p14:modId xmlns:p14="http://schemas.microsoft.com/office/powerpoint/2010/main" val="2633580204"/>
                  </p:ext>
                </p:extLst>
              </p:nvPr>
            </p:nvGraphicFramePr>
            <p:xfrm>
              <a:off x="536312" y="4953000"/>
              <a:ext cx="8071377" cy="907987"/>
            </p:xfrm>
            <a:graphic>
              <a:graphicData uri="http://schemas.openxmlformats.org/drawingml/2006/table">
                <a:tbl>
                  <a:tblPr firstRow="1" bandRow="1">
                    <a:tableStyleId>{5C22544A-7EE6-4342-B048-85BDC9FD1C3A}</a:tableStyleId>
                  </a:tblPr>
                  <a:tblGrid>
                    <a:gridCol w="984777"/>
                    <a:gridCol w="6400800"/>
                    <a:gridCol w="685800"/>
                  </a:tblGrid>
                  <a:tr h="907987">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7"/>
                          <a:stretch>
                            <a:fillRect l="-15414" r="-10752"/>
                          </a:stretch>
                        </a:blip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b="0" dirty="0" smtClean="0">
                              <a:solidFill>
                                <a:schemeClr val="tx1"/>
                              </a:solidFill>
                            </a:rPr>
                            <a:t>(20)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16703770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Emissivity Uncertainty Estimation - </a:t>
            </a:r>
            <a:r>
              <a:rPr lang="en-US" sz="3200" dirty="0" smtClean="0"/>
              <a:t>II</a:t>
            </a:r>
            <a:endParaRPr lang="en-US" sz="3200" dirty="0"/>
          </a:p>
        </p:txBody>
      </p:sp>
      <p:sp>
        <p:nvSpPr>
          <p:cNvPr id="3" name="Content Placeholder 2"/>
          <p:cNvSpPr>
            <a:spLocks noGrp="1"/>
          </p:cNvSpPr>
          <p:nvPr>
            <p:ph idx="1"/>
          </p:nvPr>
        </p:nvSpPr>
        <p:spPr>
          <a:xfrm>
            <a:off x="457200" y="1295400"/>
            <a:ext cx="8229600" cy="5146343"/>
          </a:xfrm>
        </p:spPr>
        <p:txBody>
          <a:bodyPr>
            <a:noAutofit/>
          </a:bodyPr>
          <a:lstStyle/>
          <a:p>
            <a:r>
              <a:rPr lang="en-US" sz="2800" dirty="0">
                <a:latin typeface="+mn-lt"/>
              </a:rPr>
              <a:t>Unlike with temperature, the uncertainty in the computed emissivity decreases with increasing wavelength</a:t>
            </a:r>
            <a:r>
              <a:rPr lang="en-US" sz="2800" dirty="0" smtClean="0">
                <a:latin typeface="+mn-lt"/>
              </a:rPr>
              <a:t>.</a:t>
            </a:r>
          </a:p>
          <a:p>
            <a:r>
              <a:rPr lang="en-US" sz="2800" dirty="0" smtClean="0">
                <a:latin typeface="+mn-lt"/>
              </a:rPr>
              <a:t>The error is approximately inversely proportional to the ratio of the two wavelengths.</a:t>
            </a:r>
            <a:endParaRPr lang="en-US" sz="2800" dirty="0">
              <a:latin typeface="+mn-lt"/>
            </a:endParaRPr>
          </a:p>
          <a:p>
            <a:r>
              <a:rPr lang="en-US" sz="2800" dirty="0" smtClean="0">
                <a:latin typeface="+mn-lt"/>
              </a:rPr>
              <a:t>Therefore emissivities derived from longer wavelength detectors have less uncertainty. However, since the emissivity is usually a strong function of wavelength, values at long wavelengths may or may not be useful if emissivities over the entire wavelength band are needed.</a:t>
            </a:r>
            <a:endParaRPr lang="en-US" sz="2800" dirty="0">
              <a:latin typeface="+mn-lt"/>
            </a:endParaRPr>
          </a:p>
        </p:txBody>
      </p:sp>
    </p:spTree>
    <p:extLst>
      <p:ext uri="{BB962C8B-B14F-4D97-AF65-F5344CB8AC3E}">
        <p14:creationId xmlns:p14="http://schemas.microsoft.com/office/powerpoint/2010/main" val="338664470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73100" y="965200"/>
            <a:ext cx="7810499" cy="5575300"/>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57201" y="274638"/>
            <a:ext cx="8229600" cy="931862"/>
          </a:xfrm>
        </p:spPr>
        <p:txBody>
          <a:bodyPr/>
          <a:lstStyle/>
          <a:p>
            <a:r>
              <a:rPr lang="en-US" dirty="0"/>
              <a:t>Emissivity Uncertainty Estimation - </a:t>
            </a:r>
            <a:r>
              <a:rPr lang="en-US" dirty="0" smtClean="0"/>
              <a:t>III</a:t>
            </a:r>
            <a:endParaRPr lang="en-US" dirty="0"/>
          </a:p>
        </p:txBody>
      </p:sp>
      <p:graphicFrame>
        <p:nvGraphicFramePr>
          <p:cNvPr id="11" name="Chart 10"/>
          <p:cNvGraphicFramePr>
            <a:graphicFrameLocks noGrp="1"/>
          </p:cNvGraphicFramePr>
          <p:nvPr>
            <p:extLst>
              <p:ext uri="{D42A27DB-BD31-4B8C-83A1-F6EECF244321}">
                <p14:modId xmlns:p14="http://schemas.microsoft.com/office/powerpoint/2010/main" val="2278634841"/>
              </p:ext>
            </p:extLst>
          </p:nvPr>
        </p:nvGraphicFramePr>
        <p:xfrm>
          <a:off x="788605" y="1066800"/>
          <a:ext cx="7566791" cy="537560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57168605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Example 8 - I</a:t>
            </a:r>
            <a:endParaRPr lang="en-US" sz="3600" dirty="0"/>
          </a:p>
        </p:txBody>
      </p:sp>
      <p:sp>
        <p:nvSpPr>
          <p:cNvPr id="3" name="Content Placeholder 2"/>
          <p:cNvSpPr>
            <a:spLocks noGrp="1"/>
          </p:cNvSpPr>
          <p:nvPr>
            <p:ph idx="1"/>
          </p:nvPr>
        </p:nvSpPr>
        <p:spPr>
          <a:xfrm>
            <a:off x="457200" y="1600200"/>
            <a:ext cx="8382000" cy="4525963"/>
          </a:xfrm>
        </p:spPr>
        <p:txBody>
          <a:bodyPr>
            <a:normAutofit/>
          </a:bodyPr>
          <a:lstStyle/>
          <a:p>
            <a:pPr marL="0" indent="0">
              <a:buNone/>
            </a:pPr>
            <a:r>
              <a:rPr lang="en-US" sz="2400" dirty="0" smtClean="0">
                <a:latin typeface="+mj-lt"/>
              </a:rPr>
              <a:t>E8: A 0.53-</a:t>
            </a:r>
            <a:r>
              <a:rPr lang="en-US" sz="2400" dirty="0" smtClean="0">
                <a:latin typeface="+mj-lt"/>
                <a:sym typeface="Symbol"/>
              </a:rPr>
              <a:t></a:t>
            </a:r>
            <a:r>
              <a:rPr lang="en-US" sz="2400" dirty="0" smtClean="0">
                <a:latin typeface="+mj-lt"/>
              </a:rPr>
              <a:t>m wavelength detector is used to determine the surface temperature. The measured equivalent blackbody temperature from this detector is 1,950 K and the emissivity is estimated to be 0.6 with an estimated uncertainty of 25%. What are the inferred emissivities and uncertainties at 1.0 </a:t>
            </a:r>
            <a:r>
              <a:rPr lang="en-US" sz="2400" dirty="0">
                <a:latin typeface="+mj-lt"/>
                <a:sym typeface="Symbol"/>
              </a:rPr>
              <a:t></a:t>
            </a:r>
            <a:r>
              <a:rPr lang="en-US" sz="2400" dirty="0" smtClean="0">
                <a:latin typeface="+mj-lt"/>
              </a:rPr>
              <a:t>m and </a:t>
            </a:r>
            <a:br>
              <a:rPr lang="en-US" sz="2400" dirty="0" smtClean="0">
                <a:latin typeface="+mj-lt"/>
              </a:rPr>
            </a:br>
            <a:r>
              <a:rPr lang="en-US" sz="2400" dirty="0" smtClean="0">
                <a:latin typeface="+mj-lt"/>
              </a:rPr>
              <a:t>5.8 </a:t>
            </a:r>
            <a:r>
              <a:rPr lang="en-US" sz="2400" dirty="0" smtClean="0">
                <a:latin typeface="+mj-lt"/>
                <a:sym typeface="Symbol"/>
              </a:rPr>
              <a:t></a:t>
            </a:r>
            <a:r>
              <a:rPr lang="en-US" sz="2400" dirty="0" smtClean="0">
                <a:latin typeface="+mj-lt"/>
              </a:rPr>
              <a:t>m if detectors at both wavelengths indicate equivalent  blackbody temperatures of 1,740 K?</a:t>
            </a:r>
          </a:p>
          <a:p>
            <a:pPr marL="0" indent="0">
              <a:buNone/>
            </a:pPr>
            <a:endParaRPr lang="en-US" sz="2400" dirty="0" smtClean="0">
              <a:latin typeface="+mj-lt"/>
            </a:endParaRPr>
          </a:p>
          <a:p>
            <a:pPr marL="0" indent="0">
              <a:buNone/>
            </a:pPr>
            <a:endParaRPr lang="en-US" sz="2400" dirty="0" smtClean="0"/>
          </a:p>
          <a:p>
            <a:endParaRPr lang="en-US" sz="2400" dirty="0"/>
          </a:p>
        </p:txBody>
      </p:sp>
    </p:spTree>
    <p:extLst>
      <p:ext uri="{BB962C8B-B14F-4D97-AF65-F5344CB8AC3E}">
        <p14:creationId xmlns:p14="http://schemas.microsoft.com/office/powerpoint/2010/main" val="135418856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8 - </a:t>
            </a:r>
            <a:r>
              <a:rPr lang="en-US" dirty="0" smtClean="0"/>
              <a:t>II</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280160"/>
                <a:ext cx="8229600" cy="3495252"/>
              </a:xfrm>
            </p:spPr>
            <p:txBody>
              <a:bodyPr/>
              <a:lstStyle/>
              <a:p>
                <a:pPr marL="0" indent="0">
                  <a:buNone/>
                </a:pPr>
                <a:r>
                  <a:rPr lang="en-US" sz="2400" dirty="0" smtClean="0"/>
                  <a:t>A8: The true surface temperature using Equation 13 </a:t>
                </a:r>
                <a:r>
                  <a:rPr lang="en-US" sz="2400" dirty="0"/>
                  <a:t>and routine bb_tst is:</a:t>
                </a:r>
              </a:p>
              <a:p>
                <a:pPr marL="0" indent="0">
                  <a:buNone/>
                </a:pPr>
                <a14:m>
                  <m:oMathPara xmlns:m="http://schemas.openxmlformats.org/officeDocument/2006/math">
                    <m:oMathParaPr>
                      <m:jc m:val="centerGroup"/>
                    </m:oMathParaPr>
                    <m:oMath xmlns:m="http://schemas.openxmlformats.org/officeDocument/2006/math">
                      <m:r>
                        <a:rPr lang="en-US" sz="2400" i="1">
                          <a:latin typeface="Cambria Math" panose="02040503050406030204" pitchFamily="18" charset="0"/>
                        </a:rPr>
                        <m:t>𝑇</m:t>
                      </m:r>
                      <m:r>
                        <a:rPr lang="en-US" sz="2400" i="1">
                          <a:latin typeface="Cambria Math" panose="02040503050406030204" pitchFamily="18" charset="0"/>
                        </a:rPr>
                        <m:t>=</m:t>
                      </m:r>
                      <m:f>
                        <m:fPr>
                          <m:ctrlPr>
                            <a:rPr lang="en-US" sz="2400" i="1">
                              <a:latin typeface="Cambria Math" panose="02040503050406030204" pitchFamily="18" charset="0"/>
                            </a:rPr>
                          </m:ctrlPr>
                        </m:fPr>
                        <m:num>
                          <m:f>
                            <m:fPr>
                              <m:type m:val="lin"/>
                              <m:ctrlPr>
                                <a:rPr lang="en-US" sz="2400" i="1">
                                  <a:latin typeface="Cambria Math" panose="02040503050406030204" pitchFamily="18" charset="0"/>
                                </a:rPr>
                              </m:ctrlPr>
                            </m:fPr>
                            <m:num>
                              <m:r>
                                <a:rPr lang="en-US" sz="2400" i="1">
                                  <a:latin typeface="Cambria Math" panose="02040503050406030204" pitchFamily="18" charset="0"/>
                                </a:rPr>
                                <m:t>14,388</m:t>
                              </m:r>
                              <m:r>
                                <m:rPr>
                                  <m:nor/>
                                </m:rPr>
                                <a:rPr lang="en-US" sz="2400" i="1"/>
                                <m:t> </m:t>
                              </m:r>
                              <m:r>
                                <m:rPr>
                                  <m:nor/>
                                </m:rPr>
                                <a:rPr lang="en-US" sz="2400">
                                  <a:sym typeface="Symbol" panose="05050102010706020507" pitchFamily="18" charset="2"/>
                                </a:rPr>
                                <m:t></m:t>
                              </m:r>
                              <m:r>
                                <m:rPr>
                                  <m:nor/>
                                </m:rPr>
                                <a:rPr lang="en-US" sz="2400"/>
                                <m:t>m</m:t>
                              </m:r>
                              <m:r>
                                <m:rPr>
                                  <m:nor/>
                                </m:rPr>
                                <a:rPr lang="en-US" sz="2400" i="1"/>
                                <m:t>−</m:t>
                              </m:r>
                              <m:r>
                                <m:rPr>
                                  <m:nor/>
                                </m:rPr>
                                <a:rPr lang="en-US" sz="2400"/>
                                <m:t>K</m:t>
                              </m:r>
                            </m:num>
                            <m:den>
                              <m:r>
                                <a:rPr lang="en-US" sz="2400" i="1">
                                  <a:latin typeface="Cambria Math" panose="02040503050406030204" pitchFamily="18" charset="0"/>
                                </a:rPr>
                                <m:t>0.53 </m:t>
                              </m:r>
                              <m:r>
                                <a:rPr lang="en-US" sz="2400" i="1">
                                  <a:latin typeface="Cambria Math" panose="02040503050406030204" pitchFamily="18" charset="0"/>
                                </a:rPr>
                                <m:t>𝜇</m:t>
                              </m:r>
                              <m:r>
                                <m:rPr>
                                  <m:nor/>
                                </m:rPr>
                                <a:rPr lang="en-US" sz="2400"/>
                                <m:t>m</m:t>
                              </m:r>
                            </m:den>
                          </m:f>
                        </m:num>
                        <m:den>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d>
                                <m:dPr>
                                  <m:ctrlPr>
                                    <a:rPr lang="en-US" sz="2400" i="1">
                                      <a:latin typeface="Cambria Math" panose="02040503050406030204" pitchFamily="18" charset="0"/>
                                    </a:rPr>
                                  </m:ctrlPr>
                                </m:dPr>
                                <m:e>
                                  <m:r>
                                    <a:rPr lang="en-US" sz="2400" i="1">
                                      <a:latin typeface="Cambria Math" panose="02040503050406030204" pitchFamily="18" charset="0"/>
                                    </a:rPr>
                                    <m:t>0.8</m:t>
                                  </m:r>
                                  <m:r>
                                    <a:rPr lang="el-GR" sz="2400" i="1">
                                      <a:latin typeface="Cambria Math" panose="02040503050406030204" pitchFamily="18" charset="0"/>
                                    </a:rPr>
                                    <m:t>∙</m:t>
                                  </m:r>
                                  <m:d>
                                    <m:dPr>
                                      <m:ctrlPr>
                                        <a:rPr lang="en-US" sz="2400" i="1">
                                          <a:latin typeface="Cambria Math" panose="02040503050406030204" pitchFamily="18" charset="0"/>
                                        </a:rPr>
                                      </m:ctrlPr>
                                    </m:dPr>
                                    <m:e>
                                      <m:sSup>
                                        <m:sSupPr>
                                          <m:ctrlPr>
                                            <a:rPr lang="en-US" sz="2400" i="1">
                                              <a:latin typeface="Cambria Math" panose="02040503050406030204" pitchFamily="18" charset="0"/>
                                            </a:rPr>
                                          </m:ctrlPr>
                                        </m:sSupPr>
                                        <m:e>
                                          <m:r>
                                            <a:rPr lang="en-US" sz="2400" i="1">
                                              <a:latin typeface="Cambria Math" panose="02040503050406030204" pitchFamily="18" charset="0"/>
                                            </a:rPr>
                                            <m:t>𝑒</m:t>
                                          </m:r>
                                        </m:e>
                                        <m:sup>
                                          <m:f>
                                            <m:fPr>
                                              <m:type m:val="lin"/>
                                              <m:ctrlPr>
                                                <a:rPr lang="en-US" sz="2400" i="1">
                                                  <a:latin typeface="Cambria Math" panose="02040503050406030204" pitchFamily="18" charset="0"/>
                                                </a:rPr>
                                              </m:ctrlPr>
                                            </m:fPr>
                                            <m:num>
                                              <m:r>
                                                <a:rPr lang="en-US" sz="2400" i="1">
                                                  <a:latin typeface="Cambria Math" panose="02040503050406030204" pitchFamily="18" charset="0"/>
                                                </a:rPr>
                                                <m:t>14,388</m:t>
                                              </m:r>
                                              <m:r>
                                                <m:rPr>
                                                  <m:nor/>
                                                </m:rPr>
                                                <a:rPr lang="en-US" sz="2400" i="1"/>
                                                <m:t> </m:t>
                                              </m:r>
                                              <m:r>
                                                <m:rPr>
                                                  <m:nor/>
                                                </m:rPr>
                                                <a:rPr lang="en-US" sz="2400">
                                                  <a:sym typeface="Symbol" panose="05050102010706020507" pitchFamily="18" charset="2"/>
                                                </a:rPr>
                                                <m:t></m:t>
                                              </m:r>
                                              <m:r>
                                                <m:rPr>
                                                  <m:nor/>
                                                </m:rPr>
                                                <a:rPr lang="en-US" sz="2400"/>
                                                <m:t>m</m:t>
                                              </m:r>
                                              <m:r>
                                                <m:rPr>
                                                  <m:nor/>
                                                </m:rPr>
                                                <a:rPr lang="en-US" sz="2400" i="1"/>
                                                <m:t>−</m:t>
                                              </m:r>
                                              <m:r>
                                                <m:rPr>
                                                  <m:sty m:val="p"/>
                                                </m:rPr>
                                                <a:rPr lang="en-US" sz="2400">
                                                  <a:latin typeface="Cambria Math" panose="02040503050406030204" pitchFamily="18" charset="0"/>
                                                </a:rPr>
                                                <m:t>K</m:t>
                                              </m:r>
                                            </m:num>
                                            <m:den>
                                              <m:r>
                                                <a:rPr lang="en-US" sz="2400" i="1">
                                                  <a:latin typeface="Cambria Math" panose="02040503050406030204" pitchFamily="18" charset="0"/>
                                                </a:rPr>
                                                <m:t>0.53</m:t>
                                              </m:r>
                                              <m:r>
                                                <m:rPr>
                                                  <m:nor/>
                                                </m:rPr>
                                                <a:rPr lang="en-US" sz="2400" i="1"/>
                                                <m:t> </m:t>
                                              </m:r>
                                              <m:r>
                                                <m:rPr>
                                                  <m:nor/>
                                                </m:rPr>
                                                <a:rPr lang="en-US" sz="2400">
                                                  <a:sym typeface="Symbol" panose="05050102010706020507" pitchFamily="18" charset="2"/>
                                                </a:rPr>
                                                <m:t></m:t>
                                              </m:r>
                                              <m:r>
                                                <m:rPr>
                                                  <m:nor/>
                                                </m:rPr>
                                                <a:rPr lang="en-US" sz="2400"/>
                                                <m:t>m</m:t>
                                              </m:r>
                                              <m:r>
                                                <a:rPr lang="en-US" sz="2400" i="1">
                                                  <a:latin typeface="Cambria Math" panose="02040503050406030204" pitchFamily="18" charset="0"/>
                                                </a:rPr>
                                                <m:t>∙</m:t>
                                              </m:r>
                                            </m:den>
                                          </m:f>
                                          <m:r>
                                            <a:rPr lang="en-US" sz="2400" i="1">
                                              <a:latin typeface="Cambria Math" panose="02040503050406030204" pitchFamily="18" charset="0"/>
                                            </a:rPr>
                                            <m:t> 1,950 </m:t>
                                          </m:r>
                                          <m:r>
                                            <m:rPr>
                                              <m:sty m:val="p"/>
                                            </m:rPr>
                                            <a:rPr lang="en-US" sz="2400">
                                              <a:latin typeface="Cambria Math" panose="02040503050406030204" pitchFamily="18" charset="0"/>
                                            </a:rPr>
                                            <m:t>K</m:t>
                                          </m:r>
                                        </m:sup>
                                      </m:sSup>
                                      <m:r>
                                        <a:rPr lang="en-US" sz="2400" i="1">
                                          <a:latin typeface="Cambria Math" panose="02040503050406030204" pitchFamily="18" charset="0"/>
                                        </a:rPr>
                                        <m:t>−</m:t>
                                      </m:r>
                                      <m:r>
                                        <a:rPr lang="en-US" sz="2400">
                                          <a:latin typeface="Cambria Math" panose="02040503050406030204" pitchFamily="18" charset="0"/>
                                        </a:rPr>
                                        <m:t>1</m:t>
                                      </m:r>
                                    </m:e>
                                  </m:d>
                                  <m:r>
                                    <a:rPr lang="en-US" sz="2400" i="1">
                                      <a:latin typeface="Cambria Math" panose="02040503050406030204" pitchFamily="18" charset="0"/>
                                    </a:rPr>
                                    <m:t>+1</m:t>
                                  </m:r>
                                </m:e>
                              </m:d>
                            </m:e>
                          </m:func>
                        </m:den>
                      </m:f>
                      <m:r>
                        <a:rPr lang="en-US" sz="2400" i="1">
                          <a:latin typeface="Cambria Math" panose="02040503050406030204" pitchFamily="18" charset="0"/>
                        </a:rPr>
                        <m:t>=2,024 </m:t>
                      </m:r>
                      <m:r>
                        <m:rPr>
                          <m:sty m:val="p"/>
                        </m:rPr>
                        <a:rPr lang="en-US" sz="2400">
                          <a:latin typeface="Cambria Math" panose="02040503050406030204" pitchFamily="18" charset="0"/>
                        </a:rPr>
                        <m:t>K</m:t>
                      </m:r>
                    </m:oMath>
                  </m:oMathPara>
                </a14:m>
                <a:endParaRPr lang="en-US" sz="2400" dirty="0"/>
              </a:p>
              <a:p>
                <a:pPr marL="0" indent="0">
                  <a:buNone/>
                </a:pPr>
                <a:r>
                  <a:rPr lang="en-US" sz="2400" dirty="0"/>
                  <a:t>The emissivity at 1.0 </a:t>
                </a:r>
                <a:r>
                  <a:rPr lang="en-US" sz="2400" dirty="0">
                    <a:sym typeface="Symbol" panose="05050102010706020507" pitchFamily="18" charset="2"/>
                  </a:rPr>
                  <a:t></a:t>
                </a:r>
                <a:r>
                  <a:rPr lang="en-US" sz="2400" dirty="0"/>
                  <a:t>m using Equation </a:t>
                </a:r>
                <a:r>
                  <a:rPr lang="en-US" sz="2400" dirty="0" smtClean="0"/>
                  <a:t>15 </a:t>
                </a:r>
                <a:r>
                  <a:rPr lang="en-US" sz="2400" dirty="0"/>
                  <a:t>and routine bb_emiss is:</a:t>
                </a:r>
              </a:p>
              <a:p>
                <a:pPr marL="0" indent="0">
                  <a:buNone/>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r>
                        <a:rPr lang="en-US" sz="2400" i="1">
                          <a:latin typeface="Cambria Math" panose="02040503050406030204" pitchFamily="18" charset="0"/>
                        </a:rPr>
                        <m:t>=</m:t>
                      </m:r>
                      <m:f>
                        <m:fPr>
                          <m:ctrlPr>
                            <a:rPr lang="en-US" sz="2400" i="1">
                              <a:latin typeface="Cambria Math" panose="02040503050406030204" pitchFamily="18" charset="0"/>
                            </a:rPr>
                          </m:ctrlPr>
                        </m:fPr>
                        <m:num>
                          <m:sSup>
                            <m:sSupPr>
                              <m:ctrlPr>
                                <a:rPr lang="en-US" sz="2400" i="1">
                                  <a:latin typeface="Cambria Math" panose="02040503050406030204" pitchFamily="18" charset="0"/>
                                </a:rPr>
                              </m:ctrlPr>
                            </m:sSupPr>
                            <m:e>
                              <m:r>
                                <a:rPr lang="en-US" sz="2400" i="1">
                                  <a:latin typeface="Cambria Math" panose="02040503050406030204" pitchFamily="18" charset="0"/>
                                </a:rPr>
                                <m:t>𝑒</m:t>
                              </m:r>
                            </m:e>
                            <m:sup>
                              <m:f>
                                <m:fPr>
                                  <m:type m:val="lin"/>
                                  <m:ctrlPr>
                                    <a:rPr lang="en-US" sz="2400" i="1">
                                      <a:latin typeface="Cambria Math" panose="02040503050406030204" pitchFamily="18" charset="0"/>
                                    </a:rPr>
                                  </m:ctrlPr>
                                </m:fPr>
                                <m:num>
                                  <m:r>
                                    <a:rPr lang="en-US" sz="2400" i="1">
                                      <a:latin typeface="Cambria Math" panose="02040503050406030204" pitchFamily="18" charset="0"/>
                                    </a:rPr>
                                    <m:t>14,388 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m:t>
                                  </m:r>
                                  <m:r>
                                    <m:rPr>
                                      <m:sty m:val="p"/>
                                    </m:rPr>
                                    <a:rPr lang="en-US" sz="2400">
                                      <a:latin typeface="Cambria Math" panose="02040503050406030204" pitchFamily="18" charset="0"/>
                                    </a:rPr>
                                    <m:t>K</m:t>
                                  </m:r>
                                </m:num>
                                <m:den>
                                  <m:r>
                                    <a:rPr lang="en-US" sz="2400" i="1">
                                      <a:latin typeface="Cambria Math" panose="02040503050406030204" pitchFamily="18" charset="0"/>
                                    </a:rPr>
                                    <m:t>1.0 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m:t>
                                  </m:r>
                                  <m:r>
                                    <a:rPr lang="en-US" sz="2400" b="0" i="1" smtClean="0">
                                      <a:latin typeface="Cambria Math" panose="02040503050406030204" pitchFamily="18" charset="0"/>
                                    </a:rPr>
                                    <m:t>2,024</m:t>
                                  </m:r>
                                  <m:r>
                                    <a:rPr lang="en-US" sz="2400" i="1">
                                      <a:latin typeface="Cambria Math" panose="02040503050406030204" pitchFamily="18" charset="0"/>
                                    </a:rPr>
                                    <m:t> </m:t>
                                  </m:r>
                                  <m:r>
                                    <m:rPr>
                                      <m:sty m:val="p"/>
                                    </m:rPr>
                                    <a:rPr lang="en-US" sz="2400">
                                      <a:latin typeface="Cambria Math" panose="02040503050406030204" pitchFamily="18" charset="0"/>
                                    </a:rPr>
                                    <m:t>K</m:t>
                                  </m:r>
                                </m:den>
                              </m:f>
                            </m:sup>
                          </m:sSup>
                          <m:r>
                            <a:rPr lang="en-US" sz="2400" i="1">
                              <a:latin typeface="Cambria Math" panose="02040503050406030204" pitchFamily="18" charset="0"/>
                            </a:rPr>
                            <m:t> −1</m:t>
                          </m:r>
                        </m:num>
                        <m:den>
                          <m:sSup>
                            <m:sSupPr>
                              <m:ctrlPr>
                                <a:rPr lang="en-US" sz="2400" i="1">
                                  <a:latin typeface="Cambria Math" panose="02040503050406030204" pitchFamily="18" charset="0"/>
                                </a:rPr>
                              </m:ctrlPr>
                            </m:sSupPr>
                            <m:e>
                              <m:r>
                                <a:rPr lang="en-US" sz="2400" i="1">
                                  <a:latin typeface="Cambria Math" panose="02040503050406030204" pitchFamily="18" charset="0"/>
                                </a:rPr>
                                <m:t>𝑒</m:t>
                              </m:r>
                            </m:e>
                            <m:sup>
                              <m:f>
                                <m:fPr>
                                  <m:type m:val="lin"/>
                                  <m:ctrlPr>
                                    <a:rPr lang="en-US" sz="2400" i="1">
                                      <a:latin typeface="Cambria Math" panose="02040503050406030204" pitchFamily="18" charset="0"/>
                                    </a:rPr>
                                  </m:ctrlPr>
                                </m:fPr>
                                <m:num>
                                  <m:r>
                                    <a:rPr lang="en-US" sz="2400" i="1">
                                      <a:latin typeface="Cambria Math" panose="02040503050406030204" pitchFamily="18" charset="0"/>
                                    </a:rPr>
                                    <m:t>14,388 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m:t>
                                  </m:r>
                                  <m:r>
                                    <m:rPr>
                                      <m:sty m:val="p"/>
                                    </m:rPr>
                                    <a:rPr lang="en-US" sz="2400">
                                      <a:latin typeface="Cambria Math" panose="02040503050406030204" pitchFamily="18" charset="0"/>
                                    </a:rPr>
                                    <m:t>K</m:t>
                                  </m:r>
                                </m:num>
                                <m:den>
                                  <m:r>
                                    <a:rPr lang="en-US" sz="2400" i="1">
                                      <a:latin typeface="Cambria Math" panose="02040503050406030204" pitchFamily="18" charset="0"/>
                                    </a:rPr>
                                    <m:t>1.0 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−1,740 </m:t>
                                  </m:r>
                                  <m:r>
                                    <m:rPr>
                                      <m:sty m:val="p"/>
                                    </m:rPr>
                                    <a:rPr lang="en-US" sz="2400">
                                      <a:latin typeface="Cambria Math" panose="02040503050406030204" pitchFamily="18" charset="0"/>
                                    </a:rPr>
                                    <m:t>K</m:t>
                                  </m:r>
                                </m:den>
                              </m:f>
                            </m:sup>
                          </m:sSup>
                          <m:r>
                            <a:rPr lang="en-US" sz="2400" i="1">
                              <a:latin typeface="Cambria Math" panose="02040503050406030204" pitchFamily="18" charset="0"/>
                            </a:rPr>
                            <m:t> −1</m:t>
                          </m:r>
                        </m:den>
                      </m:f>
                      <m:r>
                        <a:rPr lang="en-US" sz="2400" i="1">
                          <a:latin typeface="Cambria Math" panose="02040503050406030204" pitchFamily="18" charset="0"/>
                        </a:rPr>
                        <m:t>=0.313</m:t>
                      </m:r>
                    </m:oMath>
                  </m:oMathPara>
                </a14:m>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280160"/>
                <a:ext cx="8229600" cy="3495252"/>
              </a:xfrm>
              <a:blipFill rotWithShape="0">
                <a:blip r:embed="rId3"/>
                <a:stretch>
                  <a:fillRect l="-1111" t="-1396" r="-1630"/>
                </a:stretch>
              </a:blipFill>
            </p:spPr>
            <p:txBody>
              <a:bodyPr/>
              <a:lstStyle/>
              <a:p>
                <a:r>
                  <a:rPr lang="en-US">
                    <a:noFill/>
                  </a:rPr>
                  <a:t> </a:t>
                </a:r>
              </a:p>
            </p:txBody>
          </p:sp>
        </mc:Fallback>
      </mc:AlternateContent>
    </p:spTree>
    <p:extLst>
      <p:ext uri="{BB962C8B-B14F-4D97-AF65-F5344CB8AC3E}">
        <p14:creationId xmlns:p14="http://schemas.microsoft.com/office/powerpoint/2010/main" val="162394395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8 - </a:t>
            </a:r>
            <a:r>
              <a:rPr lang="en-US" sz="3200" dirty="0" smtClean="0"/>
              <a:t>III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280160"/>
                <a:ext cx="8229600" cy="4871462"/>
              </a:xfrm>
            </p:spPr>
            <p:txBody>
              <a:bodyPr/>
              <a:lstStyle/>
              <a:p>
                <a:pPr marL="0" indent="0">
                  <a:buNone/>
                </a:pPr>
                <a:r>
                  <a:rPr lang="en-US" sz="2400" dirty="0" smtClean="0"/>
                  <a:t>The sensitivity to the emissivity at wavelength 2 based on the assumed emissivity at wavelength 1 using Equation 19 </a:t>
                </a:r>
                <a:r>
                  <a:rPr lang="en-US" sz="2400" dirty="0"/>
                  <a:t>and routine bb_dlne2dlne1 is:</a:t>
                </a:r>
              </a:p>
              <a:p>
                <a:pPr marL="0" indent="0">
                  <a:buNone/>
                </a:pPr>
                <a14:m>
                  <m:oMathPara xmlns:m="http://schemas.openxmlformats.org/officeDocument/2006/math">
                    <m:oMathParaPr>
                      <m:jc m:val="centerGroup"/>
                    </m:oMathParaPr>
                    <m:oMath xmlns:m="http://schemas.openxmlformats.org/officeDocument/2006/math">
                      <m:f>
                        <m:fPr>
                          <m:ctrlPr>
                            <a:rPr lang="en-US" sz="2400" i="1">
                              <a:latin typeface="Cambria Math" panose="02040503050406030204" pitchFamily="18" charset="0"/>
                            </a:rPr>
                          </m:ctrlPr>
                        </m:fPr>
                        <m:num>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e>
                          </m:func>
                        </m:num>
                        <m:den>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1</m:t>
                                      </m:r>
                                    </m:sub>
                                  </m:sSub>
                                </m:sub>
                              </m:sSub>
                            </m:e>
                          </m:func>
                        </m:den>
                      </m:f>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0.53 </m:t>
                          </m:r>
                          <m:r>
                            <a:rPr lang="en-US" sz="2400" i="1">
                              <a:latin typeface="Cambria Math" panose="02040503050406030204" pitchFamily="18" charset="0"/>
                            </a:rPr>
                            <m:t>𝜇</m:t>
                          </m:r>
                          <m:r>
                            <m:rPr>
                              <m:sty m:val="p"/>
                            </m:rPr>
                            <a:rPr lang="en-US" sz="2400">
                              <a:latin typeface="Cambria Math" panose="02040503050406030204" pitchFamily="18" charset="0"/>
                            </a:rPr>
                            <m:t>m</m:t>
                          </m:r>
                        </m:num>
                        <m:den>
                          <m:r>
                            <a:rPr lang="en-US" sz="2400" i="1">
                              <a:latin typeface="Cambria Math" panose="02040503050406030204" pitchFamily="18" charset="0"/>
                            </a:rPr>
                            <m:t>1.0 </m:t>
                          </m:r>
                          <m:r>
                            <a:rPr lang="en-US" sz="2400" i="1">
                              <a:latin typeface="Cambria Math" panose="02040503050406030204" pitchFamily="18" charset="0"/>
                            </a:rPr>
                            <m:t>𝜇</m:t>
                          </m:r>
                          <m:r>
                            <m:rPr>
                              <m:sty m:val="p"/>
                            </m:rPr>
                            <a:rPr lang="en-US" sz="2400">
                              <a:latin typeface="Cambria Math" panose="02040503050406030204" pitchFamily="18" charset="0"/>
                            </a:rPr>
                            <m:t>m</m:t>
                          </m:r>
                        </m:den>
                      </m:f>
                      <m:r>
                        <a:rPr lang="en-US" sz="2400" i="1">
                          <a:latin typeface="Cambria Math" panose="02040503050406030204" pitchFamily="18" charset="0"/>
                        </a:rPr>
                        <m:t>∙</m:t>
                      </m:r>
                      <m:f>
                        <m:fPr>
                          <m:ctrlPr>
                            <a:rPr lang="en-US" sz="2400" i="1">
                              <a:latin typeface="Cambria Math" panose="02040503050406030204" pitchFamily="18" charset="0"/>
                            </a:rPr>
                          </m:ctrlPr>
                        </m:fPr>
                        <m:num>
                          <m:sSup>
                            <m:sSupPr>
                              <m:ctrlPr>
                                <a:rPr lang="en-US" sz="2400" i="1">
                                  <a:latin typeface="Cambria Math" panose="02040503050406030204" pitchFamily="18" charset="0"/>
                                </a:rPr>
                              </m:ctrlPr>
                            </m:sSupPr>
                            <m:e>
                              <m:r>
                                <a:rPr lang="en-US" sz="2400" i="1">
                                  <a:latin typeface="Cambria Math" panose="02040503050406030204" pitchFamily="18" charset="0"/>
                                </a:rPr>
                                <m:t>𝑒</m:t>
                              </m:r>
                            </m:e>
                            <m:sup>
                              <m:f>
                                <m:fPr>
                                  <m:type m:val="lin"/>
                                  <m:ctrlPr>
                                    <a:rPr lang="en-US" sz="2400" i="1">
                                      <a:latin typeface="Cambria Math" panose="02040503050406030204" pitchFamily="18" charset="0"/>
                                    </a:rPr>
                                  </m:ctrlPr>
                                </m:fPr>
                                <m:num>
                                  <m:r>
                                    <a:rPr lang="en-US" sz="2400" i="1">
                                      <a:latin typeface="Cambria Math" panose="02040503050406030204" pitchFamily="18" charset="0"/>
                                    </a:rPr>
                                    <m:t>14,388 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m:t>
                                  </m:r>
                                  <m:r>
                                    <m:rPr>
                                      <m:sty m:val="p"/>
                                    </m:rPr>
                                    <a:rPr lang="en-US" sz="2400">
                                      <a:latin typeface="Cambria Math" panose="02040503050406030204" pitchFamily="18" charset="0"/>
                                    </a:rPr>
                                    <m:t>K</m:t>
                                  </m:r>
                                </m:num>
                                <m:den>
                                  <m:r>
                                    <a:rPr lang="en-US" sz="2400" i="1">
                                      <a:latin typeface="Cambria Math" panose="02040503050406030204" pitchFamily="18" charset="0"/>
                                    </a:rPr>
                                    <m:t>0.53 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 ∙2,024 </m:t>
                                  </m:r>
                                  <m:r>
                                    <m:rPr>
                                      <m:sty m:val="p"/>
                                    </m:rPr>
                                    <a:rPr lang="en-US" sz="2400">
                                      <a:latin typeface="Cambria Math" panose="02040503050406030204" pitchFamily="18" charset="0"/>
                                    </a:rPr>
                                    <m:t>K</m:t>
                                  </m:r>
                                </m:den>
                              </m:f>
                            </m:sup>
                          </m:sSup>
                          <m:r>
                            <a:rPr lang="en-US" sz="2400" i="1">
                              <a:latin typeface="Cambria Math" panose="02040503050406030204" pitchFamily="18" charset="0"/>
                            </a:rPr>
                            <m:t> −1</m:t>
                          </m:r>
                        </m:num>
                        <m:den>
                          <m:sSup>
                            <m:sSupPr>
                              <m:ctrlPr>
                                <a:rPr lang="en-US" sz="2400" i="1">
                                  <a:latin typeface="Cambria Math" panose="02040503050406030204" pitchFamily="18" charset="0"/>
                                </a:rPr>
                              </m:ctrlPr>
                            </m:sSupPr>
                            <m:e>
                              <m:r>
                                <a:rPr lang="en-US" sz="2400" i="1">
                                  <a:latin typeface="Cambria Math" panose="02040503050406030204" pitchFamily="18" charset="0"/>
                                </a:rPr>
                                <m:t>𝑒</m:t>
                              </m:r>
                            </m:e>
                            <m:sup>
                              <m:f>
                                <m:fPr>
                                  <m:type m:val="lin"/>
                                  <m:ctrlPr>
                                    <a:rPr lang="en-US" sz="2400" i="1">
                                      <a:latin typeface="Cambria Math" panose="02040503050406030204" pitchFamily="18" charset="0"/>
                                    </a:rPr>
                                  </m:ctrlPr>
                                </m:fPr>
                                <m:num>
                                  <m:r>
                                    <a:rPr lang="en-US" sz="2400" i="1">
                                      <a:latin typeface="Cambria Math" panose="02040503050406030204" pitchFamily="18" charset="0"/>
                                    </a:rPr>
                                    <m:t>14,388 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m:t>
                                  </m:r>
                                  <m:r>
                                    <m:rPr>
                                      <m:sty m:val="p"/>
                                    </m:rPr>
                                    <a:rPr lang="en-US" sz="2400">
                                      <a:latin typeface="Cambria Math" panose="02040503050406030204" pitchFamily="18" charset="0"/>
                                    </a:rPr>
                                    <m:t>K</m:t>
                                  </m:r>
                                </m:num>
                                <m:den>
                                  <m:r>
                                    <a:rPr lang="en-US" sz="2400" b="0" i="1" smtClean="0">
                                      <a:latin typeface="Cambria Math" panose="02040503050406030204" pitchFamily="18" charset="0"/>
                                    </a:rPr>
                                    <m:t>1.0</m:t>
                                  </m:r>
                                  <m:r>
                                    <a:rPr lang="en-US" sz="2400" i="1">
                                      <a:latin typeface="Cambria Math" panose="02040503050406030204" pitchFamily="18" charset="0"/>
                                    </a:rPr>
                                    <m:t>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 ∙2,024 </m:t>
                                  </m:r>
                                  <m:r>
                                    <m:rPr>
                                      <m:sty m:val="p"/>
                                    </m:rPr>
                                    <a:rPr lang="en-US" sz="2400">
                                      <a:latin typeface="Cambria Math" panose="02040503050406030204" pitchFamily="18" charset="0"/>
                                    </a:rPr>
                                    <m:t>K</m:t>
                                  </m:r>
                                </m:den>
                              </m:f>
                            </m:sup>
                          </m:sSup>
                          <m:r>
                            <a:rPr lang="en-US" sz="2400" i="1">
                              <a:latin typeface="Cambria Math" panose="02040503050406030204" pitchFamily="18" charset="0"/>
                            </a:rPr>
                            <m:t> −1</m:t>
                          </m:r>
                        </m:den>
                      </m:f>
                      <m:r>
                        <a:rPr lang="en-US" sz="2400" i="1">
                          <a:latin typeface="Cambria Math" panose="02040503050406030204" pitchFamily="18" charset="0"/>
                        </a:rPr>
                        <m:t>=0.530</m:t>
                      </m:r>
                    </m:oMath>
                  </m:oMathPara>
                </a14:m>
                <a:endParaRPr lang="en-US" sz="2400" dirty="0"/>
              </a:p>
              <a:p>
                <a:pPr marL="0" indent="0">
                  <a:buNone/>
                </a:pPr>
                <a:r>
                  <a:rPr lang="en-US" sz="2400" dirty="0"/>
                  <a:t>And the relative uncertainty in the emissivity is:</a:t>
                </a:r>
              </a:p>
              <a:p>
                <a:pPr marL="0" indent="0">
                  <a:buNone/>
                </a:pPr>
                <a14:m>
                  <m:oMathPara xmlns:m="http://schemas.openxmlformats.org/officeDocument/2006/math">
                    <m:oMathParaPr>
                      <m:jc m:val="centerGroup"/>
                    </m:oMathParaPr>
                    <m:oMath xmlns:m="http://schemas.openxmlformats.org/officeDocument/2006/math">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num>
                        <m:den>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den>
                      </m:f>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e>
                          </m:func>
                        </m:num>
                        <m:den>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1</m:t>
                                      </m:r>
                                    </m:sub>
                                  </m:sSub>
                                </m:sub>
                              </m:sSub>
                            </m:e>
                          </m:func>
                        </m:den>
                      </m:f>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num>
                        <m:den>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den>
                      </m:f>
                      <m:r>
                        <a:rPr lang="en-US" sz="2400" i="1">
                          <a:latin typeface="Cambria Math" panose="02040503050406030204" pitchFamily="18" charset="0"/>
                        </a:rPr>
                        <m:t>=0.530∙25%=13.3% </m:t>
                      </m:r>
                    </m:oMath>
                  </m:oMathPara>
                </a14:m>
                <a:endParaRPr lang="en-US" sz="2400" dirty="0"/>
              </a:p>
              <a:p>
                <a:pPr marL="0" indent="0">
                  <a:buNone/>
                </a:pPr>
                <a:r>
                  <a:rPr lang="en-US" sz="2400" dirty="0"/>
                  <a:t>The emissivity at 5.8 </a:t>
                </a:r>
                <a:r>
                  <a:rPr lang="en-US" sz="2400" dirty="0">
                    <a:sym typeface="Symbol" panose="05050102010706020507" pitchFamily="18" charset="2"/>
                  </a:rPr>
                  <a:t></a:t>
                </a:r>
                <a:r>
                  <a:rPr lang="en-US" sz="2400" dirty="0"/>
                  <a:t>m using routine bb_emiss is:</a:t>
                </a:r>
              </a:p>
              <a:p>
                <a:pPr marL="0" indent="0">
                  <a:buNone/>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r>
                        <a:rPr lang="en-US" sz="2400" i="1">
                          <a:latin typeface="Cambria Math" panose="02040503050406030204" pitchFamily="18" charset="0"/>
                        </a:rPr>
                        <m:t>=</m:t>
                      </m:r>
                      <m:f>
                        <m:fPr>
                          <m:ctrlPr>
                            <a:rPr lang="en-US" sz="2400" i="1">
                              <a:latin typeface="Cambria Math" panose="02040503050406030204" pitchFamily="18" charset="0"/>
                            </a:rPr>
                          </m:ctrlPr>
                        </m:fPr>
                        <m:num>
                          <m:sSup>
                            <m:sSupPr>
                              <m:ctrlPr>
                                <a:rPr lang="en-US" sz="2400" i="1">
                                  <a:latin typeface="Cambria Math" panose="02040503050406030204" pitchFamily="18" charset="0"/>
                                </a:rPr>
                              </m:ctrlPr>
                            </m:sSupPr>
                            <m:e>
                              <m:r>
                                <a:rPr lang="en-US" sz="2400" i="1">
                                  <a:latin typeface="Cambria Math" panose="02040503050406030204" pitchFamily="18" charset="0"/>
                                </a:rPr>
                                <m:t>𝑒</m:t>
                              </m:r>
                            </m:e>
                            <m:sup>
                              <m:f>
                                <m:fPr>
                                  <m:type m:val="lin"/>
                                  <m:ctrlPr>
                                    <a:rPr lang="en-US" sz="2400" i="1">
                                      <a:latin typeface="Cambria Math" panose="02040503050406030204" pitchFamily="18" charset="0"/>
                                    </a:rPr>
                                  </m:ctrlPr>
                                </m:fPr>
                                <m:num>
                                  <m:r>
                                    <a:rPr lang="en-US" sz="2400" i="1">
                                      <a:latin typeface="Cambria Math" panose="02040503050406030204" pitchFamily="18" charset="0"/>
                                    </a:rPr>
                                    <m:t>14,388 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m:t>
                                  </m:r>
                                  <m:r>
                                    <m:rPr>
                                      <m:sty m:val="p"/>
                                    </m:rPr>
                                    <a:rPr lang="en-US" sz="2400">
                                      <a:latin typeface="Cambria Math" panose="02040503050406030204" pitchFamily="18" charset="0"/>
                                    </a:rPr>
                                    <m:t>K</m:t>
                                  </m:r>
                                </m:num>
                                <m:den>
                                  <m:r>
                                    <a:rPr lang="en-US" sz="2400" i="1">
                                      <a:latin typeface="Cambria Math" panose="02040503050406030204" pitchFamily="18" charset="0"/>
                                    </a:rPr>
                                    <m:t>5.8 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m:t>
                                  </m:r>
                                  <m:r>
                                    <a:rPr lang="en-US" sz="2400" b="0" i="1" smtClean="0">
                                      <a:latin typeface="Cambria Math" panose="02040503050406030204" pitchFamily="18" charset="0"/>
                                    </a:rPr>
                                    <m:t>2,024</m:t>
                                  </m:r>
                                  <m:r>
                                    <a:rPr lang="en-US" sz="2400" i="1">
                                      <a:latin typeface="Cambria Math" panose="02040503050406030204" pitchFamily="18" charset="0"/>
                                    </a:rPr>
                                    <m:t> </m:t>
                                  </m:r>
                                  <m:r>
                                    <m:rPr>
                                      <m:sty m:val="p"/>
                                    </m:rPr>
                                    <a:rPr lang="en-US" sz="2400">
                                      <a:latin typeface="Cambria Math" panose="02040503050406030204" pitchFamily="18" charset="0"/>
                                    </a:rPr>
                                    <m:t>K</m:t>
                                  </m:r>
                                </m:den>
                              </m:f>
                            </m:sup>
                          </m:sSup>
                          <m:r>
                            <a:rPr lang="en-US" sz="2400" i="1">
                              <a:latin typeface="Cambria Math" panose="02040503050406030204" pitchFamily="18" charset="0"/>
                            </a:rPr>
                            <m:t> −1</m:t>
                          </m:r>
                        </m:num>
                        <m:den>
                          <m:sSup>
                            <m:sSupPr>
                              <m:ctrlPr>
                                <a:rPr lang="en-US" sz="2400" i="1">
                                  <a:latin typeface="Cambria Math" panose="02040503050406030204" pitchFamily="18" charset="0"/>
                                </a:rPr>
                              </m:ctrlPr>
                            </m:sSupPr>
                            <m:e>
                              <m:r>
                                <a:rPr lang="en-US" sz="2400" i="1">
                                  <a:latin typeface="Cambria Math" panose="02040503050406030204" pitchFamily="18" charset="0"/>
                                </a:rPr>
                                <m:t>𝑒</m:t>
                              </m:r>
                            </m:e>
                            <m:sup>
                              <m:f>
                                <m:fPr>
                                  <m:type m:val="lin"/>
                                  <m:ctrlPr>
                                    <a:rPr lang="en-US" sz="2400" i="1">
                                      <a:latin typeface="Cambria Math" panose="02040503050406030204" pitchFamily="18" charset="0"/>
                                    </a:rPr>
                                  </m:ctrlPr>
                                </m:fPr>
                                <m:num>
                                  <m:r>
                                    <a:rPr lang="en-US" sz="2400" i="1">
                                      <a:latin typeface="Cambria Math" panose="02040503050406030204" pitchFamily="18" charset="0"/>
                                    </a:rPr>
                                    <m:t>14,388 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m:t>
                                  </m:r>
                                  <m:r>
                                    <m:rPr>
                                      <m:sty m:val="p"/>
                                    </m:rPr>
                                    <a:rPr lang="en-US" sz="2400">
                                      <a:latin typeface="Cambria Math" panose="02040503050406030204" pitchFamily="18" charset="0"/>
                                    </a:rPr>
                                    <m:t>K</m:t>
                                  </m:r>
                                </m:num>
                                <m:den>
                                  <m:r>
                                    <a:rPr lang="en-US" sz="2400" i="1">
                                      <a:latin typeface="Cambria Math" panose="02040503050406030204" pitchFamily="18" charset="0"/>
                                    </a:rPr>
                                    <m:t>5.8 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−1,740 </m:t>
                                  </m:r>
                                  <m:r>
                                    <m:rPr>
                                      <m:sty m:val="p"/>
                                    </m:rPr>
                                    <a:rPr lang="en-US" sz="2400">
                                      <a:latin typeface="Cambria Math" panose="02040503050406030204" pitchFamily="18" charset="0"/>
                                    </a:rPr>
                                    <m:t>K</m:t>
                                  </m:r>
                                </m:den>
                              </m:f>
                            </m:sup>
                          </m:sSup>
                          <m:r>
                            <a:rPr lang="en-US" sz="2400" i="1">
                              <a:latin typeface="Cambria Math" panose="02040503050406030204" pitchFamily="18" charset="0"/>
                            </a:rPr>
                            <m:t> −1</m:t>
                          </m:r>
                        </m:den>
                      </m:f>
                      <m:r>
                        <a:rPr lang="en-US" sz="2400" i="1">
                          <a:latin typeface="Cambria Math" panose="02040503050406030204" pitchFamily="18" charset="0"/>
                        </a:rPr>
                        <m:t>=0.761</m:t>
                      </m:r>
                    </m:oMath>
                  </m:oMathPara>
                </a14:m>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280160"/>
                <a:ext cx="8229600" cy="4871462"/>
              </a:xfrm>
              <a:blipFill rotWithShape="0">
                <a:blip r:embed="rId3"/>
                <a:stretch>
                  <a:fillRect l="-1111" t="-1001"/>
                </a:stretch>
              </a:blipFill>
            </p:spPr>
            <p:txBody>
              <a:bodyPr/>
              <a:lstStyle/>
              <a:p>
                <a:r>
                  <a:rPr lang="en-US">
                    <a:noFill/>
                  </a:rPr>
                  <a:t> </a:t>
                </a:r>
              </a:p>
            </p:txBody>
          </p:sp>
        </mc:Fallback>
      </mc:AlternateContent>
    </p:spTree>
    <p:extLst>
      <p:ext uri="{BB962C8B-B14F-4D97-AF65-F5344CB8AC3E}">
        <p14:creationId xmlns:p14="http://schemas.microsoft.com/office/powerpoint/2010/main" val="112877592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8 - </a:t>
            </a:r>
            <a:r>
              <a:rPr lang="en-US" sz="3200" dirty="0" smtClean="0"/>
              <a:t>IV</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280160"/>
                <a:ext cx="8229600" cy="4754058"/>
              </a:xfrm>
            </p:spPr>
            <p:txBody>
              <a:bodyPr/>
              <a:lstStyle/>
              <a:p>
                <a:pPr marL="0" indent="0">
                  <a:buNone/>
                </a:pPr>
                <a:r>
                  <a:rPr lang="en-US" sz="2400" dirty="0"/>
                  <a:t>The sensitivity to the emissivity at wavelength 2 based on the assumed emissivity at wavelength 1 using routine bb_dlne2dlne1 is:</a:t>
                </a:r>
              </a:p>
              <a:p>
                <a:pPr marL="0" indent="0">
                  <a:buNone/>
                </a:pPr>
                <a14:m>
                  <m:oMathPara xmlns:m="http://schemas.openxmlformats.org/officeDocument/2006/math">
                    <m:oMathParaPr>
                      <m:jc m:val="centerGroup"/>
                    </m:oMathParaPr>
                    <m:oMath xmlns:m="http://schemas.openxmlformats.org/officeDocument/2006/math">
                      <m:f>
                        <m:fPr>
                          <m:ctrlPr>
                            <a:rPr lang="en-US" sz="2400" i="1">
                              <a:latin typeface="Cambria Math" panose="02040503050406030204" pitchFamily="18" charset="0"/>
                            </a:rPr>
                          </m:ctrlPr>
                        </m:fPr>
                        <m:num>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e>
                          </m:func>
                        </m:num>
                        <m:den>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1</m:t>
                                      </m:r>
                                    </m:sub>
                                  </m:sSub>
                                </m:sub>
                              </m:sSub>
                            </m:e>
                          </m:func>
                        </m:den>
                      </m:f>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0.53</m:t>
                          </m:r>
                          <m:r>
                            <a:rPr lang="en-US" sz="2400" i="1">
                              <a:latin typeface="Cambria Math" panose="02040503050406030204" pitchFamily="18" charset="0"/>
                            </a:rPr>
                            <m:t>𝜇</m:t>
                          </m:r>
                          <m:r>
                            <m:rPr>
                              <m:sty m:val="p"/>
                            </m:rPr>
                            <a:rPr lang="en-US" sz="2400">
                              <a:latin typeface="Cambria Math" panose="02040503050406030204" pitchFamily="18" charset="0"/>
                            </a:rPr>
                            <m:t>m</m:t>
                          </m:r>
                        </m:num>
                        <m:den>
                          <m:r>
                            <a:rPr lang="en-US" sz="2400" i="1">
                              <a:latin typeface="Cambria Math" panose="02040503050406030204" pitchFamily="18" charset="0"/>
                            </a:rPr>
                            <m:t>5.8</m:t>
                          </m:r>
                          <m:r>
                            <a:rPr lang="en-US" sz="2400" i="1">
                              <a:latin typeface="Cambria Math" panose="02040503050406030204" pitchFamily="18" charset="0"/>
                            </a:rPr>
                            <m:t>𝜇</m:t>
                          </m:r>
                          <m:r>
                            <m:rPr>
                              <m:sty m:val="p"/>
                            </m:rPr>
                            <a:rPr lang="en-US" sz="2400">
                              <a:latin typeface="Cambria Math" panose="02040503050406030204" pitchFamily="18" charset="0"/>
                            </a:rPr>
                            <m:t>m</m:t>
                          </m:r>
                        </m:den>
                      </m:f>
                      <m:r>
                        <a:rPr lang="en-US" sz="2400" i="1">
                          <a:latin typeface="Cambria Math" panose="02040503050406030204" pitchFamily="18" charset="0"/>
                        </a:rPr>
                        <m:t>∙</m:t>
                      </m:r>
                      <m:f>
                        <m:fPr>
                          <m:ctrlPr>
                            <a:rPr lang="en-US" sz="2400" i="1">
                              <a:latin typeface="Cambria Math" panose="02040503050406030204" pitchFamily="18" charset="0"/>
                            </a:rPr>
                          </m:ctrlPr>
                        </m:fPr>
                        <m:num>
                          <m:sSup>
                            <m:sSupPr>
                              <m:ctrlPr>
                                <a:rPr lang="en-US" sz="2400" i="1">
                                  <a:latin typeface="Cambria Math" panose="02040503050406030204" pitchFamily="18" charset="0"/>
                                </a:rPr>
                              </m:ctrlPr>
                            </m:sSupPr>
                            <m:e>
                              <m:r>
                                <a:rPr lang="en-US" sz="2400" i="1">
                                  <a:latin typeface="Cambria Math" panose="02040503050406030204" pitchFamily="18" charset="0"/>
                                </a:rPr>
                                <m:t>𝑒</m:t>
                              </m:r>
                            </m:e>
                            <m:sup>
                              <m:f>
                                <m:fPr>
                                  <m:type m:val="lin"/>
                                  <m:ctrlPr>
                                    <a:rPr lang="en-US" sz="2400" i="1">
                                      <a:latin typeface="Cambria Math" panose="02040503050406030204" pitchFamily="18" charset="0"/>
                                    </a:rPr>
                                  </m:ctrlPr>
                                </m:fPr>
                                <m:num>
                                  <m:r>
                                    <a:rPr lang="en-US" sz="2400" i="1">
                                      <a:latin typeface="Cambria Math" panose="02040503050406030204" pitchFamily="18" charset="0"/>
                                    </a:rPr>
                                    <m:t>14,388 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m:t>
                                  </m:r>
                                  <m:r>
                                    <m:rPr>
                                      <m:sty m:val="p"/>
                                    </m:rPr>
                                    <a:rPr lang="en-US" sz="2400">
                                      <a:latin typeface="Cambria Math" panose="02040503050406030204" pitchFamily="18" charset="0"/>
                                    </a:rPr>
                                    <m:t>K</m:t>
                                  </m:r>
                                </m:num>
                                <m:den>
                                  <m:r>
                                    <a:rPr lang="en-US" sz="2400" i="1">
                                      <a:latin typeface="Cambria Math" panose="02040503050406030204" pitchFamily="18" charset="0"/>
                                    </a:rPr>
                                    <m:t>0.53</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 ∙2,024 </m:t>
                                  </m:r>
                                  <m:r>
                                    <m:rPr>
                                      <m:sty m:val="p"/>
                                    </m:rPr>
                                    <a:rPr lang="en-US" sz="2400">
                                      <a:latin typeface="Cambria Math" panose="02040503050406030204" pitchFamily="18" charset="0"/>
                                    </a:rPr>
                                    <m:t>K</m:t>
                                  </m:r>
                                </m:den>
                              </m:f>
                            </m:sup>
                          </m:sSup>
                          <m:r>
                            <a:rPr lang="en-US" sz="2400" i="1">
                              <a:latin typeface="Cambria Math" panose="02040503050406030204" pitchFamily="18" charset="0"/>
                            </a:rPr>
                            <m:t> −1</m:t>
                          </m:r>
                        </m:num>
                        <m:den>
                          <m:sSup>
                            <m:sSupPr>
                              <m:ctrlPr>
                                <a:rPr lang="en-US" sz="2400" i="1">
                                  <a:latin typeface="Cambria Math" panose="02040503050406030204" pitchFamily="18" charset="0"/>
                                </a:rPr>
                              </m:ctrlPr>
                            </m:sSupPr>
                            <m:e>
                              <m:r>
                                <a:rPr lang="en-US" sz="2400" i="1">
                                  <a:latin typeface="Cambria Math" panose="02040503050406030204" pitchFamily="18" charset="0"/>
                                </a:rPr>
                                <m:t>𝑒</m:t>
                              </m:r>
                            </m:e>
                            <m:sup>
                              <m:f>
                                <m:fPr>
                                  <m:type m:val="lin"/>
                                  <m:ctrlPr>
                                    <a:rPr lang="en-US" sz="2400" i="1">
                                      <a:latin typeface="Cambria Math" panose="02040503050406030204" pitchFamily="18" charset="0"/>
                                    </a:rPr>
                                  </m:ctrlPr>
                                </m:fPr>
                                <m:num>
                                  <m:r>
                                    <a:rPr lang="en-US" sz="2400" i="1">
                                      <a:latin typeface="Cambria Math" panose="02040503050406030204" pitchFamily="18" charset="0"/>
                                    </a:rPr>
                                    <m:t>14,388 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m:t>
                                  </m:r>
                                  <m:r>
                                    <m:rPr>
                                      <m:sty m:val="p"/>
                                    </m:rPr>
                                    <a:rPr lang="en-US" sz="2400">
                                      <a:latin typeface="Cambria Math" panose="02040503050406030204" pitchFamily="18" charset="0"/>
                                    </a:rPr>
                                    <m:t>K</m:t>
                                  </m:r>
                                </m:num>
                                <m:den>
                                  <m:r>
                                    <a:rPr lang="en-US" sz="2400" i="1">
                                      <a:latin typeface="Cambria Math" panose="02040503050406030204" pitchFamily="18" charset="0"/>
                                    </a:rPr>
                                    <m:t>5.8</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 ∙2,024 </m:t>
                                  </m:r>
                                  <m:r>
                                    <m:rPr>
                                      <m:sty m:val="p"/>
                                    </m:rPr>
                                    <a:rPr lang="en-US" sz="2400">
                                      <a:latin typeface="Cambria Math" panose="02040503050406030204" pitchFamily="18" charset="0"/>
                                    </a:rPr>
                                    <m:t>K</m:t>
                                  </m:r>
                                </m:den>
                              </m:f>
                            </m:sup>
                          </m:sSup>
                          <m:r>
                            <a:rPr lang="en-US" sz="2400" i="1">
                              <a:latin typeface="Cambria Math" panose="02040503050406030204" pitchFamily="18" charset="0"/>
                            </a:rPr>
                            <m:t> −1</m:t>
                          </m:r>
                        </m:den>
                      </m:f>
                      <m:r>
                        <a:rPr lang="en-US" sz="2400" i="1">
                          <a:latin typeface="Cambria Math" panose="02040503050406030204" pitchFamily="18" charset="0"/>
                        </a:rPr>
                        <m:t>=0.129</m:t>
                      </m:r>
                    </m:oMath>
                  </m:oMathPara>
                </a14:m>
                <a:endParaRPr lang="en-US" sz="2400" dirty="0"/>
              </a:p>
              <a:p>
                <a:pPr marL="0" indent="0">
                  <a:buNone/>
                </a:pPr>
                <a:r>
                  <a:rPr lang="en-US" sz="2400" dirty="0"/>
                  <a:t>And the relative uncertainty in the emissivity is:</a:t>
                </a:r>
              </a:p>
              <a:p>
                <a:pPr marL="0" indent="0">
                  <a:buNone/>
                </a:pPr>
                <a14:m>
                  <m:oMathPara xmlns:m="http://schemas.openxmlformats.org/officeDocument/2006/math">
                    <m:oMathParaPr>
                      <m:jc m:val="centerGroup"/>
                    </m:oMathParaPr>
                    <m:oMath xmlns:m="http://schemas.openxmlformats.org/officeDocument/2006/math">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num>
                        <m:den>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den>
                      </m:f>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e>
                          </m:func>
                        </m:num>
                        <m:den>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1</m:t>
                                      </m:r>
                                    </m:sub>
                                  </m:sSub>
                                </m:sub>
                              </m:sSub>
                            </m:e>
                          </m:func>
                        </m:den>
                      </m:f>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num>
                        <m:den>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den>
                      </m:f>
                      <m:r>
                        <a:rPr lang="en-US" sz="2400" i="1">
                          <a:latin typeface="Cambria Math" panose="02040503050406030204" pitchFamily="18" charset="0"/>
                        </a:rPr>
                        <m:t>=0.129∙25%=3.2% </m:t>
                      </m:r>
                    </m:oMath>
                  </m:oMathPara>
                </a14:m>
                <a:endParaRPr lang="en-US" sz="2400" dirty="0"/>
              </a:p>
              <a:p>
                <a:pPr marL="0" indent="0">
                  <a:buNone/>
                </a:pPr>
                <a:r>
                  <a:rPr lang="en-US" sz="2400" dirty="0"/>
                  <a:t>Note that the emissivity uncertainty at 5.8 </a:t>
                </a:r>
                <a14:m>
                  <m:oMath xmlns:m="http://schemas.openxmlformats.org/officeDocument/2006/math">
                    <m:r>
                      <a:rPr lang="en-US" sz="2400" i="1">
                        <a:latin typeface="Cambria Math" panose="02040503050406030204" pitchFamily="18" charset="0"/>
                      </a:rPr>
                      <m:t>𝜇</m:t>
                    </m:r>
                  </m:oMath>
                </a14:m>
                <a:r>
                  <a:rPr lang="en-US" sz="2400" dirty="0"/>
                  <a:t>m is four times less than at 1</a:t>
                </a:r>
                <a14:m>
                  <m:oMath xmlns:m="http://schemas.openxmlformats.org/officeDocument/2006/math">
                    <m:r>
                      <a:rPr lang="en-US" sz="2400" i="1">
                        <a:latin typeface="Cambria Math" panose="02040503050406030204" pitchFamily="18" charset="0"/>
                      </a:rPr>
                      <m:t>𝜇</m:t>
                    </m:r>
                  </m:oMath>
                </a14:m>
                <a:r>
                  <a:rPr lang="en-US" sz="2400" dirty="0"/>
                  <a:t>m.</a:t>
                </a:r>
              </a:p>
              <a:p>
                <a:pPr marL="0" indent="0">
                  <a:buNone/>
                </a:pPr>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280160"/>
                <a:ext cx="8229600" cy="4754058"/>
              </a:xfrm>
              <a:blipFill rotWithShape="0">
                <a:blip r:embed="rId3"/>
                <a:stretch>
                  <a:fillRect l="-1111" t="-1026"/>
                </a:stretch>
              </a:blipFill>
            </p:spPr>
            <p:txBody>
              <a:bodyPr/>
              <a:lstStyle/>
              <a:p>
                <a:r>
                  <a:rPr lang="en-US">
                    <a:noFill/>
                  </a:rPr>
                  <a:t> </a:t>
                </a:r>
              </a:p>
            </p:txBody>
          </p:sp>
        </mc:Fallback>
      </mc:AlternateContent>
    </p:spTree>
    <p:extLst>
      <p:ext uri="{BB962C8B-B14F-4D97-AF65-F5344CB8AC3E}">
        <p14:creationId xmlns:p14="http://schemas.microsoft.com/office/powerpoint/2010/main" val="83958577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Rule 2</a:t>
            </a:r>
            <a:endParaRPr lang="en-US" sz="3200" dirty="0"/>
          </a:p>
        </p:txBody>
      </p:sp>
      <p:sp>
        <p:nvSpPr>
          <p:cNvPr id="3" name="Content Placeholder 2"/>
          <p:cNvSpPr>
            <a:spLocks noGrp="1"/>
          </p:cNvSpPr>
          <p:nvPr>
            <p:ph idx="1"/>
          </p:nvPr>
        </p:nvSpPr>
        <p:spPr>
          <a:xfrm>
            <a:off x="457200" y="1600200"/>
            <a:ext cx="8229600" cy="1384995"/>
          </a:xfrm>
        </p:spPr>
        <p:txBody>
          <a:bodyPr/>
          <a:lstStyle/>
          <a:p>
            <a:r>
              <a:rPr lang="en-US" sz="2800" dirty="0" smtClean="0"/>
              <a:t>The uncertainty in the spectral </a:t>
            </a:r>
            <a:r>
              <a:rPr lang="en-US" sz="2800" dirty="0"/>
              <a:t>emissivity at a given wavelength </a:t>
            </a:r>
            <a:r>
              <a:rPr lang="en-US" sz="2800" dirty="0" smtClean="0"/>
              <a:t>decreases approximately inversely with the wavelength that is used.</a:t>
            </a:r>
            <a:endParaRPr lang="en-US" sz="2800" dirty="0"/>
          </a:p>
        </p:txBody>
      </p:sp>
    </p:spTree>
    <p:extLst>
      <p:ext uri="{BB962C8B-B14F-4D97-AF65-F5344CB8AC3E}">
        <p14:creationId xmlns:p14="http://schemas.microsoft.com/office/powerpoint/2010/main" val="5402909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Method 2 – Ratio method - 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4330699"/>
              </a:xfrm>
            </p:spPr>
            <p:txBody>
              <a:bodyPr>
                <a:normAutofit/>
              </a:bodyPr>
              <a:lstStyle/>
              <a:p>
                <a:pPr marL="0" indent="0">
                  <a:buNone/>
                </a:pPr>
                <a:r>
                  <a:rPr lang="en-US" sz="2400" dirty="0" smtClean="0"/>
                  <a:t>Make measurements </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𝑇</m:t>
                        </m:r>
                      </m:e>
                      <m:sub>
                        <m:sSub>
                          <m:sSubPr>
                            <m:ctrlPr>
                              <a:rPr lang="el-GR" sz="2400" i="1">
                                <a:latin typeface="Cambria Math" panose="02040503050406030204" pitchFamily="18" charset="0"/>
                                <a:ea typeface="Cambria Math" panose="02040503050406030204" pitchFamily="18" charset="0"/>
                              </a:rPr>
                            </m:ctrlPr>
                          </m:sSubPr>
                          <m:e>
                            <m:r>
                              <a:rPr lang="el-GR" sz="2400" i="1">
                                <a:latin typeface="Cambria Math" panose="02040503050406030204" pitchFamily="18" charset="0"/>
                                <a:ea typeface="Cambria Math" panose="02040503050406030204" pitchFamily="18" charset="0"/>
                              </a:rPr>
                              <m:t>𝜆</m:t>
                            </m:r>
                          </m:e>
                          <m:sub>
                            <m:r>
                              <a:rPr lang="en-US" sz="2400" i="1">
                                <a:latin typeface="Cambria Math" panose="02040503050406030204" pitchFamily="18" charset="0"/>
                                <a:ea typeface="Cambria Math" panose="02040503050406030204" pitchFamily="18" charset="0"/>
                              </a:rPr>
                              <m:t>1</m:t>
                            </m:r>
                          </m:sub>
                        </m:sSub>
                      </m:sub>
                    </m:sSub>
                  </m:oMath>
                </a14:m>
                <a:r>
                  <a:rPr lang="en-US" sz="2400" dirty="0" smtClean="0"/>
                  <a:t>and </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𝑇</m:t>
                        </m:r>
                      </m:e>
                      <m:sub>
                        <m:sSub>
                          <m:sSubPr>
                            <m:ctrlPr>
                              <a:rPr lang="el-GR" sz="2400" i="1">
                                <a:latin typeface="Cambria Math" panose="02040503050406030204" pitchFamily="18" charset="0"/>
                                <a:ea typeface="Cambria Math" panose="02040503050406030204" pitchFamily="18" charset="0"/>
                              </a:rPr>
                            </m:ctrlPr>
                          </m:sSubPr>
                          <m:e>
                            <m:r>
                              <a:rPr lang="el-GR" sz="2400" i="1">
                                <a:latin typeface="Cambria Math" panose="02040503050406030204" pitchFamily="18" charset="0"/>
                                <a:ea typeface="Cambria Math" panose="02040503050406030204" pitchFamily="18" charset="0"/>
                              </a:rPr>
                              <m:t>𝜆</m:t>
                            </m:r>
                          </m:e>
                          <m:sub>
                            <m:r>
                              <a:rPr lang="en-US" sz="2400" b="0" i="1" smtClean="0">
                                <a:latin typeface="Cambria Math" panose="02040503050406030204" pitchFamily="18" charset="0"/>
                                <a:ea typeface="Cambria Math" panose="02040503050406030204" pitchFamily="18" charset="0"/>
                              </a:rPr>
                              <m:t>2</m:t>
                            </m:r>
                          </m:sub>
                        </m:sSub>
                      </m:sub>
                    </m:sSub>
                  </m:oMath>
                </a14:m>
                <a:r>
                  <a:rPr lang="en-US" sz="2400" dirty="0" smtClean="0"/>
                  <a:t>with detectors at two different wavelengths </a:t>
                </a:r>
                <a14:m>
                  <m:oMath xmlns:m="http://schemas.openxmlformats.org/officeDocument/2006/math">
                    <m:sSub>
                      <m:sSubPr>
                        <m:ctrlPr>
                          <a:rPr lang="el-GR" sz="2400" i="1">
                            <a:latin typeface="Cambria Math" panose="02040503050406030204" pitchFamily="18" charset="0"/>
                            <a:ea typeface="Cambria Math" panose="02040503050406030204" pitchFamily="18" charset="0"/>
                          </a:rPr>
                        </m:ctrlPr>
                      </m:sSubPr>
                      <m:e>
                        <m:r>
                          <a:rPr lang="el-GR" sz="2400" i="1">
                            <a:latin typeface="Cambria Math" panose="02040503050406030204" pitchFamily="18" charset="0"/>
                            <a:ea typeface="Cambria Math" panose="02040503050406030204" pitchFamily="18" charset="0"/>
                          </a:rPr>
                          <m:t>𝜆</m:t>
                        </m:r>
                      </m:e>
                      <m:sub>
                        <m:r>
                          <a:rPr lang="en-US" sz="2400" i="1">
                            <a:latin typeface="Cambria Math" panose="02040503050406030204" pitchFamily="18" charset="0"/>
                            <a:ea typeface="Cambria Math" panose="02040503050406030204" pitchFamily="18" charset="0"/>
                          </a:rPr>
                          <m:t>1</m:t>
                        </m:r>
                      </m:sub>
                    </m:sSub>
                  </m:oMath>
                </a14:m>
                <a:r>
                  <a:rPr lang="en-US" sz="2400" dirty="0" smtClean="0"/>
                  <a:t> and </a:t>
                </a:r>
                <a14:m>
                  <m:oMath xmlns:m="http://schemas.openxmlformats.org/officeDocument/2006/math">
                    <m:sSub>
                      <m:sSubPr>
                        <m:ctrlPr>
                          <a:rPr lang="el-GR" sz="2400" i="1">
                            <a:latin typeface="Cambria Math" panose="02040503050406030204" pitchFamily="18" charset="0"/>
                            <a:ea typeface="Cambria Math" panose="02040503050406030204" pitchFamily="18" charset="0"/>
                          </a:rPr>
                        </m:ctrlPr>
                      </m:sSubPr>
                      <m:e>
                        <m:r>
                          <a:rPr lang="el-GR" sz="2400" i="1">
                            <a:latin typeface="Cambria Math" panose="02040503050406030204" pitchFamily="18" charset="0"/>
                            <a:ea typeface="Cambria Math" panose="02040503050406030204" pitchFamily="18" charset="0"/>
                          </a:rPr>
                          <m:t>𝜆</m:t>
                        </m:r>
                      </m:e>
                      <m:sub>
                        <m:r>
                          <a:rPr lang="en-US" sz="2400" b="0" i="1" smtClean="0">
                            <a:latin typeface="Cambria Math" panose="02040503050406030204" pitchFamily="18" charset="0"/>
                            <a:ea typeface="Cambria Math" panose="02040503050406030204" pitchFamily="18" charset="0"/>
                          </a:rPr>
                          <m:t>2</m:t>
                        </m:r>
                      </m:sub>
                    </m:sSub>
                  </m:oMath>
                </a14:m>
                <a:r>
                  <a:rPr lang="en-US" sz="2400" dirty="0" smtClean="0"/>
                  <a:t>. Assume a ratio for the spectral emissivities at the two wavelengths </a:t>
                </a:r>
                <a14:m>
                  <m:oMath xmlns:m="http://schemas.openxmlformats.org/officeDocument/2006/math">
                    <m:sSub>
                      <m:sSubPr>
                        <m:ctrlPr>
                          <a:rPr lang="el-GR" sz="2400" i="1">
                            <a:latin typeface="Cambria Math" panose="02040503050406030204" pitchFamily="18" charset="0"/>
                            <a:ea typeface="Cambria Math" panose="02040503050406030204" pitchFamily="18" charset="0"/>
                          </a:rPr>
                        </m:ctrlPr>
                      </m:sSubPr>
                      <m:e>
                        <m:r>
                          <m:rPr>
                            <m:sty m:val="p"/>
                          </m:rPr>
                          <a:rPr lang="el-GR" sz="2400" i="1">
                            <a:latin typeface="Cambria Math" panose="02040503050406030204" pitchFamily="18" charset="0"/>
                            <a:ea typeface="Cambria Math" panose="02040503050406030204" pitchFamily="18" charset="0"/>
                          </a:rPr>
                          <m:t>ε</m:t>
                        </m:r>
                      </m:e>
                      <m:sub>
                        <m:r>
                          <a:rPr lang="en-US" sz="2400" i="1">
                            <a:latin typeface="Cambria Math" panose="02040503050406030204" pitchFamily="18" charset="0"/>
                            <a:ea typeface="Cambria Math" panose="02040503050406030204" pitchFamily="18" charset="0"/>
                          </a:rPr>
                          <m:t>𝑟</m:t>
                        </m:r>
                      </m:sub>
                    </m:sSub>
                  </m:oMath>
                </a14:m>
                <a:r>
                  <a:rPr lang="en-US" sz="2400" dirty="0" smtClean="0"/>
                  <a:t> (could be 1) and then calculate the true temperature </a:t>
                </a:r>
                <a14:m>
                  <m:oMath xmlns:m="http://schemas.openxmlformats.org/officeDocument/2006/math">
                    <m:r>
                      <a:rPr lang="en-US" sz="2400" i="1">
                        <a:latin typeface="Cambria Math" panose="02040503050406030204" pitchFamily="18" charset="0"/>
                        <a:ea typeface="Cambria Math" panose="02040503050406030204" pitchFamily="18" charset="0"/>
                      </a:rPr>
                      <m:t>𝑇</m:t>
                    </m:r>
                    <m:r>
                      <a:rPr lang="en-US" sz="2400" i="1">
                        <a:latin typeface="Cambria Math" panose="02040503050406030204" pitchFamily="18" charset="0"/>
                        <a:ea typeface="Cambria Math" panose="02040503050406030204" pitchFamily="18" charset="0"/>
                      </a:rPr>
                      <m:t> </m:t>
                    </m:r>
                  </m:oMath>
                </a14:m>
                <a:r>
                  <a:rPr lang="en-US" sz="2400" dirty="0" smtClean="0"/>
                  <a:t>by solving the following:</a:t>
                </a:r>
              </a:p>
              <a:p>
                <a:pPr marL="0" indent="0">
                  <a:buNone/>
                </a:pPr>
                <a:endParaRPr lang="en-US" sz="2400" dirty="0"/>
              </a:p>
              <a:p>
                <a:pPr marL="0" indent="0">
                  <a:buNone/>
                </a:pPr>
                <a:endParaRPr lang="en-US" sz="2400" dirty="0" smtClean="0"/>
              </a:p>
              <a:p>
                <a:pPr marL="0" indent="0">
                  <a:buNone/>
                </a:pPr>
                <a:endParaRPr lang="en-US" sz="2400" dirty="0" smtClean="0"/>
              </a:p>
              <a:p>
                <a:pPr marL="0" indent="0">
                  <a:buNone/>
                </a:pPr>
                <a:r>
                  <a:rPr lang="en-US" sz="2400" dirty="0"/>
                  <a:t>a</a:t>
                </a:r>
                <a:r>
                  <a:rPr lang="en-US" sz="2400" dirty="0" smtClean="0"/>
                  <a:t>nd then calculate the individual emissivities from:</a:t>
                </a:r>
              </a:p>
              <a:p>
                <a:pPr marL="0" indent="0">
                  <a:buNone/>
                </a:pPr>
                <a:endParaRPr lang="en-US" sz="2400" dirty="0" smtClean="0"/>
              </a:p>
              <a:p>
                <a:pPr marL="0" indent="0">
                  <a:buNone/>
                </a:pPr>
                <a:endParaRPr lang="en-US" sz="2400" dirty="0" smtClean="0"/>
              </a:p>
              <a:p>
                <a:pPr marL="0" indent="0">
                  <a:buNone/>
                </a:pPr>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4330699"/>
              </a:xfrm>
              <a:blipFill rotWithShape="0">
                <a:blip r:embed="rId3"/>
                <a:stretch>
                  <a:fillRect l="-1111" t="-98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7" name="Table 6"/>
              <p:cNvGraphicFramePr>
                <a:graphicFrameLocks noGrp="1"/>
              </p:cNvGraphicFramePr>
              <p:nvPr>
                <p:extLst>
                  <p:ext uri="{D42A27DB-BD31-4B8C-83A1-F6EECF244321}">
                    <p14:modId xmlns:p14="http://schemas.microsoft.com/office/powerpoint/2010/main" val="3307877259"/>
                  </p:ext>
                </p:extLst>
              </p:nvPr>
            </p:nvGraphicFramePr>
            <p:xfrm>
              <a:off x="457201" y="3281362"/>
              <a:ext cx="8229600" cy="1143001"/>
            </p:xfrm>
            <a:graphic>
              <a:graphicData uri="http://schemas.openxmlformats.org/drawingml/2006/table">
                <a:tbl>
                  <a:tblPr firstRow="1" bandRow="1">
                    <a:tableStyleId>{5C22544A-7EE6-4342-B048-85BDC9FD1C3A}</a:tableStyleId>
                  </a:tblPr>
                  <a:tblGrid>
                    <a:gridCol w="742767"/>
                    <a:gridCol w="6795080"/>
                    <a:gridCol w="691753"/>
                  </a:tblGrid>
                  <a:tr h="1143001">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sSub>
                                  <m:sSubPr>
                                    <m:ctrlPr>
                                      <a:rPr lang="el-GR" sz="2400" i="1" smtClean="0">
                                        <a:solidFill>
                                          <a:schemeClr val="tx1"/>
                                        </a:solidFill>
                                        <a:latin typeface="Cambria Math" panose="02040503050406030204" pitchFamily="18" charset="0"/>
                                        <a:ea typeface="Cambria Math" panose="02040503050406030204" pitchFamily="18" charset="0"/>
                                      </a:rPr>
                                    </m:ctrlPr>
                                  </m:sSubPr>
                                  <m:e>
                                    <m:r>
                                      <m:rPr>
                                        <m:sty m:val="p"/>
                                      </m:rPr>
                                      <a:rPr lang="el-GR" sz="2400" i="1">
                                        <a:solidFill>
                                          <a:schemeClr val="tx1"/>
                                        </a:solidFill>
                                        <a:latin typeface="Cambria Math" panose="02040503050406030204" pitchFamily="18" charset="0"/>
                                        <a:ea typeface="Cambria Math" panose="02040503050406030204" pitchFamily="18" charset="0"/>
                                      </a:rPr>
                                      <m:t>ε</m:t>
                                    </m:r>
                                  </m:e>
                                  <m:sub>
                                    <m:r>
                                      <a:rPr lang="en-US" sz="2400" i="1">
                                        <a:solidFill>
                                          <a:schemeClr val="tx1"/>
                                        </a:solidFill>
                                        <a:latin typeface="Cambria Math" panose="02040503050406030204" pitchFamily="18" charset="0"/>
                                        <a:ea typeface="Cambria Math" panose="02040503050406030204" pitchFamily="18" charset="0"/>
                                      </a:rPr>
                                      <m:t>𝑟</m:t>
                                    </m:r>
                                  </m:sub>
                                </m:sSub>
                                <m:r>
                                  <a:rPr lang="en-US" sz="2400" b="0" i="1" smtClean="0">
                                    <a:solidFill>
                                      <a:schemeClr val="tx1"/>
                                    </a:solidFill>
                                    <a:latin typeface="Cambria Math" panose="02040503050406030204" pitchFamily="18" charset="0"/>
                                    <a:ea typeface="Cambria Math" panose="02040503050406030204" pitchFamily="18" charset="0"/>
                                  </a:rPr>
                                  <m:t>=</m:t>
                                </m:r>
                                <m:f>
                                  <m:fPr>
                                    <m:ctrlPr>
                                      <a:rPr lang="en-US" sz="2400" i="1">
                                        <a:solidFill>
                                          <a:schemeClr val="tx1"/>
                                        </a:solidFill>
                                        <a:latin typeface="Cambria Math" panose="02040503050406030204" pitchFamily="18" charset="0"/>
                                        <a:ea typeface="Cambria Math" panose="02040503050406030204" pitchFamily="18" charset="0"/>
                                      </a:rPr>
                                    </m:ctrlPr>
                                  </m:fPr>
                                  <m:num>
                                    <m:sSub>
                                      <m:sSubPr>
                                        <m:ctrlPr>
                                          <a:rPr lang="el-GR" sz="2400" i="1">
                                            <a:solidFill>
                                              <a:schemeClr val="tx1"/>
                                            </a:solidFill>
                                            <a:latin typeface="Cambria Math" panose="02040503050406030204" pitchFamily="18" charset="0"/>
                                            <a:ea typeface="Cambria Math" panose="02040503050406030204" pitchFamily="18" charset="0"/>
                                          </a:rPr>
                                        </m:ctrlPr>
                                      </m:sSubPr>
                                      <m:e>
                                        <m:r>
                                          <m:rPr>
                                            <m:sty m:val="p"/>
                                          </m:rPr>
                                          <a:rPr lang="el-GR" sz="2400" i="1">
                                            <a:solidFill>
                                              <a:schemeClr val="tx1"/>
                                            </a:solidFill>
                                            <a:latin typeface="Cambria Math" panose="02040503050406030204" pitchFamily="18" charset="0"/>
                                            <a:ea typeface="Cambria Math" panose="02040503050406030204" pitchFamily="18" charset="0"/>
                                          </a:rPr>
                                          <m:t>ε</m:t>
                                        </m:r>
                                      </m:e>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1</m:t>
                                            </m:r>
                                          </m:sub>
                                        </m:sSub>
                                      </m:sub>
                                    </m:sSub>
                                  </m:num>
                                  <m:den>
                                    <m:sSub>
                                      <m:sSubPr>
                                        <m:ctrlPr>
                                          <a:rPr lang="el-GR" sz="2400" i="1">
                                            <a:solidFill>
                                              <a:schemeClr val="tx1"/>
                                            </a:solidFill>
                                            <a:latin typeface="Cambria Math" panose="02040503050406030204" pitchFamily="18" charset="0"/>
                                            <a:ea typeface="Cambria Math" panose="02040503050406030204" pitchFamily="18" charset="0"/>
                                          </a:rPr>
                                        </m:ctrlPr>
                                      </m:sSubPr>
                                      <m:e>
                                        <m:r>
                                          <m:rPr>
                                            <m:sty m:val="p"/>
                                          </m:rPr>
                                          <a:rPr lang="el-GR" sz="2400" i="1">
                                            <a:solidFill>
                                              <a:schemeClr val="tx1"/>
                                            </a:solidFill>
                                            <a:latin typeface="Cambria Math" panose="02040503050406030204" pitchFamily="18" charset="0"/>
                                            <a:ea typeface="Cambria Math" panose="02040503050406030204" pitchFamily="18" charset="0"/>
                                          </a:rPr>
                                          <m:t>ε</m:t>
                                        </m:r>
                                      </m:e>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2</m:t>
                                            </m:r>
                                          </m:sub>
                                        </m:sSub>
                                      </m:sub>
                                    </m:sSub>
                                  </m:den>
                                </m:f>
                                <m:r>
                                  <a:rPr lang="en-US" sz="2400" b="0" i="1" smtClean="0">
                                    <a:solidFill>
                                      <a:schemeClr val="tx1"/>
                                    </a:solidFill>
                                    <a:latin typeface="Cambria Math" panose="02040503050406030204" pitchFamily="18" charset="0"/>
                                    <a:ea typeface="Cambria Math" panose="02040503050406030204" pitchFamily="18" charset="0"/>
                                  </a:rPr>
                                  <m:t>=</m:t>
                                </m:r>
                                <m:f>
                                  <m:fPr>
                                    <m:ctrlPr>
                                      <a:rPr lang="en-US" sz="2400" b="0" i="1" smtClean="0">
                                        <a:solidFill>
                                          <a:schemeClr val="tx1"/>
                                        </a:solidFill>
                                        <a:latin typeface="Cambria Math" panose="02040503050406030204" pitchFamily="18" charset="0"/>
                                        <a:ea typeface="Cambria Math" panose="02040503050406030204" pitchFamily="18" charset="0"/>
                                      </a:rPr>
                                    </m:ctrlPr>
                                  </m:fPr>
                                  <m:num>
                                    <m:f>
                                      <m:fPr>
                                        <m:type m:val="lin"/>
                                        <m:ctrlPr>
                                          <a:rPr lang="en-US" sz="2400" i="1" smtClean="0">
                                            <a:solidFill>
                                              <a:schemeClr val="tx1"/>
                                            </a:solidFill>
                                            <a:latin typeface="Cambria Math" panose="02040503050406030204" pitchFamily="18" charset="0"/>
                                            <a:ea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𝑖</m:t>
                                            </m:r>
                                          </m:e>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e>
                                              <m:sub>
                                                <m:r>
                                                  <a:rPr lang="en-US" sz="2400" b="0" i="1" smtClean="0">
                                                    <a:solidFill>
                                                      <a:schemeClr val="tx1"/>
                                                    </a:solidFill>
                                                    <a:latin typeface="Cambria Math" panose="02040503050406030204" pitchFamily="18" charset="0"/>
                                                    <a:ea typeface="Cambria Math" panose="02040503050406030204" pitchFamily="18" charset="0"/>
                                                  </a:rPr>
                                                  <m:t>1</m:t>
                                                </m:r>
                                              </m:sub>
                                            </m:sSub>
                                          </m:sub>
                                        </m:sSub>
                                        <m:d>
                                          <m:dPr>
                                            <m:ctrlPr>
                                              <a:rPr lang="en-US" sz="2400" i="1">
                                                <a:solidFill>
                                                  <a:schemeClr val="tx1"/>
                                                </a:solidFill>
                                                <a:latin typeface="Cambria Math" panose="02040503050406030204" pitchFamily="18" charset="0"/>
                                                <a:ea typeface="Cambria Math" panose="02040503050406030204" pitchFamily="18" charset="0"/>
                                              </a:rPr>
                                            </m:ctrlPr>
                                          </m:dPr>
                                          <m:e>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𝑇</m:t>
                                                </m:r>
                                              </m:e>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b="0" i="1" smtClean="0">
                                                        <a:solidFill>
                                                          <a:schemeClr val="tx1"/>
                                                        </a:solidFill>
                                                        <a:latin typeface="Cambria Math" panose="02040503050406030204" pitchFamily="18" charset="0"/>
                                                        <a:ea typeface="Cambria Math" panose="02040503050406030204" pitchFamily="18" charset="0"/>
                                                      </a:rPr>
                                                      <m:t>1</m:t>
                                                    </m:r>
                                                  </m:sub>
                                                </m:sSub>
                                              </m:sub>
                                            </m:sSub>
                                          </m:e>
                                        </m:d>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𝑖</m:t>
                                            </m:r>
                                          </m:e>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e>
                                              <m:sub>
                                                <m:r>
                                                  <a:rPr lang="en-US" sz="2400" b="0" i="1" smtClean="0">
                                                    <a:solidFill>
                                                      <a:schemeClr val="tx1"/>
                                                    </a:solidFill>
                                                    <a:latin typeface="Cambria Math" panose="02040503050406030204" pitchFamily="18" charset="0"/>
                                                    <a:ea typeface="Cambria Math" panose="02040503050406030204" pitchFamily="18" charset="0"/>
                                                  </a:rPr>
                                                  <m:t>1</m:t>
                                                </m:r>
                                              </m:sub>
                                            </m:sSub>
                                          </m:sub>
                                        </m:sSub>
                                        <m:d>
                                          <m:dPr>
                                            <m:ctrlPr>
                                              <a:rPr lang="en-US" sz="2400" i="1">
                                                <a:solidFill>
                                                  <a:schemeClr val="tx1"/>
                                                </a:solidFill>
                                                <a:latin typeface="Cambria Math" panose="02040503050406030204" pitchFamily="18" charset="0"/>
                                                <a:ea typeface="Cambria Math" panose="02040503050406030204" pitchFamily="18" charset="0"/>
                                              </a:rPr>
                                            </m:ctrlPr>
                                          </m:dPr>
                                          <m:e>
                                            <m:r>
                                              <a:rPr lang="en-US" sz="2400" b="0" i="1" smtClean="0">
                                                <a:solidFill>
                                                  <a:schemeClr val="tx1"/>
                                                </a:solidFill>
                                                <a:latin typeface="Cambria Math" panose="02040503050406030204" pitchFamily="18" charset="0"/>
                                                <a:ea typeface="Cambria Math" panose="02040503050406030204" pitchFamily="18" charset="0"/>
                                              </a:rPr>
                                              <m:t>𝑇</m:t>
                                            </m:r>
                                          </m:e>
                                        </m:d>
                                      </m:den>
                                    </m:f>
                                  </m:num>
                                  <m:den>
                                    <m:f>
                                      <m:fPr>
                                        <m:type m:val="lin"/>
                                        <m:ctrlPr>
                                          <a:rPr lang="en-US" sz="2400" i="1">
                                            <a:solidFill>
                                              <a:schemeClr val="tx1"/>
                                            </a:solidFill>
                                            <a:latin typeface="Cambria Math" panose="02040503050406030204" pitchFamily="18" charset="0"/>
                                            <a:ea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𝑖</m:t>
                                            </m:r>
                                          </m:e>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2</m:t>
                                                </m:r>
                                              </m:sub>
                                            </m:sSub>
                                          </m:sub>
                                        </m:sSub>
                                        <m:d>
                                          <m:dPr>
                                            <m:ctrlPr>
                                              <a:rPr lang="en-US" sz="2400" i="1">
                                                <a:solidFill>
                                                  <a:schemeClr val="tx1"/>
                                                </a:solidFill>
                                                <a:latin typeface="Cambria Math" panose="02040503050406030204" pitchFamily="18" charset="0"/>
                                                <a:ea typeface="Cambria Math" panose="02040503050406030204" pitchFamily="18" charset="0"/>
                                              </a:rPr>
                                            </m:ctrlPr>
                                          </m:dPr>
                                          <m:e>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𝑇</m:t>
                                                </m:r>
                                              </m:e>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2</m:t>
                                                    </m:r>
                                                  </m:sub>
                                                </m:sSub>
                                              </m:sub>
                                            </m:sSub>
                                          </m:e>
                                        </m:d>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𝑖</m:t>
                                            </m:r>
                                          </m:e>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2</m:t>
                                                </m:r>
                                              </m:sub>
                                            </m:sSub>
                                          </m:sub>
                                        </m:sSub>
                                        <m:d>
                                          <m:dPr>
                                            <m:ctrlPr>
                                              <a:rPr lang="en-US" sz="2400" i="1">
                                                <a:solidFill>
                                                  <a:schemeClr val="tx1"/>
                                                </a:solidFill>
                                                <a:latin typeface="Cambria Math" panose="02040503050406030204" pitchFamily="18" charset="0"/>
                                                <a:ea typeface="Cambria Math" panose="02040503050406030204" pitchFamily="18" charset="0"/>
                                              </a:rPr>
                                            </m:ctrlPr>
                                          </m:dPr>
                                          <m:e>
                                            <m:r>
                                              <a:rPr lang="en-US" sz="2400" i="1">
                                                <a:solidFill>
                                                  <a:schemeClr val="tx1"/>
                                                </a:solidFill>
                                                <a:latin typeface="Cambria Math" panose="02040503050406030204" pitchFamily="18" charset="0"/>
                                                <a:ea typeface="Cambria Math" panose="02040503050406030204" pitchFamily="18" charset="0"/>
                                              </a:rPr>
                                              <m:t>𝑇</m:t>
                                            </m:r>
                                          </m:e>
                                        </m:d>
                                      </m:den>
                                    </m:f>
                                  </m:den>
                                </m:f>
                              </m:oMath>
                            </m:oMathPara>
                          </a14:m>
                          <a:endParaRPr lang="en-US" sz="24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r"/>
                          <a:r>
                            <a:rPr lang="en-US" sz="2400" b="0" dirty="0" smtClean="0">
                              <a:solidFill>
                                <a:schemeClr val="tx1"/>
                              </a:solidFill>
                            </a:rPr>
                            <a:t>(21)</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7" name="Table 6"/>
              <p:cNvGraphicFramePr>
                <a:graphicFrameLocks noGrp="1"/>
              </p:cNvGraphicFramePr>
              <p:nvPr>
                <p:extLst>
                  <p:ext uri="{D42A27DB-BD31-4B8C-83A1-F6EECF244321}">
                    <p14:modId xmlns:p14="http://schemas.microsoft.com/office/powerpoint/2010/main" val="3307877259"/>
                  </p:ext>
                </p:extLst>
              </p:nvPr>
            </p:nvGraphicFramePr>
            <p:xfrm>
              <a:off x="457201" y="3281362"/>
              <a:ext cx="8229600" cy="1143001"/>
            </p:xfrm>
            <a:graphic>
              <a:graphicData uri="http://schemas.openxmlformats.org/drawingml/2006/table">
                <a:tbl>
                  <a:tblPr firstRow="1" bandRow="1">
                    <a:tableStyleId>{5C22544A-7EE6-4342-B048-85BDC9FD1C3A}</a:tableStyleId>
                  </a:tblPr>
                  <a:tblGrid>
                    <a:gridCol w="742767"/>
                    <a:gridCol w="6795080"/>
                    <a:gridCol w="691753"/>
                  </a:tblGrid>
                  <a:tr h="1143001">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4"/>
                          <a:stretch>
                            <a:fillRect l="-10942" r="-10135"/>
                          </a:stretch>
                        </a:blipFill>
                      </a:tcPr>
                    </a:tc>
                    <a:tc>
                      <a:txBody>
                        <a:bodyPr/>
                        <a:lstStyle/>
                        <a:p>
                          <a:pPr algn="r"/>
                          <a:r>
                            <a:rPr lang="en-US" sz="2400" b="0" dirty="0" smtClean="0">
                              <a:solidFill>
                                <a:schemeClr val="tx1"/>
                              </a:solidFill>
                            </a:rPr>
                            <a:t>(21)</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8" name="Table 7"/>
              <p:cNvGraphicFramePr>
                <a:graphicFrameLocks noGrp="1"/>
              </p:cNvGraphicFramePr>
              <p:nvPr>
                <p:extLst>
                  <p:ext uri="{D42A27DB-BD31-4B8C-83A1-F6EECF244321}">
                    <p14:modId xmlns:p14="http://schemas.microsoft.com/office/powerpoint/2010/main" val="971731249"/>
                  </p:ext>
                </p:extLst>
              </p:nvPr>
            </p:nvGraphicFramePr>
            <p:xfrm>
              <a:off x="457201" y="5196752"/>
              <a:ext cx="8265826" cy="938149"/>
            </p:xfrm>
            <a:graphic>
              <a:graphicData uri="http://schemas.openxmlformats.org/drawingml/2006/table">
                <a:tbl>
                  <a:tblPr firstRow="1" bandRow="1">
                    <a:tableStyleId>{5C22544A-7EE6-4342-B048-85BDC9FD1C3A}</a:tableStyleId>
                  </a:tblPr>
                  <a:tblGrid>
                    <a:gridCol w="746036"/>
                    <a:gridCol w="6824993"/>
                    <a:gridCol w="694797"/>
                  </a:tblGrid>
                  <a:tr h="370840">
                    <a:tc>
                      <a:txBody>
                        <a:bodyPr/>
                        <a:lstStyle/>
                        <a:p>
                          <a:endParaRPr lang="en-US"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indent="0">
                            <a:buNone/>
                          </a:pPr>
                          <a14:m>
                            <m:oMathPara xmlns:m="http://schemas.openxmlformats.org/officeDocument/2006/math">
                              <m:oMathParaPr>
                                <m:jc m:val="centerGroup"/>
                              </m:oMathParaPr>
                              <m:oMath xmlns:m="http://schemas.openxmlformats.org/officeDocument/2006/math">
                                <m:f>
                                  <m:fPr>
                                    <m:type m:val="lin"/>
                                    <m:ctrlPr>
                                      <a:rPr lang="en-US" sz="2400" b="0" i="1" smtClean="0">
                                        <a:solidFill>
                                          <a:schemeClr val="tx1"/>
                                        </a:solidFill>
                                        <a:latin typeface="Cambria Math" panose="02040503050406030204" pitchFamily="18" charset="0"/>
                                        <a:ea typeface="Cambria Math" panose="02040503050406030204" pitchFamily="18" charset="0"/>
                                      </a:rPr>
                                    </m:ctrlPr>
                                  </m:fPr>
                                  <m:num>
                                    <m:sSub>
                                      <m:sSubPr>
                                        <m:ctrlPr>
                                          <a:rPr lang="en-US" sz="2400" b="0" i="1">
                                            <a:solidFill>
                                              <a:schemeClr val="tx1"/>
                                            </a:solidFill>
                                            <a:latin typeface="Cambria Math" panose="02040503050406030204" pitchFamily="18" charset="0"/>
                                          </a:rPr>
                                        </m:ctrlPr>
                                      </m:sSubPr>
                                      <m:e>
                                        <m:sSub>
                                          <m:sSubPr>
                                            <m:ctrlPr>
                                              <a:rPr lang="el-GR" sz="2400" b="0" i="1">
                                                <a:solidFill>
                                                  <a:schemeClr val="tx1"/>
                                                </a:solidFill>
                                                <a:latin typeface="Cambria Math" panose="02040503050406030204" pitchFamily="18" charset="0"/>
                                                <a:ea typeface="Cambria Math" panose="02040503050406030204" pitchFamily="18" charset="0"/>
                                              </a:rPr>
                                            </m:ctrlPr>
                                          </m:sSubPr>
                                          <m:e>
                                            <m:r>
                                              <a:rPr lang="el-GR" sz="2400" b="0" i="1">
                                                <a:solidFill>
                                                  <a:schemeClr val="tx1"/>
                                                </a:solidFill>
                                                <a:latin typeface="Cambria Math" panose="02040503050406030204" pitchFamily="18" charset="0"/>
                                                <a:ea typeface="Cambria Math" panose="02040503050406030204" pitchFamily="18" charset="0"/>
                                              </a:rPr>
                                              <m:t>𝜀</m:t>
                                            </m:r>
                                          </m:e>
                                          <m:sub>
                                            <m:sSub>
                                              <m:sSubPr>
                                                <m:ctrlPr>
                                                  <a:rPr lang="el-GR" sz="2400" b="0" i="1">
                                                    <a:solidFill>
                                                      <a:schemeClr val="tx1"/>
                                                    </a:solidFill>
                                                    <a:latin typeface="Cambria Math" panose="02040503050406030204" pitchFamily="18" charset="0"/>
                                                    <a:ea typeface="Cambria Math" panose="02040503050406030204" pitchFamily="18" charset="0"/>
                                                  </a:rPr>
                                                </m:ctrlPr>
                                              </m:sSubPr>
                                              <m:e>
                                                <m:r>
                                                  <a:rPr lang="el-GR" sz="2400" b="0" i="1">
                                                    <a:solidFill>
                                                      <a:schemeClr val="tx1"/>
                                                    </a:solidFill>
                                                    <a:latin typeface="Cambria Math" panose="02040503050406030204" pitchFamily="18" charset="0"/>
                                                    <a:ea typeface="Cambria Math" panose="02040503050406030204" pitchFamily="18" charset="0"/>
                                                  </a:rPr>
                                                  <m:t>𝜆</m:t>
                                                </m:r>
                                              </m:e>
                                              <m:sub>
                                                <m:r>
                                                  <a:rPr lang="en-US" sz="2400" b="0" i="1">
                                                    <a:solidFill>
                                                      <a:schemeClr val="tx1"/>
                                                    </a:solidFill>
                                                    <a:latin typeface="Cambria Math" panose="02040503050406030204" pitchFamily="18" charset="0"/>
                                                    <a:ea typeface="Cambria Math" panose="02040503050406030204" pitchFamily="18" charset="0"/>
                                                  </a:rPr>
                                                  <m:t>1</m:t>
                                                </m:r>
                                              </m:sub>
                                            </m:sSub>
                                          </m:sub>
                                        </m:sSub>
                                        <m:r>
                                          <a:rPr lang="en-US" sz="2400" b="0" i="1" smtClean="0">
                                            <a:solidFill>
                                              <a:schemeClr val="tx1"/>
                                            </a:solidFill>
                                            <a:latin typeface="Cambria Math" panose="02040503050406030204" pitchFamily="18" charset="0"/>
                                            <a:ea typeface="Cambria Math" panose="02040503050406030204" pitchFamily="18" charset="0"/>
                                          </a:rPr>
                                          <m:t>=</m:t>
                                        </m:r>
                                        <m:r>
                                          <a:rPr lang="en-US" sz="2400" b="0" i="1">
                                            <a:solidFill>
                                              <a:schemeClr val="tx1"/>
                                            </a:solidFill>
                                            <a:latin typeface="Cambria Math" panose="02040503050406030204" pitchFamily="18" charset="0"/>
                                          </a:rPr>
                                          <m:t>𝑖</m:t>
                                        </m:r>
                                      </m:e>
                                      <m:sub>
                                        <m:sSub>
                                          <m:sSubPr>
                                            <m:ctrlPr>
                                              <a:rPr lang="el-GR" sz="2400" b="0" i="1" smtClean="0">
                                                <a:solidFill>
                                                  <a:schemeClr val="tx1"/>
                                                </a:solidFill>
                                                <a:latin typeface="Cambria Math" panose="02040503050406030204" pitchFamily="18" charset="0"/>
                                                <a:ea typeface="Cambria Math" panose="02040503050406030204" pitchFamily="18" charset="0"/>
                                              </a:rPr>
                                            </m:ctrlPr>
                                          </m:sSubPr>
                                          <m:e>
                                            <m:r>
                                              <a:rPr lang="en-US" sz="2400" b="0" i="1">
                                                <a:solidFill>
                                                  <a:schemeClr val="tx1"/>
                                                </a:solidFill>
                                                <a:latin typeface="Cambria Math" panose="02040503050406030204" pitchFamily="18" charset="0"/>
                                              </a:rPr>
                                              <m:t>𝑏</m:t>
                                            </m:r>
                                            <m:r>
                                              <a:rPr lang="en-US" sz="2400" b="0" i="1">
                                                <a:solidFill>
                                                  <a:schemeClr val="tx1"/>
                                                </a:solidFill>
                                                <a:latin typeface="Cambria Math" panose="02040503050406030204" pitchFamily="18" charset="0"/>
                                              </a:rPr>
                                              <m:t>,</m:t>
                                            </m:r>
                                            <m:r>
                                              <a:rPr lang="el-GR" sz="2400" b="0" i="1">
                                                <a:solidFill>
                                                  <a:schemeClr val="tx1"/>
                                                </a:solidFill>
                                                <a:latin typeface="Cambria Math" panose="02040503050406030204" pitchFamily="18" charset="0"/>
                                                <a:ea typeface="Cambria Math" panose="02040503050406030204" pitchFamily="18" charset="0"/>
                                              </a:rPr>
                                              <m:t>𝜆</m:t>
                                            </m:r>
                                          </m:e>
                                          <m:sub>
                                            <m:r>
                                              <a:rPr lang="en-US" sz="2400" b="0" i="1">
                                                <a:solidFill>
                                                  <a:schemeClr val="tx1"/>
                                                </a:solidFill>
                                                <a:latin typeface="Cambria Math" panose="02040503050406030204" pitchFamily="18" charset="0"/>
                                                <a:ea typeface="Cambria Math" panose="02040503050406030204" pitchFamily="18" charset="0"/>
                                              </a:rPr>
                                              <m:t>1</m:t>
                                            </m:r>
                                          </m:sub>
                                        </m:sSub>
                                      </m:sub>
                                    </m:sSub>
                                    <m:d>
                                      <m:dPr>
                                        <m:ctrlPr>
                                          <a:rPr lang="en-US" sz="2400" b="0" i="1">
                                            <a:solidFill>
                                              <a:schemeClr val="tx1"/>
                                            </a:solidFill>
                                            <a:latin typeface="Cambria Math" panose="02040503050406030204" pitchFamily="18" charset="0"/>
                                            <a:ea typeface="Cambria Math" panose="02040503050406030204" pitchFamily="18" charset="0"/>
                                          </a:rPr>
                                        </m:ctrlPr>
                                      </m:dPr>
                                      <m:e>
                                        <m:sSub>
                                          <m:sSubPr>
                                            <m:ctrlPr>
                                              <a:rPr lang="en-US" sz="2400" b="0" i="1">
                                                <a:solidFill>
                                                  <a:schemeClr val="tx1"/>
                                                </a:solidFill>
                                                <a:latin typeface="Cambria Math" panose="02040503050406030204" pitchFamily="18" charset="0"/>
                                                <a:ea typeface="Cambria Math" panose="02040503050406030204" pitchFamily="18" charset="0"/>
                                              </a:rPr>
                                            </m:ctrlPr>
                                          </m:sSubPr>
                                          <m:e>
                                            <m:r>
                                              <a:rPr lang="en-US" sz="2400" b="0" i="1">
                                                <a:solidFill>
                                                  <a:schemeClr val="tx1"/>
                                                </a:solidFill>
                                                <a:latin typeface="Cambria Math" panose="02040503050406030204" pitchFamily="18" charset="0"/>
                                                <a:ea typeface="Cambria Math" panose="02040503050406030204" pitchFamily="18" charset="0"/>
                                              </a:rPr>
                                              <m:t>𝑇</m:t>
                                            </m:r>
                                          </m:e>
                                          <m:sub>
                                            <m:sSub>
                                              <m:sSubPr>
                                                <m:ctrlPr>
                                                  <a:rPr lang="el-GR" sz="2400" b="0" i="1">
                                                    <a:solidFill>
                                                      <a:schemeClr val="tx1"/>
                                                    </a:solidFill>
                                                    <a:latin typeface="Cambria Math" panose="02040503050406030204" pitchFamily="18" charset="0"/>
                                                    <a:ea typeface="Cambria Math" panose="02040503050406030204" pitchFamily="18" charset="0"/>
                                                  </a:rPr>
                                                </m:ctrlPr>
                                              </m:sSubPr>
                                              <m:e>
                                                <m:r>
                                                  <a:rPr lang="el-GR" sz="2400" b="0" i="1">
                                                    <a:solidFill>
                                                      <a:schemeClr val="tx1"/>
                                                    </a:solidFill>
                                                    <a:latin typeface="Cambria Math" panose="02040503050406030204" pitchFamily="18" charset="0"/>
                                                    <a:ea typeface="Cambria Math" panose="02040503050406030204" pitchFamily="18" charset="0"/>
                                                  </a:rPr>
                                                  <m:t>𝜆</m:t>
                                                </m:r>
                                              </m:e>
                                              <m:sub>
                                                <m:r>
                                                  <a:rPr lang="en-US" sz="2400" b="0" i="1">
                                                    <a:solidFill>
                                                      <a:schemeClr val="tx1"/>
                                                    </a:solidFill>
                                                    <a:latin typeface="Cambria Math" panose="02040503050406030204" pitchFamily="18" charset="0"/>
                                                    <a:ea typeface="Cambria Math" panose="02040503050406030204" pitchFamily="18" charset="0"/>
                                                  </a:rPr>
                                                  <m:t>1</m:t>
                                                </m:r>
                                              </m:sub>
                                            </m:sSub>
                                          </m:sub>
                                        </m:sSub>
                                      </m:e>
                                    </m:d>
                                  </m:num>
                                  <m:den>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𝑖</m:t>
                                        </m:r>
                                      </m:e>
                                      <m:sub>
                                        <m:sSub>
                                          <m:sSubPr>
                                            <m:ctrlPr>
                                              <a:rPr lang="el-GR" sz="2400" b="0" i="1">
                                                <a:solidFill>
                                                  <a:schemeClr val="tx1"/>
                                                </a:solidFill>
                                                <a:latin typeface="Cambria Math" panose="02040503050406030204" pitchFamily="18" charset="0"/>
                                                <a:ea typeface="Cambria Math" panose="02040503050406030204" pitchFamily="18" charset="0"/>
                                              </a:rPr>
                                            </m:ctrlPr>
                                          </m:sSubPr>
                                          <m:e>
                                            <m:r>
                                              <a:rPr lang="en-US" sz="2400" b="0" i="1">
                                                <a:solidFill>
                                                  <a:schemeClr val="tx1"/>
                                                </a:solidFill>
                                                <a:latin typeface="Cambria Math" panose="02040503050406030204" pitchFamily="18" charset="0"/>
                                              </a:rPr>
                                              <m:t>𝑏</m:t>
                                            </m:r>
                                            <m:r>
                                              <a:rPr lang="en-US" sz="2400" b="0" i="1">
                                                <a:solidFill>
                                                  <a:schemeClr val="tx1"/>
                                                </a:solidFill>
                                                <a:latin typeface="Cambria Math" panose="02040503050406030204" pitchFamily="18" charset="0"/>
                                              </a:rPr>
                                              <m:t>,</m:t>
                                            </m:r>
                                            <m:r>
                                              <a:rPr lang="el-GR" sz="2400" b="0" i="1">
                                                <a:solidFill>
                                                  <a:schemeClr val="tx1"/>
                                                </a:solidFill>
                                                <a:latin typeface="Cambria Math" panose="02040503050406030204" pitchFamily="18" charset="0"/>
                                                <a:ea typeface="Cambria Math" panose="02040503050406030204" pitchFamily="18" charset="0"/>
                                              </a:rPr>
                                              <m:t>𝜆</m:t>
                                            </m:r>
                                          </m:e>
                                          <m:sub>
                                            <m:r>
                                              <a:rPr lang="en-US" sz="2400" b="0" i="1">
                                                <a:solidFill>
                                                  <a:schemeClr val="tx1"/>
                                                </a:solidFill>
                                                <a:latin typeface="Cambria Math" panose="02040503050406030204" pitchFamily="18" charset="0"/>
                                                <a:ea typeface="Cambria Math" panose="02040503050406030204" pitchFamily="18" charset="0"/>
                                              </a:rPr>
                                              <m:t>1</m:t>
                                            </m:r>
                                          </m:sub>
                                        </m:sSub>
                                      </m:sub>
                                    </m:sSub>
                                    <m:d>
                                      <m:dPr>
                                        <m:ctrlPr>
                                          <a:rPr lang="en-US" sz="2400" b="0" i="1">
                                            <a:solidFill>
                                              <a:schemeClr val="tx1"/>
                                            </a:solidFill>
                                            <a:latin typeface="Cambria Math" panose="02040503050406030204" pitchFamily="18" charset="0"/>
                                            <a:ea typeface="Cambria Math" panose="02040503050406030204" pitchFamily="18" charset="0"/>
                                          </a:rPr>
                                        </m:ctrlPr>
                                      </m:dPr>
                                      <m:e>
                                        <m:r>
                                          <a:rPr lang="en-US" sz="2400" b="0" i="1">
                                            <a:solidFill>
                                              <a:schemeClr val="tx1"/>
                                            </a:solidFill>
                                            <a:latin typeface="Cambria Math" panose="02040503050406030204" pitchFamily="18" charset="0"/>
                                            <a:ea typeface="Cambria Math" panose="02040503050406030204" pitchFamily="18" charset="0"/>
                                          </a:rPr>
                                          <m:t>𝑇</m:t>
                                        </m:r>
                                      </m:e>
                                    </m:d>
                                  </m:den>
                                </m:f>
                              </m:oMath>
                            </m:oMathPara>
                          </a14:m>
                          <a:endParaRPr lang="en-US" sz="2400" b="0" dirty="0" smtClean="0">
                            <a:solidFill>
                              <a:schemeClr val="tx1"/>
                            </a:solidFill>
                          </a:endParaRPr>
                        </a:p>
                        <a:p>
                          <a:pPr marL="0" indent="0">
                            <a:buNone/>
                          </a:pPr>
                          <a14:m>
                            <m:oMathPara xmlns:m="http://schemas.openxmlformats.org/officeDocument/2006/math">
                              <m:oMathParaPr>
                                <m:jc m:val="centerGroup"/>
                              </m:oMathParaPr>
                              <m:oMath xmlns:m="http://schemas.openxmlformats.org/officeDocument/2006/math">
                                <m:sSub>
                                  <m:sSubPr>
                                    <m:ctrlPr>
                                      <a:rPr lang="el-GR" sz="2400" b="0" i="1">
                                        <a:solidFill>
                                          <a:schemeClr val="tx1"/>
                                        </a:solidFill>
                                        <a:latin typeface="Cambria Math" panose="02040503050406030204" pitchFamily="18" charset="0"/>
                                        <a:ea typeface="Cambria Math" panose="02040503050406030204" pitchFamily="18" charset="0"/>
                                      </a:rPr>
                                    </m:ctrlPr>
                                  </m:sSubPr>
                                  <m:e>
                                    <m:r>
                                      <a:rPr lang="el-GR" sz="2400" b="0" i="1">
                                        <a:solidFill>
                                          <a:schemeClr val="tx1"/>
                                        </a:solidFill>
                                        <a:latin typeface="Cambria Math" panose="02040503050406030204" pitchFamily="18" charset="0"/>
                                        <a:ea typeface="Cambria Math" panose="02040503050406030204" pitchFamily="18" charset="0"/>
                                      </a:rPr>
                                      <m:t>𝜀</m:t>
                                    </m:r>
                                  </m:e>
                                  <m:sub>
                                    <m:sSub>
                                      <m:sSubPr>
                                        <m:ctrlPr>
                                          <a:rPr lang="el-GR" sz="2400" b="0" i="1">
                                            <a:solidFill>
                                              <a:schemeClr val="tx1"/>
                                            </a:solidFill>
                                            <a:latin typeface="Cambria Math" panose="02040503050406030204" pitchFamily="18" charset="0"/>
                                            <a:ea typeface="Cambria Math" panose="02040503050406030204" pitchFamily="18" charset="0"/>
                                          </a:rPr>
                                        </m:ctrlPr>
                                      </m:sSubPr>
                                      <m:e>
                                        <m:r>
                                          <a:rPr lang="el-GR" sz="2400" b="0" i="1">
                                            <a:solidFill>
                                              <a:schemeClr val="tx1"/>
                                            </a:solidFill>
                                            <a:latin typeface="Cambria Math" panose="02040503050406030204" pitchFamily="18" charset="0"/>
                                            <a:ea typeface="Cambria Math" panose="02040503050406030204" pitchFamily="18" charset="0"/>
                                          </a:rPr>
                                          <m:t>𝜆</m:t>
                                        </m:r>
                                      </m:e>
                                      <m:sub>
                                        <m:r>
                                          <a:rPr lang="en-US" sz="2400" b="0" i="1">
                                            <a:solidFill>
                                              <a:schemeClr val="tx1"/>
                                            </a:solidFill>
                                            <a:latin typeface="Cambria Math" panose="02040503050406030204" pitchFamily="18" charset="0"/>
                                            <a:ea typeface="Cambria Math" panose="02040503050406030204" pitchFamily="18" charset="0"/>
                                          </a:rPr>
                                          <m:t>2</m:t>
                                        </m:r>
                                      </m:sub>
                                    </m:sSub>
                                  </m:sub>
                                </m:sSub>
                                <m:r>
                                  <a:rPr lang="en-US" sz="2400" b="0" i="1" smtClean="0">
                                    <a:solidFill>
                                      <a:schemeClr val="tx1"/>
                                    </a:solidFill>
                                    <a:latin typeface="Cambria Math" panose="02040503050406030204" pitchFamily="18" charset="0"/>
                                    <a:ea typeface="Cambria Math" panose="02040503050406030204" pitchFamily="18" charset="0"/>
                                  </a:rPr>
                                  <m:t>=</m:t>
                                </m:r>
                                <m:f>
                                  <m:fPr>
                                    <m:type m:val="lin"/>
                                    <m:ctrlPr>
                                      <a:rPr lang="en-US" sz="2400" b="0" i="1">
                                        <a:solidFill>
                                          <a:schemeClr val="tx1"/>
                                        </a:solidFill>
                                        <a:latin typeface="Cambria Math" panose="02040503050406030204" pitchFamily="18" charset="0"/>
                                        <a:ea typeface="Cambria Math" panose="02040503050406030204" pitchFamily="18" charset="0"/>
                                      </a:rPr>
                                    </m:ctrlPr>
                                  </m:fPr>
                                  <m:num>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𝑖</m:t>
                                        </m:r>
                                      </m:e>
                                      <m:sub>
                                        <m:sSub>
                                          <m:sSubPr>
                                            <m:ctrlPr>
                                              <a:rPr lang="el-GR" sz="2400" b="0" i="1">
                                                <a:solidFill>
                                                  <a:schemeClr val="tx1"/>
                                                </a:solidFill>
                                                <a:latin typeface="Cambria Math" panose="02040503050406030204" pitchFamily="18" charset="0"/>
                                                <a:ea typeface="Cambria Math" panose="02040503050406030204" pitchFamily="18" charset="0"/>
                                              </a:rPr>
                                            </m:ctrlPr>
                                          </m:sSubPr>
                                          <m:e>
                                            <m:r>
                                              <a:rPr lang="en-US" sz="2400" b="0" i="1">
                                                <a:solidFill>
                                                  <a:schemeClr val="tx1"/>
                                                </a:solidFill>
                                                <a:latin typeface="Cambria Math" panose="02040503050406030204" pitchFamily="18" charset="0"/>
                                              </a:rPr>
                                              <m:t>𝑏</m:t>
                                            </m:r>
                                            <m:r>
                                              <a:rPr lang="en-US" sz="2400" b="0" i="1">
                                                <a:solidFill>
                                                  <a:schemeClr val="tx1"/>
                                                </a:solidFill>
                                                <a:latin typeface="Cambria Math" panose="02040503050406030204" pitchFamily="18" charset="0"/>
                                              </a:rPr>
                                              <m:t>,</m:t>
                                            </m:r>
                                            <m:r>
                                              <a:rPr lang="el-GR" sz="2400" b="0" i="1">
                                                <a:solidFill>
                                                  <a:schemeClr val="tx1"/>
                                                </a:solidFill>
                                                <a:latin typeface="Cambria Math" panose="02040503050406030204" pitchFamily="18" charset="0"/>
                                                <a:ea typeface="Cambria Math" panose="02040503050406030204" pitchFamily="18" charset="0"/>
                                              </a:rPr>
                                              <m:t>𝜆</m:t>
                                            </m:r>
                                          </m:e>
                                          <m:sub>
                                            <m:r>
                                              <a:rPr lang="en-US" sz="2400" b="0" i="1">
                                                <a:solidFill>
                                                  <a:schemeClr val="tx1"/>
                                                </a:solidFill>
                                                <a:latin typeface="Cambria Math" panose="02040503050406030204" pitchFamily="18" charset="0"/>
                                                <a:ea typeface="Cambria Math" panose="02040503050406030204" pitchFamily="18" charset="0"/>
                                              </a:rPr>
                                              <m:t>2</m:t>
                                            </m:r>
                                          </m:sub>
                                        </m:sSub>
                                      </m:sub>
                                    </m:sSub>
                                    <m:d>
                                      <m:dPr>
                                        <m:ctrlPr>
                                          <a:rPr lang="en-US" sz="2400" b="0" i="1">
                                            <a:solidFill>
                                              <a:schemeClr val="tx1"/>
                                            </a:solidFill>
                                            <a:latin typeface="Cambria Math" panose="02040503050406030204" pitchFamily="18" charset="0"/>
                                            <a:ea typeface="Cambria Math" panose="02040503050406030204" pitchFamily="18" charset="0"/>
                                          </a:rPr>
                                        </m:ctrlPr>
                                      </m:dPr>
                                      <m:e>
                                        <m:sSub>
                                          <m:sSubPr>
                                            <m:ctrlPr>
                                              <a:rPr lang="en-US" sz="2400" b="0" i="1">
                                                <a:solidFill>
                                                  <a:schemeClr val="tx1"/>
                                                </a:solidFill>
                                                <a:latin typeface="Cambria Math" panose="02040503050406030204" pitchFamily="18" charset="0"/>
                                                <a:ea typeface="Cambria Math" panose="02040503050406030204" pitchFamily="18" charset="0"/>
                                              </a:rPr>
                                            </m:ctrlPr>
                                          </m:sSubPr>
                                          <m:e>
                                            <m:r>
                                              <a:rPr lang="en-US" sz="2400" b="0" i="1">
                                                <a:solidFill>
                                                  <a:schemeClr val="tx1"/>
                                                </a:solidFill>
                                                <a:latin typeface="Cambria Math" panose="02040503050406030204" pitchFamily="18" charset="0"/>
                                                <a:ea typeface="Cambria Math" panose="02040503050406030204" pitchFamily="18" charset="0"/>
                                              </a:rPr>
                                              <m:t>𝑇</m:t>
                                            </m:r>
                                          </m:e>
                                          <m:sub>
                                            <m:sSub>
                                              <m:sSubPr>
                                                <m:ctrlPr>
                                                  <a:rPr lang="el-GR" sz="2400" b="0" i="1">
                                                    <a:solidFill>
                                                      <a:schemeClr val="tx1"/>
                                                    </a:solidFill>
                                                    <a:latin typeface="Cambria Math" panose="02040503050406030204" pitchFamily="18" charset="0"/>
                                                    <a:ea typeface="Cambria Math" panose="02040503050406030204" pitchFamily="18" charset="0"/>
                                                  </a:rPr>
                                                </m:ctrlPr>
                                              </m:sSubPr>
                                              <m:e>
                                                <m:r>
                                                  <a:rPr lang="el-GR" sz="2400" b="0" i="1">
                                                    <a:solidFill>
                                                      <a:schemeClr val="tx1"/>
                                                    </a:solidFill>
                                                    <a:latin typeface="Cambria Math" panose="02040503050406030204" pitchFamily="18" charset="0"/>
                                                    <a:ea typeface="Cambria Math" panose="02040503050406030204" pitchFamily="18" charset="0"/>
                                                  </a:rPr>
                                                  <m:t>𝜆</m:t>
                                                </m:r>
                                              </m:e>
                                              <m:sub>
                                                <m:r>
                                                  <a:rPr lang="en-US" sz="2400" b="0" i="1">
                                                    <a:solidFill>
                                                      <a:schemeClr val="tx1"/>
                                                    </a:solidFill>
                                                    <a:latin typeface="Cambria Math" panose="02040503050406030204" pitchFamily="18" charset="0"/>
                                                    <a:ea typeface="Cambria Math" panose="02040503050406030204" pitchFamily="18" charset="0"/>
                                                  </a:rPr>
                                                  <m:t>2</m:t>
                                                </m:r>
                                              </m:sub>
                                            </m:sSub>
                                          </m:sub>
                                        </m:sSub>
                                      </m:e>
                                    </m:d>
                                  </m:num>
                                  <m:den>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𝑖</m:t>
                                        </m:r>
                                      </m:e>
                                      <m:sub>
                                        <m:sSub>
                                          <m:sSubPr>
                                            <m:ctrlPr>
                                              <a:rPr lang="el-GR" sz="2400" b="0" i="1">
                                                <a:solidFill>
                                                  <a:schemeClr val="tx1"/>
                                                </a:solidFill>
                                                <a:latin typeface="Cambria Math" panose="02040503050406030204" pitchFamily="18" charset="0"/>
                                                <a:ea typeface="Cambria Math" panose="02040503050406030204" pitchFamily="18" charset="0"/>
                                              </a:rPr>
                                            </m:ctrlPr>
                                          </m:sSubPr>
                                          <m:e>
                                            <m:r>
                                              <a:rPr lang="en-US" sz="2400" b="0" i="1">
                                                <a:solidFill>
                                                  <a:schemeClr val="tx1"/>
                                                </a:solidFill>
                                                <a:latin typeface="Cambria Math" panose="02040503050406030204" pitchFamily="18" charset="0"/>
                                              </a:rPr>
                                              <m:t>𝑏</m:t>
                                            </m:r>
                                            <m:r>
                                              <a:rPr lang="en-US" sz="2400" b="0" i="1">
                                                <a:solidFill>
                                                  <a:schemeClr val="tx1"/>
                                                </a:solidFill>
                                                <a:latin typeface="Cambria Math" panose="02040503050406030204" pitchFamily="18" charset="0"/>
                                              </a:rPr>
                                              <m:t>,</m:t>
                                            </m:r>
                                            <m:r>
                                              <a:rPr lang="el-GR" sz="2400" b="0" i="1">
                                                <a:solidFill>
                                                  <a:schemeClr val="tx1"/>
                                                </a:solidFill>
                                                <a:latin typeface="Cambria Math" panose="02040503050406030204" pitchFamily="18" charset="0"/>
                                                <a:ea typeface="Cambria Math" panose="02040503050406030204" pitchFamily="18" charset="0"/>
                                              </a:rPr>
                                              <m:t>𝜆</m:t>
                                            </m:r>
                                          </m:e>
                                          <m:sub>
                                            <m:r>
                                              <a:rPr lang="en-US" sz="2400" b="0" i="1">
                                                <a:solidFill>
                                                  <a:schemeClr val="tx1"/>
                                                </a:solidFill>
                                                <a:latin typeface="Cambria Math" panose="02040503050406030204" pitchFamily="18" charset="0"/>
                                                <a:ea typeface="Cambria Math" panose="02040503050406030204" pitchFamily="18" charset="0"/>
                                              </a:rPr>
                                              <m:t>2</m:t>
                                            </m:r>
                                          </m:sub>
                                        </m:sSub>
                                      </m:sub>
                                    </m:sSub>
                                    <m:d>
                                      <m:dPr>
                                        <m:ctrlPr>
                                          <a:rPr lang="en-US" sz="2400" b="0" i="1">
                                            <a:solidFill>
                                              <a:schemeClr val="tx1"/>
                                            </a:solidFill>
                                            <a:latin typeface="Cambria Math" panose="02040503050406030204" pitchFamily="18" charset="0"/>
                                            <a:ea typeface="Cambria Math" panose="02040503050406030204" pitchFamily="18" charset="0"/>
                                          </a:rPr>
                                        </m:ctrlPr>
                                      </m:dPr>
                                      <m:e>
                                        <m:r>
                                          <a:rPr lang="en-US" sz="2400" b="0" i="1">
                                            <a:solidFill>
                                              <a:schemeClr val="tx1"/>
                                            </a:solidFill>
                                            <a:latin typeface="Cambria Math" panose="02040503050406030204" pitchFamily="18" charset="0"/>
                                            <a:ea typeface="Cambria Math" panose="02040503050406030204" pitchFamily="18" charset="0"/>
                                          </a:rPr>
                                          <m:t>𝑇</m:t>
                                        </m:r>
                                      </m:e>
                                    </m:d>
                                  </m:den>
                                </m:f>
                              </m:oMath>
                            </m:oMathPara>
                          </a14:m>
                          <a:endParaRPr lang="en-US" sz="24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r"/>
                          <a:r>
                            <a:rPr lang="en-US" sz="2400" b="0" dirty="0" smtClean="0">
                              <a:solidFill>
                                <a:schemeClr val="tx1"/>
                              </a:solidFill>
                            </a:rPr>
                            <a:t>(22)</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8" name="Table 7"/>
              <p:cNvGraphicFramePr>
                <a:graphicFrameLocks noGrp="1"/>
              </p:cNvGraphicFramePr>
              <p:nvPr>
                <p:extLst>
                  <p:ext uri="{D42A27DB-BD31-4B8C-83A1-F6EECF244321}">
                    <p14:modId xmlns:p14="http://schemas.microsoft.com/office/powerpoint/2010/main" val="971731249"/>
                  </p:ext>
                </p:extLst>
              </p:nvPr>
            </p:nvGraphicFramePr>
            <p:xfrm>
              <a:off x="457201" y="5196752"/>
              <a:ext cx="8265826" cy="938149"/>
            </p:xfrm>
            <a:graphic>
              <a:graphicData uri="http://schemas.openxmlformats.org/drawingml/2006/table">
                <a:tbl>
                  <a:tblPr firstRow="1" bandRow="1">
                    <a:tableStyleId>{5C22544A-7EE6-4342-B048-85BDC9FD1C3A}</a:tableStyleId>
                  </a:tblPr>
                  <a:tblGrid>
                    <a:gridCol w="746036"/>
                    <a:gridCol w="6824993"/>
                    <a:gridCol w="694797"/>
                  </a:tblGrid>
                  <a:tr h="938149">
                    <a:tc>
                      <a:txBody>
                        <a:bodyPr/>
                        <a:lstStyle/>
                        <a:p>
                          <a:endParaRPr lang="en-US"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5"/>
                          <a:stretch>
                            <a:fillRect l="-10893" r="-10179"/>
                          </a:stretch>
                        </a:blipFill>
                      </a:tcPr>
                    </a:tc>
                    <a:tc>
                      <a:txBody>
                        <a:bodyPr/>
                        <a:lstStyle/>
                        <a:p>
                          <a:pPr algn="r"/>
                          <a:r>
                            <a:rPr lang="en-US" sz="2400" b="0" dirty="0" smtClean="0">
                              <a:solidFill>
                                <a:schemeClr val="tx1"/>
                              </a:solidFill>
                            </a:rPr>
                            <a:t>(22)</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228910308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Method 2 – Ratio </a:t>
            </a:r>
            <a:r>
              <a:rPr lang="en-US" sz="3200" dirty="0" smtClean="0"/>
              <a:t>method - II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295400"/>
                <a:ext cx="8305800" cy="4525963"/>
              </a:xfrm>
            </p:spPr>
            <p:txBody>
              <a:bodyPr>
                <a:normAutofit/>
              </a:bodyPr>
              <a:lstStyle/>
              <a:p>
                <a:pPr marL="0" indent="0">
                  <a:buNone/>
                </a:pPr>
                <a:r>
                  <a:rPr lang="en-US" sz="2400" dirty="0" smtClean="0">
                    <a:latin typeface="+mn-lt"/>
                  </a:rPr>
                  <a:t>If Wien’s approximation is valid, the approximate solution for the true temperature </a:t>
                </a:r>
                <a14:m>
                  <m:oMath xmlns:m="http://schemas.openxmlformats.org/officeDocument/2006/math">
                    <m:r>
                      <a:rPr lang="en-US" sz="2400" i="1">
                        <a:latin typeface="Cambria Math" panose="02040503050406030204" pitchFamily="18" charset="0"/>
                      </a:rPr>
                      <m:t>𝑇</m:t>
                    </m:r>
                  </m:oMath>
                </a14:m>
                <a:r>
                  <a:rPr lang="en-US" sz="2400" dirty="0" smtClean="0">
                    <a:latin typeface="+mn-lt"/>
                  </a:rPr>
                  <a:t> can be calculated directly by:</a:t>
                </a:r>
              </a:p>
              <a:p>
                <a:pPr marL="0" indent="0">
                  <a:buNone/>
                </a:pPr>
                <a:endParaRPr lang="en-US" sz="2400" dirty="0">
                  <a:latin typeface="+mn-lt"/>
                </a:endParaRPr>
              </a:p>
              <a:p>
                <a:pPr marL="0" indent="0">
                  <a:buNone/>
                </a:pPr>
                <a:endParaRPr lang="en-US" sz="2400" dirty="0" smtClean="0">
                  <a:latin typeface="+mn-lt"/>
                </a:endParaRPr>
              </a:p>
              <a:p>
                <a:pPr marL="0" indent="0">
                  <a:buNone/>
                </a:pPr>
                <a:r>
                  <a:rPr lang="en-US" sz="2400" dirty="0" smtClean="0">
                    <a:latin typeface="+mn-lt"/>
                  </a:rPr>
                  <a:t>where </a:t>
                </a:r>
                <a14:m>
                  <m:oMath xmlns:m="http://schemas.openxmlformats.org/officeDocument/2006/math">
                    <m:r>
                      <m:rPr>
                        <m:sty m:val="p"/>
                      </m:rPr>
                      <a:rPr lang="en-US" sz="2400">
                        <a:latin typeface="Cambria Math" panose="02040503050406030204" pitchFamily="18" charset="0"/>
                      </a:rPr>
                      <m:t>Λ</m:t>
                    </m:r>
                  </m:oMath>
                </a14:m>
                <a:r>
                  <a:rPr lang="en-US" sz="2400" dirty="0" smtClean="0">
                    <a:latin typeface="+mn-lt"/>
                  </a:rPr>
                  <a:t> is an equivalent wavelength </a:t>
                </a:r>
              </a:p>
              <a:p>
                <a:pPr marL="0" indent="0">
                  <a:buNone/>
                </a:pPr>
                <a:endParaRPr lang="en-US" sz="2400" dirty="0" smtClean="0">
                  <a:latin typeface="+mn-lt"/>
                </a:endParaRPr>
              </a:p>
              <a:p>
                <a:pPr marL="0" indent="0">
                  <a:buNone/>
                </a:pPr>
                <a:endParaRPr lang="en-US" sz="2400" dirty="0">
                  <a:latin typeface="+mn-lt"/>
                </a:endParaRPr>
              </a:p>
              <a:p>
                <a:pPr marL="0" indent="0">
                  <a:buNone/>
                </a:pPr>
                <a:r>
                  <a:rPr lang="en-US" sz="2400" dirty="0" smtClean="0">
                    <a:latin typeface="+mn-lt"/>
                  </a:rPr>
                  <a:t>and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𝑟</m:t>
                        </m:r>
                      </m:sub>
                    </m:sSub>
                  </m:oMath>
                </a14:m>
                <a:r>
                  <a:rPr lang="en-US" sz="2400" dirty="0" smtClean="0">
                    <a:latin typeface="+mn-lt"/>
                  </a:rPr>
                  <a:t> is the </a:t>
                </a:r>
                <a:r>
                  <a:rPr lang="en-US" sz="2400" dirty="0">
                    <a:latin typeface="+mn-lt"/>
                  </a:rPr>
                  <a:t>ratio </a:t>
                </a:r>
                <a:r>
                  <a:rPr lang="en-US" sz="2400" dirty="0" smtClean="0">
                    <a:latin typeface="+mn-lt"/>
                  </a:rPr>
                  <a:t>temperature, the temperature </a:t>
                </a:r>
                <a:r>
                  <a:rPr lang="en-US" sz="2400" dirty="0">
                    <a:latin typeface="+mn-lt"/>
                  </a:rPr>
                  <a:t>of an </a:t>
                </a:r>
                <a:r>
                  <a:rPr lang="en-US" sz="2400" dirty="0" smtClean="0">
                    <a:latin typeface="+mn-lt"/>
                  </a:rPr>
                  <a:t>equivalent blackbody </a:t>
                </a:r>
                <a:r>
                  <a:rPr lang="en-US" sz="2400" dirty="0">
                    <a:latin typeface="+mn-lt"/>
                  </a:rPr>
                  <a:t>having the same ratio of spectral </a:t>
                </a:r>
                <a:r>
                  <a:rPr lang="en-US" sz="2400" dirty="0" smtClean="0">
                    <a:latin typeface="+mn-lt"/>
                  </a:rPr>
                  <a:t>intensities </a:t>
                </a:r>
                <a:r>
                  <a:rPr lang="en-US" sz="2400" dirty="0">
                    <a:latin typeface="+mn-lt"/>
                  </a:rPr>
                  <a:t>at </a:t>
                </a:r>
                <a:r>
                  <a:rPr lang="en-US" sz="2400" dirty="0" smtClean="0">
                    <a:latin typeface="+mn-lt"/>
                  </a:rPr>
                  <a:t>the two specified </a:t>
                </a:r>
                <a:r>
                  <a:rPr lang="en-US" sz="2400" dirty="0">
                    <a:latin typeface="+mn-lt"/>
                  </a:rPr>
                  <a:t>wavelengths as that of the target.</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295400"/>
                <a:ext cx="8305800" cy="4525963"/>
              </a:xfrm>
              <a:blipFill rotWithShape="0">
                <a:blip r:embed="rId3"/>
                <a:stretch>
                  <a:fillRect l="-1101" t="-1078" r="-14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3503016564"/>
                  </p:ext>
                </p:extLst>
              </p:nvPr>
            </p:nvGraphicFramePr>
            <p:xfrm>
              <a:off x="411480" y="2184400"/>
              <a:ext cx="8321040" cy="914400"/>
            </p:xfrm>
            <a:graphic>
              <a:graphicData uri="http://schemas.openxmlformats.org/drawingml/2006/table">
                <a:tbl>
                  <a:tblPr firstRow="1" bandRow="1">
                    <a:tableStyleId>{5C22544A-7EE6-4342-B048-85BDC9FD1C3A}</a:tableStyleId>
                  </a:tblPr>
                  <a:tblGrid>
                    <a:gridCol w="731520"/>
                    <a:gridCol w="6858000"/>
                    <a:gridCol w="731520"/>
                  </a:tblGrid>
                  <a:tr h="914400">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f>
                                  <m:fPr>
                                    <m:ctrlPr>
                                      <a:rPr lang="en-US" sz="2400" b="0" i="1" smtClean="0">
                                        <a:solidFill>
                                          <a:schemeClr val="tx1"/>
                                        </a:solidFill>
                                        <a:latin typeface="Cambria Math" panose="02040503050406030204" pitchFamily="18" charset="0"/>
                                      </a:rPr>
                                    </m:ctrlPr>
                                  </m:fPr>
                                  <m:num>
                                    <m:r>
                                      <a:rPr lang="en-US" sz="2400" b="0" i="1">
                                        <a:solidFill>
                                          <a:schemeClr val="tx1"/>
                                        </a:solidFill>
                                        <a:latin typeface="Cambria Math"/>
                                      </a:rPr>
                                      <m:t>1</m:t>
                                    </m:r>
                                  </m:num>
                                  <m:den>
                                    <m:r>
                                      <a:rPr lang="en-US" sz="2400" b="0" i="1">
                                        <a:solidFill>
                                          <a:schemeClr val="tx1"/>
                                        </a:solidFill>
                                        <a:latin typeface="Cambria Math"/>
                                      </a:rPr>
                                      <m:t>𝑇</m:t>
                                    </m:r>
                                  </m:den>
                                </m:f>
                                <m:r>
                                  <a:rPr lang="en-US" sz="2400" b="0" i="1">
                                    <a:solidFill>
                                      <a:schemeClr val="tx1"/>
                                    </a:solidFill>
                                    <a:latin typeface="Cambria Math"/>
                                  </a:rPr>
                                  <m:t>=</m:t>
                                </m:r>
                                <m:f>
                                  <m:fPr>
                                    <m:ctrlPr>
                                      <a:rPr lang="en-US" sz="2400" b="0" i="1">
                                        <a:solidFill>
                                          <a:schemeClr val="tx1"/>
                                        </a:solidFill>
                                        <a:latin typeface="Cambria Math" panose="02040503050406030204" pitchFamily="18" charset="0"/>
                                      </a:rPr>
                                    </m:ctrlPr>
                                  </m:fPr>
                                  <m:num>
                                    <m:r>
                                      <a:rPr lang="en-US" sz="2400" b="0" i="1">
                                        <a:solidFill>
                                          <a:schemeClr val="tx1"/>
                                        </a:solidFill>
                                        <a:latin typeface="Cambria Math"/>
                                      </a:rPr>
                                      <m:t>1</m:t>
                                    </m:r>
                                  </m:num>
                                  <m:den>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a:rPr>
                                          <m:t>𝑇</m:t>
                                        </m:r>
                                      </m:e>
                                      <m:sub>
                                        <m:r>
                                          <a:rPr lang="en-US" sz="2400" b="0" i="1">
                                            <a:solidFill>
                                              <a:schemeClr val="tx1"/>
                                            </a:solidFill>
                                            <a:latin typeface="Cambria Math"/>
                                          </a:rPr>
                                          <m:t>𝑟</m:t>
                                        </m:r>
                                      </m:sub>
                                    </m:sSub>
                                  </m:den>
                                </m:f>
                                <m:r>
                                  <a:rPr lang="en-US" sz="2400" b="0" i="1">
                                    <a:solidFill>
                                      <a:schemeClr val="tx1"/>
                                    </a:solidFill>
                                    <a:latin typeface="Cambria Math"/>
                                  </a:rPr>
                                  <m:t>−</m:t>
                                </m:r>
                                <m:r>
                                  <a:rPr lang="en-US" sz="2400" b="0">
                                    <a:solidFill>
                                      <a:schemeClr val="tx1"/>
                                    </a:solidFill>
                                    <a:latin typeface="Cambria Math"/>
                                  </a:rPr>
                                  <m:t> </m:t>
                                </m:r>
                                <m:sSub>
                                  <m:sSubPr>
                                    <m:ctrlPr>
                                      <a:rPr lang="en-US" sz="2400" b="0" i="1">
                                        <a:solidFill>
                                          <a:schemeClr val="tx1"/>
                                        </a:solidFill>
                                        <a:latin typeface="Cambria Math" panose="02040503050406030204" pitchFamily="18" charset="0"/>
                                      </a:rPr>
                                    </m:ctrlPr>
                                  </m:sSubPr>
                                  <m:e>
                                    <m:f>
                                      <m:fPr>
                                        <m:ctrlPr>
                                          <a:rPr lang="en-US" sz="2400" b="0" i="1" smtClean="0">
                                            <a:solidFill>
                                              <a:schemeClr val="tx1"/>
                                            </a:solidFill>
                                            <a:latin typeface="Cambria Math" panose="02040503050406030204" pitchFamily="18" charset="0"/>
                                          </a:rPr>
                                        </m:ctrlPr>
                                      </m:fPr>
                                      <m:num>
                                        <m:r>
                                          <a:rPr lang="en-US" sz="2400" b="0" i="1">
                                            <a:solidFill>
                                              <a:schemeClr val="tx1"/>
                                            </a:solidFill>
                                            <a:latin typeface="Cambria Math"/>
                                          </a:rPr>
                                          <m:t>𝛬</m:t>
                                        </m:r>
                                      </m:num>
                                      <m:den>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a:rPr>
                                              <m:t>𝐶</m:t>
                                            </m:r>
                                          </m:e>
                                          <m:sub>
                                            <m:r>
                                              <a:rPr lang="en-US" sz="2400" b="0" i="1">
                                                <a:solidFill>
                                                  <a:schemeClr val="tx1"/>
                                                </a:solidFill>
                                                <a:latin typeface="Cambria Math"/>
                                              </a:rPr>
                                              <m:t>2</m:t>
                                            </m:r>
                                          </m:sub>
                                        </m:sSub>
                                      </m:den>
                                    </m:f>
                                    <m:func>
                                      <m:funcPr>
                                        <m:ctrlPr>
                                          <a:rPr lang="en-US" sz="2400" b="0" i="1" smtClean="0">
                                            <a:solidFill>
                                              <a:schemeClr val="tx1"/>
                                            </a:solidFill>
                                            <a:latin typeface="Cambria Math" panose="02040503050406030204" pitchFamily="18" charset="0"/>
                                          </a:rPr>
                                        </m:ctrlPr>
                                      </m:funcPr>
                                      <m:fName>
                                        <m:r>
                                          <m:rPr>
                                            <m:sty m:val="p"/>
                                          </m:rPr>
                                          <a:rPr lang="en-US" sz="2400" b="0" i="0" smtClean="0">
                                            <a:solidFill>
                                              <a:schemeClr val="tx1"/>
                                            </a:solidFill>
                                            <a:latin typeface="Cambria Math" panose="02040503050406030204" pitchFamily="18" charset="0"/>
                                          </a:rPr>
                                          <m:t>ln</m:t>
                                        </m:r>
                                      </m:fName>
                                      <m:e>
                                        <m:sSub>
                                          <m:sSubPr>
                                            <m:ctrlPr>
                                              <a:rPr lang="en-US" sz="2400" b="0" i="1" smtClean="0">
                                                <a:solidFill>
                                                  <a:schemeClr val="tx1"/>
                                                </a:solidFill>
                                                <a:latin typeface="Cambria Math" panose="02040503050406030204" pitchFamily="18" charset="0"/>
                                              </a:rPr>
                                            </m:ctrlPr>
                                          </m:sSubPr>
                                          <m:e>
                                            <m:r>
                                              <a:rPr lang="en-US" sz="2400" b="0" i="1" smtClean="0">
                                                <a:solidFill>
                                                  <a:schemeClr val="tx1"/>
                                                </a:solidFill>
                                                <a:latin typeface="Cambria Math"/>
                                              </a:rPr>
                                              <m:t>𝜀</m:t>
                                            </m:r>
                                          </m:e>
                                          <m:sub>
                                            <m:r>
                                              <a:rPr lang="en-US" sz="2400" b="0" i="1" smtClean="0">
                                                <a:solidFill>
                                                  <a:schemeClr val="tx1"/>
                                                </a:solidFill>
                                                <a:latin typeface="Cambria Math" panose="02040503050406030204" pitchFamily="18" charset="0"/>
                                              </a:rPr>
                                              <m:t>𝑟</m:t>
                                            </m:r>
                                          </m:sub>
                                        </m:sSub>
                                      </m:e>
                                    </m:func>
                                  </m:e>
                                  <m:sub>
                                    <m:r>
                                      <a:rPr lang="en-US" sz="2400" b="0" i="1" smtClean="0">
                                        <a:solidFill>
                                          <a:schemeClr val="tx1"/>
                                        </a:solidFill>
                                        <a:latin typeface="Cambria Math" panose="02040503050406030204" pitchFamily="18" charset="0"/>
                                      </a:rPr>
                                      <m:t> </m:t>
                                    </m:r>
                                  </m:sub>
                                </m:sSub>
                              </m:oMath>
                            </m:oMathPara>
                          </a14:m>
                          <a:endParaRPr lang="en-US" sz="24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r"/>
                          <a:r>
                            <a:rPr lang="en-US" sz="2400" b="0" dirty="0" smtClean="0">
                              <a:solidFill>
                                <a:schemeClr val="tx1"/>
                              </a:solidFill>
                            </a:rPr>
                            <a:t>(23)</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3503016564"/>
                  </p:ext>
                </p:extLst>
              </p:nvPr>
            </p:nvGraphicFramePr>
            <p:xfrm>
              <a:off x="411480" y="2184400"/>
              <a:ext cx="8321040" cy="914400"/>
            </p:xfrm>
            <a:graphic>
              <a:graphicData uri="http://schemas.openxmlformats.org/drawingml/2006/table">
                <a:tbl>
                  <a:tblPr firstRow="1" bandRow="1">
                    <a:tableStyleId>{5C22544A-7EE6-4342-B048-85BDC9FD1C3A}</a:tableStyleId>
                  </a:tblPr>
                  <a:tblGrid>
                    <a:gridCol w="731520"/>
                    <a:gridCol w="6858000"/>
                    <a:gridCol w="731520"/>
                  </a:tblGrid>
                  <a:tr h="914400">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4"/>
                          <a:stretch>
                            <a:fillRect l="-10657" r="-10657"/>
                          </a:stretch>
                        </a:blipFill>
                      </a:tcPr>
                    </a:tc>
                    <a:tc>
                      <a:txBody>
                        <a:bodyPr/>
                        <a:lstStyle/>
                        <a:p>
                          <a:pPr algn="r"/>
                          <a:r>
                            <a:rPr lang="en-US" sz="2400" b="0" dirty="0" smtClean="0">
                              <a:solidFill>
                                <a:schemeClr val="tx1"/>
                              </a:solidFill>
                            </a:rPr>
                            <a:t>(</a:t>
                          </a:r>
                          <a:r>
                            <a:rPr lang="en-US" sz="2400" b="0" dirty="0" smtClean="0">
                              <a:solidFill>
                                <a:schemeClr val="tx1"/>
                              </a:solidFill>
                            </a:rPr>
                            <a:t>23)</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940224641"/>
                  </p:ext>
                </p:extLst>
              </p:nvPr>
            </p:nvGraphicFramePr>
            <p:xfrm>
              <a:off x="411480" y="3429000"/>
              <a:ext cx="8321040" cy="914400"/>
            </p:xfrm>
            <a:graphic>
              <a:graphicData uri="http://schemas.openxmlformats.org/drawingml/2006/table">
                <a:tbl>
                  <a:tblPr firstRow="1" bandRow="1">
                    <a:tableStyleId>{5C22544A-7EE6-4342-B048-85BDC9FD1C3A}</a:tableStyleId>
                  </a:tblPr>
                  <a:tblGrid>
                    <a:gridCol w="731520"/>
                    <a:gridCol w="6858000"/>
                    <a:gridCol w="731520"/>
                  </a:tblGrid>
                  <a:tr h="914400">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r>
                                  <m:rPr>
                                    <m:sty m:val="p"/>
                                  </m:rPr>
                                  <a:rPr lang="en-US" sz="2400" smtClean="0">
                                    <a:solidFill>
                                      <a:schemeClr val="tx1"/>
                                    </a:solidFill>
                                    <a:latin typeface="Cambria Math"/>
                                  </a:rPr>
                                  <m:t>Λ</m:t>
                                </m:r>
                                <m:r>
                                  <a:rPr lang="en-US" sz="2400" smtClean="0">
                                    <a:solidFill>
                                      <a:schemeClr val="tx1"/>
                                    </a:solidFill>
                                    <a:latin typeface="Cambria Math"/>
                                  </a:rPr>
                                  <m:t>=</m:t>
                                </m:r>
                                <m:f>
                                  <m:fPr>
                                    <m:ctrlPr>
                                      <a:rPr lang="en-US" sz="2400" i="1">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𝜆</m:t>
                                        </m:r>
                                      </m:e>
                                      <m:sub>
                                        <m:r>
                                          <a:rPr lang="en-US" sz="2400" i="1">
                                            <a:solidFill>
                                              <a:schemeClr val="tx1"/>
                                            </a:solidFill>
                                            <a:latin typeface="Cambria Math"/>
                                          </a:rPr>
                                          <m:t>1</m:t>
                                        </m:r>
                                      </m:sub>
                                    </m:s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𝜆</m:t>
                                        </m:r>
                                      </m:e>
                                      <m:sub>
                                        <m:r>
                                          <a:rPr lang="en-US" sz="2400" i="1">
                                            <a:solidFill>
                                              <a:schemeClr val="tx1"/>
                                            </a:solidFill>
                                            <a:latin typeface="Cambria Math"/>
                                          </a:rPr>
                                          <m:t>2</m:t>
                                        </m:r>
                                      </m:sub>
                                    </m:sSub>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𝜆</m:t>
                                        </m:r>
                                      </m:e>
                                      <m:sub>
                                        <m:r>
                                          <a:rPr lang="en-US" sz="2400" i="1">
                                            <a:solidFill>
                                              <a:schemeClr val="tx1"/>
                                            </a:solidFill>
                                            <a:latin typeface="Cambria Math"/>
                                          </a:rPr>
                                          <m:t>2</m:t>
                                        </m:r>
                                      </m:sub>
                                    </m:sSub>
                                    <m:r>
                                      <a:rPr lang="en-US" sz="2400" i="1">
                                        <a:solidFill>
                                          <a:schemeClr val="tx1"/>
                                        </a:solidFill>
                                        <a:latin typeface="Cambria Math"/>
                                      </a:rPr>
                                      <m:t>− </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𝜆</m:t>
                                        </m:r>
                                      </m:e>
                                      <m:sub>
                                        <m:r>
                                          <a:rPr lang="en-US" sz="2400" i="1">
                                            <a:solidFill>
                                              <a:schemeClr val="tx1"/>
                                            </a:solidFill>
                                            <a:latin typeface="Cambria Math"/>
                                          </a:rPr>
                                          <m:t>1</m:t>
                                        </m:r>
                                      </m:sub>
                                    </m:sSub>
                                  </m:den>
                                </m:f>
                              </m:oMath>
                            </m:oMathPara>
                          </a14:m>
                          <a:endParaRPr lang="en-US" sz="24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r"/>
                          <a:r>
                            <a:rPr lang="en-US" sz="2400" b="0" dirty="0" smtClean="0">
                              <a:solidFill>
                                <a:schemeClr val="tx1"/>
                              </a:solidFill>
                            </a:rPr>
                            <a:t>(24)</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940224641"/>
                  </p:ext>
                </p:extLst>
              </p:nvPr>
            </p:nvGraphicFramePr>
            <p:xfrm>
              <a:off x="411480" y="3429000"/>
              <a:ext cx="8321040" cy="914400"/>
            </p:xfrm>
            <a:graphic>
              <a:graphicData uri="http://schemas.openxmlformats.org/drawingml/2006/table">
                <a:tbl>
                  <a:tblPr firstRow="1" bandRow="1">
                    <a:tableStyleId>{5C22544A-7EE6-4342-B048-85BDC9FD1C3A}</a:tableStyleId>
                  </a:tblPr>
                  <a:tblGrid>
                    <a:gridCol w="731520"/>
                    <a:gridCol w="6858000"/>
                    <a:gridCol w="731520"/>
                  </a:tblGrid>
                  <a:tr h="914400">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5"/>
                          <a:stretch>
                            <a:fillRect l="-10657" r="-10657"/>
                          </a:stretch>
                        </a:blipFill>
                      </a:tcPr>
                    </a:tc>
                    <a:tc>
                      <a:txBody>
                        <a:bodyPr/>
                        <a:lstStyle/>
                        <a:p>
                          <a:pPr algn="r"/>
                          <a:r>
                            <a:rPr lang="en-US" sz="2400" b="0" dirty="0" smtClean="0">
                              <a:solidFill>
                                <a:schemeClr val="tx1"/>
                              </a:solidFill>
                            </a:rPr>
                            <a:t>(</a:t>
                          </a:r>
                          <a:r>
                            <a:rPr lang="en-US" sz="2400" b="0" dirty="0" smtClean="0">
                              <a:solidFill>
                                <a:schemeClr val="tx1"/>
                              </a:solidFill>
                            </a:rPr>
                            <a:t>24)</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6" name="Table 5"/>
              <p:cNvGraphicFramePr>
                <a:graphicFrameLocks noGrp="1"/>
              </p:cNvGraphicFramePr>
              <p:nvPr>
                <p:extLst>
                  <p:ext uri="{D42A27DB-BD31-4B8C-83A1-F6EECF244321}">
                    <p14:modId xmlns:p14="http://schemas.microsoft.com/office/powerpoint/2010/main" val="4030746967"/>
                  </p:ext>
                </p:extLst>
              </p:nvPr>
            </p:nvGraphicFramePr>
            <p:xfrm>
              <a:off x="411480" y="5638800"/>
              <a:ext cx="8321040" cy="1143001"/>
            </p:xfrm>
            <a:graphic>
              <a:graphicData uri="http://schemas.openxmlformats.org/drawingml/2006/table">
                <a:tbl>
                  <a:tblPr firstRow="1" bandRow="1">
                    <a:tableStyleId>{5C22544A-7EE6-4342-B048-85BDC9FD1C3A}</a:tableStyleId>
                  </a:tblPr>
                  <a:tblGrid>
                    <a:gridCol w="731520"/>
                    <a:gridCol w="6858000"/>
                    <a:gridCol w="731520"/>
                  </a:tblGrid>
                  <a:tr h="1143001">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f>
                                  <m:fPr>
                                    <m:ctrlPr>
                                      <a:rPr lang="en-US" sz="2400" i="1" smtClean="0">
                                        <a:solidFill>
                                          <a:schemeClr val="tx1"/>
                                        </a:solidFill>
                                        <a:latin typeface="Cambria Math" panose="02040503050406030204" pitchFamily="18" charset="0"/>
                                      </a:rPr>
                                    </m:ctrlPr>
                                  </m:fPr>
                                  <m:num>
                                    <m:r>
                                      <a:rPr lang="en-US" sz="2400" i="1">
                                        <a:solidFill>
                                          <a:schemeClr val="tx1"/>
                                        </a:solidFill>
                                        <a:latin typeface="Cambria Math"/>
                                      </a:rPr>
                                      <m:t>1</m:t>
                                    </m:r>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𝑇</m:t>
                                        </m:r>
                                      </m:e>
                                      <m:sub>
                                        <m:r>
                                          <a:rPr lang="en-US" sz="2400" i="1">
                                            <a:solidFill>
                                              <a:schemeClr val="tx1"/>
                                            </a:solidFill>
                                            <a:latin typeface="Cambria Math"/>
                                          </a:rPr>
                                          <m:t>𝑟</m:t>
                                        </m:r>
                                      </m:sub>
                                    </m:sSub>
                                  </m:den>
                                </m:f>
                                <m:r>
                                  <a:rPr lang="en-US" sz="2400" i="1">
                                    <a:solidFill>
                                      <a:schemeClr val="tx1"/>
                                    </a:solidFill>
                                    <a:latin typeface="Cambria Math"/>
                                  </a:rPr>
                                  <m:t>=</m:t>
                                </m:r>
                                <m:f>
                                  <m:fPr>
                                    <m:ctrlPr>
                                      <a:rPr lang="en-US" sz="2400" i="1">
                                        <a:solidFill>
                                          <a:schemeClr val="tx1"/>
                                        </a:solidFill>
                                        <a:latin typeface="Cambria Math" panose="02040503050406030204" pitchFamily="18" charset="0"/>
                                      </a:rPr>
                                    </m:ctrlPr>
                                  </m:fPr>
                                  <m:num>
                                    <m:r>
                                      <m:rPr>
                                        <m:sty m:val="p"/>
                                      </m:rPr>
                                      <a:rPr lang="en-US" sz="2400">
                                        <a:solidFill>
                                          <a:schemeClr val="tx1"/>
                                        </a:solidFill>
                                        <a:latin typeface="Cambria Math"/>
                                      </a:rPr>
                                      <m:t>Λ</m:t>
                                    </m:r>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𝜆</m:t>
                                        </m:r>
                                      </m:e>
                                      <m:sub>
                                        <m:r>
                                          <a:rPr lang="en-US" sz="2400" i="1">
                                            <a:solidFill>
                                              <a:schemeClr val="tx1"/>
                                            </a:solidFill>
                                            <a:latin typeface="Cambria Math"/>
                                          </a:rPr>
                                          <m:t>1</m:t>
                                        </m:r>
                                      </m:sub>
                                    </m:s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𝑇</m:t>
                                        </m:r>
                                      </m:e>
                                      <m: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𝜆</m:t>
                                            </m:r>
                                          </m:e>
                                          <m:sub>
                                            <m:r>
                                              <a:rPr lang="en-US" sz="2400" i="1">
                                                <a:solidFill>
                                                  <a:schemeClr val="tx1"/>
                                                </a:solidFill>
                                                <a:latin typeface="Cambria Math"/>
                                              </a:rPr>
                                              <m:t>1</m:t>
                                            </m:r>
                                          </m:sub>
                                        </m:sSub>
                                      </m:sub>
                                    </m:sSub>
                                  </m:den>
                                </m:f>
                                <m:r>
                                  <a:rPr lang="en-US" sz="2400" i="1">
                                    <a:solidFill>
                                      <a:schemeClr val="tx1"/>
                                    </a:solidFill>
                                    <a:latin typeface="Cambria Math"/>
                                  </a:rPr>
                                  <m:t>+</m:t>
                                </m:r>
                                <m:f>
                                  <m:fPr>
                                    <m:ctrlPr>
                                      <a:rPr lang="en-US" sz="2400" i="1">
                                        <a:solidFill>
                                          <a:schemeClr val="tx1"/>
                                        </a:solidFill>
                                        <a:latin typeface="Cambria Math" panose="02040503050406030204" pitchFamily="18" charset="0"/>
                                      </a:rPr>
                                    </m:ctrlPr>
                                  </m:fPr>
                                  <m:num>
                                    <m:r>
                                      <m:rPr>
                                        <m:sty m:val="p"/>
                                      </m:rPr>
                                      <a:rPr lang="en-US" sz="2400">
                                        <a:solidFill>
                                          <a:schemeClr val="tx1"/>
                                        </a:solidFill>
                                        <a:latin typeface="Cambria Math"/>
                                      </a:rPr>
                                      <m:t>Λ</m:t>
                                    </m:r>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𝜆</m:t>
                                        </m:r>
                                      </m:e>
                                      <m:sub>
                                        <m:r>
                                          <a:rPr lang="en-US" sz="2400" i="1">
                                            <a:solidFill>
                                              <a:schemeClr val="tx1"/>
                                            </a:solidFill>
                                            <a:latin typeface="Cambria Math"/>
                                          </a:rPr>
                                          <m:t>2</m:t>
                                        </m:r>
                                      </m:sub>
                                    </m:s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𝑇</m:t>
                                        </m:r>
                                      </m:e>
                                      <m: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𝜆</m:t>
                                            </m:r>
                                          </m:e>
                                          <m:sub>
                                            <m:r>
                                              <a:rPr lang="en-US" sz="2400" i="1">
                                                <a:solidFill>
                                                  <a:schemeClr val="tx1"/>
                                                </a:solidFill>
                                                <a:latin typeface="Cambria Math"/>
                                              </a:rPr>
                                              <m:t>2</m:t>
                                            </m:r>
                                          </m:sub>
                                        </m:sSub>
                                      </m:sub>
                                    </m:sSub>
                                  </m:den>
                                </m:f>
                              </m:oMath>
                            </m:oMathPara>
                          </a14:m>
                          <a:endParaRPr lang="en-US" sz="24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r"/>
                          <a:r>
                            <a:rPr lang="en-US" sz="2400" b="0" dirty="0" smtClean="0">
                              <a:solidFill>
                                <a:schemeClr val="tx1"/>
                              </a:solidFill>
                            </a:rPr>
                            <a:t>(25)</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6" name="Table 5"/>
              <p:cNvGraphicFramePr>
                <a:graphicFrameLocks noGrp="1"/>
              </p:cNvGraphicFramePr>
              <p:nvPr>
                <p:extLst>
                  <p:ext uri="{D42A27DB-BD31-4B8C-83A1-F6EECF244321}">
                    <p14:modId xmlns:p14="http://schemas.microsoft.com/office/powerpoint/2010/main" val="4030746967"/>
                  </p:ext>
                </p:extLst>
              </p:nvPr>
            </p:nvGraphicFramePr>
            <p:xfrm>
              <a:off x="411480" y="5638800"/>
              <a:ext cx="8321040" cy="1143001"/>
            </p:xfrm>
            <a:graphic>
              <a:graphicData uri="http://schemas.openxmlformats.org/drawingml/2006/table">
                <a:tbl>
                  <a:tblPr firstRow="1" bandRow="1">
                    <a:tableStyleId>{5C22544A-7EE6-4342-B048-85BDC9FD1C3A}</a:tableStyleId>
                  </a:tblPr>
                  <a:tblGrid>
                    <a:gridCol w="731520"/>
                    <a:gridCol w="6858000"/>
                    <a:gridCol w="731520"/>
                  </a:tblGrid>
                  <a:tr h="1143001">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6"/>
                          <a:stretch>
                            <a:fillRect l="-10657" r="-10657"/>
                          </a:stretch>
                        </a:blipFill>
                      </a:tcPr>
                    </a:tc>
                    <a:tc>
                      <a:txBody>
                        <a:bodyPr/>
                        <a:lstStyle/>
                        <a:p>
                          <a:pPr algn="r"/>
                          <a:r>
                            <a:rPr lang="en-US" sz="2400" b="0" dirty="0" smtClean="0">
                              <a:solidFill>
                                <a:schemeClr val="tx1"/>
                              </a:solidFill>
                            </a:rPr>
                            <a:t>(</a:t>
                          </a:r>
                          <a:r>
                            <a:rPr lang="en-US" sz="2400" b="0" dirty="0" smtClean="0">
                              <a:solidFill>
                                <a:schemeClr val="tx1"/>
                              </a:solidFill>
                            </a:rPr>
                            <a:t>25)</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175831784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Method 2 – Ratio method - </a:t>
            </a:r>
            <a:r>
              <a:rPr lang="en-US" sz="3200" dirty="0" smtClean="0"/>
              <a:t>III</a:t>
            </a:r>
            <a:endParaRPr lang="en-US" sz="3200" dirty="0"/>
          </a:p>
        </p:txBody>
      </p:sp>
      <p:sp>
        <p:nvSpPr>
          <p:cNvPr id="3" name="Content Placeholder 2"/>
          <p:cNvSpPr>
            <a:spLocks noGrp="1"/>
          </p:cNvSpPr>
          <p:nvPr>
            <p:ph idx="1"/>
          </p:nvPr>
        </p:nvSpPr>
        <p:spPr>
          <a:xfrm>
            <a:off x="457200" y="1600200"/>
            <a:ext cx="8229600" cy="1969770"/>
          </a:xfrm>
        </p:spPr>
        <p:txBody>
          <a:bodyPr/>
          <a:lstStyle/>
          <a:p>
            <a:pPr marL="0" indent="0">
              <a:buNone/>
            </a:pPr>
            <a:r>
              <a:rPr lang="en-US" sz="2800" dirty="0" smtClean="0">
                <a:latin typeface="+mn-lt"/>
              </a:rPr>
              <a:t>Once the true surface temperature is known, the emissivities can then be determined by:</a:t>
            </a:r>
          </a:p>
          <a:p>
            <a:pPr marL="0" indent="0">
              <a:buNone/>
            </a:pPr>
            <a:endParaRPr lang="en-US" sz="2800" dirty="0" smtClean="0"/>
          </a:p>
          <a:p>
            <a:pPr marL="0" indent="0">
              <a:buNone/>
            </a:pPr>
            <a:endParaRPr lang="en-US" sz="2800" dirty="0"/>
          </a:p>
        </p:txBody>
      </p:sp>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1410928820"/>
                  </p:ext>
                </p:extLst>
              </p:nvPr>
            </p:nvGraphicFramePr>
            <p:xfrm>
              <a:off x="402830" y="2819400"/>
              <a:ext cx="8321040" cy="1036765"/>
            </p:xfrm>
            <a:graphic>
              <a:graphicData uri="http://schemas.openxmlformats.org/drawingml/2006/table">
                <a:tbl>
                  <a:tblPr firstRow="1" bandRow="1">
                    <a:tableStyleId>{5C22544A-7EE6-4342-B048-85BDC9FD1C3A}</a:tableStyleId>
                  </a:tblPr>
                  <a:tblGrid>
                    <a:gridCol w="731520"/>
                    <a:gridCol w="6858000"/>
                    <a:gridCol w="731520"/>
                  </a:tblGrid>
                  <a:tr h="914400">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sSub>
                                  <m:sSubPr>
                                    <m:ctrlPr>
                                      <a:rPr lang="el-GR" sz="2400" i="1" smtClean="0">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𝜀</m:t>
                                    </m:r>
                                  </m:e>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b="0" i="1" smtClean="0">
                                            <a:solidFill>
                                              <a:schemeClr val="tx1"/>
                                            </a:solidFill>
                                            <a:latin typeface="Cambria Math" panose="02040503050406030204" pitchFamily="18" charset="0"/>
                                            <a:ea typeface="Cambria Math" panose="02040503050406030204" pitchFamily="18" charset="0"/>
                                          </a:rPr>
                                          <m:t>𝑖</m:t>
                                        </m:r>
                                      </m:sub>
                                    </m:sSub>
                                  </m:sub>
                                </m:sSub>
                                <m:r>
                                  <a:rPr lang="en-US" sz="2400" b="0" i="1" smtClean="0">
                                    <a:solidFill>
                                      <a:schemeClr val="tx1"/>
                                    </a:solidFill>
                                    <a:latin typeface="Cambria Math" panose="02040503050406030204" pitchFamily="18" charset="0"/>
                                    <a:ea typeface="Cambria Math" panose="02040503050406030204" pitchFamily="18" charset="0"/>
                                  </a:rPr>
                                  <m:t>=</m:t>
                                </m:r>
                                <m:r>
                                  <m:rPr>
                                    <m:sty m:val="p"/>
                                  </m:rPr>
                                  <a:rPr lang="en-US" sz="2400" b="0" i="0" smtClean="0">
                                    <a:solidFill>
                                      <a:schemeClr val="tx1"/>
                                    </a:solidFill>
                                    <a:latin typeface="Cambria Math" panose="02040503050406030204" pitchFamily="18" charset="0"/>
                                    <a:ea typeface="Cambria Math" panose="02040503050406030204" pitchFamily="18" charset="0"/>
                                  </a:rPr>
                                  <m:t>exp</m:t>
                                </m:r>
                                <m:d>
                                  <m:dPr>
                                    <m:ctrlPr>
                                      <a:rPr lang="en-US" sz="2400" b="0" i="1" smtClean="0">
                                        <a:solidFill>
                                          <a:schemeClr val="tx1"/>
                                        </a:solidFill>
                                        <a:latin typeface="Cambria Math" panose="02040503050406030204" pitchFamily="18" charset="0"/>
                                        <a:ea typeface="Cambria Math" panose="02040503050406030204" pitchFamily="18" charset="0"/>
                                      </a:rPr>
                                    </m:ctrlPr>
                                  </m:dPr>
                                  <m:e>
                                    <m:f>
                                      <m:fPr>
                                        <m:ctrlPr>
                                          <a:rPr lang="en-US" sz="2400" i="1">
                                            <a:solidFill>
                                              <a:schemeClr val="tx1"/>
                                            </a:solidFill>
                                            <a:latin typeface="Cambria Math" panose="02040503050406030204" pitchFamily="18" charset="0"/>
                                            <a:ea typeface="Cambria Math" panose="02040503050406030204" pitchFamily="18" charset="0"/>
                                          </a:rPr>
                                        </m:ctrlPr>
                                      </m:fPr>
                                      <m:num>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𝐶</m:t>
                                            </m:r>
                                          </m:e>
                                          <m:sub>
                                            <m:r>
                                              <a:rPr lang="en-US" sz="2400" i="1">
                                                <a:solidFill>
                                                  <a:schemeClr val="tx1"/>
                                                </a:solidFill>
                                                <a:latin typeface="Cambria Math" panose="02040503050406030204" pitchFamily="18" charset="0"/>
                                                <a:ea typeface="Cambria Math" panose="02040503050406030204" pitchFamily="18" charset="0"/>
                                              </a:rPr>
                                              <m:t>2</m:t>
                                            </m:r>
                                          </m:sub>
                                        </m:sSub>
                                      </m:num>
                                      <m:den>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b="0" i="1" smtClean="0">
                                                <a:solidFill>
                                                  <a:schemeClr val="tx1"/>
                                                </a:solidFill>
                                                <a:latin typeface="Cambria Math" panose="02040503050406030204" pitchFamily="18" charset="0"/>
                                                <a:ea typeface="Cambria Math" panose="02040503050406030204" pitchFamily="18" charset="0"/>
                                              </a:rPr>
                                              <m:t>𝑖</m:t>
                                            </m:r>
                                          </m:sub>
                                        </m:sSub>
                                      </m:den>
                                    </m:f>
                                    <m:d>
                                      <m:dPr>
                                        <m:ctrlPr>
                                          <a:rPr lang="en-US" sz="2400" i="1" smtClean="0">
                                            <a:solidFill>
                                              <a:schemeClr val="tx1"/>
                                            </a:solidFill>
                                            <a:latin typeface="Cambria Math" panose="02040503050406030204" pitchFamily="18" charset="0"/>
                                            <a:ea typeface="Cambria Math" panose="02040503050406030204" pitchFamily="18" charset="0"/>
                                          </a:rPr>
                                        </m:ctrlPr>
                                      </m:dPr>
                                      <m:e>
                                        <m:f>
                                          <m:fPr>
                                            <m:ctrlPr>
                                              <a:rPr lang="en-US" sz="2400" i="1" smtClean="0">
                                                <a:solidFill>
                                                  <a:schemeClr val="tx1"/>
                                                </a:solidFill>
                                                <a:latin typeface="Cambria Math" panose="02040503050406030204" pitchFamily="18" charset="0"/>
                                                <a:ea typeface="Cambria Math" panose="02040503050406030204" pitchFamily="18" charset="0"/>
                                              </a:rPr>
                                            </m:ctrlPr>
                                          </m:fPr>
                                          <m:num>
                                            <m:r>
                                              <a:rPr lang="en-US" sz="2400" b="0" i="1" smtClean="0">
                                                <a:solidFill>
                                                  <a:schemeClr val="tx1"/>
                                                </a:solidFill>
                                                <a:latin typeface="Cambria Math" panose="02040503050406030204" pitchFamily="18" charset="0"/>
                                                <a:ea typeface="Cambria Math" panose="02040503050406030204" pitchFamily="18" charset="0"/>
                                              </a:rPr>
                                              <m:t>1</m:t>
                                            </m:r>
                                          </m:num>
                                          <m:den>
                                            <m:sSub>
                                              <m:sSubPr>
                                                <m:ctrlPr>
                                                  <a:rPr lang="en-US" sz="2400" i="1" smtClean="0">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𝑇</m:t>
                                                </m:r>
                                              </m:e>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b="0" i="1" smtClean="0">
                                                        <a:solidFill>
                                                          <a:schemeClr val="tx1"/>
                                                        </a:solidFill>
                                                        <a:latin typeface="Cambria Math" panose="02040503050406030204" pitchFamily="18" charset="0"/>
                                                        <a:ea typeface="Cambria Math" panose="02040503050406030204" pitchFamily="18" charset="0"/>
                                                      </a:rPr>
                                                      <m:t>𝑖</m:t>
                                                    </m:r>
                                                  </m:sub>
                                                </m:sSub>
                                              </m:sub>
                                            </m:sSub>
                                          </m:den>
                                        </m:f>
                                        <m:r>
                                          <a:rPr lang="en-US" sz="2400" b="0" i="1" smtClean="0">
                                            <a:solidFill>
                                              <a:schemeClr val="tx1"/>
                                            </a:solidFill>
                                            <a:latin typeface="Cambria Math" panose="02040503050406030204" pitchFamily="18" charset="0"/>
                                            <a:ea typeface="Cambria Math" panose="02040503050406030204" pitchFamily="18" charset="0"/>
                                          </a:rPr>
                                          <m:t>−</m:t>
                                        </m:r>
                                        <m:f>
                                          <m:fPr>
                                            <m:ctrlPr>
                                              <a:rPr lang="en-US" sz="2400" b="0" i="1" smtClean="0">
                                                <a:solidFill>
                                                  <a:schemeClr val="tx1"/>
                                                </a:solidFill>
                                                <a:latin typeface="Cambria Math" panose="02040503050406030204" pitchFamily="18" charset="0"/>
                                                <a:ea typeface="Cambria Math" panose="02040503050406030204" pitchFamily="18" charset="0"/>
                                              </a:rPr>
                                            </m:ctrlPr>
                                          </m:fPr>
                                          <m:num>
                                            <m:r>
                                              <a:rPr lang="en-US" sz="2400" b="0" i="1" smtClean="0">
                                                <a:solidFill>
                                                  <a:schemeClr val="tx1"/>
                                                </a:solidFill>
                                                <a:latin typeface="Cambria Math" panose="02040503050406030204" pitchFamily="18" charset="0"/>
                                                <a:ea typeface="Cambria Math" panose="02040503050406030204" pitchFamily="18" charset="0"/>
                                              </a:rPr>
                                              <m:t>1</m:t>
                                            </m:r>
                                          </m:num>
                                          <m:den>
                                            <m:r>
                                              <a:rPr lang="en-US" sz="2400" b="0" i="1" smtClean="0">
                                                <a:solidFill>
                                                  <a:schemeClr val="tx1"/>
                                                </a:solidFill>
                                                <a:latin typeface="Cambria Math" panose="02040503050406030204" pitchFamily="18" charset="0"/>
                                                <a:ea typeface="Cambria Math" panose="02040503050406030204" pitchFamily="18" charset="0"/>
                                              </a:rPr>
                                              <m:t>𝑇</m:t>
                                            </m:r>
                                          </m:den>
                                        </m:f>
                                      </m:e>
                                    </m:d>
                                  </m:e>
                                </m:d>
                              </m:oMath>
                            </m:oMathPara>
                          </a14:m>
                          <a:endParaRPr lang="en-US" sz="24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r"/>
                          <a:r>
                            <a:rPr lang="en-US" sz="2400" b="0" dirty="0" smtClean="0">
                              <a:solidFill>
                                <a:schemeClr val="tx1"/>
                              </a:solidFill>
                            </a:rPr>
                            <a:t>(26)</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1410928820"/>
                  </p:ext>
                </p:extLst>
              </p:nvPr>
            </p:nvGraphicFramePr>
            <p:xfrm>
              <a:off x="402830" y="2819400"/>
              <a:ext cx="8321040" cy="1036765"/>
            </p:xfrm>
            <a:graphic>
              <a:graphicData uri="http://schemas.openxmlformats.org/drawingml/2006/table">
                <a:tbl>
                  <a:tblPr firstRow="1" bandRow="1">
                    <a:tableStyleId>{5C22544A-7EE6-4342-B048-85BDC9FD1C3A}</a:tableStyleId>
                  </a:tblPr>
                  <a:tblGrid>
                    <a:gridCol w="731520"/>
                    <a:gridCol w="6858000"/>
                    <a:gridCol w="731520"/>
                  </a:tblGrid>
                  <a:tr h="1036765">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3"/>
                          <a:stretch>
                            <a:fillRect l="-10657" r="-10657"/>
                          </a:stretch>
                        </a:blipFill>
                      </a:tcPr>
                    </a:tc>
                    <a:tc>
                      <a:txBody>
                        <a:bodyPr/>
                        <a:lstStyle/>
                        <a:p>
                          <a:pPr algn="r"/>
                          <a:r>
                            <a:rPr lang="en-US" sz="2400" b="0" dirty="0" smtClean="0">
                              <a:solidFill>
                                <a:schemeClr val="tx1"/>
                              </a:solidFill>
                            </a:rPr>
                            <a:t>(</a:t>
                          </a:r>
                          <a:r>
                            <a:rPr lang="en-US" sz="2400" b="0" dirty="0" smtClean="0">
                              <a:solidFill>
                                <a:schemeClr val="tx1"/>
                              </a:solidFill>
                            </a:rPr>
                            <a:t>26)</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16145044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Ratio Method Observations</a:t>
            </a:r>
            <a:endParaRPr lang="en-US" sz="3200" dirty="0"/>
          </a:p>
        </p:txBody>
      </p:sp>
      <p:sp>
        <p:nvSpPr>
          <p:cNvPr id="3" name="Content Placeholder 2"/>
          <p:cNvSpPr>
            <a:spLocks noGrp="1"/>
          </p:cNvSpPr>
          <p:nvPr>
            <p:ph idx="1"/>
          </p:nvPr>
        </p:nvSpPr>
        <p:spPr>
          <a:xfrm>
            <a:off x="457200" y="1219200"/>
            <a:ext cx="8229600" cy="5755422"/>
          </a:xfrm>
        </p:spPr>
        <p:txBody>
          <a:bodyPr/>
          <a:lstStyle/>
          <a:p>
            <a:r>
              <a:rPr lang="en-US" sz="2100" dirty="0" smtClean="0">
                <a:latin typeface="+mn-lt"/>
              </a:rPr>
              <a:t>For an emissivity ratio of 1, </a:t>
            </a:r>
            <a:r>
              <a:rPr lang="en-US" sz="2100" dirty="0">
                <a:latin typeface="+mn-lt"/>
              </a:rPr>
              <a:t>the </a:t>
            </a:r>
            <a:r>
              <a:rPr lang="en-US" sz="2100" dirty="0" smtClean="0">
                <a:latin typeface="+mn-lt"/>
              </a:rPr>
              <a:t>calculated ratio temperature </a:t>
            </a:r>
            <a:r>
              <a:rPr lang="en-US" sz="2100" dirty="0">
                <a:latin typeface="+mn-lt"/>
              </a:rPr>
              <a:t>of the </a:t>
            </a:r>
            <a:r>
              <a:rPr lang="en-US" sz="2100" dirty="0" smtClean="0">
                <a:latin typeface="+mn-lt"/>
              </a:rPr>
              <a:t>instrument </a:t>
            </a:r>
            <a:r>
              <a:rPr lang="en-US" sz="2100" dirty="0">
                <a:latin typeface="+mn-lt"/>
              </a:rPr>
              <a:t>is the </a:t>
            </a:r>
            <a:r>
              <a:rPr lang="en-US" sz="2100" dirty="0" smtClean="0">
                <a:latin typeface="+mn-lt"/>
              </a:rPr>
              <a:t>true surface temperature.</a:t>
            </a:r>
          </a:p>
          <a:p>
            <a:r>
              <a:rPr lang="en-US" sz="2100" dirty="0" smtClean="0">
                <a:latin typeface="+mn-lt"/>
              </a:rPr>
              <a:t>The equivalent wavelength can be much greater than either of the two individual wavelengths when the difference between the two wavelengths is small.</a:t>
            </a:r>
          </a:p>
          <a:p>
            <a:r>
              <a:rPr lang="en-US" sz="2100" dirty="0" smtClean="0">
                <a:latin typeface="+mn-lt"/>
              </a:rPr>
              <a:t>As the difference between the two wavelengths increases, the value of the equivalent wavelength approaches the value of wavelength 1.</a:t>
            </a:r>
          </a:p>
          <a:p>
            <a:r>
              <a:rPr lang="en-US" sz="2100" dirty="0">
                <a:latin typeface="+mn-lt"/>
              </a:rPr>
              <a:t>For Wien’s approximation to be valid, the wavelength temperature product of the two individual detectors need to be small, not the product of the equivalent temperature and the effective wavelength.</a:t>
            </a:r>
          </a:p>
          <a:p>
            <a:r>
              <a:rPr lang="en-US" sz="2100" dirty="0" smtClean="0">
                <a:latin typeface="+mn-lt"/>
              </a:rPr>
              <a:t>Equation 23 for the true surface temperature is identical to the equation for surface temperature in the spectral method (Equation 14) with the effective wavelength replacing the single wavelength and the ratio temperature replacing the single detector temperature.</a:t>
            </a:r>
          </a:p>
          <a:p>
            <a:endParaRPr lang="en-US" sz="2400" dirty="0" smtClean="0">
              <a:latin typeface="+mn-lt"/>
            </a:endParaRPr>
          </a:p>
          <a:p>
            <a:endParaRPr lang="en-US" dirty="0">
              <a:latin typeface="+mn-lt"/>
            </a:endParaRPr>
          </a:p>
        </p:txBody>
      </p:sp>
    </p:spTree>
    <p:extLst>
      <p:ext uri="{BB962C8B-B14F-4D97-AF65-F5344CB8AC3E}">
        <p14:creationId xmlns:p14="http://schemas.microsoft.com/office/powerpoint/2010/main" val="366185547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9 - I</a:t>
            </a:r>
            <a:endParaRPr lang="en-US" sz="3200" dirty="0"/>
          </a:p>
        </p:txBody>
      </p:sp>
      <p:sp>
        <p:nvSpPr>
          <p:cNvPr id="3" name="Content Placeholder 2"/>
          <p:cNvSpPr>
            <a:spLocks noGrp="1"/>
          </p:cNvSpPr>
          <p:nvPr>
            <p:ph idx="1"/>
          </p:nvPr>
        </p:nvSpPr>
        <p:spPr>
          <a:xfrm>
            <a:off x="457200" y="1295400"/>
            <a:ext cx="8382000" cy="4525963"/>
          </a:xfrm>
        </p:spPr>
        <p:txBody>
          <a:bodyPr>
            <a:normAutofit/>
          </a:bodyPr>
          <a:lstStyle/>
          <a:p>
            <a:pPr marL="0" indent="0">
              <a:buNone/>
            </a:pPr>
            <a:r>
              <a:rPr lang="en-US" sz="2400" dirty="0"/>
              <a:t>E9: For a two-band radiation thermometer with detector wavelengths at 0.5 and 0.6 </a:t>
            </a:r>
            <a:r>
              <a:rPr lang="en-US" sz="2400" dirty="0">
                <a:sym typeface="Symbol" panose="05050102010706020507" pitchFamily="18" charset="2"/>
              </a:rPr>
              <a:t></a:t>
            </a:r>
            <a:r>
              <a:rPr lang="en-US" sz="2400" dirty="0"/>
              <a:t>m, what </a:t>
            </a:r>
            <a:r>
              <a:rPr lang="en-US" sz="2400" dirty="0" smtClean="0"/>
              <a:t>are </a:t>
            </a:r>
            <a:r>
              <a:rPr lang="en-US" sz="2400" dirty="0"/>
              <a:t>the true surface temperature and the spectral emissivities when the measured equivalent blackbody temperatures at the two wavelengths are 2,800 and 2,750 K, </a:t>
            </a:r>
            <a:r>
              <a:rPr lang="en-US" sz="2400" dirty="0" smtClean="0"/>
              <a:t>respectively? Assume an emissivity </a:t>
            </a:r>
            <a:r>
              <a:rPr lang="en-US" sz="2400" dirty="0"/>
              <a:t>ratio of </a:t>
            </a:r>
            <a:r>
              <a:rPr lang="en-US" sz="2400" dirty="0" smtClean="0"/>
              <a:t>0.9.</a:t>
            </a:r>
            <a:endParaRPr lang="en-US" sz="2400" dirty="0"/>
          </a:p>
          <a:p>
            <a:pPr marL="0" indent="0">
              <a:buNone/>
            </a:pPr>
            <a:endParaRPr lang="en-US" sz="2400" dirty="0">
              <a:latin typeface="+mj-lt"/>
            </a:endParaRPr>
          </a:p>
          <a:p>
            <a:pPr marL="0" indent="0">
              <a:buNone/>
            </a:pPr>
            <a:endParaRPr lang="en-US" sz="2400" dirty="0"/>
          </a:p>
        </p:txBody>
      </p:sp>
    </p:spTree>
    <p:extLst>
      <p:ext uri="{BB962C8B-B14F-4D97-AF65-F5344CB8AC3E}">
        <p14:creationId xmlns:p14="http://schemas.microsoft.com/office/powerpoint/2010/main" val="418503265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Example </a:t>
            </a:r>
            <a:r>
              <a:rPr lang="en-US" sz="3200" dirty="0" smtClean="0"/>
              <a:t>9 - II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355600" y="914400"/>
                <a:ext cx="8432800" cy="5523931"/>
              </a:xfrm>
            </p:spPr>
            <p:txBody>
              <a:bodyPr>
                <a:noAutofit/>
              </a:bodyPr>
              <a:lstStyle/>
              <a:p>
                <a:pPr marL="0" indent="0">
                  <a:buNone/>
                </a:pPr>
                <a:r>
                  <a:rPr lang="en-US" sz="2400" dirty="0" smtClean="0"/>
                  <a:t>A9: In this case, Wien’s approximation is valid so that using the approximate method from Equation 23 </a:t>
                </a:r>
                <a:r>
                  <a:rPr lang="en-US" sz="2400" dirty="0"/>
                  <a:t>and calculating the effective wavelength</a:t>
                </a:r>
                <a14:m>
                  <m:oMath xmlns:m="http://schemas.openxmlformats.org/officeDocument/2006/math">
                    <m:r>
                      <a:rPr lang="en-US" sz="2400" i="1">
                        <a:latin typeface="Cambria Math" panose="02040503050406030204" pitchFamily="18" charset="0"/>
                      </a:rPr>
                      <m:t> </m:t>
                    </m:r>
                    <m:r>
                      <m:rPr>
                        <m:sty m:val="p"/>
                      </m:rPr>
                      <a:rPr lang="en-US" sz="2400">
                        <a:latin typeface="Cambria Math" panose="02040503050406030204" pitchFamily="18" charset="0"/>
                      </a:rPr>
                      <m:t>Λ</m:t>
                    </m:r>
                  </m:oMath>
                </a14:m>
                <a:r>
                  <a:rPr lang="en-US" sz="2400" dirty="0"/>
                  <a:t> from Equation </a:t>
                </a:r>
                <a:r>
                  <a:rPr lang="en-US" sz="2400" dirty="0" smtClean="0"/>
                  <a:t>24 </a:t>
                </a:r>
                <a:r>
                  <a:rPr lang="en-US" sz="2400" dirty="0"/>
                  <a:t>using routine bb_elam is:</a:t>
                </a:r>
              </a:p>
              <a:p>
                <a:pPr marL="0" indent="0">
                  <a:buNone/>
                </a:pPr>
                <a14:m>
                  <m:oMathPara xmlns:m="http://schemas.openxmlformats.org/officeDocument/2006/math">
                    <m:oMathParaPr>
                      <m:jc m:val="centerGroup"/>
                    </m:oMathParaPr>
                    <m:oMath xmlns:m="http://schemas.openxmlformats.org/officeDocument/2006/math">
                      <m:r>
                        <m:rPr>
                          <m:sty m:val="p"/>
                        </m:rPr>
                        <a:rPr lang="en-US" sz="2400">
                          <a:latin typeface="Cambria Math" panose="02040503050406030204" pitchFamily="18" charset="0"/>
                        </a:rPr>
                        <m:t>Λ</m:t>
                      </m:r>
                      <m:r>
                        <a:rPr lang="en-US" sz="2400">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0.5 </m:t>
                          </m:r>
                          <m:r>
                            <a:rPr lang="en-US" sz="2400">
                              <a:latin typeface="Cambria Math" panose="02040503050406030204" pitchFamily="18" charset="0"/>
                              <a:sym typeface="Symbol" panose="05050102010706020507" pitchFamily="18" charset="2"/>
                            </a:rPr>
                            <m:t></m:t>
                          </m:r>
                          <m:r>
                            <m:rPr>
                              <m:sty m:val="p"/>
                            </m:rPr>
                            <a:rPr lang="en-US" sz="2400">
                              <a:latin typeface="Cambria Math" panose="02040503050406030204" pitchFamily="18" charset="0"/>
                            </a:rPr>
                            <m:t>m</m:t>
                          </m:r>
                          <m:r>
                            <a:rPr lang="en-US" sz="2400" i="1">
                              <a:latin typeface="Cambria Math" panose="02040503050406030204" pitchFamily="18" charset="0"/>
                            </a:rPr>
                            <m:t>∙0.6 </m:t>
                          </m:r>
                          <m:r>
                            <a:rPr lang="en-US" sz="2400">
                              <a:latin typeface="Cambria Math" panose="02040503050406030204" pitchFamily="18" charset="0"/>
                              <a:sym typeface="Symbol" panose="05050102010706020507" pitchFamily="18" charset="2"/>
                            </a:rPr>
                            <m:t></m:t>
                          </m:r>
                          <m:r>
                            <m:rPr>
                              <m:sty m:val="p"/>
                            </m:rPr>
                            <a:rPr lang="en-US" sz="2400">
                              <a:latin typeface="Cambria Math" panose="02040503050406030204" pitchFamily="18" charset="0"/>
                            </a:rPr>
                            <m:t>m</m:t>
                          </m:r>
                        </m:num>
                        <m:den>
                          <m:r>
                            <a:rPr lang="en-US" sz="2400" i="1">
                              <a:latin typeface="Cambria Math" panose="02040503050406030204" pitchFamily="18" charset="0"/>
                            </a:rPr>
                            <m:t>0.6 </m:t>
                          </m:r>
                          <m:r>
                            <a:rPr lang="en-US" sz="2400">
                              <a:latin typeface="Cambria Math" panose="02040503050406030204" pitchFamily="18" charset="0"/>
                              <a:sym typeface="Symbol" panose="05050102010706020507" pitchFamily="18" charset="2"/>
                            </a:rPr>
                            <m:t></m:t>
                          </m:r>
                          <m:r>
                            <m:rPr>
                              <m:sty m:val="p"/>
                            </m:rPr>
                            <a:rPr lang="en-US" sz="2400">
                              <a:latin typeface="Cambria Math" panose="02040503050406030204" pitchFamily="18" charset="0"/>
                            </a:rPr>
                            <m:t>m</m:t>
                          </m:r>
                          <m:r>
                            <a:rPr lang="en-US" sz="2400" i="1">
                              <a:latin typeface="Cambria Math" panose="02040503050406030204" pitchFamily="18" charset="0"/>
                            </a:rPr>
                            <m:t> −0.5 </m:t>
                          </m:r>
                          <m:r>
                            <a:rPr lang="en-US" sz="2400">
                              <a:latin typeface="Cambria Math" panose="02040503050406030204" pitchFamily="18" charset="0"/>
                              <a:sym typeface="Symbol" panose="05050102010706020507" pitchFamily="18" charset="2"/>
                            </a:rPr>
                            <m:t></m:t>
                          </m:r>
                          <m:r>
                            <m:rPr>
                              <m:sty m:val="p"/>
                            </m:rPr>
                            <a:rPr lang="en-US" sz="2400">
                              <a:latin typeface="Cambria Math" panose="02040503050406030204" pitchFamily="18" charset="0"/>
                            </a:rPr>
                            <m:t>m</m:t>
                          </m:r>
                        </m:den>
                      </m:f>
                      <m:r>
                        <a:rPr lang="en-US" sz="2400">
                          <a:latin typeface="Cambria Math" panose="02040503050406030204" pitchFamily="18" charset="0"/>
                        </a:rPr>
                        <m:t>=</m:t>
                      </m:r>
                      <m:r>
                        <a:rPr lang="en-US" sz="2400" i="1">
                          <a:latin typeface="Cambria Math" panose="02040503050406030204" pitchFamily="18" charset="0"/>
                        </a:rPr>
                        <m:t>3.0 </m:t>
                      </m:r>
                      <m:r>
                        <a:rPr lang="en-US" sz="2400">
                          <a:latin typeface="Cambria Math" panose="02040503050406030204" pitchFamily="18" charset="0"/>
                          <a:sym typeface="Symbol" panose="05050102010706020507" pitchFamily="18" charset="2"/>
                        </a:rPr>
                        <m:t></m:t>
                      </m:r>
                      <m:r>
                        <m:rPr>
                          <m:sty m:val="p"/>
                        </m:rPr>
                        <a:rPr lang="en-US" sz="2400">
                          <a:latin typeface="Cambria Math" panose="02040503050406030204" pitchFamily="18" charset="0"/>
                        </a:rPr>
                        <m:t>m</m:t>
                      </m:r>
                    </m:oMath>
                  </m:oMathPara>
                </a14:m>
                <a:endParaRPr lang="en-US" sz="2400" dirty="0"/>
              </a:p>
              <a:p>
                <a:pPr marL="0" indent="0">
                  <a:buNone/>
                </a:pPr>
                <a:r>
                  <a:rPr lang="en-US" sz="2400" dirty="0"/>
                  <a:t>Using Equation </a:t>
                </a:r>
                <a:r>
                  <a:rPr lang="en-US" sz="2400" dirty="0" smtClean="0"/>
                  <a:t>25, </a:t>
                </a:r>
                <a:r>
                  <a:rPr lang="en-US" sz="2400" dirty="0"/>
                  <a:t>the ratio temperature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𝑟</m:t>
                        </m:r>
                      </m:sub>
                    </m:sSub>
                  </m:oMath>
                </a14:m>
                <a:r>
                  <a:rPr lang="en-US" sz="2400" dirty="0"/>
                  <a:t> from routine bb_etemp is:</a:t>
                </a:r>
              </a:p>
              <a:p>
                <a:pPr marL="0" indent="0">
                  <a:buNone/>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𝑟</m:t>
                          </m:r>
                        </m:sub>
                      </m:sSub>
                      <m:r>
                        <a:rPr lang="en-US" sz="2400" i="1">
                          <a:latin typeface="Cambria Math" panose="02040503050406030204" pitchFamily="18" charset="0"/>
                        </a:rPr>
                        <m:t>=</m:t>
                      </m:r>
                      <m:sSup>
                        <m:sSupPr>
                          <m:ctrlPr>
                            <a:rPr lang="en-US" sz="2400" i="1">
                              <a:latin typeface="Cambria Math" panose="02040503050406030204" pitchFamily="18" charset="0"/>
                            </a:rPr>
                          </m:ctrlPr>
                        </m:sSupPr>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3.0</m:t>
                                  </m:r>
                                  <m:r>
                                    <a:rPr lang="en-US" sz="2400" i="1">
                                      <a:latin typeface="Cambria Math" panose="02040503050406030204" pitchFamily="18" charset="0"/>
                                      <a:sym typeface="Symbol" panose="05050102010706020507" pitchFamily="18" charset="2"/>
                                    </a:rPr>
                                    <m:t></m:t>
                                  </m:r>
                                  <m:r>
                                    <m:rPr>
                                      <m:sty m:val="p"/>
                                    </m:rPr>
                                    <a:rPr lang="en-US" sz="2400" i="1">
                                      <a:latin typeface="Cambria Math" panose="02040503050406030204" pitchFamily="18" charset="0"/>
                                    </a:rPr>
                                    <m:t>m</m:t>
                                  </m:r>
                                </m:num>
                                <m:den>
                                  <m:r>
                                    <a:rPr lang="en-US" sz="2400" i="1">
                                      <a:latin typeface="Cambria Math" panose="02040503050406030204" pitchFamily="18" charset="0"/>
                                    </a:rPr>
                                    <m:t>0.5 </m:t>
                                  </m:r>
                                  <m:r>
                                    <a:rPr lang="en-US" sz="2400" i="1">
                                      <a:latin typeface="Cambria Math" panose="02040503050406030204" pitchFamily="18" charset="0"/>
                                      <a:sym typeface="Symbol" panose="05050102010706020507" pitchFamily="18" charset="2"/>
                                    </a:rPr>
                                    <m:t></m:t>
                                  </m:r>
                                  <m:r>
                                    <a:rPr lang="en-US" sz="2400" i="1">
                                      <a:latin typeface="Cambria Math" panose="02040503050406030204" pitchFamily="18" charset="0"/>
                                    </a:rPr>
                                    <m:t>𝑚</m:t>
                                  </m:r>
                                  <m:r>
                                    <a:rPr lang="en-US" sz="2400" i="1">
                                      <a:latin typeface="Cambria Math" panose="02040503050406030204" pitchFamily="18" charset="0"/>
                                    </a:rPr>
                                    <m:t>∙2,800 </m:t>
                                  </m:r>
                                  <m:r>
                                    <m:rPr>
                                      <m:sty m:val="p"/>
                                    </m:rPr>
                                    <a:rPr lang="en-US" sz="2400" i="1">
                                      <a:latin typeface="Cambria Math" panose="02040503050406030204" pitchFamily="18" charset="0"/>
                                    </a:rPr>
                                    <m:t>K</m:t>
                                  </m:r>
                                </m:den>
                              </m:f>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3.0 </m:t>
                                  </m:r>
                                  <m:r>
                                    <a:rPr lang="en-US" sz="2400" i="1">
                                      <a:latin typeface="Cambria Math" panose="02040503050406030204" pitchFamily="18" charset="0"/>
                                      <a:sym typeface="Symbol" panose="05050102010706020507" pitchFamily="18" charset="2"/>
                                    </a:rPr>
                                    <m:t></m:t>
                                  </m:r>
                                  <m:r>
                                    <a:rPr lang="en-US" sz="2400" i="1">
                                      <a:latin typeface="Cambria Math" panose="02040503050406030204" pitchFamily="18" charset="0"/>
                                    </a:rPr>
                                    <m:t>𝑚</m:t>
                                  </m:r>
                                  <m:r>
                                    <m:rPr>
                                      <m:nor/>
                                    </m:rPr>
                                    <a:rPr lang="en-US" sz="2400" i="1">
                                      <a:latin typeface="Cambria Math" panose="02040503050406030204" pitchFamily="18" charset="0"/>
                                    </a:rPr>
                                    <m:t> </m:t>
                                  </m:r>
                                </m:num>
                                <m:den>
                                  <m:r>
                                    <a:rPr lang="en-US" sz="2400" i="1">
                                      <a:latin typeface="Cambria Math" panose="02040503050406030204" pitchFamily="18" charset="0"/>
                                    </a:rPr>
                                    <m:t>0.6 </m:t>
                                  </m:r>
                                  <m:r>
                                    <a:rPr lang="en-US" sz="2400" i="1">
                                      <a:latin typeface="Cambria Math" panose="02040503050406030204" pitchFamily="18" charset="0"/>
                                      <a:sym typeface="Symbol" panose="05050102010706020507" pitchFamily="18" charset="2"/>
                                    </a:rPr>
                                    <m:t></m:t>
                                  </m:r>
                                  <m:r>
                                    <a:rPr lang="en-US" sz="2400" i="1">
                                      <a:latin typeface="Cambria Math" panose="02040503050406030204" pitchFamily="18" charset="0"/>
                                    </a:rPr>
                                    <m:t>𝑚</m:t>
                                  </m:r>
                                  <m:r>
                                    <a:rPr lang="en-US" sz="2400" i="1">
                                      <a:latin typeface="Cambria Math" panose="02040503050406030204" pitchFamily="18" charset="0"/>
                                    </a:rPr>
                                    <m:t>∙2,750 </m:t>
                                  </m:r>
                                  <m:r>
                                    <m:rPr>
                                      <m:sty m:val="p"/>
                                    </m:rPr>
                                    <a:rPr lang="en-US" sz="2400" i="1">
                                      <a:latin typeface="Cambria Math" panose="02040503050406030204" pitchFamily="18" charset="0"/>
                                    </a:rPr>
                                    <m:t>K</m:t>
                                  </m:r>
                                </m:den>
                              </m:f>
                            </m:e>
                          </m:d>
                        </m:e>
                        <m:sup>
                          <m:r>
                            <a:rPr lang="en-US" sz="2400" i="1">
                              <a:latin typeface="Cambria Math" panose="02040503050406030204" pitchFamily="18" charset="0"/>
                            </a:rPr>
                            <m:t>−1</m:t>
                          </m:r>
                        </m:sup>
                      </m:sSup>
                      <m:r>
                        <m:rPr>
                          <m:nor/>
                        </m:rPr>
                        <a:rPr lang="en-US" sz="2400">
                          <a:latin typeface="Cambria Math" panose="02040503050406030204" pitchFamily="18" charset="0"/>
                        </a:rPr>
                        <m:t>= 3,080 </m:t>
                      </m:r>
                      <m:r>
                        <m:rPr>
                          <m:nor/>
                        </m:rPr>
                        <a:rPr lang="en-US" sz="2400">
                          <a:latin typeface="Cambria Math" panose="02040503050406030204" pitchFamily="18" charset="0"/>
                        </a:rPr>
                        <m:t>K</m:t>
                      </m:r>
                    </m:oMath>
                  </m:oMathPara>
                </a14:m>
                <a:endParaRPr lang="en-US" sz="2400" dirty="0">
                  <a:latin typeface="Cambria Math" panose="02040503050406030204" pitchFamily="18" charset="0"/>
                </a:endParaRPr>
              </a:p>
              <a:p>
                <a:pPr marL="0" indent="0">
                  <a:buNone/>
                </a:pPr>
                <a:r>
                  <a:rPr lang="en-US" sz="2400" dirty="0" smtClean="0"/>
                  <a:t>and </a:t>
                </a:r>
                <a:r>
                  <a:rPr lang="en-US" sz="2400" dirty="0"/>
                  <a:t>using Equation </a:t>
                </a:r>
                <a:r>
                  <a:rPr lang="en-US" sz="2400" dirty="0" smtClean="0"/>
                  <a:t>23 </a:t>
                </a:r>
                <a:r>
                  <a:rPr lang="en-US" sz="2400" dirty="0"/>
                  <a:t>and routine bb_tstw, the true surface temperature is:</a:t>
                </a:r>
              </a:p>
              <a:p>
                <a:pPr marL="0" indent="0">
                  <a:buNone/>
                </a:pPr>
                <a14:m>
                  <m:oMathPara xmlns:m="http://schemas.openxmlformats.org/officeDocument/2006/math">
                    <m:oMathParaPr>
                      <m:jc m:val="centerGroup"/>
                    </m:oMathParaPr>
                    <m:oMath xmlns:m="http://schemas.openxmlformats.org/officeDocument/2006/math">
                      <m:r>
                        <a:rPr lang="en-US" sz="2400" i="1">
                          <a:latin typeface="Cambria Math" panose="02040503050406030204" pitchFamily="18" charset="0"/>
                        </a:rPr>
                        <m:t>𝑇</m:t>
                      </m:r>
                      <m:r>
                        <a:rPr lang="en-US" sz="2400" i="1">
                          <a:latin typeface="Cambria Math" panose="02040503050406030204" pitchFamily="18" charset="0"/>
                        </a:rPr>
                        <m:t>=</m:t>
                      </m:r>
                      <m:sSup>
                        <m:sSupPr>
                          <m:ctrlPr>
                            <a:rPr lang="en-US" sz="2400" i="1">
                              <a:latin typeface="Cambria Math" panose="02040503050406030204" pitchFamily="18" charset="0"/>
                            </a:rPr>
                          </m:ctrlPr>
                        </m:sSupPr>
                        <m:e>
                          <m:d>
                            <m:dPr>
                              <m:ctrlPr>
                                <a:rPr lang="en-US" sz="2400" i="1">
                                  <a:latin typeface="Cambria Math" panose="02040503050406030204" pitchFamily="18" charset="0"/>
                                </a:rPr>
                              </m:ctrlPr>
                            </m:dPr>
                            <m:e>
                              <m:f>
                                <m:fPr>
                                  <m:ctrlPr>
                                    <a:rPr lang="en-US" sz="2400" i="1">
                                      <a:latin typeface="Cambria Math" panose="02040503050406030204" pitchFamily="18" charset="0"/>
                                    </a:rPr>
                                  </m:ctrlPr>
                                </m:fPr>
                                <m:num>
                                  <m:r>
                                    <a:rPr lang="en-US" sz="2400" i="1">
                                      <a:latin typeface="Cambria Math" panose="02040503050406030204" pitchFamily="18" charset="0"/>
                                    </a:rPr>
                                    <m:t>1</m:t>
                                  </m:r>
                                </m:num>
                                <m:den>
                                  <m:r>
                                    <a:rPr lang="en-US" sz="2400" i="1">
                                      <a:latin typeface="Cambria Math" panose="02040503050406030204" pitchFamily="18" charset="0"/>
                                    </a:rPr>
                                    <m:t>3,080 </m:t>
                                  </m:r>
                                  <m:r>
                                    <m:rPr>
                                      <m:sty m:val="p"/>
                                    </m:rPr>
                                    <a:rPr lang="en-US" sz="2400">
                                      <a:latin typeface="Cambria Math" panose="02040503050406030204" pitchFamily="18" charset="0"/>
                                    </a:rPr>
                                    <m:t>K</m:t>
                                  </m:r>
                                </m:den>
                              </m:f>
                              <m:r>
                                <a:rPr lang="en-US" sz="2400" i="1">
                                  <a:latin typeface="Cambria Math" panose="02040503050406030204" pitchFamily="18" charset="0"/>
                                </a:rPr>
                                <m:t>− </m:t>
                              </m:r>
                              <m:sSub>
                                <m:sSubPr>
                                  <m:ctrlPr>
                                    <a:rPr lang="en-US" sz="2400" i="1">
                                      <a:latin typeface="Cambria Math" panose="02040503050406030204" pitchFamily="18" charset="0"/>
                                    </a:rPr>
                                  </m:ctrlPr>
                                </m:sSubPr>
                                <m:e>
                                  <m:f>
                                    <m:fPr>
                                      <m:ctrlPr>
                                        <a:rPr lang="en-US" sz="2400" i="1">
                                          <a:latin typeface="Cambria Math" panose="02040503050406030204" pitchFamily="18" charset="0"/>
                                        </a:rPr>
                                      </m:ctrlPr>
                                    </m:fPr>
                                    <m:num>
                                      <m:r>
                                        <a:rPr lang="en-US" sz="2400" i="1">
                                          <a:latin typeface="Cambria Math" panose="02040503050406030204" pitchFamily="18" charset="0"/>
                                        </a:rPr>
                                        <m:t>3.0 </m:t>
                                      </m:r>
                                      <m:r>
                                        <a:rPr lang="en-US" sz="2400" i="1">
                                          <a:latin typeface="Cambria Math" panose="02040503050406030204" pitchFamily="18" charset="0"/>
                                        </a:rPr>
                                        <m:t>𝜇</m:t>
                                      </m:r>
                                      <m:r>
                                        <m:rPr>
                                          <m:sty m:val="p"/>
                                        </m:rPr>
                                        <a:rPr lang="en-US" sz="2400">
                                          <a:latin typeface="Cambria Math" panose="02040503050406030204" pitchFamily="18" charset="0"/>
                                        </a:rPr>
                                        <m:t>m</m:t>
                                      </m:r>
                                    </m:num>
                                    <m:den>
                                      <m:r>
                                        <a:rPr lang="en-US" sz="2400" i="1">
                                          <a:latin typeface="Cambria Math" panose="02040503050406030204" pitchFamily="18" charset="0"/>
                                        </a:rPr>
                                        <m:t>14,388 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m:t>
                                      </m:r>
                                      <m:r>
                                        <m:rPr>
                                          <m:sty m:val="p"/>
                                        </m:rPr>
                                        <a:rPr lang="en-US" sz="2400">
                                          <a:latin typeface="Cambria Math" panose="02040503050406030204" pitchFamily="18" charset="0"/>
                                        </a:rPr>
                                        <m:t>K</m:t>
                                      </m:r>
                                    </m:den>
                                  </m:f>
                                  <m:func>
                                    <m:funcPr>
                                      <m:ctrlPr>
                                        <a:rPr lang="en-US" sz="2400" i="1">
                                          <a:latin typeface="Cambria Math" panose="02040503050406030204" pitchFamily="18" charset="0"/>
                                        </a:rPr>
                                      </m:ctrlPr>
                                    </m:funcPr>
                                    <m:fName>
                                      <m:r>
                                        <a:rPr lang="en-US" sz="2400" i="1">
                                          <a:latin typeface="Cambria Math" panose="02040503050406030204" pitchFamily="18" charset="0"/>
                                        </a:rPr>
                                        <m:t>∙</m:t>
                                      </m:r>
                                      <m:r>
                                        <m:rPr>
                                          <m:sty m:val="p"/>
                                        </m:rPr>
                                        <a:rPr lang="en-US" sz="2400">
                                          <a:latin typeface="Cambria Math" panose="02040503050406030204" pitchFamily="18" charset="0"/>
                                        </a:rPr>
                                        <m:t>ln</m:t>
                                      </m:r>
                                    </m:fName>
                                    <m:e>
                                      <m:r>
                                        <a:rPr lang="en-US" sz="2400" i="1">
                                          <a:latin typeface="Cambria Math" panose="02040503050406030204" pitchFamily="18" charset="0"/>
                                        </a:rPr>
                                        <m:t>0.9</m:t>
                                      </m:r>
                                    </m:e>
                                  </m:func>
                                </m:e>
                                <m:sub>
                                  <m:r>
                                    <a:rPr lang="en-US" sz="2400" i="1">
                                      <a:latin typeface="Cambria Math" panose="02040503050406030204" pitchFamily="18" charset="0"/>
                                    </a:rPr>
                                    <m:t> </m:t>
                                  </m:r>
                                </m:sub>
                              </m:sSub>
                            </m:e>
                          </m:d>
                        </m:e>
                        <m:sup>
                          <m:r>
                            <a:rPr lang="en-US" sz="2400" i="1">
                              <a:latin typeface="Cambria Math" panose="02040503050406030204" pitchFamily="18" charset="0"/>
                            </a:rPr>
                            <m:t>−1</m:t>
                          </m:r>
                        </m:sup>
                      </m:sSup>
                      <m:r>
                        <a:rPr lang="en-US" sz="2400" i="1">
                          <a:latin typeface="Cambria Math" panose="02040503050406030204" pitchFamily="18" charset="0"/>
                        </a:rPr>
                        <m:t>=3,304 </m:t>
                      </m:r>
                      <m:r>
                        <m:rPr>
                          <m:sty m:val="p"/>
                        </m:rPr>
                        <a:rPr lang="en-US" sz="2400">
                          <a:latin typeface="Cambria Math" panose="02040503050406030204" pitchFamily="18" charset="0"/>
                        </a:rPr>
                        <m:t>K</m:t>
                      </m:r>
                    </m:oMath>
                  </m:oMathPara>
                </a14:m>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355600" y="914400"/>
                <a:ext cx="8432800" cy="5523931"/>
              </a:xfrm>
              <a:blipFill rotWithShape="0">
                <a:blip r:embed="rId3"/>
                <a:stretch>
                  <a:fillRect l="-1084" t="-883" r="-578" b="-110"/>
                </a:stretch>
              </a:blipFill>
            </p:spPr>
            <p:txBody>
              <a:bodyPr/>
              <a:lstStyle/>
              <a:p>
                <a:r>
                  <a:rPr lang="en-US">
                    <a:noFill/>
                  </a:rPr>
                  <a:t> </a:t>
                </a:r>
              </a:p>
            </p:txBody>
          </p:sp>
        </mc:Fallback>
      </mc:AlternateContent>
    </p:spTree>
    <p:extLst>
      <p:ext uri="{BB962C8B-B14F-4D97-AF65-F5344CB8AC3E}">
        <p14:creationId xmlns:p14="http://schemas.microsoft.com/office/powerpoint/2010/main" val="255996355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9 - </a:t>
            </a:r>
            <a:r>
              <a:rPr lang="en-US" dirty="0" smtClean="0"/>
              <a:t>III</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3489994"/>
              </a:xfrm>
            </p:spPr>
            <p:txBody>
              <a:bodyPr/>
              <a:lstStyle/>
              <a:p>
                <a:pPr marL="0" indent="0">
                  <a:buNone/>
                </a:pPr>
                <a:r>
                  <a:rPr lang="en-US" sz="2400" dirty="0" smtClean="0"/>
                  <a:t>Knowing the individual measured detector temperatures and the surface temperature, the emissivities are determined using Equation 18 </a:t>
                </a:r>
                <a:r>
                  <a:rPr lang="en-US" sz="2400" dirty="0"/>
                  <a:t>and routine bb_emiss:</a:t>
                </a:r>
              </a:p>
              <a:p>
                <a:pPr marL="0" indent="0">
                  <a:buNone/>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n-US" sz="2400">
                              <a:latin typeface="Cambria Math" panose="02040503050406030204" pitchFamily="18" charset="0"/>
                            </a:rPr>
                            <m:t>𝜀</m:t>
                          </m:r>
                        </m:e>
                        <m:sub>
                          <m:sSub>
                            <m:sSubPr>
                              <m:ctrlPr>
                                <a:rPr lang="en-US" sz="2400" i="1">
                                  <a:latin typeface="Cambria Math" panose="02040503050406030204" pitchFamily="18" charset="0"/>
                                </a:rPr>
                              </m:ctrlPr>
                            </m:sSubPr>
                            <m:e>
                              <m:r>
                                <a:rPr lang="en-US" sz="2400">
                                  <a:latin typeface="Cambria Math" panose="02040503050406030204" pitchFamily="18" charset="0"/>
                                </a:rPr>
                                <m:t>𝜆</m:t>
                              </m:r>
                            </m:e>
                            <m:sub>
                              <m:r>
                                <a:rPr lang="en-US" sz="2400">
                                  <a:latin typeface="Cambria Math" panose="02040503050406030204" pitchFamily="18" charset="0"/>
                                </a:rPr>
                                <m:t>1</m:t>
                              </m:r>
                            </m:sub>
                          </m:sSub>
                        </m:sub>
                      </m:sSub>
                      <m:r>
                        <a:rPr lang="en-US" sz="2400">
                          <a:latin typeface="Cambria Math" panose="02040503050406030204" pitchFamily="18" charset="0"/>
                        </a:rPr>
                        <m:t>=</m:t>
                      </m:r>
                      <m:f>
                        <m:fPr>
                          <m:ctrlPr>
                            <a:rPr lang="en-US" sz="2400" i="1">
                              <a:latin typeface="Cambria Math" panose="02040503050406030204" pitchFamily="18" charset="0"/>
                            </a:rPr>
                          </m:ctrlPr>
                        </m:fPr>
                        <m:num>
                          <m:d>
                            <m:dPr>
                              <m:ctrlPr>
                                <a:rPr lang="en-US" sz="2400" i="1">
                                  <a:latin typeface="Cambria Math" panose="02040503050406030204" pitchFamily="18" charset="0"/>
                                </a:rPr>
                              </m:ctrlPr>
                            </m:dPr>
                            <m:e>
                              <m:sSup>
                                <m:sSupPr>
                                  <m:ctrlPr>
                                    <a:rPr lang="en-US" sz="2400" i="1">
                                      <a:latin typeface="Cambria Math" panose="02040503050406030204" pitchFamily="18" charset="0"/>
                                    </a:rPr>
                                  </m:ctrlPr>
                                </m:sSupPr>
                                <m:e>
                                  <m:r>
                                    <a:rPr lang="en-US" sz="2400">
                                      <a:latin typeface="Cambria Math" panose="02040503050406030204" pitchFamily="18" charset="0"/>
                                    </a:rPr>
                                    <m:t>𝑒</m:t>
                                  </m:r>
                                </m:e>
                                <m:sup>
                                  <m:r>
                                    <a:rPr lang="en-US" sz="2400">
                                      <a:latin typeface="Cambria Math" panose="02040503050406030204" pitchFamily="18" charset="0"/>
                                    </a:rPr>
                                    <m:t>14,388 </m:t>
                                  </m:r>
                                  <m:r>
                                    <a:rPr lang="en-US" sz="2400">
                                      <a:latin typeface="Cambria Math" panose="02040503050406030204" pitchFamily="18" charset="0"/>
                                    </a:rPr>
                                    <m:t>𝜇</m:t>
                                  </m:r>
                                  <m:r>
                                    <m:rPr>
                                      <m:sty m:val="p"/>
                                    </m:rPr>
                                    <a:rPr lang="en-US" sz="2400">
                                      <a:latin typeface="Cambria Math" panose="02040503050406030204" pitchFamily="18" charset="0"/>
                                    </a:rPr>
                                    <m:t>m</m:t>
                                  </m:r>
                                  <m:r>
                                    <a:rPr lang="en-US" sz="2400">
                                      <a:latin typeface="Cambria Math" panose="02040503050406030204" pitchFamily="18" charset="0"/>
                                    </a:rPr>
                                    <m:t>–</m:t>
                                  </m:r>
                                  <m:r>
                                    <m:rPr>
                                      <m:sty m:val="p"/>
                                    </m:rPr>
                                    <a:rPr lang="en-US" sz="2400">
                                      <a:latin typeface="Cambria Math" panose="02040503050406030204" pitchFamily="18" charset="0"/>
                                    </a:rPr>
                                    <m:t>K</m:t>
                                  </m:r>
                                  <m:r>
                                    <a:rPr lang="en-US" sz="2400">
                                      <a:latin typeface="Cambria Math" panose="02040503050406030204" pitchFamily="18" charset="0"/>
                                    </a:rPr>
                                    <m:t>/0.5 </m:t>
                                  </m:r>
                                  <m:r>
                                    <m:rPr>
                                      <m:sty m:val="p"/>
                                    </m:rPr>
                                    <a:rPr lang="en-US" sz="2400" i="1">
                                      <a:latin typeface="Cambria Math" panose="02040503050406030204" pitchFamily="18" charset="0"/>
                                      <a:ea typeface="Cambria Math" panose="02040503050406030204" pitchFamily="18" charset="0"/>
                                      <a:sym typeface="Symbol" panose="05050102010706020507" pitchFamily="18" charset="2"/>
                                    </a:rPr>
                                    <m:t>μ</m:t>
                                  </m:r>
                                  <m:r>
                                    <m:rPr>
                                      <m:sty m:val="p"/>
                                    </m:rPr>
                                    <a:rPr lang="en-US" sz="2400">
                                      <a:latin typeface="Cambria Math" panose="02040503050406030204" pitchFamily="18" charset="0"/>
                                    </a:rPr>
                                    <m:t>m</m:t>
                                  </m:r>
                                  <m:r>
                                    <a:rPr lang="en-US" sz="2400">
                                      <a:latin typeface="Cambria Math" panose="02040503050406030204" pitchFamily="18" charset="0"/>
                                    </a:rPr>
                                    <m:t>∙3,304</m:t>
                                  </m:r>
                                  <m:r>
                                    <m:rPr>
                                      <m:nor/>
                                    </m:rPr>
                                    <a:rPr lang="en-US" sz="2400">
                                      <a:latin typeface="Cambria Math" panose="02040503050406030204" pitchFamily="18" charset="0"/>
                                    </a:rPr>
                                    <m:t> </m:t>
                                  </m:r>
                                  <m:r>
                                    <m:rPr>
                                      <m:sty m:val="p"/>
                                    </m:rPr>
                                    <a:rPr lang="en-US" sz="2400" b="0" i="0" smtClean="0">
                                      <a:latin typeface="Cambria Math" panose="02040503050406030204" pitchFamily="18" charset="0"/>
                                    </a:rPr>
                                    <m:t>K</m:t>
                                  </m:r>
                                </m:sup>
                              </m:sSup>
                              <m:r>
                                <a:rPr lang="en-US" sz="2400">
                                  <a:latin typeface="Cambria Math" panose="02040503050406030204" pitchFamily="18" charset="0"/>
                                </a:rPr>
                                <m:t>−1</m:t>
                              </m:r>
                            </m:e>
                          </m:d>
                        </m:num>
                        <m:den>
                          <m:d>
                            <m:dPr>
                              <m:ctrlPr>
                                <a:rPr lang="en-US" sz="2400" i="1">
                                  <a:latin typeface="Cambria Math" panose="02040503050406030204" pitchFamily="18" charset="0"/>
                                </a:rPr>
                              </m:ctrlPr>
                            </m:dPr>
                            <m:e>
                              <m:sSup>
                                <m:sSupPr>
                                  <m:ctrlPr>
                                    <a:rPr lang="en-US" sz="2400" i="1">
                                      <a:latin typeface="Cambria Math" panose="02040503050406030204" pitchFamily="18" charset="0"/>
                                    </a:rPr>
                                  </m:ctrlPr>
                                </m:sSupPr>
                                <m:e>
                                  <m:r>
                                    <a:rPr lang="en-US" sz="2400">
                                      <a:latin typeface="Cambria Math" panose="02040503050406030204" pitchFamily="18" charset="0"/>
                                    </a:rPr>
                                    <m:t>𝑒</m:t>
                                  </m:r>
                                </m:e>
                                <m:sup>
                                  <m:r>
                                    <a:rPr lang="en-US" sz="2400">
                                      <a:latin typeface="Cambria Math" panose="02040503050406030204" pitchFamily="18" charset="0"/>
                                    </a:rPr>
                                    <m:t>14,388 </m:t>
                                  </m:r>
                                  <m:r>
                                    <a:rPr lang="en-US" sz="2400">
                                      <a:latin typeface="Cambria Math" panose="02040503050406030204" pitchFamily="18" charset="0"/>
                                    </a:rPr>
                                    <m:t>𝜇</m:t>
                                  </m:r>
                                  <m:r>
                                    <m:rPr>
                                      <m:sty m:val="p"/>
                                    </m:rPr>
                                    <a:rPr lang="en-US" sz="2400">
                                      <a:latin typeface="Cambria Math" panose="02040503050406030204" pitchFamily="18" charset="0"/>
                                    </a:rPr>
                                    <m:t>m</m:t>
                                  </m:r>
                                  <m:r>
                                    <a:rPr lang="en-US" sz="2400">
                                      <a:latin typeface="Cambria Math" panose="02040503050406030204" pitchFamily="18" charset="0"/>
                                    </a:rPr>
                                    <m:t>–</m:t>
                                  </m:r>
                                  <m:r>
                                    <m:rPr>
                                      <m:sty m:val="p"/>
                                    </m:rPr>
                                    <a:rPr lang="en-US" sz="2400">
                                      <a:latin typeface="Cambria Math" panose="02040503050406030204" pitchFamily="18" charset="0"/>
                                    </a:rPr>
                                    <m:t>K</m:t>
                                  </m:r>
                                  <m:r>
                                    <a:rPr lang="en-US" sz="2400">
                                      <a:latin typeface="Cambria Math" panose="02040503050406030204" pitchFamily="18" charset="0"/>
                                    </a:rPr>
                                    <m:t>/0.5 </m:t>
                                  </m:r>
                                  <m:r>
                                    <m:rPr>
                                      <m:sty m:val="p"/>
                                    </m:rPr>
                                    <a:rPr lang="en-US" sz="2400" i="1">
                                      <a:latin typeface="Cambria Math" panose="02040503050406030204" pitchFamily="18" charset="0"/>
                                      <a:ea typeface="Cambria Math" panose="02040503050406030204" pitchFamily="18" charset="0"/>
                                      <a:sym typeface="Symbol" panose="05050102010706020507" pitchFamily="18" charset="2"/>
                                    </a:rPr>
                                    <m:t>μ</m:t>
                                  </m:r>
                                  <m:r>
                                    <m:rPr>
                                      <m:sty m:val="p"/>
                                    </m:rPr>
                                    <a:rPr lang="en-US" sz="2400">
                                      <a:latin typeface="Cambria Math" panose="02040503050406030204" pitchFamily="18" charset="0"/>
                                    </a:rPr>
                                    <m:t>m</m:t>
                                  </m:r>
                                  <m:r>
                                    <a:rPr lang="en-US" sz="2400">
                                      <a:latin typeface="Cambria Math" panose="02040503050406030204" pitchFamily="18" charset="0"/>
                                    </a:rPr>
                                    <m:t>∙2,800 </m:t>
                                  </m:r>
                                  <m:r>
                                    <m:rPr>
                                      <m:sty m:val="p"/>
                                    </m:rPr>
                                    <a:rPr lang="en-US" sz="2400">
                                      <a:latin typeface="Cambria Math" panose="02040503050406030204" pitchFamily="18" charset="0"/>
                                    </a:rPr>
                                    <m:t>K</m:t>
                                  </m:r>
                                </m:sup>
                              </m:sSup>
                              <m:r>
                                <a:rPr lang="en-US" sz="2400">
                                  <a:latin typeface="Cambria Math" panose="02040503050406030204" pitchFamily="18" charset="0"/>
                                </a:rPr>
                                <m:t>−1</m:t>
                              </m:r>
                            </m:e>
                          </m:d>
                        </m:den>
                      </m:f>
                      <m:r>
                        <a:rPr lang="en-US" sz="2400">
                          <a:latin typeface="Cambria Math" panose="02040503050406030204" pitchFamily="18" charset="0"/>
                        </a:rPr>
                        <m:t>=0.209</m:t>
                      </m:r>
                    </m:oMath>
                  </m:oMathPara>
                </a14:m>
                <a:endParaRPr lang="en-US" sz="2400" dirty="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n-US" sz="2400">
                              <a:latin typeface="Cambria Math" panose="02040503050406030204" pitchFamily="18" charset="0"/>
                            </a:rPr>
                            <m:t>𝜀</m:t>
                          </m:r>
                        </m:e>
                        <m:sub>
                          <m:sSub>
                            <m:sSubPr>
                              <m:ctrlPr>
                                <a:rPr lang="en-US" sz="2400" i="1">
                                  <a:latin typeface="Cambria Math" panose="02040503050406030204" pitchFamily="18" charset="0"/>
                                </a:rPr>
                              </m:ctrlPr>
                            </m:sSubPr>
                            <m:e>
                              <m:r>
                                <a:rPr lang="en-US" sz="2400">
                                  <a:latin typeface="Cambria Math" panose="02040503050406030204" pitchFamily="18" charset="0"/>
                                </a:rPr>
                                <m:t>𝜆</m:t>
                              </m:r>
                            </m:e>
                            <m:sub>
                              <m:r>
                                <a:rPr lang="en-US" sz="2400">
                                  <a:latin typeface="Cambria Math" panose="02040503050406030204" pitchFamily="18" charset="0"/>
                                </a:rPr>
                                <m:t>2</m:t>
                              </m:r>
                            </m:sub>
                          </m:sSub>
                        </m:sub>
                      </m:sSub>
                      <m:r>
                        <a:rPr lang="en-US" sz="2400">
                          <a:latin typeface="Cambria Math" panose="02040503050406030204" pitchFamily="18" charset="0"/>
                        </a:rPr>
                        <m:t>=</m:t>
                      </m:r>
                      <m:f>
                        <m:fPr>
                          <m:ctrlPr>
                            <a:rPr lang="en-US" sz="2400" i="1">
                              <a:latin typeface="Cambria Math" panose="02040503050406030204" pitchFamily="18" charset="0"/>
                            </a:rPr>
                          </m:ctrlPr>
                        </m:fPr>
                        <m:num>
                          <m:d>
                            <m:dPr>
                              <m:ctrlPr>
                                <a:rPr lang="en-US" sz="2400" i="1">
                                  <a:latin typeface="Cambria Math" panose="02040503050406030204" pitchFamily="18" charset="0"/>
                                </a:rPr>
                              </m:ctrlPr>
                            </m:dPr>
                            <m:e>
                              <m:sSup>
                                <m:sSupPr>
                                  <m:ctrlPr>
                                    <a:rPr lang="en-US" sz="2400" i="1">
                                      <a:latin typeface="Cambria Math" panose="02040503050406030204" pitchFamily="18" charset="0"/>
                                    </a:rPr>
                                  </m:ctrlPr>
                                </m:sSupPr>
                                <m:e>
                                  <m:r>
                                    <a:rPr lang="en-US" sz="2400">
                                      <a:latin typeface="Cambria Math" panose="02040503050406030204" pitchFamily="18" charset="0"/>
                                    </a:rPr>
                                    <m:t>𝑒</m:t>
                                  </m:r>
                                </m:e>
                                <m:sup>
                                  <m:r>
                                    <a:rPr lang="en-US" sz="2400">
                                      <a:latin typeface="Cambria Math" panose="02040503050406030204" pitchFamily="18" charset="0"/>
                                    </a:rPr>
                                    <m:t>14,388 </m:t>
                                  </m:r>
                                  <m:r>
                                    <a:rPr lang="en-US" sz="2400">
                                      <a:latin typeface="Cambria Math" panose="02040503050406030204" pitchFamily="18" charset="0"/>
                                    </a:rPr>
                                    <m:t>𝜇</m:t>
                                  </m:r>
                                  <m:r>
                                    <m:rPr>
                                      <m:sty m:val="p"/>
                                    </m:rPr>
                                    <a:rPr lang="en-US" sz="2400">
                                      <a:latin typeface="Cambria Math" panose="02040503050406030204" pitchFamily="18" charset="0"/>
                                    </a:rPr>
                                    <m:t>m</m:t>
                                  </m:r>
                                  <m:r>
                                    <a:rPr lang="en-US" sz="2400">
                                      <a:latin typeface="Cambria Math" panose="02040503050406030204" pitchFamily="18" charset="0"/>
                                    </a:rPr>
                                    <m:t>–</m:t>
                                  </m:r>
                                  <m:r>
                                    <m:rPr>
                                      <m:sty m:val="p"/>
                                    </m:rPr>
                                    <a:rPr lang="en-US" sz="2400">
                                      <a:latin typeface="Cambria Math" panose="02040503050406030204" pitchFamily="18" charset="0"/>
                                    </a:rPr>
                                    <m:t>K</m:t>
                                  </m:r>
                                  <m:r>
                                    <a:rPr lang="en-US" sz="2400">
                                      <a:latin typeface="Cambria Math" panose="02040503050406030204" pitchFamily="18" charset="0"/>
                                    </a:rPr>
                                    <m:t>/0.6 </m:t>
                                  </m:r>
                                  <m:r>
                                    <m:rPr>
                                      <m:sty m:val="p"/>
                                    </m:rPr>
                                    <a:rPr lang="en-US" sz="2400" i="1">
                                      <a:latin typeface="Cambria Math" panose="02040503050406030204" pitchFamily="18" charset="0"/>
                                      <a:ea typeface="Cambria Math" panose="02040503050406030204" pitchFamily="18" charset="0"/>
                                      <a:sym typeface="Symbol" panose="05050102010706020507" pitchFamily="18" charset="2"/>
                                    </a:rPr>
                                    <m:t>μ</m:t>
                                  </m:r>
                                  <m:r>
                                    <m:rPr>
                                      <m:sty m:val="p"/>
                                    </m:rPr>
                                    <a:rPr lang="en-US" sz="2400">
                                      <a:latin typeface="Cambria Math" panose="02040503050406030204" pitchFamily="18" charset="0"/>
                                    </a:rPr>
                                    <m:t>m</m:t>
                                  </m:r>
                                  <m:r>
                                    <a:rPr lang="en-US" sz="2400">
                                      <a:latin typeface="Cambria Math" panose="02040503050406030204" pitchFamily="18" charset="0"/>
                                    </a:rPr>
                                    <m:t>∙3,304</m:t>
                                  </m:r>
                                  <m:r>
                                    <m:rPr>
                                      <m:nor/>
                                    </m:rPr>
                                    <a:rPr lang="en-US" sz="2400">
                                      <a:latin typeface="Cambria Math" panose="02040503050406030204" pitchFamily="18" charset="0"/>
                                    </a:rPr>
                                    <m:t> </m:t>
                                  </m:r>
                                  <m:r>
                                    <m:rPr>
                                      <m:sty m:val="p"/>
                                    </m:rPr>
                                    <a:rPr lang="en-US" sz="2400" b="0" i="0" smtClean="0">
                                      <a:latin typeface="Cambria Math" panose="02040503050406030204" pitchFamily="18" charset="0"/>
                                    </a:rPr>
                                    <m:t>K</m:t>
                                  </m:r>
                                </m:sup>
                              </m:sSup>
                              <m:r>
                                <a:rPr lang="en-US" sz="2400">
                                  <a:latin typeface="Cambria Math" panose="02040503050406030204" pitchFamily="18" charset="0"/>
                                </a:rPr>
                                <m:t>−1</m:t>
                              </m:r>
                            </m:e>
                          </m:d>
                        </m:num>
                        <m:den>
                          <m:d>
                            <m:dPr>
                              <m:ctrlPr>
                                <a:rPr lang="en-US" sz="2400" i="1">
                                  <a:latin typeface="Cambria Math" panose="02040503050406030204" pitchFamily="18" charset="0"/>
                                </a:rPr>
                              </m:ctrlPr>
                            </m:dPr>
                            <m:e>
                              <m:sSup>
                                <m:sSupPr>
                                  <m:ctrlPr>
                                    <a:rPr lang="en-US" sz="2400" i="1">
                                      <a:latin typeface="Cambria Math" panose="02040503050406030204" pitchFamily="18" charset="0"/>
                                    </a:rPr>
                                  </m:ctrlPr>
                                </m:sSupPr>
                                <m:e>
                                  <m:r>
                                    <a:rPr lang="en-US" sz="2400">
                                      <a:latin typeface="Cambria Math" panose="02040503050406030204" pitchFamily="18" charset="0"/>
                                    </a:rPr>
                                    <m:t>𝑒</m:t>
                                  </m:r>
                                </m:e>
                                <m:sup>
                                  <m:r>
                                    <a:rPr lang="en-US" sz="2400">
                                      <a:latin typeface="Cambria Math" panose="02040503050406030204" pitchFamily="18" charset="0"/>
                                    </a:rPr>
                                    <m:t>14,388 </m:t>
                                  </m:r>
                                  <m:r>
                                    <a:rPr lang="en-US" sz="2400">
                                      <a:latin typeface="Cambria Math" panose="02040503050406030204" pitchFamily="18" charset="0"/>
                                    </a:rPr>
                                    <m:t>𝜇</m:t>
                                  </m:r>
                                  <m:r>
                                    <m:rPr>
                                      <m:sty m:val="p"/>
                                    </m:rPr>
                                    <a:rPr lang="en-US" sz="2400">
                                      <a:latin typeface="Cambria Math" panose="02040503050406030204" pitchFamily="18" charset="0"/>
                                    </a:rPr>
                                    <m:t>m</m:t>
                                  </m:r>
                                  <m:r>
                                    <a:rPr lang="en-US" sz="2400">
                                      <a:latin typeface="Cambria Math" panose="02040503050406030204" pitchFamily="18" charset="0"/>
                                    </a:rPr>
                                    <m:t>–</m:t>
                                  </m:r>
                                  <m:r>
                                    <m:rPr>
                                      <m:sty m:val="p"/>
                                    </m:rPr>
                                    <a:rPr lang="en-US" sz="2400">
                                      <a:latin typeface="Cambria Math" panose="02040503050406030204" pitchFamily="18" charset="0"/>
                                    </a:rPr>
                                    <m:t>K</m:t>
                                  </m:r>
                                  <m:r>
                                    <a:rPr lang="en-US" sz="2400">
                                      <a:latin typeface="Cambria Math" panose="02040503050406030204" pitchFamily="18" charset="0"/>
                                    </a:rPr>
                                    <m:t>/0.6 </m:t>
                                  </m:r>
                                  <m:r>
                                    <m:rPr>
                                      <m:sty m:val="p"/>
                                    </m:rPr>
                                    <a:rPr lang="en-US" sz="2400" i="1">
                                      <a:latin typeface="Cambria Math" panose="02040503050406030204" pitchFamily="18" charset="0"/>
                                      <a:ea typeface="Cambria Math" panose="02040503050406030204" pitchFamily="18" charset="0"/>
                                      <a:sym typeface="Symbol" panose="05050102010706020507" pitchFamily="18" charset="2"/>
                                    </a:rPr>
                                    <m:t>μ</m:t>
                                  </m:r>
                                  <m:r>
                                    <m:rPr>
                                      <m:sty m:val="p"/>
                                    </m:rPr>
                                    <a:rPr lang="en-US" sz="2400">
                                      <a:latin typeface="Cambria Math" panose="02040503050406030204" pitchFamily="18" charset="0"/>
                                    </a:rPr>
                                    <m:t>m</m:t>
                                  </m:r>
                                  <m:r>
                                    <a:rPr lang="en-US" sz="2400">
                                      <a:latin typeface="Cambria Math" panose="02040503050406030204" pitchFamily="18" charset="0"/>
                                    </a:rPr>
                                    <m:t>∙2,750 </m:t>
                                  </m:r>
                                  <m:r>
                                    <m:rPr>
                                      <m:sty m:val="p"/>
                                    </m:rPr>
                                    <a:rPr lang="en-US" sz="2400">
                                      <a:latin typeface="Cambria Math" panose="02040503050406030204" pitchFamily="18" charset="0"/>
                                    </a:rPr>
                                    <m:t>K</m:t>
                                  </m:r>
                                </m:sup>
                              </m:sSup>
                              <m:r>
                                <a:rPr lang="en-US" sz="2400">
                                  <a:latin typeface="Cambria Math" panose="02040503050406030204" pitchFamily="18" charset="0"/>
                                </a:rPr>
                                <m:t>−1</m:t>
                              </m:r>
                            </m:e>
                          </m:d>
                        </m:den>
                      </m:f>
                      <m:r>
                        <a:rPr lang="en-US" sz="2400">
                          <a:latin typeface="Cambria Math" panose="02040503050406030204" pitchFamily="18" charset="0"/>
                        </a:rPr>
                        <m:t>=0.232</m:t>
                      </m:r>
                    </m:oMath>
                  </m:oMathPara>
                </a14:m>
                <a:endParaRPr lang="en-US" sz="2400" dirty="0">
                  <a:latin typeface="Cambria Math" panose="02040503050406030204" pitchFamily="18" charset="0"/>
                </a:endParaRPr>
              </a:p>
              <a:p>
                <a:pPr marL="0" indent="0">
                  <a:buNone/>
                </a:pPr>
                <a:r>
                  <a:rPr lang="en-US" sz="2400" dirty="0"/>
                  <a:t>So that</a:t>
                </a:r>
                <a14:m>
                  <m:oMath xmlns:m="http://schemas.openxmlformats.org/officeDocument/2006/math">
                    <m:r>
                      <a:rPr lang="en-US" sz="2400" i="1">
                        <a:latin typeface="Cambria Math" panose="02040503050406030204" pitchFamily="18" charset="0"/>
                      </a:rPr>
                      <m:t> </m:t>
                    </m:r>
                    <m:f>
                      <m:fPr>
                        <m:type m:val="lin"/>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l-GR" sz="2400" i="1">
                                <a:latin typeface="Cambria Math" panose="02040503050406030204" pitchFamily="18" charset="0"/>
                              </a:rPr>
                              <m:t>𝜀</m:t>
                            </m:r>
                          </m:e>
                          <m:sub>
                            <m:sSub>
                              <m:sSubPr>
                                <m:ctrlPr>
                                  <a:rPr lang="en-US" sz="2400" i="1">
                                    <a:latin typeface="Cambria Math" panose="02040503050406030204" pitchFamily="18" charset="0"/>
                                  </a:rPr>
                                </m:ctrlPr>
                              </m:sSubPr>
                              <m:e>
                                <m:r>
                                  <a:rPr lang="el-GR" sz="2400" i="1">
                                    <a:latin typeface="Cambria Math" panose="02040503050406030204" pitchFamily="18" charset="0"/>
                                  </a:rPr>
                                  <m:t>𝜆</m:t>
                                </m:r>
                              </m:e>
                              <m:sub>
                                <m:r>
                                  <a:rPr lang="en-US" sz="2400" i="1">
                                    <a:latin typeface="Cambria Math" panose="02040503050406030204" pitchFamily="18" charset="0"/>
                                  </a:rPr>
                                  <m:t>1</m:t>
                                </m:r>
                              </m:sub>
                            </m:sSub>
                          </m:sub>
                        </m:sSub>
                      </m:num>
                      <m:den>
                        <m:sSub>
                          <m:sSubPr>
                            <m:ctrlPr>
                              <a:rPr lang="en-US" sz="2400" i="1">
                                <a:latin typeface="Cambria Math" panose="02040503050406030204" pitchFamily="18" charset="0"/>
                              </a:rPr>
                            </m:ctrlPr>
                          </m:sSubPr>
                          <m:e>
                            <m:r>
                              <a:rPr lang="el-GR" sz="2400" i="1">
                                <a:latin typeface="Cambria Math" panose="02040503050406030204" pitchFamily="18" charset="0"/>
                              </a:rPr>
                              <m:t>𝜀</m:t>
                            </m:r>
                          </m:e>
                          <m:sub>
                            <m:sSub>
                              <m:sSubPr>
                                <m:ctrlPr>
                                  <a:rPr lang="en-US" sz="2400" i="1">
                                    <a:latin typeface="Cambria Math" panose="02040503050406030204" pitchFamily="18" charset="0"/>
                                  </a:rPr>
                                </m:ctrlPr>
                              </m:sSubPr>
                              <m:e>
                                <m:r>
                                  <a:rPr lang="el-GR" sz="2400" i="1">
                                    <a:latin typeface="Cambria Math" panose="02040503050406030204" pitchFamily="18" charset="0"/>
                                  </a:rPr>
                                  <m:t>𝜆</m:t>
                                </m:r>
                              </m:e>
                              <m:sub>
                                <m:r>
                                  <a:rPr lang="en-US" sz="2400" i="1">
                                    <a:latin typeface="Cambria Math" panose="02040503050406030204" pitchFamily="18" charset="0"/>
                                  </a:rPr>
                                  <m:t>2</m:t>
                                </m:r>
                              </m:sub>
                            </m:sSub>
                          </m:sub>
                        </m:sSub>
                      </m:den>
                    </m:f>
                    <m:r>
                      <a:rPr lang="en-US" sz="2400" i="1">
                        <a:latin typeface="Cambria Math" panose="02040503050406030204" pitchFamily="18" charset="0"/>
                      </a:rPr>
                      <m:t>=0.9</m:t>
                    </m:r>
                  </m:oMath>
                </a14:m>
                <a:r>
                  <a:rPr lang="en-US" sz="2400" dirty="0"/>
                  <a:t>, consistent with our initial </a:t>
                </a:r>
                <a:r>
                  <a:rPr lang="en-US" sz="2400" dirty="0" smtClean="0"/>
                  <a:t>assumption</a:t>
                </a:r>
                <a:r>
                  <a:rPr lang="en-US" sz="2400" dirty="0"/>
                  <a:t>.</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3489994"/>
              </a:xfrm>
              <a:blipFill rotWithShape="0">
                <a:blip r:embed="rId3"/>
                <a:stretch>
                  <a:fillRect l="-1111" t="-1399" r="-1630" b="-23077"/>
                </a:stretch>
              </a:blipFill>
            </p:spPr>
            <p:txBody>
              <a:bodyPr/>
              <a:lstStyle/>
              <a:p>
                <a:r>
                  <a:rPr lang="en-US">
                    <a:noFill/>
                  </a:rPr>
                  <a:t> </a:t>
                </a:r>
              </a:p>
            </p:txBody>
          </p:sp>
        </mc:Fallback>
      </mc:AlternateContent>
    </p:spTree>
    <p:extLst>
      <p:ext uri="{BB962C8B-B14F-4D97-AF65-F5344CB8AC3E}">
        <p14:creationId xmlns:p14="http://schemas.microsoft.com/office/powerpoint/2010/main" val="135984766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Ratio Method Sensitivities</a:t>
            </a:r>
            <a:endParaRPr lang="en-US" sz="3200" dirty="0"/>
          </a:p>
        </p:txBody>
      </p:sp>
      <p:sp>
        <p:nvSpPr>
          <p:cNvPr id="3" name="Content Placeholder 2"/>
          <p:cNvSpPr>
            <a:spLocks noGrp="1"/>
          </p:cNvSpPr>
          <p:nvPr>
            <p:ph idx="1"/>
          </p:nvPr>
        </p:nvSpPr>
        <p:spPr>
          <a:xfrm>
            <a:off x="457200" y="1295400"/>
            <a:ext cx="8229600" cy="4525963"/>
          </a:xfrm>
        </p:spPr>
        <p:txBody>
          <a:bodyPr>
            <a:normAutofit/>
          </a:bodyPr>
          <a:lstStyle/>
          <a:p>
            <a:pPr marL="0" indent="0">
              <a:buNone/>
            </a:pPr>
            <a:r>
              <a:rPr lang="en-US" sz="2400" dirty="0" smtClean="0">
                <a:latin typeface="+mn-lt"/>
              </a:rPr>
              <a:t>The sensitivity of the true surface temperature to the emissivity ratio can be calculated for the case where Planck’s law is valid by differentiating Equation 17. This is:</a:t>
            </a:r>
          </a:p>
          <a:p>
            <a:pPr marL="0" indent="0">
              <a:buNone/>
            </a:pPr>
            <a:endParaRPr lang="en-US" sz="2400" dirty="0" smtClean="0">
              <a:latin typeface="+mn-lt"/>
            </a:endParaRPr>
          </a:p>
          <a:p>
            <a:pPr marL="0" indent="0">
              <a:buNone/>
            </a:pPr>
            <a:endParaRPr lang="en-US" sz="2400" dirty="0">
              <a:latin typeface="+mn-lt"/>
            </a:endParaRPr>
          </a:p>
          <a:p>
            <a:pPr marL="0" indent="0">
              <a:buNone/>
            </a:pPr>
            <a:endParaRPr lang="en-US" sz="1200" dirty="0" smtClean="0">
              <a:latin typeface="+mn-lt"/>
            </a:endParaRPr>
          </a:p>
          <a:p>
            <a:pPr marL="0" indent="0">
              <a:buNone/>
            </a:pPr>
            <a:r>
              <a:rPr lang="en-US" sz="2400" dirty="0" smtClean="0">
                <a:latin typeface="+mn-lt"/>
              </a:rPr>
              <a:t>When Wien’s approximation is valid, then the sensitivity can be easily determined utilizing the similarity to the spectral method as discussed before. The sensitivity then becomes:</a:t>
            </a:r>
            <a:endParaRPr lang="en-US" sz="2400" dirty="0">
              <a:latin typeface="+mn-lt"/>
            </a:endParaRPr>
          </a:p>
        </p:txBody>
      </p:sp>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4108686027"/>
                  </p:ext>
                </p:extLst>
              </p:nvPr>
            </p:nvGraphicFramePr>
            <p:xfrm>
              <a:off x="381000" y="5029200"/>
              <a:ext cx="8382000" cy="860298"/>
            </p:xfrm>
            <a:graphic>
              <a:graphicData uri="http://schemas.openxmlformats.org/drawingml/2006/table">
                <a:tbl>
                  <a:tblPr firstRow="1" firstCol="1" bandRow="1">
                    <a:tableStyleId>{5C22544A-7EE6-4342-B048-85BDC9FD1C3A}</a:tableStyleId>
                  </a:tblPr>
                  <a:tblGrid>
                    <a:gridCol w="543278"/>
                    <a:gridCol w="7062611"/>
                    <a:gridCol w="776111"/>
                  </a:tblGrid>
                  <a:tr h="0">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f>
                                  <m:fPr>
                                    <m:ctrlPr>
                                      <a:rPr lang="en-US" sz="2400" b="0" i="1" smtClean="0">
                                        <a:solidFill>
                                          <a:schemeClr val="tx1"/>
                                        </a:solidFill>
                                        <a:latin typeface="Cambria Math" panose="02040503050406030204" pitchFamily="18" charset="0"/>
                                      </a:rPr>
                                    </m:ctrlPr>
                                  </m:fPr>
                                  <m:num>
                                    <m:r>
                                      <a:rPr lang="en-US" sz="2400" b="0" i="1" smtClean="0">
                                        <a:solidFill>
                                          <a:schemeClr val="tx1"/>
                                        </a:solidFill>
                                        <a:latin typeface="Cambria Math" panose="02040503050406030204" pitchFamily="18" charset="0"/>
                                      </a:rPr>
                                      <m:t>𝑑</m:t>
                                    </m:r>
                                    <m:func>
                                      <m:funcPr>
                                        <m:ctrlPr>
                                          <a:rPr lang="en-US" sz="2400" b="0" i="1" smtClean="0">
                                            <a:solidFill>
                                              <a:schemeClr val="tx1"/>
                                            </a:solidFill>
                                            <a:latin typeface="Cambria Math" panose="02040503050406030204" pitchFamily="18" charset="0"/>
                                          </a:rPr>
                                        </m:ctrlPr>
                                      </m:funcPr>
                                      <m:fName>
                                        <m:r>
                                          <m:rPr>
                                            <m:sty m:val="p"/>
                                          </m:rPr>
                                          <a:rPr lang="en-US" sz="2400" b="0" i="0" smtClean="0">
                                            <a:solidFill>
                                              <a:schemeClr val="tx1"/>
                                            </a:solidFill>
                                            <a:latin typeface="Cambria Math" panose="02040503050406030204" pitchFamily="18" charset="0"/>
                                          </a:rPr>
                                          <m:t>ln</m:t>
                                        </m:r>
                                      </m:fName>
                                      <m:e>
                                        <m:r>
                                          <a:rPr lang="en-US" sz="2400" b="0" i="1" smtClean="0">
                                            <a:solidFill>
                                              <a:schemeClr val="tx1"/>
                                            </a:solidFill>
                                            <a:latin typeface="Cambria Math" panose="02040503050406030204" pitchFamily="18" charset="0"/>
                                          </a:rPr>
                                          <m:t>𝑇</m:t>
                                        </m:r>
                                      </m:e>
                                    </m:func>
                                  </m:num>
                                  <m:den>
                                    <m:r>
                                      <a:rPr lang="en-US" sz="2400" b="0" i="1" smtClean="0">
                                        <a:solidFill>
                                          <a:schemeClr val="tx1"/>
                                        </a:solidFill>
                                        <a:latin typeface="Cambria Math" panose="02040503050406030204" pitchFamily="18" charset="0"/>
                                      </a:rPr>
                                      <m:t>𝑑</m:t>
                                    </m:r>
                                    <m:func>
                                      <m:funcPr>
                                        <m:ctrlPr>
                                          <a:rPr lang="en-US" sz="2400" b="0" i="1" smtClean="0">
                                            <a:solidFill>
                                              <a:schemeClr val="tx1"/>
                                            </a:solidFill>
                                            <a:latin typeface="Cambria Math" panose="02040503050406030204" pitchFamily="18" charset="0"/>
                                          </a:rPr>
                                        </m:ctrlPr>
                                      </m:funcPr>
                                      <m:fName>
                                        <m:r>
                                          <m:rPr>
                                            <m:sty m:val="p"/>
                                          </m:rPr>
                                          <a:rPr lang="en-US" sz="2400" b="0" i="0" smtClean="0">
                                            <a:solidFill>
                                              <a:schemeClr val="tx1"/>
                                            </a:solidFill>
                                            <a:latin typeface="Cambria Math" panose="02040503050406030204" pitchFamily="18" charset="0"/>
                                          </a:rPr>
                                          <m:t>ln</m:t>
                                        </m:r>
                                      </m:fName>
                                      <m:e>
                                        <m:sSub>
                                          <m:sSubPr>
                                            <m:ctrlPr>
                                              <a:rPr lang="en-US" sz="2400" b="0" i="1" smtClean="0">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𝜀</m:t>
                                            </m:r>
                                          </m:e>
                                          <m:sub>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𝜆</m:t>
                                                </m:r>
                                              </m:e>
                                              <m:sub>
                                                <m:r>
                                                  <a:rPr lang="en-US" sz="2400" b="0" i="1">
                                                    <a:solidFill>
                                                      <a:schemeClr val="tx1"/>
                                                    </a:solidFill>
                                                    <a:latin typeface="Cambria Math" panose="02040503050406030204" pitchFamily="18" charset="0"/>
                                                  </a:rPr>
                                                  <m:t>𝑖</m:t>
                                                </m:r>
                                              </m:sub>
                                            </m:sSub>
                                          </m:sub>
                                        </m:sSub>
                                      </m:e>
                                    </m:func>
                                  </m:den>
                                </m:f>
                                <m:r>
                                  <a:rPr lang="en-US" sz="2400" b="1" i="1" smtClean="0">
                                    <a:solidFill>
                                      <a:schemeClr val="tx1"/>
                                    </a:solidFill>
                                    <a:latin typeface="Cambria Math" panose="02040503050406030204" pitchFamily="18" charset="0"/>
                                  </a:rPr>
                                  <m:t>=</m:t>
                                </m:r>
                                <m:f>
                                  <m:fPr>
                                    <m:ctrlPr>
                                      <a:rPr lang="en-US" sz="2400" i="1">
                                        <a:solidFill>
                                          <a:schemeClr val="tx1"/>
                                        </a:solidFill>
                                        <a:latin typeface="Cambria Math" panose="02040503050406030204" pitchFamily="18" charset="0"/>
                                      </a:rPr>
                                    </m:ctrlPr>
                                  </m:fPr>
                                  <m:num>
                                    <m:r>
                                      <m:rPr>
                                        <m:sty m:val="p"/>
                                      </m:rPr>
                                      <a:rPr lang="en-US" sz="2400" b="0" i="0" smtClean="0">
                                        <a:solidFill>
                                          <a:schemeClr val="tx1"/>
                                        </a:solidFill>
                                        <a:latin typeface="Cambria Math" panose="02040503050406030204" pitchFamily="18" charset="0"/>
                                        <a:ea typeface="Cambria Math" panose="02040503050406030204" pitchFamily="18" charset="0"/>
                                      </a:rPr>
                                      <m:t>Λ</m:t>
                                    </m:r>
                                    <m:r>
                                      <a:rPr lang="en-US" sz="2400" i="1">
                                        <a:solidFill>
                                          <a:schemeClr val="tx1"/>
                                        </a:solidFill>
                                        <a:latin typeface="Cambria Math" panose="02040503050406030204" pitchFamily="18" charset="0"/>
                                      </a:rPr>
                                      <m:t>𝑇</m:t>
                                    </m:r>
                                  </m:num>
                                  <m:den>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𝐶</m:t>
                                        </m:r>
                                      </m:e>
                                      <m:sub>
                                        <m:r>
                                          <a:rPr lang="en-US" sz="2400" i="0">
                                            <a:solidFill>
                                              <a:schemeClr val="tx1"/>
                                            </a:solidFill>
                                            <a:latin typeface="Cambria Math" panose="02040503050406030204" pitchFamily="18" charset="0"/>
                                          </a:rPr>
                                          <m:t>2</m:t>
                                        </m:r>
                                      </m:sub>
                                    </m:sSub>
                                  </m:den>
                                </m:f>
                              </m:oMath>
                            </m:oMathPara>
                          </a14:m>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(28)</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4108686027"/>
                  </p:ext>
                </p:extLst>
              </p:nvPr>
            </p:nvGraphicFramePr>
            <p:xfrm>
              <a:off x="381000" y="5029200"/>
              <a:ext cx="8382000" cy="860298"/>
            </p:xfrm>
            <a:graphic>
              <a:graphicData uri="http://schemas.openxmlformats.org/drawingml/2006/table">
                <a:tbl>
                  <a:tblPr firstRow="1" firstCol="1" bandRow="1">
                    <a:tableStyleId>{5C22544A-7EE6-4342-B048-85BDC9FD1C3A}</a:tableStyleId>
                  </a:tblPr>
                  <a:tblGrid>
                    <a:gridCol w="543278"/>
                    <a:gridCol w="7062611"/>
                    <a:gridCol w="776111"/>
                  </a:tblGrid>
                  <a:tr h="860298">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blipFill rotWithShape="0">
                          <a:blip r:embed="rId3"/>
                          <a:stretch>
                            <a:fillRect l="-7672" r="-10948"/>
                          </a:stretch>
                        </a:blip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28)</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3501409011"/>
                  </p:ext>
                </p:extLst>
              </p:nvPr>
            </p:nvGraphicFramePr>
            <p:xfrm>
              <a:off x="381000" y="2578100"/>
              <a:ext cx="8382000" cy="1038479"/>
            </p:xfrm>
            <a:graphic>
              <a:graphicData uri="http://schemas.openxmlformats.org/drawingml/2006/table">
                <a:tbl>
                  <a:tblPr firstRow="1" firstCol="1" bandRow="1">
                    <a:tableStyleId>{5C22544A-7EE6-4342-B048-85BDC9FD1C3A}</a:tableStyleId>
                  </a:tblPr>
                  <a:tblGrid>
                    <a:gridCol w="543278"/>
                    <a:gridCol w="7062611"/>
                    <a:gridCol w="776111"/>
                  </a:tblGrid>
                  <a:tr h="886079">
                    <a:tc>
                      <a:txBody>
                        <a:bodyPr/>
                        <a:lstStyle/>
                        <a:p>
                          <a:pPr marL="0" marR="0">
                            <a:lnSpc>
                              <a:spcPct val="107000"/>
                            </a:lnSpc>
                            <a:spcBef>
                              <a:spcPts val="0"/>
                            </a:spcBef>
                            <a:spcAft>
                              <a:spcPts val="0"/>
                            </a:spcAft>
                          </a:pPr>
                          <a:r>
                            <a:rPr lang="en-US" sz="2000" dirty="0">
                              <a:solidFill>
                                <a:schemeClr val="tx1"/>
                              </a:solidFill>
                              <a:effectLst/>
                            </a:rPr>
                            <a:t> </a:t>
                          </a:r>
                          <a:endParaRPr lang="en-US"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f>
                                  <m:fPr>
                                    <m:ctrlPr>
                                      <a:rPr lang="en-US" sz="1800" i="1" smtClean="0">
                                        <a:solidFill>
                                          <a:schemeClr val="tx1"/>
                                        </a:solidFill>
                                        <a:latin typeface="Cambria Math" panose="02040503050406030204" pitchFamily="18" charset="0"/>
                                      </a:rPr>
                                    </m:ctrlPr>
                                  </m:fPr>
                                  <m:num>
                                    <m:r>
                                      <a:rPr lang="en-US" sz="1800" i="1">
                                        <a:solidFill>
                                          <a:schemeClr val="tx1"/>
                                        </a:solidFill>
                                        <a:latin typeface="Cambria Math" panose="02040503050406030204" pitchFamily="18" charset="0"/>
                                      </a:rPr>
                                      <m:t>𝑑</m:t>
                                    </m:r>
                                    <m:func>
                                      <m:funcPr>
                                        <m:ctrlPr>
                                          <a:rPr lang="en-US" sz="1800" i="1">
                                            <a:solidFill>
                                              <a:schemeClr val="tx1"/>
                                            </a:solidFill>
                                            <a:latin typeface="Cambria Math" panose="02040503050406030204" pitchFamily="18" charset="0"/>
                                          </a:rPr>
                                        </m:ctrlPr>
                                      </m:funcPr>
                                      <m:fName>
                                        <m:r>
                                          <m:rPr>
                                            <m:sty m:val="p"/>
                                          </m:rPr>
                                          <a:rPr lang="en-US" sz="1800">
                                            <a:solidFill>
                                              <a:schemeClr val="tx1"/>
                                            </a:solidFill>
                                            <a:latin typeface="Cambria Math" panose="02040503050406030204" pitchFamily="18" charset="0"/>
                                          </a:rPr>
                                          <m:t>ln</m:t>
                                        </m:r>
                                      </m:fName>
                                      <m:e>
                                        <m:r>
                                          <a:rPr lang="en-US" sz="1800" i="1">
                                            <a:solidFill>
                                              <a:schemeClr val="tx1"/>
                                            </a:solidFill>
                                            <a:latin typeface="Cambria Math" panose="02040503050406030204" pitchFamily="18" charset="0"/>
                                          </a:rPr>
                                          <m:t>𝑇</m:t>
                                        </m:r>
                                      </m:e>
                                    </m:func>
                                  </m:num>
                                  <m:den>
                                    <m:r>
                                      <a:rPr lang="en-US" sz="1800" i="1">
                                        <a:solidFill>
                                          <a:schemeClr val="tx1"/>
                                        </a:solidFill>
                                        <a:latin typeface="Cambria Math" panose="02040503050406030204" pitchFamily="18" charset="0"/>
                                      </a:rPr>
                                      <m:t>𝑑</m:t>
                                    </m:r>
                                    <m:func>
                                      <m:funcPr>
                                        <m:ctrlPr>
                                          <a:rPr lang="en-US" sz="1800" i="1">
                                            <a:solidFill>
                                              <a:schemeClr val="tx1"/>
                                            </a:solidFill>
                                            <a:latin typeface="Cambria Math" panose="02040503050406030204" pitchFamily="18" charset="0"/>
                                          </a:rPr>
                                        </m:ctrlPr>
                                      </m:funcPr>
                                      <m:fName>
                                        <m:r>
                                          <m:rPr>
                                            <m:sty m:val="p"/>
                                          </m:rPr>
                                          <a:rPr lang="en-US" sz="1800">
                                            <a:solidFill>
                                              <a:schemeClr val="tx1"/>
                                            </a:solidFill>
                                            <a:latin typeface="Cambria Math" panose="02040503050406030204" pitchFamily="18" charset="0"/>
                                          </a:rPr>
                                          <m:t>ln</m:t>
                                        </m:r>
                                      </m:fName>
                                      <m:e>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𝜀</m:t>
                                            </m:r>
                                          </m:e>
                                          <m:sub>
                                            <m:r>
                                              <a:rPr lang="en-US" sz="1800" i="1">
                                                <a:solidFill>
                                                  <a:schemeClr val="tx1"/>
                                                </a:solidFill>
                                                <a:latin typeface="Cambria Math" panose="02040503050406030204" pitchFamily="18" charset="0"/>
                                              </a:rPr>
                                              <m:t>𝑟</m:t>
                                            </m:r>
                                          </m:sub>
                                        </m:sSub>
                                      </m:e>
                                    </m:func>
                                  </m:den>
                                </m:f>
                                <m:r>
                                  <a:rPr lang="en-US" sz="1800" i="1">
                                    <a:solidFill>
                                      <a:schemeClr val="tx1"/>
                                    </a:solidFill>
                                    <a:latin typeface="Cambria Math" panose="02040503050406030204" pitchFamily="18" charset="0"/>
                                  </a:rPr>
                                  <m:t>=</m:t>
                                </m:r>
                                <m:f>
                                  <m:fPr>
                                    <m:ctrlPr>
                                      <a:rPr lang="en-US" sz="1800" i="1">
                                        <a:solidFill>
                                          <a:schemeClr val="tx1"/>
                                        </a:solidFill>
                                        <a:latin typeface="Cambria Math" panose="02040503050406030204" pitchFamily="18" charset="0"/>
                                      </a:rPr>
                                    </m:ctrlPr>
                                  </m:fPr>
                                  <m:num>
                                    <m:d>
                                      <m:dPr>
                                        <m:ctrlPr>
                                          <a:rPr lang="en-US" sz="1800" i="1">
                                            <a:solidFill>
                                              <a:schemeClr val="tx1"/>
                                            </a:solidFill>
                                            <a:latin typeface="Cambria Math" panose="02040503050406030204" pitchFamily="18" charset="0"/>
                                          </a:rPr>
                                        </m:ctrlPr>
                                      </m:dPr>
                                      <m:e>
                                        <m:sSup>
                                          <m:sSupPr>
                                            <m:ctrlPr>
                                              <a:rPr lang="en-US" sz="1800" i="1">
                                                <a:solidFill>
                                                  <a:schemeClr val="tx1"/>
                                                </a:solidFill>
                                                <a:latin typeface="Cambria Math" panose="02040503050406030204" pitchFamily="18" charset="0"/>
                                              </a:rPr>
                                            </m:ctrlPr>
                                          </m:sSupPr>
                                          <m:e>
                                            <m:r>
                                              <a:rPr lang="en-US" sz="1800" i="1">
                                                <a:solidFill>
                                                  <a:schemeClr val="tx1"/>
                                                </a:solidFill>
                                                <a:latin typeface="Cambria Math" panose="02040503050406030204" pitchFamily="18" charset="0"/>
                                              </a:rPr>
                                              <m:t> </m:t>
                                            </m:r>
                                            <m:r>
                                              <a:rPr lang="en-US" sz="1800" i="1">
                                                <a:solidFill>
                                                  <a:schemeClr val="tx1"/>
                                                </a:solidFill>
                                                <a:latin typeface="Cambria Math" panose="02040503050406030204" pitchFamily="18" charset="0"/>
                                              </a:rPr>
                                              <m:t>𝑒</m:t>
                                            </m:r>
                                          </m:e>
                                          <m:sup>
                                            <m:f>
                                              <m:fPr>
                                                <m:type m:val="lin"/>
                                                <m:ctrlPr>
                                                  <a:rPr lang="en-US" sz="1800" i="1">
                                                    <a:solidFill>
                                                      <a:schemeClr val="tx1"/>
                                                    </a:solidFill>
                                                    <a:latin typeface="Cambria Math" panose="02040503050406030204" pitchFamily="18" charset="0"/>
                                                  </a:rPr>
                                                </m:ctrlPr>
                                              </m:fPr>
                                              <m:num>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𝐶</m:t>
                                                    </m:r>
                                                  </m:e>
                                                  <m:sub>
                                                    <m:r>
                                                      <a:rPr lang="en-US" sz="1800" i="1">
                                                        <a:solidFill>
                                                          <a:schemeClr val="tx1"/>
                                                        </a:solidFill>
                                                        <a:latin typeface="Cambria Math" panose="02040503050406030204" pitchFamily="18" charset="0"/>
                                                      </a:rPr>
                                                      <m:t>2</m:t>
                                                    </m:r>
                                                  </m:sub>
                                                </m:sSub>
                                              </m:num>
                                              <m:den>
                                                <m:d>
                                                  <m:dPr>
                                                    <m:ctrlPr>
                                                      <a:rPr lang="en-US" sz="1800" i="1">
                                                        <a:solidFill>
                                                          <a:schemeClr val="tx1"/>
                                                        </a:solidFill>
                                                        <a:latin typeface="Cambria Math" panose="02040503050406030204" pitchFamily="18" charset="0"/>
                                                      </a:rPr>
                                                    </m:ctrlPr>
                                                  </m:dPr>
                                                  <m:e>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𝜆</m:t>
                                                        </m:r>
                                                      </m:e>
                                                      <m:sub>
                                                        <m:r>
                                                          <a:rPr lang="en-US" sz="1800" i="1">
                                                            <a:solidFill>
                                                              <a:schemeClr val="tx1"/>
                                                            </a:solidFill>
                                                            <a:latin typeface="Cambria Math" panose="02040503050406030204" pitchFamily="18" charset="0"/>
                                                          </a:rPr>
                                                          <m:t>1</m:t>
                                                        </m:r>
                                                      </m:sub>
                                                    </m:sSub>
                                                    <m:r>
                                                      <a:rPr lang="en-US" sz="1800" i="1">
                                                        <a:solidFill>
                                                          <a:schemeClr val="tx1"/>
                                                        </a:solidFill>
                                                        <a:latin typeface="Cambria Math" panose="02040503050406030204" pitchFamily="18" charset="0"/>
                                                      </a:rPr>
                                                      <m:t>𝑇</m:t>
                                                    </m:r>
                                                  </m:e>
                                                </m:d>
                                              </m:den>
                                            </m:f>
                                          </m:sup>
                                        </m:sSup>
                                        <m:r>
                                          <a:rPr lang="en-US" sz="1800" i="1">
                                            <a:solidFill>
                                              <a:schemeClr val="tx1"/>
                                            </a:solidFill>
                                            <a:latin typeface="Cambria Math" panose="02040503050406030204" pitchFamily="18" charset="0"/>
                                          </a:rPr>
                                          <m:t>−1</m:t>
                                        </m:r>
                                      </m:e>
                                    </m:d>
                                    <m:r>
                                      <a:rPr lang="en-US" sz="1800" i="1">
                                        <a:solidFill>
                                          <a:schemeClr val="tx1"/>
                                        </a:solidFill>
                                        <a:latin typeface="Cambria Math" panose="02040503050406030204" pitchFamily="18" charset="0"/>
                                      </a:rPr>
                                      <m:t>∙</m:t>
                                    </m:r>
                                    <m:d>
                                      <m:dPr>
                                        <m:ctrlPr>
                                          <a:rPr lang="en-US" sz="1800" i="1">
                                            <a:solidFill>
                                              <a:schemeClr val="tx1"/>
                                            </a:solidFill>
                                            <a:latin typeface="Cambria Math" panose="02040503050406030204" pitchFamily="18" charset="0"/>
                                          </a:rPr>
                                        </m:ctrlPr>
                                      </m:dPr>
                                      <m:e>
                                        <m:sSup>
                                          <m:sSupPr>
                                            <m:ctrlPr>
                                              <a:rPr lang="en-US" sz="1800" i="1">
                                                <a:solidFill>
                                                  <a:schemeClr val="tx1"/>
                                                </a:solidFill>
                                                <a:latin typeface="Cambria Math" panose="02040503050406030204" pitchFamily="18" charset="0"/>
                                              </a:rPr>
                                            </m:ctrlPr>
                                          </m:sSupPr>
                                          <m:e>
                                            <m:r>
                                              <a:rPr lang="en-US" sz="1800" i="1">
                                                <a:solidFill>
                                                  <a:schemeClr val="tx1"/>
                                                </a:solidFill>
                                                <a:latin typeface="Cambria Math" panose="02040503050406030204" pitchFamily="18" charset="0"/>
                                              </a:rPr>
                                              <m:t> </m:t>
                                            </m:r>
                                            <m:r>
                                              <a:rPr lang="en-US" sz="1800" i="1">
                                                <a:solidFill>
                                                  <a:schemeClr val="tx1"/>
                                                </a:solidFill>
                                                <a:latin typeface="Cambria Math" panose="02040503050406030204" pitchFamily="18" charset="0"/>
                                              </a:rPr>
                                              <m:t>𝑒</m:t>
                                            </m:r>
                                          </m:e>
                                          <m:sup>
                                            <m:f>
                                              <m:fPr>
                                                <m:type m:val="lin"/>
                                                <m:ctrlPr>
                                                  <a:rPr lang="en-US" sz="1800" i="1">
                                                    <a:solidFill>
                                                      <a:schemeClr val="tx1"/>
                                                    </a:solidFill>
                                                    <a:latin typeface="Cambria Math" panose="02040503050406030204" pitchFamily="18" charset="0"/>
                                                  </a:rPr>
                                                </m:ctrlPr>
                                              </m:fPr>
                                              <m:num>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𝐶</m:t>
                                                    </m:r>
                                                  </m:e>
                                                  <m:sub>
                                                    <m:r>
                                                      <a:rPr lang="en-US" sz="1800" i="1">
                                                        <a:solidFill>
                                                          <a:schemeClr val="tx1"/>
                                                        </a:solidFill>
                                                        <a:latin typeface="Cambria Math" panose="02040503050406030204" pitchFamily="18" charset="0"/>
                                                      </a:rPr>
                                                      <m:t>2</m:t>
                                                    </m:r>
                                                  </m:sub>
                                                </m:sSub>
                                              </m:num>
                                              <m:den>
                                                <m:d>
                                                  <m:dPr>
                                                    <m:ctrlPr>
                                                      <a:rPr lang="en-US" sz="1800" i="1">
                                                        <a:solidFill>
                                                          <a:schemeClr val="tx1"/>
                                                        </a:solidFill>
                                                        <a:latin typeface="Cambria Math" panose="02040503050406030204" pitchFamily="18" charset="0"/>
                                                      </a:rPr>
                                                    </m:ctrlPr>
                                                  </m:dPr>
                                                  <m:e>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𝜆</m:t>
                                                        </m:r>
                                                      </m:e>
                                                      <m:sub>
                                                        <m:r>
                                                          <a:rPr lang="en-US" sz="1800" i="1">
                                                            <a:solidFill>
                                                              <a:schemeClr val="tx1"/>
                                                            </a:solidFill>
                                                            <a:latin typeface="Cambria Math" panose="02040503050406030204" pitchFamily="18" charset="0"/>
                                                          </a:rPr>
                                                          <m:t>2</m:t>
                                                        </m:r>
                                                      </m:sub>
                                                    </m:sSub>
                                                    <m:r>
                                                      <a:rPr lang="en-US" sz="1800" i="1">
                                                        <a:solidFill>
                                                          <a:schemeClr val="tx1"/>
                                                        </a:solidFill>
                                                        <a:latin typeface="Cambria Math" panose="02040503050406030204" pitchFamily="18" charset="0"/>
                                                      </a:rPr>
                                                      <m:t>𝑇</m:t>
                                                    </m:r>
                                                  </m:e>
                                                </m:d>
                                              </m:den>
                                            </m:f>
                                          </m:sup>
                                        </m:sSup>
                                        <m:r>
                                          <a:rPr lang="en-US" sz="1800" i="1">
                                            <a:solidFill>
                                              <a:schemeClr val="tx1"/>
                                            </a:solidFill>
                                            <a:latin typeface="Cambria Math" panose="02040503050406030204" pitchFamily="18" charset="0"/>
                                          </a:rPr>
                                          <m:t>−1</m:t>
                                        </m:r>
                                      </m:e>
                                    </m:d>
                                  </m:num>
                                  <m:den>
                                    <m:d>
                                      <m:dPr>
                                        <m:ctrlPr>
                                          <a:rPr lang="en-US" sz="1800" i="1">
                                            <a:solidFill>
                                              <a:schemeClr val="tx1"/>
                                            </a:solidFill>
                                            <a:latin typeface="Cambria Math" panose="02040503050406030204" pitchFamily="18" charset="0"/>
                                          </a:rPr>
                                        </m:ctrlPr>
                                      </m:dPr>
                                      <m:e>
                                        <m:f>
                                          <m:fPr>
                                            <m:ctrlPr>
                                              <a:rPr lang="en-US" sz="1800" i="1">
                                                <a:solidFill>
                                                  <a:schemeClr val="tx1"/>
                                                </a:solidFill>
                                                <a:latin typeface="Cambria Math" panose="02040503050406030204" pitchFamily="18" charset="0"/>
                                              </a:rPr>
                                            </m:ctrlPr>
                                          </m:fPr>
                                          <m:num>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𝐶</m:t>
                                                </m:r>
                                              </m:e>
                                              <m:sub>
                                                <m:r>
                                                  <a:rPr lang="en-US" sz="1800" i="1">
                                                    <a:solidFill>
                                                      <a:schemeClr val="tx1"/>
                                                    </a:solidFill>
                                                    <a:latin typeface="Cambria Math" panose="02040503050406030204" pitchFamily="18" charset="0"/>
                                                  </a:rPr>
                                                  <m:t>2</m:t>
                                                </m:r>
                                              </m:sub>
                                            </m:sSub>
                                            <m:sSup>
                                              <m:sSupPr>
                                                <m:ctrlPr>
                                                  <a:rPr lang="en-US" sz="1800" i="1">
                                                    <a:solidFill>
                                                      <a:schemeClr val="tx1"/>
                                                    </a:solidFill>
                                                    <a:latin typeface="Cambria Math" panose="02040503050406030204" pitchFamily="18" charset="0"/>
                                                  </a:rPr>
                                                </m:ctrlPr>
                                              </m:sSupPr>
                                              <m:e>
                                                <m:r>
                                                  <a:rPr lang="en-US" sz="1800" i="1">
                                                    <a:solidFill>
                                                      <a:schemeClr val="tx1"/>
                                                    </a:solidFill>
                                                    <a:latin typeface="Cambria Math" panose="02040503050406030204" pitchFamily="18" charset="0"/>
                                                  </a:rPr>
                                                  <m:t>𝑒</m:t>
                                                </m:r>
                                              </m:e>
                                              <m:sup>
                                                <m:f>
                                                  <m:fPr>
                                                    <m:type m:val="lin"/>
                                                    <m:ctrlPr>
                                                      <a:rPr lang="en-US" sz="1800" i="1">
                                                        <a:solidFill>
                                                          <a:schemeClr val="tx1"/>
                                                        </a:solidFill>
                                                        <a:latin typeface="Cambria Math" panose="02040503050406030204" pitchFamily="18" charset="0"/>
                                                      </a:rPr>
                                                    </m:ctrlPr>
                                                  </m:fPr>
                                                  <m:num>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𝐶</m:t>
                                                        </m:r>
                                                      </m:e>
                                                      <m:sub>
                                                        <m:r>
                                                          <a:rPr lang="en-US" sz="1800" i="1">
                                                            <a:solidFill>
                                                              <a:schemeClr val="tx1"/>
                                                            </a:solidFill>
                                                            <a:latin typeface="Cambria Math" panose="02040503050406030204" pitchFamily="18" charset="0"/>
                                                          </a:rPr>
                                                          <m:t>2</m:t>
                                                        </m:r>
                                                      </m:sub>
                                                    </m:sSub>
                                                  </m:num>
                                                  <m:den>
                                                    <m:d>
                                                      <m:dPr>
                                                        <m:ctrlPr>
                                                          <a:rPr lang="en-US" sz="1800" i="1">
                                                            <a:solidFill>
                                                              <a:schemeClr val="tx1"/>
                                                            </a:solidFill>
                                                            <a:latin typeface="Cambria Math" panose="02040503050406030204" pitchFamily="18" charset="0"/>
                                                          </a:rPr>
                                                        </m:ctrlPr>
                                                      </m:dPr>
                                                      <m:e>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𝜆</m:t>
                                                            </m:r>
                                                          </m:e>
                                                          <m:sub>
                                                            <m:r>
                                                              <a:rPr lang="en-US" sz="1800" i="1">
                                                                <a:solidFill>
                                                                  <a:schemeClr val="tx1"/>
                                                                </a:solidFill>
                                                                <a:latin typeface="Cambria Math" panose="02040503050406030204" pitchFamily="18" charset="0"/>
                                                              </a:rPr>
                                                              <m:t>2</m:t>
                                                            </m:r>
                                                          </m:sub>
                                                        </m:sSub>
                                                        <m:r>
                                                          <a:rPr lang="en-US" sz="1800" i="1">
                                                            <a:solidFill>
                                                              <a:schemeClr val="tx1"/>
                                                            </a:solidFill>
                                                            <a:latin typeface="Cambria Math" panose="02040503050406030204" pitchFamily="18" charset="0"/>
                                                          </a:rPr>
                                                          <m:t>𝑇</m:t>
                                                        </m:r>
                                                      </m:e>
                                                    </m:d>
                                                  </m:den>
                                                </m:f>
                                              </m:sup>
                                            </m:sSup>
                                          </m:num>
                                          <m:den>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𝜆</m:t>
                                                </m:r>
                                              </m:e>
                                              <m:sub>
                                                <m:r>
                                                  <a:rPr lang="en-US" sz="1800" i="1">
                                                    <a:solidFill>
                                                      <a:schemeClr val="tx1"/>
                                                    </a:solidFill>
                                                    <a:latin typeface="Cambria Math" panose="02040503050406030204" pitchFamily="18" charset="0"/>
                                                  </a:rPr>
                                                  <m:t>2</m:t>
                                                </m:r>
                                              </m:sub>
                                            </m:sSub>
                                            <m:r>
                                              <a:rPr lang="en-US" sz="1800" i="1">
                                                <a:solidFill>
                                                  <a:schemeClr val="tx1"/>
                                                </a:solidFill>
                                                <a:latin typeface="Cambria Math" panose="02040503050406030204" pitchFamily="18" charset="0"/>
                                              </a:rPr>
                                              <m:t>𝑇</m:t>
                                            </m:r>
                                          </m:den>
                                        </m:f>
                                        <m:r>
                                          <a:rPr lang="en-US" sz="1800" i="1">
                                            <a:solidFill>
                                              <a:schemeClr val="tx1"/>
                                            </a:solidFill>
                                            <a:latin typeface="Cambria Math" panose="02040503050406030204" pitchFamily="18" charset="0"/>
                                          </a:rPr>
                                          <m:t>∙</m:t>
                                        </m:r>
                                        <m:d>
                                          <m:dPr>
                                            <m:ctrlPr>
                                              <a:rPr lang="en-US" sz="1800" i="1">
                                                <a:solidFill>
                                                  <a:schemeClr val="tx1"/>
                                                </a:solidFill>
                                                <a:latin typeface="Cambria Math" panose="02040503050406030204" pitchFamily="18" charset="0"/>
                                              </a:rPr>
                                            </m:ctrlPr>
                                          </m:dPr>
                                          <m:e>
                                            <m:sSup>
                                              <m:sSupPr>
                                                <m:ctrlPr>
                                                  <a:rPr lang="en-US" sz="1800" i="1">
                                                    <a:solidFill>
                                                      <a:schemeClr val="tx1"/>
                                                    </a:solidFill>
                                                    <a:latin typeface="Cambria Math" panose="02040503050406030204" pitchFamily="18" charset="0"/>
                                                  </a:rPr>
                                                </m:ctrlPr>
                                              </m:sSupPr>
                                              <m:e>
                                                <m:r>
                                                  <a:rPr lang="en-US" sz="1800" i="1">
                                                    <a:solidFill>
                                                      <a:schemeClr val="tx1"/>
                                                    </a:solidFill>
                                                    <a:latin typeface="Cambria Math" panose="02040503050406030204" pitchFamily="18" charset="0"/>
                                                  </a:rPr>
                                                  <m:t> </m:t>
                                                </m:r>
                                                <m:r>
                                                  <a:rPr lang="en-US" sz="1800" i="1">
                                                    <a:solidFill>
                                                      <a:schemeClr val="tx1"/>
                                                    </a:solidFill>
                                                    <a:latin typeface="Cambria Math" panose="02040503050406030204" pitchFamily="18" charset="0"/>
                                                  </a:rPr>
                                                  <m:t>𝑒</m:t>
                                                </m:r>
                                              </m:e>
                                              <m:sup>
                                                <m:f>
                                                  <m:fPr>
                                                    <m:type m:val="lin"/>
                                                    <m:ctrlPr>
                                                      <a:rPr lang="en-US" sz="1800" i="1">
                                                        <a:solidFill>
                                                          <a:schemeClr val="tx1"/>
                                                        </a:solidFill>
                                                        <a:latin typeface="Cambria Math" panose="02040503050406030204" pitchFamily="18" charset="0"/>
                                                      </a:rPr>
                                                    </m:ctrlPr>
                                                  </m:fPr>
                                                  <m:num>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m:t>
                                                        </m:r>
                                                        <m:r>
                                                          <a:rPr lang="en-US" sz="1800" i="1">
                                                            <a:solidFill>
                                                              <a:schemeClr val="tx1"/>
                                                            </a:solidFill>
                                                            <a:latin typeface="Cambria Math" panose="02040503050406030204" pitchFamily="18" charset="0"/>
                                                          </a:rPr>
                                                          <m:t>𝐶</m:t>
                                                        </m:r>
                                                      </m:e>
                                                      <m:sub>
                                                        <m:r>
                                                          <a:rPr lang="en-US" sz="1800" i="1">
                                                            <a:solidFill>
                                                              <a:schemeClr val="tx1"/>
                                                            </a:solidFill>
                                                            <a:latin typeface="Cambria Math" panose="02040503050406030204" pitchFamily="18" charset="0"/>
                                                          </a:rPr>
                                                          <m:t>2</m:t>
                                                        </m:r>
                                                      </m:sub>
                                                    </m:sSub>
                                                  </m:num>
                                                  <m:den>
                                                    <m:d>
                                                      <m:dPr>
                                                        <m:ctrlPr>
                                                          <a:rPr lang="en-US" sz="1800" i="1">
                                                            <a:solidFill>
                                                              <a:schemeClr val="tx1"/>
                                                            </a:solidFill>
                                                            <a:latin typeface="Cambria Math" panose="02040503050406030204" pitchFamily="18" charset="0"/>
                                                          </a:rPr>
                                                        </m:ctrlPr>
                                                      </m:dPr>
                                                      <m:e>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𝜆</m:t>
                                                            </m:r>
                                                          </m:e>
                                                          <m:sub>
                                                            <m:r>
                                                              <a:rPr lang="en-US" sz="1800" i="1">
                                                                <a:solidFill>
                                                                  <a:schemeClr val="tx1"/>
                                                                </a:solidFill>
                                                                <a:latin typeface="Cambria Math" panose="02040503050406030204" pitchFamily="18" charset="0"/>
                                                              </a:rPr>
                                                              <m:t>1</m:t>
                                                            </m:r>
                                                          </m:sub>
                                                        </m:sSub>
                                                        <m:r>
                                                          <a:rPr lang="en-US" sz="1800" i="1">
                                                            <a:solidFill>
                                                              <a:schemeClr val="tx1"/>
                                                            </a:solidFill>
                                                            <a:latin typeface="Cambria Math" panose="02040503050406030204" pitchFamily="18" charset="0"/>
                                                          </a:rPr>
                                                          <m:t>𝑇</m:t>
                                                        </m:r>
                                                      </m:e>
                                                    </m:d>
                                                  </m:den>
                                                </m:f>
                                              </m:sup>
                                            </m:sSup>
                                            <m:r>
                                              <a:rPr lang="en-US" sz="1800" i="1">
                                                <a:solidFill>
                                                  <a:schemeClr val="tx1"/>
                                                </a:solidFill>
                                                <a:latin typeface="Cambria Math" panose="02040503050406030204" pitchFamily="18" charset="0"/>
                                              </a:rPr>
                                              <m:t>−1</m:t>
                                            </m:r>
                                          </m:e>
                                        </m:d>
                                        <m:r>
                                          <a:rPr lang="en-US" sz="1800" i="1">
                                            <a:solidFill>
                                              <a:schemeClr val="tx1"/>
                                            </a:solidFill>
                                            <a:latin typeface="Cambria Math" panose="02040503050406030204" pitchFamily="18" charset="0"/>
                                          </a:rPr>
                                          <m:t>−</m:t>
                                        </m:r>
                                        <m:f>
                                          <m:fPr>
                                            <m:ctrlPr>
                                              <a:rPr lang="en-US" sz="1800" i="1">
                                                <a:solidFill>
                                                  <a:schemeClr val="tx1"/>
                                                </a:solidFill>
                                                <a:latin typeface="Cambria Math" panose="02040503050406030204" pitchFamily="18" charset="0"/>
                                              </a:rPr>
                                            </m:ctrlPr>
                                          </m:fPr>
                                          <m:num>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𝐶</m:t>
                                                </m:r>
                                              </m:e>
                                              <m:sub>
                                                <m:r>
                                                  <a:rPr lang="en-US" sz="1800" i="1">
                                                    <a:solidFill>
                                                      <a:schemeClr val="tx1"/>
                                                    </a:solidFill>
                                                    <a:latin typeface="Cambria Math" panose="02040503050406030204" pitchFamily="18" charset="0"/>
                                                  </a:rPr>
                                                  <m:t>2</m:t>
                                                </m:r>
                                              </m:sub>
                                            </m:sSub>
                                            <m:sSup>
                                              <m:sSupPr>
                                                <m:ctrlPr>
                                                  <a:rPr lang="en-US" sz="1800" i="1">
                                                    <a:solidFill>
                                                      <a:schemeClr val="tx1"/>
                                                    </a:solidFill>
                                                    <a:latin typeface="Cambria Math" panose="02040503050406030204" pitchFamily="18" charset="0"/>
                                                  </a:rPr>
                                                </m:ctrlPr>
                                              </m:sSupPr>
                                              <m:e>
                                                <m:r>
                                                  <a:rPr lang="en-US" sz="1800" i="1">
                                                    <a:solidFill>
                                                      <a:schemeClr val="tx1"/>
                                                    </a:solidFill>
                                                    <a:latin typeface="Cambria Math" panose="02040503050406030204" pitchFamily="18" charset="0"/>
                                                  </a:rPr>
                                                  <m:t>𝑒</m:t>
                                                </m:r>
                                              </m:e>
                                              <m:sup>
                                                <m:f>
                                                  <m:fPr>
                                                    <m:type m:val="lin"/>
                                                    <m:ctrlPr>
                                                      <a:rPr lang="en-US" sz="1800" i="1">
                                                        <a:solidFill>
                                                          <a:schemeClr val="tx1"/>
                                                        </a:solidFill>
                                                        <a:latin typeface="Cambria Math" panose="02040503050406030204" pitchFamily="18" charset="0"/>
                                                      </a:rPr>
                                                    </m:ctrlPr>
                                                  </m:fPr>
                                                  <m:num>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𝐶</m:t>
                                                        </m:r>
                                                      </m:e>
                                                      <m:sub>
                                                        <m:r>
                                                          <a:rPr lang="en-US" sz="1800" i="1">
                                                            <a:solidFill>
                                                              <a:schemeClr val="tx1"/>
                                                            </a:solidFill>
                                                            <a:latin typeface="Cambria Math" panose="02040503050406030204" pitchFamily="18" charset="0"/>
                                                          </a:rPr>
                                                          <m:t>2</m:t>
                                                        </m:r>
                                                      </m:sub>
                                                    </m:sSub>
                                                  </m:num>
                                                  <m:den>
                                                    <m:d>
                                                      <m:dPr>
                                                        <m:ctrlPr>
                                                          <a:rPr lang="en-US" sz="1800" i="1">
                                                            <a:solidFill>
                                                              <a:schemeClr val="tx1"/>
                                                            </a:solidFill>
                                                            <a:latin typeface="Cambria Math" panose="02040503050406030204" pitchFamily="18" charset="0"/>
                                                          </a:rPr>
                                                        </m:ctrlPr>
                                                      </m:dPr>
                                                      <m:e>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𝜆</m:t>
                                                            </m:r>
                                                          </m:e>
                                                          <m:sub>
                                                            <m:r>
                                                              <a:rPr lang="en-US" sz="1800" i="1">
                                                                <a:solidFill>
                                                                  <a:schemeClr val="tx1"/>
                                                                </a:solidFill>
                                                                <a:latin typeface="Cambria Math" panose="02040503050406030204" pitchFamily="18" charset="0"/>
                                                              </a:rPr>
                                                              <m:t>1</m:t>
                                                            </m:r>
                                                          </m:sub>
                                                        </m:sSub>
                                                        <m:r>
                                                          <a:rPr lang="en-US" sz="1800" i="1">
                                                            <a:solidFill>
                                                              <a:schemeClr val="tx1"/>
                                                            </a:solidFill>
                                                            <a:latin typeface="Cambria Math" panose="02040503050406030204" pitchFamily="18" charset="0"/>
                                                          </a:rPr>
                                                          <m:t>𝑇</m:t>
                                                        </m:r>
                                                      </m:e>
                                                    </m:d>
                                                  </m:den>
                                                </m:f>
                                              </m:sup>
                                            </m:sSup>
                                          </m:num>
                                          <m:den>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𝜆</m:t>
                                                </m:r>
                                              </m:e>
                                              <m:sub>
                                                <m:r>
                                                  <a:rPr lang="en-US" sz="1800" i="1">
                                                    <a:solidFill>
                                                      <a:schemeClr val="tx1"/>
                                                    </a:solidFill>
                                                    <a:latin typeface="Cambria Math" panose="02040503050406030204" pitchFamily="18" charset="0"/>
                                                  </a:rPr>
                                                  <m:t>1</m:t>
                                                </m:r>
                                              </m:sub>
                                            </m:sSub>
                                            <m:r>
                                              <a:rPr lang="en-US" sz="1800" i="1">
                                                <a:solidFill>
                                                  <a:schemeClr val="tx1"/>
                                                </a:solidFill>
                                                <a:latin typeface="Cambria Math" panose="02040503050406030204" pitchFamily="18" charset="0"/>
                                              </a:rPr>
                                              <m:t>𝑇</m:t>
                                            </m:r>
                                          </m:den>
                                        </m:f>
                                        <m:r>
                                          <a:rPr lang="en-US" sz="1800" i="1">
                                            <a:solidFill>
                                              <a:schemeClr val="tx1"/>
                                            </a:solidFill>
                                            <a:latin typeface="Cambria Math" panose="02040503050406030204" pitchFamily="18" charset="0"/>
                                          </a:rPr>
                                          <m:t>∙</m:t>
                                        </m:r>
                                        <m:d>
                                          <m:dPr>
                                            <m:ctrlPr>
                                              <a:rPr lang="en-US" sz="1800" i="1">
                                                <a:solidFill>
                                                  <a:schemeClr val="tx1"/>
                                                </a:solidFill>
                                                <a:latin typeface="Cambria Math" panose="02040503050406030204" pitchFamily="18" charset="0"/>
                                              </a:rPr>
                                            </m:ctrlPr>
                                          </m:dPr>
                                          <m:e>
                                            <m:sSup>
                                              <m:sSupPr>
                                                <m:ctrlPr>
                                                  <a:rPr lang="en-US" sz="1800" i="1">
                                                    <a:solidFill>
                                                      <a:schemeClr val="tx1"/>
                                                    </a:solidFill>
                                                    <a:latin typeface="Cambria Math" panose="02040503050406030204" pitchFamily="18" charset="0"/>
                                                  </a:rPr>
                                                </m:ctrlPr>
                                              </m:sSupPr>
                                              <m:e>
                                                <m:r>
                                                  <a:rPr lang="en-US" sz="1800" i="1">
                                                    <a:solidFill>
                                                      <a:schemeClr val="tx1"/>
                                                    </a:solidFill>
                                                    <a:latin typeface="Cambria Math" panose="02040503050406030204" pitchFamily="18" charset="0"/>
                                                  </a:rPr>
                                                  <m:t> </m:t>
                                                </m:r>
                                                <m:r>
                                                  <a:rPr lang="en-US" sz="1800" i="1">
                                                    <a:solidFill>
                                                      <a:schemeClr val="tx1"/>
                                                    </a:solidFill>
                                                    <a:latin typeface="Cambria Math" panose="02040503050406030204" pitchFamily="18" charset="0"/>
                                                  </a:rPr>
                                                  <m:t>𝑒</m:t>
                                                </m:r>
                                              </m:e>
                                              <m:sup>
                                                <m:f>
                                                  <m:fPr>
                                                    <m:type m:val="lin"/>
                                                    <m:ctrlPr>
                                                      <a:rPr lang="en-US" sz="1800" i="1">
                                                        <a:solidFill>
                                                          <a:schemeClr val="tx1"/>
                                                        </a:solidFill>
                                                        <a:latin typeface="Cambria Math" panose="02040503050406030204" pitchFamily="18" charset="0"/>
                                                      </a:rPr>
                                                    </m:ctrlPr>
                                                  </m:fPr>
                                                  <m:num>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𝐶</m:t>
                                                        </m:r>
                                                      </m:e>
                                                      <m:sub>
                                                        <m:r>
                                                          <a:rPr lang="en-US" sz="1800" i="1">
                                                            <a:solidFill>
                                                              <a:schemeClr val="tx1"/>
                                                            </a:solidFill>
                                                            <a:latin typeface="Cambria Math" panose="02040503050406030204" pitchFamily="18" charset="0"/>
                                                          </a:rPr>
                                                          <m:t>2</m:t>
                                                        </m:r>
                                                      </m:sub>
                                                    </m:sSub>
                                                  </m:num>
                                                  <m:den>
                                                    <m:d>
                                                      <m:dPr>
                                                        <m:ctrlPr>
                                                          <a:rPr lang="en-US" sz="1800" i="1">
                                                            <a:solidFill>
                                                              <a:schemeClr val="tx1"/>
                                                            </a:solidFill>
                                                            <a:latin typeface="Cambria Math" panose="02040503050406030204" pitchFamily="18" charset="0"/>
                                                          </a:rPr>
                                                        </m:ctrlPr>
                                                      </m:dPr>
                                                      <m:e>
                                                        <m:sSub>
                                                          <m:sSubPr>
                                                            <m:ctrlPr>
                                                              <a:rPr lang="en-US" sz="1800" i="1">
                                                                <a:solidFill>
                                                                  <a:schemeClr val="tx1"/>
                                                                </a:solidFill>
                                                                <a:latin typeface="Cambria Math" panose="02040503050406030204" pitchFamily="18" charset="0"/>
                                                              </a:rPr>
                                                            </m:ctrlPr>
                                                          </m:sSubPr>
                                                          <m:e>
                                                            <m:r>
                                                              <a:rPr lang="en-US" sz="1800" i="1">
                                                                <a:solidFill>
                                                                  <a:schemeClr val="tx1"/>
                                                                </a:solidFill>
                                                                <a:latin typeface="Cambria Math" panose="02040503050406030204" pitchFamily="18" charset="0"/>
                                                              </a:rPr>
                                                              <m:t>𝜆</m:t>
                                                            </m:r>
                                                          </m:e>
                                                          <m:sub>
                                                            <m:r>
                                                              <a:rPr lang="en-US" sz="1800" i="1">
                                                                <a:solidFill>
                                                                  <a:schemeClr val="tx1"/>
                                                                </a:solidFill>
                                                                <a:latin typeface="Cambria Math" panose="02040503050406030204" pitchFamily="18" charset="0"/>
                                                              </a:rPr>
                                                              <m:t>2</m:t>
                                                            </m:r>
                                                          </m:sub>
                                                        </m:sSub>
                                                        <m:r>
                                                          <a:rPr lang="en-US" sz="1800" i="1">
                                                            <a:solidFill>
                                                              <a:schemeClr val="tx1"/>
                                                            </a:solidFill>
                                                            <a:latin typeface="Cambria Math" panose="02040503050406030204" pitchFamily="18" charset="0"/>
                                                          </a:rPr>
                                                          <m:t>𝑇</m:t>
                                                        </m:r>
                                                      </m:e>
                                                    </m:d>
                                                  </m:den>
                                                </m:f>
                                              </m:sup>
                                            </m:sSup>
                                            <m:r>
                                              <a:rPr lang="en-US" sz="1800" i="1">
                                                <a:solidFill>
                                                  <a:schemeClr val="tx1"/>
                                                </a:solidFill>
                                                <a:latin typeface="Cambria Math" panose="02040503050406030204" pitchFamily="18" charset="0"/>
                                              </a:rPr>
                                              <m:t>−1</m:t>
                                            </m:r>
                                          </m:e>
                                        </m:d>
                                      </m:e>
                                    </m:d>
                                  </m:den>
                                </m:f>
                              </m:oMath>
                            </m:oMathPara>
                          </a14:m>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(27)</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3501409011"/>
                  </p:ext>
                </p:extLst>
              </p:nvPr>
            </p:nvGraphicFramePr>
            <p:xfrm>
              <a:off x="381000" y="2578100"/>
              <a:ext cx="8382000" cy="1038479"/>
            </p:xfrm>
            <a:graphic>
              <a:graphicData uri="http://schemas.openxmlformats.org/drawingml/2006/table">
                <a:tbl>
                  <a:tblPr firstRow="1" firstCol="1" bandRow="1">
                    <a:tableStyleId>{5C22544A-7EE6-4342-B048-85BDC9FD1C3A}</a:tableStyleId>
                  </a:tblPr>
                  <a:tblGrid>
                    <a:gridCol w="543278"/>
                    <a:gridCol w="7062611"/>
                    <a:gridCol w="776111"/>
                  </a:tblGrid>
                  <a:tr h="1038479">
                    <a:tc>
                      <a:txBody>
                        <a:bodyPr/>
                        <a:lstStyle/>
                        <a:p>
                          <a:pPr marL="0" marR="0">
                            <a:lnSpc>
                              <a:spcPct val="107000"/>
                            </a:lnSpc>
                            <a:spcBef>
                              <a:spcPts val="0"/>
                            </a:spcBef>
                            <a:spcAft>
                              <a:spcPts val="0"/>
                            </a:spcAft>
                          </a:pPr>
                          <a:r>
                            <a:rPr lang="en-US" sz="2000" dirty="0">
                              <a:solidFill>
                                <a:schemeClr val="tx1"/>
                              </a:solidFill>
                              <a:effectLst/>
                            </a:rPr>
                            <a:t> </a:t>
                          </a:r>
                          <a:endParaRPr lang="en-US"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blipFill rotWithShape="0">
                          <a:blip r:embed="rId4"/>
                          <a:stretch>
                            <a:fillRect l="-7672" r="-10948"/>
                          </a:stretch>
                        </a:blip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27)</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327540397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Example 10 - I</a:t>
            </a:r>
            <a:endParaRPr lang="en-US" sz="3200" dirty="0"/>
          </a:p>
        </p:txBody>
      </p:sp>
      <p:sp>
        <p:nvSpPr>
          <p:cNvPr id="3" name="Content Placeholder 2"/>
          <p:cNvSpPr>
            <a:spLocks noGrp="1"/>
          </p:cNvSpPr>
          <p:nvPr>
            <p:ph idx="1"/>
          </p:nvPr>
        </p:nvSpPr>
        <p:spPr>
          <a:xfrm>
            <a:off x="469557" y="1143000"/>
            <a:ext cx="8229600" cy="1327245"/>
          </a:xfrm>
        </p:spPr>
        <p:txBody>
          <a:bodyPr>
            <a:normAutofit fontScale="25000" lnSpcReduction="20000"/>
          </a:bodyPr>
          <a:lstStyle/>
          <a:p>
            <a:pPr marL="0" indent="0">
              <a:lnSpc>
                <a:spcPct val="120000"/>
              </a:lnSpc>
              <a:buNone/>
            </a:pPr>
            <a:r>
              <a:rPr lang="en-US" sz="9600" dirty="0"/>
              <a:t>E10: For the same conditions as Example 9 (measured equivalent blackbody temperatures of 2,800 and 2,750 K for 0.5 and 0.6 </a:t>
            </a:r>
            <a:r>
              <a:rPr lang="en-US" sz="9600" dirty="0">
                <a:sym typeface="Symbol" panose="05050102010706020507" pitchFamily="18" charset="2"/>
              </a:rPr>
              <a:t></a:t>
            </a:r>
            <a:r>
              <a:rPr lang="en-US" sz="9600" dirty="0"/>
              <a:t>m detectors, respectively), what would the error in the true surface temperature be if an assumed emissivity ratio of 1.0 was used but the actual ratio of the surface emissivities was 0.9?</a:t>
            </a:r>
          </a:p>
          <a:p>
            <a:pPr marL="0" indent="0">
              <a:buNone/>
            </a:pPr>
            <a:endParaRPr lang="en-US" sz="2400" dirty="0" smtClean="0">
              <a:latin typeface="+mn-lt"/>
            </a:endParaRPr>
          </a:p>
        </p:txBody>
      </p:sp>
    </p:spTree>
    <p:extLst>
      <p:ext uri="{BB962C8B-B14F-4D97-AF65-F5344CB8AC3E}">
        <p14:creationId xmlns:p14="http://schemas.microsoft.com/office/powerpoint/2010/main" val="290952032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Example 10 - </a:t>
            </a:r>
            <a:r>
              <a:rPr lang="en-US" sz="3200" dirty="0" smtClean="0"/>
              <a:t>II</a:t>
            </a:r>
            <a:endParaRPr lang="en-US" sz="32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1295400"/>
                <a:ext cx="8229600" cy="4525963"/>
              </a:xfrm>
            </p:spPr>
            <p:txBody>
              <a:bodyPr>
                <a:noAutofit/>
              </a:bodyPr>
              <a:lstStyle/>
              <a:p>
                <a:pPr marL="0" indent="0">
                  <a:buNone/>
                </a:pPr>
                <a:r>
                  <a:rPr lang="en-US" sz="2400" dirty="0" smtClean="0"/>
                  <a:t>A10: This problem can be solved two ways: directly or using sensitivities. We will use sensitivities first.</a:t>
                </a:r>
              </a:p>
              <a:p>
                <a:pPr marL="0" indent="0">
                  <a:buNone/>
                </a:pPr>
                <a:r>
                  <a:rPr lang="en-US" sz="2400" dirty="0"/>
                  <a:t>In this case Wien’s approximation is valid </a:t>
                </a:r>
                <a:r>
                  <a:rPr lang="en-US" sz="2400" dirty="0" smtClean="0"/>
                  <a:t>since </a:t>
                </a:r>
                <a:r>
                  <a:rPr lang="en-US" sz="2400" dirty="0"/>
                  <a:t>both the wavelength-temperature products are </a:t>
                </a:r>
                <a:r>
                  <a:rPr lang="en-US" sz="2400" dirty="0" smtClean="0"/>
                  <a:t>smaller </a:t>
                </a:r>
                <a:r>
                  <a:rPr lang="en-US" sz="2400" dirty="0"/>
                  <a:t>than</a:t>
                </a:r>
                <a14:m>
                  <m:oMath xmlns:m="http://schemas.openxmlformats.org/officeDocument/2006/math">
                    <m:r>
                      <a:rPr lang="en-US" sz="2400" i="1">
                        <a:latin typeface="Cambria Math" panose="02040503050406030204" pitchFamily="18" charset="0"/>
                      </a:rPr>
                      <m:t> </m:t>
                    </m:r>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2</m:t>
                        </m:r>
                      </m:sub>
                    </m:sSub>
                  </m:oMath>
                </a14:m>
                <a:r>
                  <a:rPr lang="en-US" sz="2400" dirty="0"/>
                  <a:t>. The sensitivity from Equation </a:t>
                </a:r>
                <a:r>
                  <a:rPr lang="en-US" sz="2400" dirty="0" smtClean="0"/>
                  <a:t>26 </a:t>
                </a:r>
                <a:r>
                  <a:rPr lang="en-US" sz="2400" dirty="0"/>
                  <a:t>is:</a:t>
                </a:r>
              </a:p>
              <a:p>
                <a:pPr marL="0" indent="0">
                  <a:buNone/>
                </a:pPr>
                <a14:m>
                  <m:oMathPara xmlns:m="http://schemas.openxmlformats.org/officeDocument/2006/math">
                    <m:oMathParaPr>
                      <m:jc m:val="centerGroup"/>
                    </m:oMathParaPr>
                    <m:oMath xmlns:m="http://schemas.openxmlformats.org/officeDocument/2006/math">
                      <m:f>
                        <m:fPr>
                          <m:ctrlPr>
                            <a:rPr lang="en-US" sz="2400" i="1">
                              <a:latin typeface="Cambria Math" panose="02040503050406030204" pitchFamily="18" charset="0"/>
                            </a:rPr>
                          </m:ctrlPr>
                        </m:fPr>
                        <m:num>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r>
                                <a:rPr lang="en-US" sz="2400" i="1">
                                  <a:latin typeface="Cambria Math" panose="02040503050406030204" pitchFamily="18" charset="0"/>
                                </a:rPr>
                                <m:t>𝑇</m:t>
                              </m:r>
                            </m:e>
                          </m:func>
                        </m:num>
                        <m:den>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𝑖</m:t>
                                      </m:r>
                                    </m:sub>
                                  </m:sSub>
                                </m:sub>
                              </m:sSub>
                            </m:e>
                          </m:func>
                        </m:den>
                      </m:f>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3.0 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∙3,304 </m:t>
                          </m:r>
                          <m:r>
                            <m:rPr>
                              <m:sty m:val="p"/>
                            </m:rPr>
                            <a:rPr lang="en-US" sz="2400">
                              <a:latin typeface="Cambria Math" panose="02040503050406030204" pitchFamily="18" charset="0"/>
                            </a:rPr>
                            <m:t>K</m:t>
                          </m:r>
                          <m:r>
                            <m:rPr>
                              <m:nor/>
                            </m:rPr>
                            <a:rPr lang="en-US" sz="2400" i="1"/>
                            <m:t> </m:t>
                          </m:r>
                        </m:num>
                        <m:den>
                          <m:r>
                            <a:rPr lang="en-US" sz="2400" i="1">
                              <a:latin typeface="Cambria Math" panose="02040503050406030204" pitchFamily="18" charset="0"/>
                            </a:rPr>
                            <m:t>14,388 </m:t>
                          </m:r>
                          <m:r>
                            <a:rPr lang="en-US" sz="2400" i="1">
                              <a:latin typeface="Cambria Math" panose="02040503050406030204" pitchFamily="18" charset="0"/>
                            </a:rPr>
                            <m:t>𝜇</m:t>
                          </m:r>
                          <m:r>
                            <m:rPr>
                              <m:sty m:val="p"/>
                            </m:rPr>
                            <a:rPr lang="en-US" sz="2400">
                              <a:latin typeface="Cambria Math" panose="02040503050406030204" pitchFamily="18" charset="0"/>
                            </a:rPr>
                            <m:t>m</m:t>
                          </m:r>
                          <m:r>
                            <a:rPr lang="en-US" sz="2400" i="1">
                              <a:latin typeface="Cambria Math" panose="02040503050406030204" pitchFamily="18" charset="0"/>
                            </a:rPr>
                            <m:t>−</m:t>
                          </m:r>
                          <m:r>
                            <m:rPr>
                              <m:sty m:val="p"/>
                            </m:rPr>
                            <a:rPr lang="en-US" sz="2400">
                              <a:latin typeface="Cambria Math" panose="02040503050406030204" pitchFamily="18" charset="0"/>
                            </a:rPr>
                            <m:t>K</m:t>
                          </m:r>
                        </m:den>
                      </m:f>
                      <m:r>
                        <a:rPr lang="en-US" sz="2400" i="1">
                          <a:latin typeface="Cambria Math" panose="02040503050406030204" pitchFamily="18" charset="0"/>
                        </a:rPr>
                        <m:t>=0.688</m:t>
                      </m:r>
                    </m:oMath>
                  </m:oMathPara>
                </a14:m>
                <a:endParaRPr lang="en-US" sz="2400" dirty="0"/>
              </a:p>
              <a:p>
                <a:pPr marL="0" indent="0">
                  <a:buNone/>
                </a:pPr>
                <a:r>
                  <a:rPr lang="en-US" sz="2400" dirty="0"/>
                  <a:t>So that the estimated uncertainty in temperature is:</a:t>
                </a:r>
              </a:p>
              <a:p>
                <a:pPr marL="0" indent="0" algn="ctr">
                  <a:buNone/>
                </a:pPr>
                <a14:m>
                  <m:oMathPara xmlns:m="http://schemas.openxmlformats.org/officeDocument/2006/math">
                    <m:oMathParaPr>
                      <m:jc m:val="centerGroup"/>
                    </m:oMathParaPr>
                    <m:oMath xmlns:m="http://schemas.openxmlformats.org/officeDocument/2006/math">
                      <m:r>
                        <a:rPr lang="en-US" sz="2400" i="1">
                          <a:latin typeface="Cambria Math" panose="02040503050406030204" pitchFamily="18" charset="0"/>
                        </a:rPr>
                        <m:t>0.688 ∙0.1=6.9% </m:t>
                      </m:r>
                    </m:oMath>
                  </m:oMathPara>
                </a14:m>
                <a:endParaRPr lang="en-US" sz="2400" i="1" dirty="0" smtClean="0">
                  <a:latin typeface="Cambria Math" panose="02040503050406030204" pitchFamily="18" charset="0"/>
                </a:endParaRPr>
              </a:p>
              <a:p>
                <a:pPr marL="0" indent="0" algn="ctr">
                  <a:buNone/>
                </a:pPr>
                <a14:m>
                  <m:oMathPara xmlns:m="http://schemas.openxmlformats.org/officeDocument/2006/math">
                    <m:oMathParaPr>
                      <m:jc m:val="centerGroup"/>
                    </m:oMathParaPr>
                    <m:oMath xmlns:m="http://schemas.openxmlformats.org/officeDocument/2006/math">
                      <m:r>
                        <m:rPr>
                          <m:sty m:val="p"/>
                        </m:rPr>
                        <a:rPr lang="en-US" sz="2400">
                          <a:latin typeface="Cambria Math" panose="02040503050406030204" pitchFamily="18" charset="0"/>
                        </a:rPr>
                        <m:t>or</m:t>
                      </m:r>
                    </m:oMath>
                  </m:oMathPara>
                </a14:m>
                <a:r>
                  <a:rPr lang="en-US" sz="2400" dirty="0" smtClean="0">
                    <a:latin typeface="Cambria Math" panose="02040503050406030204" pitchFamily="18" charset="0"/>
                  </a:rPr>
                  <a:t/>
                </a:r>
                <a:br>
                  <a:rPr lang="en-US" sz="2400" dirty="0" smtClean="0">
                    <a:latin typeface="Cambria Math" panose="02040503050406030204" pitchFamily="18" charset="0"/>
                  </a:rPr>
                </a:br>
                <a14:m>
                  <m:oMath xmlns:m="http://schemas.openxmlformats.org/officeDocument/2006/math">
                    <m:r>
                      <a:rPr lang="en-US" sz="2400" b="0" i="0" smtClean="0">
                        <a:latin typeface="Cambria Math" panose="02040503050406030204" pitchFamily="18" charset="0"/>
                      </a:rPr>
                      <m:t>3,304</m:t>
                    </m:r>
                    <m:r>
                      <a:rPr lang="en-US" sz="2400" i="1">
                        <a:latin typeface="Cambria Math" panose="02040503050406030204" pitchFamily="18" charset="0"/>
                      </a:rPr>
                      <m:t>∙</m:t>
                    </m:r>
                    <m:r>
                      <a:rPr lang="en-US" sz="2400" b="0" i="0" smtClean="0">
                        <a:latin typeface="Cambria Math" panose="02040503050406030204" pitchFamily="18" charset="0"/>
                      </a:rPr>
                      <m:t>6.9%= </m:t>
                    </m:r>
                    <m:r>
                      <a:rPr lang="en-US" sz="2400">
                        <a:latin typeface="Cambria Math" panose="02040503050406030204" pitchFamily="18" charset="0"/>
                      </a:rPr>
                      <m:t>228 </m:t>
                    </m:r>
                    <m:r>
                      <m:rPr>
                        <m:sty m:val="p"/>
                      </m:rPr>
                      <a:rPr lang="en-US" sz="2400">
                        <a:latin typeface="Cambria Math" panose="02040503050406030204" pitchFamily="18" charset="0"/>
                      </a:rPr>
                      <m:t>K</m:t>
                    </m:r>
                  </m:oMath>
                </a14:m>
                <a:r>
                  <a:rPr lang="en-US" sz="2400" dirty="0"/>
                  <a:t> </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1295400"/>
                <a:ext cx="8229600" cy="4525963"/>
              </a:xfrm>
              <a:blipFill rotWithShape="0">
                <a:blip r:embed="rId3"/>
                <a:stretch>
                  <a:fillRect l="-1111" t="-1078" b="-809"/>
                </a:stretch>
              </a:blipFill>
            </p:spPr>
            <p:txBody>
              <a:bodyPr/>
              <a:lstStyle/>
              <a:p>
                <a:r>
                  <a:rPr lang="en-US">
                    <a:noFill/>
                  </a:rPr>
                  <a:t> </a:t>
                </a:r>
              </a:p>
            </p:txBody>
          </p:sp>
        </mc:Fallback>
      </mc:AlternateContent>
    </p:spTree>
    <p:extLst>
      <p:ext uri="{BB962C8B-B14F-4D97-AF65-F5344CB8AC3E}">
        <p14:creationId xmlns:p14="http://schemas.microsoft.com/office/powerpoint/2010/main" val="325576646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10 - </a:t>
            </a:r>
            <a:r>
              <a:rPr lang="en-US" dirty="0" smtClean="0"/>
              <a:t>III</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3693319"/>
              </a:xfrm>
            </p:spPr>
            <p:txBody>
              <a:bodyPr/>
              <a:lstStyle/>
              <a:p>
                <a:pPr marL="0" indent="0">
                  <a:buNone/>
                </a:pPr>
                <a:r>
                  <a:rPr lang="en-US" sz="2400" dirty="0" smtClean="0"/>
                  <a:t>Rather than using sensitivities, we can calculate the difference directly:</a:t>
                </a:r>
              </a:p>
              <a:p>
                <a:pPr marL="0" indent="0">
                  <a:buNone/>
                </a:pPr>
                <a:r>
                  <a:rPr lang="en-US" sz="2400" dirty="0"/>
                  <a:t>For an emissivity of 1.0, the true surface temperature is just the ratio temperature, or </a:t>
                </a:r>
                <a:r>
                  <a:rPr lang="en-US" sz="2400" dirty="0" smtClean="0"/>
                  <a:t>3,080 </a:t>
                </a:r>
                <a:r>
                  <a:rPr lang="en-US" sz="2400" dirty="0"/>
                  <a:t>K. Therefore, the error is</a:t>
                </a:r>
                <a:r>
                  <a:rPr lang="en-US" sz="2400" dirty="0" smtClean="0"/>
                  <a:t>:</a:t>
                </a:r>
              </a:p>
              <a:p>
                <a:pPr marL="0" indent="0">
                  <a:buNone/>
                </a:pPr>
                <a:endParaRPr lang="en-US" sz="800" dirty="0"/>
              </a:p>
              <a:p>
                <a:pPr marL="0" indent="0">
                  <a:buNone/>
                </a:pPr>
                <a14:m>
                  <m:oMathPara xmlns:m="http://schemas.openxmlformats.org/officeDocument/2006/math">
                    <m:oMathParaPr>
                      <m:jc m:val="centerGroup"/>
                    </m:oMathParaPr>
                    <m:oMath xmlns:m="http://schemas.openxmlformats.org/officeDocument/2006/math">
                      <m:r>
                        <a:rPr lang="en-US" sz="2400" i="1">
                          <a:latin typeface="Cambria Math" panose="02040503050406030204" pitchFamily="18" charset="0"/>
                        </a:rPr>
                        <m:t>3</m:t>
                      </m:r>
                      <m:r>
                        <a:rPr lang="en-US" sz="2400" b="0" i="1" smtClean="0">
                          <a:latin typeface="Cambria Math" panose="02040503050406030204" pitchFamily="18" charset="0"/>
                        </a:rPr>
                        <m:t>,</m:t>
                      </m:r>
                      <m:r>
                        <a:rPr lang="en-US" sz="2400" i="1">
                          <a:latin typeface="Cambria Math" panose="02040503050406030204" pitchFamily="18" charset="0"/>
                        </a:rPr>
                        <m:t>080 </m:t>
                      </m:r>
                      <m:r>
                        <m:rPr>
                          <m:sty m:val="p"/>
                        </m:rPr>
                        <a:rPr lang="en-US" sz="2400" i="0">
                          <a:latin typeface="Cambria Math" panose="02040503050406030204" pitchFamily="18" charset="0"/>
                        </a:rPr>
                        <m:t>K</m:t>
                      </m:r>
                      <m:r>
                        <a:rPr lang="en-US" sz="2400" i="1">
                          <a:latin typeface="Cambria Math" panose="02040503050406030204" pitchFamily="18" charset="0"/>
                        </a:rPr>
                        <m:t> −3,304 </m:t>
                      </m:r>
                      <m:r>
                        <m:rPr>
                          <m:sty m:val="p"/>
                        </m:rPr>
                        <a:rPr lang="en-US" sz="2400">
                          <a:latin typeface="Cambria Math" panose="02040503050406030204" pitchFamily="18" charset="0"/>
                        </a:rPr>
                        <m:t>K</m:t>
                      </m:r>
                      <m:r>
                        <a:rPr lang="en-US" sz="2400">
                          <a:latin typeface="Cambria Math" panose="02040503050406030204" pitchFamily="18" charset="0"/>
                        </a:rPr>
                        <m:t>=224</m:t>
                      </m:r>
                      <m:r>
                        <a:rPr lang="en-US" sz="2400" i="1">
                          <a:latin typeface="Cambria Math" panose="02040503050406030204" pitchFamily="18" charset="0"/>
                        </a:rPr>
                        <m:t> </m:t>
                      </m:r>
                      <m:r>
                        <m:rPr>
                          <m:sty m:val="p"/>
                        </m:rPr>
                        <a:rPr lang="en-US" sz="2400">
                          <a:latin typeface="Cambria Math" panose="02040503050406030204" pitchFamily="18" charset="0"/>
                        </a:rPr>
                        <m:t>K</m:t>
                      </m:r>
                    </m:oMath>
                  </m:oMathPara>
                </a14:m>
                <a:endParaRPr lang="en-US" sz="2400" dirty="0" smtClean="0"/>
              </a:p>
              <a:p>
                <a:pPr marL="0" indent="0">
                  <a:buNone/>
                </a:pPr>
                <a:endParaRPr lang="en-US" sz="800" dirty="0"/>
              </a:p>
              <a:p>
                <a:pPr marL="0" indent="0">
                  <a:buNone/>
                </a:pPr>
                <a:r>
                  <a:rPr lang="en-US" sz="2400" dirty="0"/>
                  <a:t>almost exactly equal to the linear approximation using sensitivities.</a:t>
                </a:r>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3693319"/>
              </a:xfrm>
              <a:blipFill rotWithShape="0">
                <a:blip r:embed="rId3"/>
                <a:stretch>
                  <a:fillRect l="-1111" t="-1322"/>
                </a:stretch>
              </a:blipFill>
            </p:spPr>
            <p:txBody>
              <a:bodyPr/>
              <a:lstStyle/>
              <a:p>
                <a:r>
                  <a:rPr lang="en-US">
                    <a:noFill/>
                  </a:rPr>
                  <a:t> </a:t>
                </a:r>
              </a:p>
            </p:txBody>
          </p:sp>
        </mc:Fallback>
      </mc:AlternateContent>
    </p:spTree>
    <p:extLst>
      <p:ext uri="{BB962C8B-B14F-4D97-AF65-F5344CB8AC3E}">
        <p14:creationId xmlns:p14="http://schemas.microsoft.com/office/powerpoint/2010/main" val="177412959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11 - I</a:t>
            </a:r>
            <a:endParaRPr lang="en-US" sz="3200" dirty="0"/>
          </a:p>
        </p:txBody>
      </p:sp>
      <p:sp>
        <p:nvSpPr>
          <p:cNvPr id="3" name="Content Placeholder 2"/>
          <p:cNvSpPr>
            <a:spLocks noGrp="1"/>
          </p:cNvSpPr>
          <p:nvPr>
            <p:ph idx="1"/>
          </p:nvPr>
        </p:nvSpPr>
        <p:spPr>
          <a:xfrm>
            <a:off x="457200" y="1600200"/>
            <a:ext cx="8229600" cy="2693045"/>
          </a:xfrm>
        </p:spPr>
        <p:txBody>
          <a:bodyPr/>
          <a:lstStyle/>
          <a:p>
            <a:pPr marL="0" indent="0">
              <a:buNone/>
            </a:pPr>
            <a:r>
              <a:rPr lang="en-US" sz="2400" dirty="0"/>
              <a:t>E11: For a two-band radiation thermometer with detector wavelengths at 4.0 and 8.0 </a:t>
            </a:r>
            <a:r>
              <a:rPr lang="en-US" sz="2400" dirty="0">
                <a:sym typeface="Symbol" panose="05050102010706020507" pitchFamily="18" charset="2"/>
              </a:rPr>
              <a:t></a:t>
            </a:r>
            <a:r>
              <a:rPr lang="en-US" sz="2400" dirty="0"/>
              <a:t>m, what is the error introduced when an emissivity ratio of 1.0 is assumed, when in fact the emissivity ratio of the sample has a ratio of 0.9? Assume the measured spectral temperatures at the two wavelengths are 2,800 and 2,750 K, the same as in Problem 9.</a:t>
            </a:r>
          </a:p>
          <a:p>
            <a:pPr marL="0" indent="0">
              <a:buNone/>
            </a:pPr>
            <a:endParaRPr lang="en-US" dirty="0">
              <a:latin typeface="+mj-lt"/>
            </a:endParaRPr>
          </a:p>
        </p:txBody>
      </p:sp>
    </p:spTree>
    <p:extLst>
      <p:ext uri="{BB962C8B-B14F-4D97-AF65-F5344CB8AC3E}">
        <p14:creationId xmlns:p14="http://schemas.microsoft.com/office/powerpoint/2010/main" val="162529455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11 - II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219200"/>
                <a:ext cx="8229600" cy="4525963"/>
              </a:xfrm>
            </p:spPr>
            <p:txBody>
              <a:bodyPr>
                <a:noAutofit/>
              </a:bodyPr>
              <a:lstStyle/>
              <a:p>
                <a:pPr marL="0" indent="0">
                  <a:buNone/>
                </a:pPr>
                <a:r>
                  <a:rPr lang="en-US" sz="2400" dirty="0"/>
                  <a:t>A11: </a:t>
                </a:r>
                <a:r>
                  <a:rPr lang="en-US" sz="2400" dirty="0" smtClean="0"/>
                  <a:t>Since </a:t>
                </a:r>
                <a:r>
                  <a:rPr lang="en-US" sz="2400" dirty="0"/>
                  <a:t>the products of</a:t>
                </a:r>
                <a14:m>
                  <m:oMath xmlns:m="http://schemas.openxmlformats.org/officeDocument/2006/math">
                    <m:r>
                      <a:rPr lang="en-US" sz="2400" i="1">
                        <a:latin typeface="Cambria Math" panose="02040503050406030204" pitchFamily="18" charset="0"/>
                      </a:rPr>
                      <m:t> </m:t>
                    </m:r>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𝜆</m:t>
                        </m:r>
                      </m:sub>
                    </m:sSub>
                  </m:oMath>
                </a14:m>
                <a:r>
                  <a:rPr lang="en-US" sz="2400" dirty="0"/>
                  <a:t> and </a:t>
                </a:r>
                <a14:m>
                  <m:oMath xmlns:m="http://schemas.openxmlformats.org/officeDocument/2006/math">
                    <m:r>
                      <a:rPr lang="el-GR" sz="2400" i="1">
                        <a:latin typeface="Cambria Math" panose="02040503050406030204" pitchFamily="18" charset="0"/>
                      </a:rPr>
                      <m:t>𝜆</m:t>
                    </m:r>
                  </m:oMath>
                </a14:m>
                <a:r>
                  <a:rPr lang="en-US" sz="2400" dirty="0"/>
                  <a:t> for both wavelengths are not less than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2 </m:t>
                        </m:r>
                      </m:sub>
                    </m:sSub>
                  </m:oMath>
                </a14:m>
                <a:r>
                  <a:rPr lang="en-US" sz="2400" dirty="0"/>
                  <a:t>or </a:t>
                </a:r>
                <a14:m>
                  <m:oMath xmlns:m="http://schemas.openxmlformats.org/officeDocument/2006/math">
                    <m:r>
                      <a:rPr lang="en-US" sz="2400" i="1">
                        <a:latin typeface="Cambria Math" panose="02040503050406030204" pitchFamily="18" charset="0"/>
                      </a:rPr>
                      <m:t>14,388</m:t>
                    </m:r>
                  </m:oMath>
                </a14:m>
                <a:r>
                  <a:rPr lang="en-US" sz="2400" dirty="0"/>
                  <a:t>, </a:t>
                </a:r>
                <a14:m>
                  <m:oMath xmlns:m="http://schemas.openxmlformats.org/officeDocument/2006/math">
                    <m:r>
                      <a:rPr lang="en-US" sz="2400" i="1">
                        <a:latin typeface="Cambria Math" panose="02040503050406030204" pitchFamily="18" charset="0"/>
                      </a:rPr>
                      <m:t>𝜇</m:t>
                    </m:r>
                  </m:oMath>
                </a14:m>
                <a:r>
                  <a:rPr lang="en-US" sz="2400" dirty="0"/>
                  <a:t>m-K, the full Planck Equation must be used to solve for the true surface temperature (Equation 31 and routine bb_tratio). </a:t>
                </a:r>
                <a:endParaRPr lang="en-US" sz="2400" dirty="0" smtClean="0"/>
              </a:p>
              <a:p>
                <a:pPr marL="0" indent="0">
                  <a:buNone/>
                </a:pPr>
                <a:endParaRPr lang="en-US" sz="2400" dirty="0"/>
              </a:p>
              <a:p>
                <a:pPr marL="0" indent="0">
                  <a:buNone/>
                </a:pPr>
                <a14:m>
                  <m:oMathPara xmlns:m="http://schemas.openxmlformats.org/officeDocument/2006/math">
                    <m:oMathParaPr>
                      <m:jc m:val="centerGroup"/>
                    </m:oMathParaPr>
                    <m:oMath xmlns:m="http://schemas.openxmlformats.org/officeDocument/2006/math">
                      <m:f>
                        <m:fPr>
                          <m:ctrlPr>
                            <a:rPr lang="en-US" sz="2400" i="1">
                              <a:latin typeface="Cambria Math" panose="02040503050406030204" pitchFamily="18" charset="0"/>
                            </a:rPr>
                          </m:ctrlPr>
                        </m:fPr>
                        <m:num>
                          <m:d>
                            <m:dPr>
                              <m:ctrlPr>
                                <a:rPr lang="en-US" sz="2400" i="1">
                                  <a:latin typeface="Cambria Math" panose="02040503050406030204" pitchFamily="18" charset="0"/>
                                </a:rPr>
                              </m:ctrlPr>
                            </m:dPr>
                            <m:e>
                              <m:sSup>
                                <m:sSupPr>
                                  <m:ctrlPr>
                                    <a:rPr lang="en-US" sz="2400" i="1">
                                      <a:latin typeface="Cambria Math" panose="02040503050406030204" pitchFamily="18" charset="0"/>
                                    </a:rPr>
                                  </m:ctrlPr>
                                </m:sSupPr>
                                <m:e>
                                  <m:r>
                                    <a:rPr lang="en-US" sz="2400" i="1">
                                      <a:latin typeface="Cambria Math" panose="02040503050406030204" pitchFamily="18" charset="0"/>
                                    </a:rPr>
                                    <m:t> </m:t>
                                  </m:r>
                                  <m:r>
                                    <a:rPr lang="en-US" sz="2400" i="1">
                                      <a:latin typeface="Cambria Math" panose="02040503050406030204" pitchFamily="18" charset="0"/>
                                    </a:rPr>
                                    <m:t>𝑒</m:t>
                                  </m:r>
                                </m:e>
                                <m:sup>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panose="02040503050406030204" pitchFamily="18" charset="0"/>
                                        </a:rPr>
                                        <m:t>𝐶</m:t>
                                      </m:r>
                                    </m:e>
                                    <m:sub>
                                      <m:r>
                                        <a:rPr lang="en-US" sz="2400" i="1">
                                          <a:latin typeface="Cambria Math" panose="02040503050406030204" pitchFamily="18" charset="0"/>
                                        </a:rPr>
                                        <m:t>2</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sub>
                                  </m:sSub>
                                </m:sup>
                              </m:sSup>
                              <m:r>
                                <a:rPr lang="en-US" sz="2400" i="1">
                                  <a:latin typeface="Cambria Math" panose="02040503050406030204" pitchFamily="18" charset="0"/>
                                </a:rPr>
                                <m:t>−1</m:t>
                              </m:r>
                            </m:e>
                          </m:d>
                        </m:num>
                        <m:den>
                          <m:d>
                            <m:dPr>
                              <m:ctrlPr>
                                <a:rPr lang="en-US" sz="2400" i="1">
                                  <a:latin typeface="Cambria Math" panose="02040503050406030204" pitchFamily="18" charset="0"/>
                                </a:rPr>
                              </m:ctrlPr>
                            </m:dPr>
                            <m:e>
                              <m:sSup>
                                <m:sSupPr>
                                  <m:ctrlPr>
                                    <a:rPr lang="en-US" sz="2400" i="1">
                                      <a:latin typeface="Cambria Math" panose="02040503050406030204" pitchFamily="18" charset="0"/>
                                    </a:rPr>
                                  </m:ctrlPr>
                                </m:sSupPr>
                                <m:e>
                                  <m:r>
                                    <a:rPr lang="en-US" sz="2400" i="1">
                                      <a:latin typeface="Cambria Math" panose="02040503050406030204" pitchFamily="18" charset="0"/>
                                    </a:rPr>
                                    <m:t> </m:t>
                                  </m:r>
                                  <m:r>
                                    <a:rPr lang="en-US" sz="2400" i="1">
                                      <a:latin typeface="Cambria Math" panose="02040503050406030204" pitchFamily="18" charset="0"/>
                                    </a:rPr>
                                    <m:t>𝑒</m:t>
                                  </m:r>
                                </m:e>
                                <m:sup>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panose="02040503050406030204" pitchFamily="18" charset="0"/>
                                        </a:rPr>
                                        <m:t>𝐶</m:t>
                                      </m:r>
                                    </m:e>
                                    <m:sub>
                                      <m:r>
                                        <a:rPr lang="en-US" sz="2400" i="1">
                                          <a:latin typeface="Cambria Math" panose="02040503050406030204" pitchFamily="18" charset="0"/>
                                        </a:rPr>
                                        <m:t>2</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2</m:t>
                                      </m:r>
                                    </m:sub>
                                  </m:sSub>
                                  <m:r>
                                    <a:rPr lang="en-US" sz="2400" i="1">
                                      <a:latin typeface="Cambria Math" panose="02040503050406030204" pitchFamily="18" charset="0"/>
                                    </a:rPr>
                                    <m:t>𝑇</m:t>
                                  </m:r>
                                </m:sup>
                              </m:sSup>
                              <m:r>
                                <a:rPr lang="en-US" sz="2400" i="1">
                                  <a:latin typeface="Cambria Math" panose="02040503050406030204" pitchFamily="18" charset="0"/>
                                </a:rPr>
                                <m:t>−1</m:t>
                              </m:r>
                            </m:e>
                          </m:d>
                        </m:den>
                      </m:f>
                      <m:r>
                        <a:rPr lang="en-US" sz="2400" i="1">
                          <a:latin typeface="Cambria Math" panose="02040503050406030204" pitchFamily="18" charset="0"/>
                        </a:rPr>
                        <m:t>∙</m:t>
                      </m:r>
                      <m:f>
                        <m:fPr>
                          <m:ctrlPr>
                            <a:rPr lang="en-US" sz="2400" i="1">
                              <a:latin typeface="Cambria Math" panose="02040503050406030204" pitchFamily="18" charset="0"/>
                            </a:rPr>
                          </m:ctrlPr>
                        </m:fPr>
                        <m:num>
                          <m:d>
                            <m:dPr>
                              <m:ctrlPr>
                                <a:rPr lang="en-US" sz="2400" i="1">
                                  <a:latin typeface="Cambria Math" panose="02040503050406030204" pitchFamily="18" charset="0"/>
                                </a:rPr>
                              </m:ctrlPr>
                            </m:dPr>
                            <m:e>
                              <m:sSup>
                                <m:sSupPr>
                                  <m:ctrlPr>
                                    <a:rPr lang="en-US" sz="2400" i="1">
                                      <a:latin typeface="Cambria Math" panose="02040503050406030204" pitchFamily="18" charset="0"/>
                                    </a:rPr>
                                  </m:ctrlPr>
                                </m:sSupPr>
                                <m:e>
                                  <m:r>
                                    <a:rPr lang="en-US" sz="2400" i="1">
                                      <a:latin typeface="Cambria Math" panose="02040503050406030204" pitchFamily="18" charset="0"/>
                                    </a:rPr>
                                    <m:t> </m:t>
                                  </m:r>
                                  <m:r>
                                    <a:rPr lang="en-US" sz="2400" i="1">
                                      <a:latin typeface="Cambria Math" panose="02040503050406030204" pitchFamily="18" charset="0"/>
                                    </a:rPr>
                                    <m:t>𝑒</m:t>
                                  </m:r>
                                </m:e>
                                <m:sup>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panose="02040503050406030204" pitchFamily="18" charset="0"/>
                                        </a:rPr>
                                        <m:t>𝐶</m:t>
                                      </m:r>
                                    </m:e>
                                    <m:sub>
                                      <m:r>
                                        <a:rPr lang="en-US" sz="2400" i="1">
                                          <a:latin typeface="Cambria Math" panose="02040503050406030204" pitchFamily="18" charset="0"/>
                                        </a:rPr>
                                        <m:t>2</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1</m:t>
                                      </m:r>
                                    </m:sub>
                                  </m:sSub>
                                  <m:r>
                                    <a:rPr lang="en-US" sz="2400" i="1">
                                      <a:latin typeface="Cambria Math" panose="02040503050406030204" pitchFamily="18" charset="0"/>
                                    </a:rPr>
                                    <m:t>𝑇</m:t>
                                  </m:r>
                                </m:sup>
                              </m:sSup>
                              <m:r>
                                <a:rPr lang="en-US" sz="2400" i="1">
                                  <a:latin typeface="Cambria Math" panose="02040503050406030204" pitchFamily="18" charset="0"/>
                                </a:rPr>
                                <m:t>−1</m:t>
                              </m:r>
                            </m:e>
                          </m:d>
                        </m:num>
                        <m:den>
                          <m:d>
                            <m:dPr>
                              <m:ctrlPr>
                                <a:rPr lang="en-US" sz="2400" i="1">
                                  <a:latin typeface="Cambria Math" panose="02040503050406030204" pitchFamily="18" charset="0"/>
                                </a:rPr>
                              </m:ctrlPr>
                            </m:dPr>
                            <m:e>
                              <m:sSup>
                                <m:sSupPr>
                                  <m:ctrlPr>
                                    <a:rPr lang="en-US" sz="2400" i="1">
                                      <a:latin typeface="Cambria Math" panose="02040503050406030204" pitchFamily="18" charset="0"/>
                                    </a:rPr>
                                  </m:ctrlPr>
                                </m:sSupPr>
                                <m:e>
                                  <m:r>
                                    <a:rPr lang="en-US" sz="2400" i="1">
                                      <a:latin typeface="Cambria Math" panose="02040503050406030204" pitchFamily="18" charset="0"/>
                                    </a:rPr>
                                    <m:t> </m:t>
                                  </m:r>
                                  <m:r>
                                    <a:rPr lang="en-US" sz="2400" i="1">
                                      <a:latin typeface="Cambria Math" panose="02040503050406030204" pitchFamily="18" charset="0"/>
                                    </a:rPr>
                                    <m:t>𝑒</m:t>
                                  </m:r>
                                </m:e>
                                <m:sup>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panose="02040503050406030204" pitchFamily="18" charset="0"/>
                                        </a:rPr>
                                        <m:t>𝐶</m:t>
                                      </m:r>
                                    </m:e>
                                    <m:sub>
                                      <m:r>
                                        <a:rPr lang="en-US" sz="2400" i="1">
                                          <a:latin typeface="Cambria Math" panose="02040503050406030204" pitchFamily="18" charset="0"/>
                                        </a:rPr>
                                        <m:t>2</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1</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sSub>
                                        <m:sSubPr>
                                          <m:ctrlPr>
                                            <a:rPr lang="en-US" sz="2400" i="1">
                                              <a:latin typeface="Cambria Math" panose="02040503050406030204" pitchFamily="18" charset="0"/>
                                            </a:rPr>
                                          </m:ctrlPr>
                                        </m:sSubPr>
                                        <m:e>
                                          <m:r>
                                            <a:rPr lang="en-US" sz="2400" i="1">
                                              <a:latin typeface="Cambria Math" panose="02040503050406030204" pitchFamily="18" charset="0"/>
                                            </a:rPr>
                                            <m:t>𝜆</m:t>
                                          </m:r>
                                        </m:e>
                                        <m:sub>
                                          <m:r>
                                            <a:rPr lang="en-US" sz="2400" i="1">
                                              <a:latin typeface="Cambria Math" panose="02040503050406030204" pitchFamily="18" charset="0"/>
                                            </a:rPr>
                                            <m:t>1</m:t>
                                          </m:r>
                                        </m:sub>
                                      </m:sSub>
                                    </m:sub>
                                  </m:sSub>
                                </m:sup>
                              </m:sSup>
                              <m:r>
                                <a:rPr lang="en-US" sz="2400" i="1">
                                  <a:latin typeface="Cambria Math" panose="02040503050406030204" pitchFamily="18" charset="0"/>
                                </a:rPr>
                                <m:t>−1</m:t>
                              </m:r>
                            </m:e>
                          </m:d>
                        </m:den>
                      </m:f>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r>
                            <a:rPr lang="en-US" sz="2400" i="1">
                              <a:latin typeface="Cambria Math" panose="02040503050406030204" pitchFamily="18" charset="0"/>
                            </a:rPr>
                            <m:t>𝑟</m:t>
                          </m:r>
                        </m:sub>
                      </m:sSub>
                      <m:r>
                        <a:rPr lang="en-US" sz="2400" i="1">
                          <a:latin typeface="Cambria Math" panose="02040503050406030204" pitchFamily="18" charset="0"/>
                        </a:rPr>
                        <m:t>=0</m:t>
                      </m:r>
                    </m:oMath>
                  </m:oMathPara>
                </a14:m>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219200"/>
                <a:ext cx="8229600" cy="4525963"/>
              </a:xfrm>
              <a:blipFill rotWithShape="0">
                <a:blip r:embed="rId3"/>
                <a:stretch>
                  <a:fillRect l="-1111" t="-1078" r="-1481"/>
                </a:stretch>
              </a:blipFill>
            </p:spPr>
            <p:txBody>
              <a:bodyPr/>
              <a:lstStyle/>
              <a:p>
                <a:r>
                  <a:rPr lang="en-US">
                    <a:noFill/>
                  </a:rPr>
                  <a:t> </a:t>
                </a:r>
              </a:p>
            </p:txBody>
          </p:sp>
        </mc:Fallback>
      </mc:AlternateContent>
    </p:spTree>
    <p:extLst>
      <p:ext uri="{BB962C8B-B14F-4D97-AF65-F5344CB8AC3E}">
        <p14:creationId xmlns:p14="http://schemas.microsoft.com/office/powerpoint/2010/main" val="139955586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11 - III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219200"/>
                <a:ext cx="8229600" cy="3416320"/>
              </a:xfrm>
            </p:spPr>
            <p:txBody>
              <a:bodyPr/>
              <a:lstStyle/>
              <a:p>
                <a:pPr marL="0" indent="0">
                  <a:buNone/>
                </a:pPr>
                <a:r>
                  <a:rPr lang="en-US" sz="2800" dirty="0"/>
                  <a:t>The calculated values for true temperatures are:</a:t>
                </a:r>
              </a:p>
              <a:p>
                <a:pPr marL="0" indent="0">
                  <a:buNone/>
                </a:pPr>
                <a14:m>
                  <m:oMathPara xmlns:m="http://schemas.openxmlformats.org/officeDocument/2006/math">
                    <m:oMathParaPr>
                      <m:jc m:val="centerGroup"/>
                    </m:oMathParaPr>
                    <m:oMath xmlns:m="http://schemas.openxmlformats.org/officeDocument/2006/math">
                      <m:sSub>
                        <m:sSubPr>
                          <m:ctrlPr>
                            <a:rPr lang="en-US" sz="2800" i="1">
                              <a:latin typeface="Cambria Math" panose="02040503050406030204" pitchFamily="18" charset="0"/>
                            </a:rPr>
                          </m:ctrlPr>
                        </m:sSubPr>
                        <m:e>
                          <m:r>
                            <a:rPr lang="el-GR" sz="2800" i="1">
                              <a:latin typeface="Cambria Math" panose="02040503050406030204" pitchFamily="18" charset="0"/>
                            </a:rPr>
                            <m:t>𝜀</m:t>
                          </m:r>
                        </m:e>
                        <m:sub>
                          <m:r>
                            <a:rPr lang="en-US" sz="2800" i="1">
                              <a:latin typeface="Cambria Math" panose="02040503050406030204" pitchFamily="18" charset="0"/>
                            </a:rPr>
                            <m:t>𝑟</m:t>
                          </m:r>
                        </m:sub>
                      </m:sSub>
                      <m:r>
                        <a:rPr lang="en-US" sz="2800">
                          <a:latin typeface="Cambria Math" panose="02040503050406030204" pitchFamily="18" charset="0"/>
                        </a:rPr>
                        <m:t>=0.9,</m:t>
                      </m:r>
                      <m:r>
                        <a:rPr lang="en-US" sz="2800" i="1">
                          <a:latin typeface="Cambria Math" panose="02040503050406030204" pitchFamily="18" charset="0"/>
                        </a:rPr>
                        <m:t> </m:t>
                      </m:r>
                      <m:r>
                        <a:rPr lang="en-US" sz="2800" i="1">
                          <a:latin typeface="Cambria Math" panose="02040503050406030204" pitchFamily="18" charset="0"/>
                        </a:rPr>
                        <m:t>𝑇</m:t>
                      </m:r>
                      <m:r>
                        <a:rPr lang="en-US" sz="2800">
                          <a:latin typeface="Cambria Math" panose="02040503050406030204" pitchFamily="18" charset="0"/>
                        </a:rPr>
                        <m:t>=4,118</m:t>
                      </m:r>
                      <m:r>
                        <a:rPr lang="en-US" sz="2800" i="1">
                          <a:latin typeface="Cambria Math" panose="02040503050406030204" pitchFamily="18" charset="0"/>
                        </a:rPr>
                        <m:t> </m:t>
                      </m:r>
                      <m:r>
                        <m:rPr>
                          <m:sty m:val="p"/>
                        </m:rPr>
                        <a:rPr lang="en-US" sz="2800">
                          <a:latin typeface="Cambria Math" panose="02040503050406030204" pitchFamily="18" charset="0"/>
                        </a:rPr>
                        <m:t>K</m:t>
                      </m:r>
                    </m:oMath>
                  </m:oMathPara>
                </a14:m>
                <a:endParaRPr lang="en-US" sz="2800" dirty="0"/>
              </a:p>
              <a:p>
                <a:pPr marL="0" indent="0">
                  <a:buNone/>
                </a:pPr>
                <a14:m>
                  <m:oMathPara xmlns:m="http://schemas.openxmlformats.org/officeDocument/2006/math">
                    <m:oMathParaPr>
                      <m:jc m:val="centerGroup"/>
                    </m:oMathParaPr>
                    <m:oMath xmlns:m="http://schemas.openxmlformats.org/officeDocument/2006/math">
                      <m:sSub>
                        <m:sSubPr>
                          <m:ctrlPr>
                            <a:rPr lang="en-US" sz="2800" i="1">
                              <a:latin typeface="Cambria Math" panose="02040503050406030204" pitchFamily="18" charset="0"/>
                            </a:rPr>
                          </m:ctrlPr>
                        </m:sSubPr>
                        <m:e>
                          <m:r>
                            <a:rPr lang="el-GR" sz="2800" i="1">
                              <a:latin typeface="Cambria Math" panose="02040503050406030204" pitchFamily="18" charset="0"/>
                            </a:rPr>
                            <m:t>𝜀</m:t>
                          </m:r>
                        </m:e>
                        <m:sub>
                          <m:r>
                            <a:rPr lang="en-US" sz="2800" i="1">
                              <a:latin typeface="Cambria Math" panose="02040503050406030204" pitchFamily="18" charset="0"/>
                            </a:rPr>
                            <m:t>𝑟</m:t>
                          </m:r>
                        </m:sub>
                      </m:sSub>
                      <m:r>
                        <a:rPr lang="en-US" sz="2800">
                          <a:latin typeface="Cambria Math" panose="02040503050406030204" pitchFamily="18" charset="0"/>
                        </a:rPr>
                        <m:t>=1.0,</m:t>
                      </m:r>
                      <m:r>
                        <a:rPr lang="en-US" sz="2800" i="1">
                          <a:latin typeface="Cambria Math" panose="02040503050406030204" pitchFamily="18" charset="0"/>
                        </a:rPr>
                        <m:t> </m:t>
                      </m:r>
                      <m:r>
                        <a:rPr lang="en-US" sz="2800" i="1">
                          <a:latin typeface="Cambria Math" panose="02040503050406030204" pitchFamily="18" charset="0"/>
                        </a:rPr>
                        <m:t>𝑇</m:t>
                      </m:r>
                      <m:r>
                        <a:rPr lang="en-US" sz="2800">
                          <a:latin typeface="Cambria Math" panose="02040503050406030204" pitchFamily="18" charset="0"/>
                        </a:rPr>
                        <m:t>=2,974</m:t>
                      </m:r>
                      <m:r>
                        <a:rPr lang="en-US" sz="2800" i="1">
                          <a:latin typeface="Cambria Math" panose="02040503050406030204" pitchFamily="18" charset="0"/>
                        </a:rPr>
                        <m:t> </m:t>
                      </m:r>
                      <m:r>
                        <m:rPr>
                          <m:sty m:val="p"/>
                        </m:rPr>
                        <a:rPr lang="en-US" sz="2800">
                          <a:latin typeface="Cambria Math" panose="02040503050406030204" pitchFamily="18" charset="0"/>
                        </a:rPr>
                        <m:t>K</m:t>
                      </m:r>
                    </m:oMath>
                  </m:oMathPara>
                </a14:m>
                <a:endParaRPr lang="en-US" sz="2800" dirty="0"/>
              </a:p>
              <a:p>
                <a:pPr marL="0" indent="0">
                  <a:buNone/>
                </a:pPr>
                <a:r>
                  <a:rPr lang="en-US" sz="2800" dirty="0"/>
                  <a:t>The difference is 1,144 K!</a:t>
                </a:r>
              </a:p>
              <a:p>
                <a:pPr marL="0" indent="0">
                  <a:buNone/>
                </a:pPr>
                <a:r>
                  <a:rPr lang="en-US" sz="2800" dirty="0"/>
                  <a:t>This example points out the large error using long wavelengths and the need to use short wavelengths whenever possible</a:t>
                </a:r>
                <a:r>
                  <a:rPr lang="en-US" sz="2800" dirty="0" smtClean="0"/>
                  <a:t>.</a:t>
                </a:r>
                <a:endParaRPr lang="en-US" sz="28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219200"/>
                <a:ext cx="8229600" cy="3416320"/>
              </a:xfrm>
              <a:blipFill rotWithShape="0">
                <a:blip r:embed="rId3"/>
                <a:stretch>
                  <a:fillRect l="-1481" t="-1607" b="-4286"/>
                </a:stretch>
              </a:blipFill>
            </p:spPr>
            <p:txBody>
              <a:bodyPr/>
              <a:lstStyle/>
              <a:p>
                <a:r>
                  <a:rPr lang="en-US">
                    <a:noFill/>
                  </a:rPr>
                  <a:t> </a:t>
                </a:r>
              </a:p>
            </p:txBody>
          </p:sp>
        </mc:Fallback>
      </mc:AlternateContent>
    </p:spTree>
    <p:extLst>
      <p:ext uri="{BB962C8B-B14F-4D97-AF65-F5344CB8AC3E}">
        <p14:creationId xmlns:p14="http://schemas.microsoft.com/office/powerpoint/2010/main" val="47561569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11 - </a:t>
            </a:r>
            <a:r>
              <a:rPr lang="en-US" dirty="0" smtClean="0"/>
              <a:t>IV</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574800"/>
                <a:ext cx="8229600" cy="5648982"/>
              </a:xfrm>
            </p:spPr>
            <p:txBody>
              <a:bodyPr/>
              <a:lstStyle/>
              <a:p>
                <a:pPr marL="0" indent="0">
                  <a:buNone/>
                </a:pPr>
                <a:r>
                  <a:rPr lang="en-US" sz="2400" dirty="0"/>
                  <a:t>The sensitivity of the emissivity ratio to surface temperature is (Equation </a:t>
                </a:r>
                <a:r>
                  <a:rPr lang="en-US" sz="2400" dirty="0" smtClean="0"/>
                  <a:t>27):</a:t>
                </a:r>
                <a:endParaRPr lang="en-US" sz="2400" dirty="0"/>
              </a:p>
              <a:p>
                <a:pPr marL="0" indent="0">
                  <a:buNone/>
                </a:pPr>
                <a14:m>
                  <m:oMathPara xmlns:m="http://schemas.openxmlformats.org/officeDocument/2006/math">
                    <m:oMathParaPr>
                      <m:jc m:val="centerGroup"/>
                    </m:oMathParaPr>
                    <m:oMath xmlns:m="http://schemas.openxmlformats.org/officeDocument/2006/math">
                      <m:f>
                        <m:fPr>
                          <m:ctrlPr>
                            <a:rPr lang="en-US" sz="1800" i="1">
                              <a:latin typeface="Cambria Math" panose="02040503050406030204" pitchFamily="18" charset="0"/>
                            </a:rPr>
                          </m:ctrlPr>
                        </m:fPr>
                        <m:num>
                          <m:r>
                            <a:rPr lang="en-US" sz="1800" i="1">
                              <a:latin typeface="Cambria Math" panose="02040503050406030204" pitchFamily="18" charset="0"/>
                            </a:rPr>
                            <m:t>𝑑</m:t>
                          </m:r>
                          <m:func>
                            <m:funcPr>
                              <m:ctrlPr>
                                <a:rPr lang="en-US" sz="1800" i="1">
                                  <a:latin typeface="Cambria Math" panose="02040503050406030204" pitchFamily="18" charset="0"/>
                                </a:rPr>
                              </m:ctrlPr>
                            </m:funcPr>
                            <m:fName>
                              <m:r>
                                <m:rPr>
                                  <m:sty m:val="p"/>
                                </m:rPr>
                                <a:rPr lang="en-US" sz="1800">
                                  <a:latin typeface="Cambria Math" panose="02040503050406030204" pitchFamily="18" charset="0"/>
                                </a:rPr>
                                <m:t>ln</m:t>
                              </m:r>
                            </m:fName>
                            <m:e>
                              <m:sSub>
                                <m:sSubPr>
                                  <m:ctrlPr>
                                    <a:rPr lang="en-US" sz="1800" i="1">
                                      <a:latin typeface="Cambria Math" panose="02040503050406030204" pitchFamily="18" charset="0"/>
                                    </a:rPr>
                                  </m:ctrlPr>
                                </m:sSubPr>
                                <m:e>
                                  <m:r>
                                    <a:rPr lang="en-US" sz="1800" i="1">
                                      <a:latin typeface="Cambria Math" panose="02040503050406030204" pitchFamily="18" charset="0"/>
                                    </a:rPr>
                                    <m:t>𝜀</m:t>
                                  </m:r>
                                </m:e>
                                <m:sub>
                                  <m:r>
                                    <a:rPr lang="en-US" sz="1800" i="1">
                                      <a:latin typeface="Cambria Math" panose="02040503050406030204" pitchFamily="18" charset="0"/>
                                    </a:rPr>
                                    <m:t>𝑟</m:t>
                                  </m:r>
                                </m:sub>
                              </m:sSub>
                            </m:e>
                          </m:func>
                        </m:num>
                        <m:den>
                          <m:r>
                            <a:rPr lang="en-US" sz="1800" i="1">
                              <a:latin typeface="Cambria Math" panose="02040503050406030204" pitchFamily="18" charset="0"/>
                            </a:rPr>
                            <m:t>𝑑</m:t>
                          </m:r>
                          <m:func>
                            <m:funcPr>
                              <m:ctrlPr>
                                <a:rPr lang="en-US" sz="1800" i="1">
                                  <a:latin typeface="Cambria Math" panose="02040503050406030204" pitchFamily="18" charset="0"/>
                                </a:rPr>
                              </m:ctrlPr>
                            </m:funcPr>
                            <m:fName>
                              <m:r>
                                <m:rPr>
                                  <m:sty m:val="p"/>
                                </m:rPr>
                                <a:rPr lang="en-US" sz="1800">
                                  <a:latin typeface="Cambria Math" panose="02040503050406030204" pitchFamily="18" charset="0"/>
                                </a:rPr>
                                <m:t>ln</m:t>
                              </m:r>
                            </m:fName>
                            <m:e>
                              <m:r>
                                <a:rPr lang="en-US" sz="1800" i="1">
                                  <a:latin typeface="Cambria Math" panose="02040503050406030204" pitchFamily="18" charset="0"/>
                                </a:rPr>
                                <m:t>𝑇</m:t>
                              </m:r>
                            </m:e>
                          </m:func>
                        </m:den>
                      </m:f>
                      <m:r>
                        <a:rPr lang="en-US" sz="1800" i="1">
                          <a:latin typeface="Cambria Math" panose="02040503050406030204" pitchFamily="18" charset="0"/>
                        </a:rPr>
                        <m:t>=</m:t>
                      </m:r>
                      <m:f>
                        <m:fPr>
                          <m:ctrlPr>
                            <a:rPr lang="en-US" sz="1800" i="1">
                              <a:latin typeface="Cambria Math" panose="02040503050406030204" pitchFamily="18" charset="0"/>
                            </a:rPr>
                          </m:ctrlPr>
                        </m:fPr>
                        <m:num>
                          <m:r>
                            <a:rPr lang="en-US" sz="1800" i="1">
                              <a:latin typeface="Cambria Math" panose="02040503050406030204" pitchFamily="18" charset="0"/>
                            </a:rPr>
                            <m:t>1</m:t>
                          </m:r>
                        </m:num>
                        <m:den>
                          <m:r>
                            <a:rPr lang="en-US" sz="1800" i="1">
                              <a:latin typeface="Cambria Math" panose="02040503050406030204" pitchFamily="18" charset="0"/>
                            </a:rPr>
                            <m:t>𝑇</m:t>
                          </m:r>
                        </m:den>
                      </m:f>
                      <m:r>
                        <a:rPr lang="en-US" sz="1800" i="1">
                          <a:latin typeface="Cambria Math" panose="02040503050406030204" pitchFamily="18" charset="0"/>
                        </a:rPr>
                        <m:t>∙</m:t>
                      </m:r>
                      <m:f>
                        <m:fPr>
                          <m:ctrlPr>
                            <a:rPr lang="en-US" sz="1800" i="1">
                              <a:latin typeface="Cambria Math" panose="02040503050406030204" pitchFamily="18" charset="0"/>
                            </a:rPr>
                          </m:ctrlPr>
                        </m:fPr>
                        <m:num>
                          <m:d>
                            <m:dPr>
                              <m:ctrlPr>
                                <a:rPr lang="en-US" sz="1800" i="1">
                                  <a:latin typeface="Cambria Math" panose="02040503050406030204" pitchFamily="18" charset="0"/>
                                </a:rPr>
                              </m:ctrlPr>
                            </m:dPr>
                            <m:e>
                              <m:sSup>
                                <m:sSupPr>
                                  <m:ctrlPr>
                                    <a:rPr lang="en-US" sz="1800" i="1">
                                      <a:latin typeface="Cambria Math" panose="02040503050406030204" pitchFamily="18" charset="0"/>
                                    </a:rPr>
                                  </m:ctrlPr>
                                </m:sSupPr>
                                <m:e>
                                  <m:r>
                                    <a:rPr lang="en-US" sz="1800" i="1">
                                      <a:latin typeface="Cambria Math" panose="02040503050406030204" pitchFamily="18" charset="0"/>
                                    </a:rPr>
                                    <m:t>𝑒</m:t>
                                  </m:r>
                                </m:e>
                                <m:sup>
                                  <m:f>
                                    <m:fPr>
                                      <m:type m:val="lin"/>
                                      <m:ctrlPr>
                                        <a:rPr lang="en-US" sz="1800" i="1">
                                          <a:latin typeface="Cambria Math" panose="02040503050406030204" pitchFamily="18" charset="0"/>
                                        </a:rPr>
                                      </m:ctrlPr>
                                    </m:fPr>
                                    <m:num>
                                      <m:sSub>
                                        <m:sSubPr>
                                          <m:ctrlPr>
                                            <a:rPr lang="en-US" sz="1800" i="1">
                                              <a:latin typeface="Cambria Math" panose="02040503050406030204" pitchFamily="18" charset="0"/>
                                            </a:rPr>
                                          </m:ctrlPr>
                                        </m:sSubPr>
                                        <m:e>
                                          <m:r>
                                            <a:rPr lang="en-US" sz="1800" i="1">
                                              <a:latin typeface="Cambria Math" panose="02040503050406030204" pitchFamily="18" charset="0"/>
                                            </a:rPr>
                                            <m:t>𝐶</m:t>
                                          </m:r>
                                        </m:e>
                                        <m:sub>
                                          <m:r>
                                            <a:rPr lang="en-US" sz="1800" i="1">
                                              <a:latin typeface="Cambria Math" panose="02040503050406030204" pitchFamily="18" charset="0"/>
                                            </a:rPr>
                                            <m:t>2</m:t>
                                          </m:r>
                                        </m:sub>
                                      </m:sSub>
                                    </m:num>
                                    <m:den>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2</m:t>
                                          </m:r>
                                        </m:sub>
                                      </m:sSub>
                                      <m:r>
                                        <a:rPr lang="en-US" sz="1800" i="1">
                                          <a:latin typeface="Cambria Math" panose="02040503050406030204" pitchFamily="18" charset="0"/>
                                        </a:rPr>
                                        <m:t>𝑇</m:t>
                                      </m:r>
                                    </m:den>
                                  </m:f>
                                </m:sup>
                              </m:sSup>
                              <m:r>
                                <a:rPr lang="en-US" sz="1800" i="1">
                                  <a:latin typeface="Cambria Math" panose="02040503050406030204" pitchFamily="18" charset="0"/>
                                </a:rPr>
                                <m:t>−1</m:t>
                              </m:r>
                            </m:e>
                          </m:d>
                        </m:num>
                        <m:den>
                          <m:d>
                            <m:dPr>
                              <m:ctrlPr>
                                <a:rPr lang="en-US" sz="1800" i="1">
                                  <a:latin typeface="Cambria Math" panose="02040503050406030204" pitchFamily="18" charset="0"/>
                                </a:rPr>
                              </m:ctrlPr>
                            </m:dPr>
                            <m:e>
                              <m:sSup>
                                <m:sSupPr>
                                  <m:ctrlPr>
                                    <a:rPr lang="en-US" sz="1800" i="1">
                                      <a:latin typeface="Cambria Math" panose="02040503050406030204" pitchFamily="18" charset="0"/>
                                    </a:rPr>
                                  </m:ctrlPr>
                                </m:sSupPr>
                                <m:e>
                                  <m:r>
                                    <a:rPr lang="en-US" sz="1800" i="1">
                                      <a:latin typeface="Cambria Math" panose="02040503050406030204" pitchFamily="18" charset="0"/>
                                    </a:rPr>
                                    <m:t>𝑒</m:t>
                                  </m:r>
                                </m:e>
                                <m:sup>
                                  <m:f>
                                    <m:fPr>
                                      <m:type m:val="lin"/>
                                      <m:ctrlPr>
                                        <a:rPr lang="en-US" sz="1800" i="1">
                                          <a:latin typeface="Cambria Math" panose="02040503050406030204" pitchFamily="18" charset="0"/>
                                        </a:rPr>
                                      </m:ctrlPr>
                                    </m:fPr>
                                    <m:num>
                                      <m:sSub>
                                        <m:sSubPr>
                                          <m:ctrlPr>
                                            <a:rPr lang="en-US" sz="1800" i="1">
                                              <a:latin typeface="Cambria Math" panose="02040503050406030204" pitchFamily="18" charset="0"/>
                                            </a:rPr>
                                          </m:ctrlPr>
                                        </m:sSubPr>
                                        <m:e>
                                          <m:r>
                                            <a:rPr lang="en-US" sz="1800" i="1">
                                              <a:latin typeface="Cambria Math" panose="02040503050406030204" pitchFamily="18" charset="0"/>
                                            </a:rPr>
                                            <m:t>𝐶</m:t>
                                          </m:r>
                                        </m:e>
                                        <m:sub>
                                          <m:r>
                                            <a:rPr lang="en-US" sz="1800" i="1">
                                              <a:latin typeface="Cambria Math" panose="02040503050406030204" pitchFamily="18" charset="0"/>
                                            </a:rPr>
                                            <m:t>2</m:t>
                                          </m:r>
                                        </m:sub>
                                      </m:sSub>
                                    </m:num>
                                    <m:den>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1</m:t>
                                          </m:r>
                                        </m:sub>
                                      </m:sSub>
                                      <m:r>
                                        <a:rPr lang="en-US" sz="1800" i="1">
                                          <a:latin typeface="Cambria Math" panose="02040503050406030204" pitchFamily="18" charset="0"/>
                                        </a:rPr>
                                        <m:t>𝑇</m:t>
                                      </m:r>
                                    </m:den>
                                  </m:f>
                                </m:sup>
                              </m:sSup>
                              <m:r>
                                <a:rPr lang="en-US" sz="1800" i="1">
                                  <a:latin typeface="Cambria Math" panose="02040503050406030204" pitchFamily="18" charset="0"/>
                                </a:rPr>
                                <m:t>−1</m:t>
                              </m:r>
                            </m:e>
                          </m:d>
                        </m:den>
                      </m:f>
                      <m:r>
                        <a:rPr lang="en-US" sz="1800" i="1">
                          <a:latin typeface="Cambria Math" panose="02040503050406030204" pitchFamily="18" charset="0"/>
                        </a:rPr>
                        <m:t>∙</m:t>
                      </m:r>
                      <m:d>
                        <m:dPr>
                          <m:begChr m:val="["/>
                          <m:endChr m:val="]"/>
                          <m:ctrlPr>
                            <a:rPr lang="en-US" sz="1800" i="1">
                              <a:latin typeface="Cambria Math" panose="02040503050406030204" pitchFamily="18" charset="0"/>
                            </a:rPr>
                          </m:ctrlPr>
                        </m:dPr>
                        <m:e>
                          <m:d>
                            <m:dPr>
                              <m:ctrlPr>
                                <a:rPr lang="en-US" sz="1800" i="1">
                                  <a:latin typeface="Cambria Math" panose="02040503050406030204" pitchFamily="18" charset="0"/>
                                </a:rPr>
                              </m:ctrlPr>
                            </m:dPr>
                            <m:e>
                              <m:f>
                                <m:fPr>
                                  <m:ctrlPr>
                                    <a:rPr lang="en-US" sz="1800" i="1">
                                      <a:latin typeface="Cambria Math" panose="02040503050406030204" pitchFamily="18" charset="0"/>
                                    </a:rPr>
                                  </m:ctrlPr>
                                </m:fPr>
                                <m:num>
                                  <m:sSub>
                                    <m:sSubPr>
                                      <m:ctrlPr>
                                        <a:rPr lang="en-US" sz="1800" i="1">
                                          <a:latin typeface="Cambria Math" panose="02040503050406030204" pitchFamily="18" charset="0"/>
                                        </a:rPr>
                                      </m:ctrlPr>
                                    </m:sSubPr>
                                    <m:e>
                                      <m:r>
                                        <a:rPr lang="en-US" sz="1800" i="1">
                                          <a:latin typeface="Cambria Math" panose="02040503050406030204" pitchFamily="18" charset="0"/>
                                        </a:rPr>
                                        <m:t>𝐶</m:t>
                                      </m:r>
                                    </m:e>
                                    <m:sub>
                                      <m:r>
                                        <a:rPr lang="en-US" sz="1800" i="1">
                                          <a:latin typeface="Cambria Math" panose="02040503050406030204" pitchFamily="18" charset="0"/>
                                        </a:rPr>
                                        <m:t>2</m:t>
                                      </m:r>
                                    </m:sub>
                                  </m:sSub>
                                </m:num>
                                <m:den>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2</m:t>
                                      </m:r>
                                    </m:sub>
                                  </m:sSub>
                                  <m:r>
                                    <a:rPr lang="en-US" sz="1800" i="1">
                                      <a:latin typeface="Cambria Math" panose="02040503050406030204" pitchFamily="18" charset="0"/>
                                    </a:rPr>
                                    <m:t>𝑇</m:t>
                                  </m:r>
                                </m:den>
                              </m:f>
                            </m:e>
                          </m:d>
                          <m:sSup>
                            <m:sSupPr>
                              <m:ctrlPr>
                                <a:rPr lang="en-US" sz="1800" i="1">
                                  <a:latin typeface="Cambria Math" panose="02040503050406030204" pitchFamily="18" charset="0"/>
                                </a:rPr>
                              </m:ctrlPr>
                            </m:sSupPr>
                            <m:e>
                              <m:r>
                                <a:rPr lang="en-US" sz="1800" i="1">
                                  <a:latin typeface="Cambria Math" panose="02040503050406030204" pitchFamily="18" charset="0"/>
                                </a:rPr>
                                <m:t> </m:t>
                              </m:r>
                              <m:r>
                                <a:rPr lang="en-US" sz="1800" i="1">
                                  <a:latin typeface="Cambria Math" panose="02040503050406030204" pitchFamily="18" charset="0"/>
                                </a:rPr>
                                <m:t>𝑒</m:t>
                              </m:r>
                            </m:e>
                            <m:sup>
                              <m:f>
                                <m:fPr>
                                  <m:ctrlPr>
                                    <a:rPr lang="en-US" sz="1800" i="1">
                                      <a:latin typeface="Cambria Math" panose="02040503050406030204" pitchFamily="18" charset="0"/>
                                    </a:rPr>
                                  </m:ctrlPr>
                                </m:fPr>
                                <m:num>
                                  <m:sSub>
                                    <m:sSubPr>
                                      <m:ctrlPr>
                                        <a:rPr lang="en-US" sz="1800" i="1">
                                          <a:latin typeface="Cambria Math" panose="02040503050406030204" pitchFamily="18" charset="0"/>
                                        </a:rPr>
                                      </m:ctrlPr>
                                    </m:sSubPr>
                                    <m:e>
                                      <m:r>
                                        <a:rPr lang="en-US" sz="1800" i="1">
                                          <a:latin typeface="Cambria Math" panose="02040503050406030204" pitchFamily="18" charset="0"/>
                                        </a:rPr>
                                        <m:t>𝐶</m:t>
                                      </m:r>
                                    </m:e>
                                    <m:sub>
                                      <m:r>
                                        <a:rPr lang="en-US" sz="1800" i="1">
                                          <a:latin typeface="Cambria Math" panose="02040503050406030204" pitchFamily="18" charset="0"/>
                                        </a:rPr>
                                        <m:t>2</m:t>
                                      </m:r>
                                    </m:sub>
                                  </m:sSub>
                                </m:num>
                                <m:den>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2</m:t>
                                      </m:r>
                                    </m:sub>
                                  </m:sSub>
                                  <m:r>
                                    <a:rPr lang="en-US" sz="1800" i="1">
                                      <a:latin typeface="Cambria Math" panose="02040503050406030204" pitchFamily="18" charset="0"/>
                                    </a:rPr>
                                    <m:t>𝑇</m:t>
                                  </m:r>
                                </m:den>
                              </m:f>
                            </m:sup>
                          </m:sSup>
                          <m:f>
                            <m:fPr>
                              <m:ctrlPr>
                                <a:rPr lang="en-US" sz="1800" i="1">
                                  <a:latin typeface="Cambria Math" panose="02040503050406030204" pitchFamily="18" charset="0"/>
                                </a:rPr>
                              </m:ctrlPr>
                            </m:fPr>
                            <m:num>
                              <m:d>
                                <m:dPr>
                                  <m:ctrlPr>
                                    <a:rPr lang="en-US" sz="1800" i="1">
                                      <a:latin typeface="Cambria Math" panose="02040503050406030204" pitchFamily="18" charset="0"/>
                                    </a:rPr>
                                  </m:ctrlPr>
                                </m:dPr>
                                <m:e>
                                  <m:sSup>
                                    <m:sSupPr>
                                      <m:ctrlPr>
                                        <a:rPr lang="en-US" sz="1800" i="1">
                                          <a:latin typeface="Cambria Math" panose="02040503050406030204" pitchFamily="18" charset="0"/>
                                        </a:rPr>
                                      </m:ctrlPr>
                                    </m:sSupPr>
                                    <m:e>
                                      <m:r>
                                        <a:rPr lang="en-US" sz="1800" i="1">
                                          <a:latin typeface="Cambria Math" panose="02040503050406030204" pitchFamily="18" charset="0"/>
                                        </a:rPr>
                                        <m:t>𝑒</m:t>
                                      </m:r>
                                    </m:e>
                                    <m:sup>
                                      <m:f>
                                        <m:fPr>
                                          <m:type m:val="lin"/>
                                          <m:ctrlPr>
                                            <a:rPr lang="en-US" sz="1800" i="1">
                                              <a:latin typeface="Cambria Math" panose="02040503050406030204" pitchFamily="18" charset="0"/>
                                            </a:rPr>
                                          </m:ctrlPr>
                                        </m:fPr>
                                        <m:num>
                                          <m:sSub>
                                            <m:sSubPr>
                                              <m:ctrlPr>
                                                <a:rPr lang="en-US" sz="1800" i="1">
                                                  <a:latin typeface="Cambria Math" panose="02040503050406030204" pitchFamily="18" charset="0"/>
                                                </a:rPr>
                                              </m:ctrlPr>
                                            </m:sSubPr>
                                            <m:e>
                                              <m:r>
                                                <a:rPr lang="en-US" sz="1800" i="1">
                                                  <a:latin typeface="Cambria Math" panose="02040503050406030204" pitchFamily="18" charset="0"/>
                                                </a:rPr>
                                                <m:t>𝐶</m:t>
                                              </m:r>
                                            </m:e>
                                            <m:sub>
                                              <m:r>
                                                <a:rPr lang="en-US" sz="1800" i="1">
                                                  <a:latin typeface="Cambria Math" panose="02040503050406030204" pitchFamily="18" charset="0"/>
                                                </a:rPr>
                                                <m:t>2</m:t>
                                              </m:r>
                                            </m:sub>
                                          </m:sSub>
                                        </m:num>
                                        <m:den>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1</m:t>
                                              </m:r>
                                            </m:sub>
                                          </m:sSub>
                                          <m:r>
                                            <a:rPr lang="en-US" sz="1800" i="1">
                                              <a:latin typeface="Cambria Math" panose="02040503050406030204" pitchFamily="18" charset="0"/>
                                            </a:rPr>
                                            <m:t>𝑇</m:t>
                                          </m:r>
                                        </m:den>
                                      </m:f>
                                    </m:sup>
                                  </m:sSup>
                                  <m:r>
                                    <a:rPr lang="en-US" sz="1800" i="1">
                                      <a:latin typeface="Cambria Math" panose="02040503050406030204" pitchFamily="18" charset="0"/>
                                    </a:rPr>
                                    <m:t>−1</m:t>
                                  </m:r>
                                </m:e>
                              </m:d>
                            </m:num>
                            <m:den>
                              <m:sSup>
                                <m:sSupPr>
                                  <m:ctrlPr>
                                    <a:rPr lang="en-US" sz="1800" i="1">
                                      <a:latin typeface="Cambria Math" panose="02040503050406030204" pitchFamily="18" charset="0"/>
                                    </a:rPr>
                                  </m:ctrlPr>
                                </m:sSupPr>
                                <m:e>
                                  <m:d>
                                    <m:dPr>
                                      <m:ctrlPr>
                                        <a:rPr lang="en-US" sz="1800" i="1">
                                          <a:latin typeface="Cambria Math" panose="02040503050406030204" pitchFamily="18" charset="0"/>
                                        </a:rPr>
                                      </m:ctrlPr>
                                    </m:dPr>
                                    <m:e>
                                      <m:sSup>
                                        <m:sSupPr>
                                          <m:ctrlPr>
                                            <a:rPr lang="en-US" sz="1800" i="1">
                                              <a:latin typeface="Cambria Math" panose="02040503050406030204" pitchFamily="18" charset="0"/>
                                            </a:rPr>
                                          </m:ctrlPr>
                                        </m:sSupPr>
                                        <m:e>
                                          <m:r>
                                            <a:rPr lang="en-US" sz="1800" i="1">
                                              <a:latin typeface="Cambria Math" panose="02040503050406030204" pitchFamily="18" charset="0"/>
                                            </a:rPr>
                                            <m:t>𝑒</m:t>
                                          </m:r>
                                        </m:e>
                                        <m:sup>
                                          <m:f>
                                            <m:fPr>
                                              <m:type m:val="lin"/>
                                              <m:ctrlPr>
                                                <a:rPr lang="en-US" sz="1800" i="1">
                                                  <a:latin typeface="Cambria Math" panose="02040503050406030204" pitchFamily="18" charset="0"/>
                                                </a:rPr>
                                              </m:ctrlPr>
                                            </m:fPr>
                                            <m:num>
                                              <m:sSub>
                                                <m:sSubPr>
                                                  <m:ctrlPr>
                                                    <a:rPr lang="en-US" sz="1800" i="1">
                                                      <a:latin typeface="Cambria Math" panose="02040503050406030204" pitchFamily="18" charset="0"/>
                                                    </a:rPr>
                                                  </m:ctrlPr>
                                                </m:sSubPr>
                                                <m:e>
                                                  <m:r>
                                                    <a:rPr lang="en-US" sz="1800" i="1">
                                                      <a:latin typeface="Cambria Math" panose="02040503050406030204" pitchFamily="18" charset="0"/>
                                                    </a:rPr>
                                                    <m:t>𝐶</m:t>
                                                  </m:r>
                                                </m:e>
                                                <m:sub>
                                                  <m:r>
                                                    <a:rPr lang="en-US" sz="1800" i="1">
                                                      <a:latin typeface="Cambria Math" panose="02040503050406030204" pitchFamily="18" charset="0"/>
                                                    </a:rPr>
                                                    <m:t>2</m:t>
                                                  </m:r>
                                                </m:sub>
                                              </m:sSub>
                                            </m:num>
                                            <m:den>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2</m:t>
                                                  </m:r>
                                                </m:sub>
                                              </m:sSub>
                                              <m:r>
                                                <a:rPr lang="en-US" sz="1800" i="1">
                                                  <a:latin typeface="Cambria Math" panose="02040503050406030204" pitchFamily="18" charset="0"/>
                                                </a:rPr>
                                                <m:t>𝑇</m:t>
                                              </m:r>
                                            </m:den>
                                          </m:f>
                                        </m:sup>
                                      </m:sSup>
                                      <m:r>
                                        <a:rPr lang="en-US" sz="1800" i="1">
                                          <a:latin typeface="Cambria Math" panose="02040503050406030204" pitchFamily="18" charset="0"/>
                                        </a:rPr>
                                        <m:t>−1</m:t>
                                      </m:r>
                                    </m:e>
                                  </m:d>
                                </m:e>
                                <m:sup>
                                  <m:r>
                                    <a:rPr lang="en-US" sz="1800" i="1">
                                      <a:latin typeface="Cambria Math" panose="02040503050406030204" pitchFamily="18" charset="0"/>
                                    </a:rPr>
                                    <m:t>2</m:t>
                                  </m:r>
                                </m:sup>
                              </m:sSup>
                            </m:den>
                          </m:f>
                          <m:r>
                            <a:rPr lang="en-US" sz="1800" i="1">
                              <a:latin typeface="Cambria Math" panose="02040503050406030204" pitchFamily="18" charset="0"/>
                            </a:rPr>
                            <m:t>−</m:t>
                          </m:r>
                          <m:d>
                            <m:dPr>
                              <m:ctrlPr>
                                <a:rPr lang="en-US" sz="1800" i="1">
                                  <a:latin typeface="Cambria Math" panose="02040503050406030204" pitchFamily="18" charset="0"/>
                                </a:rPr>
                              </m:ctrlPr>
                            </m:dPr>
                            <m:e>
                              <m:f>
                                <m:fPr>
                                  <m:ctrlPr>
                                    <a:rPr lang="en-US" sz="1800" i="1">
                                      <a:latin typeface="Cambria Math" panose="02040503050406030204" pitchFamily="18" charset="0"/>
                                    </a:rPr>
                                  </m:ctrlPr>
                                </m:fPr>
                                <m:num>
                                  <m:sSub>
                                    <m:sSubPr>
                                      <m:ctrlPr>
                                        <a:rPr lang="en-US" sz="1800" i="1">
                                          <a:latin typeface="Cambria Math" panose="02040503050406030204" pitchFamily="18" charset="0"/>
                                        </a:rPr>
                                      </m:ctrlPr>
                                    </m:sSubPr>
                                    <m:e>
                                      <m:r>
                                        <a:rPr lang="en-US" sz="1800" i="1">
                                          <a:latin typeface="Cambria Math" panose="02040503050406030204" pitchFamily="18" charset="0"/>
                                        </a:rPr>
                                        <m:t>𝐶</m:t>
                                      </m:r>
                                    </m:e>
                                    <m:sub>
                                      <m:r>
                                        <a:rPr lang="en-US" sz="1800" i="1">
                                          <a:latin typeface="Cambria Math" panose="02040503050406030204" pitchFamily="18" charset="0"/>
                                        </a:rPr>
                                        <m:t>2</m:t>
                                      </m:r>
                                    </m:sub>
                                  </m:sSub>
                                </m:num>
                                <m:den>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1</m:t>
                                      </m:r>
                                    </m:sub>
                                  </m:sSub>
                                  <m:r>
                                    <a:rPr lang="en-US" sz="1800" i="1">
                                      <a:latin typeface="Cambria Math" panose="02040503050406030204" pitchFamily="18" charset="0"/>
                                    </a:rPr>
                                    <m:t>𝑇</m:t>
                                  </m:r>
                                </m:den>
                              </m:f>
                            </m:e>
                          </m:d>
                          <m:f>
                            <m:fPr>
                              <m:ctrlPr>
                                <a:rPr lang="en-US" sz="1800" i="1">
                                  <a:latin typeface="Cambria Math" panose="02040503050406030204" pitchFamily="18" charset="0"/>
                                </a:rPr>
                              </m:ctrlPr>
                            </m:fPr>
                            <m:num>
                              <m:sSup>
                                <m:sSupPr>
                                  <m:ctrlPr>
                                    <a:rPr lang="en-US" sz="1800" i="1">
                                      <a:latin typeface="Cambria Math" panose="02040503050406030204" pitchFamily="18" charset="0"/>
                                    </a:rPr>
                                  </m:ctrlPr>
                                </m:sSupPr>
                                <m:e>
                                  <m:r>
                                    <a:rPr lang="en-US" sz="1800" i="1">
                                      <a:latin typeface="Cambria Math" panose="02040503050406030204" pitchFamily="18" charset="0"/>
                                    </a:rPr>
                                    <m:t>𝑒</m:t>
                                  </m:r>
                                </m:e>
                                <m:sup>
                                  <m:f>
                                    <m:fPr>
                                      <m:type m:val="lin"/>
                                      <m:ctrlPr>
                                        <a:rPr lang="en-US" sz="1800" i="1">
                                          <a:latin typeface="Cambria Math" panose="02040503050406030204" pitchFamily="18" charset="0"/>
                                        </a:rPr>
                                      </m:ctrlPr>
                                    </m:fPr>
                                    <m:num>
                                      <m:sSub>
                                        <m:sSubPr>
                                          <m:ctrlPr>
                                            <a:rPr lang="en-US" sz="1800" i="1">
                                              <a:latin typeface="Cambria Math" panose="02040503050406030204" pitchFamily="18" charset="0"/>
                                            </a:rPr>
                                          </m:ctrlPr>
                                        </m:sSubPr>
                                        <m:e>
                                          <m:r>
                                            <a:rPr lang="en-US" sz="1800" i="1">
                                              <a:latin typeface="Cambria Math" panose="02040503050406030204" pitchFamily="18" charset="0"/>
                                            </a:rPr>
                                            <m:t>𝐶</m:t>
                                          </m:r>
                                        </m:e>
                                        <m:sub>
                                          <m:r>
                                            <a:rPr lang="en-US" sz="1800" i="1">
                                              <a:latin typeface="Cambria Math" panose="02040503050406030204" pitchFamily="18" charset="0"/>
                                            </a:rPr>
                                            <m:t>2</m:t>
                                          </m:r>
                                        </m:sub>
                                      </m:sSub>
                                    </m:num>
                                    <m:den>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1</m:t>
                                          </m:r>
                                        </m:sub>
                                      </m:sSub>
                                      <m:r>
                                        <a:rPr lang="en-US" sz="1800" i="1">
                                          <a:latin typeface="Cambria Math" panose="02040503050406030204" pitchFamily="18" charset="0"/>
                                        </a:rPr>
                                        <m:t>𝑇</m:t>
                                      </m:r>
                                    </m:den>
                                  </m:f>
                                </m:sup>
                              </m:sSup>
                            </m:num>
                            <m:den>
                              <m:d>
                                <m:dPr>
                                  <m:ctrlPr>
                                    <a:rPr lang="en-US" sz="1800" i="1">
                                      <a:latin typeface="Cambria Math" panose="02040503050406030204" pitchFamily="18" charset="0"/>
                                    </a:rPr>
                                  </m:ctrlPr>
                                </m:dPr>
                                <m:e>
                                  <m:sSup>
                                    <m:sSupPr>
                                      <m:ctrlPr>
                                        <a:rPr lang="en-US" sz="1800" i="1">
                                          <a:latin typeface="Cambria Math" panose="02040503050406030204" pitchFamily="18" charset="0"/>
                                        </a:rPr>
                                      </m:ctrlPr>
                                    </m:sSupPr>
                                    <m:e>
                                      <m:r>
                                        <a:rPr lang="en-US" sz="1800" i="1">
                                          <a:latin typeface="Cambria Math" panose="02040503050406030204" pitchFamily="18" charset="0"/>
                                        </a:rPr>
                                        <m:t>𝑒</m:t>
                                      </m:r>
                                    </m:e>
                                    <m:sup>
                                      <m:f>
                                        <m:fPr>
                                          <m:type m:val="lin"/>
                                          <m:ctrlPr>
                                            <a:rPr lang="en-US" sz="1800" i="1">
                                              <a:latin typeface="Cambria Math" panose="02040503050406030204" pitchFamily="18" charset="0"/>
                                            </a:rPr>
                                          </m:ctrlPr>
                                        </m:fPr>
                                        <m:num>
                                          <m:sSub>
                                            <m:sSubPr>
                                              <m:ctrlPr>
                                                <a:rPr lang="en-US" sz="1800" i="1">
                                                  <a:latin typeface="Cambria Math" panose="02040503050406030204" pitchFamily="18" charset="0"/>
                                                </a:rPr>
                                              </m:ctrlPr>
                                            </m:sSubPr>
                                            <m:e>
                                              <m:r>
                                                <a:rPr lang="en-US" sz="1800" i="1">
                                                  <a:latin typeface="Cambria Math" panose="02040503050406030204" pitchFamily="18" charset="0"/>
                                                </a:rPr>
                                                <m:t>𝐶</m:t>
                                              </m:r>
                                            </m:e>
                                            <m:sub>
                                              <m:r>
                                                <a:rPr lang="en-US" sz="1800" i="1">
                                                  <a:latin typeface="Cambria Math" panose="02040503050406030204" pitchFamily="18" charset="0"/>
                                                </a:rPr>
                                                <m:t>2</m:t>
                                              </m:r>
                                            </m:sub>
                                          </m:sSub>
                                        </m:num>
                                        <m:den>
                                          <m:sSub>
                                            <m:sSubPr>
                                              <m:ctrlPr>
                                                <a:rPr lang="en-US" sz="1800" i="1">
                                                  <a:latin typeface="Cambria Math" panose="02040503050406030204" pitchFamily="18" charset="0"/>
                                                </a:rPr>
                                              </m:ctrlPr>
                                            </m:sSubPr>
                                            <m:e>
                                              <m:r>
                                                <a:rPr lang="en-US" sz="1800" i="1">
                                                  <a:latin typeface="Cambria Math" panose="02040503050406030204" pitchFamily="18" charset="0"/>
                                                </a:rPr>
                                                <m:t>𝜆</m:t>
                                              </m:r>
                                            </m:e>
                                            <m:sub>
                                              <m:r>
                                                <a:rPr lang="en-US" sz="1800" i="1">
                                                  <a:latin typeface="Cambria Math" panose="02040503050406030204" pitchFamily="18" charset="0"/>
                                                </a:rPr>
                                                <m:t>2</m:t>
                                              </m:r>
                                            </m:sub>
                                          </m:sSub>
                                          <m:r>
                                            <a:rPr lang="en-US" sz="1800" i="1">
                                              <a:latin typeface="Cambria Math" panose="02040503050406030204" pitchFamily="18" charset="0"/>
                                            </a:rPr>
                                            <m:t>𝑇</m:t>
                                          </m:r>
                                        </m:den>
                                      </m:f>
                                    </m:sup>
                                  </m:sSup>
                                  <m:r>
                                    <a:rPr lang="en-US" sz="1800" i="1">
                                      <a:latin typeface="Cambria Math" panose="02040503050406030204" pitchFamily="18" charset="0"/>
                                    </a:rPr>
                                    <m:t>−1</m:t>
                                  </m:r>
                                </m:e>
                              </m:d>
                            </m:den>
                          </m:f>
                        </m:e>
                      </m:d>
                    </m:oMath>
                  </m:oMathPara>
                </a14:m>
                <a:endParaRPr lang="en-US" sz="1800" dirty="0"/>
              </a:p>
              <a:p>
                <a:pPr marL="0" indent="0">
                  <a:buNone/>
                </a:pPr>
                <a:r>
                  <a:rPr lang="en-US" sz="2400" dirty="0"/>
                  <a:t>Since the temperature change is so great, linear sensitivities extrapolated from one point will not be </a:t>
                </a:r>
                <a:r>
                  <a:rPr lang="en-US" sz="2400" dirty="0" smtClean="0"/>
                  <a:t>accurate.</a:t>
                </a:r>
                <a:endParaRPr lang="en-US" sz="2400" dirty="0"/>
              </a:p>
              <a:p>
                <a:pPr marL="0" indent="0">
                  <a:buNone/>
                </a:pPr>
                <a:r>
                  <a:rPr lang="en-US" sz="2400" dirty="0" smtClean="0"/>
                  <a:t>However, the </a:t>
                </a:r>
                <a:r>
                  <a:rPr lang="en-US" sz="2400" dirty="0"/>
                  <a:t>calculated sensitivities are:</a:t>
                </a:r>
              </a:p>
              <a:p>
                <a:pPr marL="0" indent="0">
                  <a:buNone/>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l-GR" sz="2400" i="1">
                              <a:latin typeface="Cambria Math" panose="02040503050406030204" pitchFamily="18" charset="0"/>
                            </a:rPr>
                            <m:t>𝜀</m:t>
                          </m:r>
                        </m:e>
                        <m:sub>
                          <m:r>
                            <a:rPr lang="en-US" sz="2400" i="1">
                              <a:latin typeface="Cambria Math" panose="02040503050406030204" pitchFamily="18" charset="0"/>
                            </a:rPr>
                            <m:t>𝑟</m:t>
                          </m:r>
                        </m:sub>
                      </m:sSub>
                      <m:r>
                        <a:rPr lang="en-US" sz="2400">
                          <a:latin typeface="Cambria Math" panose="02040503050406030204" pitchFamily="18" charset="0"/>
                        </a:rPr>
                        <m:t>=0.9,</m:t>
                      </m:r>
                      <m:r>
                        <a:rPr lang="en-US" sz="2400" i="1">
                          <a:latin typeface="Cambria Math" panose="02040503050406030204" pitchFamily="18" charset="0"/>
                        </a:rPr>
                        <m:t> </m:t>
                      </m:r>
                      <m:f>
                        <m:fPr>
                          <m:ctrlPr>
                            <a:rPr lang="en-US" sz="2400" i="1">
                              <a:latin typeface="Cambria Math" panose="02040503050406030204" pitchFamily="18" charset="0"/>
                            </a:rPr>
                          </m:ctrlPr>
                        </m:fPr>
                        <m:num>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r>
                                <a:rPr lang="en-US" sz="2400" i="1">
                                  <a:latin typeface="Cambria Math" panose="02040503050406030204" pitchFamily="18" charset="0"/>
                                </a:rPr>
                                <m:t>𝑇</m:t>
                              </m:r>
                            </m:e>
                          </m:func>
                        </m:num>
                        <m:den>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r>
                                    <a:rPr lang="en-US" sz="2400" i="1">
                                      <a:latin typeface="Cambria Math" panose="02040503050406030204" pitchFamily="18" charset="0"/>
                                    </a:rPr>
                                    <m:t>𝑟</m:t>
                                  </m:r>
                                </m:sub>
                              </m:sSub>
                            </m:e>
                          </m:func>
                        </m:den>
                      </m:f>
                      <m:r>
                        <a:rPr lang="en-US" sz="2400">
                          <a:latin typeface="Cambria Math" panose="02040503050406030204" pitchFamily="18" charset="0"/>
                        </a:rPr>
                        <m:t>=</m:t>
                      </m:r>
                      <m:r>
                        <a:rPr lang="en-US" sz="2400" i="1">
                          <a:latin typeface="Cambria Math" panose="02040503050406030204" pitchFamily="18" charset="0"/>
                        </a:rPr>
                        <m:t>−</m:t>
                      </m:r>
                      <m:r>
                        <a:rPr lang="en-US" sz="2400">
                          <a:latin typeface="Cambria Math" panose="02040503050406030204" pitchFamily="18" charset="0"/>
                        </a:rPr>
                        <m:t>3.77</m:t>
                      </m:r>
                    </m:oMath>
                  </m:oMathPara>
                </a14:m>
                <a:endParaRPr lang="en-US" sz="2400" dirty="0"/>
              </a:p>
              <a:p>
                <a:pPr marL="0" indent="0">
                  <a:buNone/>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l-GR" sz="2400" i="1">
                              <a:latin typeface="Cambria Math" panose="02040503050406030204" pitchFamily="18" charset="0"/>
                            </a:rPr>
                            <m:t>𝜀</m:t>
                          </m:r>
                        </m:e>
                        <m:sub>
                          <m:r>
                            <a:rPr lang="en-US" sz="2400" i="1">
                              <a:latin typeface="Cambria Math" panose="02040503050406030204" pitchFamily="18" charset="0"/>
                            </a:rPr>
                            <m:t>𝑟</m:t>
                          </m:r>
                        </m:sub>
                      </m:sSub>
                      <m:r>
                        <a:rPr lang="en-US" sz="2400">
                          <a:latin typeface="Cambria Math" panose="02040503050406030204" pitchFamily="18" charset="0"/>
                        </a:rPr>
                        <m:t>=1.0,</m:t>
                      </m:r>
                      <m:r>
                        <a:rPr lang="en-US" sz="2400" i="1">
                          <a:latin typeface="Cambria Math" panose="02040503050406030204" pitchFamily="18" charset="0"/>
                        </a:rPr>
                        <m:t> </m:t>
                      </m:r>
                      <m:f>
                        <m:fPr>
                          <m:ctrlPr>
                            <a:rPr lang="en-US" sz="2400" i="1">
                              <a:latin typeface="Cambria Math" panose="02040503050406030204" pitchFamily="18" charset="0"/>
                            </a:rPr>
                          </m:ctrlPr>
                        </m:fPr>
                        <m:num>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r>
                                <a:rPr lang="en-US" sz="2400" i="1">
                                  <a:latin typeface="Cambria Math" panose="02040503050406030204" pitchFamily="18" charset="0"/>
                                </a:rPr>
                                <m:t>𝑇</m:t>
                              </m:r>
                            </m:e>
                          </m:func>
                        </m:num>
                        <m:den>
                          <m:r>
                            <a:rPr lang="en-US" sz="2400" i="1">
                              <a:latin typeface="Cambria Math" panose="02040503050406030204" pitchFamily="18" charset="0"/>
                            </a:rPr>
                            <m:t>𝑑</m:t>
                          </m:r>
                          <m:func>
                            <m:funcPr>
                              <m:ctrlPr>
                                <a:rPr lang="en-US" sz="2400" i="1">
                                  <a:latin typeface="Cambria Math" panose="02040503050406030204" pitchFamily="18" charset="0"/>
                                </a:rPr>
                              </m:ctrlPr>
                            </m:funcPr>
                            <m:fName>
                              <m:r>
                                <m:rPr>
                                  <m:sty m:val="p"/>
                                </m:rPr>
                                <a:rPr lang="en-US" sz="2400">
                                  <a:latin typeface="Cambria Math" panose="02040503050406030204" pitchFamily="18" charset="0"/>
                                </a:rPr>
                                <m:t>ln</m:t>
                              </m:r>
                            </m:fName>
                            <m:e>
                              <m:sSub>
                                <m:sSubPr>
                                  <m:ctrlPr>
                                    <a:rPr lang="en-US" sz="2400" i="1">
                                      <a:latin typeface="Cambria Math" panose="02040503050406030204" pitchFamily="18" charset="0"/>
                                    </a:rPr>
                                  </m:ctrlPr>
                                </m:sSubPr>
                                <m:e>
                                  <m:r>
                                    <a:rPr lang="en-US" sz="2400" i="1">
                                      <a:latin typeface="Cambria Math" panose="02040503050406030204" pitchFamily="18" charset="0"/>
                                    </a:rPr>
                                    <m:t>𝜀</m:t>
                                  </m:r>
                                </m:e>
                                <m:sub>
                                  <m:r>
                                    <a:rPr lang="en-US" sz="2400" i="1">
                                      <a:latin typeface="Cambria Math" panose="02040503050406030204" pitchFamily="18" charset="0"/>
                                    </a:rPr>
                                    <m:t>𝑟</m:t>
                                  </m:r>
                                </m:sub>
                              </m:sSub>
                            </m:e>
                          </m:func>
                        </m:den>
                      </m:f>
                      <m:r>
                        <a:rPr lang="en-US" sz="2400">
                          <a:latin typeface="Cambria Math" panose="02040503050406030204" pitchFamily="18" charset="0"/>
                        </a:rPr>
                        <m:t>=</m:t>
                      </m:r>
                      <m:r>
                        <a:rPr lang="en-US" sz="2400" i="1">
                          <a:latin typeface="Cambria Math" panose="02040503050406030204" pitchFamily="18" charset="0"/>
                        </a:rPr>
                        <m:t>−</m:t>
                      </m:r>
                      <m:r>
                        <a:rPr lang="en-US" sz="2400">
                          <a:latin typeface="Cambria Math" panose="02040503050406030204" pitchFamily="18" charset="0"/>
                        </a:rPr>
                        <m:t>2.56</m:t>
                      </m:r>
                    </m:oMath>
                  </m:oMathPara>
                </a14:m>
                <a:endParaRPr lang="en-US" sz="2400" dirty="0"/>
              </a:p>
              <a:p>
                <a:pPr marL="0" indent="0">
                  <a:buNone/>
                </a:pPr>
                <a:endParaRPr lang="en-US" dirty="0"/>
              </a:p>
              <a:p>
                <a:pPr marL="0" indent="0">
                  <a:buNone/>
                </a:pPr>
                <a:endParaRPr lang="en-US" dirty="0"/>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574800"/>
                <a:ext cx="8229600" cy="5648982"/>
              </a:xfrm>
              <a:blipFill rotWithShape="0">
                <a:blip r:embed="rId3"/>
                <a:stretch>
                  <a:fillRect l="-1111" t="-863"/>
                </a:stretch>
              </a:blipFill>
            </p:spPr>
            <p:txBody>
              <a:bodyPr/>
              <a:lstStyle/>
              <a:p>
                <a:r>
                  <a:rPr lang="en-US">
                    <a:noFill/>
                  </a:rPr>
                  <a:t> </a:t>
                </a:r>
              </a:p>
            </p:txBody>
          </p:sp>
        </mc:Fallback>
      </mc:AlternateContent>
    </p:spTree>
    <p:extLst>
      <p:ext uri="{BB962C8B-B14F-4D97-AF65-F5344CB8AC3E}">
        <p14:creationId xmlns:p14="http://schemas.microsoft.com/office/powerpoint/2010/main" val="299623799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11 - </a:t>
            </a:r>
            <a:r>
              <a:rPr lang="en-US" dirty="0" smtClean="0"/>
              <a:t>V</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2376356"/>
              </a:xfrm>
            </p:spPr>
            <p:txBody>
              <a:bodyPr/>
              <a:lstStyle/>
              <a:p>
                <a:pPr marL="0" indent="0">
                  <a:buNone/>
                </a:pPr>
                <a:r>
                  <a:rPr lang="en-US" sz="2400" dirty="0"/>
                  <a:t>The temperature error can be estimated using a centered average of the temperature and sensitivity:</a:t>
                </a:r>
              </a:p>
              <a:p>
                <a:pPr marL="0" indent="0">
                  <a:buNone/>
                </a:pPr>
                <a14:m>
                  <m:oMathPara xmlns:m="http://schemas.openxmlformats.org/officeDocument/2006/math">
                    <m:oMathParaPr>
                      <m:jc m:val="centerGroup"/>
                    </m:oMathParaPr>
                    <m:oMath xmlns:m="http://schemas.openxmlformats.org/officeDocument/2006/math">
                      <m:r>
                        <a:rPr lang="en-US" sz="2400" i="1">
                          <a:latin typeface="Cambria Math" panose="02040503050406030204" pitchFamily="18" charset="0"/>
                        </a:rPr>
                        <m:t>∆</m:t>
                      </m:r>
                      <m:r>
                        <m:rPr>
                          <m:sty m:val="p"/>
                        </m:rPr>
                        <a:rPr lang="en-US" sz="2400">
                          <a:latin typeface="Cambria Math" panose="02040503050406030204" pitchFamily="18" charset="0"/>
                        </a:rPr>
                        <m:t>T</m:t>
                      </m:r>
                      <m:r>
                        <a:rPr lang="en-US" sz="2400">
                          <a:latin typeface="Cambria Math" panose="02040503050406030204" pitchFamily="18" charset="0"/>
                        </a:rPr>
                        <m:t>=</m:t>
                      </m:r>
                      <m:r>
                        <a:rPr lang="en-US" sz="2400" i="1">
                          <a:latin typeface="Cambria Math" panose="02040503050406030204" pitchFamily="18" charset="0"/>
                        </a:rPr>
                        <m:t>−</m:t>
                      </m:r>
                      <m:d>
                        <m:dPr>
                          <m:ctrlPr>
                            <a:rPr lang="en-US" sz="2400" i="1">
                              <a:latin typeface="Cambria Math" panose="02040503050406030204" pitchFamily="18" charset="0"/>
                            </a:rPr>
                          </m:ctrlPr>
                        </m:dPr>
                        <m:e>
                          <m:r>
                            <a:rPr lang="en-US" sz="2400">
                              <a:latin typeface="Cambria Math" panose="02040503050406030204" pitchFamily="18" charset="0"/>
                            </a:rPr>
                            <m:t>4,118</m:t>
                          </m:r>
                          <m:r>
                            <a:rPr lang="en-US" sz="2400" i="1">
                              <a:latin typeface="Cambria Math" panose="02040503050406030204" pitchFamily="18" charset="0"/>
                            </a:rPr>
                            <m:t> </m:t>
                          </m:r>
                          <m:r>
                            <m:rPr>
                              <m:sty m:val="p"/>
                            </m:rPr>
                            <a:rPr lang="en-US" sz="2400">
                              <a:latin typeface="Cambria Math" panose="02040503050406030204" pitchFamily="18" charset="0"/>
                            </a:rPr>
                            <m:t>K</m:t>
                          </m:r>
                          <m:r>
                            <a:rPr lang="en-US" sz="2400">
                              <a:latin typeface="Cambria Math" panose="02040503050406030204" pitchFamily="18" charset="0"/>
                            </a:rPr>
                            <m:t>+2,974</m:t>
                          </m:r>
                          <m:r>
                            <a:rPr lang="en-US" sz="2400" i="1">
                              <a:latin typeface="Cambria Math" panose="02040503050406030204" pitchFamily="18" charset="0"/>
                            </a:rPr>
                            <m:t> </m:t>
                          </m:r>
                          <m:r>
                            <m:rPr>
                              <m:sty m:val="p"/>
                            </m:rPr>
                            <a:rPr lang="en-US" sz="2400">
                              <a:latin typeface="Cambria Math" panose="02040503050406030204" pitchFamily="18" charset="0"/>
                            </a:rPr>
                            <m:t>K</m:t>
                          </m:r>
                        </m:e>
                      </m:d>
                      <m:r>
                        <a:rPr lang="en-US" sz="2400" i="1">
                          <a:latin typeface="Cambria Math" panose="02040503050406030204" pitchFamily="18" charset="0"/>
                        </a:rPr>
                        <m:t>∙</m:t>
                      </m:r>
                      <m:f>
                        <m:fPr>
                          <m:ctrlPr>
                            <a:rPr lang="en-US" sz="2400" i="1">
                              <a:latin typeface="Cambria Math" panose="02040503050406030204" pitchFamily="18" charset="0"/>
                            </a:rPr>
                          </m:ctrlPr>
                        </m:fPr>
                        <m:num>
                          <m:d>
                            <m:dPr>
                              <m:ctrlPr>
                                <a:rPr lang="en-US" sz="2400" i="1">
                                  <a:latin typeface="Cambria Math" panose="02040503050406030204" pitchFamily="18" charset="0"/>
                                </a:rPr>
                              </m:ctrlPr>
                            </m:dPr>
                            <m:e>
                              <m:r>
                                <a:rPr lang="en-US" sz="2400" i="1">
                                  <a:latin typeface="Cambria Math" panose="02040503050406030204" pitchFamily="18" charset="0"/>
                                </a:rPr>
                                <m:t>3.77+2.56</m:t>
                              </m:r>
                            </m:e>
                          </m:d>
                        </m:num>
                        <m:den>
                          <m:r>
                            <a:rPr lang="en-US" sz="2400" i="1">
                              <a:latin typeface="Cambria Math" panose="02040503050406030204" pitchFamily="18" charset="0"/>
                            </a:rPr>
                            <m:t>4</m:t>
                          </m:r>
                        </m:den>
                      </m:f>
                      <m:r>
                        <a:rPr lang="en-US" sz="2400" i="1">
                          <a:latin typeface="Cambria Math" panose="02040503050406030204" pitchFamily="18" charset="0"/>
                        </a:rPr>
                        <m:t>∙0.1=1,122 </m:t>
                      </m:r>
                      <m:r>
                        <m:rPr>
                          <m:sty m:val="p"/>
                        </m:rPr>
                        <a:rPr lang="en-US" sz="2400">
                          <a:latin typeface="Cambria Math" panose="02040503050406030204" pitchFamily="18" charset="0"/>
                        </a:rPr>
                        <m:t>K</m:t>
                      </m:r>
                    </m:oMath>
                  </m:oMathPara>
                </a14:m>
                <a:endParaRPr lang="en-US" sz="2400" dirty="0" smtClean="0"/>
              </a:p>
              <a:p>
                <a:pPr marL="0" indent="0">
                  <a:buNone/>
                </a:pPr>
                <a:r>
                  <a:rPr lang="en-US" sz="2400" dirty="0" smtClean="0"/>
                  <a:t>almost </a:t>
                </a:r>
                <a:r>
                  <a:rPr lang="en-US" sz="2400" dirty="0"/>
                  <a:t>exactly the same as the direct method.</a:t>
                </a:r>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2376356"/>
              </a:xfrm>
              <a:blipFill rotWithShape="0">
                <a:blip r:embed="rId3"/>
                <a:stretch>
                  <a:fillRect l="-1111" t="-2057"/>
                </a:stretch>
              </a:blipFill>
            </p:spPr>
            <p:txBody>
              <a:bodyPr/>
              <a:lstStyle/>
              <a:p>
                <a:r>
                  <a:rPr lang="en-US">
                    <a:noFill/>
                  </a:rPr>
                  <a:t> </a:t>
                </a:r>
              </a:p>
            </p:txBody>
          </p:sp>
        </mc:Fallback>
      </mc:AlternateContent>
    </p:spTree>
    <p:extLst>
      <p:ext uri="{BB962C8B-B14F-4D97-AF65-F5344CB8AC3E}">
        <p14:creationId xmlns:p14="http://schemas.microsoft.com/office/powerpoint/2010/main" val="172433557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Further Observations</a:t>
            </a:r>
            <a:endParaRPr lang="en-US" sz="3200" dirty="0"/>
          </a:p>
        </p:txBody>
      </p:sp>
      <p:sp>
        <p:nvSpPr>
          <p:cNvPr id="3" name="Content Placeholder 2"/>
          <p:cNvSpPr>
            <a:spLocks noGrp="1"/>
          </p:cNvSpPr>
          <p:nvPr>
            <p:ph idx="1"/>
          </p:nvPr>
        </p:nvSpPr>
        <p:spPr>
          <a:xfrm>
            <a:off x="457200" y="1295400"/>
            <a:ext cx="8229600" cy="4525963"/>
          </a:xfrm>
        </p:spPr>
        <p:txBody>
          <a:bodyPr>
            <a:normAutofit/>
          </a:bodyPr>
          <a:lstStyle/>
          <a:p>
            <a:r>
              <a:rPr lang="en-US" sz="2800" dirty="0">
                <a:latin typeface="+mn-lt"/>
              </a:rPr>
              <a:t>The selection of the optimal detector wavelengths for the ratio method is based upon two competing factors. As difference in the two detector wavelengths approaches zero the value of the effective wavelength goes to infinity and therefore tends to drive the temperature uncertainty higher. However, at the same time the smaller the difference in wavelengths makes the estimation of the emissivity ratio more accurate and therefore drives the temperature uncertainty lower.</a:t>
            </a:r>
          </a:p>
          <a:p>
            <a:endParaRPr lang="en-US" sz="2800" dirty="0"/>
          </a:p>
        </p:txBody>
      </p:sp>
    </p:spTree>
    <p:extLst>
      <p:ext uri="{BB962C8B-B14F-4D97-AF65-F5344CB8AC3E}">
        <p14:creationId xmlns:p14="http://schemas.microsoft.com/office/powerpoint/2010/main" val="415354396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Rule 3</a:t>
            </a:r>
            <a:endParaRPr lang="en-US" sz="3200" dirty="0"/>
          </a:p>
        </p:txBody>
      </p:sp>
      <p:sp>
        <p:nvSpPr>
          <p:cNvPr id="3" name="Content Placeholder 2"/>
          <p:cNvSpPr>
            <a:spLocks noGrp="1"/>
          </p:cNvSpPr>
          <p:nvPr>
            <p:ph idx="1"/>
          </p:nvPr>
        </p:nvSpPr>
        <p:spPr>
          <a:xfrm>
            <a:off x="457200" y="1219200"/>
            <a:ext cx="8229600" cy="4525963"/>
          </a:xfrm>
        </p:spPr>
        <p:txBody>
          <a:bodyPr>
            <a:normAutofit/>
          </a:bodyPr>
          <a:lstStyle/>
          <a:p>
            <a:r>
              <a:rPr lang="en-US" sz="2800" dirty="0" smtClean="0">
                <a:latin typeface="+mn-lt"/>
              </a:rPr>
              <a:t>The optimal detector wavelengths for the ratio method are based on </a:t>
            </a:r>
            <a:r>
              <a:rPr lang="en-US" sz="2800" dirty="0" smtClean="0">
                <a:latin typeface="+mn-lt"/>
              </a:rPr>
              <a:t>two </a:t>
            </a:r>
            <a:r>
              <a:rPr lang="en-US" sz="2800" dirty="0" smtClean="0">
                <a:latin typeface="+mn-lt"/>
              </a:rPr>
              <a:t>competing factors: 1) the need to keep the wavelength difference small to ensure an accurate assumed ratio, but 2) not too small that the effective wavelength increases and becomes too large.</a:t>
            </a:r>
            <a:endParaRPr lang="en-US" sz="2800" dirty="0">
              <a:latin typeface="+mn-lt"/>
            </a:endParaRPr>
          </a:p>
        </p:txBody>
      </p:sp>
    </p:spTree>
    <p:extLst>
      <p:ext uri="{BB962C8B-B14F-4D97-AF65-F5344CB8AC3E}">
        <p14:creationId xmlns:p14="http://schemas.microsoft.com/office/powerpoint/2010/main" val="42166187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Multispectral Methods - I</a:t>
            </a:r>
            <a:endParaRPr lang="en-US" sz="3200" dirty="0"/>
          </a:p>
        </p:txBody>
      </p:sp>
      <p:sp>
        <p:nvSpPr>
          <p:cNvPr id="3" name="Content Placeholder 2"/>
          <p:cNvSpPr>
            <a:spLocks noGrp="1"/>
          </p:cNvSpPr>
          <p:nvPr>
            <p:ph idx="1"/>
          </p:nvPr>
        </p:nvSpPr>
        <p:spPr>
          <a:xfrm>
            <a:off x="457200" y="1219200"/>
            <a:ext cx="8229600" cy="3693319"/>
          </a:xfrm>
        </p:spPr>
        <p:txBody>
          <a:bodyPr/>
          <a:lstStyle/>
          <a:p>
            <a:r>
              <a:rPr lang="en-US" sz="2800" dirty="0" smtClean="0">
                <a:latin typeface="+mj-lt"/>
              </a:rPr>
              <a:t>Multispectral methods are an extension of the ratio method where a larger number of detectors are used.</a:t>
            </a:r>
          </a:p>
          <a:p>
            <a:r>
              <a:rPr lang="en-US" sz="2800" dirty="0" smtClean="0">
                <a:latin typeface="+mj-lt"/>
              </a:rPr>
              <a:t>Multiple measurements are then used to perform a best fit to a single temperature and wavelength relationship.</a:t>
            </a:r>
          </a:p>
          <a:p>
            <a:r>
              <a:rPr lang="en-US" sz="2800" dirty="0" smtClean="0">
                <a:latin typeface="+mj-lt"/>
              </a:rPr>
              <a:t>The emissivity relationship can be a constant value or some other more complex function such as a polynomial.</a:t>
            </a:r>
            <a:endParaRPr lang="en-US" sz="2800" dirty="0">
              <a:latin typeface="+mj-lt"/>
            </a:endParaRPr>
          </a:p>
        </p:txBody>
      </p:sp>
    </p:spTree>
    <p:extLst>
      <p:ext uri="{BB962C8B-B14F-4D97-AF65-F5344CB8AC3E}">
        <p14:creationId xmlns:p14="http://schemas.microsoft.com/office/powerpoint/2010/main" val="156757815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Multispectral Methods - II</a:t>
            </a:r>
            <a:endParaRPr lang="en-US" sz="3200" dirty="0"/>
          </a:p>
        </p:txBody>
      </p:sp>
      <p:sp>
        <p:nvSpPr>
          <p:cNvPr id="3" name="Content Placeholder 2"/>
          <p:cNvSpPr>
            <a:spLocks noGrp="1"/>
          </p:cNvSpPr>
          <p:nvPr>
            <p:ph idx="1"/>
          </p:nvPr>
        </p:nvSpPr>
        <p:spPr>
          <a:xfrm>
            <a:off x="471616" y="1219200"/>
            <a:ext cx="8229600" cy="3801041"/>
          </a:xfrm>
        </p:spPr>
        <p:txBody>
          <a:bodyPr/>
          <a:lstStyle/>
          <a:p>
            <a:r>
              <a:rPr lang="en-US" sz="2400" dirty="0" smtClean="0">
                <a:latin typeface="+mn-lt"/>
              </a:rPr>
              <a:t>Advantages</a:t>
            </a:r>
          </a:p>
          <a:p>
            <a:pPr lvl="1"/>
            <a:r>
              <a:rPr lang="en-US" sz="2400" dirty="0" smtClean="0">
                <a:latin typeface="+mn-lt"/>
              </a:rPr>
              <a:t>Large number of detectors reduces noise and averages errors inherent in measurements</a:t>
            </a:r>
          </a:p>
          <a:p>
            <a:r>
              <a:rPr lang="en-US" sz="2400" dirty="0" smtClean="0">
                <a:latin typeface="+mn-lt"/>
              </a:rPr>
              <a:t>Disadvantages</a:t>
            </a:r>
          </a:p>
          <a:p>
            <a:pPr lvl="1"/>
            <a:r>
              <a:rPr lang="en-US" sz="2400" dirty="0" smtClean="0">
                <a:latin typeface="+mn-lt"/>
              </a:rPr>
              <a:t>Requires more complex hardware</a:t>
            </a:r>
          </a:p>
          <a:p>
            <a:pPr lvl="1"/>
            <a:r>
              <a:rPr lang="en-US" sz="2400" dirty="0" smtClean="0">
                <a:latin typeface="+mn-lt"/>
              </a:rPr>
              <a:t>Multiple detectors increases data collection requirements and requires increased processing</a:t>
            </a:r>
          </a:p>
          <a:p>
            <a:pPr lvl="1"/>
            <a:r>
              <a:rPr lang="en-US" sz="2400" dirty="0" smtClean="0">
                <a:latin typeface="+mn-lt"/>
              </a:rPr>
              <a:t>Data may not provide an identifiably unique solution unless a large number of measurements are made</a:t>
            </a:r>
          </a:p>
        </p:txBody>
      </p:sp>
    </p:spTree>
    <p:extLst>
      <p:ext uri="{BB962C8B-B14F-4D97-AF65-F5344CB8AC3E}">
        <p14:creationId xmlns:p14="http://schemas.microsoft.com/office/powerpoint/2010/main" val="422851447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4554" y="1233602"/>
            <a:ext cx="8825643" cy="4876800"/>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1357" y="2336503"/>
            <a:ext cx="4643718" cy="3588325"/>
          </a:xfrm>
          <a:prstGeom prst="rect">
            <a:avLst/>
          </a:prstGeom>
        </p:spPr>
      </p:pic>
      <p:sp>
        <p:nvSpPr>
          <p:cNvPr id="2" name="Title 1"/>
          <p:cNvSpPr>
            <a:spLocks noGrp="1"/>
          </p:cNvSpPr>
          <p:nvPr>
            <p:ph type="title"/>
          </p:nvPr>
        </p:nvSpPr>
        <p:spPr/>
        <p:txBody>
          <a:bodyPr>
            <a:normAutofit/>
          </a:bodyPr>
          <a:lstStyle/>
          <a:p>
            <a:r>
              <a:rPr lang="en-US" sz="2800" dirty="0" smtClean="0"/>
              <a:t>Multispectral Hardware Utilizing Dispersive Spectrometer and Silicon Array </a:t>
            </a:r>
            <a:r>
              <a:rPr lang="en-US" sz="2800" dirty="0"/>
              <a:t>Detector</a:t>
            </a:r>
            <a:r>
              <a:rPr lang="en-US" sz="2800" dirty="0" smtClean="0"/>
              <a:t> </a:t>
            </a:r>
            <a:endParaRPr lang="en-US" sz="2800" dirty="0"/>
          </a:p>
        </p:txBody>
      </p:sp>
      <p:pic>
        <p:nvPicPr>
          <p:cNvPr id="5" name="Content Placeholder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08320" y="2565103"/>
            <a:ext cx="4021481" cy="2971800"/>
          </a:xfrm>
          <a:prstGeom prst="rect">
            <a:avLst/>
          </a:prstGeom>
        </p:spPr>
      </p:pic>
      <p:cxnSp>
        <p:nvCxnSpPr>
          <p:cNvPr id="7" name="Straight Arrow Connector 6"/>
          <p:cNvCxnSpPr>
            <a:stCxn id="8" idx="2"/>
          </p:cNvCxnSpPr>
          <p:nvPr/>
        </p:nvCxnSpPr>
        <p:spPr>
          <a:xfrm flipH="1">
            <a:off x="767704" y="2064599"/>
            <a:ext cx="166950" cy="784751"/>
          </a:xfrm>
          <a:prstGeom prst="straightConnector1">
            <a:avLst/>
          </a:prstGeom>
          <a:ln w="1587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34554" y="1233602"/>
            <a:ext cx="1600200" cy="830997"/>
          </a:xfrm>
          <a:prstGeom prst="rect">
            <a:avLst/>
          </a:prstGeom>
          <a:noFill/>
        </p:spPr>
        <p:txBody>
          <a:bodyPr wrap="square" rtlCol="0">
            <a:spAutoFit/>
          </a:bodyPr>
          <a:lstStyle/>
          <a:p>
            <a:pPr algn="ctr"/>
            <a:r>
              <a:rPr lang="en-US" sz="2400" dirty="0" smtClean="0"/>
              <a:t>Focusing Mirrors</a:t>
            </a:r>
            <a:endParaRPr lang="en-US" sz="2400" dirty="0"/>
          </a:p>
        </p:txBody>
      </p:sp>
      <p:sp>
        <p:nvSpPr>
          <p:cNvPr id="9" name="Rectangle 8"/>
          <p:cNvSpPr/>
          <p:nvPr/>
        </p:nvSpPr>
        <p:spPr>
          <a:xfrm>
            <a:off x="2275397" y="2117840"/>
            <a:ext cx="1103635" cy="461665"/>
          </a:xfrm>
          <a:prstGeom prst="rect">
            <a:avLst/>
          </a:prstGeom>
        </p:spPr>
        <p:txBody>
          <a:bodyPr wrap="none">
            <a:spAutoFit/>
          </a:bodyPr>
          <a:lstStyle/>
          <a:p>
            <a:pPr algn="ctr"/>
            <a:r>
              <a:rPr lang="en-US" sz="2400" dirty="0" smtClean="0"/>
              <a:t>Grating</a:t>
            </a:r>
            <a:endParaRPr lang="en-US" sz="2400" dirty="0"/>
          </a:p>
        </p:txBody>
      </p:sp>
      <p:sp>
        <p:nvSpPr>
          <p:cNvPr id="10" name="Rectangle 9"/>
          <p:cNvSpPr/>
          <p:nvPr/>
        </p:nvSpPr>
        <p:spPr>
          <a:xfrm>
            <a:off x="3916442" y="5534670"/>
            <a:ext cx="2014526" cy="461665"/>
          </a:xfrm>
          <a:prstGeom prst="rect">
            <a:avLst/>
          </a:prstGeom>
        </p:spPr>
        <p:txBody>
          <a:bodyPr wrap="none">
            <a:spAutoFit/>
          </a:bodyPr>
          <a:lstStyle/>
          <a:p>
            <a:pPr algn="ctr"/>
            <a:r>
              <a:rPr lang="en-US" sz="2400" dirty="0" smtClean="0"/>
              <a:t>Array Detector</a:t>
            </a:r>
            <a:endParaRPr lang="en-US" sz="2400" dirty="0"/>
          </a:p>
        </p:txBody>
      </p:sp>
      <p:sp>
        <p:nvSpPr>
          <p:cNvPr id="11" name="Rectangle 10"/>
          <p:cNvSpPr/>
          <p:nvPr/>
        </p:nvSpPr>
        <p:spPr>
          <a:xfrm>
            <a:off x="2648664" y="1604993"/>
            <a:ext cx="1744838" cy="461665"/>
          </a:xfrm>
          <a:prstGeom prst="rect">
            <a:avLst/>
          </a:prstGeom>
        </p:spPr>
        <p:txBody>
          <a:bodyPr wrap="none">
            <a:spAutoFit/>
          </a:bodyPr>
          <a:lstStyle/>
          <a:p>
            <a:pPr algn="ctr"/>
            <a:r>
              <a:rPr lang="en-US" sz="2400" dirty="0" smtClean="0"/>
              <a:t>Entrance Slit</a:t>
            </a:r>
            <a:endParaRPr lang="en-US" sz="2400" dirty="0"/>
          </a:p>
        </p:txBody>
      </p:sp>
      <p:cxnSp>
        <p:nvCxnSpPr>
          <p:cNvPr id="12" name="Straight Arrow Connector 11"/>
          <p:cNvCxnSpPr/>
          <p:nvPr/>
        </p:nvCxnSpPr>
        <p:spPr>
          <a:xfrm>
            <a:off x="3074232" y="2432341"/>
            <a:ext cx="340173" cy="832964"/>
          </a:xfrm>
          <a:prstGeom prst="straightConnector1">
            <a:avLst/>
          </a:prstGeom>
          <a:ln w="1587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3379032" y="1988108"/>
            <a:ext cx="255268" cy="792629"/>
          </a:xfrm>
          <a:prstGeom prst="straightConnector1">
            <a:avLst/>
          </a:prstGeom>
          <a:ln w="1587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flipV="1">
            <a:off x="4638074" y="4638934"/>
            <a:ext cx="149878" cy="909935"/>
          </a:xfrm>
          <a:prstGeom prst="straightConnector1">
            <a:avLst/>
          </a:prstGeom>
          <a:ln w="1587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8" idx="2"/>
          </p:cNvCxnSpPr>
          <p:nvPr/>
        </p:nvCxnSpPr>
        <p:spPr>
          <a:xfrm>
            <a:off x="934654" y="2064599"/>
            <a:ext cx="269646" cy="2064603"/>
          </a:xfrm>
          <a:prstGeom prst="straightConnector1">
            <a:avLst/>
          </a:prstGeom>
          <a:ln w="1587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4480662" y="1896700"/>
            <a:ext cx="4349139" cy="461665"/>
          </a:xfrm>
          <a:prstGeom prst="rect">
            <a:avLst/>
          </a:prstGeom>
        </p:spPr>
        <p:txBody>
          <a:bodyPr wrap="none">
            <a:spAutoFit/>
          </a:bodyPr>
          <a:lstStyle/>
          <a:p>
            <a:pPr algn="ctr"/>
            <a:r>
              <a:rPr lang="en-US" sz="2400" dirty="0" smtClean="0"/>
              <a:t>32-Channel Array Silicon Detector</a:t>
            </a:r>
            <a:endParaRPr lang="en-US" sz="2400" dirty="0"/>
          </a:p>
        </p:txBody>
      </p:sp>
    </p:spTree>
    <p:extLst>
      <p:ext uri="{BB962C8B-B14F-4D97-AF65-F5344CB8AC3E}">
        <p14:creationId xmlns:p14="http://schemas.microsoft.com/office/powerpoint/2010/main" val="278537525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12 - I</a:t>
            </a:r>
            <a:endParaRPr lang="en-US" sz="3200" dirty="0"/>
          </a:p>
        </p:txBody>
      </p:sp>
      <p:sp>
        <p:nvSpPr>
          <p:cNvPr id="3" name="Content Placeholder 2"/>
          <p:cNvSpPr>
            <a:spLocks noGrp="1"/>
          </p:cNvSpPr>
          <p:nvPr>
            <p:ph idx="1"/>
          </p:nvPr>
        </p:nvSpPr>
        <p:spPr>
          <a:xfrm>
            <a:off x="228600" y="1143000"/>
            <a:ext cx="2667000" cy="4953000"/>
          </a:xfrm>
        </p:spPr>
        <p:txBody>
          <a:bodyPr>
            <a:noAutofit/>
          </a:bodyPr>
          <a:lstStyle/>
          <a:p>
            <a:pPr marL="0" indent="0">
              <a:buNone/>
            </a:pPr>
            <a:r>
              <a:rPr lang="en-US" sz="2400" dirty="0" smtClean="0">
                <a:latin typeface="+mn-lt"/>
              </a:rPr>
              <a:t>E12: Given data to the right from a 32-channel silicon array detector, calculate the spectral emissivity and true surface temperature if the spectral emissivity is assumed to follow a second-order polynomial with wavelength.</a:t>
            </a:r>
            <a:endParaRPr lang="en-US" sz="2400" dirty="0">
              <a:latin typeface="+mn-lt"/>
            </a:endParaRPr>
          </a:p>
        </p:txBody>
      </p:sp>
      <p:sp>
        <p:nvSpPr>
          <p:cNvPr id="4" name="Rectangle 3"/>
          <p:cNvSpPr/>
          <p:nvPr/>
        </p:nvSpPr>
        <p:spPr>
          <a:xfrm>
            <a:off x="3124202" y="1028700"/>
            <a:ext cx="5771320" cy="5536648"/>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aphicFrame>
        <p:nvGraphicFramePr>
          <p:cNvPr id="5" name="Chart 4"/>
          <p:cNvGraphicFramePr>
            <a:graphicFrameLocks noGrp="1"/>
          </p:cNvGraphicFramePr>
          <p:nvPr>
            <p:extLst>
              <p:ext uri="{D42A27DB-BD31-4B8C-83A1-F6EECF244321}">
                <p14:modId xmlns:p14="http://schemas.microsoft.com/office/powerpoint/2010/main" val="4224062265"/>
              </p:ext>
            </p:extLst>
          </p:nvPr>
        </p:nvGraphicFramePr>
        <p:xfrm>
          <a:off x="3276601" y="1143000"/>
          <a:ext cx="5511800" cy="53213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53510710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12 - II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3062377"/>
              </a:xfrm>
            </p:spPr>
            <p:txBody>
              <a:bodyPr/>
              <a:lstStyle/>
              <a:p>
                <a:pPr marL="0" indent="0">
                  <a:buNone/>
                </a:pPr>
                <a:r>
                  <a:rPr lang="en-US" sz="2400" dirty="0" smtClean="0">
                    <a:latin typeface="+mn-lt"/>
                  </a:rPr>
                  <a:t>A12: The solution requires that we find </a:t>
                </a:r>
                <a:r>
                  <a:rPr lang="en-US" sz="2400" dirty="0">
                    <a:latin typeface="+mn-lt"/>
                  </a:rPr>
                  <a:t>values for </a:t>
                </a:r>
                <a14:m>
                  <m:oMath xmlns:m="http://schemas.openxmlformats.org/officeDocument/2006/math">
                    <m:r>
                      <a:rPr lang="en-US" sz="2400" i="1">
                        <a:latin typeface="Cambria Math" panose="02040503050406030204" pitchFamily="18" charset="0"/>
                        <a:ea typeface="Cambria Math" panose="02040503050406030204" pitchFamily="18" charset="0"/>
                      </a:rPr>
                      <m:t>𝑇</m:t>
                    </m:r>
                  </m:oMath>
                </a14:m>
                <a:r>
                  <a:rPr lang="en-US" sz="2400" dirty="0">
                    <a:latin typeface="+mn-lt"/>
                  </a:rPr>
                  <a:t>,</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 </m:t>
                        </m:r>
                        <m:r>
                          <a:rPr lang="en-US" sz="2400" i="1">
                            <a:latin typeface="Cambria Math" panose="02040503050406030204" pitchFamily="18" charset="0"/>
                            <a:ea typeface="Cambria Math" panose="02040503050406030204" pitchFamily="18" charset="0"/>
                          </a:rPr>
                          <m:t>𝑎</m:t>
                        </m:r>
                      </m:e>
                      <m:sub>
                        <m:r>
                          <a:rPr lang="en-US" sz="2400" i="1">
                            <a:latin typeface="Cambria Math" panose="02040503050406030204" pitchFamily="18" charset="0"/>
                            <a:ea typeface="Cambria Math" panose="02040503050406030204" pitchFamily="18" charset="0"/>
                          </a:rPr>
                          <m:t>0</m:t>
                        </m:r>
                      </m:sub>
                    </m:sSub>
                  </m:oMath>
                </a14:m>
                <a:r>
                  <a:rPr lang="en-US" sz="2400" dirty="0">
                    <a:latin typeface="+mn-lt"/>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𝑎</m:t>
                        </m:r>
                      </m:e>
                      <m:sub>
                        <m:r>
                          <a:rPr lang="en-US" sz="2400" i="1">
                            <a:latin typeface="Cambria Math" panose="02040503050406030204" pitchFamily="18" charset="0"/>
                            <a:ea typeface="Cambria Math" panose="02040503050406030204" pitchFamily="18" charset="0"/>
                          </a:rPr>
                          <m:t>1</m:t>
                        </m:r>
                      </m:sub>
                    </m:sSub>
                  </m:oMath>
                </a14:m>
                <a:r>
                  <a:rPr lang="en-US" sz="2400" dirty="0">
                    <a:latin typeface="+mn-lt"/>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𝑎</m:t>
                        </m:r>
                      </m:e>
                      <m:sub>
                        <m:r>
                          <a:rPr lang="en-US" sz="2400" i="1">
                            <a:latin typeface="Cambria Math" panose="02040503050406030204" pitchFamily="18" charset="0"/>
                            <a:ea typeface="Cambria Math" panose="02040503050406030204" pitchFamily="18" charset="0"/>
                          </a:rPr>
                          <m:t>2</m:t>
                        </m:r>
                      </m:sub>
                    </m:sSub>
                  </m:oMath>
                </a14:m>
                <a:r>
                  <a:rPr lang="en-US" sz="2400" dirty="0">
                    <a:latin typeface="+mn-lt"/>
                  </a:rPr>
                  <a:t> that minimize the function </a:t>
                </a:r>
                <a14:m>
                  <m:oMath xmlns:m="http://schemas.openxmlformats.org/officeDocument/2006/math">
                    <m:r>
                      <a:rPr lang="en-US" sz="2400" i="1">
                        <a:latin typeface="Cambria Math" panose="02040503050406030204" pitchFamily="18" charset="0"/>
                      </a:rPr>
                      <m:t>𝑓</m:t>
                    </m:r>
                  </m:oMath>
                </a14:m>
                <a:r>
                  <a:rPr lang="en-US" sz="2400" dirty="0" smtClean="0">
                    <a:latin typeface="+mn-lt"/>
                  </a:rPr>
                  <a:t>:</a:t>
                </a:r>
              </a:p>
              <a:p>
                <a:pPr marL="0" indent="0">
                  <a:buNone/>
                </a:pPr>
                <a:endParaRPr lang="en-US" sz="2400" dirty="0" smtClean="0">
                  <a:latin typeface="+mn-lt"/>
                </a:endParaRPr>
              </a:p>
              <a:p>
                <a:pPr marL="0" indent="0">
                  <a:buNone/>
                </a:pPr>
                <a:endParaRPr lang="en-US" sz="2400" dirty="0">
                  <a:latin typeface="+mn-lt"/>
                </a:endParaRPr>
              </a:p>
              <a:p>
                <a:pPr marL="0" indent="0">
                  <a:buNone/>
                </a:pPr>
                <a:endParaRPr lang="en-US" sz="2400" dirty="0" smtClean="0">
                  <a:latin typeface="+mn-lt"/>
                </a:endParaRPr>
              </a:p>
              <a:p>
                <a:pPr marL="0" indent="0">
                  <a:buNone/>
                </a:pPr>
                <a:r>
                  <a:rPr lang="en-US" sz="2400" dirty="0" smtClean="0">
                    <a:latin typeface="+mn-lt"/>
                  </a:rPr>
                  <a:t>where</a:t>
                </a:r>
                <a:endParaRPr lang="en-US" sz="2400" dirty="0">
                  <a:latin typeface="+mn-lt"/>
                </a:endParaRPr>
              </a:p>
              <a:p>
                <a:pPr marL="0" indent="0">
                  <a:buNone/>
                </a:pPr>
                <a:endParaRPr lang="en-US" sz="2400" dirty="0">
                  <a:latin typeface="+mj-lt"/>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3062377"/>
              </a:xfrm>
              <a:blipFill rotWithShape="0">
                <a:blip r:embed="rId3"/>
                <a:stretch>
                  <a:fillRect l="-1111" t="-159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83258475"/>
                  </p:ext>
                </p:extLst>
              </p:nvPr>
            </p:nvGraphicFramePr>
            <p:xfrm>
              <a:off x="298622" y="2667000"/>
              <a:ext cx="8382000" cy="1068388"/>
            </p:xfrm>
            <a:graphic>
              <a:graphicData uri="http://schemas.openxmlformats.org/drawingml/2006/table">
                <a:tbl>
                  <a:tblPr firstRow="1" firstCol="1" bandRow="1">
                    <a:tableStyleId>{5C22544A-7EE6-4342-B048-85BDC9FD1C3A}</a:tableStyleId>
                  </a:tblPr>
                  <a:tblGrid>
                    <a:gridCol w="543278"/>
                    <a:gridCol w="7062611"/>
                    <a:gridCol w="776111"/>
                  </a:tblGrid>
                  <a:tr h="0">
                    <a:tc>
                      <a:txBody>
                        <a:bodyPr/>
                        <a:lstStyle/>
                        <a:p>
                          <a:pPr marL="0" marR="0">
                            <a:lnSpc>
                              <a:spcPct val="107000"/>
                            </a:lnSpc>
                            <a:spcBef>
                              <a:spcPts val="0"/>
                            </a:spcBef>
                            <a:spcAft>
                              <a:spcPts val="0"/>
                            </a:spcAft>
                          </a:pPr>
                          <a:r>
                            <a:rPr lang="en-US" sz="2400" dirty="0">
                              <a:solidFill>
                                <a:schemeClr val="tx1"/>
                              </a:solidFill>
                              <a:effectLst/>
                            </a:rPr>
                            <a:t> </a:t>
                          </a:r>
                          <a:endParaRPr lang="en-US" sz="2400" dirty="0" smtClean="0">
                            <a:solidFill>
                              <a:schemeClr val="tx1"/>
                            </a:solidFill>
                            <a:effectLst/>
                          </a:endParaRPr>
                        </a:p>
                        <a:p>
                          <a:pPr marL="0" marR="0">
                            <a:lnSpc>
                              <a:spcPct val="107000"/>
                            </a:lnSpc>
                            <a:spcBef>
                              <a:spcPts val="0"/>
                            </a:spcBef>
                            <a:spcAft>
                              <a:spcPts val="0"/>
                            </a:spcAft>
                          </a:pP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r>
                                  <a:rPr lang="en-US" sz="2400" i="1" smtClean="0">
                                    <a:solidFill>
                                      <a:schemeClr val="tx1"/>
                                    </a:solidFill>
                                    <a:latin typeface="Cambria Math" panose="02040503050406030204" pitchFamily="18" charset="0"/>
                                  </a:rPr>
                                  <m:t>𝑓</m:t>
                                </m:r>
                                <m:r>
                                  <a:rPr lang="en-US" sz="2400" i="1" smtClean="0">
                                    <a:solidFill>
                                      <a:schemeClr val="tx1"/>
                                    </a:solidFill>
                                    <a:latin typeface="Cambria Math" panose="02040503050406030204" pitchFamily="18" charset="0"/>
                                  </a:rPr>
                                  <m:t>= </m:t>
                                </m:r>
                                <m:nary>
                                  <m:naryPr>
                                    <m:chr m:val="∑"/>
                                    <m:ctrlPr>
                                      <a:rPr lang="en-US" sz="2400" i="1">
                                        <a:solidFill>
                                          <a:schemeClr val="tx1"/>
                                        </a:solidFill>
                                        <a:latin typeface="Cambria Math" panose="02040503050406030204" pitchFamily="18" charset="0"/>
                                      </a:rPr>
                                    </m:ctrlPr>
                                  </m:naryPr>
                                  <m:sub>
                                    <m:r>
                                      <m:rPr>
                                        <m:brk m:alnAt="23"/>
                                      </m:rPr>
                                      <a:rPr lang="en-US" sz="2400" i="1">
                                        <a:solidFill>
                                          <a:schemeClr val="tx1"/>
                                        </a:solidFill>
                                        <a:latin typeface="Cambria Math" panose="02040503050406030204" pitchFamily="18" charset="0"/>
                                      </a:rPr>
                                      <m:t>𝑖</m:t>
                                    </m:r>
                                  </m:sub>
                                  <m:sup>
                                    <m:r>
                                      <a:rPr lang="en-US" sz="2400" i="1">
                                        <a:solidFill>
                                          <a:schemeClr val="tx1"/>
                                        </a:solidFill>
                                        <a:latin typeface="Cambria Math" panose="02040503050406030204" pitchFamily="18" charset="0"/>
                                      </a:rPr>
                                      <m:t>𝑛</m:t>
                                    </m:r>
                                  </m:sup>
                                  <m:e>
                                    <m:sSup>
                                      <m:sSupPr>
                                        <m:ctrlPr>
                                          <a:rPr lang="en-US" sz="2400" i="1">
                                            <a:solidFill>
                                              <a:schemeClr val="tx1"/>
                                            </a:solidFill>
                                            <a:latin typeface="Cambria Math" panose="02040503050406030204" pitchFamily="18" charset="0"/>
                                          </a:rPr>
                                        </m:ctrlPr>
                                      </m:sSupPr>
                                      <m:e>
                                        <m:d>
                                          <m:dPr>
                                            <m:ctrlPr>
                                              <a:rPr lang="en-US" sz="2400" i="1">
                                                <a:solidFill>
                                                  <a:schemeClr val="tx1"/>
                                                </a:solidFill>
                                                <a:latin typeface="Cambria Math" panose="02040503050406030204" pitchFamily="18" charset="0"/>
                                              </a:rPr>
                                            </m:ctrlPr>
                                          </m:dPr>
                                          <m:e>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𝜀</m:t>
                                                </m:r>
                                              </m:e>
                                              <m:sub>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𝑖</m:t>
                                                    </m:r>
                                                  </m:sub>
                                                </m:sSub>
                                              </m:sub>
                                            </m:sSub>
                                            <m:r>
                                              <a:rPr lang="en-US" sz="2400" i="1">
                                                <a:solidFill>
                                                  <a:schemeClr val="tx1"/>
                                                </a:solidFill>
                                                <a:latin typeface="Cambria Math" panose="02040503050406030204" pitchFamily="18" charset="0"/>
                                                <a:ea typeface="Cambria Math" panose="02040503050406030204" pitchFamily="18" charset="0"/>
                                              </a:rPr>
                                              <m:t>∙</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𝑖</m:t>
                                                    </m:r>
                                                  </m:sub>
                                                </m:sSub>
                                              </m:sub>
                                            </m:sSub>
                                            <m:r>
                                              <a:rPr lang="en-US" sz="2400" i="1">
                                                <a:solidFill>
                                                  <a:schemeClr val="tx1"/>
                                                </a:solidFill>
                                                <a:latin typeface="Cambria Math" panose="02040503050406030204" pitchFamily="18" charset="0"/>
                                                <a:ea typeface="Cambria Math" panose="02040503050406030204" pitchFamily="18" charset="0"/>
                                              </a:rPr>
                                              <m:t>(</m:t>
                                            </m:r>
                                            <m:r>
                                              <a:rPr lang="en-US" sz="2400" i="1">
                                                <a:solidFill>
                                                  <a:schemeClr val="tx1"/>
                                                </a:solidFill>
                                                <a:latin typeface="Cambria Math" panose="02040503050406030204" pitchFamily="18" charset="0"/>
                                                <a:ea typeface="Cambria Math" panose="02040503050406030204" pitchFamily="18" charset="0"/>
                                              </a:rPr>
                                              <m:t>𝑇</m:t>
                                            </m:r>
                                            <m:r>
                                              <a:rPr lang="en-US" sz="2400" i="1">
                                                <a:solidFill>
                                                  <a:schemeClr val="tx1"/>
                                                </a:solidFill>
                                                <a:latin typeface="Cambria Math" panose="02040503050406030204" pitchFamily="18" charset="0"/>
                                                <a:ea typeface="Cambria Math" panose="02040503050406030204" pitchFamily="18" charset="0"/>
                                              </a:rPr>
                                              <m:t>)−</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𝑖</m:t>
                                                </m:r>
                                              </m:e>
                                              <m:sub>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𝑖</m:t>
                                                    </m:r>
                                                  </m:sub>
                                                </m:sSub>
                                              </m:sub>
                                            </m:sSub>
                                            <m:r>
                                              <a:rPr lang="en-US" sz="2400" i="1">
                                                <a:solidFill>
                                                  <a:schemeClr val="tx1"/>
                                                </a:solidFill>
                                                <a:latin typeface="Cambria Math" panose="02040503050406030204" pitchFamily="18" charset="0"/>
                                              </a:rPr>
                                              <m:t>(</m:t>
                                            </m:r>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𝑇</m:t>
                                                </m:r>
                                              </m:e>
                                              <m:sub>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𝑖</m:t>
                                                    </m:r>
                                                  </m:sub>
                                                </m:sSub>
                                              </m:sub>
                                            </m:sSub>
                                            <m:r>
                                              <a:rPr lang="en-US" sz="2400" i="1">
                                                <a:solidFill>
                                                  <a:schemeClr val="tx1"/>
                                                </a:solidFill>
                                                <a:latin typeface="Cambria Math" panose="02040503050406030204" pitchFamily="18" charset="0"/>
                                                <a:ea typeface="Cambria Math" panose="02040503050406030204" pitchFamily="18" charset="0"/>
                                              </a:rPr>
                                              <m:t>)</m:t>
                                            </m:r>
                                          </m:e>
                                        </m:d>
                                      </m:e>
                                      <m:sup>
                                        <m:r>
                                          <a:rPr lang="en-US" sz="2400" i="1">
                                            <a:solidFill>
                                              <a:schemeClr val="tx1"/>
                                            </a:solidFill>
                                            <a:latin typeface="Cambria Math" panose="02040503050406030204" pitchFamily="18" charset="0"/>
                                          </a:rPr>
                                          <m:t>2</m:t>
                                        </m:r>
                                      </m:sup>
                                    </m:sSup>
                                  </m:e>
                                </m:nary>
                              </m:oMath>
                            </m:oMathPara>
                          </a14:m>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(29)</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83258475"/>
                  </p:ext>
                </p:extLst>
              </p:nvPr>
            </p:nvGraphicFramePr>
            <p:xfrm>
              <a:off x="298622" y="2667000"/>
              <a:ext cx="8382000" cy="1068388"/>
            </p:xfrm>
            <a:graphic>
              <a:graphicData uri="http://schemas.openxmlformats.org/drawingml/2006/table">
                <a:tbl>
                  <a:tblPr firstRow="1" firstCol="1" bandRow="1">
                    <a:tableStyleId>{5C22544A-7EE6-4342-B048-85BDC9FD1C3A}</a:tableStyleId>
                  </a:tblPr>
                  <a:tblGrid>
                    <a:gridCol w="543278"/>
                    <a:gridCol w="7062611"/>
                    <a:gridCol w="776111"/>
                  </a:tblGrid>
                  <a:tr h="1068388">
                    <a:tc>
                      <a:txBody>
                        <a:bodyPr/>
                        <a:lstStyle/>
                        <a:p>
                          <a:pPr marL="0" marR="0">
                            <a:lnSpc>
                              <a:spcPct val="107000"/>
                            </a:lnSpc>
                            <a:spcBef>
                              <a:spcPts val="0"/>
                            </a:spcBef>
                            <a:spcAft>
                              <a:spcPts val="0"/>
                            </a:spcAft>
                          </a:pPr>
                          <a:r>
                            <a:rPr lang="en-US" sz="2400" dirty="0">
                              <a:solidFill>
                                <a:schemeClr val="tx1"/>
                              </a:solidFill>
                              <a:effectLst/>
                            </a:rPr>
                            <a:t> </a:t>
                          </a:r>
                          <a:endParaRPr lang="en-US" sz="2400" dirty="0" smtClean="0">
                            <a:solidFill>
                              <a:schemeClr val="tx1"/>
                            </a:solidFill>
                            <a:effectLst/>
                          </a:endParaRPr>
                        </a:p>
                        <a:p>
                          <a:pPr marL="0" marR="0">
                            <a:lnSpc>
                              <a:spcPct val="107000"/>
                            </a:lnSpc>
                            <a:spcBef>
                              <a:spcPts val="0"/>
                            </a:spcBef>
                            <a:spcAft>
                              <a:spcPts val="0"/>
                            </a:spcAft>
                          </a:pP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blipFill rotWithShape="0">
                          <a:blip r:embed="rId4"/>
                          <a:stretch>
                            <a:fillRect l="-7672" r="-10948"/>
                          </a:stretch>
                        </a:blip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(29)</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601030765"/>
                  </p:ext>
                </p:extLst>
              </p:nvPr>
            </p:nvGraphicFramePr>
            <p:xfrm>
              <a:off x="306859" y="4572000"/>
              <a:ext cx="8382000" cy="496253"/>
            </p:xfrm>
            <a:graphic>
              <a:graphicData uri="http://schemas.openxmlformats.org/drawingml/2006/table">
                <a:tbl>
                  <a:tblPr firstRow="1" firstCol="1" bandRow="1">
                    <a:tableStyleId>{5C22544A-7EE6-4342-B048-85BDC9FD1C3A}</a:tableStyleId>
                  </a:tblPr>
                  <a:tblGrid>
                    <a:gridCol w="543278"/>
                    <a:gridCol w="7062611"/>
                    <a:gridCol w="776111"/>
                  </a:tblGrid>
                  <a:tr h="0">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r>
                                  <a:rPr lang="en-US" sz="2800" i="1" smtClean="0">
                                    <a:solidFill>
                                      <a:schemeClr val="tx1"/>
                                    </a:solidFill>
                                    <a:latin typeface="Cambria Math" panose="02040503050406030204" pitchFamily="18" charset="0"/>
                                    <a:ea typeface="Cambria Math" panose="02040503050406030204" pitchFamily="18" charset="0"/>
                                  </a:rPr>
                                  <m:t>𝜀</m:t>
                                </m:r>
                                <m:r>
                                  <a:rPr lang="en-US" sz="2800" i="1" smtClean="0">
                                    <a:solidFill>
                                      <a:schemeClr val="tx1"/>
                                    </a:solidFill>
                                    <a:latin typeface="Cambria Math" panose="02040503050406030204" pitchFamily="18" charset="0"/>
                                    <a:ea typeface="Cambria Math" panose="02040503050406030204" pitchFamily="18" charset="0"/>
                                  </a:rPr>
                                  <m:t>=</m:t>
                                </m:r>
                                <m:sSub>
                                  <m:sSubPr>
                                    <m:ctrlPr>
                                      <a:rPr lang="en-US" sz="2800" i="1">
                                        <a:solidFill>
                                          <a:schemeClr val="tx1"/>
                                        </a:solidFill>
                                        <a:latin typeface="Cambria Math" panose="02040503050406030204" pitchFamily="18" charset="0"/>
                                        <a:ea typeface="Cambria Math" panose="02040503050406030204" pitchFamily="18" charset="0"/>
                                      </a:rPr>
                                    </m:ctrlPr>
                                  </m:sSubPr>
                                  <m:e>
                                    <m:r>
                                      <a:rPr lang="en-US" sz="2800" i="1">
                                        <a:solidFill>
                                          <a:schemeClr val="tx1"/>
                                        </a:solidFill>
                                        <a:latin typeface="Cambria Math" panose="02040503050406030204" pitchFamily="18" charset="0"/>
                                        <a:ea typeface="Cambria Math" panose="02040503050406030204" pitchFamily="18" charset="0"/>
                                      </a:rPr>
                                      <m:t>𝑎</m:t>
                                    </m:r>
                                  </m:e>
                                  <m:sub>
                                    <m:r>
                                      <a:rPr lang="en-US" sz="2800" i="1">
                                        <a:solidFill>
                                          <a:schemeClr val="tx1"/>
                                        </a:solidFill>
                                        <a:latin typeface="Cambria Math" panose="02040503050406030204" pitchFamily="18" charset="0"/>
                                        <a:ea typeface="Cambria Math" panose="02040503050406030204" pitchFamily="18" charset="0"/>
                                      </a:rPr>
                                      <m:t>2</m:t>
                                    </m:r>
                                  </m:sub>
                                </m:sSub>
                                <m:sSup>
                                  <m:sSupPr>
                                    <m:ctrlPr>
                                      <a:rPr lang="en-US" sz="2800" i="1">
                                        <a:solidFill>
                                          <a:schemeClr val="tx1"/>
                                        </a:solidFill>
                                        <a:latin typeface="Cambria Math" panose="02040503050406030204" pitchFamily="18" charset="0"/>
                                        <a:ea typeface="Cambria Math" panose="02040503050406030204" pitchFamily="18" charset="0"/>
                                      </a:rPr>
                                    </m:ctrlPr>
                                  </m:sSupPr>
                                  <m:e>
                                    <m:r>
                                      <a:rPr lang="en-US" sz="2800" i="1">
                                        <a:solidFill>
                                          <a:schemeClr val="tx1"/>
                                        </a:solidFill>
                                        <a:latin typeface="Cambria Math" panose="02040503050406030204" pitchFamily="18" charset="0"/>
                                        <a:ea typeface="Cambria Math" panose="02040503050406030204" pitchFamily="18" charset="0"/>
                                      </a:rPr>
                                      <m:t>𝜆</m:t>
                                    </m:r>
                                    <m:r>
                                      <m:rPr>
                                        <m:nor/>
                                      </m:rPr>
                                      <a:rPr lang="en-US" sz="2800">
                                        <a:solidFill>
                                          <a:schemeClr val="tx1"/>
                                        </a:solidFill>
                                      </a:rPr>
                                      <m:t> </m:t>
                                    </m:r>
                                  </m:e>
                                  <m:sup>
                                    <m:r>
                                      <a:rPr lang="en-US" sz="2800" i="1">
                                        <a:solidFill>
                                          <a:schemeClr val="tx1"/>
                                        </a:solidFill>
                                        <a:latin typeface="Cambria Math" panose="02040503050406030204" pitchFamily="18" charset="0"/>
                                        <a:ea typeface="Cambria Math" panose="02040503050406030204" pitchFamily="18" charset="0"/>
                                      </a:rPr>
                                      <m:t>2</m:t>
                                    </m:r>
                                  </m:sup>
                                </m:sSup>
                                <m:r>
                                  <a:rPr lang="en-US" sz="2800" i="1">
                                    <a:solidFill>
                                      <a:schemeClr val="tx1"/>
                                    </a:solidFill>
                                    <a:latin typeface="Cambria Math" panose="02040503050406030204" pitchFamily="18" charset="0"/>
                                    <a:ea typeface="Cambria Math" panose="02040503050406030204" pitchFamily="18" charset="0"/>
                                  </a:rPr>
                                  <m:t>+</m:t>
                                </m:r>
                                <m:sSub>
                                  <m:sSubPr>
                                    <m:ctrlPr>
                                      <a:rPr lang="en-US" sz="2800" i="1">
                                        <a:solidFill>
                                          <a:schemeClr val="tx1"/>
                                        </a:solidFill>
                                        <a:latin typeface="Cambria Math" panose="02040503050406030204" pitchFamily="18" charset="0"/>
                                        <a:ea typeface="Cambria Math" panose="02040503050406030204" pitchFamily="18" charset="0"/>
                                      </a:rPr>
                                    </m:ctrlPr>
                                  </m:sSubPr>
                                  <m:e>
                                    <m:r>
                                      <a:rPr lang="en-US" sz="2800" i="1">
                                        <a:solidFill>
                                          <a:schemeClr val="tx1"/>
                                        </a:solidFill>
                                        <a:latin typeface="Cambria Math" panose="02040503050406030204" pitchFamily="18" charset="0"/>
                                        <a:ea typeface="Cambria Math" panose="02040503050406030204" pitchFamily="18" charset="0"/>
                                      </a:rPr>
                                      <m:t>𝑎</m:t>
                                    </m:r>
                                  </m:e>
                                  <m:sub>
                                    <m:r>
                                      <a:rPr lang="en-US" sz="2800" i="1">
                                        <a:solidFill>
                                          <a:schemeClr val="tx1"/>
                                        </a:solidFill>
                                        <a:latin typeface="Cambria Math" panose="02040503050406030204" pitchFamily="18" charset="0"/>
                                        <a:ea typeface="Cambria Math" panose="02040503050406030204" pitchFamily="18" charset="0"/>
                                      </a:rPr>
                                      <m:t>1</m:t>
                                    </m:r>
                                  </m:sub>
                                </m:sSub>
                                <m:r>
                                  <a:rPr lang="en-US" sz="2800" i="1">
                                    <a:solidFill>
                                      <a:schemeClr val="tx1"/>
                                    </a:solidFill>
                                    <a:latin typeface="Cambria Math" panose="02040503050406030204" pitchFamily="18" charset="0"/>
                                    <a:ea typeface="Cambria Math" panose="02040503050406030204" pitchFamily="18" charset="0"/>
                                  </a:rPr>
                                  <m:t>𝜆</m:t>
                                </m:r>
                                <m:r>
                                  <a:rPr lang="en-US" sz="2800" i="1">
                                    <a:solidFill>
                                      <a:schemeClr val="tx1"/>
                                    </a:solidFill>
                                    <a:latin typeface="Cambria Math" panose="02040503050406030204" pitchFamily="18" charset="0"/>
                                    <a:ea typeface="Cambria Math" panose="02040503050406030204" pitchFamily="18" charset="0"/>
                                  </a:rPr>
                                  <m:t>+</m:t>
                                </m:r>
                                <m:sSub>
                                  <m:sSubPr>
                                    <m:ctrlPr>
                                      <a:rPr lang="en-US" sz="2800" i="1">
                                        <a:solidFill>
                                          <a:schemeClr val="tx1"/>
                                        </a:solidFill>
                                        <a:latin typeface="Cambria Math" panose="02040503050406030204" pitchFamily="18" charset="0"/>
                                        <a:ea typeface="Cambria Math" panose="02040503050406030204" pitchFamily="18" charset="0"/>
                                      </a:rPr>
                                    </m:ctrlPr>
                                  </m:sSubPr>
                                  <m:e>
                                    <m:r>
                                      <a:rPr lang="en-US" sz="2800" i="1">
                                        <a:solidFill>
                                          <a:schemeClr val="tx1"/>
                                        </a:solidFill>
                                        <a:latin typeface="Cambria Math" panose="02040503050406030204" pitchFamily="18" charset="0"/>
                                        <a:ea typeface="Cambria Math" panose="02040503050406030204" pitchFamily="18" charset="0"/>
                                      </a:rPr>
                                      <m:t>𝑎</m:t>
                                    </m:r>
                                  </m:e>
                                  <m:sub>
                                    <m:r>
                                      <a:rPr lang="en-US" sz="2800" i="1">
                                        <a:solidFill>
                                          <a:schemeClr val="tx1"/>
                                        </a:solidFill>
                                        <a:latin typeface="Cambria Math" panose="02040503050406030204" pitchFamily="18" charset="0"/>
                                        <a:ea typeface="Cambria Math" panose="02040503050406030204" pitchFamily="18" charset="0"/>
                                      </a:rPr>
                                      <m:t>0</m:t>
                                    </m:r>
                                  </m:sub>
                                </m:sSub>
                              </m:oMath>
                            </m:oMathPara>
                          </a14:m>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(30)</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601030765"/>
                  </p:ext>
                </p:extLst>
              </p:nvPr>
            </p:nvGraphicFramePr>
            <p:xfrm>
              <a:off x="306859" y="4572000"/>
              <a:ext cx="8382000" cy="496253"/>
            </p:xfrm>
            <a:graphic>
              <a:graphicData uri="http://schemas.openxmlformats.org/drawingml/2006/table">
                <a:tbl>
                  <a:tblPr firstRow="1" firstCol="1" bandRow="1">
                    <a:tableStyleId>{5C22544A-7EE6-4342-B048-85BDC9FD1C3A}</a:tableStyleId>
                  </a:tblPr>
                  <a:tblGrid>
                    <a:gridCol w="543278"/>
                    <a:gridCol w="7062611"/>
                    <a:gridCol w="776111"/>
                  </a:tblGrid>
                  <a:tr h="496253">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blipFill rotWithShape="0">
                          <a:blip r:embed="rId5"/>
                          <a:stretch>
                            <a:fillRect l="-7672" t="-2439" r="-10948" b="-26829"/>
                          </a:stretch>
                        </a:blip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(30)</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182002778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81300" y="876300"/>
            <a:ext cx="6118860" cy="5552440"/>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304800" y="1828800"/>
                <a:ext cx="2286000" cy="2400657"/>
              </a:xfrm>
            </p:spPr>
            <p:txBody>
              <a:bodyPr/>
              <a:lstStyle/>
              <a:p>
                <a:pPr marL="0" indent="0">
                  <a:buNone/>
                </a:pPr>
                <a:r>
                  <a:rPr lang="en-US" sz="2400" dirty="0" smtClean="0"/>
                  <a:t>Results:</a:t>
                </a:r>
              </a:p>
              <a:p>
                <a:pPr marL="0" indent="0">
                  <a:buNone/>
                </a:pPr>
                <a14:m>
                  <m:oMathPara xmlns:m="http://schemas.openxmlformats.org/officeDocument/2006/math">
                    <m:oMathParaPr>
                      <m:jc m:val="left"/>
                    </m:oMathParaPr>
                    <m:oMath xmlns:m="http://schemas.openxmlformats.org/officeDocument/2006/math">
                      <m:r>
                        <a:rPr lang="en-US" sz="2400" b="0" i="1" smtClean="0">
                          <a:latin typeface="Cambria Math" panose="02040503050406030204" pitchFamily="18" charset="0"/>
                          <a:ea typeface="Cambria Math" panose="02040503050406030204" pitchFamily="18" charset="0"/>
                        </a:rPr>
                        <m:t>𝑇</m:t>
                      </m:r>
                      <m:r>
                        <a:rPr lang="en-US" sz="2400" b="0" i="1">
                          <a:latin typeface="Cambria Math" panose="02040503050406030204" pitchFamily="18" charset="0"/>
                          <a:ea typeface="Cambria Math" panose="02040503050406030204" pitchFamily="18" charset="0"/>
                        </a:rPr>
                        <m:t>=</m:t>
                      </m:r>
                      <m:r>
                        <a:rPr lang="en-US" sz="2400" b="0" i="0" smtClean="0">
                          <a:latin typeface="Cambria Math" panose="02040503050406030204" pitchFamily="18" charset="0"/>
                          <a:ea typeface="Cambria Math" panose="02040503050406030204" pitchFamily="18" charset="0"/>
                        </a:rPr>
                        <m:t>3,802 </m:t>
                      </m:r>
                      <m:r>
                        <m:rPr>
                          <m:sty m:val="p"/>
                        </m:rPr>
                        <a:rPr lang="en-US" sz="2400" b="0" i="0" smtClean="0">
                          <a:latin typeface="Cambria Math" panose="02040503050406030204" pitchFamily="18" charset="0"/>
                          <a:ea typeface="Cambria Math" panose="02040503050406030204" pitchFamily="18" charset="0"/>
                        </a:rPr>
                        <m:t>K</m:t>
                      </m:r>
                    </m:oMath>
                  </m:oMathPara>
                </a14:m>
                <a:endParaRPr lang="en-US" sz="2400" dirty="0"/>
              </a:p>
              <a:p>
                <a:pPr marL="0" indent="0">
                  <a:buNone/>
                </a:pPr>
                <a14:m>
                  <m:oMathPara xmlns:m="http://schemas.openxmlformats.org/officeDocument/2006/math">
                    <m:oMathParaPr>
                      <m:jc m:val="left"/>
                    </m:oMathParaPr>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b="0" i="1">
                              <a:latin typeface="Cambria Math" panose="02040503050406030204" pitchFamily="18" charset="0"/>
                              <a:ea typeface="Cambria Math" panose="02040503050406030204" pitchFamily="18" charset="0"/>
                            </a:rPr>
                            <m:t>𝑎</m:t>
                          </m:r>
                        </m:e>
                        <m:sub>
                          <m:r>
                            <a:rPr lang="en-US" sz="2400" b="0" i="1">
                              <a:latin typeface="Cambria Math" panose="02040503050406030204" pitchFamily="18" charset="0"/>
                              <a:ea typeface="Cambria Math" panose="02040503050406030204" pitchFamily="18" charset="0"/>
                            </a:rPr>
                            <m:t>2</m:t>
                          </m:r>
                        </m:sub>
                      </m:sSub>
                      <m:r>
                        <a:rPr lang="en-US" sz="2400" b="0" i="1">
                          <a:latin typeface="Cambria Math" panose="02040503050406030204" pitchFamily="18" charset="0"/>
                          <a:ea typeface="Cambria Math" panose="02040503050406030204" pitchFamily="18" charset="0"/>
                        </a:rPr>
                        <m:t>=</m:t>
                      </m:r>
                      <m:r>
                        <m:rPr>
                          <m:nor/>
                        </m:rPr>
                        <a:rPr lang="en-US" sz="2400">
                          <a:ea typeface="Cambria Math" panose="02040503050406030204" pitchFamily="18" charset="0"/>
                        </a:rPr>
                        <m:t>−0.06222</m:t>
                      </m:r>
                      <m:r>
                        <a:rPr lang="en-US" sz="2400" b="0" i="0">
                          <a:latin typeface="Cambria Math" panose="02040503050406030204" pitchFamily="18" charset="0"/>
                          <a:ea typeface="Cambria Math" panose="02040503050406030204" pitchFamily="18" charset="0"/>
                        </a:rPr>
                        <m:t> </m:t>
                      </m:r>
                    </m:oMath>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b="0" i="1">
                              <a:latin typeface="Cambria Math" panose="02040503050406030204" pitchFamily="18" charset="0"/>
                              <a:ea typeface="Cambria Math" panose="02040503050406030204" pitchFamily="18" charset="0"/>
                            </a:rPr>
                            <m:t>𝑎</m:t>
                          </m:r>
                        </m:e>
                        <m:sub>
                          <m:r>
                            <a:rPr lang="en-US" sz="2400" b="0" i="1">
                              <a:latin typeface="Cambria Math" panose="02040503050406030204" pitchFamily="18" charset="0"/>
                              <a:ea typeface="Cambria Math" panose="02040503050406030204" pitchFamily="18" charset="0"/>
                            </a:rPr>
                            <m:t>1</m:t>
                          </m:r>
                        </m:sub>
                      </m:sSub>
                      <m:r>
                        <a:rPr lang="en-US" sz="2400" b="0" i="1">
                          <a:latin typeface="Cambria Math" panose="02040503050406030204" pitchFamily="18" charset="0"/>
                          <a:ea typeface="Cambria Math" panose="02040503050406030204" pitchFamily="18" charset="0"/>
                        </a:rPr>
                        <m:t>=</m:t>
                      </m:r>
                      <m:r>
                        <m:rPr>
                          <m:nor/>
                        </m:rPr>
                        <a:rPr lang="en-US" sz="2400">
                          <a:ea typeface="Cambria Math" panose="02040503050406030204" pitchFamily="18" charset="0"/>
                        </a:rPr>
                        <m:t>0.0610</m:t>
                      </m:r>
                    </m:oMath>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b="0" i="1">
                              <a:latin typeface="Cambria Math" panose="02040503050406030204" pitchFamily="18" charset="0"/>
                              <a:ea typeface="Cambria Math" panose="02040503050406030204" pitchFamily="18" charset="0"/>
                            </a:rPr>
                            <m:t>𝑎</m:t>
                          </m:r>
                        </m:e>
                        <m:sub>
                          <m:r>
                            <a:rPr lang="en-US" sz="2400" b="0" i="1">
                              <a:latin typeface="Cambria Math" panose="02040503050406030204" pitchFamily="18" charset="0"/>
                              <a:ea typeface="Cambria Math" panose="02040503050406030204" pitchFamily="18" charset="0"/>
                            </a:rPr>
                            <m:t>0</m:t>
                          </m:r>
                        </m:sub>
                      </m:sSub>
                      <m:r>
                        <a:rPr lang="en-US" sz="2400" b="0">
                          <a:latin typeface="Cambria Math" panose="02040503050406030204" pitchFamily="18" charset="0"/>
                          <a:ea typeface="Cambria Math" panose="02040503050406030204" pitchFamily="18" charset="0"/>
                        </a:rPr>
                        <m:t>=</m:t>
                      </m:r>
                      <m:r>
                        <m:rPr>
                          <m:nor/>
                        </m:rPr>
                        <a:rPr lang="en-US" sz="2400">
                          <a:ea typeface="Cambria Math" panose="02040503050406030204" pitchFamily="18" charset="0"/>
                        </a:rPr>
                        <m:t>0.7347</m:t>
                      </m:r>
                    </m:oMath>
                  </m:oMathPara>
                </a14:m>
                <a:r>
                  <a:rPr lang="en-US" sz="2400" dirty="0" smtClean="0">
                    <a:latin typeface="+mj-lt"/>
                    <a:ea typeface="Cambria Math" panose="02040503050406030204" pitchFamily="18" charset="0"/>
                  </a:rPr>
                  <a:t/>
                </a:r>
                <a:br>
                  <a:rPr lang="en-US" sz="2400" dirty="0" smtClean="0">
                    <a:latin typeface="+mj-lt"/>
                    <a:ea typeface="Cambria Math" panose="02040503050406030204" pitchFamily="18" charset="0"/>
                  </a:rPr>
                </a:br>
                <a:endParaRPr lang="en-US" sz="1800" dirty="0" smtClean="0">
                  <a:latin typeface="+mj-lt"/>
                </a:endParaRPr>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304800" y="1828800"/>
                <a:ext cx="2286000" cy="2400657"/>
              </a:xfrm>
              <a:blipFill rotWithShape="0">
                <a:blip r:embed="rId3"/>
                <a:stretch>
                  <a:fillRect l="-4000" t="-2030"/>
                </a:stretch>
              </a:blipFill>
            </p:spPr>
            <p:txBody>
              <a:bodyPr/>
              <a:lstStyle/>
              <a:p>
                <a:r>
                  <a:rPr lang="en-US">
                    <a:noFill/>
                  </a:rPr>
                  <a:t> </a:t>
                </a:r>
              </a:p>
            </p:txBody>
          </p:sp>
        </mc:Fallback>
      </mc:AlternateContent>
      <p:sp>
        <p:nvSpPr>
          <p:cNvPr id="4" name="Title 1"/>
          <p:cNvSpPr>
            <a:spLocks noGrp="1"/>
          </p:cNvSpPr>
          <p:nvPr>
            <p:ph type="title"/>
          </p:nvPr>
        </p:nvSpPr>
        <p:spPr>
          <a:xfrm>
            <a:off x="457200" y="274638"/>
            <a:ext cx="8229600" cy="1143000"/>
          </a:xfrm>
        </p:spPr>
        <p:txBody>
          <a:bodyPr>
            <a:normAutofit/>
          </a:bodyPr>
          <a:lstStyle/>
          <a:p>
            <a:r>
              <a:rPr lang="en-US" sz="3200" dirty="0" smtClean="0"/>
              <a:t>Example 12 - III</a:t>
            </a:r>
            <a:endParaRPr lang="en-US" sz="3200" dirty="0"/>
          </a:p>
        </p:txBody>
      </p:sp>
      <p:graphicFrame>
        <p:nvGraphicFramePr>
          <p:cNvPr id="5" name="Chart 4"/>
          <p:cNvGraphicFramePr>
            <a:graphicFrameLocks noGrp="1"/>
          </p:cNvGraphicFramePr>
          <p:nvPr>
            <p:extLst>
              <p:ext uri="{D42A27DB-BD31-4B8C-83A1-F6EECF244321}">
                <p14:modId xmlns:p14="http://schemas.microsoft.com/office/powerpoint/2010/main" val="1224526918"/>
              </p:ext>
            </p:extLst>
          </p:nvPr>
        </p:nvGraphicFramePr>
        <p:xfrm>
          <a:off x="2971800" y="1079500"/>
          <a:ext cx="5829300" cy="52578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48762208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US" sz="3600" dirty="0" smtClean="0"/>
              <a:t>Wide-Bandwidth Detectors</a:t>
            </a:r>
            <a:endParaRPr lang="en-US" sz="3600" dirty="0"/>
          </a:p>
        </p:txBody>
      </p:sp>
      <p:sp>
        <p:nvSpPr>
          <p:cNvPr id="5" name="Subtitle 4"/>
          <p:cNvSpPr>
            <a:spLocks noGrp="1"/>
          </p:cNvSpPr>
          <p:nvPr>
            <p:ph type="subTitle" idx="1"/>
          </p:nvPr>
        </p:nvSpPr>
        <p:spPr>
          <a:xfrm>
            <a:off x="1879600" y="3886201"/>
            <a:ext cx="6578600" cy="1308099"/>
          </a:xfrm>
        </p:spPr>
        <p:txBody>
          <a:bodyPr/>
          <a:lstStyle/>
          <a:p>
            <a:pPr algn="l"/>
            <a:r>
              <a:rPr lang="en-US" i="1" dirty="0" smtClean="0">
                <a:solidFill>
                  <a:schemeClr val="tx1"/>
                </a:solidFill>
                <a:latin typeface="+mn-lt"/>
                <a:cs typeface="+mn-cs"/>
              </a:rPr>
              <a:t>“The </a:t>
            </a:r>
            <a:r>
              <a:rPr lang="en-US" i="1" dirty="0">
                <a:solidFill>
                  <a:schemeClr val="tx1"/>
                </a:solidFill>
                <a:latin typeface="+mn-lt"/>
                <a:cs typeface="+mn-cs"/>
              </a:rPr>
              <a:t>laws of light and of heat translate each other;—so do the laws of sound and colour; and so galvanism, electricity and magnetism are varied forms of this selfsame energy</a:t>
            </a:r>
            <a:r>
              <a:rPr lang="en-US" i="1" dirty="0" smtClean="0">
                <a:solidFill>
                  <a:schemeClr val="tx1"/>
                </a:solidFill>
                <a:latin typeface="+mn-lt"/>
                <a:cs typeface="+mn-cs"/>
              </a:rPr>
              <a:t>.”</a:t>
            </a:r>
            <a:r>
              <a:rPr lang="en-US" dirty="0"/>
              <a:t/>
            </a:r>
            <a:br>
              <a:rPr lang="en-US" dirty="0"/>
            </a:br>
            <a:r>
              <a:rPr lang="en-US" b="1" dirty="0" smtClean="0">
                <a:solidFill>
                  <a:schemeClr val="tx1"/>
                </a:solidFill>
                <a:latin typeface="+mn-lt"/>
                <a:cs typeface="+mn-cs"/>
              </a:rPr>
              <a:t>—</a:t>
            </a:r>
            <a:r>
              <a:rPr lang="en-US" b="1" dirty="0">
                <a:solidFill>
                  <a:schemeClr val="tx1"/>
                </a:solidFill>
                <a:latin typeface="+mn-lt"/>
                <a:cs typeface="+mn-cs"/>
              </a:rPr>
              <a:t> Ralph Waldo Emerson</a:t>
            </a:r>
            <a:r>
              <a:rPr lang="en-US" b="1" dirty="0" smtClean="0"/>
              <a:t/>
            </a:r>
            <a:br>
              <a:rPr lang="en-US" b="1" dirty="0" smtClean="0"/>
            </a:br>
            <a:endParaRPr lang="en-US" b="1" dirty="0" smtClean="0"/>
          </a:p>
          <a:p>
            <a:r>
              <a:rPr lang="en-US" dirty="0" smtClean="0"/>
              <a:t/>
            </a:r>
            <a:br>
              <a:rPr lang="en-US" dirty="0" smtClean="0"/>
            </a:br>
            <a:r>
              <a:rPr lang="en-US" dirty="0" smtClean="0"/>
              <a:t/>
            </a:r>
            <a:br>
              <a:rPr lang="en-US" dirty="0" smtClean="0"/>
            </a:br>
            <a:endParaRPr lang="en-US" dirty="0"/>
          </a:p>
        </p:txBody>
      </p:sp>
    </p:spTree>
    <p:extLst>
      <p:ext uri="{BB962C8B-B14F-4D97-AF65-F5344CB8AC3E}">
        <p14:creationId xmlns:p14="http://schemas.microsoft.com/office/powerpoint/2010/main" val="124046477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Wide-Bandwidth </a:t>
            </a:r>
            <a:r>
              <a:rPr lang="en-US" sz="3200" dirty="0" smtClean="0"/>
              <a:t>Detectors - I</a:t>
            </a:r>
            <a:endParaRPr lang="en-US" sz="3200" dirty="0"/>
          </a:p>
        </p:txBody>
      </p:sp>
      <p:sp>
        <p:nvSpPr>
          <p:cNvPr id="3" name="Content Placeholder 2"/>
          <p:cNvSpPr>
            <a:spLocks noGrp="1"/>
          </p:cNvSpPr>
          <p:nvPr>
            <p:ph idx="1"/>
          </p:nvPr>
        </p:nvSpPr>
        <p:spPr>
          <a:xfrm>
            <a:off x="457200" y="1600200"/>
            <a:ext cx="8229600" cy="3693319"/>
          </a:xfrm>
        </p:spPr>
        <p:txBody>
          <a:bodyPr/>
          <a:lstStyle/>
          <a:p>
            <a:r>
              <a:rPr lang="en-US" sz="2800" dirty="0" smtClean="0">
                <a:latin typeface="+mn-lt"/>
              </a:rPr>
              <a:t>Up until now, we have considered only narrow-band detectors, ones in which the wavelength band has been limited.</a:t>
            </a:r>
          </a:p>
          <a:p>
            <a:r>
              <a:rPr lang="en-US" sz="2800" dirty="0" smtClean="0">
                <a:latin typeface="+mn-lt"/>
              </a:rPr>
              <a:t>Sometime, using wide-band detectors prove to be an advantage.</a:t>
            </a:r>
          </a:p>
          <a:p>
            <a:r>
              <a:rPr lang="en-US" sz="2800" dirty="0" smtClean="0">
                <a:latin typeface="+mn-lt"/>
              </a:rPr>
              <a:t>However, using wide-band detectors is more difficult and requires additional understanding to properly interpret the measured data.</a:t>
            </a:r>
            <a:endParaRPr lang="en-US" sz="2800" dirty="0">
              <a:latin typeface="+mn-lt"/>
            </a:endParaRPr>
          </a:p>
        </p:txBody>
      </p:sp>
    </p:spTree>
    <p:extLst>
      <p:ext uri="{BB962C8B-B14F-4D97-AF65-F5344CB8AC3E}">
        <p14:creationId xmlns:p14="http://schemas.microsoft.com/office/powerpoint/2010/main" val="398245472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Wide-Bandwidth Detectors - </a:t>
            </a:r>
            <a:r>
              <a:rPr lang="en-US" sz="3200" dirty="0" smtClean="0"/>
              <a:t>II</a:t>
            </a:r>
            <a:endParaRPr lang="en-US" sz="3200" dirty="0"/>
          </a:p>
        </p:txBody>
      </p:sp>
      <p:sp>
        <p:nvSpPr>
          <p:cNvPr id="3" name="Content Placeholder 2"/>
          <p:cNvSpPr>
            <a:spLocks noGrp="1"/>
          </p:cNvSpPr>
          <p:nvPr>
            <p:ph idx="1"/>
          </p:nvPr>
        </p:nvSpPr>
        <p:spPr>
          <a:xfrm>
            <a:off x="457200" y="1219200"/>
            <a:ext cx="8229600" cy="4170372"/>
          </a:xfrm>
        </p:spPr>
        <p:txBody>
          <a:bodyPr/>
          <a:lstStyle/>
          <a:p>
            <a:r>
              <a:rPr lang="en-US" sz="2400" dirty="0" smtClean="0">
                <a:latin typeface="+mn-lt"/>
              </a:rPr>
              <a:t>Advantages</a:t>
            </a:r>
          </a:p>
          <a:p>
            <a:pPr lvl="1"/>
            <a:r>
              <a:rPr lang="en-US" sz="2400" dirty="0" smtClean="0">
                <a:latin typeface="+mn-lt"/>
              </a:rPr>
              <a:t>Provide a higher signal since the signal is measured over a wider band.</a:t>
            </a:r>
          </a:p>
          <a:p>
            <a:pPr lvl="1"/>
            <a:r>
              <a:rPr lang="en-US" sz="2400" dirty="0" smtClean="0">
                <a:latin typeface="+mn-lt"/>
              </a:rPr>
              <a:t>Require less hardware since the wavelength limiting device is eliminated.</a:t>
            </a:r>
          </a:p>
          <a:p>
            <a:r>
              <a:rPr lang="en-US" sz="2400" dirty="0" smtClean="0">
                <a:latin typeface="+mn-lt"/>
              </a:rPr>
              <a:t>Disadvantages</a:t>
            </a:r>
          </a:p>
          <a:p>
            <a:pPr lvl="1"/>
            <a:r>
              <a:rPr lang="en-US" sz="2400" dirty="0" smtClean="0">
                <a:latin typeface="+mn-lt"/>
              </a:rPr>
              <a:t>Introduces non-linearities in the calibration because the blackbody intensity varies with wavelength and the response of the detector is not uniform across all wavelengths.</a:t>
            </a:r>
          </a:p>
          <a:p>
            <a:pPr lvl="1"/>
            <a:r>
              <a:rPr lang="en-US" sz="2400" dirty="0" smtClean="0">
                <a:latin typeface="+mn-lt"/>
              </a:rPr>
              <a:t>Makes data reduction and analysis more complex.</a:t>
            </a:r>
            <a:endParaRPr lang="en-US" sz="2400" dirty="0">
              <a:latin typeface="+mn-lt"/>
            </a:endParaRPr>
          </a:p>
        </p:txBody>
      </p:sp>
    </p:spTree>
    <p:extLst>
      <p:ext uri="{BB962C8B-B14F-4D97-AF65-F5344CB8AC3E}">
        <p14:creationId xmlns:p14="http://schemas.microsoft.com/office/powerpoint/2010/main" val="192564130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Wide-Bandwidth Detectors - </a:t>
            </a:r>
            <a:r>
              <a:rPr lang="en-US" sz="3200" dirty="0" smtClean="0"/>
              <a:t>III</a:t>
            </a:r>
            <a:endParaRPr lang="en-US" sz="3200" dirty="0"/>
          </a:p>
        </p:txBody>
      </p:sp>
      <mc:AlternateContent xmlns:mc="http://schemas.openxmlformats.org/markup-compatibility/2006" xmlns:a14="http://schemas.microsoft.com/office/drawing/2010/main">
        <mc:Choice Requires="a14">
          <p:sp>
            <p:nvSpPr>
              <p:cNvPr id="6" name="Content Placeholder 2"/>
              <p:cNvSpPr txBox="1">
                <a:spLocks/>
              </p:cNvSpPr>
              <p:nvPr/>
            </p:nvSpPr>
            <p:spPr>
              <a:xfrm>
                <a:off x="402564" y="1392521"/>
                <a:ext cx="2235200" cy="292576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 typeface="Wingdings" panose="05000000000000000000" pitchFamily="2" charset="2"/>
                  <a:buChar char="§"/>
                </a:pPr>
                <a:r>
                  <a:rPr lang="en-US" sz="2000" dirty="0">
                    <a:latin typeface="+mj-lt"/>
                    <a:cs typeface="Helvetica"/>
                  </a:rPr>
                  <a:t>The spectral response curves  as a function of wavelength </a:t>
                </a:r>
                <a14:m>
                  <m:oMath xmlns:m="http://schemas.openxmlformats.org/officeDocument/2006/math">
                    <m:r>
                      <a:rPr lang="en-US" sz="2000">
                        <a:latin typeface="Cambria Math" panose="02040503050406030204" pitchFamily="18" charset="0"/>
                        <a:cs typeface="Helvetica"/>
                      </a:rPr>
                      <m:t>𝐷</m:t>
                    </m:r>
                    <m:d>
                      <m:dPr>
                        <m:ctrlPr>
                          <a:rPr lang="en-US" sz="2000" i="1">
                            <a:latin typeface="Cambria Math" panose="02040503050406030204" pitchFamily="18" charset="0"/>
                            <a:cs typeface="Helvetica"/>
                          </a:rPr>
                        </m:ctrlPr>
                      </m:dPr>
                      <m:e>
                        <m:r>
                          <a:rPr lang="en-US" sz="2000">
                            <a:latin typeface="Cambria Math" panose="02040503050406030204" pitchFamily="18" charset="0"/>
                            <a:cs typeface="Helvetica"/>
                          </a:rPr>
                          <m:t>𝜆</m:t>
                        </m:r>
                      </m:e>
                    </m:d>
                  </m:oMath>
                </a14:m>
                <a:r>
                  <a:rPr lang="en-US" sz="2000" dirty="0">
                    <a:latin typeface="+mj-lt"/>
                    <a:cs typeface="Helvetica"/>
                  </a:rPr>
                  <a:t> are available for many detectors from manufacturers.</a:t>
                </a:r>
              </a:p>
            </p:txBody>
          </p:sp>
        </mc:Choice>
        <mc:Fallback xmlns="">
          <p:sp>
            <p:nvSpPr>
              <p:cNvPr id="6" name="Content Placeholder 2"/>
              <p:cNvSpPr txBox="1">
                <a:spLocks noRot="1" noChangeAspect="1" noMove="1" noResize="1" noEditPoints="1" noAdjustHandles="1" noChangeArrowheads="1" noChangeShapeType="1" noTextEdit="1"/>
              </p:cNvSpPr>
              <p:nvPr/>
            </p:nvSpPr>
            <p:spPr>
              <a:xfrm>
                <a:off x="402564" y="1392521"/>
                <a:ext cx="2235200" cy="2925762"/>
              </a:xfrm>
              <a:prstGeom prst="rect">
                <a:avLst/>
              </a:prstGeom>
              <a:blipFill rotWithShape="0">
                <a:blip r:embed="rId3"/>
                <a:stretch>
                  <a:fillRect l="-2452" t="-1042" r="-6267" b="-625"/>
                </a:stretch>
              </a:blipFill>
            </p:spPr>
            <p:txBody>
              <a:bodyPr/>
              <a:lstStyle/>
              <a:p>
                <a:r>
                  <a:rPr lang="en-US">
                    <a:noFill/>
                  </a:rPr>
                  <a:t> </a:t>
                </a:r>
              </a:p>
            </p:txBody>
          </p:sp>
        </mc:Fallback>
      </mc:AlternateContent>
      <p:sp>
        <p:nvSpPr>
          <p:cNvPr id="7" name="Content Placeholder 2"/>
          <p:cNvSpPr>
            <a:spLocks noGrp="1"/>
          </p:cNvSpPr>
          <p:nvPr>
            <p:ph idx="1"/>
          </p:nvPr>
        </p:nvSpPr>
        <p:spPr>
          <a:xfrm>
            <a:off x="427965" y="4246901"/>
            <a:ext cx="8229600" cy="2306300"/>
          </a:xfrm>
        </p:spPr>
        <p:txBody>
          <a:bodyPr>
            <a:noAutofit/>
          </a:bodyPr>
          <a:lstStyle/>
          <a:p>
            <a:r>
              <a:rPr lang="en-US" dirty="0" smtClean="0">
                <a:latin typeface="+mj-lt"/>
              </a:rPr>
              <a:t>Often, though, these are only nominal specifications and can vary with the actual detector and can change over time for some detectors.</a:t>
            </a:r>
          </a:p>
          <a:p>
            <a:r>
              <a:rPr lang="en-US" dirty="0" smtClean="0">
                <a:latin typeface="+mj-lt"/>
              </a:rPr>
              <a:t>Measuring the response function requires more specialized equipment and methods not available in most laboratories, so that the exact response is often not available.</a:t>
            </a:r>
          </a:p>
          <a:p>
            <a:r>
              <a:rPr lang="en-US" dirty="0" smtClean="0">
                <a:latin typeface="+mj-lt"/>
              </a:rPr>
              <a:t>However, only estimates of spectral response are needed since many times </a:t>
            </a:r>
            <a:r>
              <a:rPr lang="en-US" dirty="0"/>
              <a:t>the difference between the actual and nominal response is sufficient.</a:t>
            </a:r>
            <a:endParaRPr lang="en-US" dirty="0">
              <a:latin typeface="+mj-lt"/>
            </a:endParaRPr>
          </a:p>
        </p:txBody>
      </p:sp>
      <p:sp>
        <p:nvSpPr>
          <p:cNvPr id="4" name="Rectangle 3"/>
          <p:cNvSpPr/>
          <p:nvPr/>
        </p:nvSpPr>
        <p:spPr>
          <a:xfrm>
            <a:off x="2637764" y="1092200"/>
            <a:ext cx="6074438" cy="3154700"/>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0" y="1194200"/>
            <a:ext cx="5990565" cy="3052700"/>
          </a:xfrm>
          <a:prstGeom prst="rect">
            <a:avLst/>
          </a:prstGeom>
        </p:spPr>
      </p:pic>
    </p:spTree>
    <p:extLst>
      <p:ext uri="{BB962C8B-B14F-4D97-AF65-F5344CB8AC3E}">
        <p14:creationId xmlns:p14="http://schemas.microsoft.com/office/powerpoint/2010/main" val="338530522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Wide-Bandwidth Detectors - </a:t>
            </a:r>
            <a:r>
              <a:rPr lang="en-US" sz="3200" dirty="0" smtClean="0"/>
              <a:t>III</a:t>
            </a:r>
            <a:endParaRPr lang="en-US" sz="3200" dirty="0"/>
          </a:p>
        </p:txBody>
      </p:sp>
      <p:sp>
        <p:nvSpPr>
          <p:cNvPr id="3" name="Content Placeholder 2"/>
          <p:cNvSpPr>
            <a:spLocks noGrp="1"/>
          </p:cNvSpPr>
          <p:nvPr>
            <p:ph idx="1"/>
          </p:nvPr>
        </p:nvSpPr>
        <p:spPr>
          <a:xfrm>
            <a:off x="529281" y="4312516"/>
            <a:ext cx="8229600" cy="1200329"/>
          </a:xfrm>
        </p:spPr>
        <p:txBody>
          <a:bodyPr/>
          <a:lstStyle/>
          <a:p>
            <a:pPr marL="0" indent="0">
              <a:buNone/>
            </a:pPr>
            <a:r>
              <a:rPr lang="en-US" sz="2400" dirty="0" smtClean="0">
                <a:latin typeface="+mj-lt"/>
              </a:rPr>
              <a:t>Non-linearities in the calibration are introduced because the measured signal is the net product of the detector response multiplied by the blackbody emission intensity.</a:t>
            </a:r>
            <a:endParaRPr lang="en-US" sz="2400" dirty="0">
              <a:latin typeface="+mj-lt"/>
            </a:endParaRPr>
          </a:p>
        </p:txBody>
      </p:sp>
      <p:graphicFrame>
        <p:nvGraphicFramePr>
          <p:cNvPr id="4" name="Chart 3"/>
          <p:cNvGraphicFramePr>
            <a:graphicFrameLocks noGrp="1"/>
          </p:cNvGraphicFramePr>
          <p:nvPr>
            <p:extLst/>
          </p:nvPr>
        </p:nvGraphicFramePr>
        <p:xfrm>
          <a:off x="671691" y="1417638"/>
          <a:ext cx="2286000" cy="2286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p:cNvGraphicFramePr>
            <a:graphicFrameLocks noGrp="1"/>
          </p:cNvGraphicFramePr>
          <p:nvPr>
            <p:extLst/>
          </p:nvPr>
        </p:nvGraphicFramePr>
        <p:xfrm>
          <a:off x="3733800" y="1417638"/>
          <a:ext cx="2286000" cy="228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Chart 6"/>
          <p:cNvGraphicFramePr>
            <a:graphicFrameLocks noGrp="1"/>
          </p:cNvGraphicFramePr>
          <p:nvPr>
            <p:extLst/>
          </p:nvPr>
        </p:nvGraphicFramePr>
        <p:xfrm>
          <a:off x="6634989" y="1417638"/>
          <a:ext cx="2286000" cy="2286000"/>
        </p:xfrm>
        <a:graphic>
          <a:graphicData uri="http://schemas.openxmlformats.org/drawingml/2006/chart">
            <c:chart xmlns:c="http://schemas.openxmlformats.org/drawingml/2006/chart" xmlns:r="http://schemas.openxmlformats.org/officeDocument/2006/relationships" r:id="rId5"/>
          </a:graphicData>
        </a:graphic>
      </p:graphicFrame>
      <mc:AlternateContent xmlns:mc="http://schemas.openxmlformats.org/markup-compatibility/2006" xmlns:a14="http://schemas.microsoft.com/office/drawing/2010/main">
        <mc:Choice Requires="a14">
          <p:sp>
            <p:nvSpPr>
              <p:cNvPr id="8" name="TextBox 7"/>
              <p:cNvSpPr txBox="1"/>
              <p:nvPr/>
            </p:nvSpPr>
            <p:spPr>
              <a:xfrm>
                <a:off x="2766737" y="1974377"/>
                <a:ext cx="724557" cy="92333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6000" i="1" smtClean="0">
                          <a:latin typeface="Cambria Math" panose="02040503050406030204" pitchFamily="18" charset="0"/>
                        </a:rPr>
                        <m:t>×</m:t>
                      </m:r>
                    </m:oMath>
                  </m:oMathPara>
                </a14:m>
                <a:endParaRPr lang="en-US" sz="6000" dirty="0"/>
              </a:p>
            </p:txBody>
          </p:sp>
        </mc:Choice>
        <mc:Fallback xmlns="">
          <p:sp>
            <p:nvSpPr>
              <p:cNvPr id="8" name="TextBox 7"/>
              <p:cNvSpPr txBox="1">
                <a:spLocks noRot="1" noChangeAspect="1" noMove="1" noResize="1" noEditPoints="1" noAdjustHandles="1" noChangeArrowheads="1" noChangeShapeType="1" noTextEdit="1"/>
              </p:cNvSpPr>
              <p:nvPr/>
            </p:nvSpPr>
            <p:spPr>
              <a:xfrm>
                <a:off x="2766737" y="1974377"/>
                <a:ext cx="724557" cy="923330"/>
              </a:xfrm>
              <a:prstGeom prst="rect">
                <a:avLst/>
              </a:prstGeom>
              <a:blipFill rotWithShape="0">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5678224" y="1974377"/>
                <a:ext cx="750205" cy="92333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6000" b="0" i="1" smtClean="0">
                          <a:latin typeface="Cambria Math" panose="02040503050406030204" pitchFamily="18" charset="0"/>
                        </a:rPr>
                        <m:t>=</m:t>
                      </m:r>
                    </m:oMath>
                  </m:oMathPara>
                </a14:m>
                <a:endParaRPr lang="en-US" sz="6000" dirty="0"/>
              </a:p>
            </p:txBody>
          </p:sp>
        </mc:Choice>
        <mc:Fallback xmlns="">
          <p:sp>
            <p:nvSpPr>
              <p:cNvPr id="9" name="TextBox 8"/>
              <p:cNvSpPr txBox="1">
                <a:spLocks noRot="1" noChangeAspect="1" noMove="1" noResize="1" noEditPoints="1" noAdjustHandles="1" noChangeArrowheads="1" noChangeShapeType="1" noTextEdit="1"/>
              </p:cNvSpPr>
              <p:nvPr/>
            </p:nvSpPr>
            <p:spPr>
              <a:xfrm>
                <a:off x="5678224" y="1974377"/>
                <a:ext cx="750205" cy="923330"/>
              </a:xfrm>
              <a:prstGeom prst="rect">
                <a:avLst/>
              </a:prstGeom>
              <a:blipFill rotWithShape="0">
                <a:blip r:embed="rId7"/>
                <a:stretch>
                  <a:fillRect/>
                </a:stretch>
              </a:blipFill>
            </p:spPr>
            <p:txBody>
              <a:bodyPr/>
              <a:lstStyle/>
              <a:p>
                <a:r>
                  <a:rPr lang="en-US">
                    <a:noFill/>
                  </a:rPr>
                  <a:t> </a:t>
                </a:r>
              </a:p>
            </p:txBody>
          </p:sp>
        </mc:Fallback>
      </mc:AlternateContent>
      <p:sp>
        <p:nvSpPr>
          <p:cNvPr id="10" name="TextBox 9"/>
          <p:cNvSpPr txBox="1"/>
          <p:nvPr/>
        </p:nvSpPr>
        <p:spPr>
          <a:xfrm>
            <a:off x="647699" y="3666568"/>
            <a:ext cx="2119037" cy="400110"/>
          </a:xfrm>
          <a:prstGeom prst="rect">
            <a:avLst/>
          </a:prstGeom>
          <a:noFill/>
        </p:spPr>
        <p:txBody>
          <a:bodyPr wrap="square" rtlCol="0">
            <a:spAutoFit/>
          </a:bodyPr>
          <a:lstStyle/>
          <a:p>
            <a:pPr algn="ctr"/>
            <a:r>
              <a:rPr lang="en-US" sz="2000" dirty="0" smtClean="0"/>
              <a:t>Wavelength</a:t>
            </a:r>
            <a:endParaRPr lang="en-US" sz="2000" dirty="0"/>
          </a:p>
        </p:txBody>
      </p:sp>
      <p:sp>
        <p:nvSpPr>
          <p:cNvPr id="11" name="TextBox 10"/>
          <p:cNvSpPr txBox="1"/>
          <p:nvPr/>
        </p:nvSpPr>
        <p:spPr>
          <a:xfrm>
            <a:off x="3543300" y="3666568"/>
            <a:ext cx="2134924" cy="400110"/>
          </a:xfrm>
          <a:prstGeom prst="rect">
            <a:avLst/>
          </a:prstGeom>
          <a:noFill/>
        </p:spPr>
        <p:txBody>
          <a:bodyPr wrap="square" rtlCol="0">
            <a:spAutoFit/>
          </a:bodyPr>
          <a:lstStyle/>
          <a:p>
            <a:pPr algn="ctr"/>
            <a:r>
              <a:rPr lang="en-US" sz="2000" dirty="0" smtClean="0"/>
              <a:t>Wavelength</a:t>
            </a:r>
            <a:endParaRPr lang="en-US" sz="2000" dirty="0"/>
          </a:p>
        </p:txBody>
      </p:sp>
      <p:sp>
        <p:nvSpPr>
          <p:cNvPr id="12" name="TextBox 11"/>
          <p:cNvSpPr txBox="1"/>
          <p:nvPr/>
        </p:nvSpPr>
        <p:spPr>
          <a:xfrm>
            <a:off x="6428429" y="3616800"/>
            <a:ext cx="2220271" cy="400110"/>
          </a:xfrm>
          <a:prstGeom prst="rect">
            <a:avLst/>
          </a:prstGeom>
          <a:noFill/>
        </p:spPr>
        <p:txBody>
          <a:bodyPr wrap="square" rtlCol="0">
            <a:spAutoFit/>
          </a:bodyPr>
          <a:lstStyle/>
          <a:p>
            <a:pPr algn="ctr"/>
            <a:r>
              <a:rPr lang="en-US" sz="2000" dirty="0" smtClean="0"/>
              <a:t>Wavelength</a:t>
            </a:r>
            <a:endParaRPr lang="en-US" sz="2000" dirty="0"/>
          </a:p>
        </p:txBody>
      </p:sp>
      <p:sp>
        <p:nvSpPr>
          <p:cNvPr id="13" name="TextBox 12"/>
          <p:cNvSpPr txBox="1"/>
          <p:nvPr/>
        </p:nvSpPr>
        <p:spPr>
          <a:xfrm>
            <a:off x="322677" y="1436824"/>
            <a:ext cx="492443" cy="2117717"/>
          </a:xfrm>
          <a:prstGeom prst="rect">
            <a:avLst/>
          </a:prstGeom>
          <a:noFill/>
        </p:spPr>
        <p:txBody>
          <a:bodyPr vert="vert270" wrap="square" rtlCol="0">
            <a:spAutoFit/>
          </a:bodyPr>
          <a:lstStyle/>
          <a:p>
            <a:r>
              <a:rPr lang="en-US" sz="2000" dirty="0" smtClean="0"/>
              <a:t>Detector Response</a:t>
            </a:r>
            <a:endParaRPr lang="en-US" sz="2000" dirty="0"/>
          </a:p>
        </p:txBody>
      </p:sp>
      <p:sp>
        <p:nvSpPr>
          <p:cNvPr id="14" name="TextBox 13"/>
          <p:cNvSpPr txBox="1"/>
          <p:nvPr/>
        </p:nvSpPr>
        <p:spPr>
          <a:xfrm>
            <a:off x="3312467" y="1304368"/>
            <a:ext cx="492443" cy="2223379"/>
          </a:xfrm>
          <a:prstGeom prst="rect">
            <a:avLst/>
          </a:prstGeom>
          <a:noFill/>
        </p:spPr>
        <p:txBody>
          <a:bodyPr vert="vert270" wrap="square" rtlCol="0">
            <a:spAutoFit/>
          </a:bodyPr>
          <a:lstStyle/>
          <a:p>
            <a:r>
              <a:rPr lang="en-US" sz="2000" dirty="0" smtClean="0"/>
              <a:t>Blackbody</a:t>
            </a:r>
            <a:r>
              <a:rPr lang="en-US" dirty="0" smtClean="0"/>
              <a:t> Intensity</a:t>
            </a:r>
            <a:endParaRPr lang="en-US" dirty="0"/>
          </a:p>
        </p:txBody>
      </p:sp>
      <p:sp>
        <p:nvSpPr>
          <p:cNvPr id="15" name="TextBox 14"/>
          <p:cNvSpPr txBox="1"/>
          <p:nvPr/>
        </p:nvSpPr>
        <p:spPr>
          <a:xfrm>
            <a:off x="6205835" y="1573340"/>
            <a:ext cx="492443" cy="1981201"/>
          </a:xfrm>
          <a:prstGeom prst="rect">
            <a:avLst/>
          </a:prstGeom>
          <a:noFill/>
        </p:spPr>
        <p:txBody>
          <a:bodyPr vert="vert270" wrap="square" rtlCol="0">
            <a:spAutoFit/>
          </a:bodyPr>
          <a:lstStyle/>
          <a:p>
            <a:r>
              <a:rPr lang="en-US" dirty="0" smtClean="0"/>
              <a:t>Net </a:t>
            </a:r>
            <a:r>
              <a:rPr lang="en-US" sz="2000" dirty="0" smtClean="0"/>
              <a:t>Measurement</a:t>
            </a:r>
            <a:endParaRPr lang="en-US" sz="2000" dirty="0"/>
          </a:p>
        </p:txBody>
      </p:sp>
    </p:spTree>
    <p:extLst>
      <p:ext uri="{BB962C8B-B14F-4D97-AF65-F5344CB8AC3E}">
        <p14:creationId xmlns:p14="http://schemas.microsoft.com/office/powerpoint/2010/main" val="178629471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Wide-Bandwidth Detectors - </a:t>
            </a:r>
            <a:r>
              <a:rPr lang="en-US" sz="3200" dirty="0" smtClean="0"/>
              <a:t>IV</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895834"/>
                <a:ext cx="8229600" cy="5320239"/>
              </a:xfrm>
            </p:spPr>
            <p:txBody>
              <a:bodyPr/>
              <a:lstStyle/>
              <a:p>
                <a:r>
                  <a:rPr lang="en-US" sz="2400" dirty="0" smtClean="0">
                    <a:latin typeface="+mn-lt"/>
                  </a:rPr>
                  <a:t>Using a wide-band detector can then require relating the integral of the blackbody function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𝑖</m:t>
                        </m:r>
                      </m:e>
                      <m:sub>
                        <m:r>
                          <a:rPr lang="en-US" sz="2400" i="1">
                            <a:latin typeface="Cambria Math" panose="02040503050406030204" pitchFamily="18" charset="0"/>
                          </a:rPr>
                          <m:t>𝑏</m:t>
                        </m:r>
                        <m:r>
                          <a:rPr lang="en-US" sz="2400" i="1">
                            <a:latin typeface="Cambria Math" panose="02040503050406030204" pitchFamily="18" charset="0"/>
                          </a:rPr>
                          <m:t>,</m:t>
                        </m:r>
                        <m:r>
                          <a:rPr lang="en-US" sz="2400" i="1">
                            <a:latin typeface="Cambria Math" panose="02040503050406030204" pitchFamily="18" charset="0"/>
                          </a:rPr>
                          <m:t>𝜆</m:t>
                        </m:r>
                      </m:sub>
                    </m:sSub>
                    <m:d>
                      <m:dPr>
                        <m:ctrlPr>
                          <a:rPr lang="en-US" sz="2400" i="1">
                            <a:latin typeface="Cambria Math" panose="02040503050406030204" pitchFamily="18" charset="0"/>
                          </a:rPr>
                        </m:ctrlPr>
                      </m:dPr>
                      <m:e>
                        <m:r>
                          <a:rPr lang="en-US" sz="2400" i="1">
                            <a:latin typeface="Cambria Math" panose="02040503050406030204" pitchFamily="18" charset="0"/>
                            <a:sym typeface="Symbol"/>
                          </a:rPr>
                          <m:t></m:t>
                        </m:r>
                        <m:r>
                          <a:rPr lang="en-US" sz="2400" i="1">
                            <a:latin typeface="Cambria Math" panose="02040503050406030204" pitchFamily="18" charset="0"/>
                          </a:rPr>
                          <m:t>, </m:t>
                        </m:r>
                        <m:r>
                          <a:rPr lang="en-US" sz="2400" i="1">
                            <a:latin typeface="Cambria Math" panose="02040503050406030204" pitchFamily="18" charset="0"/>
                          </a:rPr>
                          <m:t>𝑇</m:t>
                        </m:r>
                      </m:e>
                    </m:d>
                  </m:oMath>
                </a14:m>
                <a:r>
                  <a:rPr lang="en-US" sz="2400" dirty="0" smtClean="0">
                    <a:latin typeface="+mn-lt"/>
                  </a:rPr>
                  <a:t>multiplied by the detector response </a:t>
                </a:r>
                <a14:m>
                  <m:oMath xmlns:m="http://schemas.openxmlformats.org/officeDocument/2006/math">
                    <m:r>
                      <a:rPr lang="en-US" sz="2400" i="1">
                        <a:latin typeface="Cambria Math" panose="02040503050406030204" pitchFamily="18" charset="0"/>
                      </a:rPr>
                      <m:t>𝐷</m:t>
                    </m:r>
                    <m:d>
                      <m:dPr>
                        <m:ctrlPr>
                          <a:rPr lang="en-US" sz="2400" i="1">
                            <a:latin typeface="Cambria Math" panose="02040503050406030204" pitchFamily="18" charset="0"/>
                          </a:rPr>
                        </m:ctrlPr>
                      </m:dPr>
                      <m:e>
                        <m:r>
                          <a:rPr lang="en-US" sz="2400" i="1">
                            <a:latin typeface="Cambria Math" panose="02040503050406030204" pitchFamily="18" charset="0"/>
                            <a:sym typeface="Symbol"/>
                          </a:rPr>
                          <m:t></m:t>
                        </m:r>
                      </m:e>
                    </m:d>
                  </m:oMath>
                </a14:m>
                <a:r>
                  <a:rPr lang="en-US" sz="2400" dirty="0" smtClean="0">
                    <a:latin typeface="+mn-lt"/>
                  </a:rPr>
                  <a:t>across the bandwidth.</a:t>
                </a:r>
              </a:p>
              <a:p>
                <a:r>
                  <a:rPr lang="en-US" sz="2400" dirty="0">
                    <a:latin typeface="+mn-lt"/>
                  </a:rPr>
                  <a:t>When </a:t>
                </a:r>
                <a:r>
                  <a:rPr lang="en-US" sz="2400" dirty="0" smtClean="0">
                    <a:latin typeface="+mn-lt"/>
                  </a:rPr>
                  <a:t>measuring </a:t>
                </a:r>
                <a:r>
                  <a:rPr lang="en-US" sz="2400" dirty="0">
                    <a:latin typeface="+mn-lt"/>
                  </a:rPr>
                  <a:t>materials with </a:t>
                </a:r>
                <a:r>
                  <a:rPr lang="en-US" sz="2400" dirty="0" smtClean="0">
                    <a:latin typeface="+mn-lt"/>
                  </a:rPr>
                  <a:t>emissivities </a:t>
                </a:r>
                <a:r>
                  <a:rPr lang="en-US" sz="2400" dirty="0">
                    <a:latin typeface="+mn-lt"/>
                  </a:rPr>
                  <a:t>that vary over wavelength, the data analysis becomes even more complex and requires the inclusion of the emissivity </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𝜀</m:t>
                        </m:r>
                      </m:e>
                      <m:sub>
                        <m:r>
                          <a:rPr lang="en-US" sz="2400" i="1">
                            <a:latin typeface="Cambria Math" panose="02040503050406030204" pitchFamily="18" charset="0"/>
                            <a:sym typeface="Symbol"/>
                          </a:rPr>
                          <m:t></m:t>
                        </m:r>
                      </m:sub>
                    </m:sSub>
                    <m:r>
                      <a:rPr lang="en-US" sz="2400" i="1">
                        <a:latin typeface="Cambria Math" panose="02040503050406030204" pitchFamily="18" charset="0"/>
                        <a:ea typeface="Cambria Math" panose="02040503050406030204" pitchFamily="18" charset="0"/>
                      </a:rPr>
                      <m:t>(</m:t>
                    </m:r>
                    <m:r>
                      <a:rPr lang="en-US" sz="2400" i="1">
                        <a:latin typeface="Cambria Math" panose="02040503050406030204" pitchFamily="18" charset="0"/>
                        <a:sym typeface="Symbol"/>
                      </a:rPr>
                      <m:t></m:t>
                    </m:r>
                    <m:r>
                      <a:rPr lang="en-US" sz="2400" i="1">
                        <a:latin typeface="Cambria Math" panose="02040503050406030204" pitchFamily="18" charset="0"/>
                        <a:ea typeface="Cambria Math" panose="02040503050406030204" pitchFamily="18" charset="0"/>
                      </a:rPr>
                      <m:t>)</m:t>
                    </m:r>
                  </m:oMath>
                </a14:m>
                <a:r>
                  <a:rPr lang="en-US" sz="2400" dirty="0" smtClean="0">
                    <a:latin typeface="+mn-lt"/>
                  </a:rPr>
                  <a:t> </a:t>
                </a:r>
                <a:r>
                  <a:rPr lang="en-US" sz="2400" dirty="0">
                    <a:latin typeface="+mn-lt"/>
                  </a:rPr>
                  <a:t>with </a:t>
                </a:r>
                <a:r>
                  <a:rPr lang="en-US" sz="2400" dirty="0" smtClean="0">
                    <a:latin typeface="+mn-lt"/>
                  </a:rPr>
                  <a:t>wavelength.</a:t>
                </a:r>
              </a:p>
              <a:p>
                <a:r>
                  <a:rPr lang="en-US" sz="2400" dirty="0">
                    <a:latin typeface="+mn-lt"/>
                  </a:rPr>
                  <a:t>So that the measured signal becomes </a:t>
                </a:r>
                <a:r>
                  <a:rPr lang="en-US" sz="2400" dirty="0" smtClean="0">
                    <a:latin typeface="+mn-lt"/>
                  </a:rPr>
                  <a:t>a function of the intensity, emissivity, and the detector spectral response function:</a:t>
                </a:r>
              </a:p>
              <a:p>
                <a:endParaRPr lang="en-US" sz="2400" dirty="0">
                  <a:latin typeface="+mj-lt"/>
                </a:endParaRPr>
              </a:p>
              <a:p>
                <a:pPr marL="0" indent="0">
                  <a:buNone/>
                </a:pPr>
                <a:endParaRPr lang="en-US" sz="2400" dirty="0" smtClean="0">
                  <a:latin typeface="+mj-lt"/>
                </a:endParaRPr>
              </a:p>
              <a:p>
                <a:pPr marL="0" indent="0">
                  <a:buNone/>
                </a:pPr>
                <a:r>
                  <a:rPr lang="en-US" sz="2400" dirty="0" smtClean="0">
                    <a:latin typeface="+mn-lt"/>
                  </a:rPr>
                  <a:t>And not just the intensity.</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895834"/>
                <a:ext cx="8229600" cy="5320239"/>
              </a:xfrm>
              <a:blipFill rotWithShape="0">
                <a:blip r:embed="rId3"/>
                <a:stretch>
                  <a:fillRect l="-1111" t="-916" b="-160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869836203"/>
                  </p:ext>
                </p:extLst>
              </p:nvPr>
            </p:nvGraphicFramePr>
            <p:xfrm>
              <a:off x="304801" y="4621696"/>
              <a:ext cx="8382000" cy="1269931"/>
            </p:xfrm>
            <a:graphic>
              <a:graphicData uri="http://schemas.openxmlformats.org/drawingml/2006/table">
                <a:tbl>
                  <a:tblPr firstRow="1" firstCol="1" bandRow="1">
                    <a:tableStyleId>{5C22544A-7EE6-4342-B048-85BDC9FD1C3A}</a:tableStyleId>
                  </a:tblPr>
                  <a:tblGrid>
                    <a:gridCol w="543278"/>
                    <a:gridCol w="7062611"/>
                    <a:gridCol w="776111"/>
                  </a:tblGrid>
                  <a:tr h="1269931">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nary>
                                  <m:naryPr>
                                    <m:limLoc m:val="subSup"/>
                                    <m:ctrlPr>
                                      <a:rPr lang="en-US" sz="2400" i="1" smtClean="0">
                                        <a:solidFill>
                                          <a:schemeClr val="tx1"/>
                                        </a:solidFill>
                                        <a:latin typeface="Cambria Math" panose="02040503050406030204" pitchFamily="18" charset="0"/>
                                      </a:rPr>
                                    </m:ctrlPr>
                                  </m:naryPr>
                                  <m:sub>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sym typeface="Symbol"/>
                                          </a:rPr>
                                          <m:t></m:t>
                                        </m:r>
                                      </m:e>
                                      <m:sub>
                                        <m:r>
                                          <a:rPr lang="en-US" sz="2400" b="0" i="1" smtClean="0">
                                            <a:solidFill>
                                              <a:schemeClr val="tx1"/>
                                            </a:solidFill>
                                            <a:latin typeface="Cambria Math" panose="02040503050406030204" pitchFamily="18" charset="0"/>
                                          </a:rPr>
                                          <m:t>𝑙</m:t>
                                        </m:r>
                                      </m:sub>
                                    </m:sSub>
                                  </m:sub>
                                  <m:sup>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sym typeface="Symbol"/>
                                          </a:rPr>
                                          <m:t></m:t>
                                        </m:r>
                                      </m:e>
                                      <m:sub>
                                        <m:r>
                                          <a:rPr lang="en-US" sz="2400" b="0" i="1" smtClean="0">
                                            <a:solidFill>
                                              <a:schemeClr val="tx1"/>
                                            </a:solidFill>
                                            <a:latin typeface="Cambria Math" panose="02040503050406030204" pitchFamily="18" charset="0"/>
                                          </a:rPr>
                                          <m:t>𝑢</m:t>
                                        </m:r>
                                      </m:sub>
                                    </m:sSub>
                                  </m:sup>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𝐷</m:t>
                                        </m:r>
                                        <m:d>
                                          <m:dPr>
                                            <m:ctrlPr>
                                              <a:rPr lang="en-US" sz="2400" i="1">
                                                <a:solidFill>
                                                  <a:schemeClr val="tx1"/>
                                                </a:solidFill>
                                                <a:latin typeface="Cambria Math" panose="02040503050406030204" pitchFamily="18" charset="0"/>
                                              </a:rPr>
                                            </m:ctrlPr>
                                          </m:dPr>
                                          <m:e>
                                            <m:r>
                                              <a:rPr lang="en-US" sz="2400" i="1">
                                                <a:solidFill>
                                                  <a:schemeClr val="tx1"/>
                                                </a:solidFill>
                                                <a:latin typeface="Cambria Math" panose="02040503050406030204" pitchFamily="18" charset="0"/>
                                                <a:sym typeface="Symbol"/>
                                              </a:rPr>
                                              <m:t></m:t>
                                            </m:r>
                                          </m:e>
                                        </m:d>
                                        <m:r>
                                          <a:rPr lang="en-US" sz="2400" i="1">
                                            <a:solidFill>
                                              <a:schemeClr val="tx1"/>
                                            </a:solidFill>
                                            <a:latin typeface="Cambria Math" panose="02040503050406030204" pitchFamily="18" charset="0"/>
                                            <a:ea typeface="Cambria Math" panose="02040503050406030204" pitchFamily="18" charset="0"/>
                                          </a:rPr>
                                          <m:t>∙</m:t>
                                        </m:r>
                                        <m:sSub>
                                          <m:sSubPr>
                                            <m:ctrlPr>
                                              <a:rPr lang="en-US" sz="2400" i="1" smtClean="0">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𝜀</m:t>
                                            </m:r>
                                          </m:e>
                                          <m:sub>
                                            <m:r>
                                              <a:rPr lang="en-US" sz="2400" i="1">
                                                <a:solidFill>
                                                  <a:schemeClr val="tx1"/>
                                                </a:solidFill>
                                                <a:latin typeface="Cambria Math" panose="02040503050406030204" pitchFamily="18" charset="0"/>
                                                <a:sym typeface="Symbol"/>
                                              </a:rPr>
                                              <m:t></m:t>
                                            </m:r>
                                          </m:sub>
                                        </m:sSub>
                                        <m:r>
                                          <a:rPr lang="en-US" sz="2400" i="1">
                                            <a:solidFill>
                                              <a:schemeClr val="tx1"/>
                                            </a:solidFill>
                                            <a:latin typeface="Cambria Math" panose="02040503050406030204" pitchFamily="18" charset="0"/>
                                            <a:ea typeface="Cambria Math" panose="02040503050406030204" pitchFamily="18" charset="0"/>
                                          </a:rPr>
                                          <m:t>(</m:t>
                                        </m:r>
                                        <m:r>
                                          <a:rPr lang="en-US" sz="2400" i="1">
                                            <a:solidFill>
                                              <a:schemeClr val="tx1"/>
                                            </a:solidFill>
                                            <a:latin typeface="Cambria Math" panose="02040503050406030204" pitchFamily="18" charset="0"/>
                                            <a:sym typeface="Symbol"/>
                                          </a:rPr>
                                          <m:t></m:t>
                                        </m:r>
                                        <m:r>
                                          <a:rPr lang="en-US" sz="2400" i="1">
                                            <a:solidFill>
                                              <a:schemeClr val="tx1"/>
                                            </a:solidFill>
                                            <a:latin typeface="Cambria Math" panose="02040503050406030204" pitchFamily="18" charset="0"/>
                                            <a:ea typeface="Cambria Math" panose="02040503050406030204" pitchFamily="18" charset="0"/>
                                          </a:rPr>
                                          <m:t>)∙</m:t>
                                        </m:r>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𝜆</m:t>
                                        </m:r>
                                      </m:sub>
                                    </m:sSub>
                                    <m:d>
                                      <m:dPr>
                                        <m:ctrlPr>
                                          <a:rPr lang="en-US" sz="2400" i="1">
                                            <a:solidFill>
                                              <a:schemeClr val="tx1"/>
                                            </a:solidFill>
                                            <a:latin typeface="Cambria Math" panose="02040503050406030204" pitchFamily="18" charset="0"/>
                                          </a:rPr>
                                        </m:ctrlPr>
                                      </m:dPr>
                                      <m:e>
                                        <m:r>
                                          <a:rPr lang="en-US" sz="2400" i="1">
                                            <a:solidFill>
                                              <a:schemeClr val="tx1"/>
                                            </a:solidFill>
                                            <a:latin typeface="Cambria Math" panose="02040503050406030204" pitchFamily="18" charset="0"/>
                                            <a:sym typeface="Symbol"/>
                                          </a:rPr>
                                          <m:t></m:t>
                                        </m:r>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𝑇</m:t>
                                        </m:r>
                                      </m:e>
                                    </m:d>
                                    <m:r>
                                      <a:rPr lang="en-US" sz="2400" i="1">
                                        <a:solidFill>
                                          <a:schemeClr val="tx1"/>
                                        </a:solidFill>
                                        <a:latin typeface="Cambria Math" panose="02040503050406030204" pitchFamily="18" charset="0"/>
                                      </a:rPr>
                                      <m:t>𝑑</m:t>
                                    </m:r>
                                    <m:r>
                                      <a:rPr lang="en-US" sz="2400" i="1">
                                        <a:solidFill>
                                          <a:schemeClr val="tx1"/>
                                        </a:solidFill>
                                        <a:latin typeface="Cambria Math" panose="02040503050406030204" pitchFamily="18" charset="0"/>
                                        <a:sym typeface="Symbol"/>
                                      </a:rPr>
                                      <m:t></m:t>
                                    </m:r>
                                  </m:e>
                                </m:nary>
                              </m:oMath>
                            </m:oMathPara>
                          </a14:m>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(31)</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869836203"/>
                  </p:ext>
                </p:extLst>
              </p:nvPr>
            </p:nvGraphicFramePr>
            <p:xfrm>
              <a:off x="304801" y="4621696"/>
              <a:ext cx="8382000" cy="1269931"/>
            </p:xfrm>
            <a:graphic>
              <a:graphicData uri="http://schemas.openxmlformats.org/drawingml/2006/table">
                <a:tbl>
                  <a:tblPr firstRow="1" firstCol="1" bandRow="1">
                    <a:tableStyleId>{5C22544A-7EE6-4342-B048-85BDC9FD1C3A}</a:tableStyleId>
                  </a:tblPr>
                  <a:tblGrid>
                    <a:gridCol w="543278"/>
                    <a:gridCol w="7062611"/>
                    <a:gridCol w="776111"/>
                  </a:tblGrid>
                  <a:tr h="1269931">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blipFill rotWithShape="0">
                          <a:blip r:embed="rId4"/>
                          <a:stretch>
                            <a:fillRect l="-7672" r="-10862"/>
                          </a:stretch>
                        </a:blip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(31)</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116596659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Wide-Bandwidth Detectors - </a:t>
            </a:r>
            <a:r>
              <a:rPr lang="en-US" sz="3200" dirty="0" smtClean="0"/>
              <a:t>V</a:t>
            </a:r>
            <a:endParaRPr lang="en-US" sz="3200" dirty="0"/>
          </a:p>
        </p:txBody>
      </p:sp>
      <p:sp>
        <p:nvSpPr>
          <p:cNvPr id="3" name="Content Placeholder 2"/>
          <p:cNvSpPr>
            <a:spLocks noGrp="1"/>
          </p:cNvSpPr>
          <p:nvPr>
            <p:ph idx="1"/>
          </p:nvPr>
        </p:nvSpPr>
        <p:spPr>
          <a:xfrm>
            <a:off x="457200" y="1600200"/>
            <a:ext cx="8229600" cy="3754874"/>
          </a:xfrm>
        </p:spPr>
        <p:txBody>
          <a:bodyPr/>
          <a:lstStyle/>
          <a:p>
            <a:pPr marL="0" indent="0">
              <a:buNone/>
            </a:pPr>
            <a:r>
              <a:rPr lang="en-US" sz="2400" dirty="0" smtClean="0">
                <a:latin typeface="+mj-lt"/>
              </a:rPr>
              <a:t>Often, the analysis will use the average wavelength in the center of the band to calculate the blackbody intensity and assume a uniform intensity across the </a:t>
            </a:r>
            <a:r>
              <a:rPr lang="en-US" sz="2400" dirty="0">
                <a:latin typeface="+mj-lt"/>
              </a:rPr>
              <a:t>band, so </a:t>
            </a:r>
            <a:r>
              <a:rPr lang="en-US" sz="2400" dirty="0" smtClean="0">
                <a:latin typeface="+mj-lt"/>
              </a:rPr>
              <a:t>that:</a:t>
            </a:r>
          </a:p>
          <a:p>
            <a:pPr marL="0" indent="0">
              <a:buNone/>
            </a:pPr>
            <a:endParaRPr lang="en-US" sz="2400" dirty="0">
              <a:latin typeface="+mj-lt"/>
            </a:endParaRPr>
          </a:p>
          <a:p>
            <a:pPr marL="0" indent="0">
              <a:buNone/>
            </a:pPr>
            <a:endParaRPr lang="en-US" sz="2400" dirty="0">
              <a:latin typeface="+mj-lt"/>
            </a:endParaRPr>
          </a:p>
          <a:p>
            <a:pPr marL="0" indent="0">
              <a:buNone/>
            </a:pPr>
            <a:r>
              <a:rPr lang="en-US" sz="2400" dirty="0">
                <a:latin typeface="+mj-lt"/>
              </a:rPr>
              <a:t>w</a:t>
            </a:r>
            <a:r>
              <a:rPr lang="en-US" sz="2400" dirty="0" smtClean="0">
                <a:latin typeface="+mj-lt"/>
              </a:rPr>
              <a:t>here:</a:t>
            </a:r>
            <a:endParaRPr lang="en-US" sz="2400" dirty="0">
              <a:latin typeface="+mj-lt"/>
            </a:endParaRPr>
          </a:p>
          <a:p>
            <a:pPr marL="0" indent="0" algn="ctr">
              <a:buNone/>
            </a:pPr>
            <a:endParaRPr lang="en-US" sz="2400" dirty="0" smtClean="0">
              <a:latin typeface="+mj-lt"/>
            </a:endParaRPr>
          </a:p>
          <a:p>
            <a:endParaRPr lang="en-US" dirty="0"/>
          </a:p>
          <a:p>
            <a:endParaRPr lang="en-US" dirty="0"/>
          </a:p>
        </p:txBody>
      </p:sp>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3500320337"/>
                  </p:ext>
                </p:extLst>
              </p:nvPr>
            </p:nvGraphicFramePr>
            <p:xfrm>
              <a:off x="249194" y="4343400"/>
              <a:ext cx="8382000" cy="732727"/>
            </p:xfrm>
            <a:graphic>
              <a:graphicData uri="http://schemas.openxmlformats.org/drawingml/2006/table">
                <a:tbl>
                  <a:tblPr firstRow="1" firstCol="1" bandRow="1">
                    <a:tableStyleId>{5C22544A-7EE6-4342-B048-85BDC9FD1C3A}</a:tableStyleId>
                  </a:tblPr>
                  <a:tblGrid>
                    <a:gridCol w="543278"/>
                    <a:gridCol w="7062611"/>
                    <a:gridCol w="776111"/>
                  </a:tblGrid>
                  <a:tr h="0">
                    <a:tc>
                      <a:txBody>
                        <a:bodyPr/>
                        <a:lstStyle/>
                        <a:p>
                          <a:pPr marL="0" marR="0">
                            <a:lnSpc>
                              <a:spcPct val="107000"/>
                            </a:lnSpc>
                            <a:spcBef>
                              <a:spcPts val="0"/>
                            </a:spcBef>
                            <a:spcAft>
                              <a:spcPts val="0"/>
                            </a:spcAft>
                          </a:pPr>
                          <a:r>
                            <a:rPr lang="en-US" sz="2400" dirty="0" smtClean="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acc>
                                  <m:accPr>
                                    <m:chr m:val="̅"/>
                                    <m:ctrlPr>
                                      <a:rPr lang="en-US" sz="2400" i="1" smtClean="0">
                                        <a:solidFill>
                                          <a:schemeClr val="tx1"/>
                                        </a:solidFill>
                                        <a:latin typeface="Cambria Math" panose="02040503050406030204" pitchFamily="18" charset="0"/>
                                      </a:rPr>
                                    </m:ctrlPr>
                                  </m:accPr>
                                  <m:e>
                                    <m:r>
                                      <a:rPr lang="en-US" sz="2400" i="1">
                                        <a:solidFill>
                                          <a:schemeClr val="tx1"/>
                                        </a:solidFill>
                                        <a:latin typeface="Cambria Math" panose="02040503050406030204" pitchFamily="18" charset="0"/>
                                        <a:sym typeface="Symbol"/>
                                      </a:rPr>
                                      <m:t></m:t>
                                    </m:r>
                                  </m:e>
                                </m:acc>
                                <m:r>
                                  <a:rPr lang="en-US" sz="2400" i="1">
                                    <a:solidFill>
                                      <a:schemeClr val="tx1"/>
                                    </a:solidFill>
                                    <a:latin typeface="Cambria Math" panose="02040503050406030204" pitchFamily="18" charset="0"/>
                                    <a:sym typeface="Symbol"/>
                                  </a:rPr>
                                  <m:t>=</m:t>
                                </m:r>
                                <m:f>
                                  <m:fPr>
                                    <m:ctrlPr>
                                      <a:rPr lang="en-US" sz="2400" i="1">
                                        <a:solidFill>
                                          <a:schemeClr val="tx1"/>
                                        </a:solidFill>
                                        <a:latin typeface="Cambria Math" panose="02040503050406030204" pitchFamily="18" charset="0"/>
                                        <a:sym typeface="Symbol"/>
                                      </a:rPr>
                                    </m:ctrlPr>
                                  </m:fPr>
                                  <m:num>
                                    <m:r>
                                      <a:rPr lang="en-US" sz="2400" i="1">
                                        <a:solidFill>
                                          <a:schemeClr val="tx1"/>
                                        </a:solidFill>
                                        <a:latin typeface="Cambria Math" panose="02040503050406030204" pitchFamily="18" charset="0"/>
                                        <a:sym typeface="Symbol"/>
                                      </a:rPr>
                                      <m:t>1</m:t>
                                    </m:r>
                                  </m:num>
                                  <m:den>
                                    <m:r>
                                      <a:rPr lang="en-US" sz="2400" i="1">
                                        <a:solidFill>
                                          <a:schemeClr val="tx1"/>
                                        </a:solidFill>
                                        <a:latin typeface="Cambria Math" panose="02040503050406030204" pitchFamily="18" charset="0"/>
                                        <a:sym typeface="Symbol"/>
                                      </a:rPr>
                                      <m:t>2</m:t>
                                    </m:r>
                                  </m:den>
                                </m:f>
                                <m:d>
                                  <m:dPr>
                                    <m:ctrlPr>
                                      <a:rPr lang="en-US" sz="2400" i="1">
                                        <a:solidFill>
                                          <a:schemeClr val="tx1"/>
                                        </a:solidFill>
                                        <a:latin typeface="Cambria Math" panose="02040503050406030204" pitchFamily="18" charset="0"/>
                                        <a:sym typeface="Symbol"/>
                                      </a:rPr>
                                    </m:ctrlPr>
                                  </m:dPr>
                                  <m:e>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sym typeface="Symbol"/>
                                          </a:rPr>
                                          <m:t></m:t>
                                        </m:r>
                                      </m:e>
                                      <m:sub>
                                        <m:r>
                                          <a:rPr lang="en-US" sz="2400" b="0" i="1" smtClean="0">
                                            <a:solidFill>
                                              <a:schemeClr val="tx1"/>
                                            </a:solidFill>
                                            <a:latin typeface="Cambria Math" panose="02040503050406030204" pitchFamily="18" charset="0"/>
                                          </a:rPr>
                                          <m:t>𝑙</m:t>
                                        </m:r>
                                      </m:sub>
                                    </m:sSub>
                                    <m:r>
                                      <a:rPr lang="en-US" sz="2400" b="0" i="1">
                                        <a:solidFill>
                                          <a:schemeClr val="tx1"/>
                                        </a:solidFill>
                                        <a:latin typeface="Cambria Math" panose="02040503050406030204" pitchFamily="18" charset="0"/>
                                      </a:rPr>
                                      <m:t>+</m:t>
                                    </m:r>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sym typeface="Symbol"/>
                                          </a:rPr>
                                          <m:t></m:t>
                                        </m:r>
                                      </m:e>
                                      <m:sub>
                                        <m:r>
                                          <a:rPr lang="en-US" sz="2400" b="0" i="1" smtClean="0">
                                            <a:solidFill>
                                              <a:schemeClr val="tx1"/>
                                            </a:solidFill>
                                            <a:latin typeface="Cambria Math" panose="02040503050406030204" pitchFamily="18" charset="0"/>
                                          </a:rPr>
                                          <m:t>𝑢</m:t>
                                        </m:r>
                                      </m:sub>
                                    </m:sSub>
                                  </m:e>
                                </m:d>
                                <m:r>
                                  <m:rPr>
                                    <m:nor/>
                                  </m:rPr>
                                  <a:rPr lang="en-US" sz="2400">
                                    <a:solidFill>
                                      <a:schemeClr val="tx1"/>
                                    </a:solidFill>
                                  </a:rPr>
                                  <m:t> </m:t>
                                </m:r>
                                <m:r>
                                  <m:rPr>
                                    <m:nor/>
                                  </m:rPr>
                                  <a:rPr lang="en-US" sz="2400" b="0">
                                    <a:solidFill>
                                      <a:schemeClr val="tx1"/>
                                    </a:solidFill>
                                  </a:rPr>
                                  <m:t>and</m:t>
                                </m:r>
                                <m:r>
                                  <m:rPr>
                                    <m:nor/>
                                  </m:rPr>
                                  <a:rPr lang="en-US" sz="2400">
                                    <a:solidFill>
                                      <a:schemeClr val="tx1"/>
                                    </a:solidFill>
                                  </a:rPr>
                                  <m:t> </m:t>
                                </m:r>
                                <m:r>
                                  <a:rPr lang="en-US" sz="2400" i="1">
                                    <a:solidFill>
                                      <a:schemeClr val="tx1"/>
                                    </a:solidFill>
                                    <a:latin typeface="Cambria Math" panose="02040503050406030204" pitchFamily="18" charset="0"/>
                                    <a:ea typeface="Cambria Math" panose="02040503050406030204" pitchFamily="18" charset="0"/>
                                  </a:rPr>
                                  <m:t>∆</m:t>
                                </m:r>
                                <m:r>
                                  <a:rPr lang="en-US" sz="2400" i="1">
                                    <a:solidFill>
                                      <a:schemeClr val="tx1"/>
                                    </a:solidFill>
                                    <a:latin typeface="Cambria Math" panose="02040503050406030204" pitchFamily="18" charset="0"/>
                                    <a:sym typeface="Symbol"/>
                                  </a:rPr>
                                  <m:t>=</m:t>
                                </m:r>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sym typeface="Symbol"/>
                                      </a:rPr>
                                      <m:t></m:t>
                                    </m:r>
                                  </m:e>
                                  <m:sub>
                                    <m:r>
                                      <a:rPr lang="en-US" sz="2400" b="0" i="1" smtClean="0">
                                        <a:solidFill>
                                          <a:schemeClr val="tx1"/>
                                        </a:solidFill>
                                        <a:latin typeface="Cambria Math" panose="02040503050406030204" pitchFamily="18" charset="0"/>
                                      </a:rPr>
                                      <m:t>𝑢</m:t>
                                    </m:r>
                                  </m:sub>
                                </m:sSub>
                                <m:r>
                                  <a:rPr lang="en-US" sz="2400" b="0" i="1" smtClean="0">
                                    <a:solidFill>
                                      <a:schemeClr val="tx1"/>
                                    </a:solidFill>
                                    <a:latin typeface="Cambria Math" panose="02040503050406030204" pitchFamily="18" charset="0"/>
                                  </a:rPr>
                                  <m:t>−</m:t>
                                </m:r>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sym typeface="Symbol"/>
                                      </a:rPr>
                                      <m:t></m:t>
                                    </m:r>
                                  </m:e>
                                  <m:sub>
                                    <m:r>
                                      <a:rPr lang="en-US" sz="2400" b="0" i="1" smtClean="0">
                                        <a:solidFill>
                                          <a:schemeClr val="tx1"/>
                                        </a:solidFill>
                                        <a:latin typeface="Cambria Math" panose="02040503050406030204" pitchFamily="18" charset="0"/>
                                      </a:rPr>
                                      <m:t>𝑙</m:t>
                                    </m:r>
                                  </m:sub>
                                </m:sSub>
                              </m:oMath>
                            </m:oMathPara>
                          </a14:m>
                          <a:endParaRPr lang="en-US"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(33)</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3500320337"/>
                  </p:ext>
                </p:extLst>
              </p:nvPr>
            </p:nvGraphicFramePr>
            <p:xfrm>
              <a:off x="249194" y="4343400"/>
              <a:ext cx="8382000" cy="732727"/>
            </p:xfrm>
            <a:graphic>
              <a:graphicData uri="http://schemas.openxmlformats.org/drawingml/2006/table">
                <a:tbl>
                  <a:tblPr firstRow="1" firstCol="1" bandRow="1">
                    <a:tableStyleId>{5C22544A-7EE6-4342-B048-85BDC9FD1C3A}</a:tableStyleId>
                  </a:tblPr>
                  <a:tblGrid>
                    <a:gridCol w="543278"/>
                    <a:gridCol w="7062611"/>
                    <a:gridCol w="776111"/>
                  </a:tblGrid>
                  <a:tr h="732727">
                    <a:tc>
                      <a:txBody>
                        <a:bodyPr/>
                        <a:lstStyle/>
                        <a:p>
                          <a:pPr marL="0" marR="0">
                            <a:lnSpc>
                              <a:spcPct val="107000"/>
                            </a:lnSpc>
                            <a:spcBef>
                              <a:spcPts val="0"/>
                            </a:spcBef>
                            <a:spcAft>
                              <a:spcPts val="0"/>
                            </a:spcAft>
                          </a:pPr>
                          <a:r>
                            <a:rPr lang="en-US" sz="2400" dirty="0" smtClean="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blipFill rotWithShape="0">
                          <a:blip r:embed="rId3"/>
                          <a:stretch>
                            <a:fillRect l="-7672" r="-10948" b="-826"/>
                          </a:stretch>
                        </a:blip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(33)</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1984600922"/>
                  </p:ext>
                </p:extLst>
              </p:nvPr>
            </p:nvGraphicFramePr>
            <p:xfrm>
              <a:off x="249194" y="2743200"/>
              <a:ext cx="8382000" cy="1003491"/>
            </p:xfrm>
            <a:graphic>
              <a:graphicData uri="http://schemas.openxmlformats.org/drawingml/2006/table">
                <a:tbl>
                  <a:tblPr firstRow="1" firstCol="1" bandRow="1">
                    <a:tableStyleId>{5C22544A-7EE6-4342-B048-85BDC9FD1C3A}</a:tableStyleId>
                  </a:tblPr>
                  <a:tblGrid>
                    <a:gridCol w="543278"/>
                    <a:gridCol w="7062611"/>
                    <a:gridCol w="776111"/>
                  </a:tblGrid>
                  <a:tr h="0">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US" sz="2400" b="0" i="1" smtClean="0">
                                    <a:solidFill>
                                      <a:schemeClr val="tx1"/>
                                    </a:solidFill>
                                    <a:latin typeface="Cambria Math" panose="02040503050406030204" pitchFamily="18" charset="0"/>
                                  </a:rPr>
                                  <m:t>𝐼</m:t>
                                </m:r>
                                <m:d>
                                  <m:dPr>
                                    <m:ctrlPr>
                                      <a:rPr lang="en-US" sz="2400" i="1">
                                        <a:solidFill>
                                          <a:schemeClr val="tx1"/>
                                        </a:solidFill>
                                        <a:latin typeface="Cambria Math" panose="02040503050406030204" pitchFamily="18" charset="0"/>
                                      </a:rPr>
                                    </m:ctrlPr>
                                  </m:dPr>
                                  <m:e>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sym typeface="Symbol"/>
                                          </a:rPr>
                                          <m:t></m:t>
                                        </m:r>
                                      </m:e>
                                      <m:sub>
                                        <m:r>
                                          <a:rPr lang="en-US" sz="2400" b="0" i="1" smtClean="0">
                                            <a:solidFill>
                                              <a:schemeClr val="tx1"/>
                                            </a:solidFill>
                                            <a:latin typeface="Cambria Math" panose="02040503050406030204" pitchFamily="18" charset="0"/>
                                          </a:rPr>
                                          <m:t>𝑙</m:t>
                                        </m:r>
                                      </m:sub>
                                    </m:sSub>
                                    <m:r>
                                      <a:rPr lang="en-US" sz="2400" i="1">
                                        <a:solidFill>
                                          <a:schemeClr val="tx1"/>
                                        </a:solidFill>
                                        <a:latin typeface="Cambria Math" panose="02040503050406030204" pitchFamily="18" charset="0"/>
                                      </a:rPr>
                                      <m:t>,</m:t>
                                    </m:r>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sym typeface="Symbol"/>
                                          </a:rPr>
                                          <m:t></m:t>
                                        </m:r>
                                      </m:e>
                                      <m:sub>
                                        <m:r>
                                          <a:rPr lang="en-US" sz="2400" b="0" i="1" smtClean="0">
                                            <a:solidFill>
                                              <a:schemeClr val="tx1"/>
                                            </a:solidFill>
                                            <a:latin typeface="Cambria Math" panose="02040503050406030204" pitchFamily="18" charset="0"/>
                                          </a:rPr>
                                          <m:t>𝑢</m:t>
                                        </m:r>
                                      </m:sub>
                                    </m:sSub>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𝑇</m:t>
                                    </m:r>
                                  </m:e>
                                </m:d>
                                <m:r>
                                  <a:rPr lang="en-US" sz="2400" b="0" i="1" smtClean="0">
                                    <a:solidFill>
                                      <a:schemeClr val="tx1"/>
                                    </a:solidFill>
                                    <a:latin typeface="Cambria Math" panose="02040503050406030204" pitchFamily="18" charset="0"/>
                                  </a:rPr>
                                  <m:t>=</m:t>
                                </m:r>
                                <m:nary>
                                  <m:naryPr>
                                    <m:limLoc m:val="subSup"/>
                                    <m:ctrlPr>
                                      <a:rPr lang="en-US" sz="2400" i="1">
                                        <a:solidFill>
                                          <a:schemeClr val="tx1"/>
                                        </a:solidFill>
                                        <a:latin typeface="Cambria Math" panose="02040503050406030204" pitchFamily="18" charset="0"/>
                                      </a:rPr>
                                    </m:ctrlPr>
                                  </m:naryPr>
                                  <m: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sym typeface="Symbol"/>
                                          </a:rPr>
                                          <m:t></m:t>
                                        </m:r>
                                      </m:e>
                                      <m:sub>
                                        <m:r>
                                          <a:rPr lang="en-US" sz="2400" b="1" i="1" smtClean="0">
                                            <a:solidFill>
                                              <a:schemeClr val="tx1"/>
                                            </a:solidFill>
                                            <a:latin typeface="Cambria Math" panose="02040503050406030204" pitchFamily="18" charset="0"/>
                                          </a:rPr>
                                          <m:t>𝒍</m:t>
                                        </m:r>
                                      </m:sub>
                                    </m:sSub>
                                  </m:sub>
                                  <m:sup>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sym typeface="Symbol"/>
                                          </a:rPr>
                                          <m:t></m:t>
                                        </m:r>
                                      </m:e>
                                      <m:sub>
                                        <m:r>
                                          <a:rPr lang="en-US" sz="2400" b="1" i="1" smtClean="0">
                                            <a:solidFill>
                                              <a:schemeClr val="tx1"/>
                                            </a:solidFill>
                                            <a:latin typeface="Cambria Math" panose="02040503050406030204" pitchFamily="18" charset="0"/>
                                          </a:rPr>
                                          <m:t>𝒖</m:t>
                                        </m:r>
                                      </m:sub>
                                    </m:sSub>
                                  </m:sup>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𝜆</m:t>
                                        </m:r>
                                      </m:sub>
                                    </m:sSub>
                                    <m:d>
                                      <m:dPr>
                                        <m:ctrlPr>
                                          <a:rPr lang="en-US" sz="2400" i="1">
                                            <a:solidFill>
                                              <a:schemeClr val="tx1"/>
                                            </a:solidFill>
                                            <a:latin typeface="Cambria Math" panose="02040503050406030204" pitchFamily="18" charset="0"/>
                                          </a:rPr>
                                        </m:ctrlPr>
                                      </m:dPr>
                                      <m:e>
                                        <m:r>
                                          <a:rPr lang="en-US" sz="2400" i="1">
                                            <a:solidFill>
                                              <a:schemeClr val="tx1"/>
                                            </a:solidFill>
                                            <a:latin typeface="Cambria Math" panose="02040503050406030204" pitchFamily="18" charset="0"/>
                                            <a:sym typeface="Symbol"/>
                                          </a:rPr>
                                          <m:t></m:t>
                                        </m:r>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𝑇</m:t>
                                        </m:r>
                                      </m:e>
                                    </m:d>
                                    <m:r>
                                      <a:rPr lang="en-US" sz="2400" i="1">
                                        <a:solidFill>
                                          <a:schemeClr val="tx1"/>
                                        </a:solidFill>
                                        <a:latin typeface="Cambria Math" panose="02040503050406030204" pitchFamily="18" charset="0"/>
                                      </a:rPr>
                                      <m:t>𝑑</m:t>
                                    </m:r>
                                    <m:r>
                                      <a:rPr lang="en-US" sz="2400" i="1">
                                        <a:solidFill>
                                          <a:schemeClr val="tx1"/>
                                        </a:solidFill>
                                        <a:latin typeface="Cambria Math" panose="02040503050406030204" pitchFamily="18" charset="0"/>
                                        <a:sym typeface="Symbol"/>
                                      </a:rPr>
                                      <m:t></m:t>
                                    </m:r>
                                  </m:e>
                                </m:nary>
                                <m:r>
                                  <a:rPr lang="en-US" sz="2400" i="1">
                                    <a:solidFill>
                                      <a:schemeClr val="tx1"/>
                                    </a:solidFill>
                                    <a:latin typeface="Cambria Math" panose="02040503050406030204" pitchFamily="18" charset="0"/>
                                    <a:ea typeface="Cambria Math" panose="02040503050406030204" pitchFamily="18" charset="0"/>
                                  </a:rPr>
                                  <m:t>≅</m:t>
                                </m:r>
                                <m:r>
                                  <a:rPr lang="en-US" sz="2400" i="1">
                                    <a:solidFill>
                                      <a:schemeClr val="tx1"/>
                                    </a:solidFill>
                                    <a:latin typeface="Cambria Math" panose="02040503050406030204" pitchFamily="18" charset="0"/>
                                  </a:rPr>
                                  <m:t> </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𝜆</m:t>
                                    </m:r>
                                  </m:sub>
                                </m:sSub>
                                <m:d>
                                  <m:dPr>
                                    <m:ctrlPr>
                                      <a:rPr lang="en-US" sz="2400" i="1">
                                        <a:solidFill>
                                          <a:schemeClr val="tx1"/>
                                        </a:solidFill>
                                        <a:latin typeface="Cambria Math" panose="02040503050406030204" pitchFamily="18" charset="0"/>
                                      </a:rPr>
                                    </m:ctrlPr>
                                  </m:dPr>
                                  <m:e>
                                    <m:acc>
                                      <m:accPr>
                                        <m:chr m:val="̅"/>
                                        <m:ctrlPr>
                                          <a:rPr lang="en-US" sz="2400" i="1">
                                            <a:solidFill>
                                              <a:schemeClr val="tx1"/>
                                            </a:solidFill>
                                            <a:latin typeface="Cambria Math" panose="02040503050406030204" pitchFamily="18" charset="0"/>
                                          </a:rPr>
                                        </m:ctrlPr>
                                      </m:accPr>
                                      <m:e>
                                        <m:r>
                                          <a:rPr lang="en-US" sz="2400" i="1">
                                            <a:solidFill>
                                              <a:schemeClr val="tx1"/>
                                            </a:solidFill>
                                            <a:latin typeface="Cambria Math" panose="02040503050406030204" pitchFamily="18" charset="0"/>
                                            <a:sym typeface="Symbol"/>
                                          </a:rPr>
                                          <m:t></m:t>
                                        </m:r>
                                      </m:e>
                                    </m:acc>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𝑇</m:t>
                                    </m:r>
                                  </m:e>
                                </m:d>
                                <m:r>
                                  <a:rPr lang="en-US" sz="2400" i="1">
                                    <a:solidFill>
                                      <a:schemeClr val="tx1"/>
                                    </a:solidFill>
                                    <a:latin typeface="Cambria Math" panose="02040503050406030204" pitchFamily="18" charset="0"/>
                                    <a:ea typeface="Cambria Math" panose="02040503050406030204" pitchFamily="18" charset="0"/>
                                  </a:rPr>
                                  <m:t>∆</m:t>
                                </m:r>
                                <m:r>
                                  <a:rPr lang="en-US" sz="2400" i="1">
                                    <a:solidFill>
                                      <a:schemeClr val="tx1"/>
                                    </a:solidFill>
                                    <a:latin typeface="Cambria Math" panose="02040503050406030204" pitchFamily="18" charset="0"/>
                                    <a:sym typeface="Symbol"/>
                                  </a:rPr>
                                  <m:t></m:t>
                                </m:r>
                              </m:oMath>
                            </m:oMathPara>
                          </a14:m>
                          <a:endParaRPr lang="en-US" sz="2400" dirty="0">
                            <a:solidFill>
                              <a:schemeClr val="tx1"/>
                            </a:solidFill>
                          </a:endParaRPr>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(32)</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1984600922"/>
                  </p:ext>
                </p:extLst>
              </p:nvPr>
            </p:nvGraphicFramePr>
            <p:xfrm>
              <a:off x="249194" y="2743200"/>
              <a:ext cx="8382000" cy="1003491"/>
            </p:xfrm>
            <a:graphic>
              <a:graphicData uri="http://schemas.openxmlformats.org/drawingml/2006/table">
                <a:tbl>
                  <a:tblPr firstRow="1" firstCol="1" bandRow="1">
                    <a:tableStyleId>{5C22544A-7EE6-4342-B048-85BDC9FD1C3A}</a:tableStyleId>
                  </a:tblPr>
                  <a:tblGrid>
                    <a:gridCol w="543278"/>
                    <a:gridCol w="7062611"/>
                    <a:gridCol w="776111"/>
                  </a:tblGrid>
                  <a:tr h="1003491">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blipFill rotWithShape="0">
                          <a:blip r:embed="rId4"/>
                          <a:stretch>
                            <a:fillRect l="-7672" r="-10948" b="-606"/>
                          </a:stretch>
                        </a:blip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(32)</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334268709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46663" y="2565780"/>
            <a:ext cx="6250674" cy="3974720"/>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sz="3200" dirty="0" smtClean="0"/>
              <a:t>Example 13 - I</a:t>
            </a:r>
            <a:br>
              <a:rPr lang="en-US" sz="3200" dirty="0" smtClean="0"/>
            </a:br>
            <a:endParaRPr lang="en-US" sz="3200" dirty="0"/>
          </a:p>
        </p:txBody>
      </p:sp>
      <p:sp>
        <p:nvSpPr>
          <p:cNvPr id="3" name="Content Placeholder 2"/>
          <p:cNvSpPr>
            <a:spLocks noGrp="1"/>
          </p:cNvSpPr>
          <p:nvPr>
            <p:ph idx="1"/>
          </p:nvPr>
        </p:nvSpPr>
        <p:spPr>
          <a:xfrm>
            <a:off x="457201" y="1020170"/>
            <a:ext cx="8229600" cy="4525963"/>
          </a:xfrm>
        </p:spPr>
        <p:txBody>
          <a:bodyPr>
            <a:normAutofit/>
          </a:bodyPr>
          <a:lstStyle/>
          <a:p>
            <a:pPr marL="0" indent="0">
              <a:buNone/>
            </a:pPr>
            <a:r>
              <a:rPr lang="en-US" dirty="0"/>
              <a:t>E</a:t>
            </a:r>
            <a:r>
              <a:rPr lang="en-US" dirty="0" smtClean="0"/>
              <a:t>14: What </a:t>
            </a:r>
            <a:r>
              <a:rPr lang="en-US" dirty="0"/>
              <a:t>is the non-linearity introduced by averaging the response of a detector covering the range of </a:t>
            </a:r>
            <a:r>
              <a:rPr lang="en-US" dirty="0" smtClean="0"/>
              <a:t>1 </a:t>
            </a:r>
            <a:r>
              <a:rPr lang="en-US" dirty="0"/>
              <a:t>to </a:t>
            </a:r>
            <a:r>
              <a:rPr lang="en-US" dirty="0" smtClean="0"/>
              <a:t>4 </a:t>
            </a:r>
            <a:r>
              <a:rPr lang="en-US" dirty="0" smtClean="0">
                <a:sym typeface="Symbol" panose="05050102010706020507" pitchFamily="18" charset="2"/>
              </a:rPr>
              <a:t></a:t>
            </a:r>
            <a:r>
              <a:rPr lang="en-US" dirty="0" smtClean="0"/>
              <a:t>m </a:t>
            </a:r>
            <a:r>
              <a:rPr lang="en-US" dirty="0"/>
              <a:t>at </a:t>
            </a:r>
            <a:r>
              <a:rPr lang="en-US" dirty="0" smtClean="0"/>
              <a:t>the center wavelength over the range of temperatures from 1,500 </a:t>
            </a:r>
            <a:r>
              <a:rPr lang="en-US" dirty="0"/>
              <a:t>to </a:t>
            </a:r>
            <a:r>
              <a:rPr lang="en-US" dirty="0" smtClean="0"/>
              <a:t>4,000 </a:t>
            </a:r>
            <a:r>
              <a:rPr lang="en-US" dirty="0"/>
              <a:t>K? </a:t>
            </a:r>
            <a:r>
              <a:rPr lang="en-US" dirty="0" smtClean="0"/>
              <a:t> Assume a linearly increasing detector spectral response function as shown below:</a:t>
            </a:r>
            <a:endParaRPr lang="en-US" dirty="0"/>
          </a:p>
        </p:txBody>
      </p:sp>
      <p:graphicFrame>
        <p:nvGraphicFramePr>
          <p:cNvPr id="6" name="Chart 5"/>
          <p:cNvGraphicFramePr>
            <a:graphicFrameLocks noGrp="1"/>
          </p:cNvGraphicFramePr>
          <p:nvPr>
            <p:extLst>
              <p:ext uri="{D42A27DB-BD31-4B8C-83A1-F6EECF244321}">
                <p14:modId xmlns:p14="http://schemas.microsoft.com/office/powerpoint/2010/main" val="2940189168"/>
              </p:ext>
            </p:extLst>
          </p:nvPr>
        </p:nvGraphicFramePr>
        <p:xfrm>
          <a:off x="1584081" y="2705100"/>
          <a:ext cx="5975838" cy="37465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0908619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Helvetica" panose="020B0604020202020204" pitchFamily="34" charset="0"/>
                <a:cs typeface="Helvetica" panose="020B0604020202020204" pitchFamily="34" charset="0"/>
              </a:rPr>
              <a:t>Example 13 - II</a:t>
            </a:r>
            <a:endParaRPr lang="en-US" sz="3200" dirty="0">
              <a:latin typeface="Helvetica" panose="020B0604020202020204" pitchFamily="34" charset="0"/>
              <a:cs typeface="Helvetica" panose="020B0604020202020204" pitchFamily="34"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295400"/>
                <a:ext cx="8229600" cy="4525963"/>
              </a:xfrm>
            </p:spPr>
            <p:txBody>
              <a:bodyPr>
                <a:normAutofit/>
              </a:bodyPr>
              <a:lstStyle/>
              <a:p>
                <a:pPr marL="0" indent="0">
                  <a:buNone/>
                </a:pPr>
                <a:r>
                  <a:rPr lang="en-US" sz="2400" dirty="0" smtClean="0">
                    <a:latin typeface="+mj-lt"/>
                  </a:rPr>
                  <a:t>A14: The problem requires that we compare:</a:t>
                </a:r>
              </a:p>
              <a:p>
                <a:pPr marL="0" indent="0">
                  <a:buNone/>
                </a:pPr>
                <a14:m>
                  <m:oMathPara xmlns:m="http://schemas.openxmlformats.org/officeDocument/2006/math">
                    <m:oMathParaPr>
                      <m:jc m:val="centerGroup"/>
                    </m:oMathParaPr>
                    <m:oMath xmlns:m="http://schemas.openxmlformats.org/officeDocument/2006/math">
                      <m:nary>
                        <m:naryPr>
                          <m:limLoc m:val="subSup"/>
                          <m:ctrlPr>
                            <a:rPr lang="en-US" sz="2400" i="1">
                              <a:latin typeface="Cambria Math" panose="02040503050406030204" pitchFamily="18" charset="0"/>
                            </a:rPr>
                          </m:ctrlPr>
                        </m:naryPr>
                        <m:sub>
                          <m:sSub>
                            <m:sSubPr>
                              <m:ctrlPr>
                                <a:rPr lang="en-US" sz="2400" i="1">
                                  <a:latin typeface="Cambria Math" panose="02040503050406030204" pitchFamily="18" charset="0"/>
                                </a:rPr>
                              </m:ctrlPr>
                            </m:sSubPr>
                            <m:e>
                              <m:r>
                                <a:rPr lang="en-US" sz="2400" i="1">
                                  <a:latin typeface="Cambria Math" panose="02040503050406030204" pitchFamily="18" charset="0"/>
                                  <a:sym typeface="Symbol"/>
                                </a:rPr>
                                <m:t></m:t>
                              </m:r>
                            </m:e>
                            <m:sub>
                              <m:r>
                                <a:rPr lang="en-US" sz="2400" b="0" i="1" smtClean="0">
                                  <a:latin typeface="Cambria Math" panose="02040503050406030204" pitchFamily="18" charset="0"/>
                                </a:rPr>
                                <m:t>𝑙</m:t>
                              </m:r>
                            </m:sub>
                          </m:sSub>
                        </m:sub>
                        <m:sup>
                          <m:sSub>
                            <m:sSubPr>
                              <m:ctrlPr>
                                <a:rPr lang="en-US" sz="2400" i="1">
                                  <a:latin typeface="Cambria Math" panose="02040503050406030204" pitchFamily="18" charset="0"/>
                                </a:rPr>
                              </m:ctrlPr>
                            </m:sSubPr>
                            <m:e>
                              <m:r>
                                <a:rPr lang="en-US" sz="2400" i="1">
                                  <a:latin typeface="Cambria Math" panose="02040503050406030204" pitchFamily="18" charset="0"/>
                                  <a:sym typeface="Symbol"/>
                                </a:rPr>
                                <m:t></m:t>
                              </m:r>
                            </m:e>
                            <m:sub>
                              <m:r>
                                <a:rPr lang="en-US" sz="2400" b="0" i="1" smtClean="0">
                                  <a:latin typeface="Cambria Math" panose="02040503050406030204" pitchFamily="18" charset="0"/>
                                </a:rPr>
                                <m:t>𝑢</m:t>
                              </m:r>
                            </m:sub>
                          </m:sSub>
                        </m:sup>
                        <m:e>
                          <m:sSub>
                            <m:sSubPr>
                              <m:ctrlPr>
                                <a:rPr lang="en-US" sz="2400" i="1">
                                  <a:latin typeface="Cambria Math" panose="02040503050406030204" pitchFamily="18" charset="0"/>
                                </a:rPr>
                              </m:ctrlPr>
                            </m:sSubPr>
                            <m:e>
                              <m:r>
                                <a:rPr lang="en-US" sz="2400" b="0" i="1" smtClean="0">
                                  <a:latin typeface="Cambria Math" panose="02040503050406030204" pitchFamily="18" charset="0"/>
                                </a:rPr>
                                <m:t>𝐷</m:t>
                              </m:r>
                              <m:d>
                                <m:dPr>
                                  <m:ctrlPr>
                                    <a:rPr lang="en-US" sz="2400" b="0" i="1" smtClean="0">
                                      <a:latin typeface="Cambria Math" panose="02040503050406030204" pitchFamily="18" charset="0"/>
                                    </a:rPr>
                                  </m:ctrlPr>
                                </m:dPr>
                                <m:e>
                                  <m:r>
                                    <a:rPr lang="en-US" sz="2400" i="1">
                                      <a:latin typeface="Cambria Math" panose="02040503050406030204" pitchFamily="18" charset="0"/>
                                      <a:sym typeface="Symbol"/>
                                    </a:rPr>
                                    <m:t></m:t>
                                  </m:r>
                                </m:e>
                              </m:d>
                              <m:r>
                                <a:rPr lang="en-US" sz="2400" b="0" i="1" smtClean="0">
                                  <a:latin typeface="Cambria Math" panose="02040503050406030204" pitchFamily="18" charset="0"/>
                                  <a:sym typeface="Symbol"/>
                                </a:rPr>
                                <m:t>·</m:t>
                              </m:r>
                              <m:r>
                                <a:rPr lang="en-US" sz="2400" i="1">
                                  <a:latin typeface="Cambria Math" panose="02040503050406030204" pitchFamily="18" charset="0"/>
                                </a:rPr>
                                <m:t>𝑖</m:t>
                              </m:r>
                            </m:e>
                            <m:sub>
                              <m:r>
                                <a:rPr lang="en-US" sz="2400" i="1">
                                  <a:latin typeface="Cambria Math" panose="02040503050406030204" pitchFamily="18" charset="0"/>
                                </a:rPr>
                                <m:t>𝑏</m:t>
                              </m:r>
                              <m:r>
                                <a:rPr lang="en-US" sz="2400" i="1">
                                  <a:latin typeface="Cambria Math" panose="02040503050406030204" pitchFamily="18" charset="0"/>
                                </a:rPr>
                                <m:t>,</m:t>
                              </m:r>
                              <m:r>
                                <a:rPr lang="en-US" sz="2400" i="1">
                                  <a:latin typeface="Cambria Math" panose="02040503050406030204" pitchFamily="18" charset="0"/>
                                </a:rPr>
                                <m:t>𝜆</m:t>
                              </m:r>
                            </m:sub>
                          </m:sSub>
                          <m:d>
                            <m:dPr>
                              <m:ctrlPr>
                                <a:rPr lang="en-US" sz="2400" i="1">
                                  <a:latin typeface="Cambria Math" panose="02040503050406030204" pitchFamily="18" charset="0"/>
                                </a:rPr>
                              </m:ctrlPr>
                            </m:dPr>
                            <m:e>
                              <m:r>
                                <a:rPr lang="en-US" sz="2400" i="1">
                                  <a:latin typeface="Cambria Math" panose="02040503050406030204" pitchFamily="18" charset="0"/>
                                  <a:sym typeface="Symbol"/>
                                </a:rPr>
                                <m:t></m:t>
                              </m:r>
                              <m:r>
                                <a:rPr lang="en-US" sz="2400" i="1">
                                  <a:latin typeface="Cambria Math" panose="02040503050406030204" pitchFamily="18" charset="0"/>
                                </a:rPr>
                                <m:t>, </m:t>
                              </m:r>
                              <m:r>
                                <a:rPr lang="en-US" sz="2400" i="1">
                                  <a:latin typeface="Cambria Math" panose="02040503050406030204" pitchFamily="18" charset="0"/>
                                </a:rPr>
                                <m:t>𝑇</m:t>
                              </m:r>
                            </m:e>
                          </m:d>
                          <m:r>
                            <a:rPr lang="en-US" sz="2400" i="1">
                              <a:latin typeface="Cambria Math" panose="02040503050406030204" pitchFamily="18" charset="0"/>
                            </a:rPr>
                            <m:t>𝑑</m:t>
                          </m:r>
                          <m:r>
                            <a:rPr lang="en-US" sz="2400" i="1">
                              <a:latin typeface="Cambria Math" panose="02040503050406030204" pitchFamily="18" charset="0"/>
                              <a:sym typeface="Symbol"/>
                            </a:rPr>
                            <m:t></m:t>
                          </m:r>
                        </m:e>
                      </m:nary>
                    </m:oMath>
                  </m:oMathPara>
                </a14:m>
                <a:endParaRPr lang="en-US" sz="2400" dirty="0">
                  <a:latin typeface="+mj-lt"/>
                </a:endParaRPr>
              </a:p>
              <a:p>
                <a:pPr marL="0" indent="0">
                  <a:buNone/>
                </a:pPr>
                <a:r>
                  <a:rPr lang="en-US" sz="2400" dirty="0" smtClean="0">
                    <a:latin typeface="+mj-lt"/>
                  </a:rPr>
                  <a:t>to:</a:t>
                </a:r>
              </a:p>
              <a:p>
                <a:pPr marL="0" indent="0">
                  <a:buNone/>
                </a:pPr>
                <a14:m>
                  <m:oMathPara xmlns:m="http://schemas.openxmlformats.org/officeDocument/2006/math">
                    <m:oMathParaPr>
                      <m:jc m:val="centerGroup"/>
                    </m:oMathParaPr>
                    <m:oMath xmlns:m="http://schemas.openxmlformats.org/officeDocument/2006/math">
                      <m:r>
                        <a:rPr lang="en-US" sz="2400" i="1">
                          <a:latin typeface="Cambria Math" panose="02040503050406030204" pitchFamily="18" charset="0"/>
                        </a:rPr>
                        <m:t>𝐷</m:t>
                      </m:r>
                      <m:d>
                        <m:dPr>
                          <m:ctrlPr>
                            <a:rPr lang="en-US" sz="2400" i="1">
                              <a:latin typeface="Cambria Math" panose="02040503050406030204" pitchFamily="18" charset="0"/>
                            </a:rPr>
                          </m:ctrlPr>
                        </m:dPr>
                        <m:e>
                          <m:acc>
                            <m:accPr>
                              <m:chr m:val="̅"/>
                              <m:ctrlPr>
                                <a:rPr lang="en-US" sz="2400" i="1">
                                  <a:latin typeface="Cambria Math" panose="02040503050406030204" pitchFamily="18" charset="0"/>
                                </a:rPr>
                              </m:ctrlPr>
                            </m:accPr>
                            <m:e>
                              <m:r>
                                <a:rPr lang="en-US" sz="2400" i="1">
                                  <a:latin typeface="Cambria Math" panose="02040503050406030204" pitchFamily="18" charset="0"/>
                                  <a:sym typeface="Symbol"/>
                                </a:rPr>
                                <m:t></m:t>
                              </m:r>
                            </m:e>
                          </m:acc>
                        </m:e>
                      </m:d>
                      <m:r>
                        <a:rPr lang="en-US" sz="2400" b="0" i="1" smtClean="0">
                          <a:latin typeface="Cambria Math" panose="02040503050406030204" pitchFamily="18" charset="0"/>
                          <a:ea typeface="Cambria Math" panose="02040503050406030204" pitchFamily="18" charset="0"/>
                          <a:sym typeface="Symbol"/>
                        </a:rPr>
                        <m:t>∙</m:t>
                      </m:r>
                      <m:sSub>
                        <m:sSubPr>
                          <m:ctrlPr>
                            <a:rPr lang="en-US" sz="2400" i="1">
                              <a:latin typeface="Cambria Math" panose="02040503050406030204" pitchFamily="18" charset="0"/>
                            </a:rPr>
                          </m:ctrlPr>
                        </m:sSubPr>
                        <m:e>
                          <m:r>
                            <a:rPr lang="en-US" sz="2400" i="1">
                              <a:latin typeface="Cambria Math" panose="02040503050406030204" pitchFamily="18" charset="0"/>
                            </a:rPr>
                            <m:t>𝑖</m:t>
                          </m:r>
                        </m:e>
                        <m:sub>
                          <m:r>
                            <a:rPr lang="en-US" sz="2400" i="1">
                              <a:latin typeface="Cambria Math" panose="02040503050406030204" pitchFamily="18" charset="0"/>
                            </a:rPr>
                            <m:t>𝑏</m:t>
                          </m:r>
                          <m:r>
                            <a:rPr lang="en-US" sz="2400" i="1">
                              <a:latin typeface="Cambria Math" panose="02040503050406030204" pitchFamily="18" charset="0"/>
                            </a:rPr>
                            <m:t>,</m:t>
                          </m:r>
                          <m:r>
                            <a:rPr lang="en-US" sz="2400" i="1">
                              <a:latin typeface="Cambria Math" panose="02040503050406030204" pitchFamily="18" charset="0"/>
                            </a:rPr>
                            <m:t>𝜆</m:t>
                          </m:r>
                        </m:sub>
                      </m:sSub>
                      <m:d>
                        <m:dPr>
                          <m:ctrlPr>
                            <a:rPr lang="en-US" sz="2400" i="1">
                              <a:latin typeface="Cambria Math" panose="02040503050406030204" pitchFamily="18" charset="0"/>
                            </a:rPr>
                          </m:ctrlPr>
                        </m:dPr>
                        <m:e>
                          <m:acc>
                            <m:accPr>
                              <m:chr m:val="̅"/>
                              <m:ctrlPr>
                                <a:rPr lang="en-US" sz="2400" i="1">
                                  <a:latin typeface="Cambria Math" panose="02040503050406030204" pitchFamily="18" charset="0"/>
                                </a:rPr>
                              </m:ctrlPr>
                            </m:accPr>
                            <m:e>
                              <m:r>
                                <a:rPr lang="en-US" sz="2400" i="1">
                                  <a:latin typeface="Cambria Math" panose="02040503050406030204" pitchFamily="18" charset="0"/>
                                  <a:sym typeface="Symbol"/>
                                </a:rPr>
                                <m:t></m:t>
                              </m:r>
                            </m:e>
                          </m:acc>
                          <m:r>
                            <a:rPr lang="en-US" sz="2400" i="1">
                              <a:latin typeface="Cambria Math" panose="02040503050406030204" pitchFamily="18" charset="0"/>
                            </a:rPr>
                            <m:t>, </m:t>
                          </m:r>
                          <m:r>
                            <a:rPr lang="en-US" sz="2400" i="1">
                              <a:latin typeface="Cambria Math" panose="02040503050406030204" pitchFamily="18" charset="0"/>
                            </a:rPr>
                            <m:t>𝑇</m:t>
                          </m:r>
                        </m:e>
                      </m:d>
                      <m:r>
                        <a:rPr lang="en-US" sz="2400" i="1">
                          <a:latin typeface="Cambria Math" panose="02040503050406030204" pitchFamily="18" charset="0"/>
                          <a:ea typeface="Cambria Math" panose="02040503050406030204" pitchFamily="18" charset="0"/>
                        </a:rPr>
                        <m:t>∆</m:t>
                      </m:r>
                      <m:r>
                        <a:rPr lang="en-US" sz="2400" i="1">
                          <a:latin typeface="Cambria Math" panose="02040503050406030204" pitchFamily="18" charset="0"/>
                          <a:sym typeface="Symbol"/>
                        </a:rPr>
                        <m:t></m:t>
                      </m:r>
                    </m:oMath>
                  </m:oMathPara>
                </a14:m>
                <a:endParaRPr lang="en-US" sz="2400" dirty="0">
                  <a:latin typeface="+mj-lt"/>
                </a:endParaRPr>
              </a:p>
              <a:p>
                <a:pPr marL="0" indent="0">
                  <a:buNone/>
                </a:pPr>
                <a:r>
                  <a:rPr lang="en-US" sz="2400" dirty="0" smtClean="0">
                    <a:latin typeface="+mj-lt"/>
                  </a:rPr>
                  <a:t>where</a:t>
                </a:r>
              </a:p>
              <a:p>
                <a:pPr marL="0" indent="0" algn="ctr">
                  <a:buNone/>
                </a:pPr>
                <a14:m>
                  <m:oMath xmlns:m="http://schemas.openxmlformats.org/officeDocument/2006/math">
                    <m:acc>
                      <m:accPr>
                        <m:chr m:val="̅"/>
                        <m:ctrlPr>
                          <a:rPr lang="en-US" sz="2400" i="1">
                            <a:latin typeface="Cambria Math" panose="02040503050406030204" pitchFamily="18" charset="0"/>
                          </a:rPr>
                        </m:ctrlPr>
                      </m:accPr>
                      <m:e>
                        <m:r>
                          <a:rPr lang="en-US" sz="2400" i="1">
                            <a:latin typeface="Cambria Math" panose="02040503050406030204" pitchFamily="18" charset="0"/>
                            <a:sym typeface="Symbol"/>
                          </a:rPr>
                          <m:t></m:t>
                        </m:r>
                      </m:e>
                    </m:acc>
                    <m:r>
                      <a:rPr lang="en-US" sz="2400" b="0" i="1" smtClean="0">
                        <a:latin typeface="Cambria Math" panose="02040503050406030204" pitchFamily="18" charset="0"/>
                        <a:sym typeface="Symbol"/>
                      </a:rPr>
                      <m:t>=</m:t>
                    </m:r>
                    <m:f>
                      <m:fPr>
                        <m:ctrlPr>
                          <a:rPr lang="en-US" sz="2400" b="0" i="1" smtClean="0">
                            <a:latin typeface="Cambria Math" panose="02040503050406030204" pitchFamily="18" charset="0"/>
                            <a:sym typeface="Symbol"/>
                          </a:rPr>
                        </m:ctrlPr>
                      </m:fPr>
                      <m:num>
                        <m:r>
                          <a:rPr lang="en-US" sz="2400" b="0" i="1" smtClean="0">
                            <a:latin typeface="Cambria Math" panose="02040503050406030204" pitchFamily="18" charset="0"/>
                            <a:sym typeface="Symbol"/>
                          </a:rPr>
                          <m:t>1</m:t>
                        </m:r>
                      </m:num>
                      <m:den>
                        <m:r>
                          <a:rPr lang="en-US" sz="2400" b="0" i="1" smtClean="0">
                            <a:latin typeface="Cambria Math" panose="02040503050406030204" pitchFamily="18" charset="0"/>
                            <a:sym typeface="Symbol"/>
                          </a:rPr>
                          <m:t>2</m:t>
                        </m:r>
                      </m:den>
                    </m:f>
                    <m:d>
                      <m:dPr>
                        <m:ctrlPr>
                          <a:rPr lang="en-US" sz="2400" b="0" i="1" smtClean="0">
                            <a:latin typeface="Cambria Math" panose="02040503050406030204" pitchFamily="18" charset="0"/>
                            <a:sym typeface="Symbol"/>
                          </a:rPr>
                        </m:ctrlPr>
                      </m:dPr>
                      <m:e>
                        <m:sSub>
                          <m:sSubPr>
                            <m:ctrlPr>
                              <a:rPr lang="en-US" sz="2400" i="1">
                                <a:latin typeface="Cambria Math" panose="02040503050406030204" pitchFamily="18" charset="0"/>
                              </a:rPr>
                            </m:ctrlPr>
                          </m:sSubPr>
                          <m:e>
                            <m:r>
                              <a:rPr lang="en-US" sz="2400" i="1">
                                <a:latin typeface="Cambria Math" panose="02040503050406030204" pitchFamily="18" charset="0"/>
                                <a:sym typeface="Symbol"/>
                              </a:rPr>
                              <m:t></m:t>
                            </m:r>
                          </m:e>
                          <m:sub>
                            <m:r>
                              <a:rPr lang="en-US" sz="2400" b="0" i="1" smtClean="0">
                                <a:latin typeface="Cambria Math" panose="02040503050406030204" pitchFamily="18" charset="0"/>
                              </a:rPr>
                              <m:t>𝑙</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sym typeface="Symbol"/>
                              </a:rPr>
                              <m:t></m:t>
                            </m:r>
                          </m:e>
                          <m:sub>
                            <m:r>
                              <a:rPr lang="en-US" sz="2400" b="0" i="1" smtClean="0">
                                <a:latin typeface="Cambria Math" panose="02040503050406030204" pitchFamily="18" charset="0"/>
                              </a:rPr>
                              <m:t>𝑢</m:t>
                            </m:r>
                          </m:sub>
                        </m:sSub>
                      </m:e>
                    </m:d>
                  </m:oMath>
                </a14:m>
                <a:r>
                  <a:rPr lang="en-US" sz="2400" dirty="0" smtClean="0">
                    <a:latin typeface="+mj-lt"/>
                  </a:rPr>
                  <a:t> and </a:t>
                </a:r>
                <a14:m>
                  <m:oMath xmlns:m="http://schemas.openxmlformats.org/officeDocument/2006/math">
                    <m:r>
                      <a:rPr lang="en-US" sz="2400" i="1">
                        <a:latin typeface="Cambria Math" panose="02040503050406030204" pitchFamily="18" charset="0"/>
                        <a:ea typeface="Cambria Math" panose="02040503050406030204" pitchFamily="18" charset="0"/>
                      </a:rPr>
                      <m:t>∆</m:t>
                    </m:r>
                    <m:r>
                      <a:rPr lang="en-US" sz="2400" i="1">
                        <a:latin typeface="Cambria Math" panose="02040503050406030204" pitchFamily="18" charset="0"/>
                        <a:sym typeface="Symbol"/>
                      </a:rPr>
                      <m:t></m:t>
                    </m:r>
                    <m:r>
                      <a:rPr lang="en-US" sz="2400" b="0" i="1" smtClean="0">
                        <a:latin typeface="Cambria Math" panose="02040503050406030204" pitchFamily="18" charset="0"/>
                        <a:sym typeface="Symbol"/>
                      </a:rPr>
                      <m:t>=</m:t>
                    </m:r>
                    <m:sSub>
                      <m:sSubPr>
                        <m:ctrlPr>
                          <a:rPr lang="en-US" sz="2400" i="1">
                            <a:latin typeface="Cambria Math" panose="02040503050406030204" pitchFamily="18" charset="0"/>
                          </a:rPr>
                        </m:ctrlPr>
                      </m:sSubPr>
                      <m:e>
                        <m:r>
                          <a:rPr lang="en-US" sz="2400" i="1">
                            <a:latin typeface="Cambria Math" panose="02040503050406030204" pitchFamily="18" charset="0"/>
                            <a:sym typeface="Symbol"/>
                          </a:rPr>
                          <m:t></m:t>
                        </m:r>
                      </m:e>
                      <m:sub>
                        <m:r>
                          <a:rPr lang="en-US" sz="2400" b="0" i="1" smtClean="0">
                            <a:latin typeface="Cambria Math" panose="02040503050406030204" pitchFamily="18" charset="0"/>
                          </a:rPr>
                          <m:t>𝑢𝑙</m:t>
                        </m:r>
                      </m:sub>
                    </m:sSub>
                    <m:r>
                      <a:rPr lang="en-US" sz="2400" b="0" i="0"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sym typeface="Symbol"/>
                          </a:rPr>
                          <m:t></m:t>
                        </m:r>
                      </m:e>
                      <m:sub>
                        <m:r>
                          <a:rPr lang="en-US" sz="2400" b="0" i="1" smtClean="0">
                            <a:latin typeface="Cambria Math" panose="02040503050406030204" pitchFamily="18" charset="0"/>
                          </a:rPr>
                          <m:t>𝑙</m:t>
                        </m:r>
                      </m:sub>
                    </m:sSub>
                  </m:oMath>
                </a14:m>
                <a:endParaRPr lang="en-US" sz="2400" dirty="0">
                  <a:latin typeface="+mj-lt"/>
                </a:endParaRPr>
              </a:p>
              <a:p>
                <a:pPr marL="0" indent="0">
                  <a:buNone/>
                </a:pPr>
                <a:r>
                  <a:rPr lang="en-US" sz="2400" dirty="0">
                    <a:latin typeface="+mj-lt"/>
                  </a:rPr>
                  <a:t>So </a:t>
                </a:r>
                <a14:m>
                  <m:oMath xmlns:m="http://schemas.openxmlformats.org/officeDocument/2006/math">
                    <m:acc>
                      <m:accPr>
                        <m:chr m:val="̅"/>
                        <m:ctrlPr>
                          <a:rPr lang="en-US" sz="2400" i="1">
                            <a:latin typeface="Cambria Math" panose="02040503050406030204" pitchFamily="18" charset="0"/>
                          </a:rPr>
                        </m:ctrlPr>
                      </m:accPr>
                      <m:e>
                        <m:r>
                          <a:rPr lang="en-US" sz="2400" i="1">
                            <a:latin typeface="Cambria Math" panose="02040503050406030204" pitchFamily="18" charset="0"/>
                            <a:sym typeface="Symbol"/>
                          </a:rPr>
                          <m:t></m:t>
                        </m:r>
                      </m:e>
                    </m:acc>
                  </m:oMath>
                </a14:m>
                <a:r>
                  <a:rPr lang="en-US" sz="2400" dirty="0">
                    <a:latin typeface="+mj-lt"/>
                  </a:rPr>
                  <a:t> = </a:t>
                </a:r>
                <a:r>
                  <a:rPr lang="en-US" sz="2400" dirty="0" smtClean="0">
                    <a:latin typeface="+mj-lt"/>
                  </a:rPr>
                  <a:t>2.5 </a:t>
                </a:r>
                <a:r>
                  <a:rPr lang="en-US" sz="2400" dirty="0">
                    <a:latin typeface="+mj-lt"/>
                    <a:sym typeface="Symbol" panose="05050102010706020507" pitchFamily="18" charset="2"/>
                  </a:rPr>
                  <a:t></a:t>
                </a:r>
                <a:r>
                  <a:rPr lang="en-US" sz="2400" dirty="0">
                    <a:latin typeface="+mj-lt"/>
                  </a:rPr>
                  <a:t>m and </a:t>
                </a:r>
                <a14:m>
                  <m:oMath xmlns:m="http://schemas.openxmlformats.org/officeDocument/2006/math">
                    <m:r>
                      <a:rPr lang="en-US" sz="2400" i="1">
                        <a:latin typeface="Cambria Math" panose="02040503050406030204" pitchFamily="18" charset="0"/>
                        <a:ea typeface="Cambria Math" panose="02040503050406030204" pitchFamily="18" charset="0"/>
                      </a:rPr>
                      <m:t>∆</m:t>
                    </m:r>
                    <m:r>
                      <a:rPr lang="en-US" sz="2400" i="1">
                        <a:latin typeface="Cambria Math" panose="02040503050406030204" pitchFamily="18" charset="0"/>
                        <a:sym typeface="Symbol"/>
                      </a:rPr>
                      <m:t> </m:t>
                    </m:r>
                  </m:oMath>
                </a14:m>
                <a:r>
                  <a:rPr lang="en-US" sz="2400" dirty="0">
                    <a:latin typeface="+mj-lt"/>
                  </a:rPr>
                  <a:t>= </a:t>
                </a:r>
                <a:r>
                  <a:rPr lang="en-US" sz="2400" dirty="0" smtClean="0">
                    <a:latin typeface="+mj-lt"/>
                  </a:rPr>
                  <a:t>3 </a:t>
                </a:r>
                <a:r>
                  <a:rPr lang="en-US" sz="2400" dirty="0">
                    <a:latin typeface="+mj-lt"/>
                    <a:sym typeface="Symbol" panose="05050102010706020507" pitchFamily="18" charset="2"/>
                  </a:rPr>
                  <a:t></a:t>
                </a:r>
                <a:r>
                  <a:rPr lang="en-US" sz="2400" dirty="0">
                    <a:latin typeface="+mj-lt"/>
                  </a:rPr>
                  <a:t>m. The comparison is shown on the following page.</a:t>
                </a:r>
              </a:p>
              <a:p>
                <a:pPr marL="0" indent="0">
                  <a:buNone/>
                </a:pPr>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295400"/>
                <a:ext cx="8229600" cy="4525963"/>
              </a:xfrm>
              <a:blipFill rotWithShape="0">
                <a:blip r:embed="rId3"/>
                <a:stretch>
                  <a:fillRect l="-1111" t="-1078"/>
                </a:stretch>
              </a:blipFill>
            </p:spPr>
            <p:txBody>
              <a:bodyPr/>
              <a:lstStyle/>
              <a:p>
                <a:r>
                  <a:rPr lang="en-US">
                    <a:noFill/>
                  </a:rPr>
                  <a:t> </a:t>
                </a:r>
              </a:p>
            </p:txBody>
          </p:sp>
        </mc:Fallback>
      </mc:AlternateContent>
    </p:spTree>
    <p:extLst>
      <p:ext uri="{BB962C8B-B14F-4D97-AF65-F5344CB8AC3E}">
        <p14:creationId xmlns:p14="http://schemas.microsoft.com/office/powerpoint/2010/main" val="265674815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13-III</a:t>
            </a:r>
            <a:endParaRPr lang="en-US" sz="3200" dirty="0"/>
          </a:p>
        </p:txBody>
      </p:sp>
      <p:sp>
        <p:nvSpPr>
          <p:cNvPr id="3" name="Content Placeholder 2"/>
          <p:cNvSpPr>
            <a:spLocks noGrp="1"/>
          </p:cNvSpPr>
          <p:nvPr>
            <p:ph idx="1"/>
          </p:nvPr>
        </p:nvSpPr>
        <p:spPr>
          <a:xfrm>
            <a:off x="457200" y="5715000"/>
            <a:ext cx="8229600" cy="1215717"/>
          </a:xfrm>
        </p:spPr>
        <p:txBody>
          <a:bodyPr/>
          <a:lstStyle/>
          <a:p>
            <a:pPr marL="0" indent="0">
              <a:buNone/>
            </a:pPr>
            <a:r>
              <a:rPr lang="en-US" sz="2400" dirty="0" smtClean="0">
                <a:latin typeface="+mn-lt"/>
              </a:rPr>
              <a:t>Note the </a:t>
            </a:r>
            <a:r>
              <a:rPr lang="en-US" sz="2400" dirty="0">
                <a:latin typeface="+mn-lt"/>
              </a:rPr>
              <a:t>non-linearity in the calibration and the high error at low intensities.</a:t>
            </a:r>
          </a:p>
          <a:p>
            <a:pPr marL="0" indent="0">
              <a:buNone/>
            </a:pPr>
            <a:endParaRPr lang="en-US" dirty="0"/>
          </a:p>
        </p:txBody>
      </p:sp>
      <p:sp>
        <p:nvSpPr>
          <p:cNvPr id="5" name="Rectangle 4"/>
          <p:cNvSpPr/>
          <p:nvPr/>
        </p:nvSpPr>
        <p:spPr>
          <a:xfrm>
            <a:off x="709333" y="863600"/>
            <a:ext cx="7725335" cy="4789055"/>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aphicFrame>
        <p:nvGraphicFramePr>
          <p:cNvPr id="8" name="Chart 7"/>
          <p:cNvGraphicFramePr>
            <a:graphicFrameLocks noGrp="1"/>
          </p:cNvGraphicFramePr>
          <p:nvPr>
            <p:extLst>
              <p:ext uri="{D42A27DB-BD31-4B8C-83A1-F6EECF244321}">
                <p14:modId xmlns:p14="http://schemas.microsoft.com/office/powerpoint/2010/main" val="4120644724"/>
              </p:ext>
            </p:extLst>
          </p:nvPr>
        </p:nvGraphicFramePr>
        <p:xfrm>
          <a:off x="812800" y="977899"/>
          <a:ext cx="7518400" cy="457200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6314567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2723823"/>
          </a:xfrm>
        </p:spPr>
        <p:txBody>
          <a:bodyPr/>
          <a:lstStyle/>
          <a:p>
            <a:r>
              <a:rPr lang="en-US" sz="2400" dirty="0">
                <a:latin typeface="+mn-lt"/>
              </a:rPr>
              <a:t>When </a:t>
            </a:r>
            <a:r>
              <a:rPr lang="en-US" sz="2400" dirty="0" smtClean="0">
                <a:latin typeface="+mn-lt"/>
              </a:rPr>
              <a:t>measurements are made of materials </a:t>
            </a:r>
            <a:r>
              <a:rPr lang="en-US" sz="2400" dirty="0">
                <a:latin typeface="+mn-lt"/>
              </a:rPr>
              <a:t>with </a:t>
            </a:r>
            <a:r>
              <a:rPr lang="en-US" sz="2400" dirty="0" smtClean="0">
                <a:latin typeface="+mn-lt"/>
              </a:rPr>
              <a:t>emissivities </a:t>
            </a:r>
            <a:r>
              <a:rPr lang="en-US" sz="2400" dirty="0">
                <a:latin typeface="+mn-lt"/>
              </a:rPr>
              <a:t>that vary over wavelength, the data analysis becomes even more complex and requires the inclusion of the emissivity with </a:t>
            </a:r>
            <a:r>
              <a:rPr lang="en-US" sz="2400" dirty="0" smtClean="0">
                <a:latin typeface="+mn-lt"/>
              </a:rPr>
              <a:t>wavelength:</a:t>
            </a:r>
          </a:p>
          <a:p>
            <a:endParaRPr lang="en-US" dirty="0"/>
          </a:p>
          <a:p>
            <a:pPr marL="0" indent="0">
              <a:buNone/>
            </a:pPr>
            <a:endParaRPr lang="en-US" dirty="0"/>
          </a:p>
          <a:p>
            <a:endParaRPr lang="en-US" dirty="0"/>
          </a:p>
        </p:txBody>
      </p:sp>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642192068"/>
                  </p:ext>
                </p:extLst>
              </p:nvPr>
            </p:nvGraphicFramePr>
            <p:xfrm>
              <a:off x="304800" y="3435927"/>
              <a:ext cx="8229600" cy="1030605"/>
            </p:xfrm>
            <a:graphic>
              <a:graphicData uri="http://schemas.openxmlformats.org/drawingml/2006/table">
                <a:tbl>
                  <a:tblPr firstRow="1" bandRow="1">
                    <a:tableStyleId>{5C22544A-7EE6-4342-B048-85BDC9FD1C3A}</a:tableStyleId>
                  </a:tblPr>
                  <a:tblGrid>
                    <a:gridCol w="990600"/>
                    <a:gridCol w="6019800"/>
                    <a:gridCol w="1219200"/>
                  </a:tblGrid>
                  <a:tr h="370840">
                    <a:tc>
                      <a:txBody>
                        <a:bodyPr/>
                        <a:lstStyle/>
                        <a:p>
                          <a:endParaRPr lang="en-US" sz="2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right"/>
                              </m:oMathParaPr>
                              <m:oMath xmlns:m="http://schemas.openxmlformats.org/officeDocument/2006/math">
                                <m:nary>
                                  <m:naryPr>
                                    <m:limLoc m:val="subSup"/>
                                    <m:ctrlPr>
                                      <a:rPr lang="en-US" sz="2400" i="1" smtClean="0">
                                        <a:solidFill>
                                          <a:schemeClr val="tx1"/>
                                        </a:solidFill>
                                        <a:latin typeface="Cambria Math" panose="02040503050406030204" pitchFamily="18" charset="0"/>
                                      </a:rPr>
                                    </m:ctrlPr>
                                  </m:naryPr>
                                  <m:sub>
                                    <m:sSub>
                                      <m:sSubPr>
                                        <m:ctrlPr>
                                          <a:rPr lang="en-US" sz="2400" i="1" smtClean="0">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sym typeface="Symbol"/>
                                          </a:rPr>
                                          <m:t></m:t>
                                        </m:r>
                                      </m:e>
                                      <m:sub>
                                        <m:r>
                                          <a:rPr lang="en-US" sz="2400" b="0" i="1" smtClean="0">
                                            <a:solidFill>
                                              <a:schemeClr val="tx1"/>
                                            </a:solidFill>
                                            <a:latin typeface="Cambria Math" panose="02040503050406030204" pitchFamily="18" charset="0"/>
                                          </a:rPr>
                                          <m:t>𝑙</m:t>
                                        </m:r>
                                      </m:sub>
                                    </m:sSub>
                                  </m:sub>
                                  <m:sup>
                                    <m:sSub>
                                      <m:sSubPr>
                                        <m:ctrlPr>
                                          <a:rPr lang="en-US" sz="2400" i="1" smtClean="0">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sym typeface="Symbol"/>
                                          </a:rPr>
                                          <m:t></m:t>
                                        </m:r>
                                      </m:e>
                                      <m:sub>
                                        <m:r>
                                          <a:rPr lang="en-US" sz="2400" b="0" i="1" smtClean="0">
                                            <a:solidFill>
                                              <a:schemeClr val="tx1"/>
                                            </a:solidFill>
                                            <a:latin typeface="Cambria Math" panose="02040503050406030204" pitchFamily="18" charset="0"/>
                                          </a:rPr>
                                          <m:t>𝑢</m:t>
                                        </m:r>
                                      </m:sub>
                                    </m:sSub>
                                  </m:sup>
                                  <m:e>
                                    <m:r>
                                      <a:rPr lang="en-US" sz="2400" b="0" i="1" smtClean="0">
                                        <a:solidFill>
                                          <a:schemeClr val="tx1"/>
                                        </a:solidFill>
                                        <a:latin typeface="Cambria Math" panose="02040503050406030204" pitchFamily="18" charset="0"/>
                                      </a:rPr>
                                      <m:t>𝐷</m:t>
                                    </m:r>
                                    <m:r>
                                      <a:rPr lang="en-US" sz="2400" b="0" i="1" smtClean="0">
                                        <a:solidFill>
                                          <a:schemeClr val="tx1"/>
                                        </a:solidFill>
                                        <a:latin typeface="Cambria Math" panose="02040503050406030204" pitchFamily="18" charset="0"/>
                                      </a:rPr>
                                      <m:t>(</m:t>
                                    </m:r>
                                    <m:r>
                                      <a:rPr lang="en-US" sz="2400" b="0" i="1" smtClean="0">
                                        <a:solidFill>
                                          <a:schemeClr val="tx1"/>
                                        </a:solidFill>
                                        <a:latin typeface="Cambria Math" panose="02040503050406030204" pitchFamily="18" charset="0"/>
                                        <a:ea typeface="Cambria Math" panose="02040503050406030204" pitchFamily="18" charset="0"/>
                                      </a:rPr>
                                      <m:t>𝜆</m:t>
                                    </m:r>
                                    <m:r>
                                      <a:rPr lang="en-US" sz="2400" b="0" i="1" smtClean="0">
                                        <a:solidFill>
                                          <a:schemeClr val="tx1"/>
                                        </a:solidFill>
                                        <a:latin typeface="Cambria Math" panose="02040503050406030204" pitchFamily="18" charset="0"/>
                                      </a:rPr>
                                      <m:t>)∙</m:t>
                                    </m:r>
                                    <m:r>
                                      <a:rPr lang="en-US" sz="2400" b="0" i="1" smtClean="0">
                                        <a:solidFill>
                                          <a:schemeClr val="tx1"/>
                                        </a:solidFill>
                                        <a:latin typeface="Cambria Math" panose="02040503050406030204" pitchFamily="18" charset="0"/>
                                        <a:ea typeface="Cambria Math" panose="02040503050406030204" pitchFamily="18" charset="0"/>
                                        <a:sym typeface="Symbol"/>
                                      </a:rPr>
                                      <m:t>𝜀</m:t>
                                    </m:r>
                                    <m:r>
                                      <a:rPr lang="en-US" sz="2400" b="0" i="1" smtClean="0">
                                        <a:solidFill>
                                          <a:schemeClr val="tx1"/>
                                        </a:solidFill>
                                        <a:latin typeface="Cambria Math" panose="02040503050406030204" pitchFamily="18" charset="0"/>
                                        <a:ea typeface="Cambria Math" panose="02040503050406030204" pitchFamily="18" charset="0"/>
                                        <a:sym typeface="Symbol"/>
                                      </a:rPr>
                                      <m:t>()∙(</m:t>
                                    </m:r>
                                    <m:sSub>
                                      <m:sSubPr>
                                        <m:ctrlPr>
                                          <a:rPr lang="en-US" sz="2400" b="0" i="1">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rPr>
                                          <m:t>𝑖</m:t>
                                        </m:r>
                                      </m:e>
                                      <m:sub>
                                        <m:r>
                                          <a:rPr lang="en-US" sz="2400" b="0" i="1">
                                            <a:solidFill>
                                              <a:schemeClr val="tx1"/>
                                            </a:solidFill>
                                            <a:latin typeface="Cambria Math" panose="02040503050406030204" pitchFamily="18" charset="0"/>
                                          </a:rPr>
                                          <m:t>𝑏</m:t>
                                        </m:r>
                                        <m:r>
                                          <a:rPr lang="en-US" sz="2400" b="0" i="1" smtClean="0">
                                            <a:solidFill>
                                              <a:schemeClr val="tx1"/>
                                            </a:solidFill>
                                            <a:latin typeface="Cambria Math" panose="02040503050406030204" pitchFamily="18" charset="0"/>
                                          </a:rPr>
                                          <m:t>,</m:t>
                                        </m:r>
                                        <m:r>
                                          <a:rPr lang="en-US" sz="2400" b="0" i="1">
                                            <a:solidFill>
                                              <a:schemeClr val="tx1"/>
                                            </a:solidFill>
                                            <a:latin typeface="Cambria Math" panose="02040503050406030204" pitchFamily="18" charset="0"/>
                                          </a:rPr>
                                          <m:t>𝜆</m:t>
                                        </m:r>
                                      </m:sub>
                                    </m:sSub>
                                    <m:d>
                                      <m:dPr>
                                        <m:ctrlPr>
                                          <a:rPr lang="en-US" sz="2400" b="0" i="1">
                                            <a:solidFill>
                                              <a:schemeClr val="tx1"/>
                                            </a:solidFill>
                                            <a:latin typeface="Cambria Math" panose="02040503050406030204" pitchFamily="18" charset="0"/>
                                          </a:rPr>
                                        </m:ctrlPr>
                                      </m:dPr>
                                      <m:e>
                                        <m:r>
                                          <a:rPr lang="en-US" sz="2400" b="0" i="1">
                                            <a:solidFill>
                                              <a:schemeClr val="tx1"/>
                                            </a:solidFill>
                                            <a:latin typeface="Cambria Math" panose="02040503050406030204" pitchFamily="18" charset="0"/>
                                            <a:sym typeface="Symbol"/>
                                          </a:rPr>
                                          <m:t></m:t>
                                        </m:r>
                                        <m:r>
                                          <a:rPr lang="en-US" sz="2400" b="0" i="1">
                                            <a:solidFill>
                                              <a:schemeClr val="tx1"/>
                                            </a:solidFill>
                                            <a:latin typeface="Cambria Math" panose="02040503050406030204" pitchFamily="18" charset="0"/>
                                          </a:rPr>
                                          <m:t>, </m:t>
                                        </m:r>
                                        <m:r>
                                          <a:rPr lang="en-US" sz="2400" b="0" i="1">
                                            <a:solidFill>
                                              <a:schemeClr val="tx1"/>
                                            </a:solidFill>
                                            <a:latin typeface="Cambria Math" panose="02040503050406030204" pitchFamily="18" charset="0"/>
                                          </a:rPr>
                                          <m:t>𝑇</m:t>
                                        </m:r>
                                      </m:e>
                                    </m:d>
                                    <m:r>
                                      <a:rPr lang="en-US" sz="2400" b="0" i="1" smtClean="0">
                                        <a:solidFill>
                                          <a:schemeClr val="tx1"/>
                                        </a:solidFill>
                                        <a:latin typeface="Cambria Math" panose="02040503050406030204" pitchFamily="18" charset="0"/>
                                      </a:rPr>
                                      <m:t>)</m:t>
                                    </m:r>
                                    <m:r>
                                      <a:rPr lang="en-US" sz="2400" b="0" i="1">
                                        <a:solidFill>
                                          <a:schemeClr val="tx1"/>
                                        </a:solidFill>
                                        <a:latin typeface="Cambria Math" panose="02040503050406030204" pitchFamily="18" charset="0"/>
                                      </a:rPr>
                                      <m:t>𝑑</m:t>
                                    </m:r>
                                    <m:r>
                                      <a:rPr lang="en-US" sz="2400" i="1">
                                        <a:solidFill>
                                          <a:schemeClr val="tx1"/>
                                        </a:solidFill>
                                        <a:latin typeface="Cambria Math" panose="02040503050406030204" pitchFamily="18" charset="0"/>
                                        <a:sym typeface="Symbol"/>
                                      </a:rPr>
                                      <m:t></m:t>
                                    </m:r>
                                    <m:r>
                                      <a:rPr lang="en-US" sz="2400" i="1">
                                        <a:solidFill>
                                          <a:schemeClr val="tx1"/>
                                        </a:solidFill>
                                        <a:latin typeface="Cambria Math" panose="02040503050406030204" pitchFamily="18" charset="0"/>
                                      </a:rPr>
                                      <m:t>=</m:t>
                                    </m:r>
                                  </m:e>
                                </m:nary>
                                <m:r>
                                  <a:rPr lang="en-US" sz="2400" b="0" i="1" smtClean="0">
                                    <a:solidFill>
                                      <a:schemeClr val="tx1"/>
                                    </a:solidFill>
                                    <a:latin typeface="Cambria Math" panose="02040503050406030204" pitchFamily="18" charset="0"/>
                                  </a:rPr>
                                  <m:t>𝐼</m:t>
                                </m:r>
                                <m:r>
                                  <a:rPr lang="en-US" sz="2400" b="0" i="1" smtClean="0">
                                    <a:solidFill>
                                      <a:schemeClr val="tx1"/>
                                    </a:solidFill>
                                    <a:latin typeface="Cambria Math" panose="02040503050406030204" pitchFamily="18" charset="0"/>
                                  </a:rPr>
                                  <m:t>(</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sym typeface="Symbol"/>
                                      </a:rPr>
                                      <m:t></m:t>
                                    </m:r>
                                  </m:e>
                                  <m:sub>
                                    <m:r>
                                      <a:rPr lang="en-US" sz="2400" b="1" i="1" smtClean="0">
                                        <a:solidFill>
                                          <a:schemeClr val="tx1"/>
                                        </a:solidFill>
                                        <a:latin typeface="Cambria Math" panose="02040503050406030204" pitchFamily="18" charset="0"/>
                                      </a:rPr>
                                      <m:t>𝒍</m:t>
                                    </m:r>
                                  </m:sub>
                                </m:sSub>
                                <m:r>
                                  <a:rPr lang="en-US" sz="2400" b="0" i="1" smtClean="0">
                                    <a:solidFill>
                                      <a:schemeClr val="tx1"/>
                                    </a:solidFill>
                                    <a:latin typeface="Cambria Math" panose="02040503050406030204" pitchFamily="18" charset="0"/>
                                  </a:rPr>
                                  <m:t>,</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sym typeface="Symbol"/>
                                      </a:rPr>
                                      <m:t></m:t>
                                    </m:r>
                                  </m:e>
                                  <m:sub>
                                    <m:r>
                                      <a:rPr lang="en-US" sz="2400" b="0" i="1" smtClean="0">
                                        <a:solidFill>
                                          <a:schemeClr val="tx1"/>
                                        </a:solidFill>
                                        <a:latin typeface="Cambria Math" panose="02040503050406030204" pitchFamily="18" charset="0"/>
                                        <a:sym typeface="Symbol"/>
                                      </a:rPr>
                                      <m:t>𝑢</m:t>
                                    </m:r>
                                  </m:sub>
                                </m:sSub>
                                <m:r>
                                  <a:rPr lang="en-US" sz="2400" b="0" i="1" smtClean="0">
                                    <a:solidFill>
                                      <a:schemeClr val="tx1"/>
                                    </a:solidFill>
                                    <a:latin typeface="Cambria Math" panose="02040503050406030204" pitchFamily="18" charset="0"/>
                                  </a:rPr>
                                  <m:t>,</m:t>
                                </m:r>
                                <m:r>
                                  <a:rPr lang="en-US" sz="2400" b="0" i="1" smtClean="0">
                                    <a:solidFill>
                                      <a:schemeClr val="tx1"/>
                                    </a:solidFill>
                                    <a:latin typeface="Cambria Math" panose="02040503050406030204" pitchFamily="18" charset="0"/>
                                  </a:rPr>
                                  <m:t>𝑇</m:t>
                                </m:r>
                                <m:r>
                                  <a:rPr lang="en-US" sz="2400" b="0" i="1" smtClean="0">
                                    <a:solidFill>
                                      <a:schemeClr val="tx1"/>
                                    </a:solidFill>
                                    <a:latin typeface="Cambria Math" panose="02040503050406030204" pitchFamily="18" charset="0"/>
                                  </a:rPr>
                                  <m:t>)</m:t>
                                </m:r>
                              </m:oMath>
                            </m:oMathPara>
                          </a14:m>
                          <a:endParaRPr lang="en-US" sz="2400" dirty="0">
                            <a:solidFill>
                              <a:schemeClr val="tx1"/>
                            </a:solidFill>
                          </a:endParaRPr>
                        </a:p>
                      </a:txBody>
                      <a:tcPr marL="0" marR="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0" dirty="0" smtClean="0">
                              <a:solidFill>
                                <a:schemeClr val="tx1"/>
                              </a:solidFill>
                            </a:rPr>
                            <a:t>(33)</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642192068"/>
                  </p:ext>
                </p:extLst>
              </p:nvPr>
            </p:nvGraphicFramePr>
            <p:xfrm>
              <a:off x="304800" y="3435927"/>
              <a:ext cx="8229600" cy="1030605"/>
            </p:xfrm>
            <a:graphic>
              <a:graphicData uri="http://schemas.openxmlformats.org/drawingml/2006/table">
                <a:tbl>
                  <a:tblPr firstRow="1" bandRow="1">
                    <a:tableStyleId>{5C22544A-7EE6-4342-B048-85BDC9FD1C3A}</a:tableStyleId>
                  </a:tblPr>
                  <a:tblGrid>
                    <a:gridCol w="990600"/>
                    <a:gridCol w="6019800"/>
                    <a:gridCol w="1219200"/>
                  </a:tblGrid>
                  <a:tr h="1030605">
                    <a:tc>
                      <a:txBody>
                        <a:bodyPr/>
                        <a:lstStyle/>
                        <a:p>
                          <a:endParaRPr lang="en-US" sz="2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0" marR="0">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3"/>
                          <a:stretch>
                            <a:fillRect l="-16515" r="-20263"/>
                          </a:stretch>
                        </a:blip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0" dirty="0" smtClean="0">
                              <a:solidFill>
                                <a:schemeClr val="tx1"/>
                              </a:solidFill>
                            </a:rPr>
                            <a:t>(33)</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
        <p:nvSpPr>
          <p:cNvPr id="6" name="Title 1"/>
          <p:cNvSpPr>
            <a:spLocks noGrp="1"/>
          </p:cNvSpPr>
          <p:nvPr>
            <p:ph type="title"/>
          </p:nvPr>
        </p:nvSpPr>
        <p:spPr>
          <a:xfrm>
            <a:off x="457201" y="274638"/>
            <a:ext cx="8229600" cy="1143000"/>
          </a:xfrm>
        </p:spPr>
        <p:txBody>
          <a:bodyPr>
            <a:normAutofit/>
          </a:bodyPr>
          <a:lstStyle/>
          <a:p>
            <a:r>
              <a:rPr lang="en-US" sz="3200" dirty="0"/>
              <a:t>Wide-Bandwidth Detectors - </a:t>
            </a:r>
            <a:r>
              <a:rPr lang="en-US" sz="3200" dirty="0" smtClean="0"/>
              <a:t>V</a:t>
            </a:r>
            <a:endParaRPr lang="en-US" sz="3200" dirty="0"/>
          </a:p>
        </p:txBody>
      </p:sp>
    </p:spTree>
    <p:extLst>
      <p:ext uri="{BB962C8B-B14F-4D97-AF65-F5344CB8AC3E}">
        <p14:creationId xmlns:p14="http://schemas.microsoft.com/office/powerpoint/2010/main" val="278746432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3185487"/>
          </a:xfrm>
        </p:spPr>
        <p:txBody>
          <a:bodyPr/>
          <a:lstStyle/>
          <a:p>
            <a:r>
              <a:rPr lang="en-US" sz="2800" dirty="0" smtClean="0">
                <a:latin typeface="+mn-lt"/>
              </a:rPr>
              <a:t>When two or more detectors are used, the relationships for the unknown temperatures and spectral emissivities involve integrals over the wavelength band.</a:t>
            </a:r>
          </a:p>
          <a:p>
            <a:r>
              <a:rPr lang="en-US" sz="2800" dirty="0" smtClean="0">
                <a:latin typeface="+mn-lt"/>
              </a:rPr>
              <a:t>Similar to the narrow-band ratio method, we can devise an analogous way to determine temperature and a wavelength-averaged emissivity.</a:t>
            </a:r>
            <a:endParaRPr lang="en-US" sz="2800" dirty="0">
              <a:latin typeface="+mn-lt"/>
            </a:endParaRPr>
          </a:p>
        </p:txBody>
      </p:sp>
      <p:sp>
        <p:nvSpPr>
          <p:cNvPr id="4" name="Title 1"/>
          <p:cNvSpPr>
            <a:spLocks noGrp="1"/>
          </p:cNvSpPr>
          <p:nvPr>
            <p:ph type="title"/>
          </p:nvPr>
        </p:nvSpPr>
        <p:spPr>
          <a:xfrm>
            <a:off x="457201" y="274638"/>
            <a:ext cx="8229600" cy="1143000"/>
          </a:xfrm>
        </p:spPr>
        <p:txBody>
          <a:bodyPr>
            <a:normAutofit/>
          </a:bodyPr>
          <a:lstStyle/>
          <a:p>
            <a:r>
              <a:rPr lang="en-US" sz="3200" dirty="0"/>
              <a:t>Wide-Bandwidth Detectors - </a:t>
            </a:r>
            <a:r>
              <a:rPr lang="en-US" sz="3200" dirty="0" smtClean="0"/>
              <a:t>VI</a:t>
            </a:r>
            <a:endParaRPr lang="en-US" sz="3200" dirty="0"/>
          </a:p>
        </p:txBody>
      </p:sp>
    </p:spTree>
    <p:extLst>
      <p:ext uri="{BB962C8B-B14F-4D97-AF65-F5344CB8AC3E}">
        <p14:creationId xmlns:p14="http://schemas.microsoft.com/office/powerpoint/2010/main" val="84458104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610600" cy="3354765"/>
              </a:xfrm>
            </p:spPr>
            <p:txBody>
              <a:bodyPr/>
              <a:lstStyle/>
              <a:p>
                <a:pPr marL="0" indent="0">
                  <a:buNone/>
                </a:pPr>
                <a:r>
                  <a:rPr lang="en-US" sz="2400" dirty="0" smtClean="0">
                    <a:latin typeface="+mj-lt"/>
                  </a:rPr>
                  <a:t>For two, wide-band detectors measuring equivalent blackbody temperatures of </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𝑇</m:t>
                        </m:r>
                      </m:e>
                      <m:sub>
                        <m:r>
                          <a:rPr lang="en-US" sz="2400" i="1">
                            <a:latin typeface="Cambria Math" panose="02040503050406030204" pitchFamily="18" charset="0"/>
                            <a:ea typeface="Cambria Math" panose="02040503050406030204" pitchFamily="18" charset="0"/>
                          </a:rPr>
                          <m:t>1</m:t>
                        </m:r>
                      </m:sub>
                    </m:sSub>
                  </m:oMath>
                </a14:m>
                <a:r>
                  <a:rPr lang="en-US" sz="2400" dirty="0" smtClean="0">
                    <a:latin typeface="+mj-lt"/>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𝑇</m:t>
                        </m:r>
                      </m:e>
                      <m:sub>
                        <m:r>
                          <a:rPr lang="en-US" sz="2400" b="0" i="1" smtClean="0">
                            <a:latin typeface="Cambria Math" panose="02040503050406030204" pitchFamily="18" charset="0"/>
                            <a:ea typeface="Cambria Math" panose="02040503050406030204" pitchFamily="18" charset="0"/>
                          </a:rPr>
                          <m:t>2</m:t>
                        </m:r>
                      </m:sub>
                    </m:sSub>
                  </m:oMath>
                </a14:m>
                <a:r>
                  <a:rPr lang="en-US" sz="2400" dirty="0" smtClean="0">
                    <a:latin typeface="+mj-lt"/>
                  </a:rPr>
                  <a:t>, we can define an equivalent ratio method where we solve the following:</a:t>
                </a:r>
              </a:p>
              <a:p>
                <a:pPr marL="0" indent="0">
                  <a:buNone/>
                </a:pPr>
                <a:endParaRPr lang="en-US" sz="2400" dirty="0" smtClean="0">
                  <a:latin typeface="+mj-lt"/>
                </a:endParaRPr>
              </a:p>
              <a:p>
                <a:pPr marL="0" indent="0">
                  <a:buNone/>
                </a:pPr>
                <a:endParaRPr lang="en-US" sz="2400" dirty="0">
                  <a:latin typeface="+mj-lt"/>
                </a:endParaRPr>
              </a:p>
              <a:p>
                <a:pPr marL="0" indent="0">
                  <a:buNone/>
                </a:pPr>
                <a:endParaRPr lang="en-US" sz="2400" dirty="0" smtClean="0">
                  <a:latin typeface="+mj-lt"/>
                </a:endParaRPr>
              </a:p>
              <a:p>
                <a:pPr marL="0" indent="0">
                  <a:buNone/>
                </a:pPr>
                <a:r>
                  <a:rPr lang="en-US" sz="2400" dirty="0" smtClean="0">
                    <a:latin typeface="+mj-lt"/>
                  </a:rPr>
                  <a:t>Where </a:t>
                </a:r>
                <a14:m>
                  <m:oMath xmlns:m="http://schemas.openxmlformats.org/officeDocument/2006/math">
                    <m:acc>
                      <m:accPr>
                        <m:chr m:val="̅"/>
                        <m:ctrlPr>
                          <a:rPr lang="el-GR" sz="2400" i="1" smtClean="0">
                            <a:latin typeface="Cambria Math" panose="02040503050406030204" pitchFamily="18" charset="0"/>
                            <a:ea typeface="Cambria Math" panose="02040503050406030204" pitchFamily="18" charset="0"/>
                          </a:rPr>
                        </m:ctrlPr>
                      </m:accPr>
                      <m:e>
                        <m:sSub>
                          <m:sSubPr>
                            <m:ctrlPr>
                              <a:rPr lang="el-GR" sz="2400" i="1">
                                <a:latin typeface="Cambria Math" panose="02040503050406030204" pitchFamily="18" charset="0"/>
                                <a:ea typeface="Cambria Math" panose="02040503050406030204" pitchFamily="18" charset="0"/>
                              </a:rPr>
                            </m:ctrlPr>
                          </m:sSubPr>
                          <m:e>
                            <m:r>
                              <m:rPr>
                                <m:sty m:val="p"/>
                              </m:rPr>
                              <a:rPr lang="el-GR" sz="2400" i="1">
                                <a:latin typeface="Cambria Math" panose="02040503050406030204" pitchFamily="18" charset="0"/>
                                <a:ea typeface="Cambria Math" panose="02040503050406030204" pitchFamily="18" charset="0"/>
                              </a:rPr>
                              <m:t>ε</m:t>
                            </m:r>
                          </m:e>
                          <m:sub>
                            <m:r>
                              <a:rPr lang="en-US" sz="2400" i="1">
                                <a:latin typeface="Cambria Math" panose="02040503050406030204" pitchFamily="18" charset="0"/>
                                <a:ea typeface="Cambria Math" panose="02040503050406030204" pitchFamily="18" charset="0"/>
                              </a:rPr>
                              <m:t>1</m:t>
                            </m:r>
                          </m:sub>
                        </m:sSub>
                      </m:e>
                    </m:acc>
                  </m:oMath>
                </a14:m>
                <a:r>
                  <a:rPr lang="en-US" sz="2400" dirty="0" smtClean="0">
                    <a:latin typeface="+mj-lt"/>
                  </a:rPr>
                  <a:t> and </a:t>
                </a:r>
                <a14:m>
                  <m:oMath xmlns:m="http://schemas.openxmlformats.org/officeDocument/2006/math">
                    <m:acc>
                      <m:accPr>
                        <m:chr m:val="̅"/>
                        <m:ctrlPr>
                          <a:rPr lang="el-GR" sz="2400" i="1">
                            <a:latin typeface="Cambria Math" panose="02040503050406030204" pitchFamily="18" charset="0"/>
                            <a:ea typeface="Cambria Math" panose="02040503050406030204" pitchFamily="18" charset="0"/>
                          </a:rPr>
                        </m:ctrlPr>
                      </m:accPr>
                      <m:e>
                        <m:sSub>
                          <m:sSubPr>
                            <m:ctrlPr>
                              <a:rPr lang="el-GR" sz="2400" i="1">
                                <a:latin typeface="Cambria Math" panose="02040503050406030204" pitchFamily="18" charset="0"/>
                                <a:ea typeface="Cambria Math" panose="02040503050406030204" pitchFamily="18" charset="0"/>
                              </a:rPr>
                            </m:ctrlPr>
                          </m:sSubPr>
                          <m:e>
                            <m:r>
                              <m:rPr>
                                <m:sty m:val="p"/>
                              </m:rPr>
                              <a:rPr lang="el-GR" sz="2400" i="1">
                                <a:latin typeface="Cambria Math" panose="02040503050406030204" pitchFamily="18" charset="0"/>
                                <a:ea typeface="Cambria Math" panose="02040503050406030204" pitchFamily="18" charset="0"/>
                              </a:rPr>
                              <m:t>ε</m:t>
                            </m:r>
                          </m:e>
                          <m:sub>
                            <m:r>
                              <a:rPr lang="en-US" sz="2400" b="0" i="1" smtClean="0">
                                <a:latin typeface="Cambria Math" panose="02040503050406030204" pitchFamily="18" charset="0"/>
                                <a:ea typeface="Cambria Math" panose="02040503050406030204" pitchFamily="18" charset="0"/>
                              </a:rPr>
                              <m:t>2</m:t>
                            </m:r>
                          </m:sub>
                        </m:sSub>
                      </m:e>
                    </m:acc>
                  </m:oMath>
                </a14:m>
                <a:r>
                  <a:rPr lang="en-US" sz="2400" dirty="0" smtClean="0">
                    <a:latin typeface="+mj-lt"/>
                  </a:rPr>
                  <a:t> are wavelength average emissivities. The next example will demonstrate this method.</a:t>
                </a:r>
                <a:endParaRPr lang="en-US" sz="2400" dirty="0">
                  <a:latin typeface="+mj-lt"/>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610600" cy="3354765"/>
              </a:xfrm>
              <a:blipFill rotWithShape="0">
                <a:blip r:embed="rId4"/>
                <a:stretch>
                  <a:fillRect l="-1062" t="-1455" b="-309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3867671700"/>
                  </p:ext>
                </p:extLst>
              </p:nvPr>
            </p:nvGraphicFramePr>
            <p:xfrm>
              <a:off x="457200" y="2803810"/>
              <a:ext cx="8382000" cy="1253490"/>
            </p:xfrm>
            <a:graphic>
              <a:graphicData uri="http://schemas.openxmlformats.org/drawingml/2006/table">
                <a:tbl>
                  <a:tblPr firstRow="1" firstCol="1" bandRow="1">
                    <a:tableStyleId>{5C22544A-7EE6-4342-B048-85BDC9FD1C3A}</a:tableStyleId>
                  </a:tblPr>
                  <a:tblGrid>
                    <a:gridCol w="162560"/>
                    <a:gridCol w="7443329"/>
                    <a:gridCol w="776111"/>
                  </a:tblGrid>
                  <a:tr h="0">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acc>
                                  <m:accPr>
                                    <m:chr m:val="̅"/>
                                    <m:ctrlPr>
                                      <a:rPr lang="el-GR" sz="2400" i="1" smtClean="0">
                                        <a:solidFill>
                                          <a:schemeClr val="tx1"/>
                                        </a:solidFill>
                                        <a:latin typeface="Cambria Math" panose="02040503050406030204" pitchFamily="18" charset="0"/>
                                        <a:ea typeface="Cambria Math" panose="02040503050406030204" pitchFamily="18" charset="0"/>
                                      </a:rPr>
                                    </m:ctrlPr>
                                  </m:accPr>
                                  <m:e>
                                    <m:sSub>
                                      <m:sSubPr>
                                        <m:ctrlPr>
                                          <a:rPr lang="el-GR" sz="2400" i="1">
                                            <a:solidFill>
                                              <a:schemeClr val="tx1"/>
                                            </a:solidFill>
                                            <a:latin typeface="Cambria Math" panose="02040503050406030204" pitchFamily="18" charset="0"/>
                                            <a:ea typeface="Cambria Math" panose="02040503050406030204" pitchFamily="18" charset="0"/>
                                          </a:rPr>
                                        </m:ctrlPr>
                                      </m:sSubPr>
                                      <m:e>
                                        <m:r>
                                          <m:rPr>
                                            <m:sty m:val="p"/>
                                          </m:rPr>
                                          <a:rPr lang="el-GR" sz="2400" i="1">
                                            <a:solidFill>
                                              <a:schemeClr val="tx1"/>
                                            </a:solidFill>
                                            <a:latin typeface="Cambria Math" panose="02040503050406030204" pitchFamily="18" charset="0"/>
                                            <a:ea typeface="Cambria Math" panose="02040503050406030204" pitchFamily="18" charset="0"/>
                                          </a:rPr>
                                          <m:t>ε</m:t>
                                        </m:r>
                                      </m:e>
                                      <m:sub>
                                        <m:r>
                                          <a:rPr lang="en-US" sz="2400" i="1">
                                            <a:solidFill>
                                              <a:schemeClr val="tx1"/>
                                            </a:solidFill>
                                            <a:latin typeface="Cambria Math" panose="02040503050406030204" pitchFamily="18" charset="0"/>
                                            <a:ea typeface="Cambria Math" panose="02040503050406030204" pitchFamily="18" charset="0"/>
                                          </a:rPr>
                                          <m:t>𝑟</m:t>
                                        </m:r>
                                      </m:sub>
                                    </m:sSub>
                                  </m:e>
                                </m:acc>
                                <m:r>
                                  <a:rPr lang="en-US" sz="2400" i="1">
                                    <a:solidFill>
                                      <a:schemeClr val="tx1"/>
                                    </a:solidFill>
                                    <a:latin typeface="Cambria Math" panose="02040503050406030204" pitchFamily="18" charset="0"/>
                                    <a:ea typeface="Cambria Math" panose="02040503050406030204" pitchFamily="18" charset="0"/>
                                  </a:rPr>
                                  <m:t>=</m:t>
                                </m:r>
                                <m:f>
                                  <m:fPr>
                                    <m:ctrlPr>
                                      <a:rPr lang="en-US" sz="2400" i="1">
                                        <a:solidFill>
                                          <a:schemeClr val="tx1"/>
                                        </a:solidFill>
                                        <a:latin typeface="Cambria Math" panose="02040503050406030204" pitchFamily="18" charset="0"/>
                                        <a:ea typeface="Cambria Math" panose="02040503050406030204" pitchFamily="18" charset="0"/>
                                      </a:rPr>
                                    </m:ctrlPr>
                                  </m:fPr>
                                  <m:num>
                                    <m:acc>
                                      <m:accPr>
                                        <m:chr m:val="̅"/>
                                        <m:ctrlPr>
                                          <a:rPr lang="en-US" sz="2400" i="1">
                                            <a:solidFill>
                                              <a:schemeClr val="tx1"/>
                                            </a:solidFill>
                                            <a:latin typeface="Cambria Math" panose="02040503050406030204" pitchFamily="18" charset="0"/>
                                            <a:ea typeface="Cambria Math" panose="02040503050406030204" pitchFamily="18" charset="0"/>
                                          </a:rPr>
                                        </m:ctrlPr>
                                      </m:accPr>
                                      <m:e>
                                        <m:sSub>
                                          <m:sSubPr>
                                            <m:ctrlPr>
                                              <a:rPr lang="el-GR" sz="2400" i="1">
                                                <a:solidFill>
                                                  <a:schemeClr val="tx1"/>
                                                </a:solidFill>
                                                <a:latin typeface="Cambria Math" panose="02040503050406030204" pitchFamily="18" charset="0"/>
                                                <a:ea typeface="Cambria Math" panose="02040503050406030204" pitchFamily="18" charset="0"/>
                                              </a:rPr>
                                            </m:ctrlPr>
                                          </m:sSubPr>
                                          <m:e>
                                            <m:r>
                                              <m:rPr>
                                                <m:sty m:val="p"/>
                                              </m:rPr>
                                              <a:rPr lang="el-GR" sz="2400" i="1">
                                                <a:solidFill>
                                                  <a:schemeClr val="tx1"/>
                                                </a:solidFill>
                                                <a:latin typeface="Cambria Math" panose="02040503050406030204" pitchFamily="18" charset="0"/>
                                                <a:ea typeface="Cambria Math" panose="02040503050406030204" pitchFamily="18" charset="0"/>
                                              </a:rPr>
                                              <m:t>ε</m:t>
                                            </m:r>
                                          </m:e>
                                          <m:sub>
                                            <m:r>
                                              <a:rPr lang="en-US" sz="2400" i="1">
                                                <a:solidFill>
                                                  <a:schemeClr val="tx1"/>
                                                </a:solidFill>
                                                <a:latin typeface="Cambria Math" panose="02040503050406030204" pitchFamily="18" charset="0"/>
                                                <a:ea typeface="Cambria Math" panose="02040503050406030204" pitchFamily="18" charset="0"/>
                                              </a:rPr>
                                              <m:t>1</m:t>
                                            </m:r>
                                          </m:sub>
                                        </m:sSub>
                                      </m:e>
                                    </m:acc>
                                  </m:num>
                                  <m:den>
                                    <m:acc>
                                      <m:accPr>
                                        <m:chr m:val="̅"/>
                                        <m:ctrlPr>
                                          <a:rPr lang="en-US" sz="2400" i="1">
                                            <a:solidFill>
                                              <a:schemeClr val="tx1"/>
                                            </a:solidFill>
                                            <a:latin typeface="Cambria Math" panose="02040503050406030204" pitchFamily="18" charset="0"/>
                                            <a:ea typeface="Cambria Math" panose="02040503050406030204" pitchFamily="18" charset="0"/>
                                          </a:rPr>
                                        </m:ctrlPr>
                                      </m:accPr>
                                      <m:e>
                                        <m:sSub>
                                          <m:sSubPr>
                                            <m:ctrlPr>
                                              <a:rPr lang="el-GR" sz="2400" i="1">
                                                <a:solidFill>
                                                  <a:schemeClr val="tx1"/>
                                                </a:solidFill>
                                                <a:latin typeface="Cambria Math" panose="02040503050406030204" pitchFamily="18" charset="0"/>
                                                <a:ea typeface="Cambria Math" panose="02040503050406030204" pitchFamily="18" charset="0"/>
                                              </a:rPr>
                                            </m:ctrlPr>
                                          </m:sSubPr>
                                          <m:e>
                                            <m:r>
                                              <m:rPr>
                                                <m:sty m:val="p"/>
                                              </m:rPr>
                                              <a:rPr lang="el-GR" sz="2400" i="1">
                                                <a:solidFill>
                                                  <a:schemeClr val="tx1"/>
                                                </a:solidFill>
                                                <a:latin typeface="Cambria Math" panose="02040503050406030204" pitchFamily="18" charset="0"/>
                                                <a:ea typeface="Cambria Math" panose="02040503050406030204" pitchFamily="18" charset="0"/>
                                              </a:rPr>
                                              <m:t>ε</m:t>
                                            </m:r>
                                          </m:e>
                                          <m:sub>
                                            <m:r>
                                              <a:rPr lang="en-US" sz="2400" i="1">
                                                <a:solidFill>
                                                  <a:schemeClr val="tx1"/>
                                                </a:solidFill>
                                                <a:latin typeface="Cambria Math" panose="02040503050406030204" pitchFamily="18" charset="0"/>
                                                <a:ea typeface="Cambria Math" panose="02040503050406030204" pitchFamily="18" charset="0"/>
                                              </a:rPr>
                                              <m:t>2</m:t>
                                            </m:r>
                                          </m:sub>
                                        </m:sSub>
                                      </m:e>
                                    </m:acc>
                                  </m:den>
                                </m:f>
                                <m:r>
                                  <a:rPr lang="en-US" sz="2400" i="1">
                                    <a:solidFill>
                                      <a:schemeClr val="tx1"/>
                                    </a:solidFill>
                                    <a:latin typeface="Cambria Math" panose="02040503050406030204" pitchFamily="18" charset="0"/>
                                    <a:ea typeface="Cambria Math" panose="02040503050406030204" pitchFamily="18" charset="0"/>
                                  </a:rPr>
                                  <m:t>=</m:t>
                                </m:r>
                                <m:f>
                                  <m:fPr>
                                    <m:ctrlPr>
                                      <a:rPr lang="en-US" sz="2400" i="1" smtClean="0">
                                        <a:solidFill>
                                          <a:schemeClr val="tx1"/>
                                        </a:solidFill>
                                        <a:latin typeface="Cambria Math" panose="02040503050406030204" pitchFamily="18" charset="0"/>
                                        <a:ea typeface="Cambria Math" panose="02040503050406030204" pitchFamily="18" charset="0"/>
                                      </a:rPr>
                                    </m:ctrlPr>
                                  </m:fPr>
                                  <m:num>
                                    <m:nary>
                                      <m:naryPr>
                                        <m:ctrlPr>
                                          <a:rPr lang="en-US" sz="2400" i="1">
                                            <a:solidFill>
                                              <a:schemeClr val="tx1"/>
                                            </a:solidFill>
                                            <a:latin typeface="Cambria Math" panose="02040503050406030204" pitchFamily="18" charset="0"/>
                                            <a:ea typeface="Cambria Math" panose="02040503050406030204" pitchFamily="18" charset="0"/>
                                          </a:rPr>
                                        </m:ctrlPr>
                                      </m:naryPr>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1</m:t>
                                            </m:r>
                                            <m:r>
                                              <a:rPr lang="en-US" sz="2400" b="1" i="1" smtClean="0">
                                                <a:solidFill>
                                                  <a:schemeClr val="tx1"/>
                                                </a:solidFill>
                                                <a:latin typeface="Cambria Math" panose="02040503050406030204" pitchFamily="18" charset="0"/>
                                                <a:ea typeface="Cambria Math" panose="02040503050406030204" pitchFamily="18" charset="0"/>
                                              </a:rPr>
                                              <m:t>𝒍</m:t>
                                            </m:r>
                                          </m:sub>
                                        </m:sSub>
                                      </m:sub>
                                      <m:sup>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1</m:t>
                                            </m:r>
                                            <m:r>
                                              <a:rPr lang="en-US" sz="2400" b="1" i="1" smtClean="0">
                                                <a:solidFill>
                                                  <a:schemeClr val="tx1"/>
                                                </a:solidFill>
                                                <a:latin typeface="Cambria Math" panose="02040503050406030204" pitchFamily="18" charset="0"/>
                                                <a:ea typeface="Cambria Math" panose="02040503050406030204" pitchFamily="18" charset="0"/>
                                              </a:rPr>
                                              <m:t>𝒖</m:t>
                                            </m:r>
                                          </m:sub>
                                        </m:sSub>
                                      </m:sup>
                                      <m:e>
                                        <m:sSub>
                                          <m:sSubPr>
                                            <m:ctrlPr>
                                              <a:rPr lang="en-US" sz="2400" i="1">
                                                <a:solidFill>
                                                  <a:schemeClr val="tx1"/>
                                                </a:solidFill>
                                                <a:latin typeface="Cambria Math" panose="02040503050406030204" pitchFamily="18" charset="0"/>
                                              </a:rPr>
                                            </m:ctrlPr>
                                          </m:sSubPr>
                                          <m:e>
                                            <m:sSub>
                                              <m:sSubPr>
                                                <m:ctrlPr>
                                                  <a:rPr lang="en-US" sz="240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rPr>
                                                  <m:t>𝐷</m:t>
                                                </m:r>
                                              </m:e>
                                              <m:sub>
                                                <m:r>
                                                  <a:rPr lang="en-US" sz="2400" b="0" i="1" smtClean="0">
                                                    <a:solidFill>
                                                      <a:schemeClr val="tx1"/>
                                                    </a:solidFill>
                                                    <a:latin typeface="Cambria Math" panose="02040503050406030204" pitchFamily="18" charset="0"/>
                                                  </a:rPr>
                                                  <m:t>1</m:t>
                                                </m:r>
                                              </m:sub>
                                            </m:sSub>
                                            <m:r>
                                              <a:rPr lang="en-US" sz="2400" b="0" i="1" smtClean="0">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r>
                                              <a:rPr lang="en-US" sz="2400" b="0" i="1" smtClean="0">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sub>
                                        </m:sSub>
                                        <m:d>
                                          <m:dPr>
                                            <m:ctrlPr>
                                              <a:rPr lang="en-US" sz="2400" i="1">
                                                <a:solidFill>
                                                  <a:schemeClr val="tx1"/>
                                                </a:solidFill>
                                                <a:latin typeface="Cambria Math" panose="02040503050406030204" pitchFamily="18" charset="0"/>
                                                <a:ea typeface="Cambria Math" panose="02040503050406030204" pitchFamily="18" charset="0"/>
                                              </a:rPr>
                                            </m:ctrlPr>
                                          </m:dPr>
                                          <m:e>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𝑇</m:t>
                                                </m:r>
                                              </m:e>
                                              <m:sub>
                                                <m:r>
                                                  <a:rPr lang="en-US" sz="2400" i="1">
                                                    <a:solidFill>
                                                      <a:schemeClr val="tx1"/>
                                                    </a:solidFill>
                                                    <a:latin typeface="Cambria Math" panose="02040503050406030204" pitchFamily="18" charset="0"/>
                                                    <a:ea typeface="Cambria Math" panose="02040503050406030204" pitchFamily="18" charset="0"/>
                                                  </a:rPr>
                                                  <m:t>1</m:t>
                                                </m:r>
                                              </m:sub>
                                            </m:sSub>
                                          </m:e>
                                        </m:d>
                                      </m:e>
                                    </m:nary>
                                    <m:r>
                                      <a:rPr lang="en-US" sz="2400" i="1">
                                        <a:solidFill>
                                          <a:schemeClr val="tx1"/>
                                        </a:solidFill>
                                        <a:latin typeface="Cambria Math" panose="02040503050406030204" pitchFamily="18" charset="0"/>
                                        <a:ea typeface="Cambria Math" panose="02040503050406030204" pitchFamily="18" charset="0"/>
                                      </a:rPr>
                                      <m:t>𝑑</m:t>
                                    </m:r>
                                    <m:r>
                                      <a:rPr lang="el-GR" sz="2400" i="1">
                                        <a:solidFill>
                                          <a:schemeClr val="tx1"/>
                                        </a:solidFill>
                                        <a:latin typeface="Cambria Math" panose="02040503050406030204" pitchFamily="18" charset="0"/>
                                        <a:ea typeface="Cambria Math" panose="02040503050406030204" pitchFamily="18" charset="0"/>
                                      </a:rPr>
                                      <m:t>𝜆</m:t>
                                    </m:r>
                                  </m:num>
                                  <m:den>
                                    <m:nary>
                                      <m:naryPr>
                                        <m:ctrlPr>
                                          <a:rPr lang="en-US" sz="2400" i="1">
                                            <a:solidFill>
                                              <a:schemeClr val="tx1"/>
                                            </a:solidFill>
                                            <a:latin typeface="Cambria Math" panose="02040503050406030204" pitchFamily="18" charset="0"/>
                                            <a:ea typeface="Cambria Math" panose="02040503050406030204" pitchFamily="18" charset="0"/>
                                          </a:rPr>
                                        </m:ctrlPr>
                                      </m:naryPr>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1</m:t>
                                            </m:r>
                                            <m:r>
                                              <a:rPr lang="en-US" sz="2400" b="1" i="1" smtClean="0">
                                                <a:solidFill>
                                                  <a:schemeClr val="tx1"/>
                                                </a:solidFill>
                                                <a:latin typeface="Cambria Math" panose="02040503050406030204" pitchFamily="18" charset="0"/>
                                                <a:ea typeface="Cambria Math" panose="02040503050406030204" pitchFamily="18" charset="0"/>
                                              </a:rPr>
                                              <m:t>𝒍</m:t>
                                            </m:r>
                                          </m:sub>
                                        </m:sSub>
                                      </m:sub>
                                      <m:sup>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1</m:t>
                                            </m:r>
                                            <m:r>
                                              <a:rPr lang="en-US" sz="2400" b="1" i="1" smtClean="0">
                                                <a:solidFill>
                                                  <a:schemeClr val="tx1"/>
                                                </a:solidFill>
                                                <a:latin typeface="Cambria Math" panose="02040503050406030204" pitchFamily="18" charset="0"/>
                                                <a:ea typeface="Cambria Math" panose="02040503050406030204" pitchFamily="18" charset="0"/>
                                              </a:rPr>
                                              <m:t>𝒖</m:t>
                                            </m:r>
                                          </m:sub>
                                        </m:sSub>
                                      </m:sup>
                                      <m:e>
                                        <m:sSub>
                                          <m:sSubPr>
                                            <m:ctrlPr>
                                              <a:rPr lang="en-US" sz="2400" i="1">
                                                <a:solidFill>
                                                  <a:schemeClr val="tx1"/>
                                                </a:solidFill>
                                                <a:latin typeface="Cambria Math" panose="02040503050406030204" pitchFamily="18" charset="0"/>
                                              </a:rPr>
                                            </m:ctrlPr>
                                          </m:sSubPr>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𝐷</m:t>
                                                </m:r>
                                              </m:e>
                                              <m:sub>
                                                <m:r>
                                                  <a:rPr lang="en-US" sz="2400" b="0" i="1" smtClean="0">
                                                    <a:solidFill>
                                                      <a:schemeClr val="tx1"/>
                                                    </a:solidFill>
                                                    <a:latin typeface="Cambria Math" panose="02040503050406030204" pitchFamily="18" charset="0"/>
                                                  </a:rPr>
                                                  <m:t>1</m:t>
                                                </m:r>
                                              </m:sub>
                                            </m:sSub>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sub>
                                        </m:sSub>
                                        <m:d>
                                          <m:dPr>
                                            <m:ctrlPr>
                                              <a:rPr lang="en-US" sz="2400" i="1">
                                                <a:solidFill>
                                                  <a:schemeClr val="tx1"/>
                                                </a:solidFill>
                                                <a:latin typeface="Cambria Math" panose="02040503050406030204" pitchFamily="18" charset="0"/>
                                                <a:ea typeface="Cambria Math" panose="02040503050406030204" pitchFamily="18" charset="0"/>
                                              </a:rPr>
                                            </m:ctrlPr>
                                          </m:dPr>
                                          <m:e>
                                            <m:r>
                                              <a:rPr lang="en-US" sz="2400" i="1">
                                                <a:solidFill>
                                                  <a:schemeClr val="tx1"/>
                                                </a:solidFill>
                                                <a:latin typeface="Cambria Math" panose="02040503050406030204" pitchFamily="18" charset="0"/>
                                                <a:ea typeface="Cambria Math" panose="02040503050406030204" pitchFamily="18" charset="0"/>
                                              </a:rPr>
                                              <m:t>𝑇</m:t>
                                            </m:r>
                                          </m:e>
                                        </m:d>
                                        <m:r>
                                          <a:rPr lang="en-US" sz="2400" i="1">
                                            <a:solidFill>
                                              <a:schemeClr val="tx1"/>
                                            </a:solidFill>
                                            <a:latin typeface="Cambria Math" panose="02040503050406030204" pitchFamily="18" charset="0"/>
                                            <a:ea typeface="Cambria Math" panose="02040503050406030204" pitchFamily="18" charset="0"/>
                                          </a:rPr>
                                          <m:t>𝑑</m:t>
                                        </m:r>
                                        <m:r>
                                          <a:rPr lang="el-GR" sz="2400" i="1">
                                            <a:solidFill>
                                              <a:schemeClr val="tx1"/>
                                            </a:solidFill>
                                            <a:latin typeface="Cambria Math" panose="02040503050406030204" pitchFamily="18" charset="0"/>
                                            <a:ea typeface="Cambria Math" panose="02040503050406030204" pitchFamily="18" charset="0"/>
                                          </a:rPr>
                                          <m:t>𝜆</m:t>
                                        </m:r>
                                      </m:e>
                                    </m:nary>
                                  </m:den>
                                </m:f>
                                <m:r>
                                  <a:rPr lang="en-US" sz="2400" i="1" smtClean="0">
                                    <a:solidFill>
                                      <a:schemeClr val="tx1"/>
                                    </a:solidFill>
                                    <a:latin typeface="Cambria Math" panose="02040503050406030204" pitchFamily="18" charset="0"/>
                                    <a:ea typeface="Cambria Math" panose="02040503050406030204" pitchFamily="18" charset="0"/>
                                  </a:rPr>
                                  <m:t>∙</m:t>
                                </m:r>
                                <m:f>
                                  <m:fPr>
                                    <m:ctrlPr>
                                      <a:rPr lang="en-US" sz="2400" i="1" smtClean="0">
                                        <a:solidFill>
                                          <a:schemeClr val="tx1"/>
                                        </a:solidFill>
                                        <a:latin typeface="Cambria Math" panose="02040503050406030204" pitchFamily="18" charset="0"/>
                                        <a:ea typeface="Cambria Math" panose="02040503050406030204" pitchFamily="18" charset="0"/>
                                      </a:rPr>
                                    </m:ctrlPr>
                                  </m:fPr>
                                  <m:num>
                                    <m:nary>
                                      <m:naryPr>
                                        <m:ctrlPr>
                                          <a:rPr lang="en-US" sz="2400" i="1">
                                            <a:solidFill>
                                              <a:schemeClr val="tx1"/>
                                            </a:solidFill>
                                            <a:latin typeface="Cambria Math" panose="02040503050406030204" pitchFamily="18" charset="0"/>
                                            <a:ea typeface="Cambria Math" panose="02040503050406030204" pitchFamily="18" charset="0"/>
                                          </a:rPr>
                                        </m:ctrlPr>
                                      </m:naryPr>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2</m:t>
                                            </m:r>
                                            <m:r>
                                              <a:rPr lang="en-US" sz="2400" b="1" i="1" smtClean="0">
                                                <a:solidFill>
                                                  <a:schemeClr val="tx1"/>
                                                </a:solidFill>
                                                <a:latin typeface="Cambria Math" panose="02040503050406030204" pitchFamily="18" charset="0"/>
                                                <a:ea typeface="Cambria Math" panose="02040503050406030204" pitchFamily="18" charset="0"/>
                                              </a:rPr>
                                              <m:t>𝒍</m:t>
                                            </m:r>
                                          </m:sub>
                                        </m:sSub>
                                      </m:sub>
                                      <m:sup>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2</m:t>
                                            </m:r>
                                            <m:r>
                                              <a:rPr lang="en-US" sz="2400" b="1" i="1" smtClean="0">
                                                <a:solidFill>
                                                  <a:schemeClr val="tx1"/>
                                                </a:solidFill>
                                                <a:latin typeface="Cambria Math" panose="02040503050406030204" pitchFamily="18" charset="0"/>
                                                <a:ea typeface="Cambria Math" panose="02040503050406030204" pitchFamily="18" charset="0"/>
                                              </a:rPr>
                                              <m:t>𝒖</m:t>
                                            </m:r>
                                          </m:sub>
                                        </m:sSub>
                                      </m:sup>
                                      <m:e>
                                        <m:sSub>
                                          <m:sSubPr>
                                            <m:ctrlPr>
                                              <a:rPr lang="en-US" sz="2400" i="1">
                                                <a:solidFill>
                                                  <a:schemeClr val="tx1"/>
                                                </a:solidFill>
                                                <a:latin typeface="Cambria Math" panose="02040503050406030204" pitchFamily="18" charset="0"/>
                                              </a:rPr>
                                            </m:ctrlPr>
                                          </m:sSubPr>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𝐷</m:t>
                                                </m:r>
                                              </m:e>
                                              <m:sub>
                                                <m:r>
                                                  <a:rPr lang="en-US" sz="2400" b="0" i="1" smtClean="0">
                                                    <a:solidFill>
                                                      <a:schemeClr val="tx1"/>
                                                    </a:solidFill>
                                                    <a:latin typeface="Cambria Math" panose="02040503050406030204" pitchFamily="18" charset="0"/>
                                                  </a:rPr>
                                                  <m:t>2</m:t>
                                                </m:r>
                                              </m:sub>
                                            </m:sSub>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sub>
                                        </m:sSub>
                                        <m:d>
                                          <m:dPr>
                                            <m:ctrlPr>
                                              <a:rPr lang="en-US" sz="2400" i="1">
                                                <a:solidFill>
                                                  <a:schemeClr val="tx1"/>
                                                </a:solidFill>
                                                <a:latin typeface="Cambria Math" panose="02040503050406030204" pitchFamily="18" charset="0"/>
                                                <a:ea typeface="Cambria Math" panose="02040503050406030204" pitchFamily="18" charset="0"/>
                                              </a:rPr>
                                            </m:ctrlPr>
                                          </m:dPr>
                                          <m:e>
                                            <m:r>
                                              <a:rPr lang="en-US" sz="2400" i="1">
                                                <a:solidFill>
                                                  <a:schemeClr val="tx1"/>
                                                </a:solidFill>
                                                <a:latin typeface="Cambria Math" panose="02040503050406030204" pitchFamily="18" charset="0"/>
                                                <a:ea typeface="Cambria Math" panose="02040503050406030204" pitchFamily="18" charset="0"/>
                                              </a:rPr>
                                              <m:t>𝑇</m:t>
                                            </m:r>
                                          </m:e>
                                        </m:d>
                                        <m:r>
                                          <a:rPr lang="en-US" sz="2400" b="0" i="1" smtClean="0">
                                            <a:solidFill>
                                              <a:schemeClr val="tx1"/>
                                            </a:solidFill>
                                            <a:latin typeface="Cambria Math" panose="02040503050406030204" pitchFamily="18" charset="0"/>
                                            <a:ea typeface="Cambria Math" panose="02040503050406030204" pitchFamily="18" charset="0"/>
                                          </a:rPr>
                                          <m:t> </m:t>
                                        </m:r>
                                        <m:r>
                                          <a:rPr lang="en-US" sz="2400" i="1">
                                            <a:solidFill>
                                              <a:schemeClr val="tx1"/>
                                            </a:solidFill>
                                            <a:latin typeface="Cambria Math" panose="02040503050406030204" pitchFamily="18" charset="0"/>
                                            <a:ea typeface="Cambria Math" panose="02040503050406030204" pitchFamily="18" charset="0"/>
                                          </a:rPr>
                                          <m:t>𝑑</m:t>
                                        </m:r>
                                        <m:r>
                                          <a:rPr lang="el-GR" sz="2400" i="1">
                                            <a:solidFill>
                                              <a:schemeClr val="tx1"/>
                                            </a:solidFill>
                                            <a:latin typeface="Cambria Math" panose="02040503050406030204" pitchFamily="18" charset="0"/>
                                            <a:ea typeface="Cambria Math" panose="02040503050406030204" pitchFamily="18" charset="0"/>
                                          </a:rPr>
                                          <m:t>𝜆</m:t>
                                        </m:r>
                                      </m:e>
                                    </m:nary>
                                  </m:num>
                                  <m:den>
                                    <m:nary>
                                      <m:naryPr>
                                        <m:ctrlPr>
                                          <a:rPr lang="en-US" sz="2400" i="1">
                                            <a:solidFill>
                                              <a:schemeClr val="tx1"/>
                                            </a:solidFill>
                                            <a:latin typeface="Cambria Math" panose="02040503050406030204" pitchFamily="18" charset="0"/>
                                            <a:ea typeface="Cambria Math" panose="02040503050406030204" pitchFamily="18" charset="0"/>
                                          </a:rPr>
                                        </m:ctrlPr>
                                      </m:naryPr>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2</m:t>
                                            </m:r>
                                            <m:r>
                                              <a:rPr lang="en-US" sz="2400" b="1" i="1" smtClean="0">
                                                <a:solidFill>
                                                  <a:schemeClr val="tx1"/>
                                                </a:solidFill>
                                                <a:latin typeface="Cambria Math" panose="02040503050406030204" pitchFamily="18" charset="0"/>
                                                <a:ea typeface="Cambria Math" panose="02040503050406030204" pitchFamily="18" charset="0"/>
                                              </a:rPr>
                                              <m:t>𝒍</m:t>
                                            </m:r>
                                          </m:sub>
                                        </m:sSub>
                                      </m:sub>
                                      <m:sup>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2</m:t>
                                            </m:r>
                                            <m:r>
                                              <a:rPr lang="en-US" sz="2400" b="1" i="1" smtClean="0">
                                                <a:solidFill>
                                                  <a:schemeClr val="tx1"/>
                                                </a:solidFill>
                                                <a:latin typeface="Cambria Math" panose="02040503050406030204" pitchFamily="18" charset="0"/>
                                                <a:ea typeface="Cambria Math" panose="02040503050406030204" pitchFamily="18" charset="0"/>
                                              </a:rPr>
                                              <m:t>𝒖</m:t>
                                            </m:r>
                                          </m:sub>
                                        </m:sSub>
                                      </m:sup>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𝐷</m:t>
                                            </m:r>
                                          </m:e>
                                          <m:sub>
                                            <m:r>
                                              <a:rPr lang="en-US" sz="2400" b="0" i="1" smtClean="0">
                                                <a:solidFill>
                                                  <a:schemeClr val="tx1"/>
                                                </a:solidFill>
                                                <a:latin typeface="Cambria Math" panose="02040503050406030204" pitchFamily="18" charset="0"/>
                                              </a:rPr>
                                              <m:t>2</m:t>
                                            </m:r>
                                          </m:sub>
                                        </m:sSub>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r>
                                          <a:rPr lang="en-US" sz="2400" i="1">
                                            <a:solidFill>
                                              <a:schemeClr val="tx1"/>
                                            </a:solidFill>
                                            <a:latin typeface="Cambria Math" panose="02040503050406030204" pitchFamily="18" charset="0"/>
                                          </a:rPr>
                                          <m:t>)(</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sub>
                                        </m:sSub>
                                        <m:d>
                                          <m:dPr>
                                            <m:ctrlPr>
                                              <a:rPr lang="en-US" sz="2400" i="1">
                                                <a:solidFill>
                                                  <a:schemeClr val="tx1"/>
                                                </a:solidFill>
                                                <a:latin typeface="Cambria Math" panose="02040503050406030204" pitchFamily="18" charset="0"/>
                                                <a:ea typeface="Cambria Math" panose="02040503050406030204" pitchFamily="18" charset="0"/>
                                              </a:rPr>
                                            </m:ctrlPr>
                                          </m:dPr>
                                          <m:e>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𝑇</m:t>
                                                </m:r>
                                              </m:e>
                                              <m:sub>
                                                <m:r>
                                                  <a:rPr lang="en-US" sz="2400" i="1">
                                                    <a:solidFill>
                                                      <a:schemeClr val="tx1"/>
                                                    </a:solidFill>
                                                    <a:latin typeface="Cambria Math" panose="02040503050406030204" pitchFamily="18" charset="0"/>
                                                    <a:ea typeface="Cambria Math" panose="02040503050406030204" pitchFamily="18" charset="0"/>
                                                  </a:rPr>
                                                  <m:t>2</m:t>
                                                </m:r>
                                              </m:sub>
                                            </m:sSub>
                                          </m:e>
                                        </m:d>
                                      </m:e>
                                    </m:nary>
                                    <m:r>
                                      <a:rPr lang="en-US" sz="2400" i="1">
                                        <a:solidFill>
                                          <a:schemeClr val="tx1"/>
                                        </a:solidFill>
                                        <a:latin typeface="Cambria Math" panose="02040503050406030204" pitchFamily="18" charset="0"/>
                                        <a:ea typeface="Cambria Math" panose="02040503050406030204" pitchFamily="18" charset="0"/>
                                      </a:rPr>
                                      <m:t>𝑑</m:t>
                                    </m:r>
                                    <m:r>
                                      <a:rPr lang="el-GR" sz="2400" i="1">
                                        <a:solidFill>
                                          <a:schemeClr val="tx1"/>
                                        </a:solidFill>
                                        <a:latin typeface="Cambria Math" panose="02040503050406030204" pitchFamily="18" charset="0"/>
                                        <a:ea typeface="Cambria Math" panose="02040503050406030204" pitchFamily="18" charset="0"/>
                                      </a:rPr>
                                      <m:t>𝜆</m:t>
                                    </m:r>
                                  </m:den>
                                </m:f>
                              </m:oMath>
                            </m:oMathPara>
                          </a14:m>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(34)</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3867671700"/>
                  </p:ext>
                </p:extLst>
              </p:nvPr>
            </p:nvGraphicFramePr>
            <p:xfrm>
              <a:off x="457200" y="2803810"/>
              <a:ext cx="8382000" cy="1253490"/>
            </p:xfrm>
            <a:graphic>
              <a:graphicData uri="http://schemas.openxmlformats.org/drawingml/2006/table">
                <a:tbl>
                  <a:tblPr firstRow="1" firstCol="1" bandRow="1">
                    <a:tableStyleId>{5C22544A-7EE6-4342-B048-85BDC9FD1C3A}</a:tableStyleId>
                  </a:tblPr>
                  <a:tblGrid>
                    <a:gridCol w="162560"/>
                    <a:gridCol w="7443329"/>
                    <a:gridCol w="776111"/>
                  </a:tblGrid>
                  <a:tr h="1253490">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blipFill rotWithShape="0">
                          <a:blip r:embed="rId5"/>
                          <a:stretch>
                            <a:fillRect l="-2211" r="-10401"/>
                          </a:stretch>
                        </a:blip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(34)</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p:sp>
        <p:nvSpPr>
          <p:cNvPr id="6" name="Title 1"/>
          <p:cNvSpPr>
            <a:spLocks noGrp="1"/>
          </p:cNvSpPr>
          <p:nvPr>
            <p:ph type="title"/>
          </p:nvPr>
        </p:nvSpPr>
        <p:spPr>
          <a:xfrm>
            <a:off x="457201" y="274638"/>
            <a:ext cx="8229600" cy="1143000"/>
          </a:xfrm>
        </p:spPr>
        <p:txBody>
          <a:bodyPr>
            <a:normAutofit/>
          </a:bodyPr>
          <a:lstStyle/>
          <a:p>
            <a:r>
              <a:rPr lang="en-US" sz="3200" dirty="0"/>
              <a:t>Wide-Bandwidth Detectors - </a:t>
            </a:r>
            <a:r>
              <a:rPr lang="en-US" sz="3200" dirty="0" smtClean="0"/>
              <a:t>VII</a:t>
            </a:r>
            <a:endParaRPr lang="en-US" sz="3200" dirty="0"/>
          </a:p>
        </p:txBody>
      </p:sp>
    </p:spTree>
    <p:extLst>
      <p:ext uri="{BB962C8B-B14F-4D97-AF65-F5344CB8AC3E}">
        <p14:creationId xmlns:p14="http://schemas.microsoft.com/office/powerpoint/2010/main" val="145948005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3431709"/>
              </a:xfrm>
            </p:spPr>
            <p:txBody>
              <a:bodyPr/>
              <a:lstStyle/>
              <a:p>
                <a:pPr marL="0" indent="0">
                  <a:buNone/>
                </a:pPr>
                <a:r>
                  <a:rPr lang="en-US" sz="2400" dirty="0" smtClean="0">
                    <a:latin typeface="+mj-lt"/>
                  </a:rPr>
                  <a:t>Alternatively, we can approximate the wide-band signal using the average value across the band so that:</a:t>
                </a:r>
              </a:p>
              <a:p>
                <a:pPr marL="0" indent="0">
                  <a:buNone/>
                </a:pPr>
                <a:endParaRPr lang="en-US" sz="2400" dirty="0">
                  <a:latin typeface="+mj-lt"/>
                </a:endParaRPr>
              </a:p>
              <a:p>
                <a:pPr marL="0" indent="0">
                  <a:buNone/>
                </a:pPr>
                <a:endParaRPr lang="en-US" sz="2400" dirty="0" smtClean="0">
                  <a:latin typeface="+mj-lt"/>
                </a:endParaRPr>
              </a:p>
              <a:p>
                <a:pPr marL="0" indent="0">
                  <a:buNone/>
                </a:pPr>
                <a:endParaRPr lang="en-US" sz="2400" dirty="0" smtClean="0">
                  <a:latin typeface="+mj-lt"/>
                </a:endParaRPr>
              </a:p>
              <a:p>
                <a:pPr marL="0" indent="0">
                  <a:buNone/>
                </a:pPr>
                <a:r>
                  <a:rPr lang="en-US" sz="2400" dirty="0" smtClean="0">
                    <a:latin typeface="+mj-lt"/>
                  </a:rPr>
                  <a:t>Given </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𝑇</m:t>
                        </m:r>
                      </m:e>
                      <m:sub>
                        <m:r>
                          <a:rPr lang="en-US" sz="2400" i="1">
                            <a:latin typeface="Cambria Math" panose="02040503050406030204" pitchFamily="18" charset="0"/>
                            <a:ea typeface="Cambria Math" panose="02040503050406030204" pitchFamily="18" charset="0"/>
                          </a:rPr>
                          <m:t>1</m:t>
                        </m:r>
                      </m:sub>
                    </m:sSub>
                  </m:oMath>
                </a14:m>
                <a:r>
                  <a:rPr lang="en-US" sz="2400" dirty="0" smtClean="0">
                    <a:latin typeface="+mj-lt"/>
                  </a:rPr>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𝑇</m:t>
                        </m:r>
                      </m:e>
                      <m:sub>
                        <m:r>
                          <a:rPr lang="en-US" sz="2400" i="1">
                            <a:latin typeface="Cambria Math" panose="02040503050406030204" pitchFamily="18" charset="0"/>
                            <a:ea typeface="Cambria Math" panose="02040503050406030204" pitchFamily="18" charset="0"/>
                          </a:rPr>
                          <m:t>2</m:t>
                        </m:r>
                      </m:sub>
                    </m:sSub>
                  </m:oMath>
                </a14:m>
                <a:r>
                  <a:rPr lang="en-US" sz="2400" dirty="0" smtClean="0">
                    <a:latin typeface="+mj-lt"/>
                  </a:rPr>
                  <a:t>we calculate </a:t>
                </a:r>
                <a14:m>
                  <m:oMath xmlns:m="http://schemas.openxmlformats.org/officeDocument/2006/math">
                    <m:r>
                      <a:rPr lang="en-US" sz="2400" i="1">
                        <a:latin typeface="Cambria Math" panose="02040503050406030204" pitchFamily="18" charset="0"/>
                        <a:ea typeface="Cambria Math" panose="02040503050406030204" pitchFamily="18" charset="0"/>
                      </a:rPr>
                      <m:t>𝑇</m:t>
                    </m:r>
                  </m:oMath>
                </a14:m>
                <a:r>
                  <a:rPr lang="en-US" sz="2400" dirty="0" smtClean="0">
                    <a:latin typeface="+mj-lt"/>
                  </a:rPr>
                  <a:t> that satisfies either Equation 34 or 35.</a:t>
                </a:r>
              </a:p>
              <a:p>
                <a:pPr marL="0" indent="0">
                  <a:buNone/>
                </a:pPr>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3431709"/>
              </a:xfrm>
              <a:blipFill rotWithShape="0">
                <a:blip r:embed="rId3"/>
                <a:stretch>
                  <a:fillRect l="-1111" t="-1423" r="-1926"/>
                </a:stretch>
              </a:blipFill>
            </p:spPr>
            <p:txBody>
              <a:bodyPr/>
              <a:lstStyle/>
              <a:p>
                <a:r>
                  <a:rPr lang="en-US">
                    <a:noFill/>
                  </a:rPr>
                  <a:t> </a:t>
                </a:r>
              </a:p>
            </p:txBody>
          </p:sp>
        </mc:Fallback>
      </mc:AlternateContent>
      <p:sp>
        <p:nvSpPr>
          <p:cNvPr id="4" name="TextBox 3"/>
          <p:cNvSpPr txBox="1"/>
          <p:nvPr/>
        </p:nvSpPr>
        <p:spPr>
          <a:xfrm>
            <a:off x="838200" y="3352800"/>
            <a:ext cx="65" cy="553998"/>
          </a:xfrm>
          <a:prstGeom prst="rect">
            <a:avLst/>
          </a:prstGeom>
          <a:noFill/>
        </p:spPr>
        <p:txBody>
          <a:bodyPr wrap="none" lIns="0" tIns="0" rIns="0" bIns="0" rtlCol="0">
            <a:spAutoFit/>
          </a:bodyPr>
          <a:lstStyle/>
          <a:p>
            <a:endParaRPr lang="en-US" sz="3600" dirty="0"/>
          </a:p>
        </p:txBody>
      </p:sp>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776294362"/>
                  </p:ext>
                </p:extLst>
              </p:nvPr>
            </p:nvGraphicFramePr>
            <p:xfrm>
              <a:off x="152400" y="2583873"/>
              <a:ext cx="8382000" cy="1096391"/>
            </p:xfrm>
            <a:graphic>
              <a:graphicData uri="http://schemas.openxmlformats.org/drawingml/2006/table">
                <a:tbl>
                  <a:tblPr firstRow="1" firstCol="1" bandRow="1">
                    <a:tableStyleId>{5C22544A-7EE6-4342-B048-85BDC9FD1C3A}</a:tableStyleId>
                  </a:tblPr>
                  <a:tblGrid>
                    <a:gridCol w="162560"/>
                    <a:gridCol w="7443329"/>
                    <a:gridCol w="776111"/>
                  </a:tblGrid>
                  <a:tr h="0">
                    <a:tc>
                      <a:txBody>
                        <a:bodyPr/>
                        <a:lstStyle/>
                        <a:p>
                          <a:pPr marL="0" marR="0">
                            <a:lnSpc>
                              <a:spcPct val="107000"/>
                            </a:lnSpc>
                            <a:spcBef>
                              <a:spcPts val="0"/>
                            </a:spcBef>
                            <a:spcAft>
                              <a:spcPts val="0"/>
                            </a:spcAft>
                          </a:pPr>
                          <a:r>
                            <a:rPr lang="en-US" sz="2400" dirty="0">
                              <a:solidFill>
                                <a:schemeClr val="tx1"/>
                              </a:solidFill>
                              <a:effectLst/>
                              <a:latin typeface="+mj-lt"/>
                            </a:rPr>
                            <a:t> </a:t>
                          </a:r>
                          <a:endParaRPr lang="en-US" sz="24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chor="ctr">
                        <a:noFill/>
                      </a:tcPr>
                    </a:tc>
                    <a:tc>
                      <a:txBody>
                        <a:bodyPr/>
                        <a:lstStyle/>
                        <a:p>
                          <a:pPr marL="0" marR="0">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acc>
                                  <m:accPr>
                                    <m:chr m:val="̅"/>
                                    <m:ctrlPr>
                                      <a:rPr lang="el-GR" sz="2800" i="1" smtClean="0">
                                        <a:solidFill>
                                          <a:schemeClr val="tx1"/>
                                        </a:solidFill>
                                        <a:latin typeface="Cambria Math" panose="02040503050406030204" pitchFamily="18" charset="0"/>
                                        <a:ea typeface="Cambria Math" panose="02040503050406030204" pitchFamily="18" charset="0"/>
                                      </a:rPr>
                                    </m:ctrlPr>
                                  </m:accPr>
                                  <m:e>
                                    <m:sSub>
                                      <m:sSubPr>
                                        <m:ctrlPr>
                                          <a:rPr lang="el-GR" sz="2800" i="1">
                                            <a:solidFill>
                                              <a:schemeClr val="tx1"/>
                                            </a:solidFill>
                                            <a:latin typeface="Cambria Math" panose="02040503050406030204" pitchFamily="18" charset="0"/>
                                            <a:ea typeface="Cambria Math" panose="02040503050406030204" pitchFamily="18" charset="0"/>
                                          </a:rPr>
                                        </m:ctrlPr>
                                      </m:sSubPr>
                                      <m:e>
                                        <m:r>
                                          <m:rPr>
                                            <m:sty m:val="p"/>
                                          </m:rPr>
                                          <a:rPr lang="el-GR" sz="2800" i="1">
                                            <a:solidFill>
                                              <a:schemeClr val="tx1"/>
                                            </a:solidFill>
                                            <a:latin typeface="Cambria Math" panose="02040503050406030204" pitchFamily="18" charset="0"/>
                                            <a:ea typeface="Cambria Math" panose="02040503050406030204" pitchFamily="18" charset="0"/>
                                          </a:rPr>
                                          <m:t>ε</m:t>
                                        </m:r>
                                      </m:e>
                                      <m:sub>
                                        <m:r>
                                          <a:rPr lang="en-US" sz="2800" i="1">
                                            <a:solidFill>
                                              <a:schemeClr val="tx1"/>
                                            </a:solidFill>
                                            <a:latin typeface="Cambria Math" panose="02040503050406030204" pitchFamily="18" charset="0"/>
                                            <a:ea typeface="Cambria Math" panose="02040503050406030204" pitchFamily="18" charset="0"/>
                                          </a:rPr>
                                          <m:t>𝑟</m:t>
                                        </m:r>
                                      </m:sub>
                                    </m:sSub>
                                  </m:e>
                                </m:acc>
                                <m:r>
                                  <a:rPr lang="en-US" sz="2800" i="1">
                                    <a:solidFill>
                                      <a:schemeClr val="tx1"/>
                                    </a:solidFill>
                                    <a:latin typeface="Cambria Math" panose="02040503050406030204" pitchFamily="18" charset="0"/>
                                    <a:ea typeface="Cambria Math" panose="02040503050406030204" pitchFamily="18" charset="0"/>
                                  </a:rPr>
                                  <m:t>=</m:t>
                                </m:r>
                                <m:f>
                                  <m:fPr>
                                    <m:ctrlPr>
                                      <a:rPr lang="en-US" sz="2800" i="1">
                                        <a:solidFill>
                                          <a:schemeClr val="tx1"/>
                                        </a:solidFill>
                                        <a:latin typeface="Cambria Math" panose="02040503050406030204" pitchFamily="18" charset="0"/>
                                        <a:ea typeface="Cambria Math" panose="02040503050406030204" pitchFamily="18" charset="0"/>
                                      </a:rPr>
                                    </m:ctrlPr>
                                  </m:fPr>
                                  <m:num>
                                    <m:acc>
                                      <m:accPr>
                                        <m:chr m:val="̅"/>
                                        <m:ctrlPr>
                                          <a:rPr lang="en-US" sz="2800" i="1">
                                            <a:solidFill>
                                              <a:schemeClr val="tx1"/>
                                            </a:solidFill>
                                            <a:latin typeface="Cambria Math" panose="02040503050406030204" pitchFamily="18" charset="0"/>
                                            <a:ea typeface="Cambria Math" panose="02040503050406030204" pitchFamily="18" charset="0"/>
                                          </a:rPr>
                                        </m:ctrlPr>
                                      </m:accPr>
                                      <m:e>
                                        <m:sSub>
                                          <m:sSubPr>
                                            <m:ctrlPr>
                                              <a:rPr lang="el-GR" sz="2800" i="1">
                                                <a:solidFill>
                                                  <a:schemeClr val="tx1"/>
                                                </a:solidFill>
                                                <a:latin typeface="Cambria Math" panose="02040503050406030204" pitchFamily="18" charset="0"/>
                                                <a:ea typeface="Cambria Math" panose="02040503050406030204" pitchFamily="18" charset="0"/>
                                              </a:rPr>
                                            </m:ctrlPr>
                                          </m:sSubPr>
                                          <m:e>
                                            <m:r>
                                              <m:rPr>
                                                <m:sty m:val="p"/>
                                              </m:rPr>
                                              <a:rPr lang="el-GR" sz="2800" i="1">
                                                <a:solidFill>
                                                  <a:schemeClr val="tx1"/>
                                                </a:solidFill>
                                                <a:latin typeface="Cambria Math" panose="02040503050406030204" pitchFamily="18" charset="0"/>
                                                <a:ea typeface="Cambria Math" panose="02040503050406030204" pitchFamily="18" charset="0"/>
                                              </a:rPr>
                                              <m:t>ε</m:t>
                                            </m:r>
                                          </m:e>
                                          <m:sub>
                                            <m:r>
                                              <a:rPr lang="en-US" sz="2800" i="1">
                                                <a:solidFill>
                                                  <a:schemeClr val="tx1"/>
                                                </a:solidFill>
                                                <a:latin typeface="Cambria Math" panose="02040503050406030204" pitchFamily="18" charset="0"/>
                                                <a:ea typeface="Cambria Math" panose="02040503050406030204" pitchFamily="18" charset="0"/>
                                              </a:rPr>
                                              <m:t>1</m:t>
                                            </m:r>
                                          </m:sub>
                                        </m:sSub>
                                      </m:e>
                                    </m:acc>
                                  </m:num>
                                  <m:den>
                                    <m:acc>
                                      <m:accPr>
                                        <m:chr m:val="̅"/>
                                        <m:ctrlPr>
                                          <a:rPr lang="en-US" sz="2800" i="1">
                                            <a:solidFill>
                                              <a:schemeClr val="tx1"/>
                                            </a:solidFill>
                                            <a:latin typeface="Cambria Math" panose="02040503050406030204" pitchFamily="18" charset="0"/>
                                            <a:ea typeface="Cambria Math" panose="02040503050406030204" pitchFamily="18" charset="0"/>
                                          </a:rPr>
                                        </m:ctrlPr>
                                      </m:accPr>
                                      <m:e>
                                        <m:sSub>
                                          <m:sSubPr>
                                            <m:ctrlPr>
                                              <a:rPr lang="el-GR" sz="2800" i="1">
                                                <a:solidFill>
                                                  <a:schemeClr val="tx1"/>
                                                </a:solidFill>
                                                <a:latin typeface="Cambria Math" panose="02040503050406030204" pitchFamily="18" charset="0"/>
                                                <a:ea typeface="Cambria Math" panose="02040503050406030204" pitchFamily="18" charset="0"/>
                                              </a:rPr>
                                            </m:ctrlPr>
                                          </m:sSubPr>
                                          <m:e>
                                            <m:r>
                                              <m:rPr>
                                                <m:sty m:val="p"/>
                                              </m:rPr>
                                              <a:rPr lang="el-GR" sz="2800" i="1">
                                                <a:solidFill>
                                                  <a:schemeClr val="tx1"/>
                                                </a:solidFill>
                                                <a:latin typeface="Cambria Math" panose="02040503050406030204" pitchFamily="18" charset="0"/>
                                                <a:ea typeface="Cambria Math" panose="02040503050406030204" pitchFamily="18" charset="0"/>
                                              </a:rPr>
                                              <m:t>ε</m:t>
                                            </m:r>
                                          </m:e>
                                          <m:sub>
                                            <m:r>
                                              <a:rPr lang="en-US" sz="2800" i="1">
                                                <a:solidFill>
                                                  <a:schemeClr val="tx1"/>
                                                </a:solidFill>
                                                <a:latin typeface="Cambria Math" panose="02040503050406030204" pitchFamily="18" charset="0"/>
                                                <a:ea typeface="Cambria Math" panose="02040503050406030204" pitchFamily="18" charset="0"/>
                                              </a:rPr>
                                              <m:t>2</m:t>
                                            </m:r>
                                          </m:sub>
                                        </m:sSub>
                                      </m:e>
                                    </m:acc>
                                  </m:den>
                                </m:f>
                                <m:r>
                                  <a:rPr lang="en-US" sz="2800" b="0" i="1" smtClean="0">
                                    <a:solidFill>
                                      <a:schemeClr val="tx1"/>
                                    </a:solidFill>
                                    <a:latin typeface="Cambria Math" panose="02040503050406030204" pitchFamily="18" charset="0"/>
                                    <a:ea typeface="Cambria Math" panose="02040503050406030204" pitchFamily="18" charset="0"/>
                                  </a:rPr>
                                  <m:t>=</m:t>
                                </m:r>
                                <m:f>
                                  <m:fPr>
                                    <m:ctrlPr>
                                      <a:rPr lang="en-US" sz="2800" i="1" smtClean="0">
                                        <a:solidFill>
                                          <a:schemeClr val="tx1"/>
                                        </a:solidFill>
                                        <a:latin typeface="Cambria Math" panose="02040503050406030204" pitchFamily="18" charset="0"/>
                                      </a:rPr>
                                    </m:ctrlPr>
                                  </m:fPr>
                                  <m:num>
                                    <m:sSub>
                                      <m:sSubPr>
                                        <m:ctrlPr>
                                          <a:rPr lang="en-US" sz="2800" b="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𝑖</m:t>
                                        </m:r>
                                      </m:e>
                                      <m:sub>
                                        <m:r>
                                          <a:rPr lang="en-US" sz="2800" b="0" i="1" smtClean="0">
                                            <a:solidFill>
                                              <a:schemeClr val="tx1"/>
                                            </a:solidFill>
                                            <a:latin typeface="Cambria Math" panose="02040503050406030204" pitchFamily="18" charset="0"/>
                                          </a:rPr>
                                          <m:t>𝑏</m:t>
                                        </m:r>
                                        <m:r>
                                          <a:rPr lang="en-US" sz="2800" b="0" i="1" smtClean="0">
                                            <a:solidFill>
                                              <a:schemeClr val="tx1"/>
                                            </a:solidFill>
                                            <a:latin typeface="Cambria Math" panose="02040503050406030204" pitchFamily="18" charset="0"/>
                                          </a:rPr>
                                          <m:t>,</m:t>
                                        </m:r>
                                        <m:r>
                                          <a:rPr lang="el-GR" sz="2800" i="1">
                                            <a:solidFill>
                                              <a:schemeClr val="tx1"/>
                                            </a:solidFill>
                                            <a:latin typeface="Cambria Math" panose="02040503050406030204" pitchFamily="18" charset="0"/>
                                            <a:ea typeface="Cambria Math" panose="02040503050406030204" pitchFamily="18" charset="0"/>
                                          </a:rPr>
                                          <m:t>𝜆</m:t>
                                        </m:r>
                                      </m:sub>
                                    </m:sSub>
                                    <m:d>
                                      <m:dPr>
                                        <m:ctrlPr>
                                          <a:rPr lang="en-US" sz="2800" i="1">
                                            <a:solidFill>
                                              <a:schemeClr val="tx1"/>
                                            </a:solidFill>
                                            <a:latin typeface="Cambria Math" panose="02040503050406030204" pitchFamily="18" charset="0"/>
                                            <a:ea typeface="Cambria Math" panose="02040503050406030204" pitchFamily="18" charset="0"/>
                                          </a:rPr>
                                        </m:ctrlPr>
                                      </m:dPr>
                                      <m:e>
                                        <m:sSub>
                                          <m:sSubPr>
                                            <m:ctrlPr>
                                              <a:rPr lang="en-US" sz="2800" i="1" smtClean="0">
                                                <a:solidFill>
                                                  <a:schemeClr val="tx1"/>
                                                </a:solidFill>
                                                <a:latin typeface="Cambria Math" panose="02040503050406030204" pitchFamily="18" charset="0"/>
                                                <a:ea typeface="Cambria Math" panose="02040503050406030204" pitchFamily="18" charset="0"/>
                                              </a:rPr>
                                            </m:ctrlPr>
                                          </m:sSubPr>
                                          <m:e>
                                            <m:r>
                                              <a:rPr lang="en-US" sz="2800" i="1">
                                                <a:solidFill>
                                                  <a:schemeClr val="tx1"/>
                                                </a:solidFill>
                                                <a:latin typeface="Cambria Math" panose="02040503050406030204" pitchFamily="18" charset="0"/>
                                                <a:ea typeface="Cambria Math" panose="02040503050406030204" pitchFamily="18" charset="0"/>
                                              </a:rPr>
                                              <m:t>𝑇</m:t>
                                            </m:r>
                                          </m:e>
                                          <m:sub>
                                            <m:r>
                                              <a:rPr lang="en-US" sz="2800" i="1">
                                                <a:solidFill>
                                                  <a:schemeClr val="tx1"/>
                                                </a:solidFill>
                                                <a:latin typeface="Cambria Math" panose="02040503050406030204" pitchFamily="18" charset="0"/>
                                                <a:ea typeface="Cambria Math" panose="02040503050406030204" pitchFamily="18" charset="0"/>
                                              </a:rPr>
                                              <m:t>1</m:t>
                                            </m:r>
                                          </m:sub>
                                        </m:sSub>
                                        <m:r>
                                          <a:rPr lang="en-US" sz="2800" b="0" i="1" smtClean="0">
                                            <a:solidFill>
                                              <a:schemeClr val="tx1"/>
                                            </a:solidFill>
                                            <a:latin typeface="Cambria Math" panose="02040503050406030204" pitchFamily="18" charset="0"/>
                                            <a:ea typeface="Cambria Math" panose="02040503050406030204" pitchFamily="18" charset="0"/>
                                          </a:rPr>
                                          <m:t>,</m:t>
                                        </m:r>
                                        <m:acc>
                                          <m:accPr>
                                            <m:chr m:val="̅"/>
                                            <m:ctrlPr>
                                              <a:rPr lang="en-US" sz="2800" b="0" i="1" smtClean="0">
                                                <a:solidFill>
                                                  <a:schemeClr val="tx1"/>
                                                </a:solidFill>
                                                <a:latin typeface="Cambria Math" panose="02040503050406030204" pitchFamily="18" charset="0"/>
                                                <a:ea typeface="Cambria Math" panose="02040503050406030204" pitchFamily="18" charset="0"/>
                                              </a:rPr>
                                            </m:ctrlPr>
                                          </m:accPr>
                                          <m:e>
                                            <m:sSub>
                                              <m:sSubPr>
                                                <m:ctrlPr>
                                                  <a:rPr lang="en-US" sz="2800" b="0" i="1" smtClean="0">
                                                    <a:solidFill>
                                                      <a:schemeClr val="tx1"/>
                                                    </a:solidFill>
                                                    <a:latin typeface="Cambria Math" panose="02040503050406030204" pitchFamily="18" charset="0"/>
                                                    <a:ea typeface="Cambria Math" panose="02040503050406030204" pitchFamily="18" charset="0"/>
                                                  </a:rPr>
                                                </m:ctrlPr>
                                              </m:sSubPr>
                                              <m:e>
                                                <m:r>
                                                  <a:rPr lang="en-US" sz="2800" b="0" i="1" smtClean="0">
                                                    <a:solidFill>
                                                      <a:schemeClr val="tx1"/>
                                                    </a:solidFill>
                                                    <a:latin typeface="Cambria Math" panose="02040503050406030204" pitchFamily="18" charset="0"/>
                                                    <a:ea typeface="Cambria Math" panose="02040503050406030204" pitchFamily="18" charset="0"/>
                                                  </a:rPr>
                                                  <m:t>𝜆</m:t>
                                                </m:r>
                                              </m:e>
                                              <m:sub>
                                                <m:r>
                                                  <a:rPr lang="en-US" sz="2800" b="0" i="1" smtClean="0">
                                                    <a:solidFill>
                                                      <a:schemeClr val="tx1"/>
                                                    </a:solidFill>
                                                    <a:latin typeface="Cambria Math" panose="02040503050406030204" pitchFamily="18" charset="0"/>
                                                    <a:ea typeface="Cambria Math" panose="02040503050406030204" pitchFamily="18" charset="0"/>
                                                  </a:rPr>
                                                  <m:t>1</m:t>
                                                </m:r>
                                              </m:sub>
                                            </m:sSub>
                                          </m:e>
                                        </m:acc>
                                        <m:r>
                                          <a:rPr lang="en-US" sz="2800" b="0" i="1" smtClean="0">
                                            <a:solidFill>
                                              <a:schemeClr val="tx1"/>
                                            </a:solidFill>
                                            <a:latin typeface="Cambria Math" panose="02040503050406030204" pitchFamily="18" charset="0"/>
                                            <a:ea typeface="Cambria Math" panose="02040503050406030204" pitchFamily="18" charset="0"/>
                                          </a:rPr>
                                          <m:t> </m:t>
                                        </m:r>
                                      </m:e>
                                    </m:d>
                                  </m:num>
                                  <m:den>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𝑖</m:t>
                                        </m:r>
                                      </m:e>
                                      <m:sub>
                                        <m:r>
                                          <a:rPr lang="en-US" sz="2800" i="1">
                                            <a:solidFill>
                                              <a:schemeClr val="tx1"/>
                                            </a:solidFill>
                                            <a:latin typeface="Cambria Math" panose="02040503050406030204" pitchFamily="18" charset="0"/>
                                          </a:rPr>
                                          <m:t>𝑏</m:t>
                                        </m:r>
                                        <m:r>
                                          <a:rPr lang="en-US" sz="2800" i="1">
                                            <a:solidFill>
                                              <a:schemeClr val="tx1"/>
                                            </a:solidFill>
                                            <a:latin typeface="Cambria Math" panose="02040503050406030204" pitchFamily="18" charset="0"/>
                                          </a:rPr>
                                          <m:t>,</m:t>
                                        </m:r>
                                        <m:r>
                                          <a:rPr lang="el-GR" sz="2800" i="1">
                                            <a:solidFill>
                                              <a:schemeClr val="tx1"/>
                                            </a:solidFill>
                                            <a:latin typeface="Cambria Math" panose="02040503050406030204" pitchFamily="18" charset="0"/>
                                            <a:ea typeface="Cambria Math" panose="02040503050406030204" pitchFamily="18" charset="0"/>
                                          </a:rPr>
                                          <m:t>𝜆</m:t>
                                        </m:r>
                                      </m:sub>
                                    </m:sSub>
                                    <m:d>
                                      <m:dPr>
                                        <m:ctrlPr>
                                          <a:rPr lang="en-US" sz="2800" i="1">
                                            <a:solidFill>
                                              <a:schemeClr val="tx1"/>
                                            </a:solidFill>
                                            <a:latin typeface="Cambria Math" panose="02040503050406030204" pitchFamily="18" charset="0"/>
                                            <a:ea typeface="Cambria Math" panose="02040503050406030204" pitchFamily="18" charset="0"/>
                                          </a:rPr>
                                        </m:ctrlPr>
                                      </m:dPr>
                                      <m:e>
                                        <m:r>
                                          <a:rPr lang="en-US" sz="2800" i="1">
                                            <a:solidFill>
                                              <a:schemeClr val="tx1"/>
                                            </a:solidFill>
                                            <a:latin typeface="Cambria Math" panose="02040503050406030204" pitchFamily="18" charset="0"/>
                                            <a:ea typeface="Cambria Math" panose="02040503050406030204" pitchFamily="18" charset="0"/>
                                          </a:rPr>
                                          <m:t>𝑇</m:t>
                                        </m:r>
                                        <m:r>
                                          <a:rPr lang="en-US" sz="2800" i="1">
                                            <a:solidFill>
                                              <a:schemeClr val="tx1"/>
                                            </a:solidFill>
                                            <a:latin typeface="Cambria Math" panose="02040503050406030204" pitchFamily="18" charset="0"/>
                                            <a:ea typeface="Cambria Math" panose="02040503050406030204" pitchFamily="18" charset="0"/>
                                          </a:rPr>
                                          <m:t>,</m:t>
                                        </m:r>
                                        <m:acc>
                                          <m:accPr>
                                            <m:chr m:val="̅"/>
                                            <m:ctrlPr>
                                              <a:rPr lang="en-US" sz="2800" i="1">
                                                <a:solidFill>
                                                  <a:schemeClr val="tx1"/>
                                                </a:solidFill>
                                                <a:latin typeface="Cambria Math" panose="02040503050406030204" pitchFamily="18" charset="0"/>
                                                <a:ea typeface="Cambria Math" panose="02040503050406030204" pitchFamily="18" charset="0"/>
                                              </a:rPr>
                                            </m:ctrlPr>
                                          </m:accPr>
                                          <m:e>
                                            <m:sSub>
                                              <m:sSubPr>
                                                <m:ctrlPr>
                                                  <a:rPr lang="en-US" sz="2800" i="1">
                                                    <a:solidFill>
                                                      <a:schemeClr val="tx1"/>
                                                    </a:solidFill>
                                                    <a:latin typeface="Cambria Math" panose="02040503050406030204" pitchFamily="18" charset="0"/>
                                                    <a:ea typeface="Cambria Math" panose="02040503050406030204" pitchFamily="18" charset="0"/>
                                                  </a:rPr>
                                                </m:ctrlPr>
                                              </m:sSubPr>
                                              <m:e>
                                                <m:r>
                                                  <a:rPr lang="en-US" sz="2800" i="1">
                                                    <a:solidFill>
                                                      <a:schemeClr val="tx1"/>
                                                    </a:solidFill>
                                                    <a:latin typeface="Cambria Math" panose="02040503050406030204" pitchFamily="18" charset="0"/>
                                                    <a:ea typeface="Cambria Math" panose="02040503050406030204" pitchFamily="18" charset="0"/>
                                                  </a:rPr>
                                                  <m:t>𝜆</m:t>
                                                </m:r>
                                              </m:e>
                                              <m:sub>
                                                <m:r>
                                                  <a:rPr lang="en-US" sz="2800" i="1">
                                                    <a:solidFill>
                                                      <a:schemeClr val="tx1"/>
                                                    </a:solidFill>
                                                    <a:latin typeface="Cambria Math" panose="02040503050406030204" pitchFamily="18" charset="0"/>
                                                    <a:ea typeface="Cambria Math" panose="02040503050406030204" pitchFamily="18" charset="0"/>
                                                  </a:rPr>
                                                  <m:t>1</m:t>
                                                </m:r>
                                              </m:sub>
                                            </m:sSub>
                                          </m:e>
                                        </m:acc>
                                        <m:r>
                                          <a:rPr lang="en-US" sz="2800" i="1">
                                            <a:solidFill>
                                              <a:schemeClr val="tx1"/>
                                            </a:solidFill>
                                            <a:latin typeface="Cambria Math" panose="02040503050406030204" pitchFamily="18" charset="0"/>
                                            <a:ea typeface="Cambria Math" panose="02040503050406030204" pitchFamily="18" charset="0"/>
                                          </a:rPr>
                                          <m:t> </m:t>
                                        </m:r>
                                      </m:e>
                                    </m:d>
                                  </m:den>
                                </m:f>
                                <m:r>
                                  <a:rPr lang="en-US" sz="2800" i="1" smtClean="0">
                                    <a:solidFill>
                                      <a:schemeClr val="tx1"/>
                                    </a:solidFill>
                                    <a:latin typeface="Cambria Math" panose="02040503050406030204" pitchFamily="18" charset="0"/>
                                    <a:ea typeface="Cambria Math" panose="02040503050406030204" pitchFamily="18" charset="0"/>
                                  </a:rPr>
                                  <m:t>∙</m:t>
                                </m:r>
                                <m:f>
                                  <m:fPr>
                                    <m:ctrlPr>
                                      <a:rPr lang="en-US" sz="2800" i="1" smtClean="0">
                                        <a:solidFill>
                                          <a:schemeClr val="tx1"/>
                                        </a:solidFill>
                                        <a:latin typeface="Cambria Math" panose="02040503050406030204" pitchFamily="18" charset="0"/>
                                        <a:ea typeface="Cambria Math" panose="02040503050406030204" pitchFamily="18" charset="0"/>
                                      </a:rPr>
                                    </m:ctrlPr>
                                  </m:fPr>
                                  <m:num>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𝑖</m:t>
                                        </m:r>
                                      </m:e>
                                      <m:sub>
                                        <m:r>
                                          <a:rPr lang="en-US" sz="2800" i="1">
                                            <a:solidFill>
                                              <a:schemeClr val="tx1"/>
                                            </a:solidFill>
                                            <a:latin typeface="Cambria Math" panose="02040503050406030204" pitchFamily="18" charset="0"/>
                                          </a:rPr>
                                          <m:t>𝑏</m:t>
                                        </m:r>
                                        <m:r>
                                          <a:rPr lang="en-US" sz="2800" i="1">
                                            <a:solidFill>
                                              <a:schemeClr val="tx1"/>
                                            </a:solidFill>
                                            <a:latin typeface="Cambria Math" panose="02040503050406030204" pitchFamily="18" charset="0"/>
                                          </a:rPr>
                                          <m:t>,</m:t>
                                        </m:r>
                                        <m:r>
                                          <a:rPr lang="el-GR" sz="2800" i="1">
                                            <a:solidFill>
                                              <a:schemeClr val="tx1"/>
                                            </a:solidFill>
                                            <a:latin typeface="Cambria Math" panose="02040503050406030204" pitchFamily="18" charset="0"/>
                                            <a:ea typeface="Cambria Math" panose="02040503050406030204" pitchFamily="18" charset="0"/>
                                          </a:rPr>
                                          <m:t>𝜆</m:t>
                                        </m:r>
                                      </m:sub>
                                    </m:sSub>
                                    <m:d>
                                      <m:dPr>
                                        <m:ctrlPr>
                                          <a:rPr lang="en-US" sz="2800" i="1">
                                            <a:solidFill>
                                              <a:schemeClr val="tx1"/>
                                            </a:solidFill>
                                            <a:latin typeface="Cambria Math" panose="02040503050406030204" pitchFamily="18" charset="0"/>
                                            <a:ea typeface="Cambria Math" panose="02040503050406030204" pitchFamily="18" charset="0"/>
                                          </a:rPr>
                                        </m:ctrlPr>
                                      </m:dPr>
                                      <m:e>
                                        <m:r>
                                          <a:rPr lang="en-US" sz="2800" i="1">
                                            <a:solidFill>
                                              <a:schemeClr val="tx1"/>
                                            </a:solidFill>
                                            <a:latin typeface="Cambria Math" panose="02040503050406030204" pitchFamily="18" charset="0"/>
                                            <a:ea typeface="Cambria Math" panose="02040503050406030204" pitchFamily="18" charset="0"/>
                                          </a:rPr>
                                          <m:t>𝑇</m:t>
                                        </m:r>
                                        <m:r>
                                          <a:rPr lang="en-US" sz="2800" i="1">
                                            <a:solidFill>
                                              <a:schemeClr val="tx1"/>
                                            </a:solidFill>
                                            <a:latin typeface="Cambria Math" panose="02040503050406030204" pitchFamily="18" charset="0"/>
                                            <a:ea typeface="Cambria Math" panose="02040503050406030204" pitchFamily="18" charset="0"/>
                                          </a:rPr>
                                          <m:t>,</m:t>
                                        </m:r>
                                        <m:acc>
                                          <m:accPr>
                                            <m:chr m:val="̅"/>
                                            <m:ctrlPr>
                                              <a:rPr lang="en-US" sz="2800" i="1">
                                                <a:solidFill>
                                                  <a:schemeClr val="tx1"/>
                                                </a:solidFill>
                                                <a:latin typeface="Cambria Math" panose="02040503050406030204" pitchFamily="18" charset="0"/>
                                                <a:ea typeface="Cambria Math" panose="02040503050406030204" pitchFamily="18" charset="0"/>
                                              </a:rPr>
                                            </m:ctrlPr>
                                          </m:accPr>
                                          <m:e>
                                            <m:sSub>
                                              <m:sSubPr>
                                                <m:ctrlPr>
                                                  <a:rPr lang="en-US" sz="2800" i="1">
                                                    <a:solidFill>
                                                      <a:schemeClr val="tx1"/>
                                                    </a:solidFill>
                                                    <a:latin typeface="Cambria Math" panose="02040503050406030204" pitchFamily="18" charset="0"/>
                                                    <a:ea typeface="Cambria Math" panose="02040503050406030204" pitchFamily="18" charset="0"/>
                                                  </a:rPr>
                                                </m:ctrlPr>
                                              </m:sSubPr>
                                              <m:e>
                                                <m:r>
                                                  <a:rPr lang="en-US" sz="2800" i="1">
                                                    <a:solidFill>
                                                      <a:schemeClr val="tx1"/>
                                                    </a:solidFill>
                                                    <a:latin typeface="Cambria Math" panose="02040503050406030204" pitchFamily="18" charset="0"/>
                                                    <a:ea typeface="Cambria Math" panose="02040503050406030204" pitchFamily="18" charset="0"/>
                                                  </a:rPr>
                                                  <m:t>𝜆</m:t>
                                                </m:r>
                                              </m:e>
                                              <m:sub>
                                                <m:r>
                                                  <a:rPr lang="en-US" sz="2800" b="0" i="1" smtClean="0">
                                                    <a:solidFill>
                                                      <a:schemeClr val="tx1"/>
                                                    </a:solidFill>
                                                    <a:latin typeface="Cambria Math" panose="02040503050406030204" pitchFamily="18" charset="0"/>
                                                    <a:ea typeface="Cambria Math" panose="02040503050406030204" pitchFamily="18" charset="0"/>
                                                  </a:rPr>
                                                  <m:t>2</m:t>
                                                </m:r>
                                              </m:sub>
                                            </m:sSub>
                                          </m:e>
                                        </m:acc>
                                        <m:r>
                                          <a:rPr lang="en-US" sz="2800" i="1">
                                            <a:solidFill>
                                              <a:schemeClr val="tx1"/>
                                            </a:solidFill>
                                            <a:latin typeface="Cambria Math" panose="02040503050406030204" pitchFamily="18" charset="0"/>
                                            <a:ea typeface="Cambria Math" panose="02040503050406030204" pitchFamily="18" charset="0"/>
                                          </a:rPr>
                                          <m:t> </m:t>
                                        </m:r>
                                      </m:e>
                                    </m:d>
                                  </m:num>
                                  <m:den>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𝑖</m:t>
                                        </m:r>
                                      </m:e>
                                      <m:sub>
                                        <m:r>
                                          <a:rPr lang="en-US" sz="2800" i="1">
                                            <a:solidFill>
                                              <a:schemeClr val="tx1"/>
                                            </a:solidFill>
                                            <a:latin typeface="Cambria Math" panose="02040503050406030204" pitchFamily="18" charset="0"/>
                                          </a:rPr>
                                          <m:t>𝑏</m:t>
                                        </m:r>
                                        <m:r>
                                          <a:rPr lang="en-US" sz="2800" i="1">
                                            <a:solidFill>
                                              <a:schemeClr val="tx1"/>
                                            </a:solidFill>
                                            <a:latin typeface="Cambria Math" panose="02040503050406030204" pitchFamily="18" charset="0"/>
                                          </a:rPr>
                                          <m:t>,</m:t>
                                        </m:r>
                                        <m:r>
                                          <a:rPr lang="el-GR" sz="2800" i="1">
                                            <a:solidFill>
                                              <a:schemeClr val="tx1"/>
                                            </a:solidFill>
                                            <a:latin typeface="Cambria Math" panose="02040503050406030204" pitchFamily="18" charset="0"/>
                                            <a:ea typeface="Cambria Math" panose="02040503050406030204" pitchFamily="18" charset="0"/>
                                          </a:rPr>
                                          <m:t>𝜆</m:t>
                                        </m:r>
                                      </m:sub>
                                    </m:sSub>
                                    <m:d>
                                      <m:dPr>
                                        <m:ctrlPr>
                                          <a:rPr lang="en-US" sz="2800" i="1">
                                            <a:solidFill>
                                              <a:schemeClr val="tx1"/>
                                            </a:solidFill>
                                            <a:latin typeface="Cambria Math" panose="02040503050406030204" pitchFamily="18" charset="0"/>
                                            <a:ea typeface="Cambria Math" panose="02040503050406030204" pitchFamily="18" charset="0"/>
                                          </a:rPr>
                                        </m:ctrlPr>
                                      </m:dPr>
                                      <m:e>
                                        <m:sSub>
                                          <m:sSubPr>
                                            <m:ctrlPr>
                                              <a:rPr lang="en-US" sz="2800" i="1">
                                                <a:solidFill>
                                                  <a:schemeClr val="tx1"/>
                                                </a:solidFill>
                                                <a:latin typeface="Cambria Math" panose="02040503050406030204" pitchFamily="18" charset="0"/>
                                                <a:ea typeface="Cambria Math" panose="02040503050406030204" pitchFamily="18" charset="0"/>
                                              </a:rPr>
                                            </m:ctrlPr>
                                          </m:sSubPr>
                                          <m:e>
                                            <m:r>
                                              <a:rPr lang="en-US" sz="2800" i="1">
                                                <a:solidFill>
                                                  <a:schemeClr val="tx1"/>
                                                </a:solidFill>
                                                <a:latin typeface="Cambria Math" panose="02040503050406030204" pitchFamily="18" charset="0"/>
                                                <a:ea typeface="Cambria Math" panose="02040503050406030204" pitchFamily="18" charset="0"/>
                                              </a:rPr>
                                              <m:t>𝑇</m:t>
                                            </m:r>
                                          </m:e>
                                          <m:sub>
                                            <m:r>
                                              <a:rPr lang="en-US" sz="2800" b="0" i="1" smtClean="0">
                                                <a:solidFill>
                                                  <a:schemeClr val="tx1"/>
                                                </a:solidFill>
                                                <a:latin typeface="Cambria Math" panose="02040503050406030204" pitchFamily="18" charset="0"/>
                                                <a:ea typeface="Cambria Math" panose="02040503050406030204" pitchFamily="18" charset="0"/>
                                              </a:rPr>
                                              <m:t>2</m:t>
                                            </m:r>
                                          </m:sub>
                                        </m:sSub>
                                        <m:r>
                                          <a:rPr lang="en-US" sz="2800" i="1">
                                            <a:solidFill>
                                              <a:schemeClr val="tx1"/>
                                            </a:solidFill>
                                            <a:latin typeface="Cambria Math" panose="02040503050406030204" pitchFamily="18" charset="0"/>
                                            <a:ea typeface="Cambria Math" panose="02040503050406030204" pitchFamily="18" charset="0"/>
                                          </a:rPr>
                                          <m:t>,</m:t>
                                        </m:r>
                                        <m:acc>
                                          <m:accPr>
                                            <m:chr m:val="̅"/>
                                            <m:ctrlPr>
                                              <a:rPr lang="en-US" sz="2800" i="1">
                                                <a:solidFill>
                                                  <a:schemeClr val="tx1"/>
                                                </a:solidFill>
                                                <a:latin typeface="Cambria Math" panose="02040503050406030204" pitchFamily="18" charset="0"/>
                                                <a:ea typeface="Cambria Math" panose="02040503050406030204" pitchFamily="18" charset="0"/>
                                              </a:rPr>
                                            </m:ctrlPr>
                                          </m:accPr>
                                          <m:e>
                                            <m:sSub>
                                              <m:sSubPr>
                                                <m:ctrlPr>
                                                  <a:rPr lang="en-US" sz="2800" i="1">
                                                    <a:solidFill>
                                                      <a:schemeClr val="tx1"/>
                                                    </a:solidFill>
                                                    <a:latin typeface="Cambria Math" panose="02040503050406030204" pitchFamily="18" charset="0"/>
                                                    <a:ea typeface="Cambria Math" panose="02040503050406030204" pitchFamily="18" charset="0"/>
                                                  </a:rPr>
                                                </m:ctrlPr>
                                              </m:sSubPr>
                                              <m:e>
                                                <m:r>
                                                  <a:rPr lang="en-US" sz="2800" i="1">
                                                    <a:solidFill>
                                                      <a:schemeClr val="tx1"/>
                                                    </a:solidFill>
                                                    <a:latin typeface="Cambria Math" panose="02040503050406030204" pitchFamily="18" charset="0"/>
                                                    <a:ea typeface="Cambria Math" panose="02040503050406030204" pitchFamily="18" charset="0"/>
                                                  </a:rPr>
                                                  <m:t>𝜆</m:t>
                                                </m:r>
                                              </m:e>
                                              <m:sub>
                                                <m:r>
                                                  <a:rPr lang="en-US" sz="2800" b="0" i="1" smtClean="0">
                                                    <a:solidFill>
                                                      <a:schemeClr val="tx1"/>
                                                    </a:solidFill>
                                                    <a:latin typeface="Cambria Math" panose="02040503050406030204" pitchFamily="18" charset="0"/>
                                                    <a:ea typeface="Cambria Math" panose="02040503050406030204" pitchFamily="18" charset="0"/>
                                                  </a:rPr>
                                                  <m:t>2</m:t>
                                                </m:r>
                                              </m:sub>
                                            </m:sSub>
                                          </m:e>
                                        </m:acc>
                                        <m:r>
                                          <a:rPr lang="en-US" sz="2800" i="1">
                                            <a:solidFill>
                                              <a:schemeClr val="tx1"/>
                                            </a:solidFill>
                                            <a:latin typeface="Cambria Math" panose="02040503050406030204" pitchFamily="18" charset="0"/>
                                            <a:ea typeface="Cambria Math" panose="02040503050406030204" pitchFamily="18" charset="0"/>
                                          </a:rPr>
                                          <m:t> </m:t>
                                        </m:r>
                                      </m:e>
                                    </m:d>
                                  </m:den>
                                </m:f>
                              </m:oMath>
                            </m:oMathPara>
                          </a14:m>
                          <a:endParaRPr lang="en-US" sz="28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lnR w="12700" cap="flat" cmpd="sng" algn="ctr">
                          <a:noFill/>
                          <a:prstDash val="solid"/>
                          <a:round/>
                          <a:headEnd type="none" w="med" len="med"/>
                          <a:tailEnd type="none" w="med" len="med"/>
                        </a:lnR>
                        <a:no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mj-lt"/>
                              <a:ea typeface="Times New Roman" panose="02020603050405020304" pitchFamily="18" charset="0"/>
                              <a:cs typeface="Times New Roman" panose="02020603050405020304" pitchFamily="18" charset="0"/>
                            </a:rPr>
                            <a:t>(35)</a:t>
                          </a:r>
                          <a:endParaRPr lang="en-US" sz="2400" b="0" dirty="0">
                            <a:solidFill>
                              <a:schemeClr val="tx1"/>
                            </a:solidFill>
                            <a:effectLst/>
                            <a:latin typeface="+mj-lt"/>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776294362"/>
                  </p:ext>
                </p:extLst>
              </p:nvPr>
            </p:nvGraphicFramePr>
            <p:xfrm>
              <a:off x="152400" y="2583873"/>
              <a:ext cx="8382000" cy="1096391"/>
            </p:xfrm>
            <a:graphic>
              <a:graphicData uri="http://schemas.openxmlformats.org/drawingml/2006/table">
                <a:tbl>
                  <a:tblPr firstRow="1" firstCol="1" bandRow="1">
                    <a:tableStyleId>{5C22544A-7EE6-4342-B048-85BDC9FD1C3A}</a:tableStyleId>
                  </a:tblPr>
                  <a:tblGrid>
                    <a:gridCol w="162560"/>
                    <a:gridCol w="7443329"/>
                    <a:gridCol w="776111"/>
                  </a:tblGrid>
                  <a:tr h="1096391">
                    <a:tc>
                      <a:txBody>
                        <a:bodyPr/>
                        <a:lstStyle/>
                        <a:p>
                          <a:pPr marL="0" marR="0">
                            <a:lnSpc>
                              <a:spcPct val="107000"/>
                            </a:lnSpc>
                            <a:spcBef>
                              <a:spcPts val="0"/>
                            </a:spcBef>
                            <a:spcAft>
                              <a:spcPts val="0"/>
                            </a:spcAft>
                          </a:pPr>
                          <a:r>
                            <a:rPr lang="en-US" sz="2400" dirty="0">
                              <a:solidFill>
                                <a:schemeClr val="tx1"/>
                              </a:solidFill>
                              <a:effectLst/>
                              <a:latin typeface="+mj-lt"/>
                            </a:rPr>
                            <a:t> </a:t>
                          </a:r>
                          <a:endParaRPr lang="en-US" sz="24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chor="ctr">
                        <a:noFill/>
                      </a:tcPr>
                    </a:tc>
                    <a:tc>
                      <a:txBody>
                        <a:bodyPr/>
                        <a:lstStyle/>
                        <a:p>
                          <a:endParaRPr lang="en-US"/>
                        </a:p>
                      </a:txBody>
                      <a:tcPr marL="68580" marR="68580" marT="0" marB="0">
                        <a:lnR w="12700" cap="flat" cmpd="sng" algn="ctr">
                          <a:noFill/>
                          <a:prstDash val="solid"/>
                          <a:round/>
                          <a:headEnd type="none" w="med" len="med"/>
                          <a:tailEnd type="none" w="med" len="med"/>
                        </a:lnR>
                        <a:blipFill rotWithShape="0">
                          <a:blip r:embed="rId4"/>
                          <a:stretch>
                            <a:fillRect l="-2375" t="-552" r="-10401" b="-2210"/>
                          </a:stretch>
                        </a:blip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mj-lt"/>
                              <a:ea typeface="Times New Roman" panose="02020603050405020304" pitchFamily="18" charset="0"/>
                              <a:cs typeface="Times New Roman" panose="02020603050405020304" pitchFamily="18" charset="0"/>
                            </a:rPr>
                            <a:t>(</a:t>
                          </a:r>
                          <a:r>
                            <a:rPr lang="en-US" sz="2400" b="0" dirty="0" smtClean="0">
                              <a:solidFill>
                                <a:schemeClr val="tx1"/>
                              </a:solidFill>
                              <a:effectLst/>
                              <a:latin typeface="+mj-lt"/>
                              <a:ea typeface="Times New Roman" panose="02020603050405020304" pitchFamily="18" charset="0"/>
                              <a:cs typeface="Times New Roman" panose="02020603050405020304" pitchFamily="18" charset="0"/>
                            </a:rPr>
                            <a:t>35)</a:t>
                          </a:r>
                          <a:endParaRPr lang="en-US" sz="2400" b="0" dirty="0">
                            <a:solidFill>
                              <a:schemeClr val="tx1"/>
                            </a:solidFill>
                            <a:effectLst/>
                            <a:latin typeface="+mj-lt"/>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p:sp>
        <p:nvSpPr>
          <p:cNvPr id="6" name="Title 1"/>
          <p:cNvSpPr>
            <a:spLocks noGrp="1"/>
          </p:cNvSpPr>
          <p:nvPr>
            <p:ph type="title"/>
          </p:nvPr>
        </p:nvSpPr>
        <p:spPr>
          <a:xfrm>
            <a:off x="457201" y="274638"/>
            <a:ext cx="8229600" cy="1143000"/>
          </a:xfrm>
        </p:spPr>
        <p:txBody>
          <a:bodyPr>
            <a:normAutofit/>
          </a:bodyPr>
          <a:lstStyle/>
          <a:p>
            <a:r>
              <a:rPr lang="en-US" sz="3200" dirty="0"/>
              <a:t>Wide-Bandwidth Detectors - </a:t>
            </a:r>
            <a:r>
              <a:rPr lang="en-US" sz="3200" dirty="0" smtClean="0"/>
              <a:t>VIII</a:t>
            </a:r>
            <a:endParaRPr lang="en-US" sz="3200" dirty="0"/>
          </a:p>
        </p:txBody>
      </p:sp>
    </p:spTree>
    <p:extLst>
      <p:ext uri="{BB962C8B-B14F-4D97-AF65-F5344CB8AC3E}">
        <p14:creationId xmlns:p14="http://schemas.microsoft.com/office/powerpoint/2010/main" val="281494584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200" y="3703288"/>
            <a:ext cx="8089900" cy="2820185"/>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Content Placeholder 2"/>
          <p:cNvSpPr>
            <a:spLocks noGrp="1"/>
          </p:cNvSpPr>
          <p:nvPr>
            <p:ph idx="1"/>
          </p:nvPr>
        </p:nvSpPr>
        <p:spPr/>
        <p:txBody>
          <a:bodyPr>
            <a:normAutofit fontScale="92500"/>
          </a:bodyPr>
          <a:lstStyle/>
          <a:p>
            <a:pPr marL="0" indent="0">
              <a:buNone/>
            </a:pPr>
            <a:r>
              <a:rPr lang="en-US" sz="2400" dirty="0" smtClean="0">
                <a:latin typeface="+mj-lt"/>
              </a:rPr>
              <a:t>E14: A commercial Silicon/</a:t>
            </a:r>
            <a:r>
              <a:rPr lang="en-US" sz="2400" dirty="0" err="1" smtClean="0">
                <a:latin typeface="+mj-lt"/>
              </a:rPr>
              <a:t>InGaAs</a:t>
            </a:r>
            <a:r>
              <a:rPr lang="en-US" sz="2400" dirty="0" smtClean="0">
                <a:latin typeface="+mj-lt"/>
              </a:rPr>
              <a:t> sandwich detector has the detector response below.  If the Silicon detector measures 3,013 K and the </a:t>
            </a:r>
            <a:r>
              <a:rPr lang="en-US" sz="2400" dirty="0" err="1" smtClean="0">
                <a:latin typeface="+mj-lt"/>
              </a:rPr>
              <a:t>InGaAs</a:t>
            </a:r>
            <a:r>
              <a:rPr lang="en-US" sz="2400" dirty="0" smtClean="0">
                <a:latin typeface="+mj-lt"/>
              </a:rPr>
              <a:t> measures 2,909 K equivalent blackbody temperatures, what are the average spectral emissivities for the two wavelengths and the true surface temperature assuming an emissivity ratio of 1.0?</a:t>
            </a:r>
            <a:endParaRPr lang="en-US" sz="2400" dirty="0">
              <a:latin typeface="+mj-lt"/>
            </a:endParaRPr>
          </a:p>
        </p:txBody>
      </p:sp>
      <p:sp>
        <p:nvSpPr>
          <p:cNvPr id="2" name="Title 1"/>
          <p:cNvSpPr>
            <a:spLocks noGrp="1"/>
          </p:cNvSpPr>
          <p:nvPr>
            <p:ph type="title"/>
          </p:nvPr>
        </p:nvSpPr>
        <p:spPr/>
        <p:txBody>
          <a:bodyPr>
            <a:normAutofit/>
          </a:bodyPr>
          <a:lstStyle/>
          <a:p>
            <a:r>
              <a:rPr lang="en-US" sz="3200" dirty="0" smtClean="0"/>
              <a:t>Example 14 - I</a:t>
            </a:r>
            <a:endParaRPr lang="en-US" sz="3200" dirty="0"/>
          </a:p>
        </p:txBody>
      </p:sp>
      <p:grpSp>
        <p:nvGrpSpPr>
          <p:cNvPr id="19" name="Group 18"/>
          <p:cNvGrpSpPr/>
          <p:nvPr/>
        </p:nvGrpSpPr>
        <p:grpSpPr>
          <a:xfrm>
            <a:off x="457200" y="3352800"/>
            <a:ext cx="7978638" cy="3170673"/>
            <a:chOff x="457200" y="3687327"/>
            <a:chExt cx="7978638" cy="3170673"/>
          </a:xfrm>
        </p:grpSpPr>
        <p:pic>
          <p:nvPicPr>
            <p:cNvPr id="10" name="Picture 9"/>
            <p:cNvPicPr>
              <a:picLocks noChangeAspect="1"/>
            </p:cNvPicPr>
            <p:nvPr/>
          </p:nvPicPr>
          <p:blipFill>
            <a:blip r:embed="rId3"/>
            <a:stretch>
              <a:fillRect/>
            </a:stretch>
          </p:blipFill>
          <p:spPr>
            <a:xfrm>
              <a:off x="537968" y="4243587"/>
              <a:ext cx="7817101" cy="2331407"/>
            </a:xfrm>
            <a:prstGeom prst="rect">
              <a:avLst/>
            </a:prstGeom>
          </p:spPr>
        </p:pic>
        <p:sp>
          <p:nvSpPr>
            <p:cNvPr id="11" name="TextBox 10"/>
            <p:cNvSpPr txBox="1"/>
            <p:nvPr/>
          </p:nvSpPr>
          <p:spPr>
            <a:xfrm rot="16200000">
              <a:off x="-615434" y="4759961"/>
              <a:ext cx="2514600" cy="369332"/>
            </a:xfrm>
            <a:prstGeom prst="rect">
              <a:avLst/>
            </a:prstGeom>
            <a:noFill/>
          </p:spPr>
          <p:txBody>
            <a:bodyPr wrap="square" rtlCol="0">
              <a:spAutoFit/>
            </a:bodyPr>
            <a:lstStyle/>
            <a:p>
              <a:r>
                <a:rPr lang="en-US" dirty="0" smtClean="0"/>
                <a:t>Responsivity, A/W</a:t>
              </a:r>
              <a:endParaRPr lang="en-US" dirty="0"/>
            </a:p>
          </p:txBody>
        </p:sp>
        <p:sp>
          <p:nvSpPr>
            <p:cNvPr id="12" name="TextBox 11"/>
            <p:cNvSpPr txBox="1"/>
            <p:nvPr/>
          </p:nvSpPr>
          <p:spPr>
            <a:xfrm>
              <a:off x="826532" y="4160036"/>
              <a:ext cx="303357" cy="2231380"/>
            </a:xfrm>
            <a:prstGeom prst="rect">
              <a:avLst/>
            </a:prstGeom>
            <a:solidFill>
              <a:schemeClr val="bg2"/>
            </a:solidFill>
          </p:spPr>
          <p:txBody>
            <a:bodyPr wrap="square" lIns="0" rIns="0" rtlCol="0">
              <a:spAutoFit/>
            </a:bodyPr>
            <a:lstStyle/>
            <a:p>
              <a:pPr>
                <a:spcAft>
                  <a:spcPts val="1100"/>
                </a:spcAft>
              </a:pPr>
              <a:r>
                <a:rPr lang="en-US" sz="1200" dirty="0" smtClean="0"/>
                <a:t>0.6</a:t>
              </a:r>
            </a:p>
            <a:p>
              <a:pPr>
                <a:spcAft>
                  <a:spcPts val="1100"/>
                </a:spcAft>
              </a:pPr>
              <a:r>
                <a:rPr lang="en-US" sz="1200" dirty="0" smtClean="0"/>
                <a:t>0.5</a:t>
              </a:r>
            </a:p>
            <a:p>
              <a:pPr>
                <a:spcAft>
                  <a:spcPts val="1100"/>
                </a:spcAft>
              </a:pPr>
              <a:r>
                <a:rPr lang="en-US" sz="1200" dirty="0" smtClean="0"/>
                <a:t>0.4</a:t>
              </a:r>
            </a:p>
            <a:p>
              <a:pPr>
                <a:spcAft>
                  <a:spcPts val="1100"/>
                </a:spcAft>
              </a:pPr>
              <a:r>
                <a:rPr lang="en-US" sz="1200" dirty="0" smtClean="0"/>
                <a:t>0.3</a:t>
              </a:r>
            </a:p>
            <a:p>
              <a:pPr>
                <a:spcAft>
                  <a:spcPts val="1100"/>
                </a:spcAft>
              </a:pPr>
              <a:r>
                <a:rPr lang="en-US" sz="1200" dirty="0" smtClean="0"/>
                <a:t>0.2</a:t>
              </a:r>
            </a:p>
            <a:p>
              <a:pPr>
                <a:spcAft>
                  <a:spcPts val="1100"/>
                </a:spcAft>
              </a:pPr>
              <a:r>
                <a:rPr lang="en-US" sz="1200" dirty="0" smtClean="0"/>
                <a:t>0.1</a:t>
              </a:r>
            </a:p>
            <a:p>
              <a:pPr>
                <a:spcAft>
                  <a:spcPts val="1100"/>
                </a:spcAft>
              </a:pPr>
              <a:r>
                <a:rPr lang="en-US" sz="1200" dirty="0" smtClean="0"/>
                <a:t>0.0</a:t>
              </a:r>
              <a:endParaRPr lang="en-US" sz="1200" dirty="0"/>
            </a:p>
          </p:txBody>
        </p:sp>
        <p:sp>
          <p:nvSpPr>
            <p:cNvPr id="13" name="TextBox 12"/>
            <p:cNvSpPr txBox="1"/>
            <p:nvPr/>
          </p:nvSpPr>
          <p:spPr>
            <a:xfrm>
              <a:off x="3604707" y="6488668"/>
              <a:ext cx="2438400" cy="369332"/>
            </a:xfrm>
            <a:prstGeom prst="rect">
              <a:avLst/>
            </a:prstGeom>
            <a:noFill/>
          </p:spPr>
          <p:txBody>
            <a:bodyPr wrap="square" rtlCol="0">
              <a:spAutoFit/>
            </a:bodyPr>
            <a:lstStyle/>
            <a:p>
              <a:r>
                <a:rPr lang="en-US" dirty="0" smtClean="0"/>
                <a:t>Wavelength, </a:t>
              </a:r>
              <a:r>
                <a:rPr lang="en-US" dirty="0" smtClean="0">
                  <a:sym typeface="Symbol" panose="05050102010706020507" pitchFamily="18" charset="2"/>
                </a:rPr>
                <a:t>m</a:t>
              </a:r>
              <a:endParaRPr lang="en-US" dirty="0"/>
            </a:p>
          </p:txBody>
        </p:sp>
        <p:sp>
          <p:nvSpPr>
            <p:cNvPr id="14" name="TextBox 13"/>
            <p:cNvSpPr txBox="1"/>
            <p:nvPr/>
          </p:nvSpPr>
          <p:spPr>
            <a:xfrm>
              <a:off x="977850" y="6328067"/>
              <a:ext cx="7457988" cy="276999"/>
            </a:xfrm>
            <a:prstGeom prst="rect">
              <a:avLst/>
            </a:prstGeom>
            <a:solidFill>
              <a:schemeClr val="bg1"/>
            </a:solidFill>
          </p:spPr>
          <p:txBody>
            <a:bodyPr wrap="square" rtlCol="0">
              <a:spAutoFit/>
            </a:bodyPr>
            <a:lstStyle/>
            <a:p>
              <a:pPr defTabSz="492125">
                <a:tabLst>
                  <a:tab pos="457200" algn="l"/>
                  <a:tab pos="969963" algn="l"/>
                </a:tabLst>
              </a:pPr>
              <a:r>
                <a:rPr lang="en-US" sz="1200" dirty="0" smtClean="0"/>
                <a:t>0.35	0.45	0.55	0.65	0.75	0.85	0.95	1.05	1.15	1.25	1.35	1.45	1.55	1.65	1.75</a:t>
              </a:r>
              <a:endParaRPr lang="en-US" sz="1200" dirty="0"/>
            </a:p>
          </p:txBody>
        </p:sp>
        <p:sp>
          <p:nvSpPr>
            <p:cNvPr id="17" name="TextBox 16"/>
            <p:cNvSpPr txBox="1"/>
            <p:nvPr/>
          </p:nvSpPr>
          <p:spPr>
            <a:xfrm>
              <a:off x="2362200" y="4519309"/>
              <a:ext cx="609600" cy="276999"/>
            </a:xfrm>
            <a:prstGeom prst="rect">
              <a:avLst/>
            </a:prstGeom>
            <a:solidFill>
              <a:schemeClr val="bg1"/>
            </a:solidFill>
          </p:spPr>
          <p:txBody>
            <a:bodyPr wrap="square" lIns="0" tIns="0" rIns="0" bIns="0" rtlCol="0">
              <a:spAutoFit/>
            </a:bodyPr>
            <a:lstStyle/>
            <a:p>
              <a:pPr algn="ctr"/>
              <a:r>
                <a:rPr lang="en-US" dirty="0" smtClean="0"/>
                <a:t>Silicon</a:t>
              </a:r>
              <a:endParaRPr lang="en-US" dirty="0"/>
            </a:p>
          </p:txBody>
        </p:sp>
        <p:sp>
          <p:nvSpPr>
            <p:cNvPr id="18" name="TextBox 17"/>
            <p:cNvSpPr txBox="1"/>
            <p:nvPr/>
          </p:nvSpPr>
          <p:spPr>
            <a:xfrm>
              <a:off x="5486400" y="4555166"/>
              <a:ext cx="685800" cy="276999"/>
            </a:xfrm>
            <a:prstGeom prst="rect">
              <a:avLst/>
            </a:prstGeom>
            <a:solidFill>
              <a:schemeClr val="bg1"/>
            </a:solidFill>
          </p:spPr>
          <p:txBody>
            <a:bodyPr wrap="square" lIns="0" tIns="0" rIns="0" bIns="0" rtlCol="0">
              <a:spAutoFit/>
            </a:bodyPr>
            <a:lstStyle/>
            <a:p>
              <a:pPr algn="ctr"/>
              <a:r>
                <a:rPr lang="en-US" dirty="0" smtClean="0"/>
                <a:t>InGaAs</a:t>
              </a:r>
              <a:endParaRPr lang="en-US" dirty="0"/>
            </a:p>
          </p:txBody>
        </p:sp>
      </p:grpSp>
    </p:spTree>
    <p:extLst>
      <p:ext uri="{BB962C8B-B14F-4D97-AF65-F5344CB8AC3E}">
        <p14:creationId xmlns:p14="http://schemas.microsoft.com/office/powerpoint/2010/main" val="165693175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1">
          <a:blip r:embed="rId4"/>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291998" y="2365185"/>
            <a:ext cx="8502898" cy="3634289"/>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23" name="Group 22"/>
          <p:cNvGrpSpPr/>
          <p:nvPr/>
        </p:nvGrpSpPr>
        <p:grpSpPr>
          <a:xfrm>
            <a:off x="428185" y="1865045"/>
            <a:ext cx="8366711" cy="4078556"/>
            <a:chOff x="457200" y="3687327"/>
            <a:chExt cx="7897869" cy="3080274"/>
          </a:xfrm>
        </p:grpSpPr>
        <p:pic>
          <p:nvPicPr>
            <p:cNvPr id="24" name="Picture 23"/>
            <p:cNvPicPr>
              <a:picLocks noChangeAspect="1"/>
            </p:cNvPicPr>
            <p:nvPr/>
          </p:nvPicPr>
          <p:blipFill>
            <a:blip r:embed="rId5"/>
            <a:stretch>
              <a:fillRect/>
            </a:stretch>
          </p:blipFill>
          <p:spPr>
            <a:xfrm>
              <a:off x="537968" y="4243587"/>
              <a:ext cx="7817101" cy="2331407"/>
            </a:xfrm>
            <a:prstGeom prst="rect">
              <a:avLst/>
            </a:prstGeom>
          </p:spPr>
        </p:pic>
        <p:sp>
          <p:nvSpPr>
            <p:cNvPr id="25" name="TextBox 24"/>
            <p:cNvSpPr txBox="1"/>
            <p:nvPr/>
          </p:nvSpPr>
          <p:spPr>
            <a:xfrm rot="16200000">
              <a:off x="-615434" y="4759961"/>
              <a:ext cx="2514600" cy="369332"/>
            </a:xfrm>
            <a:prstGeom prst="rect">
              <a:avLst/>
            </a:prstGeom>
            <a:noFill/>
          </p:spPr>
          <p:txBody>
            <a:bodyPr wrap="square" rtlCol="0">
              <a:spAutoFit/>
            </a:bodyPr>
            <a:lstStyle/>
            <a:p>
              <a:r>
                <a:rPr lang="en-US" dirty="0" smtClean="0"/>
                <a:t>Responsivity, A/W</a:t>
              </a:r>
              <a:endParaRPr lang="en-US" dirty="0"/>
            </a:p>
          </p:txBody>
        </p:sp>
        <p:sp>
          <p:nvSpPr>
            <p:cNvPr id="26" name="TextBox 25"/>
            <p:cNvSpPr txBox="1"/>
            <p:nvPr/>
          </p:nvSpPr>
          <p:spPr>
            <a:xfrm>
              <a:off x="826532" y="4160036"/>
              <a:ext cx="303357" cy="2231380"/>
            </a:xfrm>
            <a:prstGeom prst="rect">
              <a:avLst/>
            </a:prstGeom>
            <a:solidFill>
              <a:schemeClr val="bg2"/>
            </a:solidFill>
          </p:spPr>
          <p:txBody>
            <a:bodyPr wrap="square" lIns="0" rIns="0" rtlCol="0">
              <a:spAutoFit/>
            </a:bodyPr>
            <a:lstStyle/>
            <a:p>
              <a:pPr>
                <a:spcAft>
                  <a:spcPts val="1100"/>
                </a:spcAft>
              </a:pPr>
              <a:r>
                <a:rPr lang="en-US" sz="1200" dirty="0" smtClean="0"/>
                <a:t>0.6</a:t>
              </a:r>
            </a:p>
            <a:p>
              <a:pPr>
                <a:spcAft>
                  <a:spcPts val="1100"/>
                </a:spcAft>
              </a:pPr>
              <a:r>
                <a:rPr lang="en-US" sz="1200" dirty="0" smtClean="0"/>
                <a:t>0.5</a:t>
              </a:r>
            </a:p>
            <a:p>
              <a:pPr>
                <a:spcAft>
                  <a:spcPts val="1100"/>
                </a:spcAft>
              </a:pPr>
              <a:r>
                <a:rPr lang="en-US" sz="1200" dirty="0" smtClean="0"/>
                <a:t>0.4</a:t>
              </a:r>
            </a:p>
            <a:p>
              <a:pPr>
                <a:spcAft>
                  <a:spcPts val="1100"/>
                </a:spcAft>
              </a:pPr>
              <a:r>
                <a:rPr lang="en-US" sz="1200" dirty="0" smtClean="0"/>
                <a:t>0.3</a:t>
              </a:r>
            </a:p>
            <a:p>
              <a:pPr>
                <a:spcAft>
                  <a:spcPts val="1100"/>
                </a:spcAft>
              </a:pPr>
              <a:r>
                <a:rPr lang="en-US" sz="1200" dirty="0" smtClean="0"/>
                <a:t>0.2</a:t>
              </a:r>
            </a:p>
            <a:p>
              <a:pPr>
                <a:spcAft>
                  <a:spcPts val="1100"/>
                </a:spcAft>
              </a:pPr>
              <a:r>
                <a:rPr lang="en-US" sz="1200" dirty="0" smtClean="0"/>
                <a:t>0.1</a:t>
              </a:r>
            </a:p>
            <a:p>
              <a:pPr>
                <a:spcAft>
                  <a:spcPts val="1100"/>
                </a:spcAft>
              </a:pPr>
              <a:r>
                <a:rPr lang="en-US" sz="1200" dirty="0" smtClean="0"/>
                <a:t>0.0</a:t>
              </a:r>
              <a:endParaRPr lang="en-US" sz="1200" dirty="0"/>
            </a:p>
          </p:txBody>
        </p:sp>
        <p:sp>
          <p:nvSpPr>
            <p:cNvPr id="27" name="TextBox 26"/>
            <p:cNvSpPr txBox="1"/>
            <p:nvPr/>
          </p:nvSpPr>
          <p:spPr>
            <a:xfrm>
              <a:off x="3604707" y="6488668"/>
              <a:ext cx="2438400" cy="278933"/>
            </a:xfrm>
            <a:prstGeom prst="rect">
              <a:avLst/>
            </a:prstGeom>
            <a:solidFill>
              <a:schemeClr val="bg1"/>
            </a:solidFill>
          </p:spPr>
          <p:txBody>
            <a:bodyPr wrap="square" rtlCol="0">
              <a:spAutoFit/>
            </a:bodyPr>
            <a:lstStyle/>
            <a:p>
              <a:pPr algn="ctr"/>
              <a:r>
                <a:rPr lang="en-US" dirty="0" smtClean="0"/>
                <a:t>Wavelength, </a:t>
              </a:r>
              <a:r>
                <a:rPr lang="en-US" dirty="0" smtClean="0">
                  <a:sym typeface="Symbol" panose="05050102010706020507" pitchFamily="18" charset="2"/>
                </a:rPr>
                <a:t>m</a:t>
              </a:r>
              <a:endParaRPr lang="en-US" dirty="0"/>
            </a:p>
          </p:txBody>
        </p:sp>
        <p:sp>
          <p:nvSpPr>
            <p:cNvPr id="28" name="TextBox 27"/>
            <p:cNvSpPr txBox="1"/>
            <p:nvPr/>
          </p:nvSpPr>
          <p:spPr>
            <a:xfrm>
              <a:off x="977850" y="6328068"/>
              <a:ext cx="7377219" cy="209200"/>
            </a:xfrm>
            <a:prstGeom prst="rect">
              <a:avLst/>
            </a:prstGeom>
            <a:solidFill>
              <a:schemeClr val="bg1"/>
            </a:solidFill>
          </p:spPr>
          <p:txBody>
            <a:bodyPr wrap="square" rtlCol="0">
              <a:spAutoFit/>
            </a:bodyPr>
            <a:lstStyle/>
            <a:p>
              <a:pPr defTabSz="514350">
                <a:tabLst>
                  <a:tab pos="457200" algn="l"/>
                  <a:tab pos="969963" algn="l"/>
                </a:tabLst>
              </a:pPr>
              <a:r>
                <a:rPr lang="en-US" sz="1200" dirty="0" smtClean="0"/>
                <a:t>0.35	0.45	 0.55	0.65	0.75	0.85	0.95	1.05	1.15	1.25	1.35	1.45</a:t>
              </a:r>
              <a:r>
                <a:rPr lang="en-US" sz="1200" dirty="0"/>
                <a:t>	</a:t>
              </a:r>
              <a:r>
                <a:rPr lang="en-US" sz="1200" dirty="0" smtClean="0"/>
                <a:t>1.55	1.65	1.75</a:t>
              </a:r>
              <a:endParaRPr lang="en-US" sz="1200" dirty="0"/>
            </a:p>
          </p:txBody>
        </p:sp>
        <p:sp>
          <p:nvSpPr>
            <p:cNvPr id="29" name="TextBox 28"/>
            <p:cNvSpPr txBox="1"/>
            <p:nvPr/>
          </p:nvSpPr>
          <p:spPr>
            <a:xfrm>
              <a:off x="2362200" y="4519309"/>
              <a:ext cx="609600" cy="276999"/>
            </a:xfrm>
            <a:prstGeom prst="rect">
              <a:avLst/>
            </a:prstGeom>
            <a:solidFill>
              <a:schemeClr val="bg1"/>
            </a:solidFill>
          </p:spPr>
          <p:txBody>
            <a:bodyPr wrap="square" lIns="0" tIns="0" rIns="0" bIns="0" rtlCol="0">
              <a:spAutoFit/>
            </a:bodyPr>
            <a:lstStyle/>
            <a:p>
              <a:pPr algn="ctr"/>
              <a:r>
                <a:rPr lang="en-US" dirty="0" smtClean="0"/>
                <a:t>Silicon</a:t>
              </a:r>
              <a:endParaRPr lang="en-US" dirty="0"/>
            </a:p>
          </p:txBody>
        </p:sp>
        <p:sp>
          <p:nvSpPr>
            <p:cNvPr id="30" name="TextBox 29"/>
            <p:cNvSpPr txBox="1"/>
            <p:nvPr/>
          </p:nvSpPr>
          <p:spPr>
            <a:xfrm>
              <a:off x="5486400" y="4555166"/>
              <a:ext cx="685800" cy="276999"/>
            </a:xfrm>
            <a:prstGeom prst="rect">
              <a:avLst/>
            </a:prstGeom>
            <a:solidFill>
              <a:schemeClr val="bg1"/>
            </a:solidFill>
          </p:spPr>
          <p:txBody>
            <a:bodyPr wrap="square" lIns="0" tIns="0" rIns="0" bIns="0" rtlCol="0">
              <a:spAutoFit/>
            </a:bodyPr>
            <a:lstStyle/>
            <a:p>
              <a:pPr algn="ctr"/>
              <a:r>
                <a:rPr lang="en-US" dirty="0" smtClean="0"/>
                <a:t>InGaAs</a:t>
              </a:r>
              <a:endParaRPr lang="en-US" dirty="0"/>
            </a:p>
          </p:txBody>
        </p:sp>
      </p:grpSp>
      <p:sp>
        <p:nvSpPr>
          <p:cNvPr id="2" name="Title 1"/>
          <p:cNvSpPr>
            <a:spLocks noGrp="1"/>
          </p:cNvSpPr>
          <p:nvPr>
            <p:ph type="title"/>
          </p:nvPr>
        </p:nvSpPr>
        <p:spPr/>
        <p:txBody>
          <a:bodyPr>
            <a:normAutofit/>
          </a:bodyPr>
          <a:lstStyle/>
          <a:p>
            <a:r>
              <a:rPr lang="en-US" sz="3200" dirty="0" smtClean="0"/>
              <a:t>Example 14 - II</a:t>
            </a:r>
            <a:endParaRPr lang="en-US" sz="3200" dirty="0"/>
          </a:p>
        </p:txBody>
      </p:sp>
      <p:sp>
        <p:nvSpPr>
          <p:cNvPr id="3" name="Content Placeholder 2"/>
          <p:cNvSpPr>
            <a:spLocks noGrp="1"/>
          </p:cNvSpPr>
          <p:nvPr>
            <p:ph idx="1"/>
          </p:nvPr>
        </p:nvSpPr>
        <p:spPr>
          <a:xfrm>
            <a:off x="457200" y="1417638"/>
            <a:ext cx="8229600" cy="4525963"/>
          </a:xfrm>
        </p:spPr>
        <p:txBody>
          <a:bodyPr>
            <a:normAutofit/>
          </a:bodyPr>
          <a:lstStyle/>
          <a:p>
            <a:pPr marL="0" indent="0">
              <a:buNone/>
            </a:pPr>
            <a:r>
              <a:rPr lang="en-US" sz="2400" dirty="0" smtClean="0">
                <a:latin typeface="+mj-lt"/>
              </a:rPr>
              <a:t>A14: We model the detector response function by the line segments below. </a:t>
            </a:r>
            <a:endParaRPr lang="en-US" sz="2400" dirty="0"/>
          </a:p>
        </p:txBody>
      </p:sp>
      <p:grpSp>
        <p:nvGrpSpPr>
          <p:cNvPr id="33" name="Group 32"/>
          <p:cNvGrpSpPr/>
          <p:nvPr/>
        </p:nvGrpSpPr>
        <p:grpSpPr>
          <a:xfrm>
            <a:off x="1181684" y="2682036"/>
            <a:ext cx="6779123" cy="2561385"/>
            <a:chOff x="1068355" y="3715032"/>
            <a:chExt cx="6399245" cy="1796766"/>
          </a:xfrm>
        </p:grpSpPr>
        <p:cxnSp>
          <p:nvCxnSpPr>
            <p:cNvPr id="6" name="Straight Connector 5"/>
            <p:cNvCxnSpPr/>
            <p:nvPr/>
          </p:nvCxnSpPr>
          <p:spPr>
            <a:xfrm flipV="1">
              <a:off x="1827675" y="3715032"/>
              <a:ext cx="2698675" cy="839295"/>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4526349" y="3716983"/>
              <a:ext cx="3" cy="178817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526350" y="4206240"/>
              <a:ext cx="294125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7467600" y="4206240"/>
              <a:ext cx="0" cy="12954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1068355" y="4554326"/>
              <a:ext cx="759320" cy="9574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7638833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14 - </a:t>
            </a:r>
            <a:r>
              <a:rPr lang="en-US" dirty="0" smtClean="0"/>
              <a:t>III</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3908762"/>
              </a:xfrm>
            </p:spPr>
            <p:txBody>
              <a:bodyPr/>
              <a:lstStyle/>
              <a:p>
                <a:pPr marL="0" indent="0">
                  <a:buNone/>
                </a:pPr>
                <a:r>
                  <a:rPr lang="en-US" sz="2400" dirty="0" smtClean="0"/>
                  <a:t>The problem requires that we solve Equation 34 or 35 for the true surface temperature </a:t>
                </a:r>
                <a14:m>
                  <m:oMath xmlns:m="http://schemas.openxmlformats.org/officeDocument/2006/math">
                    <m:r>
                      <a:rPr lang="en-US" sz="2400" i="1">
                        <a:latin typeface="Cambria Math" panose="02040503050406030204" pitchFamily="18" charset="0"/>
                        <a:ea typeface="Cambria Math" panose="02040503050406030204" pitchFamily="18" charset="0"/>
                      </a:rPr>
                      <m:t>𝑇</m:t>
                    </m:r>
                    <m:r>
                      <a:rPr lang="en-US" sz="2400" i="1">
                        <a:latin typeface="Cambria Math" panose="02040503050406030204" pitchFamily="18" charset="0"/>
                        <a:ea typeface="Cambria Math" panose="02040503050406030204" pitchFamily="18" charset="0"/>
                      </a:rPr>
                      <m:t> </m:t>
                    </m:r>
                  </m:oMath>
                </a14:m>
                <a:r>
                  <a:rPr lang="en-US" sz="2400" dirty="0" smtClean="0"/>
                  <a:t>with</a:t>
                </a:r>
              </a:p>
              <a:p>
                <a:pPr marL="0" indent="0">
                  <a:buNone/>
                </a:pPr>
                <a14:m>
                  <m:oMath xmlns:m="http://schemas.openxmlformats.org/officeDocument/2006/math">
                    <m:r>
                      <a:rPr lang="en-US" sz="2400" dirty="0">
                        <a:latin typeface="Cambria Math" panose="02040503050406030204" pitchFamily="18" charset="0"/>
                      </a:rPr>
                      <m:t> </m:t>
                    </m:r>
                    <m:acc>
                      <m:accPr>
                        <m:chr m:val="̅"/>
                        <m:ctrlPr>
                          <a:rPr lang="en-US" sz="2400" i="1">
                            <a:latin typeface="Cambria Math" panose="02040503050406030204" pitchFamily="18" charset="0"/>
                          </a:rPr>
                        </m:ctrlPr>
                      </m:accPr>
                      <m:e>
                        <m:sSub>
                          <m:sSubPr>
                            <m:ctrlPr>
                              <a:rPr lang="en-US" sz="2400" i="1">
                                <a:latin typeface="Cambria Math" panose="02040503050406030204" pitchFamily="18" charset="0"/>
                              </a:rPr>
                            </m:ctrlPr>
                          </m:sSubPr>
                          <m:e>
                            <m:r>
                              <a:rPr lang="en-US" sz="2400" i="1">
                                <a:latin typeface="Cambria Math" panose="02040503050406030204" pitchFamily="18" charset="0"/>
                                <a:sym typeface="Symbol" panose="05050102010706020507" pitchFamily="18" charset="2"/>
                              </a:rPr>
                              <m:t></m:t>
                            </m:r>
                          </m:e>
                          <m:sub>
                            <m:r>
                              <a:rPr lang="en-US" sz="2400" i="1">
                                <a:latin typeface="Cambria Math" panose="02040503050406030204" pitchFamily="18" charset="0"/>
                              </a:rPr>
                              <m:t>𝑟</m:t>
                            </m:r>
                          </m:sub>
                        </m:sSub>
                      </m:e>
                    </m:acc>
                    <m:r>
                      <a:rPr lang="en-US" sz="2400" i="1">
                        <a:latin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1.0</m:t>
                    </m:r>
                  </m:oMath>
                </a14:m>
                <a:r>
                  <a:rPr lang="en-US" sz="2400" dirty="0"/>
                  <a:t> and </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𝑇</m:t>
                        </m:r>
                      </m:e>
                      <m:sub>
                        <m:r>
                          <a:rPr lang="en-US" sz="2400" i="1">
                            <a:latin typeface="Cambria Math" panose="02040503050406030204" pitchFamily="18" charset="0"/>
                            <a:ea typeface="Cambria Math" panose="02040503050406030204" pitchFamily="18" charset="0"/>
                          </a:rPr>
                          <m:t>1</m:t>
                        </m:r>
                      </m:sub>
                    </m:sSub>
                  </m:oMath>
                </a14:m>
                <a:r>
                  <a:rPr lang="en-US" sz="2400" dirty="0"/>
                  <a:t> = </a:t>
                </a:r>
                <a:r>
                  <a:rPr lang="en-US" sz="2400" dirty="0" smtClean="0"/>
                  <a:t>3,013 </a:t>
                </a:r>
                <a:r>
                  <a:rPr lang="en-US" sz="2400" dirty="0"/>
                  <a:t>K and</a:t>
                </a:r>
                <a14:m>
                  <m:oMath xmlns:m="http://schemas.openxmlformats.org/officeDocument/2006/math">
                    <m:r>
                      <a:rPr lang="en-US" sz="2400">
                        <a:latin typeface="Cambria Math" panose="02040503050406030204" pitchFamily="18" charset="0"/>
                        <a:ea typeface="Cambria Math" panose="02040503050406030204" pitchFamily="18" charset="0"/>
                      </a:rPr>
                      <m:t> </m:t>
                    </m:r>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𝑇</m:t>
                        </m:r>
                      </m:e>
                      <m:sub>
                        <m:r>
                          <a:rPr lang="en-US" sz="2400" i="1">
                            <a:latin typeface="Cambria Math" panose="02040503050406030204" pitchFamily="18" charset="0"/>
                            <a:ea typeface="Cambria Math" panose="02040503050406030204" pitchFamily="18" charset="0"/>
                          </a:rPr>
                          <m:t>2</m:t>
                        </m:r>
                      </m:sub>
                    </m:sSub>
                  </m:oMath>
                </a14:m>
                <a:r>
                  <a:rPr lang="en-US" sz="2400" dirty="0"/>
                  <a:t> = </a:t>
                </a:r>
                <a:r>
                  <a:rPr lang="en-US" sz="2400" dirty="0" smtClean="0"/>
                  <a:t>2,909 </a:t>
                </a:r>
                <a:r>
                  <a:rPr lang="en-US" sz="2400" dirty="0"/>
                  <a:t>K</a:t>
                </a:r>
                <a:r>
                  <a:rPr lang="en-US" sz="2400" dirty="0" smtClean="0"/>
                  <a:t>.</a:t>
                </a:r>
              </a:p>
              <a:p>
                <a:pPr marL="0" indent="0">
                  <a:buNone/>
                </a:pPr>
                <a:endParaRPr lang="en-US" sz="800" dirty="0" smtClean="0"/>
              </a:p>
              <a:p>
                <a:r>
                  <a:rPr lang="en-US" sz="2400" dirty="0" smtClean="0"/>
                  <a:t>Integrated Wide Band Method</a:t>
                </a:r>
              </a:p>
              <a:p>
                <a:endParaRPr lang="en-US" dirty="0"/>
              </a:p>
              <a:p>
                <a:endParaRPr lang="en-US" dirty="0" smtClean="0"/>
              </a:p>
              <a:p>
                <a:endParaRPr lang="en-US" dirty="0"/>
              </a:p>
              <a:p>
                <a:r>
                  <a:rPr lang="en-US" sz="2400" dirty="0" smtClean="0"/>
                  <a:t>Approximate Averaged Band Method</a:t>
                </a:r>
                <a:endParaRPr lang="en-US" sz="2400" dirty="0"/>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3908762"/>
              </a:xfrm>
              <a:blipFill rotWithShape="0">
                <a:blip r:embed="rId3"/>
                <a:stretch>
                  <a:fillRect l="-1111" t="-124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3894955130"/>
                  </p:ext>
                </p:extLst>
              </p:nvPr>
            </p:nvGraphicFramePr>
            <p:xfrm>
              <a:off x="457200" y="3326319"/>
              <a:ext cx="8382000" cy="1253490"/>
            </p:xfrm>
            <a:graphic>
              <a:graphicData uri="http://schemas.openxmlformats.org/drawingml/2006/table">
                <a:tbl>
                  <a:tblPr firstRow="1" firstCol="1" bandRow="1">
                    <a:tableStyleId>{5C22544A-7EE6-4342-B048-85BDC9FD1C3A}</a:tableStyleId>
                  </a:tblPr>
                  <a:tblGrid>
                    <a:gridCol w="162560"/>
                    <a:gridCol w="7443329"/>
                    <a:gridCol w="776111"/>
                  </a:tblGrid>
                  <a:tr h="0">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acc>
                                  <m:accPr>
                                    <m:chr m:val="̅"/>
                                    <m:ctrlPr>
                                      <a:rPr lang="el-GR" sz="2400" i="1" smtClean="0">
                                        <a:solidFill>
                                          <a:schemeClr val="tx1"/>
                                        </a:solidFill>
                                        <a:latin typeface="Cambria Math" panose="02040503050406030204" pitchFamily="18" charset="0"/>
                                        <a:ea typeface="Cambria Math" panose="02040503050406030204" pitchFamily="18" charset="0"/>
                                      </a:rPr>
                                    </m:ctrlPr>
                                  </m:accPr>
                                  <m:e>
                                    <m:sSub>
                                      <m:sSubPr>
                                        <m:ctrlPr>
                                          <a:rPr lang="el-GR" sz="2400" i="1">
                                            <a:solidFill>
                                              <a:schemeClr val="tx1"/>
                                            </a:solidFill>
                                            <a:latin typeface="Cambria Math" panose="02040503050406030204" pitchFamily="18" charset="0"/>
                                            <a:ea typeface="Cambria Math" panose="02040503050406030204" pitchFamily="18" charset="0"/>
                                          </a:rPr>
                                        </m:ctrlPr>
                                      </m:sSubPr>
                                      <m:e>
                                        <m:r>
                                          <m:rPr>
                                            <m:sty m:val="p"/>
                                          </m:rPr>
                                          <a:rPr lang="el-GR" sz="2400" i="1">
                                            <a:solidFill>
                                              <a:schemeClr val="tx1"/>
                                            </a:solidFill>
                                            <a:latin typeface="Cambria Math" panose="02040503050406030204" pitchFamily="18" charset="0"/>
                                            <a:ea typeface="Cambria Math" panose="02040503050406030204" pitchFamily="18" charset="0"/>
                                          </a:rPr>
                                          <m:t>ε</m:t>
                                        </m:r>
                                      </m:e>
                                      <m:sub>
                                        <m:r>
                                          <a:rPr lang="en-US" sz="2400" i="1">
                                            <a:solidFill>
                                              <a:schemeClr val="tx1"/>
                                            </a:solidFill>
                                            <a:latin typeface="Cambria Math" panose="02040503050406030204" pitchFamily="18" charset="0"/>
                                            <a:ea typeface="Cambria Math" panose="02040503050406030204" pitchFamily="18" charset="0"/>
                                          </a:rPr>
                                          <m:t>𝑟</m:t>
                                        </m:r>
                                      </m:sub>
                                    </m:sSub>
                                  </m:e>
                                </m:acc>
                                <m:r>
                                  <a:rPr lang="en-US" sz="2400" i="1">
                                    <a:solidFill>
                                      <a:schemeClr val="tx1"/>
                                    </a:solidFill>
                                    <a:latin typeface="Cambria Math" panose="02040503050406030204" pitchFamily="18" charset="0"/>
                                    <a:ea typeface="Cambria Math" panose="02040503050406030204" pitchFamily="18" charset="0"/>
                                  </a:rPr>
                                  <m:t>=</m:t>
                                </m:r>
                                <m:f>
                                  <m:fPr>
                                    <m:ctrlPr>
                                      <a:rPr lang="en-US" sz="2400" i="1">
                                        <a:solidFill>
                                          <a:schemeClr val="tx1"/>
                                        </a:solidFill>
                                        <a:latin typeface="Cambria Math" panose="02040503050406030204" pitchFamily="18" charset="0"/>
                                        <a:ea typeface="Cambria Math" panose="02040503050406030204" pitchFamily="18" charset="0"/>
                                      </a:rPr>
                                    </m:ctrlPr>
                                  </m:fPr>
                                  <m:num>
                                    <m:acc>
                                      <m:accPr>
                                        <m:chr m:val="̅"/>
                                        <m:ctrlPr>
                                          <a:rPr lang="en-US" sz="2400" i="1">
                                            <a:solidFill>
                                              <a:schemeClr val="tx1"/>
                                            </a:solidFill>
                                            <a:latin typeface="Cambria Math" panose="02040503050406030204" pitchFamily="18" charset="0"/>
                                            <a:ea typeface="Cambria Math" panose="02040503050406030204" pitchFamily="18" charset="0"/>
                                          </a:rPr>
                                        </m:ctrlPr>
                                      </m:accPr>
                                      <m:e>
                                        <m:sSub>
                                          <m:sSubPr>
                                            <m:ctrlPr>
                                              <a:rPr lang="el-GR" sz="2400" i="1">
                                                <a:solidFill>
                                                  <a:schemeClr val="tx1"/>
                                                </a:solidFill>
                                                <a:latin typeface="Cambria Math" panose="02040503050406030204" pitchFamily="18" charset="0"/>
                                                <a:ea typeface="Cambria Math" panose="02040503050406030204" pitchFamily="18" charset="0"/>
                                              </a:rPr>
                                            </m:ctrlPr>
                                          </m:sSubPr>
                                          <m:e>
                                            <m:r>
                                              <m:rPr>
                                                <m:sty m:val="p"/>
                                              </m:rPr>
                                              <a:rPr lang="el-GR" sz="2400" i="1">
                                                <a:solidFill>
                                                  <a:schemeClr val="tx1"/>
                                                </a:solidFill>
                                                <a:latin typeface="Cambria Math" panose="02040503050406030204" pitchFamily="18" charset="0"/>
                                                <a:ea typeface="Cambria Math" panose="02040503050406030204" pitchFamily="18" charset="0"/>
                                              </a:rPr>
                                              <m:t>ε</m:t>
                                            </m:r>
                                          </m:e>
                                          <m:sub>
                                            <m:r>
                                              <a:rPr lang="en-US" sz="2400" i="1">
                                                <a:solidFill>
                                                  <a:schemeClr val="tx1"/>
                                                </a:solidFill>
                                                <a:latin typeface="Cambria Math" panose="02040503050406030204" pitchFamily="18" charset="0"/>
                                                <a:ea typeface="Cambria Math" panose="02040503050406030204" pitchFamily="18" charset="0"/>
                                              </a:rPr>
                                              <m:t>1</m:t>
                                            </m:r>
                                          </m:sub>
                                        </m:sSub>
                                      </m:e>
                                    </m:acc>
                                  </m:num>
                                  <m:den>
                                    <m:acc>
                                      <m:accPr>
                                        <m:chr m:val="̅"/>
                                        <m:ctrlPr>
                                          <a:rPr lang="en-US" sz="2400" i="1">
                                            <a:solidFill>
                                              <a:schemeClr val="tx1"/>
                                            </a:solidFill>
                                            <a:latin typeface="Cambria Math" panose="02040503050406030204" pitchFamily="18" charset="0"/>
                                            <a:ea typeface="Cambria Math" panose="02040503050406030204" pitchFamily="18" charset="0"/>
                                          </a:rPr>
                                        </m:ctrlPr>
                                      </m:accPr>
                                      <m:e>
                                        <m:sSub>
                                          <m:sSubPr>
                                            <m:ctrlPr>
                                              <a:rPr lang="el-GR" sz="2400" i="1">
                                                <a:solidFill>
                                                  <a:schemeClr val="tx1"/>
                                                </a:solidFill>
                                                <a:latin typeface="Cambria Math" panose="02040503050406030204" pitchFamily="18" charset="0"/>
                                                <a:ea typeface="Cambria Math" panose="02040503050406030204" pitchFamily="18" charset="0"/>
                                              </a:rPr>
                                            </m:ctrlPr>
                                          </m:sSubPr>
                                          <m:e>
                                            <m:r>
                                              <m:rPr>
                                                <m:sty m:val="p"/>
                                              </m:rPr>
                                              <a:rPr lang="el-GR" sz="2400" i="1">
                                                <a:solidFill>
                                                  <a:schemeClr val="tx1"/>
                                                </a:solidFill>
                                                <a:latin typeface="Cambria Math" panose="02040503050406030204" pitchFamily="18" charset="0"/>
                                                <a:ea typeface="Cambria Math" panose="02040503050406030204" pitchFamily="18" charset="0"/>
                                              </a:rPr>
                                              <m:t>ε</m:t>
                                            </m:r>
                                          </m:e>
                                          <m:sub>
                                            <m:r>
                                              <a:rPr lang="en-US" sz="2400" i="1">
                                                <a:solidFill>
                                                  <a:schemeClr val="tx1"/>
                                                </a:solidFill>
                                                <a:latin typeface="Cambria Math" panose="02040503050406030204" pitchFamily="18" charset="0"/>
                                                <a:ea typeface="Cambria Math" panose="02040503050406030204" pitchFamily="18" charset="0"/>
                                              </a:rPr>
                                              <m:t>2</m:t>
                                            </m:r>
                                          </m:sub>
                                        </m:sSub>
                                      </m:e>
                                    </m:acc>
                                  </m:den>
                                </m:f>
                                <m:r>
                                  <a:rPr lang="en-US" sz="2400" i="1">
                                    <a:solidFill>
                                      <a:schemeClr val="tx1"/>
                                    </a:solidFill>
                                    <a:latin typeface="Cambria Math" panose="02040503050406030204" pitchFamily="18" charset="0"/>
                                    <a:ea typeface="Cambria Math" panose="02040503050406030204" pitchFamily="18" charset="0"/>
                                  </a:rPr>
                                  <m:t>=</m:t>
                                </m:r>
                                <m:f>
                                  <m:fPr>
                                    <m:ctrlPr>
                                      <a:rPr lang="en-US" sz="2400" i="1" smtClean="0">
                                        <a:solidFill>
                                          <a:schemeClr val="tx1"/>
                                        </a:solidFill>
                                        <a:latin typeface="Cambria Math" panose="02040503050406030204" pitchFamily="18" charset="0"/>
                                        <a:ea typeface="Cambria Math" panose="02040503050406030204" pitchFamily="18" charset="0"/>
                                      </a:rPr>
                                    </m:ctrlPr>
                                  </m:fPr>
                                  <m:num>
                                    <m:nary>
                                      <m:naryPr>
                                        <m:ctrlPr>
                                          <a:rPr lang="en-US" sz="2400" i="1">
                                            <a:solidFill>
                                              <a:schemeClr val="tx1"/>
                                            </a:solidFill>
                                            <a:latin typeface="Cambria Math" panose="02040503050406030204" pitchFamily="18" charset="0"/>
                                            <a:ea typeface="Cambria Math" panose="02040503050406030204" pitchFamily="18" charset="0"/>
                                          </a:rPr>
                                        </m:ctrlPr>
                                      </m:naryPr>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1</m:t>
                                            </m:r>
                                            <m:r>
                                              <a:rPr lang="en-US" sz="2400" b="1" i="1" smtClean="0">
                                                <a:solidFill>
                                                  <a:schemeClr val="tx1"/>
                                                </a:solidFill>
                                                <a:latin typeface="Cambria Math" panose="02040503050406030204" pitchFamily="18" charset="0"/>
                                                <a:ea typeface="Cambria Math" panose="02040503050406030204" pitchFamily="18" charset="0"/>
                                              </a:rPr>
                                              <m:t>𝒍</m:t>
                                            </m:r>
                                          </m:sub>
                                        </m:sSub>
                                      </m:sub>
                                      <m:sup>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1</m:t>
                                            </m:r>
                                            <m:r>
                                              <a:rPr lang="en-US" sz="2400" b="1" i="1" smtClean="0">
                                                <a:solidFill>
                                                  <a:schemeClr val="tx1"/>
                                                </a:solidFill>
                                                <a:latin typeface="Cambria Math" panose="02040503050406030204" pitchFamily="18" charset="0"/>
                                                <a:ea typeface="Cambria Math" panose="02040503050406030204" pitchFamily="18" charset="0"/>
                                              </a:rPr>
                                              <m:t>𝒖</m:t>
                                            </m:r>
                                          </m:sub>
                                        </m:sSub>
                                      </m:sup>
                                      <m:e>
                                        <m:sSub>
                                          <m:sSubPr>
                                            <m:ctrlPr>
                                              <a:rPr lang="en-US" sz="2400" i="1">
                                                <a:solidFill>
                                                  <a:schemeClr val="tx1"/>
                                                </a:solidFill>
                                                <a:latin typeface="Cambria Math" panose="02040503050406030204" pitchFamily="18" charset="0"/>
                                              </a:rPr>
                                            </m:ctrlPr>
                                          </m:sSubPr>
                                          <m:e>
                                            <m:sSub>
                                              <m:sSubPr>
                                                <m:ctrlPr>
                                                  <a:rPr lang="en-US" sz="240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rPr>
                                                  <m:t>𝐷</m:t>
                                                </m:r>
                                              </m:e>
                                              <m:sub>
                                                <m:r>
                                                  <a:rPr lang="en-US" sz="2400" b="0" i="1" smtClean="0">
                                                    <a:solidFill>
                                                      <a:schemeClr val="tx1"/>
                                                    </a:solidFill>
                                                    <a:latin typeface="Cambria Math" panose="02040503050406030204" pitchFamily="18" charset="0"/>
                                                  </a:rPr>
                                                  <m:t>1</m:t>
                                                </m:r>
                                              </m:sub>
                                            </m:sSub>
                                            <m:r>
                                              <a:rPr lang="en-US" sz="2400" b="0" i="1" smtClean="0">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r>
                                              <a:rPr lang="en-US" sz="2400" b="0" i="1" smtClean="0">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sub>
                                        </m:sSub>
                                        <m:d>
                                          <m:dPr>
                                            <m:ctrlPr>
                                              <a:rPr lang="en-US" sz="2400" i="1">
                                                <a:solidFill>
                                                  <a:schemeClr val="tx1"/>
                                                </a:solidFill>
                                                <a:latin typeface="Cambria Math" panose="02040503050406030204" pitchFamily="18" charset="0"/>
                                                <a:ea typeface="Cambria Math" panose="02040503050406030204" pitchFamily="18" charset="0"/>
                                              </a:rPr>
                                            </m:ctrlPr>
                                          </m:dPr>
                                          <m:e>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𝑇</m:t>
                                                </m:r>
                                              </m:e>
                                              <m:sub>
                                                <m:r>
                                                  <a:rPr lang="en-US" sz="2400" i="1">
                                                    <a:solidFill>
                                                      <a:schemeClr val="tx1"/>
                                                    </a:solidFill>
                                                    <a:latin typeface="Cambria Math" panose="02040503050406030204" pitchFamily="18" charset="0"/>
                                                    <a:ea typeface="Cambria Math" panose="02040503050406030204" pitchFamily="18" charset="0"/>
                                                  </a:rPr>
                                                  <m:t>1</m:t>
                                                </m:r>
                                              </m:sub>
                                            </m:sSub>
                                          </m:e>
                                        </m:d>
                                      </m:e>
                                    </m:nary>
                                    <m:r>
                                      <a:rPr lang="en-US" sz="2400" i="1">
                                        <a:solidFill>
                                          <a:schemeClr val="tx1"/>
                                        </a:solidFill>
                                        <a:latin typeface="Cambria Math" panose="02040503050406030204" pitchFamily="18" charset="0"/>
                                        <a:ea typeface="Cambria Math" panose="02040503050406030204" pitchFamily="18" charset="0"/>
                                      </a:rPr>
                                      <m:t>𝑑</m:t>
                                    </m:r>
                                    <m:r>
                                      <a:rPr lang="el-GR" sz="2400" i="1">
                                        <a:solidFill>
                                          <a:schemeClr val="tx1"/>
                                        </a:solidFill>
                                        <a:latin typeface="Cambria Math" panose="02040503050406030204" pitchFamily="18" charset="0"/>
                                        <a:ea typeface="Cambria Math" panose="02040503050406030204" pitchFamily="18" charset="0"/>
                                      </a:rPr>
                                      <m:t>𝜆</m:t>
                                    </m:r>
                                  </m:num>
                                  <m:den>
                                    <m:nary>
                                      <m:naryPr>
                                        <m:ctrlPr>
                                          <a:rPr lang="en-US" sz="2400" i="1">
                                            <a:solidFill>
                                              <a:schemeClr val="tx1"/>
                                            </a:solidFill>
                                            <a:latin typeface="Cambria Math" panose="02040503050406030204" pitchFamily="18" charset="0"/>
                                            <a:ea typeface="Cambria Math" panose="02040503050406030204" pitchFamily="18" charset="0"/>
                                          </a:rPr>
                                        </m:ctrlPr>
                                      </m:naryPr>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1</m:t>
                                            </m:r>
                                            <m:r>
                                              <a:rPr lang="en-US" sz="2400" b="1" i="1" smtClean="0">
                                                <a:solidFill>
                                                  <a:schemeClr val="tx1"/>
                                                </a:solidFill>
                                                <a:latin typeface="Cambria Math" panose="02040503050406030204" pitchFamily="18" charset="0"/>
                                                <a:ea typeface="Cambria Math" panose="02040503050406030204" pitchFamily="18" charset="0"/>
                                              </a:rPr>
                                              <m:t>𝒍</m:t>
                                            </m:r>
                                          </m:sub>
                                        </m:sSub>
                                      </m:sub>
                                      <m:sup>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1</m:t>
                                            </m:r>
                                            <m:r>
                                              <a:rPr lang="en-US" sz="2400" b="1" i="1" smtClean="0">
                                                <a:solidFill>
                                                  <a:schemeClr val="tx1"/>
                                                </a:solidFill>
                                                <a:latin typeface="Cambria Math" panose="02040503050406030204" pitchFamily="18" charset="0"/>
                                                <a:ea typeface="Cambria Math" panose="02040503050406030204" pitchFamily="18" charset="0"/>
                                              </a:rPr>
                                              <m:t>𝒖</m:t>
                                            </m:r>
                                          </m:sub>
                                        </m:sSub>
                                      </m:sup>
                                      <m:e>
                                        <m:sSub>
                                          <m:sSubPr>
                                            <m:ctrlPr>
                                              <a:rPr lang="en-US" sz="2400" i="1">
                                                <a:solidFill>
                                                  <a:schemeClr val="tx1"/>
                                                </a:solidFill>
                                                <a:latin typeface="Cambria Math" panose="02040503050406030204" pitchFamily="18" charset="0"/>
                                              </a:rPr>
                                            </m:ctrlPr>
                                          </m:sSubPr>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𝐷</m:t>
                                                </m:r>
                                              </m:e>
                                              <m:sub>
                                                <m:r>
                                                  <a:rPr lang="en-US" sz="2400" b="0" i="1" smtClean="0">
                                                    <a:solidFill>
                                                      <a:schemeClr val="tx1"/>
                                                    </a:solidFill>
                                                    <a:latin typeface="Cambria Math" panose="02040503050406030204" pitchFamily="18" charset="0"/>
                                                  </a:rPr>
                                                  <m:t>1</m:t>
                                                </m:r>
                                              </m:sub>
                                            </m:sSub>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sub>
                                        </m:sSub>
                                        <m:d>
                                          <m:dPr>
                                            <m:ctrlPr>
                                              <a:rPr lang="en-US" sz="2400" i="1">
                                                <a:solidFill>
                                                  <a:schemeClr val="tx1"/>
                                                </a:solidFill>
                                                <a:latin typeface="Cambria Math" panose="02040503050406030204" pitchFamily="18" charset="0"/>
                                                <a:ea typeface="Cambria Math" panose="02040503050406030204" pitchFamily="18" charset="0"/>
                                              </a:rPr>
                                            </m:ctrlPr>
                                          </m:dPr>
                                          <m:e>
                                            <m:r>
                                              <a:rPr lang="en-US" sz="2400" i="1">
                                                <a:solidFill>
                                                  <a:schemeClr val="tx1"/>
                                                </a:solidFill>
                                                <a:latin typeface="Cambria Math" panose="02040503050406030204" pitchFamily="18" charset="0"/>
                                                <a:ea typeface="Cambria Math" panose="02040503050406030204" pitchFamily="18" charset="0"/>
                                              </a:rPr>
                                              <m:t>𝑇</m:t>
                                            </m:r>
                                          </m:e>
                                        </m:d>
                                        <m:r>
                                          <a:rPr lang="en-US" sz="2400" i="1">
                                            <a:solidFill>
                                              <a:schemeClr val="tx1"/>
                                            </a:solidFill>
                                            <a:latin typeface="Cambria Math" panose="02040503050406030204" pitchFamily="18" charset="0"/>
                                            <a:ea typeface="Cambria Math" panose="02040503050406030204" pitchFamily="18" charset="0"/>
                                          </a:rPr>
                                          <m:t>𝑑</m:t>
                                        </m:r>
                                        <m:r>
                                          <a:rPr lang="el-GR" sz="2400" i="1">
                                            <a:solidFill>
                                              <a:schemeClr val="tx1"/>
                                            </a:solidFill>
                                            <a:latin typeface="Cambria Math" panose="02040503050406030204" pitchFamily="18" charset="0"/>
                                            <a:ea typeface="Cambria Math" panose="02040503050406030204" pitchFamily="18" charset="0"/>
                                          </a:rPr>
                                          <m:t>𝜆</m:t>
                                        </m:r>
                                      </m:e>
                                    </m:nary>
                                  </m:den>
                                </m:f>
                                <m:r>
                                  <a:rPr lang="en-US" sz="2400" i="1" smtClean="0">
                                    <a:solidFill>
                                      <a:schemeClr val="tx1"/>
                                    </a:solidFill>
                                    <a:latin typeface="Cambria Math" panose="02040503050406030204" pitchFamily="18" charset="0"/>
                                    <a:ea typeface="Cambria Math" panose="02040503050406030204" pitchFamily="18" charset="0"/>
                                  </a:rPr>
                                  <m:t>∙</m:t>
                                </m:r>
                                <m:f>
                                  <m:fPr>
                                    <m:ctrlPr>
                                      <a:rPr lang="en-US" sz="2400" i="1" smtClean="0">
                                        <a:solidFill>
                                          <a:schemeClr val="tx1"/>
                                        </a:solidFill>
                                        <a:latin typeface="Cambria Math" panose="02040503050406030204" pitchFamily="18" charset="0"/>
                                        <a:ea typeface="Cambria Math" panose="02040503050406030204" pitchFamily="18" charset="0"/>
                                      </a:rPr>
                                    </m:ctrlPr>
                                  </m:fPr>
                                  <m:num>
                                    <m:nary>
                                      <m:naryPr>
                                        <m:ctrlPr>
                                          <a:rPr lang="en-US" sz="2400" i="1">
                                            <a:solidFill>
                                              <a:schemeClr val="tx1"/>
                                            </a:solidFill>
                                            <a:latin typeface="Cambria Math" panose="02040503050406030204" pitchFamily="18" charset="0"/>
                                            <a:ea typeface="Cambria Math" panose="02040503050406030204" pitchFamily="18" charset="0"/>
                                          </a:rPr>
                                        </m:ctrlPr>
                                      </m:naryPr>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2</m:t>
                                            </m:r>
                                            <m:r>
                                              <a:rPr lang="en-US" sz="2400" b="1" i="1" smtClean="0">
                                                <a:solidFill>
                                                  <a:schemeClr val="tx1"/>
                                                </a:solidFill>
                                                <a:latin typeface="Cambria Math" panose="02040503050406030204" pitchFamily="18" charset="0"/>
                                                <a:ea typeface="Cambria Math" panose="02040503050406030204" pitchFamily="18" charset="0"/>
                                              </a:rPr>
                                              <m:t>𝒍</m:t>
                                            </m:r>
                                          </m:sub>
                                        </m:sSub>
                                      </m:sub>
                                      <m:sup>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2</m:t>
                                            </m:r>
                                            <m:r>
                                              <a:rPr lang="en-US" sz="2400" b="1" i="1" smtClean="0">
                                                <a:solidFill>
                                                  <a:schemeClr val="tx1"/>
                                                </a:solidFill>
                                                <a:latin typeface="Cambria Math" panose="02040503050406030204" pitchFamily="18" charset="0"/>
                                                <a:ea typeface="Cambria Math" panose="02040503050406030204" pitchFamily="18" charset="0"/>
                                              </a:rPr>
                                              <m:t>𝒖</m:t>
                                            </m:r>
                                          </m:sub>
                                        </m:sSub>
                                      </m:sup>
                                      <m:e>
                                        <m:sSub>
                                          <m:sSubPr>
                                            <m:ctrlPr>
                                              <a:rPr lang="en-US" sz="2400" i="1">
                                                <a:solidFill>
                                                  <a:schemeClr val="tx1"/>
                                                </a:solidFill>
                                                <a:latin typeface="Cambria Math" panose="02040503050406030204" pitchFamily="18" charset="0"/>
                                              </a:rPr>
                                            </m:ctrlPr>
                                          </m:sSubPr>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𝐷</m:t>
                                                </m:r>
                                              </m:e>
                                              <m:sub>
                                                <m:r>
                                                  <a:rPr lang="en-US" sz="2400" b="0" i="1" smtClean="0">
                                                    <a:solidFill>
                                                      <a:schemeClr val="tx1"/>
                                                    </a:solidFill>
                                                    <a:latin typeface="Cambria Math" panose="02040503050406030204" pitchFamily="18" charset="0"/>
                                                  </a:rPr>
                                                  <m:t>2</m:t>
                                                </m:r>
                                              </m:sub>
                                            </m:sSub>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sub>
                                        </m:sSub>
                                        <m:d>
                                          <m:dPr>
                                            <m:ctrlPr>
                                              <a:rPr lang="en-US" sz="2400" i="1">
                                                <a:solidFill>
                                                  <a:schemeClr val="tx1"/>
                                                </a:solidFill>
                                                <a:latin typeface="Cambria Math" panose="02040503050406030204" pitchFamily="18" charset="0"/>
                                                <a:ea typeface="Cambria Math" panose="02040503050406030204" pitchFamily="18" charset="0"/>
                                              </a:rPr>
                                            </m:ctrlPr>
                                          </m:dPr>
                                          <m:e>
                                            <m:r>
                                              <a:rPr lang="en-US" sz="2400" i="1">
                                                <a:solidFill>
                                                  <a:schemeClr val="tx1"/>
                                                </a:solidFill>
                                                <a:latin typeface="Cambria Math" panose="02040503050406030204" pitchFamily="18" charset="0"/>
                                                <a:ea typeface="Cambria Math" panose="02040503050406030204" pitchFamily="18" charset="0"/>
                                              </a:rPr>
                                              <m:t>𝑇</m:t>
                                            </m:r>
                                          </m:e>
                                        </m:d>
                                        <m:r>
                                          <a:rPr lang="en-US" sz="2400" b="0" i="1" smtClean="0">
                                            <a:solidFill>
                                              <a:schemeClr val="tx1"/>
                                            </a:solidFill>
                                            <a:latin typeface="Cambria Math" panose="02040503050406030204" pitchFamily="18" charset="0"/>
                                            <a:ea typeface="Cambria Math" panose="02040503050406030204" pitchFamily="18" charset="0"/>
                                          </a:rPr>
                                          <m:t> </m:t>
                                        </m:r>
                                        <m:r>
                                          <a:rPr lang="en-US" sz="2400" i="1">
                                            <a:solidFill>
                                              <a:schemeClr val="tx1"/>
                                            </a:solidFill>
                                            <a:latin typeface="Cambria Math" panose="02040503050406030204" pitchFamily="18" charset="0"/>
                                            <a:ea typeface="Cambria Math" panose="02040503050406030204" pitchFamily="18" charset="0"/>
                                          </a:rPr>
                                          <m:t>𝑑</m:t>
                                        </m:r>
                                        <m:r>
                                          <a:rPr lang="el-GR" sz="2400" i="1">
                                            <a:solidFill>
                                              <a:schemeClr val="tx1"/>
                                            </a:solidFill>
                                            <a:latin typeface="Cambria Math" panose="02040503050406030204" pitchFamily="18" charset="0"/>
                                            <a:ea typeface="Cambria Math" panose="02040503050406030204" pitchFamily="18" charset="0"/>
                                          </a:rPr>
                                          <m:t>𝜆</m:t>
                                        </m:r>
                                      </m:e>
                                    </m:nary>
                                  </m:num>
                                  <m:den>
                                    <m:nary>
                                      <m:naryPr>
                                        <m:ctrlPr>
                                          <a:rPr lang="en-US" sz="2400" i="1">
                                            <a:solidFill>
                                              <a:schemeClr val="tx1"/>
                                            </a:solidFill>
                                            <a:latin typeface="Cambria Math" panose="02040503050406030204" pitchFamily="18" charset="0"/>
                                            <a:ea typeface="Cambria Math" panose="02040503050406030204" pitchFamily="18" charset="0"/>
                                          </a:rPr>
                                        </m:ctrlPr>
                                      </m:naryPr>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2</m:t>
                                            </m:r>
                                            <m:r>
                                              <a:rPr lang="en-US" sz="2400" b="1" i="1" smtClean="0">
                                                <a:solidFill>
                                                  <a:schemeClr val="tx1"/>
                                                </a:solidFill>
                                                <a:latin typeface="Cambria Math" panose="02040503050406030204" pitchFamily="18" charset="0"/>
                                                <a:ea typeface="Cambria Math" panose="02040503050406030204" pitchFamily="18" charset="0"/>
                                              </a:rPr>
                                              <m:t>𝒍</m:t>
                                            </m:r>
                                          </m:sub>
                                        </m:sSub>
                                      </m:sub>
                                      <m:sup>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i="1">
                                                <a:solidFill>
                                                  <a:schemeClr val="tx1"/>
                                                </a:solidFill>
                                                <a:latin typeface="Cambria Math" panose="02040503050406030204" pitchFamily="18" charset="0"/>
                                                <a:ea typeface="Cambria Math" panose="02040503050406030204" pitchFamily="18" charset="0"/>
                                              </a:rPr>
                                              <m:t>2</m:t>
                                            </m:r>
                                            <m:r>
                                              <a:rPr lang="en-US" sz="2400" b="1" i="1" smtClean="0">
                                                <a:solidFill>
                                                  <a:schemeClr val="tx1"/>
                                                </a:solidFill>
                                                <a:latin typeface="Cambria Math" panose="02040503050406030204" pitchFamily="18" charset="0"/>
                                                <a:ea typeface="Cambria Math" panose="02040503050406030204" pitchFamily="18" charset="0"/>
                                              </a:rPr>
                                              <m:t>𝒖</m:t>
                                            </m:r>
                                          </m:sub>
                                        </m:sSub>
                                      </m:sup>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𝐷</m:t>
                                            </m:r>
                                          </m:e>
                                          <m:sub>
                                            <m:r>
                                              <a:rPr lang="en-US" sz="2400" b="0" i="1" smtClean="0">
                                                <a:solidFill>
                                                  <a:schemeClr val="tx1"/>
                                                </a:solidFill>
                                                <a:latin typeface="Cambria Math" panose="02040503050406030204" pitchFamily="18" charset="0"/>
                                              </a:rPr>
                                              <m:t>2</m:t>
                                            </m:r>
                                          </m:sub>
                                        </m:sSub>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r>
                                          <a:rPr lang="en-US" sz="2400" i="1">
                                            <a:solidFill>
                                              <a:schemeClr val="tx1"/>
                                            </a:solidFill>
                                            <a:latin typeface="Cambria Math" panose="02040503050406030204" pitchFamily="18" charset="0"/>
                                          </a:rPr>
                                          <m:t>)(</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sub>
                                        </m:sSub>
                                        <m:d>
                                          <m:dPr>
                                            <m:ctrlPr>
                                              <a:rPr lang="en-US" sz="2400" i="1">
                                                <a:solidFill>
                                                  <a:schemeClr val="tx1"/>
                                                </a:solidFill>
                                                <a:latin typeface="Cambria Math" panose="02040503050406030204" pitchFamily="18" charset="0"/>
                                                <a:ea typeface="Cambria Math" panose="02040503050406030204" pitchFamily="18" charset="0"/>
                                              </a:rPr>
                                            </m:ctrlPr>
                                          </m:dPr>
                                          <m:e>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𝑇</m:t>
                                                </m:r>
                                              </m:e>
                                              <m:sub>
                                                <m:r>
                                                  <a:rPr lang="en-US" sz="2400" i="1">
                                                    <a:solidFill>
                                                      <a:schemeClr val="tx1"/>
                                                    </a:solidFill>
                                                    <a:latin typeface="Cambria Math" panose="02040503050406030204" pitchFamily="18" charset="0"/>
                                                    <a:ea typeface="Cambria Math" panose="02040503050406030204" pitchFamily="18" charset="0"/>
                                                  </a:rPr>
                                                  <m:t>2</m:t>
                                                </m:r>
                                              </m:sub>
                                            </m:sSub>
                                          </m:e>
                                        </m:d>
                                      </m:e>
                                    </m:nary>
                                    <m:r>
                                      <a:rPr lang="en-US" sz="2400" i="1">
                                        <a:solidFill>
                                          <a:schemeClr val="tx1"/>
                                        </a:solidFill>
                                        <a:latin typeface="Cambria Math" panose="02040503050406030204" pitchFamily="18" charset="0"/>
                                        <a:ea typeface="Cambria Math" panose="02040503050406030204" pitchFamily="18" charset="0"/>
                                      </a:rPr>
                                      <m:t>𝑑</m:t>
                                    </m:r>
                                    <m:r>
                                      <a:rPr lang="el-GR" sz="2400" i="1">
                                        <a:solidFill>
                                          <a:schemeClr val="tx1"/>
                                        </a:solidFill>
                                        <a:latin typeface="Cambria Math" panose="02040503050406030204" pitchFamily="18" charset="0"/>
                                        <a:ea typeface="Cambria Math" panose="02040503050406030204" pitchFamily="18" charset="0"/>
                                      </a:rPr>
                                      <m:t>𝜆</m:t>
                                    </m:r>
                                  </m:den>
                                </m:f>
                              </m:oMath>
                            </m:oMathPara>
                          </a14:m>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(34)</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3894955130"/>
                  </p:ext>
                </p:extLst>
              </p:nvPr>
            </p:nvGraphicFramePr>
            <p:xfrm>
              <a:off x="457200" y="3326319"/>
              <a:ext cx="8382000" cy="1253490"/>
            </p:xfrm>
            <a:graphic>
              <a:graphicData uri="http://schemas.openxmlformats.org/drawingml/2006/table">
                <a:tbl>
                  <a:tblPr firstRow="1" firstCol="1" bandRow="1">
                    <a:tableStyleId>{5C22544A-7EE6-4342-B048-85BDC9FD1C3A}</a:tableStyleId>
                  </a:tblPr>
                  <a:tblGrid>
                    <a:gridCol w="162560"/>
                    <a:gridCol w="7443329"/>
                    <a:gridCol w="776111"/>
                  </a:tblGrid>
                  <a:tr h="1253490">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blipFill rotWithShape="0">
                          <a:blip r:embed="rId4"/>
                          <a:stretch>
                            <a:fillRect l="-2211" r="-10401"/>
                          </a:stretch>
                        </a:blip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(34)</a:t>
                          </a: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2348931191"/>
                  </p:ext>
                </p:extLst>
              </p:nvPr>
            </p:nvGraphicFramePr>
            <p:xfrm>
              <a:off x="457200" y="5068655"/>
              <a:ext cx="8382000" cy="1096391"/>
            </p:xfrm>
            <a:graphic>
              <a:graphicData uri="http://schemas.openxmlformats.org/drawingml/2006/table">
                <a:tbl>
                  <a:tblPr firstRow="1" firstCol="1" bandRow="1">
                    <a:tableStyleId>{5C22544A-7EE6-4342-B048-85BDC9FD1C3A}</a:tableStyleId>
                  </a:tblPr>
                  <a:tblGrid>
                    <a:gridCol w="162560"/>
                    <a:gridCol w="7443329"/>
                    <a:gridCol w="776111"/>
                  </a:tblGrid>
                  <a:tr h="0">
                    <a:tc>
                      <a:txBody>
                        <a:bodyPr/>
                        <a:lstStyle/>
                        <a:p>
                          <a:pPr marL="0" marR="0">
                            <a:lnSpc>
                              <a:spcPct val="107000"/>
                            </a:lnSpc>
                            <a:spcBef>
                              <a:spcPts val="0"/>
                            </a:spcBef>
                            <a:spcAft>
                              <a:spcPts val="0"/>
                            </a:spcAft>
                          </a:pPr>
                          <a:r>
                            <a:rPr lang="en-US" sz="2400" dirty="0">
                              <a:solidFill>
                                <a:schemeClr val="tx1"/>
                              </a:solidFill>
                              <a:effectLst/>
                              <a:latin typeface="+mj-lt"/>
                            </a:rPr>
                            <a:t> </a:t>
                          </a:r>
                          <a:endParaRPr lang="en-US" sz="24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chor="ctr">
                        <a:noFill/>
                      </a:tcPr>
                    </a:tc>
                    <a:tc>
                      <a:txBody>
                        <a:bodyPr/>
                        <a:lstStyle/>
                        <a:p>
                          <a:pPr marL="0" marR="0">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acc>
                                  <m:accPr>
                                    <m:chr m:val="̅"/>
                                    <m:ctrlPr>
                                      <a:rPr lang="el-GR" sz="2800" i="1" smtClean="0">
                                        <a:solidFill>
                                          <a:schemeClr val="tx1"/>
                                        </a:solidFill>
                                        <a:latin typeface="Cambria Math" panose="02040503050406030204" pitchFamily="18" charset="0"/>
                                        <a:ea typeface="Cambria Math" panose="02040503050406030204" pitchFamily="18" charset="0"/>
                                      </a:rPr>
                                    </m:ctrlPr>
                                  </m:accPr>
                                  <m:e>
                                    <m:sSub>
                                      <m:sSubPr>
                                        <m:ctrlPr>
                                          <a:rPr lang="el-GR" sz="2800" i="1">
                                            <a:solidFill>
                                              <a:schemeClr val="tx1"/>
                                            </a:solidFill>
                                            <a:latin typeface="Cambria Math" panose="02040503050406030204" pitchFamily="18" charset="0"/>
                                            <a:ea typeface="Cambria Math" panose="02040503050406030204" pitchFamily="18" charset="0"/>
                                          </a:rPr>
                                        </m:ctrlPr>
                                      </m:sSubPr>
                                      <m:e>
                                        <m:r>
                                          <m:rPr>
                                            <m:sty m:val="p"/>
                                          </m:rPr>
                                          <a:rPr lang="el-GR" sz="2800" i="1">
                                            <a:solidFill>
                                              <a:schemeClr val="tx1"/>
                                            </a:solidFill>
                                            <a:latin typeface="Cambria Math" panose="02040503050406030204" pitchFamily="18" charset="0"/>
                                            <a:ea typeface="Cambria Math" panose="02040503050406030204" pitchFamily="18" charset="0"/>
                                          </a:rPr>
                                          <m:t>ε</m:t>
                                        </m:r>
                                      </m:e>
                                      <m:sub>
                                        <m:r>
                                          <a:rPr lang="en-US" sz="2800" i="1">
                                            <a:solidFill>
                                              <a:schemeClr val="tx1"/>
                                            </a:solidFill>
                                            <a:latin typeface="Cambria Math" panose="02040503050406030204" pitchFamily="18" charset="0"/>
                                            <a:ea typeface="Cambria Math" panose="02040503050406030204" pitchFamily="18" charset="0"/>
                                          </a:rPr>
                                          <m:t>𝑟</m:t>
                                        </m:r>
                                      </m:sub>
                                    </m:sSub>
                                  </m:e>
                                </m:acc>
                                <m:r>
                                  <a:rPr lang="en-US" sz="2800" i="1">
                                    <a:solidFill>
                                      <a:schemeClr val="tx1"/>
                                    </a:solidFill>
                                    <a:latin typeface="Cambria Math" panose="02040503050406030204" pitchFamily="18" charset="0"/>
                                    <a:ea typeface="Cambria Math" panose="02040503050406030204" pitchFamily="18" charset="0"/>
                                  </a:rPr>
                                  <m:t>=</m:t>
                                </m:r>
                                <m:f>
                                  <m:fPr>
                                    <m:ctrlPr>
                                      <a:rPr lang="en-US" sz="2800" i="1">
                                        <a:solidFill>
                                          <a:schemeClr val="tx1"/>
                                        </a:solidFill>
                                        <a:latin typeface="Cambria Math" panose="02040503050406030204" pitchFamily="18" charset="0"/>
                                        <a:ea typeface="Cambria Math" panose="02040503050406030204" pitchFamily="18" charset="0"/>
                                      </a:rPr>
                                    </m:ctrlPr>
                                  </m:fPr>
                                  <m:num>
                                    <m:acc>
                                      <m:accPr>
                                        <m:chr m:val="̅"/>
                                        <m:ctrlPr>
                                          <a:rPr lang="en-US" sz="2800" i="1">
                                            <a:solidFill>
                                              <a:schemeClr val="tx1"/>
                                            </a:solidFill>
                                            <a:latin typeface="Cambria Math" panose="02040503050406030204" pitchFamily="18" charset="0"/>
                                            <a:ea typeface="Cambria Math" panose="02040503050406030204" pitchFamily="18" charset="0"/>
                                          </a:rPr>
                                        </m:ctrlPr>
                                      </m:accPr>
                                      <m:e>
                                        <m:sSub>
                                          <m:sSubPr>
                                            <m:ctrlPr>
                                              <a:rPr lang="el-GR" sz="2800" i="1">
                                                <a:solidFill>
                                                  <a:schemeClr val="tx1"/>
                                                </a:solidFill>
                                                <a:latin typeface="Cambria Math" panose="02040503050406030204" pitchFamily="18" charset="0"/>
                                                <a:ea typeface="Cambria Math" panose="02040503050406030204" pitchFamily="18" charset="0"/>
                                              </a:rPr>
                                            </m:ctrlPr>
                                          </m:sSubPr>
                                          <m:e>
                                            <m:r>
                                              <m:rPr>
                                                <m:sty m:val="p"/>
                                              </m:rPr>
                                              <a:rPr lang="el-GR" sz="2800" i="1">
                                                <a:solidFill>
                                                  <a:schemeClr val="tx1"/>
                                                </a:solidFill>
                                                <a:latin typeface="Cambria Math" panose="02040503050406030204" pitchFamily="18" charset="0"/>
                                                <a:ea typeface="Cambria Math" panose="02040503050406030204" pitchFamily="18" charset="0"/>
                                              </a:rPr>
                                              <m:t>ε</m:t>
                                            </m:r>
                                          </m:e>
                                          <m:sub>
                                            <m:r>
                                              <a:rPr lang="en-US" sz="2800" i="1">
                                                <a:solidFill>
                                                  <a:schemeClr val="tx1"/>
                                                </a:solidFill>
                                                <a:latin typeface="Cambria Math" panose="02040503050406030204" pitchFamily="18" charset="0"/>
                                                <a:ea typeface="Cambria Math" panose="02040503050406030204" pitchFamily="18" charset="0"/>
                                              </a:rPr>
                                              <m:t>1</m:t>
                                            </m:r>
                                          </m:sub>
                                        </m:sSub>
                                      </m:e>
                                    </m:acc>
                                  </m:num>
                                  <m:den>
                                    <m:acc>
                                      <m:accPr>
                                        <m:chr m:val="̅"/>
                                        <m:ctrlPr>
                                          <a:rPr lang="en-US" sz="2800" i="1">
                                            <a:solidFill>
                                              <a:schemeClr val="tx1"/>
                                            </a:solidFill>
                                            <a:latin typeface="Cambria Math" panose="02040503050406030204" pitchFamily="18" charset="0"/>
                                            <a:ea typeface="Cambria Math" panose="02040503050406030204" pitchFamily="18" charset="0"/>
                                          </a:rPr>
                                        </m:ctrlPr>
                                      </m:accPr>
                                      <m:e>
                                        <m:sSub>
                                          <m:sSubPr>
                                            <m:ctrlPr>
                                              <a:rPr lang="el-GR" sz="2800" i="1">
                                                <a:solidFill>
                                                  <a:schemeClr val="tx1"/>
                                                </a:solidFill>
                                                <a:latin typeface="Cambria Math" panose="02040503050406030204" pitchFamily="18" charset="0"/>
                                                <a:ea typeface="Cambria Math" panose="02040503050406030204" pitchFamily="18" charset="0"/>
                                              </a:rPr>
                                            </m:ctrlPr>
                                          </m:sSubPr>
                                          <m:e>
                                            <m:r>
                                              <m:rPr>
                                                <m:sty m:val="p"/>
                                              </m:rPr>
                                              <a:rPr lang="el-GR" sz="2800" i="1">
                                                <a:solidFill>
                                                  <a:schemeClr val="tx1"/>
                                                </a:solidFill>
                                                <a:latin typeface="Cambria Math" panose="02040503050406030204" pitchFamily="18" charset="0"/>
                                                <a:ea typeface="Cambria Math" panose="02040503050406030204" pitchFamily="18" charset="0"/>
                                              </a:rPr>
                                              <m:t>ε</m:t>
                                            </m:r>
                                          </m:e>
                                          <m:sub>
                                            <m:r>
                                              <a:rPr lang="en-US" sz="2800" i="1">
                                                <a:solidFill>
                                                  <a:schemeClr val="tx1"/>
                                                </a:solidFill>
                                                <a:latin typeface="Cambria Math" panose="02040503050406030204" pitchFamily="18" charset="0"/>
                                                <a:ea typeface="Cambria Math" panose="02040503050406030204" pitchFamily="18" charset="0"/>
                                              </a:rPr>
                                              <m:t>2</m:t>
                                            </m:r>
                                          </m:sub>
                                        </m:sSub>
                                      </m:e>
                                    </m:acc>
                                  </m:den>
                                </m:f>
                                <m:r>
                                  <a:rPr lang="en-US" sz="2800" b="0" i="1" smtClean="0">
                                    <a:solidFill>
                                      <a:schemeClr val="tx1"/>
                                    </a:solidFill>
                                    <a:latin typeface="Cambria Math" panose="02040503050406030204" pitchFamily="18" charset="0"/>
                                    <a:ea typeface="Cambria Math" panose="02040503050406030204" pitchFamily="18" charset="0"/>
                                  </a:rPr>
                                  <m:t>=</m:t>
                                </m:r>
                                <m:f>
                                  <m:fPr>
                                    <m:ctrlPr>
                                      <a:rPr lang="en-US" sz="2800" i="1" smtClean="0">
                                        <a:solidFill>
                                          <a:schemeClr val="tx1"/>
                                        </a:solidFill>
                                        <a:latin typeface="Cambria Math" panose="02040503050406030204" pitchFamily="18" charset="0"/>
                                      </a:rPr>
                                    </m:ctrlPr>
                                  </m:fPr>
                                  <m:num>
                                    <m:sSub>
                                      <m:sSubPr>
                                        <m:ctrlPr>
                                          <a:rPr lang="en-US" sz="2800" b="0" i="1" smtClean="0">
                                            <a:solidFill>
                                              <a:schemeClr val="tx1"/>
                                            </a:solidFill>
                                            <a:latin typeface="Cambria Math" panose="02040503050406030204" pitchFamily="18" charset="0"/>
                                          </a:rPr>
                                        </m:ctrlPr>
                                      </m:sSubPr>
                                      <m:e>
                                        <m:r>
                                          <a:rPr lang="en-US" sz="2800" b="0" i="1" smtClean="0">
                                            <a:solidFill>
                                              <a:schemeClr val="tx1"/>
                                            </a:solidFill>
                                            <a:latin typeface="Cambria Math" panose="02040503050406030204" pitchFamily="18" charset="0"/>
                                          </a:rPr>
                                          <m:t>𝑖</m:t>
                                        </m:r>
                                      </m:e>
                                      <m:sub>
                                        <m:r>
                                          <a:rPr lang="en-US" sz="2800" b="0" i="1" smtClean="0">
                                            <a:solidFill>
                                              <a:schemeClr val="tx1"/>
                                            </a:solidFill>
                                            <a:latin typeface="Cambria Math" panose="02040503050406030204" pitchFamily="18" charset="0"/>
                                          </a:rPr>
                                          <m:t>𝑏</m:t>
                                        </m:r>
                                        <m:r>
                                          <a:rPr lang="en-US" sz="2800" b="0" i="1" smtClean="0">
                                            <a:solidFill>
                                              <a:schemeClr val="tx1"/>
                                            </a:solidFill>
                                            <a:latin typeface="Cambria Math" panose="02040503050406030204" pitchFamily="18" charset="0"/>
                                          </a:rPr>
                                          <m:t>,</m:t>
                                        </m:r>
                                        <m:r>
                                          <a:rPr lang="el-GR" sz="2800" i="1">
                                            <a:solidFill>
                                              <a:schemeClr val="tx1"/>
                                            </a:solidFill>
                                            <a:latin typeface="Cambria Math" panose="02040503050406030204" pitchFamily="18" charset="0"/>
                                            <a:ea typeface="Cambria Math" panose="02040503050406030204" pitchFamily="18" charset="0"/>
                                          </a:rPr>
                                          <m:t>𝜆</m:t>
                                        </m:r>
                                      </m:sub>
                                    </m:sSub>
                                    <m:d>
                                      <m:dPr>
                                        <m:ctrlPr>
                                          <a:rPr lang="en-US" sz="2800" i="1">
                                            <a:solidFill>
                                              <a:schemeClr val="tx1"/>
                                            </a:solidFill>
                                            <a:latin typeface="Cambria Math" panose="02040503050406030204" pitchFamily="18" charset="0"/>
                                            <a:ea typeface="Cambria Math" panose="02040503050406030204" pitchFamily="18" charset="0"/>
                                          </a:rPr>
                                        </m:ctrlPr>
                                      </m:dPr>
                                      <m:e>
                                        <m:sSub>
                                          <m:sSubPr>
                                            <m:ctrlPr>
                                              <a:rPr lang="en-US" sz="2800" i="1" smtClean="0">
                                                <a:solidFill>
                                                  <a:schemeClr val="tx1"/>
                                                </a:solidFill>
                                                <a:latin typeface="Cambria Math" panose="02040503050406030204" pitchFamily="18" charset="0"/>
                                                <a:ea typeface="Cambria Math" panose="02040503050406030204" pitchFamily="18" charset="0"/>
                                              </a:rPr>
                                            </m:ctrlPr>
                                          </m:sSubPr>
                                          <m:e>
                                            <m:r>
                                              <a:rPr lang="en-US" sz="2800" i="1">
                                                <a:solidFill>
                                                  <a:schemeClr val="tx1"/>
                                                </a:solidFill>
                                                <a:latin typeface="Cambria Math" panose="02040503050406030204" pitchFamily="18" charset="0"/>
                                                <a:ea typeface="Cambria Math" panose="02040503050406030204" pitchFamily="18" charset="0"/>
                                              </a:rPr>
                                              <m:t>𝑇</m:t>
                                            </m:r>
                                          </m:e>
                                          <m:sub>
                                            <m:r>
                                              <a:rPr lang="en-US" sz="2800" i="1">
                                                <a:solidFill>
                                                  <a:schemeClr val="tx1"/>
                                                </a:solidFill>
                                                <a:latin typeface="Cambria Math" panose="02040503050406030204" pitchFamily="18" charset="0"/>
                                                <a:ea typeface="Cambria Math" panose="02040503050406030204" pitchFamily="18" charset="0"/>
                                              </a:rPr>
                                              <m:t>1</m:t>
                                            </m:r>
                                          </m:sub>
                                        </m:sSub>
                                        <m:r>
                                          <a:rPr lang="en-US" sz="2800" b="0" i="1" smtClean="0">
                                            <a:solidFill>
                                              <a:schemeClr val="tx1"/>
                                            </a:solidFill>
                                            <a:latin typeface="Cambria Math" panose="02040503050406030204" pitchFamily="18" charset="0"/>
                                            <a:ea typeface="Cambria Math" panose="02040503050406030204" pitchFamily="18" charset="0"/>
                                          </a:rPr>
                                          <m:t>,</m:t>
                                        </m:r>
                                        <m:acc>
                                          <m:accPr>
                                            <m:chr m:val="̅"/>
                                            <m:ctrlPr>
                                              <a:rPr lang="en-US" sz="2800" b="0" i="1" smtClean="0">
                                                <a:solidFill>
                                                  <a:schemeClr val="tx1"/>
                                                </a:solidFill>
                                                <a:latin typeface="Cambria Math" panose="02040503050406030204" pitchFamily="18" charset="0"/>
                                                <a:ea typeface="Cambria Math" panose="02040503050406030204" pitchFamily="18" charset="0"/>
                                              </a:rPr>
                                            </m:ctrlPr>
                                          </m:accPr>
                                          <m:e>
                                            <m:sSub>
                                              <m:sSubPr>
                                                <m:ctrlPr>
                                                  <a:rPr lang="en-US" sz="2800" b="0" i="1" smtClean="0">
                                                    <a:solidFill>
                                                      <a:schemeClr val="tx1"/>
                                                    </a:solidFill>
                                                    <a:latin typeface="Cambria Math" panose="02040503050406030204" pitchFamily="18" charset="0"/>
                                                    <a:ea typeface="Cambria Math" panose="02040503050406030204" pitchFamily="18" charset="0"/>
                                                  </a:rPr>
                                                </m:ctrlPr>
                                              </m:sSubPr>
                                              <m:e>
                                                <m:r>
                                                  <a:rPr lang="en-US" sz="2800" b="0" i="1" smtClean="0">
                                                    <a:solidFill>
                                                      <a:schemeClr val="tx1"/>
                                                    </a:solidFill>
                                                    <a:latin typeface="Cambria Math" panose="02040503050406030204" pitchFamily="18" charset="0"/>
                                                    <a:ea typeface="Cambria Math" panose="02040503050406030204" pitchFamily="18" charset="0"/>
                                                  </a:rPr>
                                                  <m:t>𝜆</m:t>
                                                </m:r>
                                              </m:e>
                                              <m:sub>
                                                <m:r>
                                                  <a:rPr lang="en-US" sz="2800" b="0" i="1" smtClean="0">
                                                    <a:solidFill>
                                                      <a:schemeClr val="tx1"/>
                                                    </a:solidFill>
                                                    <a:latin typeface="Cambria Math" panose="02040503050406030204" pitchFamily="18" charset="0"/>
                                                    <a:ea typeface="Cambria Math" panose="02040503050406030204" pitchFamily="18" charset="0"/>
                                                  </a:rPr>
                                                  <m:t>1</m:t>
                                                </m:r>
                                              </m:sub>
                                            </m:sSub>
                                          </m:e>
                                        </m:acc>
                                        <m:r>
                                          <a:rPr lang="en-US" sz="2800" b="0" i="1" smtClean="0">
                                            <a:solidFill>
                                              <a:schemeClr val="tx1"/>
                                            </a:solidFill>
                                            <a:latin typeface="Cambria Math" panose="02040503050406030204" pitchFamily="18" charset="0"/>
                                            <a:ea typeface="Cambria Math" panose="02040503050406030204" pitchFamily="18" charset="0"/>
                                          </a:rPr>
                                          <m:t> </m:t>
                                        </m:r>
                                      </m:e>
                                    </m:d>
                                  </m:num>
                                  <m:den>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𝑖</m:t>
                                        </m:r>
                                      </m:e>
                                      <m:sub>
                                        <m:r>
                                          <a:rPr lang="en-US" sz="2800" i="1">
                                            <a:solidFill>
                                              <a:schemeClr val="tx1"/>
                                            </a:solidFill>
                                            <a:latin typeface="Cambria Math" panose="02040503050406030204" pitchFamily="18" charset="0"/>
                                          </a:rPr>
                                          <m:t>𝑏</m:t>
                                        </m:r>
                                        <m:r>
                                          <a:rPr lang="en-US" sz="2800" i="1">
                                            <a:solidFill>
                                              <a:schemeClr val="tx1"/>
                                            </a:solidFill>
                                            <a:latin typeface="Cambria Math" panose="02040503050406030204" pitchFamily="18" charset="0"/>
                                          </a:rPr>
                                          <m:t>,</m:t>
                                        </m:r>
                                        <m:r>
                                          <a:rPr lang="el-GR" sz="2800" i="1">
                                            <a:solidFill>
                                              <a:schemeClr val="tx1"/>
                                            </a:solidFill>
                                            <a:latin typeface="Cambria Math" panose="02040503050406030204" pitchFamily="18" charset="0"/>
                                            <a:ea typeface="Cambria Math" panose="02040503050406030204" pitchFamily="18" charset="0"/>
                                          </a:rPr>
                                          <m:t>𝜆</m:t>
                                        </m:r>
                                      </m:sub>
                                    </m:sSub>
                                    <m:d>
                                      <m:dPr>
                                        <m:ctrlPr>
                                          <a:rPr lang="en-US" sz="2800" i="1">
                                            <a:solidFill>
                                              <a:schemeClr val="tx1"/>
                                            </a:solidFill>
                                            <a:latin typeface="Cambria Math" panose="02040503050406030204" pitchFamily="18" charset="0"/>
                                            <a:ea typeface="Cambria Math" panose="02040503050406030204" pitchFamily="18" charset="0"/>
                                          </a:rPr>
                                        </m:ctrlPr>
                                      </m:dPr>
                                      <m:e>
                                        <m:r>
                                          <a:rPr lang="en-US" sz="2800" i="1">
                                            <a:solidFill>
                                              <a:schemeClr val="tx1"/>
                                            </a:solidFill>
                                            <a:latin typeface="Cambria Math" panose="02040503050406030204" pitchFamily="18" charset="0"/>
                                            <a:ea typeface="Cambria Math" panose="02040503050406030204" pitchFamily="18" charset="0"/>
                                          </a:rPr>
                                          <m:t>𝑇</m:t>
                                        </m:r>
                                        <m:r>
                                          <a:rPr lang="en-US" sz="2800" i="1">
                                            <a:solidFill>
                                              <a:schemeClr val="tx1"/>
                                            </a:solidFill>
                                            <a:latin typeface="Cambria Math" panose="02040503050406030204" pitchFamily="18" charset="0"/>
                                            <a:ea typeface="Cambria Math" panose="02040503050406030204" pitchFamily="18" charset="0"/>
                                          </a:rPr>
                                          <m:t>,</m:t>
                                        </m:r>
                                        <m:acc>
                                          <m:accPr>
                                            <m:chr m:val="̅"/>
                                            <m:ctrlPr>
                                              <a:rPr lang="en-US" sz="2800" i="1">
                                                <a:solidFill>
                                                  <a:schemeClr val="tx1"/>
                                                </a:solidFill>
                                                <a:latin typeface="Cambria Math" panose="02040503050406030204" pitchFamily="18" charset="0"/>
                                                <a:ea typeface="Cambria Math" panose="02040503050406030204" pitchFamily="18" charset="0"/>
                                              </a:rPr>
                                            </m:ctrlPr>
                                          </m:accPr>
                                          <m:e>
                                            <m:sSub>
                                              <m:sSubPr>
                                                <m:ctrlPr>
                                                  <a:rPr lang="en-US" sz="2800" i="1">
                                                    <a:solidFill>
                                                      <a:schemeClr val="tx1"/>
                                                    </a:solidFill>
                                                    <a:latin typeface="Cambria Math" panose="02040503050406030204" pitchFamily="18" charset="0"/>
                                                    <a:ea typeface="Cambria Math" panose="02040503050406030204" pitchFamily="18" charset="0"/>
                                                  </a:rPr>
                                                </m:ctrlPr>
                                              </m:sSubPr>
                                              <m:e>
                                                <m:r>
                                                  <a:rPr lang="en-US" sz="2800" i="1">
                                                    <a:solidFill>
                                                      <a:schemeClr val="tx1"/>
                                                    </a:solidFill>
                                                    <a:latin typeface="Cambria Math" panose="02040503050406030204" pitchFamily="18" charset="0"/>
                                                    <a:ea typeface="Cambria Math" panose="02040503050406030204" pitchFamily="18" charset="0"/>
                                                  </a:rPr>
                                                  <m:t>𝜆</m:t>
                                                </m:r>
                                              </m:e>
                                              <m:sub>
                                                <m:r>
                                                  <a:rPr lang="en-US" sz="2800" i="1">
                                                    <a:solidFill>
                                                      <a:schemeClr val="tx1"/>
                                                    </a:solidFill>
                                                    <a:latin typeface="Cambria Math" panose="02040503050406030204" pitchFamily="18" charset="0"/>
                                                    <a:ea typeface="Cambria Math" panose="02040503050406030204" pitchFamily="18" charset="0"/>
                                                  </a:rPr>
                                                  <m:t>1</m:t>
                                                </m:r>
                                              </m:sub>
                                            </m:sSub>
                                          </m:e>
                                        </m:acc>
                                        <m:r>
                                          <a:rPr lang="en-US" sz="2800" i="1">
                                            <a:solidFill>
                                              <a:schemeClr val="tx1"/>
                                            </a:solidFill>
                                            <a:latin typeface="Cambria Math" panose="02040503050406030204" pitchFamily="18" charset="0"/>
                                            <a:ea typeface="Cambria Math" panose="02040503050406030204" pitchFamily="18" charset="0"/>
                                          </a:rPr>
                                          <m:t> </m:t>
                                        </m:r>
                                      </m:e>
                                    </m:d>
                                  </m:den>
                                </m:f>
                                <m:r>
                                  <a:rPr lang="en-US" sz="2800" i="1" smtClean="0">
                                    <a:solidFill>
                                      <a:schemeClr val="tx1"/>
                                    </a:solidFill>
                                    <a:latin typeface="Cambria Math" panose="02040503050406030204" pitchFamily="18" charset="0"/>
                                    <a:ea typeface="Cambria Math" panose="02040503050406030204" pitchFamily="18" charset="0"/>
                                  </a:rPr>
                                  <m:t>∙</m:t>
                                </m:r>
                                <m:f>
                                  <m:fPr>
                                    <m:ctrlPr>
                                      <a:rPr lang="en-US" sz="2800" i="1" smtClean="0">
                                        <a:solidFill>
                                          <a:schemeClr val="tx1"/>
                                        </a:solidFill>
                                        <a:latin typeface="Cambria Math" panose="02040503050406030204" pitchFamily="18" charset="0"/>
                                        <a:ea typeface="Cambria Math" panose="02040503050406030204" pitchFamily="18" charset="0"/>
                                      </a:rPr>
                                    </m:ctrlPr>
                                  </m:fPr>
                                  <m:num>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𝑖</m:t>
                                        </m:r>
                                      </m:e>
                                      <m:sub>
                                        <m:r>
                                          <a:rPr lang="en-US" sz="2800" i="1">
                                            <a:solidFill>
                                              <a:schemeClr val="tx1"/>
                                            </a:solidFill>
                                            <a:latin typeface="Cambria Math" panose="02040503050406030204" pitchFamily="18" charset="0"/>
                                          </a:rPr>
                                          <m:t>𝑏</m:t>
                                        </m:r>
                                        <m:r>
                                          <a:rPr lang="en-US" sz="2800" i="1">
                                            <a:solidFill>
                                              <a:schemeClr val="tx1"/>
                                            </a:solidFill>
                                            <a:latin typeface="Cambria Math" panose="02040503050406030204" pitchFamily="18" charset="0"/>
                                          </a:rPr>
                                          <m:t>,</m:t>
                                        </m:r>
                                        <m:r>
                                          <a:rPr lang="el-GR" sz="2800" i="1">
                                            <a:solidFill>
                                              <a:schemeClr val="tx1"/>
                                            </a:solidFill>
                                            <a:latin typeface="Cambria Math" panose="02040503050406030204" pitchFamily="18" charset="0"/>
                                            <a:ea typeface="Cambria Math" panose="02040503050406030204" pitchFamily="18" charset="0"/>
                                          </a:rPr>
                                          <m:t>𝜆</m:t>
                                        </m:r>
                                      </m:sub>
                                    </m:sSub>
                                    <m:d>
                                      <m:dPr>
                                        <m:ctrlPr>
                                          <a:rPr lang="en-US" sz="2800" i="1">
                                            <a:solidFill>
                                              <a:schemeClr val="tx1"/>
                                            </a:solidFill>
                                            <a:latin typeface="Cambria Math" panose="02040503050406030204" pitchFamily="18" charset="0"/>
                                            <a:ea typeface="Cambria Math" panose="02040503050406030204" pitchFamily="18" charset="0"/>
                                          </a:rPr>
                                        </m:ctrlPr>
                                      </m:dPr>
                                      <m:e>
                                        <m:r>
                                          <a:rPr lang="en-US" sz="2800" i="1">
                                            <a:solidFill>
                                              <a:schemeClr val="tx1"/>
                                            </a:solidFill>
                                            <a:latin typeface="Cambria Math" panose="02040503050406030204" pitchFamily="18" charset="0"/>
                                            <a:ea typeface="Cambria Math" panose="02040503050406030204" pitchFamily="18" charset="0"/>
                                          </a:rPr>
                                          <m:t>𝑇</m:t>
                                        </m:r>
                                        <m:r>
                                          <a:rPr lang="en-US" sz="2800" i="1">
                                            <a:solidFill>
                                              <a:schemeClr val="tx1"/>
                                            </a:solidFill>
                                            <a:latin typeface="Cambria Math" panose="02040503050406030204" pitchFamily="18" charset="0"/>
                                            <a:ea typeface="Cambria Math" panose="02040503050406030204" pitchFamily="18" charset="0"/>
                                          </a:rPr>
                                          <m:t>,</m:t>
                                        </m:r>
                                        <m:acc>
                                          <m:accPr>
                                            <m:chr m:val="̅"/>
                                            <m:ctrlPr>
                                              <a:rPr lang="en-US" sz="2800" i="1">
                                                <a:solidFill>
                                                  <a:schemeClr val="tx1"/>
                                                </a:solidFill>
                                                <a:latin typeface="Cambria Math" panose="02040503050406030204" pitchFamily="18" charset="0"/>
                                                <a:ea typeface="Cambria Math" panose="02040503050406030204" pitchFamily="18" charset="0"/>
                                              </a:rPr>
                                            </m:ctrlPr>
                                          </m:accPr>
                                          <m:e>
                                            <m:sSub>
                                              <m:sSubPr>
                                                <m:ctrlPr>
                                                  <a:rPr lang="en-US" sz="2800" i="1">
                                                    <a:solidFill>
                                                      <a:schemeClr val="tx1"/>
                                                    </a:solidFill>
                                                    <a:latin typeface="Cambria Math" panose="02040503050406030204" pitchFamily="18" charset="0"/>
                                                    <a:ea typeface="Cambria Math" panose="02040503050406030204" pitchFamily="18" charset="0"/>
                                                  </a:rPr>
                                                </m:ctrlPr>
                                              </m:sSubPr>
                                              <m:e>
                                                <m:r>
                                                  <a:rPr lang="en-US" sz="2800" i="1">
                                                    <a:solidFill>
                                                      <a:schemeClr val="tx1"/>
                                                    </a:solidFill>
                                                    <a:latin typeface="Cambria Math" panose="02040503050406030204" pitchFamily="18" charset="0"/>
                                                    <a:ea typeface="Cambria Math" panose="02040503050406030204" pitchFamily="18" charset="0"/>
                                                  </a:rPr>
                                                  <m:t>𝜆</m:t>
                                                </m:r>
                                              </m:e>
                                              <m:sub>
                                                <m:r>
                                                  <a:rPr lang="en-US" sz="2800" b="0" i="1" smtClean="0">
                                                    <a:solidFill>
                                                      <a:schemeClr val="tx1"/>
                                                    </a:solidFill>
                                                    <a:latin typeface="Cambria Math" panose="02040503050406030204" pitchFamily="18" charset="0"/>
                                                    <a:ea typeface="Cambria Math" panose="02040503050406030204" pitchFamily="18" charset="0"/>
                                                  </a:rPr>
                                                  <m:t>2</m:t>
                                                </m:r>
                                              </m:sub>
                                            </m:sSub>
                                          </m:e>
                                        </m:acc>
                                        <m:r>
                                          <a:rPr lang="en-US" sz="2800" i="1">
                                            <a:solidFill>
                                              <a:schemeClr val="tx1"/>
                                            </a:solidFill>
                                            <a:latin typeface="Cambria Math" panose="02040503050406030204" pitchFamily="18" charset="0"/>
                                            <a:ea typeface="Cambria Math" panose="02040503050406030204" pitchFamily="18" charset="0"/>
                                          </a:rPr>
                                          <m:t> </m:t>
                                        </m:r>
                                      </m:e>
                                    </m:d>
                                  </m:num>
                                  <m:den>
                                    <m:sSub>
                                      <m:sSubPr>
                                        <m:ctrlPr>
                                          <a:rPr lang="en-US" sz="2800" i="1">
                                            <a:solidFill>
                                              <a:schemeClr val="tx1"/>
                                            </a:solidFill>
                                            <a:latin typeface="Cambria Math" panose="02040503050406030204" pitchFamily="18" charset="0"/>
                                          </a:rPr>
                                        </m:ctrlPr>
                                      </m:sSubPr>
                                      <m:e>
                                        <m:r>
                                          <a:rPr lang="en-US" sz="2800" i="1">
                                            <a:solidFill>
                                              <a:schemeClr val="tx1"/>
                                            </a:solidFill>
                                            <a:latin typeface="Cambria Math" panose="02040503050406030204" pitchFamily="18" charset="0"/>
                                          </a:rPr>
                                          <m:t>𝑖</m:t>
                                        </m:r>
                                      </m:e>
                                      <m:sub>
                                        <m:r>
                                          <a:rPr lang="en-US" sz="2800" i="1">
                                            <a:solidFill>
                                              <a:schemeClr val="tx1"/>
                                            </a:solidFill>
                                            <a:latin typeface="Cambria Math" panose="02040503050406030204" pitchFamily="18" charset="0"/>
                                          </a:rPr>
                                          <m:t>𝑏</m:t>
                                        </m:r>
                                        <m:r>
                                          <a:rPr lang="en-US" sz="2800" i="1">
                                            <a:solidFill>
                                              <a:schemeClr val="tx1"/>
                                            </a:solidFill>
                                            <a:latin typeface="Cambria Math" panose="02040503050406030204" pitchFamily="18" charset="0"/>
                                          </a:rPr>
                                          <m:t>,</m:t>
                                        </m:r>
                                        <m:r>
                                          <a:rPr lang="el-GR" sz="2800" i="1">
                                            <a:solidFill>
                                              <a:schemeClr val="tx1"/>
                                            </a:solidFill>
                                            <a:latin typeface="Cambria Math" panose="02040503050406030204" pitchFamily="18" charset="0"/>
                                            <a:ea typeface="Cambria Math" panose="02040503050406030204" pitchFamily="18" charset="0"/>
                                          </a:rPr>
                                          <m:t>𝜆</m:t>
                                        </m:r>
                                      </m:sub>
                                    </m:sSub>
                                    <m:d>
                                      <m:dPr>
                                        <m:ctrlPr>
                                          <a:rPr lang="en-US" sz="2800" i="1">
                                            <a:solidFill>
                                              <a:schemeClr val="tx1"/>
                                            </a:solidFill>
                                            <a:latin typeface="Cambria Math" panose="02040503050406030204" pitchFamily="18" charset="0"/>
                                            <a:ea typeface="Cambria Math" panose="02040503050406030204" pitchFamily="18" charset="0"/>
                                          </a:rPr>
                                        </m:ctrlPr>
                                      </m:dPr>
                                      <m:e>
                                        <m:sSub>
                                          <m:sSubPr>
                                            <m:ctrlPr>
                                              <a:rPr lang="en-US" sz="2800" i="1">
                                                <a:solidFill>
                                                  <a:schemeClr val="tx1"/>
                                                </a:solidFill>
                                                <a:latin typeface="Cambria Math" panose="02040503050406030204" pitchFamily="18" charset="0"/>
                                                <a:ea typeface="Cambria Math" panose="02040503050406030204" pitchFamily="18" charset="0"/>
                                              </a:rPr>
                                            </m:ctrlPr>
                                          </m:sSubPr>
                                          <m:e>
                                            <m:r>
                                              <a:rPr lang="en-US" sz="2800" i="1">
                                                <a:solidFill>
                                                  <a:schemeClr val="tx1"/>
                                                </a:solidFill>
                                                <a:latin typeface="Cambria Math" panose="02040503050406030204" pitchFamily="18" charset="0"/>
                                                <a:ea typeface="Cambria Math" panose="02040503050406030204" pitchFamily="18" charset="0"/>
                                              </a:rPr>
                                              <m:t>𝑇</m:t>
                                            </m:r>
                                          </m:e>
                                          <m:sub>
                                            <m:r>
                                              <a:rPr lang="en-US" sz="2800" b="0" i="1" smtClean="0">
                                                <a:solidFill>
                                                  <a:schemeClr val="tx1"/>
                                                </a:solidFill>
                                                <a:latin typeface="Cambria Math" panose="02040503050406030204" pitchFamily="18" charset="0"/>
                                                <a:ea typeface="Cambria Math" panose="02040503050406030204" pitchFamily="18" charset="0"/>
                                              </a:rPr>
                                              <m:t>2</m:t>
                                            </m:r>
                                          </m:sub>
                                        </m:sSub>
                                        <m:r>
                                          <a:rPr lang="en-US" sz="2800" i="1">
                                            <a:solidFill>
                                              <a:schemeClr val="tx1"/>
                                            </a:solidFill>
                                            <a:latin typeface="Cambria Math" panose="02040503050406030204" pitchFamily="18" charset="0"/>
                                            <a:ea typeface="Cambria Math" panose="02040503050406030204" pitchFamily="18" charset="0"/>
                                          </a:rPr>
                                          <m:t>,</m:t>
                                        </m:r>
                                        <m:acc>
                                          <m:accPr>
                                            <m:chr m:val="̅"/>
                                            <m:ctrlPr>
                                              <a:rPr lang="en-US" sz="2800" i="1">
                                                <a:solidFill>
                                                  <a:schemeClr val="tx1"/>
                                                </a:solidFill>
                                                <a:latin typeface="Cambria Math" panose="02040503050406030204" pitchFamily="18" charset="0"/>
                                                <a:ea typeface="Cambria Math" panose="02040503050406030204" pitchFamily="18" charset="0"/>
                                              </a:rPr>
                                            </m:ctrlPr>
                                          </m:accPr>
                                          <m:e>
                                            <m:sSub>
                                              <m:sSubPr>
                                                <m:ctrlPr>
                                                  <a:rPr lang="en-US" sz="2800" i="1">
                                                    <a:solidFill>
                                                      <a:schemeClr val="tx1"/>
                                                    </a:solidFill>
                                                    <a:latin typeface="Cambria Math" panose="02040503050406030204" pitchFamily="18" charset="0"/>
                                                    <a:ea typeface="Cambria Math" panose="02040503050406030204" pitchFamily="18" charset="0"/>
                                                  </a:rPr>
                                                </m:ctrlPr>
                                              </m:sSubPr>
                                              <m:e>
                                                <m:r>
                                                  <a:rPr lang="en-US" sz="2800" i="1">
                                                    <a:solidFill>
                                                      <a:schemeClr val="tx1"/>
                                                    </a:solidFill>
                                                    <a:latin typeface="Cambria Math" panose="02040503050406030204" pitchFamily="18" charset="0"/>
                                                    <a:ea typeface="Cambria Math" panose="02040503050406030204" pitchFamily="18" charset="0"/>
                                                  </a:rPr>
                                                  <m:t>𝜆</m:t>
                                                </m:r>
                                              </m:e>
                                              <m:sub>
                                                <m:r>
                                                  <a:rPr lang="en-US" sz="2800" b="0" i="1" smtClean="0">
                                                    <a:solidFill>
                                                      <a:schemeClr val="tx1"/>
                                                    </a:solidFill>
                                                    <a:latin typeface="Cambria Math" panose="02040503050406030204" pitchFamily="18" charset="0"/>
                                                    <a:ea typeface="Cambria Math" panose="02040503050406030204" pitchFamily="18" charset="0"/>
                                                  </a:rPr>
                                                  <m:t>2</m:t>
                                                </m:r>
                                              </m:sub>
                                            </m:sSub>
                                          </m:e>
                                        </m:acc>
                                        <m:r>
                                          <a:rPr lang="en-US" sz="2800" i="1">
                                            <a:solidFill>
                                              <a:schemeClr val="tx1"/>
                                            </a:solidFill>
                                            <a:latin typeface="Cambria Math" panose="02040503050406030204" pitchFamily="18" charset="0"/>
                                            <a:ea typeface="Cambria Math" panose="02040503050406030204" pitchFamily="18" charset="0"/>
                                          </a:rPr>
                                          <m:t> </m:t>
                                        </m:r>
                                      </m:e>
                                    </m:d>
                                  </m:den>
                                </m:f>
                              </m:oMath>
                            </m:oMathPara>
                          </a14:m>
                          <a:endParaRPr lang="en-US" sz="28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lnR w="12700" cap="flat" cmpd="sng" algn="ctr">
                          <a:noFill/>
                          <a:prstDash val="solid"/>
                          <a:round/>
                          <a:headEnd type="none" w="med" len="med"/>
                          <a:tailEnd type="none" w="med" len="med"/>
                        </a:lnR>
                        <a:no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mj-lt"/>
                              <a:ea typeface="Times New Roman" panose="02020603050405020304" pitchFamily="18" charset="0"/>
                              <a:cs typeface="Times New Roman" panose="02020603050405020304" pitchFamily="18" charset="0"/>
                            </a:rPr>
                            <a:t>(35)</a:t>
                          </a:r>
                          <a:endParaRPr lang="en-US" sz="2400" b="0" dirty="0">
                            <a:solidFill>
                              <a:schemeClr val="tx1"/>
                            </a:solidFill>
                            <a:effectLst/>
                            <a:latin typeface="+mj-lt"/>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2348931191"/>
                  </p:ext>
                </p:extLst>
              </p:nvPr>
            </p:nvGraphicFramePr>
            <p:xfrm>
              <a:off x="457200" y="5068655"/>
              <a:ext cx="8382000" cy="1096391"/>
            </p:xfrm>
            <a:graphic>
              <a:graphicData uri="http://schemas.openxmlformats.org/drawingml/2006/table">
                <a:tbl>
                  <a:tblPr firstRow="1" firstCol="1" bandRow="1">
                    <a:tableStyleId>{5C22544A-7EE6-4342-B048-85BDC9FD1C3A}</a:tableStyleId>
                  </a:tblPr>
                  <a:tblGrid>
                    <a:gridCol w="162560"/>
                    <a:gridCol w="7443329"/>
                    <a:gridCol w="776111"/>
                  </a:tblGrid>
                  <a:tr h="1096391">
                    <a:tc>
                      <a:txBody>
                        <a:bodyPr/>
                        <a:lstStyle/>
                        <a:p>
                          <a:pPr marL="0" marR="0">
                            <a:lnSpc>
                              <a:spcPct val="107000"/>
                            </a:lnSpc>
                            <a:spcBef>
                              <a:spcPts val="0"/>
                            </a:spcBef>
                            <a:spcAft>
                              <a:spcPts val="0"/>
                            </a:spcAft>
                          </a:pPr>
                          <a:r>
                            <a:rPr lang="en-US" sz="2400" dirty="0">
                              <a:solidFill>
                                <a:schemeClr val="tx1"/>
                              </a:solidFill>
                              <a:effectLst/>
                              <a:latin typeface="+mj-lt"/>
                            </a:rPr>
                            <a:t> </a:t>
                          </a:r>
                          <a:endParaRPr lang="en-US" sz="24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chor="ctr">
                        <a:noFill/>
                      </a:tcPr>
                    </a:tc>
                    <a:tc>
                      <a:txBody>
                        <a:bodyPr/>
                        <a:lstStyle/>
                        <a:p>
                          <a:endParaRPr lang="en-US"/>
                        </a:p>
                      </a:txBody>
                      <a:tcPr marL="68580" marR="68580" marT="0" marB="0">
                        <a:lnR w="12700" cap="flat" cmpd="sng" algn="ctr">
                          <a:noFill/>
                          <a:prstDash val="solid"/>
                          <a:round/>
                          <a:headEnd type="none" w="med" len="med"/>
                          <a:tailEnd type="none" w="med" len="med"/>
                        </a:lnR>
                        <a:blipFill rotWithShape="0">
                          <a:blip r:embed="rId5"/>
                          <a:stretch>
                            <a:fillRect l="-2375" t="-552" r="-10401" b="-2210"/>
                          </a:stretch>
                        </a:blipFill>
                      </a:tcPr>
                    </a:tc>
                    <a:tc>
                      <a:txBody>
                        <a:bodyPr/>
                        <a:lstStyle/>
                        <a:p>
                          <a:pPr marL="0" marR="0" lvl="0" indent="0" algn="ctr">
                            <a:lnSpc>
                              <a:spcPct val="115000"/>
                            </a:lnSpc>
                            <a:spcBef>
                              <a:spcPts val="0"/>
                            </a:spcBef>
                            <a:spcAft>
                              <a:spcPts val="0"/>
                            </a:spcAft>
                            <a:buFont typeface="+mj-lt"/>
                            <a:buNone/>
                          </a:pPr>
                          <a:r>
                            <a:rPr lang="en-US" sz="2400" b="0" dirty="0" smtClean="0">
                              <a:solidFill>
                                <a:schemeClr val="tx1"/>
                              </a:solidFill>
                              <a:effectLst/>
                              <a:latin typeface="+mj-lt"/>
                              <a:ea typeface="Times New Roman" panose="02020603050405020304" pitchFamily="18" charset="0"/>
                              <a:cs typeface="Times New Roman" panose="02020603050405020304" pitchFamily="18" charset="0"/>
                            </a:rPr>
                            <a:t>(35)</a:t>
                          </a:r>
                          <a:endParaRPr lang="en-US" sz="2400" b="0" dirty="0">
                            <a:solidFill>
                              <a:schemeClr val="tx1"/>
                            </a:solidFill>
                            <a:effectLst/>
                            <a:latin typeface="+mj-lt"/>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110992413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a:t>
            </a:r>
            <a:r>
              <a:rPr lang="en-US" dirty="0" smtClean="0"/>
              <a:t>14 </a:t>
            </a:r>
            <a:r>
              <a:rPr lang="en-US" dirty="0"/>
              <a:t>- </a:t>
            </a:r>
            <a:r>
              <a:rPr lang="en-US" dirty="0" smtClean="0"/>
              <a:t>IV</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4187493"/>
              </a:xfrm>
            </p:spPr>
            <p:txBody>
              <a:bodyPr/>
              <a:lstStyle/>
              <a:p>
                <a:r>
                  <a:rPr lang="en-US" sz="2400" dirty="0" smtClean="0"/>
                  <a:t>To ensure that the problem is self-consistent, we have calculated the equivalent blackbody temperatures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sym typeface="Symbol"/>
                          </a:rPr>
                          <m:t></m:t>
                        </m:r>
                      </m:sub>
                    </m:sSub>
                  </m:oMath>
                </a14:m>
                <a:r>
                  <a:rPr lang="en-US" sz="2400" dirty="0" smtClean="0"/>
                  <a:t> from integration of the surface temperature </a:t>
                </a:r>
                <a14:m>
                  <m:oMath xmlns:m="http://schemas.openxmlformats.org/officeDocument/2006/math">
                    <m:r>
                      <a:rPr lang="en-US" sz="2400" i="1">
                        <a:latin typeface="Cambria Math" panose="02040503050406030204" pitchFamily="18" charset="0"/>
                      </a:rPr>
                      <m:t>𝑇</m:t>
                    </m:r>
                  </m:oMath>
                </a14:m>
                <a:r>
                  <a:rPr lang="en-US" sz="2400" dirty="0" smtClean="0"/>
                  <a:t> across the wavelength band.  The calculation uses the detector response functions as shown previously with an uniform </a:t>
                </a:r>
                <a:r>
                  <a:rPr lang="en-US" sz="2400" dirty="0"/>
                  <a:t>emissivity </a:t>
                </a:r>
                <a14:m>
                  <m:oMath xmlns:m="http://schemas.openxmlformats.org/officeDocument/2006/math">
                    <m:r>
                      <a:rPr lang="en-US" sz="2400" b="1" i="1">
                        <a:latin typeface="Cambria Math" panose="02040503050406030204" pitchFamily="18" charset="0"/>
                      </a:rPr>
                      <m:t>𝜀</m:t>
                    </m:r>
                  </m:oMath>
                </a14:m>
                <a:r>
                  <a:rPr lang="en-US" sz="2400" dirty="0"/>
                  <a:t> over the wavelength range and equal to 0.7:</a:t>
                </a:r>
              </a:p>
              <a:p>
                <a:endParaRPr lang="en-US" sz="2400" dirty="0"/>
              </a:p>
              <a:p>
                <a:endParaRPr lang="en-US" sz="2400" dirty="0" smtClean="0"/>
              </a:p>
              <a:p>
                <a:endParaRPr lang="en-US" sz="2400" dirty="0"/>
              </a:p>
              <a:p>
                <a:r>
                  <a:rPr lang="en-US" sz="2400" dirty="0" smtClean="0"/>
                  <a:t>For </a:t>
                </a:r>
                <a14:m>
                  <m:oMath xmlns:m="http://schemas.openxmlformats.org/officeDocument/2006/math">
                    <m:r>
                      <a:rPr lang="en-US" sz="2400" i="1">
                        <a:latin typeface="Cambria Math" panose="02040503050406030204" pitchFamily="18" charset="0"/>
                      </a:rPr>
                      <m:t>𝑇</m:t>
                    </m:r>
                    <m:r>
                      <a:rPr lang="en-US" sz="2400" b="0" i="1" smtClean="0">
                        <a:latin typeface="Cambria Math" panose="02040503050406030204" pitchFamily="18" charset="0"/>
                      </a:rPr>
                      <m:t>=3,200</m:t>
                    </m:r>
                    <m:r>
                      <a:rPr lang="en-US" sz="2400" b="0" i="0" smtClean="0">
                        <a:latin typeface="Cambria Math" panose="02040503050406030204" pitchFamily="18" charset="0"/>
                      </a:rPr>
                      <m:t> </m:t>
                    </m:r>
                    <m:r>
                      <m:rPr>
                        <m:sty m:val="p"/>
                      </m:rPr>
                      <a:rPr lang="en-US" sz="2400" b="0" i="0" smtClean="0">
                        <a:latin typeface="Cambria Math" panose="02040503050406030204" pitchFamily="18" charset="0"/>
                      </a:rPr>
                      <m:t>K</m:t>
                    </m:r>
                  </m:oMath>
                </a14:m>
                <a:r>
                  <a:rPr lang="en-US" sz="2400" dirty="0" smtClean="0"/>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sSub>
                          <m:sSubPr>
                            <m:ctrlPr>
                              <a:rPr lang="en-US" sz="2400" i="1" smtClean="0">
                                <a:latin typeface="Cambria Math" panose="02040503050406030204" pitchFamily="18" charset="0"/>
                              </a:rPr>
                            </m:ctrlPr>
                          </m:sSubPr>
                          <m:e>
                            <m:r>
                              <a:rPr lang="en-US" sz="2400" i="1">
                                <a:latin typeface="Cambria Math" panose="02040503050406030204" pitchFamily="18" charset="0"/>
                                <a:sym typeface="Symbol"/>
                              </a:rPr>
                              <m:t></m:t>
                            </m:r>
                          </m:e>
                          <m:sub>
                            <m:r>
                              <a:rPr lang="en-US" sz="2400" b="0" i="1" smtClean="0">
                                <a:latin typeface="Cambria Math" panose="02040503050406030204" pitchFamily="18" charset="0"/>
                              </a:rPr>
                              <m:t>1</m:t>
                            </m:r>
                          </m:sub>
                        </m:sSub>
                      </m:sub>
                    </m:sSub>
                  </m:oMath>
                </a14:m>
                <a:r>
                  <a:rPr lang="en-US" sz="2400" dirty="0" smtClean="0"/>
                  <a:t> = </a:t>
                </a:r>
                <a14:m>
                  <m:oMath xmlns:m="http://schemas.openxmlformats.org/officeDocument/2006/math">
                    <m:r>
                      <a:rPr lang="en-US" sz="2400" i="1">
                        <a:latin typeface="Cambria Math" panose="02040503050406030204" pitchFamily="18" charset="0"/>
                      </a:rPr>
                      <m:t>3,0</m:t>
                    </m:r>
                    <m:r>
                      <a:rPr lang="en-US" sz="2400" b="0" i="0" smtClean="0">
                        <a:latin typeface="Cambria Math" panose="02040503050406030204" pitchFamily="18" charset="0"/>
                      </a:rPr>
                      <m:t>13</m:t>
                    </m:r>
                    <m:r>
                      <a:rPr lang="en-US" sz="2400">
                        <a:latin typeface="Cambria Math" panose="02040503050406030204" pitchFamily="18" charset="0"/>
                      </a:rPr>
                      <m:t> </m:t>
                    </m:r>
                    <m:r>
                      <m:rPr>
                        <m:sty m:val="p"/>
                      </m:rPr>
                      <a:rPr lang="en-US" sz="2400">
                        <a:latin typeface="Cambria Math" panose="02040503050406030204" pitchFamily="18" charset="0"/>
                      </a:rPr>
                      <m:t>K</m:t>
                    </m:r>
                    <m:r>
                      <a:rPr lang="en-US" sz="2400" i="1">
                        <a:latin typeface="Cambria Math" panose="02040503050406030204" pitchFamily="18" charset="0"/>
                      </a:rPr>
                      <m:t> </m:t>
                    </m:r>
                  </m:oMath>
                </a14:m>
                <a:r>
                  <a:rPr lang="en-US" sz="2400" dirty="0" smtClean="0"/>
                  <a:t>and </a:t>
                </a: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sSub>
                          <m:sSubPr>
                            <m:ctrlPr>
                              <a:rPr lang="en-US" sz="2400" i="1">
                                <a:latin typeface="Cambria Math" panose="02040503050406030204" pitchFamily="18" charset="0"/>
                              </a:rPr>
                            </m:ctrlPr>
                          </m:sSubPr>
                          <m:e>
                            <m:r>
                              <a:rPr lang="en-US" sz="2400" i="1">
                                <a:latin typeface="Cambria Math" panose="02040503050406030204" pitchFamily="18" charset="0"/>
                                <a:sym typeface="Symbol"/>
                              </a:rPr>
                              <m:t></m:t>
                            </m:r>
                          </m:e>
                          <m:sub>
                            <m:r>
                              <a:rPr lang="en-US" sz="2400" b="0" i="1" smtClean="0">
                                <a:latin typeface="Cambria Math" panose="02040503050406030204" pitchFamily="18" charset="0"/>
                                <a:sym typeface="Symbol"/>
                              </a:rPr>
                              <m:t>2</m:t>
                            </m:r>
                          </m:sub>
                        </m:sSub>
                      </m:sub>
                    </m:sSub>
                  </m:oMath>
                </a14:m>
                <a:r>
                  <a:rPr lang="en-US" sz="2400" dirty="0"/>
                  <a:t> = </a:t>
                </a:r>
                <a14:m>
                  <m:oMath xmlns:m="http://schemas.openxmlformats.org/officeDocument/2006/math">
                    <m:r>
                      <a:rPr lang="en-US" sz="2400" b="0" i="0" smtClean="0">
                        <a:latin typeface="Cambria Math" panose="02040503050406030204" pitchFamily="18" charset="0"/>
                      </a:rPr>
                      <m:t>2,909</m:t>
                    </m:r>
                    <m:r>
                      <a:rPr lang="en-US" sz="2400">
                        <a:latin typeface="Cambria Math" panose="02040503050406030204" pitchFamily="18" charset="0"/>
                      </a:rPr>
                      <m:t> </m:t>
                    </m:r>
                    <m:r>
                      <m:rPr>
                        <m:sty m:val="p"/>
                      </m:rPr>
                      <a:rPr lang="en-US" sz="2400">
                        <a:latin typeface="Cambria Math" panose="02040503050406030204" pitchFamily="18" charset="0"/>
                      </a:rPr>
                      <m:t>K</m:t>
                    </m:r>
                  </m:oMath>
                </a14:m>
                <a:r>
                  <a:rPr lang="en-US" sz="2400" dirty="0" smtClean="0"/>
                  <a:t>. </a:t>
                </a:r>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4187493"/>
              </a:xfrm>
              <a:blipFill rotWithShape="0">
                <a:blip r:embed="rId3"/>
                <a:stretch>
                  <a:fillRect l="-963" t="-1166" r="-222" b="-87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6" name="Table 5"/>
              <p:cNvGraphicFramePr>
                <a:graphicFrameLocks noGrp="1"/>
              </p:cNvGraphicFramePr>
              <p:nvPr>
                <p:extLst>
                  <p:ext uri="{D42A27DB-BD31-4B8C-83A1-F6EECF244321}">
                    <p14:modId xmlns:p14="http://schemas.microsoft.com/office/powerpoint/2010/main" val="1195037778"/>
                  </p:ext>
                </p:extLst>
              </p:nvPr>
            </p:nvGraphicFramePr>
            <p:xfrm>
              <a:off x="188686" y="4023755"/>
              <a:ext cx="8229600" cy="977900"/>
            </p:xfrm>
            <a:graphic>
              <a:graphicData uri="http://schemas.openxmlformats.org/drawingml/2006/table">
                <a:tbl>
                  <a:tblPr firstRow="1" bandRow="1">
                    <a:tableStyleId>{5C22544A-7EE6-4342-B048-85BDC9FD1C3A}</a:tableStyleId>
                  </a:tblPr>
                  <a:tblGrid>
                    <a:gridCol w="990600"/>
                    <a:gridCol w="6019800"/>
                    <a:gridCol w="1219200"/>
                  </a:tblGrid>
                  <a:tr h="969190">
                    <a:tc>
                      <a:txBody>
                        <a:bodyPr/>
                        <a:lstStyle/>
                        <a:p>
                          <a:endParaRPr lang="en-US" sz="2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right"/>
                              </m:oMathParaPr>
                              <m:oMath xmlns:m="http://schemas.openxmlformats.org/officeDocument/2006/math">
                                <m:r>
                                  <a:rPr lang="en-US" sz="2400" b="1" i="1" kern="1200" smtClean="0">
                                    <a:solidFill>
                                      <a:schemeClr val="tx1"/>
                                    </a:solidFill>
                                    <a:effectLst/>
                                    <a:latin typeface="Cambria Math" panose="02040503050406030204" pitchFamily="18" charset="0"/>
                                    <a:ea typeface="+mn-ea"/>
                                    <a:cs typeface="+mn-cs"/>
                                  </a:rPr>
                                  <m:t>𝜀</m:t>
                                </m:r>
                                <m:nary>
                                  <m:naryPr>
                                    <m:ctrlPr>
                                      <a:rPr lang="en-US" sz="2400" b="1" i="1" kern="1200" smtClean="0">
                                        <a:solidFill>
                                          <a:schemeClr val="tx1"/>
                                        </a:solidFill>
                                        <a:effectLst/>
                                        <a:latin typeface="Cambria Math" panose="02040503050406030204" pitchFamily="18" charset="0"/>
                                        <a:ea typeface="+mn-ea"/>
                                        <a:cs typeface="+mn-cs"/>
                                      </a:rPr>
                                    </m:ctrlPr>
                                  </m:naryPr>
                                  <m:sub>
                                    <m:sSub>
                                      <m:sSubPr>
                                        <m:ctrlPr>
                                          <a:rPr lang="en-US" sz="2400" b="1" i="1" kern="1200">
                                            <a:solidFill>
                                              <a:schemeClr val="tx1"/>
                                            </a:solidFill>
                                            <a:effectLst/>
                                            <a:latin typeface="Cambria Math" panose="02040503050406030204" pitchFamily="18" charset="0"/>
                                            <a:ea typeface="+mn-ea"/>
                                            <a:cs typeface="+mn-cs"/>
                                          </a:rPr>
                                        </m:ctrlPr>
                                      </m:sSubPr>
                                      <m:e>
                                        <m:r>
                                          <a:rPr lang="el-GR" sz="2400" b="1" i="1" kern="1200">
                                            <a:solidFill>
                                              <a:schemeClr val="tx1"/>
                                            </a:solidFill>
                                            <a:effectLst/>
                                            <a:latin typeface="Cambria Math" panose="02040503050406030204" pitchFamily="18" charset="0"/>
                                            <a:ea typeface="+mn-ea"/>
                                            <a:cs typeface="+mn-cs"/>
                                          </a:rPr>
                                          <m:t>𝜆</m:t>
                                        </m:r>
                                      </m:e>
                                      <m:sub>
                                        <m:r>
                                          <a:rPr lang="en-US" sz="2400" b="1" i="1" kern="1200">
                                            <a:solidFill>
                                              <a:schemeClr val="tx1"/>
                                            </a:solidFill>
                                            <a:effectLst/>
                                            <a:latin typeface="Cambria Math" panose="02040503050406030204" pitchFamily="18" charset="0"/>
                                            <a:ea typeface="+mn-ea"/>
                                            <a:cs typeface="+mn-cs"/>
                                          </a:rPr>
                                          <m:t>𝑙</m:t>
                                        </m:r>
                                      </m:sub>
                                    </m:sSub>
                                  </m:sub>
                                  <m:sup>
                                    <m:sSub>
                                      <m:sSubPr>
                                        <m:ctrlPr>
                                          <a:rPr lang="en-US" sz="2400" b="1" i="1" kern="1200">
                                            <a:solidFill>
                                              <a:schemeClr val="tx1"/>
                                            </a:solidFill>
                                            <a:effectLst/>
                                            <a:latin typeface="Cambria Math" panose="02040503050406030204" pitchFamily="18" charset="0"/>
                                            <a:ea typeface="+mn-ea"/>
                                            <a:cs typeface="+mn-cs"/>
                                          </a:rPr>
                                        </m:ctrlPr>
                                      </m:sSubPr>
                                      <m:e>
                                        <m:r>
                                          <a:rPr lang="el-GR" sz="2400" b="1" i="1" kern="1200">
                                            <a:solidFill>
                                              <a:schemeClr val="tx1"/>
                                            </a:solidFill>
                                            <a:effectLst/>
                                            <a:latin typeface="Cambria Math" panose="02040503050406030204" pitchFamily="18" charset="0"/>
                                            <a:ea typeface="+mn-ea"/>
                                            <a:cs typeface="+mn-cs"/>
                                          </a:rPr>
                                          <m:t>𝜆</m:t>
                                        </m:r>
                                      </m:e>
                                      <m:sub>
                                        <m:r>
                                          <a:rPr lang="en-US" sz="2400" b="1" i="1" kern="1200">
                                            <a:solidFill>
                                              <a:schemeClr val="tx1"/>
                                            </a:solidFill>
                                            <a:effectLst/>
                                            <a:latin typeface="Cambria Math" panose="02040503050406030204" pitchFamily="18" charset="0"/>
                                            <a:ea typeface="+mn-ea"/>
                                            <a:cs typeface="+mn-cs"/>
                                          </a:rPr>
                                          <m:t>𝑢</m:t>
                                        </m:r>
                                      </m:sub>
                                    </m:sSub>
                                  </m:sup>
                                  <m:e>
                                    <m:sSub>
                                      <m:sSubPr>
                                        <m:ctrlPr>
                                          <a:rPr lang="en-US" sz="2400" b="1" i="1" kern="1200">
                                            <a:solidFill>
                                              <a:schemeClr val="tx1"/>
                                            </a:solidFill>
                                            <a:effectLst/>
                                            <a:latin typeface="Cambria Math" panose="02040503050406030204" pitchFamily="18" charset="0"/>
                                            <a:ea typeface="+mn-ea"/>
                                            <a:cs typeface="+mn-cs"/>
                                          </a:rPr>
                                        </m:ctrlPr>
                                      </m:sSubPr>
                                      <m:e>
                                        <m:r>
                                          <a:rPr lang="en-US" sz="2400" b="1" i="1" kern="1200">
                                            <a:solidFill>
                                              <a:schemeClr val="tx1"/>
                                            </a:solidFill>
                                            <a:effectLst/>
                                            <a:latin typeface="Cambria Math" panose="02040503050406030204" pitchFamily="18" charset="0"/>
                                            <a:ea typeface="+mn-ea"/>
                                            <a:cs typeface="+mn-cs"/>
                                          </a:rPr>
                                          <m:t>𝐷</m:t>
                                        </m:r>
                                        <m:d>
                                          <m:dPr>
                                            <m:ctrlPr>
                                              <a:rPr lang="en-US" sz="2400" b="1" i="1" kern="1200">
                                                <a:solidFill>
                                                  <a:schemeClr val="tx1"/>
                                                </a:solidFill>
                                                <a:effectLst/>
                                                <a:latin typeface="Cambria Math" panose="02040503050406030204" pitchFamily="18" charset="0"/>
                                                <a:ea typeface="+mn-ea"/>
                                                <a:cs typeface="+mn-cs"/>
                                              </a:rPr>
                                            </m:ctrlPr>
                                          </m:dPr>
                                          <m:e>
                                            <m:r>
                                              <a:rPr lang="el-GR" sz="2400" b="1" i="1" kern="1200">
                                                <a:solidFill>
                                                  <a:schemeClr val="tx1"/>
                                                </a:solidFill>
                                                <a:effectLst/>
                                                <a:latin typeface="Cambria Math" panose="02040503050406030204" pitchFamily="18" charset="0"/>
                                                <a:ea typeface="+mn-ea"/>
                                                <a:cs typeface="+mn-cs"/>
                                              </a:rPr>
                                              <m:t>𝜆</m:t>
                                            </m:r>
                                          </m:e>
                                        </m:d>
                                        <m:r>
                                          <a:rPr lang="en-US" sz="2400" b="1" i="1" kern="1200">
                                            <a:solidFill>
                                              <a:schemeClr val="tx1"/>
                                            </a:solidFill>
                                            <a:effectLst/>
                                            <a:latin typeface="Cambria Math" panose="02040503050406030204" pitchFamily="18" charset="0"/>
                                            <a:ea typeface="+mn-ea"/>
                                            <a:cs typeface="+mn-cs"/>
                                          </a:rPr>
                                          <m:t> </m:t>
                                        </m:r>
                                        <m:r>
                                          <a:rPr lang="en-US" sz="2400" b="1" i="1" kern="1200">
                                            <a:solidFill>
                                              <a:schemeClr val="tx1"/>
                                            </a:solidFill>
                                            <a:effectLst/>
                                            <a:latin typeface="Cambria Math" panose="02040503050406030204" pitchFamily="18" charset="0"/>
                                            <a:ea typeface="+mn-ea"/>
                                            <a:cs typeface="+mn-cs"/>
                                          </a:rPr>
                                          <m:t>𝑖</m:t>
                                        </m:r>
                                      </m:e>
                                      <m:sub>
                                        <m:r>
                                          <a:rPr lang="en-US" sz="2400" b="1" i="1" kern="1200">
                                            <a:solidFill>
                                              <a:schemeClr val="tx1"/>
                                            </a:solidFill>
                                            <a:effectLst/>
                                            <a:latin typeface="Cambria Math" panose="02040503050406030204" pitchFamily="18" charset="0"/>
                                            <a:ea typeface="+mn-ea"/>
                                            <a:cs typeface="+mn-cs"/>
                                          </a:rPr>
                                          <m:t>𝑏</m:t>
                                        </m:r>
                                        <m:r>
                                          <a:rPr lang="en-US" sz="2400" b="1" i="1" kern="1200">
                                            <a:solidFill>
                                              <a:schemeClr val="tx1"/>
                                            </a:solidFill>
                                            <a:effectLst/>
                                            <a:latin typeface="Cambria Math" panose="02040503050406030204" pitchFamily="18" charset="0"/>
                                            <a:ea typeface="+mn-ea"/>
                                            <a:cs typeface="+mn-cs"/>
                                          </a:rPr>
                                          <m:t>,</m:t>
                                        </m:r>
                                        <m:r>
                                          <a:rPr lang="el-GR" sz="2400" b="1" i="1" kern="1200">
                                            <a:solidFill>
                                              <a:schemeClr val="tx1"/>
                                            </a:solidFill>
                                            <a:effectLst/>
                                            <a:latin typeface="Cambria Math" panose="02040503050406030204" pitchFamily="18" charset="0"/>
                                            <a:ea typeface="+mn-ea"/>
                                            <a:cs typeface="+mn-cs"/>
                                          </a:rPr>
                                          <m:t>𝜆</m:t>
                                        </m:r>
                                      </m:sub>
                                    </m:sSub>
                                    <m:d>
                                      <m:dPr>
                                        <m:ctrlPr>
                                          <a:rPr lang="en-US" sz="2400" b="1" i="1" kern="1200">
                                            <a:solidFill>
                                              <a:schemeClr val="tx1"/>
                                            </a:solidFill>
                                            <a:effectLst/>
                                            <a:latin typeface="Cambria Math" panose="02040503050406030204" pitchFamily="18" charset="0"/>
                                            <a:ea typeface="+mn-ea"/>
                                            <a:cs typeface="+mn-cs"/>
                                          </a:rPr>
                                        </m:ctrlPr>
                                      </m:dPr>
                                      <m:e>
                                        <m:r>
                                          <a:rPr lang="en-US" sz="2400" b="1" i="1" kern="1200">
                                            <a:solidFill>
                                              <a:schemeClr val="tx1"/>
                                            </a:solidFill>
                                            <a:effectLst/>
                                            <a:latin typeface="Cambria Math" panose="02040503050406030204" pitchFamily="18" charset="0"/>
                                            <a:ea typeface="+mn-ea"/>
                                            <a:cs typeface="+mn-cs"/>
                                          </a:rPr>
                                          <m:t>𝑇</m:t>
                                        </m:r>
                                      </m:e>
                                    </m:d>
                                    <m:r>
                                      <a:rPr lang="en-US" sz="2400" b="1" i="1" kern="1200">
                                        <a:solidFill>
                                          <a:schemeClr val="tx1"/>
                                        </a:solidFill>
                                        <a:effectLst/>
                                        <a:latin typeface="Cambria Math" panose="02040503050406030204" pitchFamily="18" charset="0"/>
                                        <a:ea typeface="+mn-ea"/>
                                        <a:cs typeface="+mn-cs"/>
                                      </a:rPr>
                                      <m:t> </m:t>
                                    </m:r>
                                    <m:r>
                                      <a:rPr lang="en-US" sz="2400" b="1" i="1" kern="1200">
                                        <a:solidFill>
                                          <a:schemeClr val="tx1"/>
                                        </a:solidFill>
                                        <a:effectLst/>
                                        <a:latin typeface="Cambria Math" panose="02040503050406030204" pitchFamily="18" charset="0"/>
                                        <a:ea typeface="+mn-ea"/>
                                        <a:cs typeface="+mn-cs"/>
                                      </a:rPr>
                                      <m:t>𝑑</m:t>
                                    </m:r>
                                    <m:r>
                                      <a:rPr lang="el-GR" sz="2400" b="1" i="1" kern="1200">
                                        <a:solidFill>
                                          <a:schemeClr val="tx1"/>
                                        </a:solidFill>
                                        <a:effectLst/>
                                        <a:latin typeface="Cambria Math" panose="02040503050406030204" pitchFamily="18" charset="0"/>
                                        <a:ea typeface="+mn-ea"/>
                                        <a:cs typeface="+mn-cs"/>
                                      </a:rPr>
                                      <m:t>𝜆</m:t>
                                    </m:r>
                                  </m:e>
                                </m:nary>
                                <m:r>
                                  <a:rPr lang="en-US" sz="2400" b="1" i="1" kern="1200">
                                    <a:solidFill>
                                      <a:schemeClr val="tx1"/>
                                    </a:solidFill>
                                    <a:effectLst/>
                                    <a:latin typeface="Cambria Math" panose="02040503050406030204" pitchFamily="18" charset="0"/>
                                    <a:ea typeface="+mn-ea"/>
                                    <a:cs typeface="+mn-cs"/>
                                  </a:rPr>
                                  <m:t>=</m:t>
                                </m:r>
                                <m:nary>
                                  <m:naryPr>
                                    <m:ctrlPr>
                                      <a:rPr lang="en-US" sz="2400" b="1" i="1" kern="1200">
                                        <a:solidFill>
                                          <a:schemeClr val="tx1"/>
                                        </a:solidFill>
                                        <a:effectLst/>
                                        <a:latin typeface="Cambria Math" panose="02040503050406030204" pitchFamily="18" charset="0"/>
                                        <a:ea typeface="+mn-ea"/>
                                        <a:cs typeface="+mn-cs"/>
                                      </a:rPr>
                                    </m:ctrlPr>
                                  </m:naryPr>
                                  <m:sub>
                                    <m:sSub>
                                      <m:sSubPr>
                                        <m:ctrlPr>
                                          <a:rPr lang="en-US" sz="2400" b="1" i="1" kern="1200">
                                            <a:solidFill>
                                              <a:schemeClr val="tx1"/>
                                            </a:solidFill>
                                            <a:effectLst/>
                                            <a:latin typeface="Cambria Math" panose="02040503050406030204" pitchFamily="18" charset="0"/>
                                            <a:ea typeface="+mn-ea"/>
                                            <a:cs typeface="+mn-cs"/>
                                          </a:rPr>
                                        </m:ctrlPr>
                                      </m:sSubPr>
                                      <m:e>
                                        <m:r>
                                          <a:rPr lang="el-GR" sz="2400" b="1" i="1" kern="1200">
                                            <a:solidFill>
                                              <a:schemeClr val="tx1"/>
                                            </a:solidFill>
                                            <a:effectLst/>
                                            <a:latin typeface="Cambria Math" panose="02040503050406030204" pitchFamily="18" charset="0"/>
                                            <a:ea typeface="+mn-ea"/>
                                            <a:cs typeface="+mn-cs"/>
                                          </a:rPr>
                                          <m:t>𝜆</m:t>
                                        </m:r>
                                      </m:e>
                                      <m:sub>
                                        <m:r>
                                          <a:rPr lang="en-US" sz="2400" b="1" i="1" kern="1200">
                                            <a:solidFill>
                                              <a:schemeClr val="tx1"/>
                                            </a:solidFill>
                                            <a:effectLst/>
                                            <a:latin typeface="Cambria Math" panose="02040503050406030204" pitchFamily="18" charset="0"/>
                                            <a:ea typeface="+mn-ea"/>
                                            <a:cs typeface="+mn-cs"/>
                                          </a:rPr>
                                          <m:t>𝑙</m:t>
                                        </m:r>
                                      </m:sub>
                                    </m:sSub>
                                  </m:sub>
                                  <m:sup>
                                    <m:sSub>
                                      <m:sSubPr>
                                        <m:ctrlPr>
                                          <a:rPr lang="en-US" sz="2400" b="1" i="1" kern="1200">
                                            <a:solidFill>
                                              <a:schemeClr val="tx1"/>
                                            </a:solidFill>
                                            <a:effectLst/>
                                            <a:latin typeface="Cambria Math" panose="02040503050406030204" pitchFamily="18" charset="0"/>
                                            <a:ea typeface="+mn-ea"/>
                                            <a:cs typeface="+mn-cs"/>
                                          </a:rPr>
                                        </m:ctrlPr>
                                      </m:sSubPr>
                                      <m:e>
                                        <m:r>
                                          <a:rPr lang="el-GR" sz="2400" b="1" i="1" kern="1200">
                                            <a:solidFill>
                                              <a:schemeClr val="tx1"/>
                                            </a:solidFill>
                                            <a:effectLst/>
                                            <a:latin typeface="Cambria Math" panose="02040503050406030204" pitchFamily="18" charset="0"/>
                                            <a:ea typeface="+mn-ea"/>
                                            <a:cs typeface="+mn-cs"/>
                                          </a:rPr>
                                          <m:t>𝜆</m:t>
                                        </m:r>
                                      </m:e>
                                      <m:sub>
                                        <m:r>
                                          <a:rPr lang="en-US" sz="2400" b="1" i="1" kern="1200">
                                            <a:solidFill>
                                              <a:schemeClr val="tx1"/>
                                            </a:solidFill>
                                            <a:effectLst/>
                                            <a:latin typeface="Cambria Math" panose="02040503050406030204" pitchFamily="18" charset="0"/>
                                            <a:ea typeface="+mn-ea"/>
                                            <a:cs typeface="+mn-cs"/>
                                          </a:rPr>
                                          <m:t>𝑢</m:t>
                                        </m:r>
                                      </m:sub>
                                    </m:sSub>
                                  </m:sup>
                                  <m:e>
                                    <m:sSub>
                                      <m:sSubPr>
                                        <m:ctrlPr>
                                          <a:rPr lang="en-US" sz="2400" b="1" i="1" kern="1200">
                                            <a:solidFill>
                                              <a:schemeClr val="tx1"/>
                                            </a:solidFill>
                                            <a:effectLst/>
                                            <a:latin typeface="Cambria Math" panose="02040503050406030204" pitchFamily="18" charset="0"/>
                                            <a:ea typeface="+mn-ea"/>
                                            <a:cs typeface="+mn-cs"/>
                                          </a:rPr>
                                        </m:ctrlPr>
                                      </m:sSubPr>
                                      <m:e>
                                        <m:r>
                                          <a:rPr lang="en-US" sz="2400" b="1" i="1" kern="1200">
                                            <a:solidFill>
                                              <a:schemeClr val="tx1"/>
                                            </a:solidFill>
                                            <a:effectLst/>
                                            <a:latin typeface="Cambria Math" panose="02040503050406030204" pitchFamily="18" charset="0"/>
                                            <a:ea typeface="+mn-ea"/>
                                            <a:cs typeface="+mn-cs"/>
                                          </a:rPr>
                                          <m:t>𝐷</m:t>
                                        </m:r>
                                        <m:d>
                                          <m:dPr>
                                            <m:ctrlPr>
                                              <a:rPr lang="en-US" sz="2400" b="1" i="1" kern="1200">
                                                <a:solidFill>
                                                  <a:schemeClr val="tx1"/>
                                                </a:solidFill>
                                                <a:effectLst/>
                                                <a:latin typeface="Cambria Math" panose="02040503050406030204" pitchFamily="18" charset="0"/>
                                                <a:ea typeface="+mn-ea"/>
                                                <a:cs typeface="+mn-cs"/>
                                              </a:rPr>
                                            </m:ctrlPr>
                                          </m:dPr>
                                          <m:e>
                                            <m:r>
                                              <a:rPr lang="el-GR" sz="2400" b="1" i="1" kern="1200">
                                                <a:solidFill>
                                                  <a:schemeClr val="tx1"/>
                                                </a:solidFill>
                                                <a:effectLst/>
                                                <a:latin typeface="Cambria Math" panose="02040503050406030204" pitchFamily="18" charset="0"/>
                                                <a:ea typeface="+mn-ea"/>
                                                <a:cs typeface="+mn-cs"/>
                                              </a:rPr>
                                              <m:t>𝜆</m:t>
                                            </m:r>
                                          </m:e>
                                        </m:d>
                                        <m:r>
                                          <a:rPr lang="en-US" sz="2400" b="1" i="1" kern="1200">
                                            <a:solidFill>
                                              <a:schemeClr val="tx1"/>
                                            </a:solidFill>
                                            <a:effectLst/>
                                            <a:latin typeface="Cambria Math" panose="02040503050406030204" pitchFamily="18" charset="0"/>
                                            <a:ea typeface="+mn-ea"/>
                                            <a:cs typeface="+mn-cs"/>
                                          </a:rPr>
                                          <m:t> </m:t>
                                        </m:r>
                                        <m:r>
                                          <a:rPr lang="en-US" sz="2400" b="1" i="1" kern="1200">
                                            <a:solidFill>
                                              <a:schemeClr val="tx1"/>
                                            </a:solidFill>
                                            <a:effectLst/>
                                            <a:latin typeface="Cambria Math" panose="02040503050406030204" pitchFamily="18" charset="0"/>
                                            <a:ea typeface="+mn-ea"/>
                                            <a:cs typeface="+mn-cs"/>
                                          </a:rPr>
                                          <m:t>𝑖</m:t>
                                        </m:r>
                                      </m:e>
                                      <m:sub>
                                        <m:r>
                                          <a:rPr lang="en-US" sz="2400" b="1" i="1" kern="1200">
                                            <a:solidFill>
                                              <a:schemeClr val="tx1"/>
                                            </a:solidFill>
                                            <a:effectLst/>
                                            <a:latin typeface="Cambria Math" panose="02040503050406030204" pitchFamily="18" charset="0"/>
                                            <a:ea typeface="+mn-ea"/>
                                            <a:cs typeface="+mn-cs"/>
                                          </a:rPr>
                                          <m:t>𝑏</m:t>
                                        </m:r>
                                        <m:r>
                                          <a:rPr lang="en-US" sz="2400" b="1" i="1" kern="1200">
                                            <a:solidFill>
                                              <a:schemeClr val="tx1"/>
                                            </a:solidFill>
                                            <a:effectLst/>
                                            <a:latin typeface="Cambria Math" panose="02040503050406030204" pitchFamily="18" charset="0"/>
                                            <a:ea typeface="+mn-ea"/>
                                            <a:cs typeface="+mn-cs"/>
                                          </a:rPr>
                                          <m:t>,</m:t>
                                        </m:r>
                                        <m:r>
                                          <a:rPr lang="el-GR" sz="2400" b="1" i="1" kern="1200">
                                            <a:solidFill>
                                              <a:schemeClr val="tx1"/>
                                            </a:solidFill>
                                            <a:effectLst/>
                                            <a:latin typeface="Cambria Math" panose="02040503050406030204" pitchFamily="18" charset="0"/>
                                            <a:ea typeface="+mn-ea"/>
                                            <a:cs typeface="+mn-cs"/>
                                          </a:rPr>
                                          <m:t>𝜆</m:t>
                                        </m:r>
                                      </m:sub>
                                    </m:sSub>
                                    <m:d>
                                      <m:dPr>
                                        <m:ctrlPr>
                                          <a:rPr lang="en-US" sz="2400" b="1" i="1" kern="1200">
                                            <a:solidFill>
                                              <a:schemeClr val="tx1"/>
                                            </a:solidFill>
                                            <a:effectLst/>
                                            <a:latin typeface="Cambria Math" panose="02040503050406030204" pitchFamily="18" charset="0"/>
                                            <a:ea typeface="+mn-ea"/>
                                            <a:cs typeface="+mn-cs"/>
                                          </a:rPr>
                                        </m:ctrlPr>
                                      </m:dPr>
                                      <m:e>
                                        <m:sSub>
                                          <m:sSubPr>
                                            <m:ctrlPr>
                                              <a:rPr lang="en-US" sz="2400" b="1" i="1" kern="1200">
                                                <a:solidFill>
                                                  <a:schemeClr val="tx1"/>
                                                </a:solidFill>
                                                <a:effectLst/>
                                                <a:latin typeface="Cambria Math" panose="02040503050406030204" pitchFamily="18" charset="0"/>
                                                <a:ea typeface="+mn-ea"/>
                                                <a:cs typeface="+mn-cs"/>
                                              </a:rPr>
                                            </m:ctrlPr>
                                          </m:sSubPr>
                                          <m:e>
                                            <m:r>
                                              <a:rPr lang="en-US" sz="2400" b="1" i="1" kern="1200">
                                                <a:solidFill>
                                                  <a:schemeClr val="tx1"/>
                                                </a:solidFill>
                                                <a:effectLst/>
                                                <a:latin typeface="Cambria Math" panose="02040503050406030204" pitchFamily="18" charset="0"/>
                                                <a:ea typeface="+mn-ea"/>
                                                <a:cs typeface="+mn-cs"/>
                                              </a:rPr>
                                              <m:t>𝑇</m:t>
                                            </m:r>
                                          </m:e>
                                          <m:sub>
                                            <m:r>
                                              <a:rPr lang="en-US" sz="2400" b="1" i="1" kern="1200">
                                                <a:solidFill>
                                                  <a:schemeClr val="tx1"/>
                                                </a:solidFill>
                                                <a:effectLst/>
                                                <a:latin typeface="Cambria Math" panose="02040503050406030204" pitchFamily="18" charset="0"/>
                                                <a:ea typeface="+mn-ea"/>
                                                <a:cs typeface="+mn-cs"/>
                                              </a:rPr>
                                              <m:t>𝜆</m:t>
                                            </m:r>
                                          </m:sub>
                                        </m:sSub>
                                      </m:e>
                                    </m:d>
                                  </m:e>
                                </m:nary>
                                <m:r>
                                  <a:rPr lang="en-US" sz="2400" b="1" i="1" kern="1200">
                                    <a:solidFill>
                                      <a:schemeClr val="tx1"/>
                                    </a:solidFill>
                                    <a:effectLst/>
                                    <a:latin typeface="Cambria Math" panose="02040503050406030204" pitchFamily="18" charset="0"/>
                                    <a:ea typeface="+mn-ea"/>
                                    <a:cs typeface="+mn-cs"/>
                                  </a:rPr>
                                  <m:t>𝑑</m:t>
                                </m:r>
                                <m:r>
                                  <a:rPr lang="el-GR" sz="2400" b="1" i="1" kern="1200">
                                    <a:solidFill>
                                      <a:schemeClr val="tx1"/>
                                    </a:solidFill>
                                    <a:effectLst/>
                                    <a:latin typeface="Cambria Math" panose="02040503050406030204" pitchFamily="18" charset="0"/>
                                    <a:ea typeface="+mn-ea"/>
                                    <a:cs typeface="+mn-cs"/>
                                  </a:rPr>
                                  <m:t>𝜆</m:t>
                                </m:r>
                              </m:oMath>
                            </m:oMathPara>
                          </a14:m>
                          <a:endParaRPr lang="en-US" sz="2400" b="1" kern="1200" dirty="0">
                            <a:solidFill>
                              <a:schemeClr val="tx1"/>
                            </a:solidFill>
                            <a:effectLst/>
                            <a:latin typeface="+mn-lt"/>
                            <a:ea typeface="+mn-ea"/>
                            <a:cs typeface="+mn-cs"/>
                          </a:endParaRPr>
                        </a:p>
                      </a:txBody>
                      <a:tcPr marL="0" marR="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b="0" dirty="0" smtClean="0">
                            <a:solidFill>
                              <a:schemeClr val="tx1"/>
                            </a:solidFill>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0" dirty="0" smtClean="0">
                              <a:solidFill>
                                <a:schemeClr val="tx1"/>
                              </a:solidFill>
                            </a:rPr>
                            <a:t>(35)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6" name="Table 5"/>
              <p:cNvGraphicFramePr>
                <a:graphicFrameLocks noGrp="1"/>
              </p:cNvGraphicFramePr>
              <p:nvPr>
                <p:extLst>
                  <p:ext uri="{D42A27DB-BD31-4B8C-83A1-F6EECF244321}">
                    <p14:modId xmlns:p14="http://schemas.microsoft.com/office/powerpoint/2010/main" val="1195037778"/>
                  </p:ext>
                </p:extLst>
              </p:nvPr>
            </p:nvGraphicFramePr>
            <p:xfrm>
              <a:off x="188686" y="4023755"/>
              <a:ext cx="8229600" cy="977900"/>
            </p:xfrm>
            <a:graphic>
              <a:graphicData uri="http://schemas.openxmlformats.org/drawingml/2006/table">
                <a:tbl>
                  <a:tblPr firstRow="1" bandRow="1">
                    <a:tableStyleId>{5C22544A-7EE6-4342-B048-85BDC9FD1C3A}</a:tableStyleId>
                  </a:tblPr>
                  <a:tblGrid>
                    <a:gridCol w="990600"/>
                    <a:gridCol w="6019800"/>
                    <a:gridCol w="1219200"/>
                  </a:tblGrid>
                  <a:tr h="977900">
                    <a:tc>
                      <a:txBody>
                        <a:bodyPr/>
                        <a:lstStyle/>
                        <a:p>
                          <a:endParaRPr lang="en-US" sz="2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0" marR="0">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4"/>
                          <a:stretch>
                            <a:fillRect l="-16498" r="-20243"/>
                          </a:stretch>
                        </a:blip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b="0" dirty="0" smtClean="0">
                            <a:solidFill>
                              <a:schemeClr val="tx1"/>
                            </a:solidFill>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0" dirty="0" smtClean="0">
                              <a:solidFill>
                                <a:schemeClr val="tx1"/>
                              </a:solidFill>
                            </a:rPr>
                            <a:t>(35)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1542142450"/>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Example </a:t>
            </a:r>
            <a:r>
              <a:rPr lang="en-US" sz="3200" dirty="0" smtClean="0"/>
              <a:t>14 - V</a:t>
            </a:r>
            <a:endParaRPr lang="en-US" sz="3200" dirty="0"/>
          </a:p>
        </p:txBody>
      </p:sp>
      <mc:AlternateContent xmlns:mc="http://schemas.openxmlformats.org/markup-compatibility/2006" xmlns:a14="http://schemas.microsoft.com/office/drawing/2010/main">
        <mc:Choice Requires="a14">
          <p:graphicFrame>
            <p:nvGraphicFramePr>
              <p:cNvPr id="4" name="Content Placeholder 3"/>
              <p:cNvGraphicFramePr>
                <a:graphicFrameLocks noGrp="1"/>
              </p:cNvGraphicFramePr>
              <p:nvPr>
                <p:ph idx="1"/>
                <p:extLst>
                  <p:ext uri="{D42A27DB-BD31-4B8C-83A1-F6EECF244321}">
                    <p14:modId xmlns:p14="http://schemas.microsoft.com/office/powerpoint/2010/main" val="3520941433"/>
                  </p:ext>
                </p:extLst>
              </p:nvPr>
            </p:nvGraphicFramePr>
            <p:xfrm>
              <a:off x="1143000" y="2018864"/>
              <a:ext cx="7315200" cy="3108960"/>
            </p:xfrm>
            <a:graphic>
              <a:graphicData uri="http://schemas.openxmlformats.org/drawingml/2006/table">
                <a:tbl>
                  <a:tblPr firstRow="1" bandRow="1">
                    <a:tableStyleId>{5C22544A-7EE6-4342-B048-85BDC9FD1C3A}</a:tableStyleId>
                  </a:tblPr>
                  <a:tblGrid>
                    <a:gridCol w="2438400"/>
                    <a:gridCol w="2438400"/>
                    <a:gridCol w="2438400"/>
                  </a:tblGrid>
                  <a:tr h="457200">
                    <a:tc>
                      <a:txBody>
                        <a:bodyPr/>
                        <a:lstStyle/>
                        <a:p>
                          <a:pPr algn="ctr"/>
                          <a:r>
                            <a:rPr lang="en-US" sz="3600" dirty="0" smtClean="0"/>
                            <a:t>Parameter</a:t>
                          </a:r>
                          <a:endParaRPr lang="en-US" sz="3600" dirty="0"/>
                        </a:p>
                      </a:txBody>
                      <a:tcPr/>
                    </a:tc>
                    <a:tc>
                      <a:txBody>
                        <a:bodyPr/>
                        <a:lstStyle/>
                        <a:p>
                          <a:pPr algn="ctr"/>
                          <a:r>
                            <a:rPr lang="en-US" sz="3600" dirty="0" smtClean="0"/>
                            <a:t>Integrated Band</a:t>
                          </a:r>
                          <a:endParaRPr lang="en-US" sz="3600" dirty="0"/>
                        </a:p>
                      </a:txBody>
                      <a:tcPr/>
                    </a:tc>
                    <a:tc>
                      <a:txBody>
                        <a:bodyPr/>
                        <a:lstStyle/>
                        <a:p>
                          <a:pPr algn="ctr"/>
                          <a:r>
                            <a:rPr lang="en-US" sz="3600" dirty="0" smtClean="0"/>
                            <a:t>Averaged Band</a:t>
                          </a:r>
                          <a:endParaRPr lang="en-US" sz="3600" dirty="0"/>
                        </a:p>
                      </a:txBody>
                      <a:tcPr/>
                    </a:tc>
                  </a:tr>
                  <a:tr h="370840">
                    <a:tc>
                      <a:txBody>
                        <a:bodyPr/>
                        <a:lstStyle/>
                        <a:p>
                          <a:pPr algn="ctr"/>
                          <a14:m>
                            <m:oMath xmlns:m="http://schemas.openxmlformats.org/officeDocument/2006/math">
                              <m:r>
                                <a:rPr lang="en-US" sz="3600" b="0" i="1" smtClean="0">
                                  <a:latin typeface="Cambria Math" panose="02040503050406030204" pitchFamily="18" charset="0"/>
                                </a:rPr>
                                <m:t>𝑇</m:t>
                              </m:r>
                            </m:oMath>
                          </a14:m>
                          <a:r>
                            <a:rPr lang="en-US" sz="3600" dirty="0" smtClean="0"/>
                            <a:t>, K</a:t>
                          </a:r>
                          <a:endParaRPr lang="en-US" sz="3600" dirty="0"/>
                        </a:p>
                      </a:txBody>
                      <a:tcPr/>
                    </a:tc>
                    <a:tc>
                      <a:txBody>
                        <a:bodyPr/>
                        <a:lstStyle/>
                        <a:p>
                          <a:pPr algn="ctr"/>
                          <a:r>
                            <a:rPr lang="en-US" sz="3600" dirty="0" smtClean="0"/>
                            <a:t>3,200</a:t>
                          </a:r>
                          <a:endParaRPr lang="en-US" sz="3600" dirty="0"/>
                        </a:p>
                      </a:txBody>
                      <a:tcPr/>
                    </a:tc>
                    <a:tc>
                      <a:txBody>
                        <a:bodyPr/>
                        <a:lstStyle/>
                        <a:p>
                          <a:pPr algn="ctr"/>
                          <a:r>
                            <a:rPr lang="en-US" sz="3600" dirty="0" smtClean="0"/>
                            <a:t>3,134</a:t>
                          </a:r>
                          <a:endParaRPr lang="en-US" sz="3600"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lang="en-US" sz="3600" i="1" smtClean="0">
                                        <a:latin typeface="Cambria Math" panose="02040503050406030204" pitchFamily="18" charset="0"/>
                                      </a:rPr>
                                    </m:ctrlPr>
                                  </m:accPr>
                                  <m:e>
                                    <m:sSub>
                                      <m:sSubPr>
                                        <m:ctrlPr>
                                          <a:rPr lang="en-US" sz="3600" i="1" smtClean="0">
                                            <a:latin typeface="Cambria Math" panose="02040503050406030204" pitchFamily="18" charset="0"/>
                                          </a:rPr>
                                        </m:ctrlPr>
                                      </m:sSubPr>
                                      <m:e>
                                        <m:r>
                                          <a:rPr lang="en-US" sz="3600" i="1" smtClean="0">
                                            <a:latin typeface="Cambria Math" panose="02040503050406030204" pitchFamily="18" charset="0"/>
                                            <a:ea typeface="Cambria Math" panose="02040503050406030204" pitchFamily="18" charset="0"/>
                                          </a:rPr>
                                          <m:t>𝜀</m:t>
                                        </m:r>
                                      </m:e>
                                      <m:sub>
                                        <m:r>
                                          <a:rPr lang="en-US" sz="3600" b="0" i="1" smtClean="0">
                                            <a:latin typeface="Cambria Math" panose="02040503050406030204" pitchFamily="18" charset="0"/>
                                          </a:rPr>
                                          <m:t>1</m:t>
                                        </m:r>
                                      </m:sub>
                                    </m:sSub>
                                  </m:e>
                                </m:acc>
                              </m:oMath>
                            </m:oMathPara>
                          </a14:m>
                          <a:endParaRPr lang="en-US" sz="3600" dirty="0" smtClean="0"/>
                        </a:p>
                      </a:txBody>
                      <a:tcPr/>
                    </a:tc>
                    <a:tc>
                      <a:txBody>
                        <a:bodyPr/>
                        <a:lstStyle/>
                        <a:p>
                          <a:pPr algn="ctr"/>
                          <a:r>
                            <a:rPr lang="en-US" sz="3600" dirty="0" smtClean="0"/>
                            <a:t>0.70</a:t>
                          </a:r>
                          <a:endParaRPr lang="en-US" sz="3600" dirty="0"/>
                        </a:p>
                      </a:txBody>
                      <a:tcPr/>
                    </a:tc>
                    <a:tc>
                      <a:txBody>
                        <a:bodyPr/>
                        <a:lstStyle/>
                        <a:p>
                          <a:pPr algn="ctr"/>
                          <a:r>
                            <a:rPr lang="en-US" sz="3600" dirty="0" smtClean="0"/>
                            <a:t>0.77</a:t>
                          </a:r>
                          <a:endParaRPr lang="en-US" sz="3600"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lang="en-US" sz="3600" i="1" smtClean="0">
                                        <a:latin typeface="Cambria Math" panose="02040503050406030204" pitchFamily="18" charset="0"/>
                                      </a:rPr>
                                    </m:ctrlPr>
                                  </m:accPr>
                                  <m:e>
                                    <m:sSub>
                                      <m:sSubPr>
                                        <m:ctrlPr>
                                          <a:rPr lang="en-US" sz="3600" i="1" smtClean="0">
                                            <a:latin typeface="Cambria Math" panose="02040503050406030204" pitchFamily="18" charset="0"/>
                                          </a:rPr>
                                        </m:ctrlPr>
                                      </m:sSubPr>
                                      <m:e>
                                        <m:r>
                                          <a:rPr lang="en-US" sz="3600" i="1" smtClean="0">
                                            <a:latin typeface="Cambria Math" panose="02040503050406030204" pitchFamily="18" charset="0"/>
                                            <a:ea typeface="Cambria Math" panose="02040503050406030204" pitchFamily="18" charset="0"/>
                                          </a:rPr>
                                          <m:t>𝜀</m:t>
                                        </m:r>
                                      </m:e>
                                      <m:sub>
                                        <m:r>
                                          <a:rPr lang="en-US" sz="3600" b="0" i="1" smtClean="0">
                                            <a:latin typeface="Cambria Math" panose="02040503050406030204" pitchFamily="18" charset="0"/>
                                          </a:rPr>
                                          <m:t>2</m:t>
                                        </m:r>
                                      </m:sub>
                                    </m:sSub>
                                  </m:e>
                                </m:acc>
                              </m:oMath>
                            </m:oMathPara>
                          </a14:m>
                          <a:endParaRPr lang="en-US" sz="3600" dirty="0"/>
                        </a:p>
                      </a:txBody>
                      <a:tcPr/>
                    </a:tc>
                    <a:tc>
                      <a:txBody>
                        <a:bodyPr/>
                        <a:lstStyle/>
                        <a:p>
                          <a:pPr algn="ctr"/>
                          <a:r>
                            <a:rPr lang="en-US" sz="3600" dirty="0" smtClean="0"/>
                            <a:t>0.70</a:t>
                          </a:r>
                          <a:endParaRPr lang="en-US" sz="3600" dirty="0"/>
                        </a:p>
                      </a:txBody>
                      <a:tcPr/>
                    </a:tc>
                    <a:tc>
                      <a:txBody>
                        <a:bodyPr/>
                        <a:lstStyle/>
                        <a:p>
                          <a:pPr algn="ctr"/>
                          <a:r>
                            <a:rPr lang="en-US" sz="3600" dirty="0" smtClean="0"/>
                            <a:t>0.76</a:t>
                          </a:r>
                          <a:endParaRPr lang="en-US" sz="3600" dirty="0"/>
                        </a:p>
                      </a:txBody>
                      <a:tcPr/>
                    </a:tc>
                  </a:tr>
                </a:tbl>
              </a:graphicData>
            </a:graphic>
          </p:graphicFrame>
        </mc:Choice>
        <mc:Fallback xmlns="">
          <p:graphicFrame>
            <p:nvGraphicFramePr>
              <p:cNvPr id="4" name="Content Placeholder 3"/>
              <p:cNvGraphicFramePr>
                <a:graphicFrameLocks noGrp="1"/>
              </p:cNvGraphicFramePr>
              <p:nvPr>
                <p:ph idx="1"/>
                <p:extLst>
                  <p:ext uri="{D42A27DB-BD31-4B8C-83A1-F6EECF244321}">
                    <p14:modId xmlns:p14="http://schemas.microsoft.com/office/powerpoint/2010/main" val="3520941433"/>
                  </p:ext>
                </p:extLst>
              </p:nvPr>
            </p:nvGraphicFramePr>
            <p:xfrm>
              <a:off x="1143000" y="2018864"/>
              <a:ext cx="7315200" cy="3108960"/>
            </p:xfrm>
            <a:graphic>
              <a:graphicData uri="http://schemas.openxmlformats.org/drawingml/2006/table">
                <a:tbl>
                  <a:tblPr firstRow="1" bandRow="1">
                    <a:tableStyleId>{5C22544A-7EE6-4342-B048-85BDC9FD1C3A}</a:tableStyleId>
                  </a:tblPr>
                  <a:tblGrid>
                    <a:gridCol w="2438400"/>
                    <a:gridCol w="2438400"/>
                    <a:gridCol w="2438400"/>
                  </a:tblGrid>
                  <a:tr h="1188720">
                    <a:tc>
                      <a:txBody>
                        <a:bodyPr/>
                        <a:lstStyle/>
                        <a:p>
                          <a:pPr algn="ctr"/>
                          <a:r>
                            <a:rPr lang="en-US" sz="3600" dirty="0" smtClean="0"/>
                            <a:t>Parameter</a:t>
                          </a:r>
                          <a:endParaRPr lang="en-US" sz="3600" dirty="0"/>
                        </a:p>
                      </a:txBody>
                      <a:tcPr/>
                    </a:tc>
                    <a:tc>
                      <a:txBody>
                        <a:bodyPr/>
                        <a:lstStyle/>
                        <a:p>
                          <a:pPr algn="ctr"/>
                          <a:r>
                            <a:rPr lang="en-US" sz="3600" dirty="0" smtClean="0"/>
                            <a:t>Integrated Band</a:t>
                          </a:r>
                          <a:endParaRPr lang="en-US" sz="3600" dirty="0"/>
                        </a:p>
                      </a:txBody>
                      <a:tcPr/>
                    </a:tc>
                    <a:tc>
                      <a:txBody>
                        <a:bodyPr/>
                        <a:lstStyle/>
                        <a:p>
                          <a:pPr algn="ctr"/>
                          <a:r>
                            <a:rPr lang="en-US" sz="3600" dirty="0" smtClean="0"/>
                            <a:t>Averaged Band</a:t>
                          </a:r>
                          <a:endParaRPr lang="en-US" sz="3600" dirty="0"/>
                        </a:p>
                      </a:txBody>
                      <a:tcPr/>
                    </a:tc>
                  </a:tr>
                  <a:tr h="640080">
                    <a:tc>
                      <a:txBody>
                        <a:bodyPr/>
                        <a:lstStyle/>
                        <a:p>
                          <a:endParaRPr lang="en-US"/>
                        </a:p>
                      </a:txBody>
                      <a:tcPr>
                        <a:blipFill rotWithShape="0">
                          <a:blip r:embed="rId3"/>
                          <a:stretch>
                            <a:fillRect l="-250" t="-198113" r="-201250" b="-233019"/>
                          </a:stretch>
                        </a:blipFill>
                      </a:tcPr>
                    </a:tc>
                    <a:tc>
                      <a:txBody>
                        <a:bodyPr/>
                        <a:lstStyle/>
                        <a:p>
                          <a:pPr algn="ctr"/>
                          <a:r>
                            <a:rPr lang="en-US" sz="3600" dirty="0" smtClean="0"/>
                            <a:t>3,200</a:t>
                          </a:r>
                          <a:endParaRPr lang="en-US" sz="3600" dirty="0"/>
                        </a:p>
                      </a:txBody>
                      <a:tcPr/>
                    </a:tc>
                    <a:tc>
                      <a:txBody>
                        <a:bodyPr/>
                        <a:lstStyle/>
                        <a:p>
                          <a:pPr algn="ctr"/>
                          <a:r>
                            <a:rPr lang="en-US" sz="3600" dirty="0" smtClean="0"/>
                            <a:t>3,134</a:t>
                          </a:r>
                          <a:endParaRPr lang="en-US" sz="3600" dirty="0"/>
                        </a:p>
                      </a:txBody>
                      <a:tcPr/>
                    </a:tc>
                  </a:tr>
                  <a:tr h="640080">
                    <a:tc>
                      <a:txBody>
                        <a:bodyPr/>
                        <a:lstStyle/>
                        <a:p>
                          <a:endParaRPr lang="en-US"/>
                        </a:p>
                      </a:txBody>
                      <a:tcPr>
                        <a:blipFill rotWithShape="0">
                          <a:blip r:embed="rId3"/>
                          <a:stretch>
                            <a:fillRect l="-250" t="-300952" r="-201250" b="-135238"/>
                          </a:stretch>
                        </a:blipFill>
                      </a:tcPr>
                    </a:tc>
                    <a:tc>
                      <a:txBody>
                        <a:bodyPr/>
                        <a:lstStyle/>
                        <a:p>
                          <a:pPr algn="ctr"/>
                          <a:r>
                            <a:rPr lang="en-US" sz="3600" dirty="0" smtClean="0"/>
                            <a:t>0.70</a:t>
                          </a:r>
                          <a:endParaRPr lang="en-US" sz="3600" dirty="0"/>
                        </a:p>
                      </a:txBody>
                      <a:tcPr/>
                    </a:tc>
                    <a:tc>
                      <a:txBody>
                        <a:bodyPr/>
                        <a:lstStyle/>
                        <a:p>
                          <a:pPr algn="ctr"/>
                          <a:r>
                            <a:rPr lang="en-US" sz="3600" dirty="0" smtClean="0"/>
                            <a:t>0.77</a:t>
                          </a:r>
                          <a:endParaRPr lang="en-US" sz="3600" dirty="0"/>
                        </a:p>
                      </a:txBody>
                      <a:tcPr/>
                    </a:tc>
                  </a:tr>
                  <a:tr h="640080">
                    <a:tc>
                      <a:txBody>
                        <a:bodyPr/>
                        <a:lstStyle/>
                        <a:p>
                          <a:endParaRPr lang="en-US"/>
                        </a:p>
                      </a:txBody>
                      <a:tcPr>
                        <a:blipFill rotWithShape="0">
                          <a:blip r:embed="rId3"/>
                          <a:stretch>
                            <a:fillRect l="-250" t="-400952" r="-201250" b="-35238"/>
                          </a:stretch>
                        </a:blipFill>
                      </a:tcPr>
                    </a:tc>
                    <a:tc>
                      <a:txBody>
                        <a:bodyPr/>
                        <a:lstStyle/>
                        <a:p>
                          <a:pPr algn="ctr"/>
                          <a:r>
                            <a:rPr lang="en-US" sz="3600" dirty="0" smtClean="0"/>
                            <a:t>0.70</a:t>
                          </a:r>
                          <a:endParaRPr lang="en-US" sz="3600" dirty="0"/>
                        </a:p>
                      </a:txBody>
                      <a:tcPr/>
                    </a:tc>
                    <a:tc>
                      <a:txBody>
                        <a:bodyPr/>
                        <a:lstStyle/>
                        <a:p>
                          <a:pPr algn="ctr"/>
                          <a:r>
                            <a:rPr lang="en-US" sz="3600" dirty="0" smtClean="0"/>
                            <a:t>0.76</a:t>
                          </a:r>
                          <a:endParaRPr lang="en-US" sz="3600" dirty="0"/>
                        </a:p>
                      </a:txBody>
                      <a:tcPr/>
                    </a:tc>
                  </a:tr>
                </a:tbl>
              </a:graphicData>
            </a:graphic>
          </p:graphicFrame>
        </mc:Fallback>
      </mc:AlternateContent>
      <p:sp>
        <p:nvSpPr>
          <p:cNvPr id="5" name="Content Placeholder 2"/>
          <p:cNvSpPr txBox="1">
            <a:spLocks/>
          </p:cNvSpPr>
          <p:nvPr/>
        </p:nvSpPr>
        <p:spPr>
          <a:xfrm>
            <a:off x="457200" y="5257800"/>
            <a:ext cx="8229600" cy="1143001"/>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sz="2800" dirty="0" smtClean="0"/>
              <a:t>Note that while the temperature is reasonably close between the two methods (66 K or 2%) the emissivities are less accurate, differing by about 10%.</a:t>
            </a:r>
            <a:endParaRPr lang="en-US" sz="2800" dirty="0"/>
          </a:p>
        </p:txBody>
      </p:sp>
      <mc:AlternateContent xmlns:mc="http://schemas.openxmlformats.org/markup-compatibility/2006" xmlns:a14="http://schemas.microsoft.com/office/drawing/2010/main">
        <mc:Choice Requires="a14">
          <p:sp>
            <p:nvSpPr>
              <p:cNvPr id="6" name="Rectangle 5"/>
              <p:cNvSpPr/>
              <p:nvPr/>
            </p:nvSpPr>
            <p:spPr>
              <a:xfrm>
                <a:off x="3962400" y="1232972"/>
                <a:ext cx="1779141" cy="707886"/>
              </a:xfrm>
              <a:prstGeom prst="rect">
                <a:avLst/>
              </a:prstGeom>
            </p:spPr>
            <p:txBody>
              <a:bodyPr wrap="none">
                <a:spAutoFit/>
              </a:bodyPr>
              <a:lstStyle/>
              <a:p>
                <a14:m>
                  <m:oMath xmlns:m="http://schemas.openxmlformats.org/officeDocument/2006/math">
                    <m:acc>
                      <m:accPr>
                        <m:chr m:val="̅"/>
                        <m:ctrlPr>
                          <a:rPr lang="el-GR" sz="4000" i="1">
                            <a:latin typeface="Cambria Math" panose="02040503050406030204" pitchFamily="18" charset="0"/>
                            <a:ea typeface="Cambria Math" panose="02040503050406030204" pitchFamily="18" charset="0"/>
                          </a:rPr>
                        </m:ctrlPr>
                      </m:accPr>
                      <m:e>
                        <m:sSub>
                          <m:sSubPr>
                            <m:ctrlPr>
                              <a:rPr lang="el-GR" sz="4000" i="1">
                                <a:latin typeface="Cambria Math" panose="02040503050406030204" pitchFamily="18" charset="0"/>
                                <a:ea typeface="Cambria Math" panose="02040503050406030204" pitchFamily="18" charset="0"/>
                              </a:rPr>
                            </m:ctrlPr>
                          </m:sSubPr>
                          <m:e>
                            <m:r>
                              <m:rPr>
                                <m:sty m:val="p"/>
                              </m:rPr>
                              <a:rPr lang="el-GR" sz="4000" i="1">
                                <a:latin typeface="Cambria Math" panose="02040503050406030204" pitchFamily="18" charset="0"/>
                                <a:ea typeface="Cambria Math" panose="02040503050406030204" pitchFamily="18" charset="0"/>
                              </a:rPr>
                              <m:t>ε</m:t>
                            </m:r>
                          </m:e>
                          <m:sub>
                            <m:r>
                              <a:rPr lang="en-US" sz="4000" i="1">
                                <a:latin typeface="Cambria Math" panose="02040503050406030204" pitchFamily="18" charset="0"/>
                                <a:ea typeface="Cambria Math" panose="02040503050406030204" pitchFamily="18" charset="0"/>
                              </a:rPr>
                              <m:t>𝑟</m:t>
                            </m:r>
                          </m:sub>
                        </m:sSub>
                      </m:e>
                    </m:acc>
                  </m:oMath>
                </a14:m>
                <a:r>
                  <a:rPr lang="en-US" sz="4000" dirty="0"/>
                  <a:t> = </a:t>
                </a:r>
                <a:r>
                  <a:rPr lang="en-US" sz="4000" dirty="0" smtClean="0"/>
                  <a:t>1.0</a:t>
                </a:r>
                <a:endParaRPr lang="en-US" sz="4000" dirty="0"/>
              </a:p>
            </p:txBody>
          </p:sp>
        </mc:Choice>
        <mc:Fallback xmlns="">
          <p:sp>
            <p:nvSpPr>
              <p:cNvPr id="6" name="Rectangle 5"/>
              <p:cNvSpPr>
                <a:spLocks noRot="1" noChangeAspect="1" noMove="1" noResize="1" noEditPoints="1" noAdjustHandles="1" noChangeArrowheads="1" noChangeShapeType="1" noTextEdit="1"/>
              </p:cNvSpPr>
              <p:nvPr/>
            </p:nvSpPr>
            <p:spPr>
              <a:xfrm>
                <a:off x="3962400" y="1232972"/>
                <a:ext cx="1779141" cy="707886"/>
              </a:xfrm>
              <a:prstGeom prst="rect">
                <a:avLst/>
              </a:prstGeom>
              <a:blipFill rotWithShape="0">
                <a:blip r:embed="rId4"/>
                <a:stretch>
                  <a:fillRect t="-15517" r="-10959" b="-36207"/>
                </a:stretch>
              </a:blipFill>
            </p:spPr>
            <p:txBody>
              <a:bodyPr/>
              <a:lstStyle/>
              <a:p>
                <a:r>
                  <a:rPr lang="en-US">
                    <a:noFill/>
                  </a:rPr>
                  <a:t> </a:t>
                </a:r>
              </a:p>
            </p:txBody>
          </p:sp>
        </mc:Fallback>
      </mc:AlternateContent>
    </p:spTree>
    <p:extLst>
      <p:ext uri="{BB962C8B-B14F-4D97-AF65-F5344CB8AC3E}">
        <p14:creationId xmlns:p14="http://schemas.microsoft.com/office/powerpoint/2010/main" val="58006545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Example </a:t>
            </a:r>
            <a:r>
              <a:rPr lang="en-US" sz="3200" dirty="0" smtClean="0"/>
              <a:t>14 </a:t>
            </a:r>
            <a:r>
              <a:rPr lang="en-US" sz="3200" dirty="0"/>
              <a:t>- </a:t>
            </a:r>
            <a:r>
              <a:rPr lang="en-US" sz="3200" dirty="0" smtClean="0"/>
              <a:t>VI</a:t>
            </a:r>
            <a:endParaRPr lang="en-US" sz="3200" dirty="0"/>
          </a:p>
        </p:txBody>
      </p:sp>
      <mc:AlternateContent xmlns:mc="http://schemas.openxmlformats.org/markup-compatibility/2006" xmlns:a14="http://schemas.microsoft.com/office/drawing/2010/main">
        <mc:Choice Requires="a14">
          <p:graphicFrame>
            <p:nvGraphicFramePr>
              <p:cNvPr id="4" name="Content Placeholder 3"/>
              <p:cNvGraphicFramePr>
                <a:graphicFrameLocks noGrp="1"/>
              </p:cNvGraphicFramePr>
              <p:nvPr>
                <p:ph idx="1"/>
                <p:extLst>
                  <p:ext uri="{D42A27DB-BD31-4B8C-83A1-F6EECF244321}">
                    <p14:modId xmlns:p14="http://schemas.microsoft.com/office/powerpoint/2010/main" val="2869350808"/>
                  </p:ext>
                </p:extLst>
              </p:nvPr>
            </p:nvGraphicFramePr>
            <p:xfrm>
              <a:off x="1143000" y="2018864"/>
              <a:ext cx="7315200" cy="3108960"/>
            </p:xfrm>
            <a:graphic>
              <a:graphicData uri="http://schemas.openxmlformats.org/drawingml/2006/table">
                <a:tbl>
                  <a:tblPr firstRow="1" bandRow="1">
                    <a:tableStyleId>{5C22544A-7EE6-4342-B048-85BDC9FD1C3A}</a:tableStyleId>
                  </a:tblPr>
                  <a:tblGrid>
                    <a:gridCol w="2438400"/>
                    <a:gridCol w="2438400"/>
                    <a:gridCol w="2438400"/>
                  </a:tblGrid>
                  <a:tr h="457200">
                    <a:tc>
                      <a:txBody>
                        <a:bodyPr/>
                        <a:lstStyle/>
                        <a:p>
                          <a:pPr algn="ctr"/>
                          <a:r>
                            <a:rPr lang="en-US" sz="3600" dirty="0" smtClean="0"/>
                            <a:t>Parameter</a:t>
                          </a:r>
                          <a:endParaRPr lang="en-US" sz="3600" dirty="0"/>
                        </a:p>
                      </a:txBody>
                      <a:tcPr/>
                    </a:tc>
                    <a:tc>
                      <a:txBody>
                        <a:bodyPr/>
                        <a:lstStyle/>
                        <a:p>
                          <a:pPr algn="ctr"/>
                          <a:r>
                            <a:rPr lang="en-US" sz="3600" dirty="0" smtClean="0">
                              <a:solidFill>
                                <a:srgbClr val="C00000"/>
                              </a:solidFill>
                            </a:rPr>
                            <a:t>Integrated Band</a:t>
                          </a:r>
                          <a:endParaRPr lang="en-US" sz="3600" dirty="0">
                            <a:solidFill>
                              <a:srgbClr val="C00000"/>
                            </a:solidFill>
                          </a:endParaRPr>
                        </a:p>
                      </a:txBody>
                      <a:tcPr/>
                    </a:tc>
                    <a:tc>
                      <a:txBody>
                        <a:bodyPr/>
                        <a:lstStyle/>
                        <a:p>
                          <a:pPr algn="ctr"/>
                          <a:r>
                            <a:rPr lang="en-US" sz="3600" dirty="0" smtClean="0"/>
                            <a:t>Averaged Band</a:t>
                          </a:r>
                          <a:endParaRPr lang="en-US" sz="3600" dirty="0"/>
                        </a:p>
                      </a:txBody>
                      <a:tcPr/>
                    </a:tc>
                  </a:tr>
                  <a:tr h="370840">
                    <a:tc>
                      <a:txBody>
                        <a:bodyPr/>
                        <a:lstStyle/>
                        <a:p>
                          <a:pPr algn="ctr"/>
                          <a14:m>
                            <m:oMath xmlns:m="http://schemas.openxmlformats.org/officeDocument/2006/math">
                              <m:r>
                                <a:rPr lang="en-US" sz="3600" b="0" i="1" smtClean="0">
                                  <a:latin typeface="Cambria Math" panose="02040503050406030204" pitchFamily="18" charset="0"/>
                                </a:rPr>
                                <m:t>𝑇</m:t>
                              </m:r>
                            </m:oMath>
                          </a14:m>
                          <a:r>
                            <a:rPr lang="en-US" sz="3600" dirty="0" smtClean="0"/>
                            <a:t>, K</a:t>
                          </a:r>
                          <a:endParaRPr lang="en-US" sz="3600" dirty="0"/>
                        </a:p>
                      </a:txBody>
                      <a:tcPr/>
                    </a:tc>
                    <a:tc>
                      <a:txBody>
                        <a:bodyPr/>
                        <a:lstStyle/>
                        <a:p>
                          <a:pPr algn="ctr"/>
                          <a:r>
                            <a:rPr lang="en-US" sz="3600" dirty="0" smtClean="0">
                              <a:solidFill>
                                <a:srgbClr val="C00000"/>
                              </a:solidFill>
                            </a:rPr>
                            <a:t>3,200</a:t>
                          </a:r>
                          <a:endParaRPr lang="en-US" sz="3600" dirty="0">
                            <a:solidFill>
                              <a:srgbClr val="C00000"/>
                            </a:solidFill>
                          </a:endParaRPr>
                        </a:p>
                      </a:txBody>
                      <a:tcPr/>
                    </a:tc>
                    <a:tc>
                      <a:txBody>
                        <a:bodyPr/>
                        <a:lstStyle/>
                        <a:p>
                          <a:pPr algn="ctr"/>
                          <a:r>
                            <a:rPr lang="en-US" sz="3600" dirty="0" smtClean="0"/>
                            <a:t>3,134</a:t>
                          </a:r>
                          <a:endParaRPr lang="en-US" sz="3600"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lang="en-US" sz="3600" i="1" smtClean="0">
                                        <a:latin typeface="Cambria Math" panose="02040503050406030204" pitchFamily="18" charset="0"/>
                                      </a:rPr>
                                    </m:ctrlPr>
                                  </m:accPr>
                                  <m:e>
                                    <m:sSub>
                                      <m:sSubPr>
                                        <m:ctrlPr>
                                          <a:rPr lang="en-US" sz="3600" i="1" smtClean="0">
                                            <a:latin typeface="Cambria Math" panose="02040503050406030204" pitchFamily="18" charset="0"/>
                                          </a:rPr>
                                        </m:ctrlPr>
                                      </m:sSubPr>
                                      <m:e>
                                        <m:r>
                                          <a:rPr lang="en-US" sz="3600" i="1" smtClean="0">
                                            <a:latin typeface="Cambria Math" panose="02040503050406030204" pitchFamily="18" charset="0"/>
                                            <a:ea typeface="Cambria Math" panose="02040503050406030204" pitchFamily="18" charset="0"/>
                                          </a:rPr>
                                          <m:t>𝜀</m:t>
                                        </m:r>
                                      </m:e>
                                      <m:sub>
                                        <m:r>
                                          <a:rPr lang="en-US" sz="3600" b="0" i="1" smtClean="0">
                                            <a:latin typeface="Cambria Math" panose="02040503050406030204" pitchFamily="18" charset="0"/>
                                          </a:rPr>
                                          <m:t>1</m:t>
                                        </m:r>
                                      </m:sub>
                                    </m:sSub>
                                  </m:e>
                                </m:acc>
                              </m:oMath>
                            </m:oMathPara>
                          </a14:m>
                          <a:endParaRPr lang="en-US" sz="3600" dirty="0" smtClean="0"/>
                        </a:p>
                      </a:txBody>
                      <a:tcPr/>
                    </a:tc>
                    <a:tc>
                      <a:txBody>
                        <a:bodyPr/>
                        <a:lstStyle/>
                        <a:p>
                          <a:pPr algn="ctr"/>
                          <a:r>
                            <a:rPr lang="en-US" sz="3600" dirty="0" smtClean="0">
                              <a:solidFill>
                                <a:srgbClr val="C00000"/>
                              </a:solidFill>
                            </a:rPr>
                            <a:t>0.70</a:t>
                          </a:r>
                          <a:endParaRPr lang="en-US" sz="3600" dirty="0">
                            <a:solidFill>
                              <a:srgbClr val="C00000"/>
                            </a:solidFill>
                          </a:endParaRPr>
                        </a:p>
                      </a:txBody>
                      <a:tcPr/>
                    </a:tc>
                    <a:tc>
                      <a:txBody>
                        <a:bodyPr/>
                        <a:lstStyle/>
                        <a:p>
                          <a:pPr algn="ctr"/>
                          <a:r>
                            <a:rPr lang="en-US" sz="3600" dirty="0" smtClean="0"/>
                            <a:t>0.77</a:t>
                          </a:r>
                          <a:endParaRPr lang="en-US" sz="3600"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lang="en-US" sz="3600" i="1" smtClean="0">
                                        <a:latin typeface="Cambria Math" panose="02040503050406030204" pitchFamily="18" charset="0"/>
                                      </a:rPr>
                                    </m:ctrlPr>
                                  </m:accPr>
                                  <m:e>
                                    <m:sSub>
                                      <m:sSubPr>
                                        <m:ctrlPr>
                                          <a:rPr lang="en-US" sz="3600" i="1" smtClean="0">
                                            <a:latin typeface="Cambria Math" panose="02040503050406030204" pitchFamily="18" charset="0"/>
                                          </a:rPr>
                                        </m:ctrlPr>
                                      </m:sSubPr>
                                      <m:e>
                                        <m:r>
                                          <a:rPr lang="en-US" sz="3600" i="1" smtClean="0">
                                            <a:latin typeface="Cambria Math" panose="02040503050406030204" pitchFamily="18" charset="0"/>
                                            <a:ea typeface="Cambria Math" panose="02040503050406030204" pitchFamily="18" charset="0"/>
                                          </a:rPr>
                                          <m:t>𝜀</m:t>
                                        </m:r>
                                      </m:e>
                                      <m:sub>
                                        <m:r>
                                          <a:rPr lang="en-US" sz="3600" b="0" i="1" smtClean="0">
                                            <a:latin typeface="Cambria Math" panose="02040503050406030204" pitchFamily="18" charset="0"/>
                                          </a:rPr>
                                          <m:t>2</m:t>
                                        </m:r>
                                      </m:sub>
                                    </m:sSub>
                                  </m:e>
                                </m:acc>
                              </m:oMath>
                            </m:oMathPara>
                          </a14:m>
                          <a:endParaRPr lang="en-US" sz="3600" dirty="0"/>
                        </a:p>
                      </a:txBody>
                      <a:tcPr/>
                    </a:tc>
                    <a:tc>
                      <a:txBody>
                        <a:bodyPr/>
                        <a:lstStyle/>
                        <a:p>
                          <a:pPr algn="ctr"/>
                          <a:r>
                            <a:rPr lang="en-US" sz="3600" dirty="0" smtClean="0">
                              <a:solidFill>
                                <a:srgbClr val="C00000"/>
                              </a:solidFill>
                            </a:rPr>
                            <a:t>0.70</a:t>
                          </a:r>
                          <a:endParaRPr lang="en-US" sz="3600" dirty="0">
                            <a:solidFill>
                              <a:srgbClr val="C00000"/>
                            </a:solidFill>
                          </a:endParaRPr>
                        </a:p>
                      </a:txBody>
                      <a:tcPr/>
                    </a:tc>
                    <a:tc>
                      <a:txBody>
                        <a:bodyPr/>
                        <a:lstStyle/>
                        <a:p>
                          <a:pPr algn="ctr"/>
                          <a:r>
                            <a:rPr lang="en-US" sz="3600" dirty="0" smtClean="0"/>
                            <a:t>0.76</a:t>
                          </a:r>
                          <a:endParaRPr lang="en-US" sz="3600" dirty="0"/>
                        </a:p>
                      </a:txBody>
                      <a:tcPr/>
                    </a:tc>
                  </a:tr>
                </a:tbl>
              </a:graphicData>
            </a:graphic>
          </p:graphicFrame>
        </mc:Choice>
        <mc:Fallback xmlns="">
          <p:graphicFrame>
            <p:nvGraphicFramePr>
              <p:cNvPr id="4" name="Content Placeholder 3"/>
              <p:cNvGraphicFramePr>
                <a:graphicFrameLocks noGrp="1"/>
              </p:cNvGraphicFramePr>
              <p:nvPr>
                <p:ph idx="1"/>
                <p:extLst>
                  <p:ext uri="{D42A27DB-BD31-4B8C-83A1-F6EECF244321}">
                    <p14:modId xmlns:p14="http://schemas.microsoft.com/office/powerpoint/2010/main" val="2869350808"/>
                  </p:ext>
                </p:extLst>
              </p:nvPr>
            </p:nvGraphicFramePr>
            <p:xfrm>
              <a:off x="1143000" y="2018864"/>
              <a:ext cx="7315200" cy="3108960"/>
            </p:xfrm>
            <a:graphic>
              <a:graphicData uri="http://schemas.openxmlformats.org/drawingml/2006/table">
                <a:tbl>
                  <a:tblPr firstRow="1" bandRow="1">
                    <a:tableStyleId>{5C22544A-7EE6-4342-B048-85BDC9FD1C3A}</a:tableStyleId>
                  </a:tblPr>
                  <a:tblGrid>
                    <a:gridCol w="2438400"/>
                    <a:gridCol w="2438400"/>
                    <a:gridCol w="2438400"/>
                  </a:tblGrid>
                  <a:tr h="1188720">
                    <a:tc>
                      <a:txBody>
                        <a:bodyPr/>
                        <a:lstStyle/>
                        <a:p>
                          <a:pPr algn="ctr"/>
                          <a:r>
                            <a:rPr lang="en-US" sz="3600" dirty="0" smtClean="0"/>
                            <a:t>Parameter</a:t>
                          </a:r>
                          <a:endParaRPr lang="en-US" sz="3600" dirty="0"/>
                        </a:p>
                      </a:txBody>
                      <a:tcPr/>
                    </a:tc>
                    <a:tc>
                      <a:txBody>
                        <a:bodyPr/>
                        <a:lstStyle/>
                        <a:p>
                          <a:pPr algn="ctr"/>
                          <a:r>
                            <a:rPr lang="en-US" sz="3600" dirty="0" smtClean="0">
                              <a:solidFill>
                                <a:srgbClr val="C00000"/>
                              </a:solidFill>
                            </a:rPr>
                            <a:t>Integrated Band</a:t>
                          </a:r>
                          <a:endParaRPr lang="en-US" sz="3600" dirty="0">
                            <a:solidFill>
                              <a:srgbClr val="C00000"/>
                            </a:solidFill>
                          </a:endParaRPr>
                        </a:p>
                      </a:txBody>
                      <a:tcPr/>
                    </a:tc>
                    <a:tc>
                      <a:txBody>
                        <a:bodyPr/>
                        <a:lstStyle/>
                        <a:p>
                          <a:pPr algn="ctr"/>
                          <a:r>
                            <a:rPr lang="en-US" sz="3600" dirty="0" smtClean="0"/>
                            <a:t>Averaged Band</a:t>
                          </a:r>
                          <a:endParaRPr lang="en-US" sz="3600" dirty="0"/>
                        </a:p>
                      </a:txBody>
                      <a:tcPr/>
                    </a:tc>
                  </a:tr>
                  <a:tr h="640080">
                    <a:tc>
                      <a:txBody>
                        <a:bodyPr/>
                        <a:lstStyle/>
                        <a:p>
                          <a:endParaRPr lang="en-US"/>
                        </a:p>
                      </a:txBody>
                      <a:tcPr>
                        <a:blipFill rotWithShape="0">
                          <a:blip r:embed="rId3"/>
                          <a:stretch>
                            <a:fillRect l="-250" t="-198113" r="-201250" b="-233019"/>
                          </a:stretch>
                        </a:blipFill>
                      </a:tcPr>
                    </a:tc>
                    <a:tc>
                      <a:txBody>
                        <a:bodyPr/>
                        <a:lstStyle/>
                        <a:p>
                          <a:pPr algn="ctr"/>
                          <a:r>
                            <a:rPr lang="en-US" sz="3600" dirty="0" smtClean="0">
                              <a:solidFill>
                                <a:srgbClr val="C00000"/>
                              </a:solidFill>
                            </a:rPr>
                            <a:t>3,200</a:t>
                          </a:r>
                          <a:endParaRPr lang="en-US" sz="3600" dirty="0">
                            <a:solidFill>
                              <a:srgbClr val="C00000"/>
                            </a:solidFill>
                          </a:endParaRPr>
                        </a:p>
                      </a:txBody>
                      <a:tcPr/>
                    </a:tc>
                    <a:tc>
                      <a:txBody>
                        <a:bodyPr/>
                        <a:lstStyle/>
                        <a:p>
                          <a:pPr algn="ctr"/>
                          <a:r>
                            <a:rPr lang="en-US" sz="3600" dirty="0" smtClean="0"/>
                            <a:t>3,134</a:t>
                          </a:r>
                          <a:endParaRPr lang="en-US" sz="3600" dirty="0"/>
                        </a:p>
                      </a:txBody>
                      <a:tcPr/>
                    </a:tc>
                  </a:tr>
                  <a:tr h="640080">
                    <a:tc>
                      <a:txBody>
                        <a:bodyPr/>
                        <a:lstStyle/>
                        <a:p>
                          <a:endParaRPr lang="en-US"/>
                        </a:p>
                      </a:txBody>
                      <a:tcPr>
                        <a:blipFill rotWithShape="0">
                          <a:blip r:embed="rId3"/>
                          <a:stretch>
                            <a:fillRect l="-250" t="-300952" r="-201250" b="-135238"/>
                          </a:stretch>
                        </a:blipFill>
                      </a:tcPr>
                    </a:tc>
                    <a:tc>
                      <a:txBody>
                        <a:bodyPr/>
                        <a:lstStyle/>
                        <a:p>
                          <a:pPr algn="ctr"/>
                          <a:r>
                            <a:rPr lang="en-US" sz="3600" dirty="0" smtClean="0">
                              <a:solidFill>
                                <a:srgbClr val="C00000"/>
                              </a:solidFill>
                            </a:rPr>
                            <a:t>0.70</a:t>
                          </a:r>
                          <a:endParaRPr lang="en-US" sz="3600" dirty="0">
                            <a:solidFill>
                              <a:srgbClr val="C00000"/>
                            </a:solidFill>
                          </a:endParaRPr>
                        </a:p>
                      </a:txBody>
                      <a:tcPr/>
                    </a:tc>
                    <a:tc>
                      <a:txBody>
                        <a:bodyPr/>
                        <a:lstStyle/>
                        <a:p>
                          <a:pPr algn="ctr"/>
                          <a:r>
                            <a:rPr lang="en-US" sz="3600" dirty="0" smtClean="0"/>
                            <a:t>0.77</a:t>
                          </a:r>
                          <a:endParaRPr lang="en-US" sz="3600" dirty="0"/>
                        </a:p>
                      </a:txBody>
                      <a:tcPr/>
                    </a:tc>
                  </a:tr>
                  <a:tr h="640080">
                    <a:tc>
                      <a:txBody>
                        <a:bodyPr/>
                        <a:lstStyle/>
                        <a:p>
                          <a:endParaRPr lang="en-US"/>
                        </a:p>
                      </a:txBody>
                      <a:tcPr>
                        <a:blipFill rotWithShape="0">
                          <a:blip r:embed="rId3"/>
                          <a:stretch>
                            <a:fillRect l="-250" t="-400952" r="-201250" b="-35238"/>
                          </a:stretch>
                        </a:blipFill>
                      </a:tcPr>
                    </a:tc>
                    <a:tc>
                      <a:txBody>
                        <a:bodyPr/>
                        <a:lstStyle/>
                        <a:p>
                          <a:pPr algn="ctr"/>
                          <a:r>
                            <a:rPr lang="en-US" sz="3600" dirty="0" smtClean="0">
                              <a:solidFill>
                                <a:srgbClr val="C00000"/>
                              </a:solidFill>
                            </a:rPr>
                            <a:t>0.70</a:t>
                          </a:r>
                          <a:endParaRPr lang="en-US" sz="3600" dirty="0">
                            <a:solidFill>
                              <a:srgbClr val="C00000"/>
                            </a:solidFill>
                          </a:endParaRPr>
                        </a:p>
                      </a:txBody>
                      <a:tcPr/>
                    </a:tc>
                    <a:tc>
                      <a:txBody>
                        <a:bodyPr/>
                        <a:lstStyle/>
                        <a:p>
                          <a:pPr algn="ctr"/>
                          <a:r>
                            <a:rPr lang="en-US" sz="3600" dirty="0" smtClean="0"/>
                            <a:t>0.76</a:t>
                          </a:r>
                          <a:endParaRPr lang="en-US" sz="3600" dirty="0"/>
                        </a:p>
                      </a:txBody>
                      <a:tcPr/>
                    </a:tc>
                  </a:tr>
                </a:tbl>
              </a:graphicData>
            </a:graphic>
          </p:graphicFrame>
        </mc:Fallback>
      </mc:AlternateContent>
      <p:sp>
        <p:nvSpPr>
          <p:cNvPr id="5" name="Content Placeholder 2"/>
          <p:cNvSpPr txBox="1">
            <a:spLocks/>
          </p:cNvSpPr>
          <p:nvPr/>
        </p:nvSpPr>
        <p:spPr>
          <a:xfrm>
            <a:off x="457200" y="5257800"/>
            <a:ext cx="8229600" cy="1143001"/>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sz="2800" dirty="0" smtClean="0"/>
              <a:t>Note that while the temperature is reasonably close between the two methods (66 K or 2%) the emissivities are less accurate, differing by about 10%.</a:t>
            </a:r>
            <a:endParaRPr lang="en-US" sz="2800" dirty="0"/>
          </a:p>
        </p:txBody>
      </p:sp>
      <mc:AlternateContent xmlns:mc="http://schemas.openxmlformats.org/markup-compatibility/2006" xmlns:a14="http://schemas.microsoft.com/office/drawing/2010/main">
        <mc:Choice Requires="a14">
          <p:sp>
            <p:nvSpPr>
              <p:cNvPr id="6" name="Rectangle 5"/>
              <p:cNvSpPr/>
              <p:nvPr/>
            </p:nvSpPr>
            <p:spPr>
              <a:xfrm>
                <a:off x="3962400" y="1232972"/>
                <a:ext cx="1779141" cy="707886"/>
              </a:xfrm>
              <a:prstGeom prst="rect">
                <a:avLst/>
              </a:prstGeom>
            </p:spPr>
            <p:txBody>
              <a:bodyPr wrap="none">
                <a:spAutoFit/>
              </a:bodyPr>
              <a:lstStyle/>
              <a:p>
                <a14:m>
                  <m:oMath xmlns:m="http://schemas.openxmlformats.org/officeDocument/2006/math">
                    <m:acc>
                      <m:accPr>
                        <m:chr m:val="̅"/>
                        <m:ctrlPr>
                          <a:rPr lang="el-GR" sz="4000" i="1">
                            <a:latin typeface="Cambria Math" panose="02040503050406030204" pitchFamily="18" charset="0"/>
                            <a:ea typeface="Cambria Math" panose="02040503050406030204" pitchFamily="18" charset="0"/>
                          </a:rPr>
                        </m:ctrlPr>
                      </m:accPr>
                      <m:e>
                        <m:sSub>
                          <m:sSubPr>
                            <m:ctrlPr>
                              <a:rPr lang="el-GR" sz="4000" i="1">
                                <a:latin typeface="Cambria Math" panose="02040503050406030204" pitchFamily="18" charset="0"/>
                                <a:ea typeface="Cambria Math" panose="02040503050406030204" pitchFamily="18" charset="0"/>
                              </a:rPr>
                            </m:ctrlPr>
                          </m:sSubPr>
                          <m:e>
                            <m:r>
                              <m:rPr>
                                <m:sty m:val="p"/>
                              </m:rPr>
                              <a:rPr lang="el-GR" sz="4000" i="1">
                                <a:latin typeface="Cambria Math" panose="02040503050406030204" pitchFamily="18" charset="0"/>
                                <a:ea typeface="Cambria Math" panose="02040503050406030204" pitchFamily="18" charset="0"/>
                              </a:rPr>
                              <m:t>ε</m:t>
                            </m:r>
                          </m:e>
                          <m:sub>
                            <m:r>
                              <a:rPr lang="en-US" sz="4000" i="1">
                                <a:latin typeface="Cambria Math" panose="02040503050406030204" pitchFamily="18" charset="0"/>
                                <a:ea typeface="Cambria Math" panose="02040503050406030204" pitchFamily="18" charset="0"/>
                              </a:rPr>
                              <m:t>𝑟</m:t>
                            </m:r>
                          </m:sub>
                        </m:sSub>
                      </m:e>
                    </m:acc>
                  </m:oMath>
                </a14:m>
                <a:r>
                  <a:rPr lang="en-US" sz="4000" dirty="0"/>
                  <a:t> = </a:t>
                </a:r>
                <a:r>
                  <a:rPr lang="en-US" sz="4000" dirty="0" smtClean="0"/>
                  <a:t>1.0</a:t>
                </a:r>
                <a:endParaRPr lang="en-US" sz="4000" dirty="0"/>
              </a:p>
            </p:txBody>
          </p:sp>
        </mc:Choice>
        <mc:Fallback xmlns="">
          <p:sp>
            <p:nvSpPr>
              <p:cNvPr id="6" name="Rectangle 5"/>
              <p:cNvSpPr>
                <a:spLocks noRot="1" noChangeAspect="1" noMove="1" noResize="1" noEditPoints="1" noAdjustHandles="1" noChangeArrowheads="1" noChangeShapeType="1" noTextEdit="1"/>
              </p:cNvSpPr>
              <p:nvPr/>
            </p:nvSpPr>
            <p:spPr>
              <a:xfrm>
                <a:off x="3962400" y="1232972"/>
                <a:ext cx="1779141" cy="707886"/>
              </a:xfrm>
              <a:prstGeom prst="rect">
                <a:avLst/>
              </a:prstGeom>
              <a:blipFill rotWithShape="0">
                <a:blip r:embed="rId4"/>
                <a:stretch>
                  <a:fillRect t="-15517" r="-10959" b="-36207"/>
                </a:stretch>
              </a:blipFill>
            </p:spPr>
            <p:txBody>
              <a:bodyPr/>
              <a:lstStyle/>
              <a:p>
                <a:r>
                  <a:rPr lang="en-US">
                    <a:noFill/>
                  </a:rPr>
                  <a:t> </a:t>
                </a:r>
              </a:p>
            </p:txBody>
          </p:sp>
        </mc:Fallback>
      </mc:AlternateContent>
    </p:spTree>
    <p:extLst>
      <p:ext uri="{BB962C8B-B14F-4D97-AF65-F5344CB8AC3E}">
        <p14:creationId xmlns:p14="http://schemas.microsoft.com/office/powerpoint/2010/main" val="1859079680"/>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Example </a:t>
            </a:r>
            <a:r>
              <a:rPr lang="en-US" sz="3200" dirty="0" smtClean="0"/>
              <a:t>14 </a:t>
            </a:r>
            <a:r>
              <a:rPr lang="en-US" sz="3200" dirty="0"/>
              <a:t>- </a:t>
            </a:r>
            <a:r>
              <a:rPr lang="en-US" sz="3200" dirty="0" smtClean="0"/>
              <a:t>VII</a:t>
            </a:r>
            <a:endParaRPr lang="en-US" sz="3200" dirty="0"/>
          </a:p>
        </p:txBody>
      </p:sp>
      <mc:AlternateContent xmlns:mc="http://schemas.openxmlformats.org/markup-compatibility/2006" xmlns:a14="http://schemas.microsoft.com/office/drawing/2010/main">
        <mc:Choice Requires="a14">
          <p:graphicFrame>
            <p:nvGraphicFramePr>
              <p:cNvPr id="4" name="Content Placeholder 3"/>
              <p:cNvGraphicFramePr>
                <a:graphicFrameLocks noGrp="1"/>
              </p:cNvGraphicFramePr>
              <p:nvPr>
                <p:ph idx="1"/>
                <p:extLst>
                  <p:ext uri="{D42A27DB-BD31-4B8C-83A1-F6EECF244321}">
                    <p14:modId xmlns:p14="http://schemas.microsoft.com/office/powerpoint/2010/main" val="618747997"/>
                  </p:ext>
                </p:extLst>
              </p:nvPr>
            </p:nvGraphicFramePr>
            <p:xfrm>
              <a:off x="1143000" y="2018864"/>
              <a:ext cx="7315200" cy="3108960"/>
            </p:xfrm>
            <a:graphic>
              <a:graphicData uri="http://schemas.openxmlformats.org/drawingml/2006/table">
                <a:tbl>
                  <a:tblPr firstRow="1" bandRow="1">
                    <a:tableStyleId>{5C22544A-7EE6-4342-B048-85BDC9FD1C3A}</a:tableStyleId>
                  </a:tblPr>
                  <a:tblGrid>
                    <a:gridCol w="2438400"/>
                    <a:gridCol w="2438400"/>
                    <a:gridCol w="2438400"/>
                  </a:tblGrid>
                  <a:tr h="457200">
                    <a:tc>
                      <a:txBody>
                        <a:bodyPr/>
                        <a:lstStyle/>
                        <a:p>
                          <a:pPr algn="ctr"/>
                          <a:r>
                            <a:rPr lang="en-US" sz="3600" dirty="0" smtClean="0"/>
                            <a:t>Parameter</a:t>
                          </a:r>
                          <a:endParaRPr lang="en-US" sz="3600" dirty="0"/>
                        </a:p>
                      </a:txBody>
                      <a:tcPr/>
                    </a:tc>
                    <a:tc>
                      <a:txBody>
                        <a:bodyPr/>
                        <a:lstStyle/>
                        <a:p>
                          <a:pPr algn="ctr"/>
                          <a:r>
                            <a:rPr lang="en-US" sz="3600" dirty="0" smtClean="0">
                              <a:solidFill>
                                <a:schemeClr val="tx1"/>
                              </a:solidFill>
                            </a:rPr>
                            <a:t>Integrated Band</a:t>
                          </a:r>
                          <a:endParaRPr lang="en-US" sz="3600" dirty="0">
                            <a:solidFill>
                              <a:schemeClr val="tx1"/>
                            </a:solidFill>
                          </a:endParaRPr>
                        </a:p>
                      </a:txBody>
                      <a:tcPr/>
                    </a:tc>
                    <a:tc>
                      <a:txBody>
                        <a:bodyPr/>
                        <a:lstStyle/>
                        <a:p>
                          <a:pPr algn="ctr"/>
                          <a:r>
                            <a:rPr lang="en-US" sz="3600" dirty="0" smtClean="0">
                              <a:solidFill>
                                <a:srgbClr val="C00000"/>
                              </a:solidFill>
                            </a:rPr>
                            <a:t>Averaged Band</a:t>
                          </a:r>
                          <a:endParaRPr lang="en-US" sz="3600" dirty="0">
                            <a:solidFill>
                              <a:srgbClr val="C00000"/>
                            </a:solidFill>
                          </a:endParaRPr>
                        </a:p>
                      </a:txBody>
                      <a:tcPr/>
                    </a:tc>
                  </a:tr>
                  <a:tr h="370840">
                    <a:tc>
                      <a:txBody>
                        <a:bodyPr/>
                        <a:lstStyle/>
                        <a:p>
                          <a:pPr algn="ctr"/>
                          <a14:m>
                            <m:oMath xmlns:m="http://schemas.openxmlformats.org/officeDocument/2006/math">
                              <m:r>
                                <a:rPr lang="en-US" sz="3600" b="0" i="1" smtClean="0">
                                  <a:latin typeface="Cambria Math" panose="02040503050406030204" pitchFamily="18" charset="0"/>
                                </a:rPr>
                                <m:t>𝑇</m:t>
                              </m:r>
                            </m:oMath>
                          </a14:m>
                          <a:r>
                            <a:rPr lang="en-US" sz="3600" dirty="0" smtClean="0"/>
                            <a:t>, K</a:t>
                          </a:r>
                          <a:endParaRPr lang="en-US" sz="3600" dirty="0"/>
                        </a:p>
                      </a:txBody>
                      <a:tcPr/>
                    </a:tc>
                    <a:tc>
                      <a:txBody>
                        <a:bodyPr/>
                        <a:lstStyle/>
                        <a:p>
                          <a:pPr algn="ctr"/>
                          <a:r>
                            <a:rPr lang="en-US" sz="3600" dirty="0" smtClean="0">
                              <a:solidFill>
                                <a:schemeClr val="tx1"/>
                              </a:solidFill>
                            </a:rPr>
                            <a:t>3,200</a:t>
                          </a:r>
                          <a:endParaRPr lang="en-US" sz="3600" dirty="0">
                            <a:solidFill>
                              <a:schemeClr val="tx1"/>
                            </a:solidFill>
                          </a:endParaRPr>
                        </a:p>
                      </a:txBody>
                      <a:tcPr/>
                    </a:tc>
                    <a:tc>
                      <a:txBody>
                        <a:bodyPr/>
                        <a:lstStyle/>
                        <a:p>
                          <a:pPr algn="ctr"/>
                          <a:r>
                            <a:rPr lang="en-US" sz="3600" dirty="0" smtClean="0">
                              <a:solidFill>
                                <a:srgbClr val="C00000"/>
                              </a:solidFill>
                            </a:rPr>
                            <a:t>3,134</a:t>
                          </a:r>
                          <a:endParaRPr lang="en-US" sz="3600" dirty="0">
                            <a:solidFill>
                              <a:srgbClr val="C00000"/>
                            </a:solidFill>
                          </a:endParaRPr>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lang="en-US" sz="3600" i="1" smtClean="0">
                                        <a:latin typeface="Cambria Math" panose="02040503050406030204" pitchFamily="18" charset="0"/>
                                      </a:rPr>
                                    </m:ctrlPr>
                                  </m:accPr>
                                  <m:e>
                                    <m:sSub>
                                      <m:sSubPr>
                                        <m:ctrlPr>
                                          <a:rPr lang="en-US" sz="3600" i="1" smtClean="0">
                                            <a:latin typeface="Cambria Math" panose="02040503050406030204" pitchFamily="18" charset="0"/>
                                          </a:rPr>
                                        </m:ctrlPr>
                                      </m:sSubPr>
                                      <m:e>
                                        <m:r>
                                          <a:rPr lang="en-US" sz="3600" i="1" smtClean="0">
                                            <a:latin typeface="Cambria Math" panose="02040503050406030204" pitchFamily="18" charset="0"/>
                                            <a:ea typeface="Cambria Math" panose="02040503050406030204" pitchFamily="18" charset="0"/>
                                          </a:rPr>
                                          <m:t>𝜀</m:t>
                                        </m:r>
                                      </m:e>
                                      <m:sub>
                                        <m:r>
                                          <a:rPr lang="en-US" sz="3600" b="0" i="1" smtClean="0">
                                            <a:latin typeface="Cambria Math" panose="02040503050406030204" pitchFamily="18" charset="0"/>
                                          </a:rPr>
                                          <m:t>1</m:t>
                                        </m:r>
                                      </m:sub>
                                    </m:sSub>
                                  </m:e>
                                </m:acc>
                              </m:oMath>
                            </m:oMathPara>
                          </a14:m>
                          <a:endParaRPr lang="en-US" sz="3600" dirty="0" smtClean="0"/>
                        </a:p>
                      </a:txBody>
                      <a:tcPr/>
                    </a:tc>
                    <a:tc>
                      <a:txBody>
                        <a:bodyPr/>
                        <a:lstStyle/>
                        <a:p>
                          <a:pPr algn="ctr"/>
                          <a:r>
                            <a:rPr lang="en-US" sz="3600" dirty="0" smtClean="0">
                              <a:solidFill>
                                <a:schemeClr val="tx1"/>
                              </a:solidFill>
                            </a:rPr>
                            <a:t>0.70</a:t>
                          </a:r>
                          <a:endParaRPr lang="en-US" sz="3600" dirty="0">
                            <a:solidFill>
                              <a:schemeClr val="tx1"/>
                            </a:solidFill>
                          </a:endParaRPr>
                        </a:p>
                      </a:txBody>
                      <a:tcPr/>
                    </a:tc>
                    <a:tc>
                      <a:txBody>
                        <a:bodyPr/>
                        <a:lstStyle/>
                        <a:p>
                          <a:pPr algn="ctr"/>
                          <a:r>
                            <a:rPr lang="en-US" sz="3600" dirty="0" smtClean="0">
                              <a:solidFill>
                                <a:srgbClr val="C00000"/>
                              </a:solidFill>
                            </a:rPr>
                            <a:t>0.77</a:t>
                          </a:r>
                          <a:endParaRPr lang="en-US" sz="3600" dirty="0">
                            <a:solidFill>
                              <a:srgbClr val="C00000"/>
                            </a:solidFill>
                          </a:endParaRPr>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lang="en-US" sz="3600" i="1" smtClean="0">
                                        <a:latin typeface="Cambria Math" panose="02040503050406030204" pitchFamily="18" charset="0"/>
                                      </a:rPr>
                                    </m:ctrlPr>
                                  </m:accPr>
                                  <m:e>
                                    <m:sSub>
                                      <m:sSubPr>
                                        <m:ctrlPr>
                                          <a:rPr lang="en-US" sz="3600" i="1" smtClean="0">
                                            <a:latin typeface="Cambria Math" panose="02040503050406030204" pitchFamily="18" charset="0"/>
                                          </a:rPr>
                                        </m:ctrlPr>
                                      </m:sSubPr>
                                      <m:e>
                                        <m:r>
                                          <a:rPr lang="en-US" sz="3600" i="1" smtClean="0">
                                            <a:latin typeface="Cambria Math" panose="02040503050406030204" pitchFamily="18" charset="0"/>
                                            <a:ea typeface="Cambria Math" panose="02040503050406030204" pitchFamily="18" charset="0"/>
                                          </a:rPr>
                                          <m:t>𝜀</m:t>
                                        </m:r>
                                      </m:e>
                                      <m:sub>
                                        <m:r>
                                          <a:rPr lang="en-US" sz="3600" b="0" i="1" smtClean="0">
                                            <a:latin typeface="Cambria Math" panose="02040503050406030204" pitchFamily="18" charset="0"/>
                                          </a:rPr>
                                          <m:t>2</m:t>
                                        </m:r>
                                      </m:sub>
                                    </m:sSub>
                                  </m:e>
                                </m:acc>
                              </m:oMath>
                            </m:oMathPara>
                          </a14:m>
                          <a:endParaRPr lang="en-US" sz="3600" dirty="0"/>
                        </a:p>
                      </a:txBody>
                      <a:tcPr/>
                    </a:tc>
                    <a:tc>
                      <a:txBody>
                        <a:bodyPr/>
                        <a:lstStyle/>
                        <a:p>
                          <a:pPr algn="ctr"/>
                          <a:r>
                            <a:rPr lang="en-US" sz="3600" dirty="0" smtClean="0">
                              <a:solidFill>
                                <a:schemeClr val="tx1"/>
                              </a:solidFill>
                            </a:rPr>
                            <a:t>0.70</a:t>
                          </a:r>
                          <a:endParaRPr lang="en-US" sz="3600" dirty="0">
                            <a:solidFill>
                              <a:schemeClr val="tx1"/>
                            </a:solidFill>
                          </a:endParaRPr>
                        </a:p>
                      </a:txBody>
                      <a:tcPr/>
                    </a:tc>
                    <a:tc>
                      <a:txBody>
                        <a:bodyPr/>
                        <a:lstStyle/>
                        <a:p>
                          <a:pPr algn="ctr"/>
                          <a:r>
                            <a:rPr lang="en-US" sz="3600" dirty="0" smtClean="0">
                              <a:solidFill>
                                <a:srgbClr val="C00000"/>
                              </a:solidFill>
                            </a:rPr>
                            <a:t>0.76</a:t>
                          </a:r>
                          <a:endParaRPr lang="en-US" sz="3600" dirty="0">
                            <a:solidFill>
                              <a:srgbClr val="C00000"/>
                            </a:solidFill>
                          </a:endParaRPr>
                        </a:p>
                      </a:txBody>
                      <a:tcPr/>
                    </a:tc>
                  </a:tr>
                </a:tbl>
              </a:graphicData>
            </a:graphic>
          </p:graphicFrame>
        </mc:Choice>
        <mc:Fallback xmlns="">
          <p:graphicFrame>
            <p:nvGraphicFramePr>
              <p:cNvPr id="4" name="Content Placeholder 3"/>
              <p:cNvGraphicFramePr>
                <a:graphicFrameLocks noGrp="1"/>
              </p:cNvGraphicFramePr>
              <p:nvPr>
                <p:ph idx="1"/>
                <p:extLst>
                  <p:ext uri="{D42A27DB-BD31-4B8C-83A1-F6EECF244321}">
                    <p14:modId xmlns:p14="http://schemas.microsoft.com/office/powerpoint/2010/main" val="618747997"/>
                  </p:ext>
                </p:extLst>
              </p:nvPr>
            </p:nvGraphicFramePr>
            <p:xfrm>
              <a:off x="1143000" y="2018864"/>
              <a:ext cx="7315200" cy="3108960"/>
            </p:xfrm>
            <a:graphic>
              <a:graphicData uri="http://schemas.openxmlformats.org/drawingml/2006/table">
                <a:tbl>
                  <a:tblPr firstRow="1" bandRow="1">
                    <a:tableStyleId>{5C22544A-7EE6-4342-B048-85BDC9FD1C3A}</a:tableStyleId>
                  </a:tblPr>
                  <a:tblGrid>
                    <a:gridCol w="2438400"/>
                    <a:gridCol w="2438400"/>
                    <a:gridCol w="2438400"/>
                  </a:tblGrid>
                  <a:tr h="1188720">
                    <a:tc>
                      <a:txBody>
                        <a:bodyPr/>
                        <a:lstStyle/>
                        <a:p>
                          <a:pPr algn="ctr"/>
                          <a:r>
                            <a:rPr lang="en-US" sz="3600" dirty="0" smtClean="0"/>
                            <a:t>Parameter</a:t>
                          </a:r>
                          <a:endParaRPr lang="en-US" sz="3600" dirty="0"/>
                        </a:p>
                      </a:txBody>
                      <a:tcPr/>
                    </a:tc>
                    <a:tc>
                      <a:txBody>
                        <a:bodyPr/>
                        <a:lstStyle/>
                        <a:p>
                          <a:pPr algn="ctr"/>
                          <a:r>
                            <a:rPr lang="en-US" sz="3600" dirty="0" smtClean="0">
                              <a:solidFill>
                                <a:schemeClr val="tx1"/>
                              </a:solidFill>
                            </a:rPr>
                            <a:t>Integrated Band</a:t>
                          </a:r>
                          <a:endParaRPr lang="en-US" sz="3600" dirty="0">
                            <a:solidFill>
                              <a:schemeClr val="tx1"/>
                            </a:solidFill>
                          </a:endParaRPr>
                        </a:p>
                      </a:txBody>
                      <a:tcPr/>
                    </a:tc>
                    <a:tc>
                      <a:txBody>
                        <a:bodyPr/>
                        <a:lstStyle/>
                        <a:p>
                          <a:pPr algn="ctr"/>
                          <a:r>
                            <a:rPr lang="en-US" sz="3600" dirty="0" smtClean="0">
                              <a:solidFill>
                                <a:srgbClr val="C00000"/>
                              </a:solidFill>
                            </a:rPr>
                            <a:t>Averaged Band</a:t>
                          </a:r>
                          <a:endParaRPr lang="en-US" sz="3600" dirty="0">
                            <a:solidFill>
                              <a:srgbClr val="C00000"/>
                            </a:solidFill>
                          </a:endParaRPr>
                        </a:p>
                      </a:txBody>
                      <a:tcPr/>
                    </a:tc>
                  </a:tr>
                  <a:tr h="640080">
                    <a:tc>
                      <a:txBody>
                        <a:bodyPr/>
                        <a:lstStyle/>
                        <a:p>
                          <a:endParaRPr lang="en-US"/>
                        </a:p>
                      </a:txBody>
                      <a:tcPr>
                        <a:blipFill rotWithShape="0">
                          <a:blip r:embed="rId3"/>
                          <a:stretch>
                            <a:fillRect l="-250" t="-198113" r="-201250" b="-233019"/>
                          </a:stretch>
                        </a:blipFill>
                      </a:tcPr>
                    </a:tc>
                    <a:tc>
                      <a:txBody>
                        <a:bodyPr/>
                        <a:lstStyle/>
                        <a:p>
                          <a:pPr algn="ctr"/>
                          <a:r>
                            <a:rPr lang="en-US" sz="3600" dirty="0" smtClean="0">
                              <a:solidFill>
                                <a:schemeClr val="tx1"/>
                              </a:solidFill>
                            </a:rPr>
                            <a:t>3,200</a:t>
                          </a:r>
                          <a:endParaRPr lang="en-US" sz="3600" dirty="0">
                            <a:solidFill>
                              <a:schemeClr val="tx1"/>
                            </a:solidFill>
                          </a:endParaRPr>
                        </a:p>
                      </a:txBody>
                      <a:tcPr/>
                    </a:tc>
                    <a:tc>
                      <a:txBody>
                        <a:bodyPr/>
                        <a:lstStyle/>
                        <a:p>
                          <a:pPr algn="ctr"/>
                          <a:r>
                            <a:rPr lang="en-US" sz="3600" dirty="0" smtClean="0">
                              <a:solidFill>
                                <a:srgbClr val="C00000"/>
                              </a:solidFill>
                            </a:rPr>
                            <a:t>3,134</a:t>
                          </a:r>
                          <a:endParaRPr lang="en-US" sz="3600" dirty="0">
                            <a:solidFill>
                              <a:srgbClr val="C00000"/>
                            </a:solidFill>
                          </a:endParaRPr>
                        </a:p>
                      </a:txBody>
                      <a:tcPr/>
                    </a:tc>
                  </a:tr>
                  <a:tr h="640080">
                    <a:tc>
                      <a:txBody>
                        <a:bodyPr/>
                        <a:lstStyle/>
                        <a:p>
                          <a:endParaRPr lang="en-US"/>
                        </a:p>
                      </a:txBody>
                      <a:tcPr>
                        <a:blipFill rotWithShape="0">
                          <a:blip r:embed="rId3"/>
                          <a:stretch>
                            <a:fillRect l="-250" t="-300952" r="-201250" b="-135238"/>
                          </a:stretch>
                        </a:blipFill>
                      </a:tcPr>
                    </a:tc>
                    <a:tc>
                      <a:txBody>
                        <a:bodyPr/>
                        <a:lstStyle/>
                        <a:p>
                          <a:pPr algn="ctr"/>
                          <a:r>
                            <a:rPr lang="en-US" sz="3600" dirty="0" smtClean="0">
                              <a:solidFill>
                                <a:schemeClr val="tx1"/>
                              </a:solidFill>
                            </a:rPr>
                            <a:t>0.70</a:t>
                          </a:r>
                          <a:endParaRPr lang="en-US" sz="3600" dirty="0">
                            <a:solidFill>
                              <a:schemeClr val="tx1"/>
                            </a:solidFill>
                          </a:endParaRPr>
                        </a:p>
                      </a:txBody>
                      <a:tcPr/>
                    </a:tc>
                    <a:tc>
                      <a:txBody>
                        <a:bodyPr/>
                        <a:lstStyle/>
                        <a:p>
                          <a:pPr algn="ctr"/>
                          <a:r>
                            <a:rPr lang="en-US" sz="3600" dirty="0" smtClean="0">
                              <a:solidFill>
                                <a:srgbClr val="C00000"/>
                              </a:solidFill>
                            </a:rPr>
                            <a:t>0.77</a:t>
                          </a:r>
                          <a:endParaRPr lang="en-US" sz="3600" dirty="0">
                            <a:solidFill>
                              <a:srgbClr val="C00000"/>
                            </a:solidFill>
                          </a:endParaRPr>
                        </a:p>
                      </a:txBody>
                      <a:tcPr/>
                    </a:tc>
                  </a:tr>
                  <a:tr h="640080">
                    <a:tc>
                      <a:txBody>
                        <a:bodyPr/>
                        <a:lstStyle/>
                        <a:p>
                          <a:endParaRPr lang="en-US"/>
                        </a:p>
                      </a:txBody>
                      <a:tcPr>
                        <a:blipFill rotWithShape="0">
                          <a:blip r:embed="rId3"/>
                          <a:stretch>
                            <a:fillRect l="-250" t="-400952" r="-201250" b="-35238"/>
                          </a:stretch>
                        </a:blipFill>
                      </a:tcPr>
                    </a:tc>
                    <a:tc>
                      <a:txBody>
                        <a:bodyPr/>
                        <a:lstStyle/>
                        <a:p>
                          <a:pPr algn="ctr"/>
                          <a:r>
                            <a:rPr lang="en-US" sz="3600" dirty="0" smtClean="0">
                              <a:solidFill>
                                <a:schemeClr val="tx1"/>
                              </a:solidFill>
                            </a:rPr>
                            <a:t>0.70</a:t>
                          </a:r>
                          <a:endParaRPr lang="en-US" sz="3600" dirty="0">
                            <a:solidFill>
                              <a:schemeClr val="tx1"/>
                            </a:solidFill>
                          </a:endParaRPr>
                        </a:p>
                      </a:txBody>
                      <a:tcPr/>
                    </a:tc>
                    <a:tc>
                      <a:txBody>
                        <a:bodyPr/>
                        <a:lstStyle/>
                        <a:p>
                          <a:pPr algn="ctr"/>
                          <a:r>
                            <a:rPr lang="en-US" sz="3600" dirty="0" smtClean="0">
                              <a:solidFill>
                                <a:srgbClr val="C00000"/>
                              </a:solidFill>
                            </a:rPr>
                            <a:t>0.76</a:t>
                          </a:r>
                          <a:endParaRPr lang="en-US" sz="3600" dirty="0">
                            <a:solidFill>
                              <a:srgbClr val="C00000"/>
                            </a:solidFill>
                          </a:endParaRPr>
                        </a:p>
                      </a:txBody>
                      <a:tcPr/>
                    </a:tc>
                  </a:tr>
                </a:tbl>
              </a:graphicData>
            </a:graphic>
          </p:graphicFrame>
        </mc:Fallback>
      </mc:AlternateContent>
      <p:sp>
        <p:nvSpPr>
          <p:cNvPr id="5" name="Content Placeholder 2"/>
          <p:cNvSpPr txBox="1">
            <a:spLocks/>
          </p:cNvSpPr>
          <p:nvPr/>
        </p:nvSpPr>
        <p:spPr>
          <a:xfrm>
            <a:off x="457200" y="5257800"/>
            <a:ext cx="8229600" cy="1143001"/>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sz="2800" dirty="0" smtClean="0"/>
              <a:t>Note that while the temperature is reasonably close between the two methods (66 K or 2%) the emissivities are less accurate, differing by about 10%.</a:t>
            </a:r>
            <a:endParaRPr lang="en-US" sz="2800" dirty="0"/>
          </a:p>
        </p:txBody>
      </p:sp>
      <mc:AlternateContent xmlns:mc="http://schemas.openxmlformats.org/markup-compatibility/2006" xmlns:a14="http://schemas.microsoft.com/office/drawing/2010/main">
        <mc:Choice Requires="a14">
          <p:sp>
            <p:nvSpPr>
              <p:cNvPr id="6" name="Rectangle 5"/>
              <p:cNvSpPr/>
              <p:nvPr/>
            </p:nvSpPr>
            <p:spPr>
              <a:xfrm>
                <a:off x="3962400" y="1232972"/>
                <a:ext cx="1779141" cy="707886"/>
              </a:xfrm>
              <a:prstGeom prst="rect">
                <a:avLst/>
              </a:prstGeom>
            </p:spPr>
            <p:txBody>
              <a:bodyPr wrap="none">
                <a:spAutoFit/>
              </a:bodyPr>
              <a:lstStyle/>
              <a:p>
                <a14:m>
                  <m:oMath xmlns:m="http://schemas.openxmlformats.org/officeDocument/2006/math">
                    <m:acc>
                      <m:accPr>
                        <m:chr m:val="̅"/>
                        <m:ctrlPr>
                          <a:rPr lang="el-GR" sz="4000" i="1">
                            <a:latin typeface="Cambria Math" panose="02040503050406030204" pitchFamily="18" charset="0"/>
                            <a:ea typeface="Cambria Math" panose="02040503050406030204" pitchFamily="18" charset="0"/>
                          </a:rPr>
                        </m:ctrlPr>
                      </m:accPr>
                      <m:e>
                        <m:sSub>
                          <m:sSubPr>
                            <m:ctrlPr>
                              <a:rPr lang="el-GR" sz="4000" i="1">
                                <a:latin typeface="Cambria Math" panose="02040503050406030204" pitchFamily="18" charset="0"/>
                                <a:ea typeface="Cambria Math" panose="02040503050406030204" pitchFamily="18" charset="0"/>
                              </a:rPr>
                            </m:ctrlPr>
                          </m:sSubPr>
                          <m:e>
                            <m:r>
                              <m:rPr>
                                <m:sty m:val="p"/>
                              </m:rPr>
                              <a:rPr lang="el-GR" sz="4000" i="1">
                                <a:latin typeface="Cambria Math" panose="02040503050406030204" pitchFamily="18" charset="0"/>
                                <a:ea typeface="Cambria Math" panose="02040503050406030204" pitchFamily="18" charset="0"/>
                              </a:rPr>
                              <m:t>ε</m:t>
                            </m:r>
                          </m:e>
                          <m:sub>
                            <m:r>
                              <a:rPr lang="en-US" sz="4000" i="1">
                                <a:latin typeface="Cambria Math" panose="02040503050406030204" pitchFamily="18" charset="0"/>
                                <a:ea typeface="Cambria Math" panose="02040503050406030204" pitchFamily="18" charset="0"/>
                              </a:rPr>
                              <m:t>𝑟</m:t>
                            </m:r>
                          </m:sub>
                        </m:sSub>
                      </m:e>
                    </m:acc>
                  </m:oMath>
                </a14:m>
                <a:r>
                  <a:rPr lang="en-US" sz="4000" dirty="0"/>
                  <a:t> = </a:t>
                </a:r>
                <a:r>
                  <a:rPr lang="en-US" sz="4000" dirty="0" smtClean="0"/>
                  <a:t>1.0</a:t>
                </a:r>
                <a:endParaRPr lang="en-US" sz="4000" dirty="0"/>
              </a:p>
            </p:txBody>
          </p:sp>
        </mc:Choice>
        <mc:Fallback xmlns="">
          <p:sp>
            <p:nvSpPr>
              <p:cNvPr id="6" name="Rectangle 5"/>
              <p:cNvSpPr>
                <a:spLocks noRot="1" noChangeAspect="1" noMove="1" noResize="1" noEditPoints="1" noAdjustHandles="1" noChangeArrowheads="1" noChangeShapeType="1" noTextEdit="1"/>
              </p:cNvSpPr>
              <p:nvPr/>
            </p:nvSpPr>
            <p:spPr>
              <a:xfrm>
                <a:off x="3962400" y="1232972"/>
                <a:ext cx="1779141" cy="707886"/>
              </a:xfrm>
              <a:prstGeom prst="rect">
                <a:avLst/>
              </a:prstGeom>
              <a:blipFill rotWithShape="0">
                <a:blip r:embed="rId4"/>
                <a:stretch>
                  <a:fillRect t="-15517" r="-10959" b="-36207"/>
                </a:stretch>
              </a:blipFill>
            </p:spPr>
            <p:txBody>
              <a:bodyPr/>
              <a:lstStyle/>
              <a:p>
                <a:r>
                  <a:rPr lang="en-US">
                    <a:noFill/>
                  </a:rPr>
                  <a:t> </a:t>
                </a:r>
              </a:p>
            </p:txBody>
          </p:sp>
        </mc:Fallback>
      </mc:AlternateContent>
    </p:spTree>
    <p:extLst>
      <p:ext uri="{BB962C8B-B14F-4D97-AF65-F5344CB8AC3E}">
        <p14:creationId xmlns:p14="http://schemas.microsoft.com/office/powerpoint/2010/main" val="3857749392"/>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15 - I</a:t>
            </a:r>
            <a:endParaRPr lang="en-US" sz="3200" dirty="0"/>
          </a:p>
        </p:txBody>
      </p:sp>
      <p:sp>
        <p:nvSpPr>
          <p:cNvPr id="3" name="Content Placeholder 2"/>
          <p:cNvSpPr>
            <a:spLocks noGrp="1"/>
          </p:cNvSpPr>
          <p:nvPr>
            <p:ph idx="1"/>
          </p:nvPr>
        </p:nvSpPr>
        <p:spPr>
          <a:xfrm>
            <a:off x="457200" y="1219200"/>
            <a:ext cx="7932057" cy="4525963"/>
          </a:xfrm>
        </p:spPr>
        <p:txBody>
          <a:bodyPr>
            <a:normAutofit/>
          </a:bodyPr>
          <a:lstStyle/>
          <a:p>
            <a:pPr marL="0" indent="0">
              <a:buNone/>
            </a:pPr>
            <a:r>
              <a:rPr lang="en-US" sz="2400" dirty="0" smtClean="0">
                <a:latin typeface="+mj-lt"/>
              </a:rPr>
              <a:t>E15: For the final problem in this section, we construct a problem that demonstrates not only the complexity in reducing data from</a:t>
            </a:r>
            <a:endParaRPr lang="en-US" sz="2400" dirty="0">
              <a:latin typeface="+mj-lt"/>
            </a:endParaRPr>
          </a:p>
        </p:txBody>
      </p:sp>
      <p:sp>
        <p:nvSpPr>
          <p:cNvPr id="4" name="Content Placeholder 2"/>
          <p:cNvSpPr txBox="1">
            <a:spLocks/>
          </p:cNvSpPr>
          <p:nvPr/>
        </p:nvSpPr>
        <p:spPr>
          <a:xfrm>
            <a:off x="487016" y="2305151"/>
            <a:ext cx="3579589" cy="38401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2400" dirty="0"/>
              <a:t>wide-band detectors, but also the difficulty in interpreting the </a:t>
            </a:r>
            <a:r>
              <a:rPr lang="en-US" sz="2400" dirty="0" smtClean="0"/>
              <a:t>data. Consider a dual-band instrument with spectral bands covering 1 to 4.5 </a:t>
            </a:r>
            <a:r>
              <a:rPr lang="en-US" sz="2400" dirty="0" smtClean="0">
                <a:sym typeface="Symbol" panose="05050102010706020507" pitchFamily="18" charset="2"/>
              </a:rPr>
              <a:t></a:t>
            </a:r>
            <a:r>
              <a:rPr lang="en-US" sz="2400" dirty="0" smtClean="0"/>
              <a:t>m and 2 to 13.5 </a:t>
            </a:r>
            <a:r>
              <a:rPr lang="en-US" sz="2400" dirty="0" smtClean="0">
                <a:sym typeface="Symbol" panose="05050102010706020507" pitchFamily="18" charset="2"/>
              </a:rPr>
              <a:t></a:t>
            </a:r>
            <a:r>
              <a:rPr lang="en-US" sz="2400" dirty="0" smtClean="0"/>
              <a:t>m. The detector response functions are shown. </a:t>
            </a:r>
            <a:endParaRPr lang="en-US" sz="2400" dirty="0"/>
          </a:p>
        </p:txBody>
      </p:sp>
      <p:pic>
        <p:nvPicPr>
          <p:cNvPr id="13" name="Picture 12" descr="fig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6421" y="2124840"/>
            <a:ext cx="4439787" cy="402047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066605" y="2124840"/>
            <a:ext cx="4439787" cy="4020474"/>
          </a:xfrm>
          <a:prstGeom prst="rect">
            <a:avLst/>
          </a:prstGeom>
          <a:noFill/>
          <a:ln w="508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TextBox 5"/>
          <p:cNvSpPr txBox="1"/>
          <p:nvPr/>
        </p:nvSpPr>
        <p:spPr>
          <a:xfrm rot="16200000">
            <a:off x="2587881" y="3825046"/>
            <a:ext cx="3409122" cy="369332"/>
          </a:xfrm>
          <a:prstGeom prst="rect">
            <a:avLst/>
          </a:prstGeom>
          <a:solidFill>
            <a:schemeClr val="bg1"/>
          </a:solidFill>
        </p:spPr>
        <p:txBody>
          <a:bodyPr wrap="square" rtlCol="0">
            <a:spAutoFit/>
          </a:bodyPr>
          <a:lstStyle/>
          <a:p>
            <a:pPr algn="ctr"/>
            <a:r>
              <a:rPr lang="en-US" dirty="0" smtClean="0"/>
              <a:t>Detector Response</a:t>
            </a:r>
            <a:endParaRPr lang="en-US" dirty="0"/>
          </a:p>
        </p:txBody>
      </p:sp>
    </p:spTree>
    <p:extLst>
      <p:ext uri="{BB962C8B-B14F-4D97-AF65-F5344CB8AC3E}">
        <p14:creationId xmlns:p14="http://schemas.microsoft.com/office/powerpoint/2010/main" val="3433141975"/>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13200" y="1417638"/>
            <a:ext cx="5003800" cy="5084762"/>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sz="3200" dirty="0"/>
              <a:t>Example </a:t>
            </a:r>
            <a:r>
              <a:rPr lang="en-US" sz="3200" dirty="0" smtClean="0"/>
              <a:t>15 - II</a:t>
            </a:r>
            <a:endParaRPr lang="en-US" sz="3200" dirty="0"/>
          </a:p>
        </p:txBody>
      </p:sp>
      <p:sp>
        <p:nvSpPr>
          <p:cNvPr id="3" name="Content Placeholder 2"/>
          <p:cNvSpPr>
            <a:spLocks noGrp="1"/>
          </p:cNvSpPr>
          <p:nvPr>
            <p:ph idx="1"/>
          </p:nvPr>
        </p:nvSpPr>
        <p:spPr>
          <a:xfrm>
            <a:off x="456096" y="1110546"/>
            <a:ext cx="3506304" cy="5092313"/>
          </a:xfrm>
        </p:spPr>
        <p:txBody>
          <a:bodyPr>
            <a:noAutofit/>
          </a:bodyPr>
          <a:lstStyle/>
          <a:p>
            <a:pPr marL="0" indent="0">
              <a:buNone/>
            </a:pPr>
            <a:r>
              <a:rPr lang="en-US" sz="2200" dirty="0" smtClean="0">
                <a:latin typeface="+mj-lt"/>
              </a:rPr>
              <a:t>The material has a spectral emissivity as a function of wavelength as shown. The true surface temperature is 3,000 K. </a:t>
            </a:r>
            <a:endParaRPr lang="en-US" sz="2200" dirty="0">
              <a:latin typeface="+mj-lt"/>
            </a:endParaRPr>
          </a:p>
        </p:txBody>
      </p:sp>
      <p:graphicFrame>
        <p:nvGraphicFramePr>
          <p:cNvPr id="7" name="Chart 6"/>
          <p:cNvGraphicFramePr/>
          <p:nvPr>
            <p:extLst>
              <p:ext uri="{D42A27DB-BD31-4B8C-83A1-F6EECF244321}">
                <p14:modId xmlns:p14="http://schemas.microsoft.com/office/powerpoint/2010/main" val="1340759129"/>
              </p:ext>
            </p:extLst>
          </p:nvPr>
        </p:nvGraphicFramePr>
        <p:xfrm>
          <a:off x="4114800" y="1712402"/>
          <a:ext cx="4750904" cy="430784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83130786"/>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Example </a:t>
            </a:r>
            <a:r>
              <a:rPr lang="en-US" sz="3200" dirty="0" smtClean="0"/>
              <a:t>15 </a:t>
            </a:r>
            <a:r>
              <a:rPr lang="en-US" sz="3200" dirty="0"/>
              <a:t>- </a:t>
            </a:r>
            <a:r>
              <a:rPr lang="en-US" sz="3200" dirty="0" smtClean="0"/>
              <a:t>III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95300" y="1219200"/>
                <a:ext cx="8229600" cy="3680366"/>
              </a:xfrm>
            </p:spPr>
            <p:txBody>
              <a:bodyPr/>
              <a:lstStyle/>
              <a:p>
                <a:pPr marL="0" indent="0">
                  <a:buNone/>
                </a:pPr>
                <a:r>
                  <a:rPr lang="en-US" sz="2400" dirty="0" smtClean="0">
                    <a:latin typeface="+mj-lt"/>
                  </a:rPr>
                  <a:t>For the given true surface temperature </a:t>
                </a:r>
                <a14:m>
                  <m:oMath xmlns:m="http://schemas.openxmlformats.org/officeDocument/2006/math">
                    <m:r>
                      <a:rPr lang="en-US" sz="2400" i="1">
                        <a:latin typeface="Cambria Math" panose="02040503050406030204" pitchFamily="18" charset="0"/>
                        <a:ea typeface="Cambria Math" panose="02040503050406030204" pitchFamily="18" charset="0"/>
                      </a:rPr>
                      <m:t>𝑇</m:t>
                    </m:r>
                  </m:oMath>
                </a14:m>
                <a:r>
                  <a:rPr lang="en-US" sz="2400" dirty="0" smtClean="0">
                    <a:latin typeface="+mj-lt"/>
                  </a:rPr>
                  <a:t>, the calculated theoretically measured equivalent blackbody temperatures </a:t>
                </a:r>
                <a14:m>
                  <m:oMath xmlns:m="http://schemas.openxmlformats.org/officeDocument/2006/math">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𝑇</m:t>
                        </m:r>
                      </m:e>
                      <m:sub>
                        <m:sSub>
                          <m:sSubPr>
                            <m:ctrlPr>
                              <a:rPr lang="en-US" sz="2400" i="1">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𝜆</m:t>
                            </m:r>
                          </m:e>
                          <m:sub>
                            <m:r>
                              <a:rPr lang="en-US" sz="2400" b="1" i="1">
                                <a:latin typeface="Cambria Math" panose="02040503050406030204" pitchFamily="18" charset="0"/>
                                <a:ea typeface="Cambria Math" panose="02040503050406030204" pitchFamily="18" charset="0"/>
                              </a:rPr>
                              <m:t>𝒊</m:t>
                            </m:r>
                          </m:sub>
                        </m:sSub>
                      </m:sub>
                    </m:sSub>
                  </m:oMath>
                </a14:m>
                <a:r>
                  <a:rPr lang="en-US" sz="2400" dirty="0" smtClean="0">
                    <a:latin typeface="+mj-lt"/>
                  </a:rPr>
                  <a:t>for each detector </a:t>
                </a:r>
                <a:r>
                  <a:rPr lang="en-US" sz="2400" dirty="0">
                    <a:latin typeface="+mj-lt"/>
                  </a:rPr>
                  <a:t>c</a:t>
                </a:r>
                <a:r>
                  <a:rPr lang="en-US" sz="2400" dirty="0" smtClean="0">
                    <a:latin typeface="+mj-lt"/>
                  </a:rPr>
                  <a:t>an be obtained by solving the following:</a:t>
                </a:r>
              </a:p>
              <a:p>
                <a:pPr marL="0" indent="0">
                  <a:buNone/>
                </a:pPr>
                <a:endParaRPr lang="en-US" sz="2400" dirty="0" smtClean="0">
                  <a:latin typeface="+mj-lt"/>
                </a:endParaRPr>
              </a:p>
              <a:p>
                <a:pPr marL="0" indent="0">
                  <a:buNone/>
                </a:pPr>
                <a:endParaRPr lang="en-US" sz="2400" dirty="0" smtClean="0">
                  <a:latin typeface="+mj-lt"/>
                </a:endParaRPr>
              </a:p>
              <a:p>
                <a:pPr marL="0" indent="0">
                  <a:buNone/>
                </a:pPr>
                <a:r>
                  <a:rPr lang="en-US" sz="2400" dirty="0">
                    <a:latin typeface="+mj-lt"/>
                  </a:rPr>
                  <a:t>a</a:t>
                </a:r>
                <a:r>
                  <a:rPr lang="en-US" sz="2400" dirty="0" smtClean="0">
                    <a:latin typeface="+mj-lt"/>
                  </a:rPr>
                  <a:t>nd for detectors 1 and 2 these are 2,941 and 2,841 K, respectively. </a:t>
                </a:r>
                <a:r>
                  <a:rPr lang="en-US" sz="2400" dirty="0" smtClean="0"/>
                  <a:t>If </a:t>
                </a:r>
                <a:r>
                  <a:rPr lang="en-US" sz="2400" dirty="0"/>
                  <a:t>an emissivity ratio of 1 is assumed for the two detectors, what are the calculated inferred true surface temperature and spectral emissivities</a:t>
                </a:r>
                <a:r>
                  <a:rPr lang="en-US" sz="2400" dirty="0" smtClean="0"/>
                  <a:t>?</a:t>
                </a:r>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95300" y="1219200"/>
                <a:ext cx="8229600" cy="3680366"/>
              </a:xfrm>
              <a:blipFill rotWithShape="0">
                <a:blip r:embed="rId3"/>
                <a:stretch>
                  <a:fillRect l="-1111" t="-1325" b="-281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1558464460"/>
                  </p:ext>
                </p:extLst>
              </p:nvPr>
            </p:nvGraphicFramePr>
            <p:xfrm>
              <a:off x="381000" y="2316986"/>
              <a:ext cx="8382000" cy="947166"/>
            </p:xfrm>
            <a:graphic>
              <a:graphicData uri="http://schemas.openxmlformats.org/drawingml/2006/table">
                <a:tbl>
                  <a:tblPr firstRow="1" firstCol="1" bandRow="1">
                    <a:tableStyleId>{5C22544A-7EE6-4342-B048-85BDC9FD1C3A}</a:tableStyleId>
                  </a:tblPr>
                  <a:tblGrid>
                    <a:gridCol w="162560"/>
                    <a:gridCol w="7443329"/>
                    <a:gridCol w="776111"/>
                  </a:tblGrid>
                  <a:tr h="0">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a:lnSpc>
                              <a:spcPct val="107000"/>
                            </a:lnSpc>
                            <a:spcBef>
                              <a:spcPts val="0"/>
                            </a:spcBef>
                            <a:spcAft>
                              <a:spcPts val="0"/>
                            </a:spcAft>
                          </a:pPr>
                          <a14:m>
                            <m:oMathPara xmlns:m="http://schemas.openxmlformats.org/officeDocument/2006/math">
                              <m:oMathParaPr>
                                <m:jc m:val="centerGroup"/>
                              </m:oMathParaPr>
                              <m:oMath xmlns:m="http://schemas.openxmlformats.org/officeDocument/2006/math">
                                <m:nary>
                                  <m:naryPr>
                                    <m:ctrlPr>
                                      <a:rPr lang="en-US" sz="2400" i="1" smtClean="0">
                                        <a:solidFill>
                                          <a:schemeClr val="tx1"/>
                                        </a:solidFill>
                                        <a:latin typeface="Cambria Math" panose="02040503050406030204" pitchFamily="18" charset="0"/>
                                        <a:ea typeface="Cambria Math" panose="02040503050406030204" pitchFamily="18" charset="0"/>
                                      </a:rPr>
                                    </m:ctrlPr>
                                  </m:naryPr>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b="1" i="1" smtClean="0">
                                            <a:solidFill>
                                              <a:schemeClr val="tx1"/>
                                            </a:solidFill>
                                            <a:latin typeface="Cambria Math" panose="02040503050406030204" pitchFamily="18" charset="0"/>
                                            <a:ea typeface="Cambria Math" panose="02040503050406030204" pitchFamily="18" charset="0"/>
                                          </a:rPr>
                                          <m:t>𝒊𝒍</m:t>
                                        </m:r>
                                      </m:sub>
                                    </m:sSub>
                                  </m:sub>
                                  <m:sup>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b="1" i="1" smtClean="0">
                                            <a:solidFill>
                                              <a:schemeClr val="tx1"/>
                                            </a:solidFill>
                                            <a:latin typeface="Cambria Math" panose="02040503050406030204" pitchFamily="18" charset="0"/>
                                            <a:ea typeface="Cambria Math" panose="02040503050406030204" pitchFamily="18" charset="0"/>
                                          </a:rPr>
                                          <m:t>𝒊𝒖</m:t>
                                        </m:r>
                                      </m:sub>
                                    </m:sSub>
                                  </m:sup>
                                  <m:e>
                                    <m:sSub>
                                      <m:sSubPr>
                                        <m:ctrlPr>
                                          <a:rPr lang="en-US" sz="2400" i="1">
                                            <a:solidFill>
                                              <a:schemeClr val="tx1"/>
                                            </a:solidFill>
                                            <a:latin typeface="Cambria Math" panose="02040503050406030204" pitchFamily="18" charset="0"/>
                                          </a:rPr>
                                        </m:ctrlPr>
                                      </m:sSubPr>
                                      <m:e>
                                        <m:sSub>
                                          <m:sSubPr>
                                            <m:ctrlPr>
                                              <a:rPr lang="en-US" sz="2400" i="1" smtClean="0">
                                                <a:solidFill>
                                                  <a:schemeClr val="tx1"/>
                                                </a:solidFill>
                                                <a:latin typeface="Cambria Math" panose="02040503050406030204" pitchFamily="18" charset="0"/>
                                              </a:rPr>
                                            </m:ctrlPr>
                                          </m:sSubPr>
                                          <m:e>
                                            <m:sSub>
                                              <m:sSubPr>
                                                <m:ctrlPr>
                                                  <a:rPr lang="en-US" sz="2400" i="1" smtClean="0">
                                                    <a:solidFill>
                                                      <a:schemeClr val="tx1"/>
                                                    </a:solidFill>
                                                    <a:latin typeface="Cambria Math" panose="02040503050406030204" pitchFamily="18" charset="0"/>
                                                  </a:rPr>
                                                </m:ctrlPr>
                                              </m:sSubPr>
                                              <m:e>
                                                <m:r>
                                                  <a:rPr lang="en-US" sz="2400" i="1" smtClean="0">
                                                    <a:solidFill>
                                                      <a:schemeClr val="tx1"/>
                                                    </a:solidFill>
                                                    <a:latin typeface="Cambria Math" panose="02040503050406030204" pitchFamily="18" charset="0"/>
                                                    <a:ea typeface="Cambria Math" panose="02040503050406030204" pitchFamily="18" charset="0"/>
                                                  </a:rPr>
                                                  <m:t>𝜖</m:t>
                                                </m:r>
                                              </m:e>
                                              <m:sub>
                                                <m:sSub>
                                                  <m:sSubPr>
                                                    <m:ctrlPr>
                                                      <a:rPr lang="en-US" sz="2400" i="1" smtClean="0">
                                                        <a:solidFill>
                                                          <a:schemeClr val="tx1"/>
                                                        </a:solidFill>
                                                        <a:latin typeface="Cambria Math" panose="02040503050406030204" pitchFamily="18" charset="0"/>
                                                        <a:ea typeface="Cambria Math" panose="02040503050406030204" pitchFamily="18" charset="0"/>
                                                      </a:rPr>
                                                    </m:ctrlPr>
                                                  </m:sSubPr>
                                                  <m:e>
                                                    <m:r>
                                                      <a:rPr lang="en-US" sz="2400" i="1" smtClean="0">
                                                        <a:solidFill>
                                                          <a:schemeClr val="tx1"/>
                                                        </a:solidFill>
                                                        <a:latin typeface="Cambria Math" panose="02040503050406030204" pitchFamily="18" charset="0"/>
                                                        <a:ea typeface="Cambria Math" panose="02040503050406030204" pitchFamily="18" charset="0"/>
                                                      </a:rPr>
                                                      <m:t>𝝀</m:t>
                                                    </m:r>
                                                  </m:e>
                                                  <m:sub>
                                                    <m:r>
                                                      <a:rPr lang="en-US" sz="2400" b="1" i="1" smtClean="0">
                                                        <a:solidFill>
                                                          <a:schemeClr val="tx1"/>
                                                        </a:solidFill>
                                                        <a:latin typeface="Cambria Math" panose="02040503050406030204" pitchFamily="18" charset="0"/>
                                                        <a:ea typeface="Cambria Math" panose="02040503050406030204" pitchFamily="18" charset="0"/>
                                                      </a:rPr>
                                                      <m:t>𝒊</m:t>
                                                    </m:r>
                                                  </m:sub>
                                                </m:sSub>
                                              </m:sub>
                                            </m:sSub>
                                            <m:d>
                                              <m:dPr>
                                                <m:ctrlPr>
                                                  <a:rPr lang="en-US" sz="2400" b="0" i="1" smtClean="0">
                                                    <a:solidFill>
                                                      <a:schemeClr val="tx1"/>
                                                    </a:solidFill>
                                                    <a:latin typeface="Cambria Math" panose="02040503050406030204" pitchFamily="18" charset="0"/>
                                                    <a:ea typeface="Cambria Math" panose="02040503050406030204" pitchFamily="18" charset="0"/>
                                                  </a:rPr>
                                                </m:ctrlPr>
                                              </m:dPr>
                                              <m:e>
                                                <m:r>
                                                  <a:rPr lang="en-US" sz="2400" b="0" i="1" smtClean="0">
                                                    <a:solidFill>
                                                      <a:schemeClr val="tx1"/>
                                                    </a:solidFill>
                                                    <a:latin typeface="Cambria Math" panose="02040503050406030204" pitchFamily="18" charset="0"/>
                                                    <a:ea typeface="Cambria Math" panose="02040503050406030204" pitchFamily="18" charset="0"/>
                                                  </a:rPr>
                                                  <m:t>𝜆</m:t>
                                                </m:r>
                                              </m:e>
                                            </m:d>
                                            <m:r>
                                              <a:rPr lang="en-US" sz="2400" b="0" i="1" smtClean="0">
                                                <a:solidFill>
                                                  <a:schemeClr val="tx1"/>
                                                </a:solidFill>
                                                <a:latin typeface="Cambria Math" panose="02040503050406030204" pitchFamily="18" charset="0"/>
                                                <a:ea typeface="Cambria Math" panose="02040503050406030204" pitchFamily="18" charset="0"/>
                                              </a:rPr>
                                              <m:t> </m:t>
                                            </m:r>
                                            <m:r>
                                              <a:rPr lang="en-US" sz="2400" b="0" i="1" smtClean="0">
                                                <a:solidFill>
                                                  <a:schemeClr val="tx1"/>
                                                </a:solidFill>
                                                <a:latin typeface="Cambria Math" panose="02040503050406030204" pitchFamily="18" charset="0"/>
                                              </a:rPr>
                                              <m:t>𝐷</m:t>
                                            </m:r>
                                          </m:e>
                                          <m:sub>
                                            <m:r>
                                              <a:rPr lang="en-US" sz="2400" b="0" i="1" smtClean="0">
                                                <a:solidFill>
                                                  <a:schemeClr val="tx1"/>
                                                </a:solidFill>
                                                <a:latin typeface="Cambria Math" panose="02040503050406030204" pitchFamily="18" charset="0"/>
                                              </a:rPr>
                                              <m:t>𝑖</m:t>
                                            </m:r>
                                          </m:sub>
                                        </m:sSub>
                                        <m:d>
                                          <m:dPr>
                                            <m:ctrlPr>
                                              <a:rPr lang="en-US" sz="2400" b="0" i="1" smtClean="0">
                                                <a:solidFill>
                                                  <a:schemeClr val="tx1"/>
                                                </a:solidFill>
                                                <a:latin typeface="Cambria Math" panose="02040503050406030204" pitchFamily="18" charset="0"/>
                                              </a:rPr>
                                            </m:ctrlPr>
                                          </m:dPr>
                                          <m:e>
                                            <m:r>
                                              <a:rPr lang="el-GR" sz="2400" i="1">
                                                <a:solidFill>
                                                  <a:schemeClr val="tx1"/>
                                                </a:solidFill>
                                                <a:latin typeface="Cambria Math" panose="02040503050406030204" pitchFamily="18" charset="0"/>
                                                <a:ea typeface="Cambria Math" panose="02040503050406030204" pitchFamily="18" charset="0"/>
                                              </a:rPr>
                                              <m:t>𝜆</m:t>
                                            </m:r>
                                          </m:e>
                                        </m:d>
                                        <m:r>
                                          <a:rPr lang="en-US" sz="2400" b="0" i="1" smtClean="0">
                                            <a:solidFill>
                                              <a:schemeClr val="tx1"/>
                                            </a:solidFill>
                                            <a:latin typeface="Cambria Math" panose="02040503050406030204" pitchFamily="18" charset="0"/>
                                            <a:ea typeface="Cambria Math" panose="02040503050406030204" pitchFamily="18" charset="0"/>
                                          </a:rPr>
                                          <m:t> </m:t>
                                        </m:r>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sub>
                                    </m:sSub>
                                    <m:d>
                                      <m:dPr>
                                        <m:ctrlPr>
                                          <a:rPr lang="en-US" sz="2400" i="1">
                                            <a:solidFill>
                                              <a:schemeClr val="tx1"/>
                                            </a:solidFill>
                                            <a:latin typeface="Cambria Math" panose="02040503050406030204" pitchFamily="18" charset="0"/>
                                            <a:ea typeface="Cambria Math" panose="02040503050406030204" pitchFamily="18" charset="0"/>
                                          </a:rPr>
                                        </m:ctrlPr>
                                      </m:dPr>
                                      <m:e>
                                        <m:r>
                                          <a:rPr lang="en-US" sz="2400" b="0" i="1" smtClean="0">
                                            <a:solidFill>
                                              <a:schemeClr val="tx1"/>
                                            </a:solidFill>
                                            <a:latin typeface="Cambria Math" panose="02040503050406030204" pitchFamily="18" charset="0"/>
                                            <a:ea typeface="Cambria Math" panose="02040503050406030204" pitchFamily="18" charset="0"/>
                                          </a:rPr>
                                          <m:t>𝑇</m:t>
                                        </m:r>
                                      </m:e>
                                    </m:d>
                                  </m:e>
                                </m:nary>
                                <m:r>
                                  <a:rPr lang="en-US" sz="2400" i="1">
                                    <a:solidFill>
                                      <a:schemeClr val="tx1"/>
                                    </a:solidFill>
                                    <a:latin typeface="Cambria Math" panose="02040503050406030204" pitchFamily="18" charset="0"/>
                                    <a:ea typeface="Cambria Math" panose="02040503050406030204" pitchFamily="18" charset="0"/>
                                  </a:rPr>
                                  <m:t>𝑑</m:t>
                                </m:r>
                                <m:r>
                                  <a:rPr lang="el-GR" sz="2400" i="1">
                                    <a:solidFill>
                                      <a:schemeClr val="tx1"/>
                                    </a:solidFill>
                                    <a:latin typeface="Cambria Math" panose="02040503050406030204" pitchFamily="18" charset="0"/>
                                    <a:ea typeface="Cambria Math" panose="02040503050406030204" pitchFamily="18" charset="0"/>
                                  </a:rPr>
                                  <m:t>𝜆</m:t>
                                </m:r>
                                <m:r>
                                  <a:rPr lang="en-US" sz="2400" b="1" i="1" smtClean="0">
                                    <a:solidFill>
                                      <a:schemeClr val="tx1"/>
                                    </a:solidFill>
                                    <a:latin typeface="Cambria Math" panose="02040503050406030204" pitchFamily="18" charset="0"/>
                                    <a:ea typeface="Cambria Math" panose="02040503050406030204" pitchFamily="18" charset="0"/>
                                  </a:rPr>
                                  <m:t>=</m:t>
                                </m:r>
                                <m:nary>
                                  <m:naryPr>
                                    <m:ctrlPr>
                                      <a:rPr lang="en-US" sz="2400" i="1" smtClean="0">
                                        <a:solidFill>
                                          <a:schemeClr val="tx1"/>
                                        </a:solidFill>
                                        <a:latin typeface="Cambria Math" panose="02040503050406030204" pitchFamily="18" charset="0"/>
                                        <a:ea typeface="Cambria Math" panose="02040503050406030204" pitchFamily="18" charset="0"/>
                                      </a:rPr>
                                    </m:ctrlPr>
                                  </m:naryPr>
                                  <m:sub>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b="1" i="1" smtClean="0">
                                            <a:solidFill>
                                              <a:schemeClr val="tx1"/>
                                            </a:solidFill>
                                            <a:latin typeface="Cambria Math" panose="02040503050406030204" pitchFamily="18" charset="0"/>
                                            <a:ea typeface="Cambria Math" panose="02040503050406030204" pitchFamily="18" charset="0"/>
                                          </a:rPr>
                                          <m:t>𝒊𝒍</m:t>
                                        </m:r>
                                      </m:sub>
                                    </m:sSub>
                                  </m:sub>
                                  <m:sup>
                                    <m:sSub>
                                      <m:sSubPr>
                                        <m:ctrlPr>
                                          <a:rPr lang="el-GR" sz="2400" i="1">
                                            <a:solidFill>
                                              <a:schemeClr val="tx1"/>
                                            </a:solidFill>
                                            <a:latin typeface="Cambria Math" panose="02040503050406030204" pitchFamily="18" charset="0"/>
                                            <a:ea typeface="Cambria Math" panose="02040503050406030204" pitchFamily="18" charset="0"/>
                                          </a:rPr>
                                        </m:ctrlPr>
                                      </m:sSubPr>
                                      <m:e>
                                        <m:r>
                                          <a:rPr lang="el-GR" sz="2400" i="1">
                                            <a:solidFill>
                                              <a:schemeClr val="tx1"/>
                                            </a:solidFill>
                                            <a:latin typeface="Cambria Math" panose="02040503050406030204" pitchFamily="18" charset="0"/>
                                            <a:ea typeface="Cambria Math" panose="02040503050406030204" pitchFamily="18" charset="0"/>
                                          </a:rPr>
                                          <m:t>𝜆</m:t>
                                        </m:r>
                                      </m:e>
                                      <m:sub>
                                        <m:r>
                                          <a:rPr lang="en-US" sz="2400" b="1" i="1" smtClean="0">
                                            <a:solidFill>
                                              <a:schemeClr val="tx1"/>
                                            </a:solidFill>
                                            <a:latin typeface="Cambria Math" panose="02040503050406030204" pitchFamily="18" charset="0"/>
                                            <a:ea typeface="Cambria Math" panose="02040503050406030204" pitchFamily="18" charset="0"/>
                                          </a:rPr>
                                          <m:t>𝒊𝒖</m:t>
                                        </m:r>
                                      </m:sub>
                                    </m:sSub>
                                  </m:sup>
                                  <m:e>
                                    <m:sSub>
                                      <m:sSubPr>
                                        <m:ctrlPr>
                                          <a:rPr lang="en-US" sz="2400" i="1">
                                            <a:solidFill>
                                              <a:schemeClr val="tx1"/>
                                            </a:solidFill>
                                            <a:latin typeface="Cambria Math" panose="02040503050406030204" pitchFamily="18" charset="0"/>
                                          </a:rPr>
                                        </m:ctrlPr>
                                      </m:sSubPr>
                                      <m:e>
                                        <m:sSub>
                                          <m:sSubPr>
                                            <m:ctrlPr>
                                              <a:rPr lang="en-US" sz="240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rPr>
                                              <m:t>𝐷</m:t>
                                            </m:r>
                                          </m:e>
                                          <m:sub>
                                            <m:r>
                                              <a:rPr lang="en-US" sz="2400" b="0" i="1" smtClean="0">
                                                <a:solidFill>
                                                  <a:schemeClr val="tx1"/>
                                                </a:solidFill>
                                                <a:latin typeface="Cambria Math" panose="02040503050406030204" pitchFamily="18" charset="0"/>
                                              </a:rPr>
                                              <m:t>𝑖</m:t>
                                            </m:r>
                                          </m:sub>
                                        </m:sSub>
                                        <m:d>
                                          <m:dPr>
                                            <m:ctrlPr>
                                              <a:rPr lang="en-US" sz="2400" b="0" i="1" smtClean="0">
                                                <a:solidFill>
                                                  <a:schemeClr val="tx1"/>
                                                </a:solidFill>
                                                <a:latin typeface="Cambria Math" panose="02040503050406030204" pitchFamily="18" charset="0"/>
                                              </a:rPr>
                                            </m:ctrlPr>
                                          </m:dPr>
                                          <m:e>
                                            <m:r>
                                              <a:rPr lang="el-GR" sz="2400" i="1">
                                                <a:solidFill>
                                                  <a:schemeClr val="tx1"/>
                                                </a:solidFill>
                                                <a:latin typeface="Cambria Math" panose="02040503050406030204" pitchFamily="18" charset="0"/>
                                                <a:ea typeface="Cambria Math" panose="02040503050406030204" pitchFamily="18" charset="0"/>
                                              </a:rPr>
                                              <m:t>𝜆</m:t>
                                            </m:r>
                                          </m:e>
                                        </m:d>
                                        <m:r>
                                          <a:rPr lang="en-US" sz="2400" b="0" i="1" smtClean="0">
                                            <a:solidFill>
                                              <a:schemeClr val="tx1"/>
                                            </a:solidFill>
                                            <a:latin typeface="Cambria Math" panose="02040503050406030204" pitchFamily="18" charset="0"/>
                                            <a:ea typeface="Cambria Math" panose="02040503050406030204" pitchFamily="18" charset="0"/>
                                          </a:rPr>
                                          <m:t> </m:t>
                                        </m:r>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m:t>
                                        </m:r>
                                        <m:r>
                                          <a:rPr lang="el-GR" sz="2400" i="1">
                                            <a:solidFill>
                                              <a:schemeClr val="tx1"/>
                                            </a:solidFill>
                                            <a:latin typeface="Cambria Math" panose="02040503050406030204" pitchFamily="18" charset="0"/>
                                            <a:ea typeface="Cambria Math" panose="02040503050406030204" pitchFamily="18" charset="0"/>
                                          </a:rPr>
                                          <m:t>𝜆</m:t>
                                        </m:r>
                                      </m:sub>
                                    </m:sSub>
                                    <m:d>
                                      <m:dPr>
                                        <m:ctrlPr>
                                          <a:rPr lang="en-US" sz="2400" i="1">
                                            <a:solidFill>
                                              <a:schemeClr val="tx1"/>
                                            </a:solidFill>
                                            <a:latin typeface="Cambria Math" panose="02040503050406030204" pitchFamily="18" charset="0"/>
                                            <a:ea typeface="Cambria Math" panose="02040503050406030204" pitchFamily="18" charset="0"/>
                                          </a:rPr>
                                        </m:ctrlPr>
                                      </m:dPr>
                                      <m:e>
                                        <m:sSub>
                                          <m:sSubPr>
                                            <m:ctrlPr>
                                              <a:rPr lang="en-US" sz="2400" i="1">
                                                <a:solidFill>
                                                  <a:schemeClr val="tx1"/>
                                                </a:solidFill>
                                                <a:latin typeface="Cambria Math" panose="02040503050406030204" pitchFamily="18" charset="0"/>
                                                <a:ea typeface="Cambria Math" panose="02040503050406030204" pitchFamily="18" charset="0"/>
                                              </a:rPr>
                                            </m:ctrlPr>
                                          </m:sSubPr>
                                          <m:e>
                                            <m:r>
                                              <a:rPr lang="en-US" sz="2400" i="1">
                                                <a:solidFill>
                                                  <a:schemeClr val="tx1"/>
                                                </a:solidFill>
                                                <a:latin typeface="Cambria Math" panose="02040503050406030204" pitchFamily="18" charset="0"/>
                                                <a:ea typeface="Cambria Math" panose="02040503050406030204" pitchFamily="18" charset="0"/>
                                              </a:rPr>
                                              <m:t>𝑇</m:t>
                                            </m:r>
                                          </m:e>
                                          <m:sub>
                                            <m:sSub>
                                              <m:sSubPr>
                                                <m:ctrlPr>
                                                  <a:rPr lang="en-US" sz="2400" i="1" smtClean="0">
                                                    <a:solidFill>
                                                      <a:schemeClr val="tx1"/>
                                                    </a:solidFill>
                                                    <a:latin typeface="Cambria Math" panose="02040503050406030204" pitchFamily="18" charset="0"/>
                                                    <a:ea typeface="Cambria Math" panose="02040503050406030204" pitchFamily="18" charset="0"/>
                                                  </a:rPr>
                                                </m:ctrlPr>
                                              </m:sSubPr>
                                              <m:e>
                                                <m:r>
                                                  <a:rPr lang="en-US" sz="2400" i="1" smtClean="0">
                                                    <a:solidFill>
                                                      <a:schemeClr val="tx1"/>
                                                    </a:solidFill>
                                                    <a:latin typeface="Cambria Math" panose="02040503050406030204" pitchFamily="18" charset="0"/>
                                                    <a:ea typeface="Cambria Math" panose="02040503050406030204" pitchFamily="18" charset="0"/>
                                                  </a:rPr>
                                                  <m:t>𝝀</m:t>
                                                </m:r>
                                              </m:e>
                                              <m:sub>
                                                <m:r>
                                                  <a:rPr lang="en-US" sz="2400" b="1" i="1" smtClean="0">
                                                    <a:solidFill>
                                                      <a:schemeClr val="tx1"/>
                                                    </a:solidFill>
                                                    <a:latin typeface="Cambria Math" panose="02040503050406030204" pitchFamily="18" charset="0"/>
                                                    <a:ea typeface="Cambria Math" panose="02040503050406030204" pitchFamily="18" charset="0"/>
                                                  </a:rPr>
                                                  <m:t>𝒊</m:t>
                                                </m:r>
                                              </m:sub>
                                            </m:sSub>
                                          </m:sub>
                                        </m:sSub>
                                      </m:e>
                                    </m:d>
                                  </m:e>
                                </m:nary>
                                <m:r>
                                  <a:rPr lang="en-US" sz="2400" i="1">
                                    <a:solidFill>
                                      <a:schemeClr val="tx1"/>
                                    </a:solidFill>
                                    <a:latin typeface="Cambria Math" panose="02040503050406030204" pitchFamily="18" charset="0"/>
                                    <a:ea typeface="Cambria Math" panose="02040503050406030204" pitchFamily="18" charset="0"/>
                                  </a:rPr>
                                  <m:t>𝑑</m:t>
                                </m:r>
                                <m:r>
                                  <a:rPr lang="el-GR" sz="2400" i="1">
                                    <a:solidFill>
                                      <a:schemeClr val="tx1"/>
                                    </a:solidFill>
                                    <a:latin typeface="Cambria Math" panose="02040503050406030204" pitchFamily="18" charset="0"/>
                                    <a:ea typeface="Cambria Math" panose="02040503050406030204" pitchFamily="18" charset="0"/>
                                  </a:rPr>
                                  <m:t>𝜆</m:t>
                                </m:r>
                              </m:oMath>
                            </m:oMathPara>
                          </a14:m>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a:lnSpc>
                              <a:spcPct val="115000"/>
                            </a:lnSpc>
                            <a:spcBef>
                              <a:spcPts val="0"/>
                            </a:spcBef>
                            <a:spcAft>
                              <a:spcPts val="0"/>
                            </a:spcAft>
                            <a:buFont typeface="+mj-lt"/>
                            <a:buNone/>
                          </a:pP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1558464460"/>
                  </p:ext>
                </p:extLst>
              </p:nvPr>
            </p:nvGraphicFramePr>
            <p:xfrm>
              <a:off x="381000" y="2316986"/>
              <a:ext cx="8382000" cy="947166"/>
            </p:xfrm>
            <a:graphic>
              <a:graphicData uri="http://schemas.openxmlformats.org/drawingml/2006/table">
                <a:tbl>
                  <a:tblPr firstRow="1" firstCol="1" bandRow="1">
                    <a:tableStyleId>{5C22544A-7EE6-4342-B048-85BDC9FD1C3A}</a:tableStyleId>
                  </a:tblPr>
                  <a:tblGrid>
                    <a:gridCol w="162560"/>
                    <a:gridCol w="7443329"/>
                    <a:gridCol w="776111"/>
                  </a:tblGrid>
                  <a:tr h="947166">
                    <a:tc>
                      <a:txBody>
                        <a:bodyPr/>
                        <a:lstStyle/>
                        <a:p>
                          <a:pPr marL="0" marR="0">
                            <a:lnSpc>
                              <a:spcPct val="107000"/>
                            </a:lnSpc>
                            <a:spcBef>
                              <a:spcPts val="0"/>
                            </a:spcBef>
                            <a:spcAft>
                              <a:spcPts val="0"/>
                            </a:spcAft>
                          </a:pPr>
                          <a:r>
                            <a:rPr lang="en-US" sz="2400" dirty="0">
                              <a:solidFill>
                                <a:schemeClr val="tx1"/>
                              </a:solidFill>
                              <a:effectLst/>
                            </a:rPr>
                            <a:t> </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68580" marR="68580" marT="0" marB="0">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blipFill rotWithShape="0">
                          <a:blip r:embed="rId4"/>
                          <a:stretch>
                            <a:fillRect l="-2209" r="-10393"/>
                          </a:stretch>
                        </a:blipFill>
                      </a:tcPr>
                    </a:tc>
                    <a:tc>
                      <a:txBody>
                        <a:bodyPr/>
                        <a:lstStyle/>
                        <a:p>
                          <a:pPr marL="0" marR="0" lvl="0" indent="0" algn="ctr">
                            <a:lnSpc>
                              <a:spcPct val="115000"/>
                            </a:lnSpc>
                            <a:spcBef>
                              <a:spcPts val="0"/>
                            </a:spcBef>
                            <a:spcAft>
                              <a:spcPts val="0"/>
                            </a:spcAft>
                            <a:buFont typeface="+mj-lt"/>
                            <a:buNone/>
                          </a:pPr>
                          <a:endParaRPr lang="en-US" sz="24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598741610"/>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latin typeface="+mj-lt"/>
              </a:rPr>
              <a:t>Example </a:t>
            </a:r>
            <a:r>
              <a:rPr lang="en-US" sz="3200" dirty="0" smtClean="0">
                <a:latin typeface="+mj-lt"/>
              </a:rPr>
              <a:t>15 </a:t>
            </a:r>
            <a:r>
              <a:rPr lang="en-US" sz="3200" dirty="0">
                <a:latin typeface="+mj-lt"/>
              </a:rPr>
              <a:t>- </a:t>
            </a:r>
            <a:r>
              <a:rPr lang="en-US" sz="3200" dirty="0" smtClean="0">
                <a:latin typeface="+mj-lt"/>
              </a:rPr>
              <a:t>IV</a:t>
            </a:r>
            <a:endParaRPr lang="en-US" sz="3200" dirty="0">
              <a:latin typeface="+mj-lt"/>
            </a:endParaRPr>
          </a:p>
        </p:txBody>
      </p:sp>
      <mc:AlternateContent xmlns:mc="http://schemas.openxmlformats.org/markup-compatibility/2006" xmlns:a14="http://schemas.microsoft.com/office/drawing/2010/main">
        <mc:Choice Requires="a14">
          <p:graphicFrame>
            <p:nvGraphicFramePr>
              <p:cNvPr id="7" name="Table 6"/>
              <p:cNvGraphicFramePr>
                <a:graphicFrameLocks noGrp="1"/>
              </p:cNvGraphicFramePr>
              <p:nvPr>
                <p:extLst>
                  <p:ext uri="{D42A27DB-BD31-4B8C-83A1-F6EECF244321}">
                    <p14:modId xmlns:p14="http://schemas.microsoft.com/office/powerpoint/2010/main" val="979640709"/>
                  </p:ext>
                </p:extLst>
              </p:nvPr>
            </p:nvGraphicFramePr>
            <p:xfrm>
              <a:off x="457201" y="1417638"/>
              <a:ext cx="8229600" cy="3794349"/>
            </p:xfrm>
            <a:graphic>
              <a:graphicData uri="http://schemas.openxmlformats.org/drawingml/2006/table">
                <a:tbl>
                  <a:tblPr firstRow="1" bandRow="1">
                    <a:tableStyleId>{5C22544A-7EE6-4342-B048-85BDC9FD1C3A}</a:tableStyleId>
                  </a:tblPr>
                  <a:tblGrid>
                    <a:gridCol w="1645920"/>
                    <a:gridCol w="1645920"/>
                    <a:gridCol w="1693816"/>
                    <a:gridCol w="1598024"/>
                    <a:gridCol w="1645920"/>
                  </a:tblGrid>
                  <a:tr h="839191">
                    <a:tc>
                      <a:txBody>
                        <a:bodyPr/>
                        <a:lstStyle/>
                        <a:p>
                          <a:pPr marL="0" marR="0" algn="ctr">
                            <a:lnSpc>
                              <a:spcPct val="107000"/>
                            </a:lnSpc>
                            <a:spcBef>
                              <a:spcPts val="0"/>
                            </a:spcBef>
                            <a:spcAft>
                              <a:spcPts val="0"/>
                            </a:spcAft>
                            <a:tabLst>
                              <a:tab pos="1627505" algn="l"/>
                            </a:tabLs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gridSpan="2">
                      <a:txBody>
                        <a:bodyPr/>
                        <a:lstStyle/>
                        <a:p>
                          <a:pPr marL="0" marR="0" algn="ctr">
                            <a:lnSpc>
                              <a:spcPct val="107000"/>
                            </a:lnSpc>
                            <a:spcBef>
                              <a:spcPts val="0"/>
                            </a:spcBef>
                            <a:spcAft>
                              <a:spcPts val="0"/>
                            </a:spcAft>
                            <a:tabLst>
                              <a:tab pos="1627505" algn="l"/>
                            </a:tabLst>
                          </a:pPr>
                          <a14:m>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𝛆</m:t>
                                      </m:r>
                                    </m:e>
                                    <m:sub>
                                      <m:r>
                                        <a:rPr lang="en-US" sz="2800">
                                          <a:effectLst/>
                                          <a:latin typeface="Cambria Math" panose="02040503050406030204" pitchFamily="18" charset="0"/>
                                        </a:rPr>
                                        <m:t>𝒓</m:t>
                                      </m:r>
                                    </m:sub>
                                  </m:sSub>
                                </m:e>
                              </m:acc>
                              <m:r>
                                <a:rPr lang="en-US" sz="2800">
                                  <a:effectLst/>
                                  <a:latin typeface="Cambria Math" panose="02040503050406030204" pitchFamily="18" charset="0"/>
                                </a:rPr>
                                <m:t>=</m:t>
                              </m:r>
                            </m:oMath>
                          </a14:m>
                          <a:r>
                            <a:rPr lang="en-US" sz="2800" dirty="0">
                              <a:effectLst/>
                            </a:rPr>
                            <a:t>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hMerge="1">
                      <a:txBody>
                        <a:bodyPr/>
                        <a:lstStyle/>
                        <a:p>
                          <a:endParaRPr lang="en-US"/>
                        </a:p>
                      </a:txBody>
                      <a:tcPr/>
                    </a:tc>
                    <a:tc gridSpan="2">
                      <a:txBody>
                        <a:bodyPr/>
                        <a:lstStyle/>
                        <a:p>
                          <a:pPr marL="0" marR="0" algn="ctr">
                            <a:lnSpc>
                              <a:spcPct val="107000"/>
                            </a:lnSpc>
                            <a:spcBef>
                              <a:spcPts val="0"/>
                            </a:spcBef>
                            <a:spcAft>
                              <a:spcPts val="0"/>
                            </a:spcAft>
                            <a:tabLst>
                              <a:tab pos="1627505" algn="l"/>
                            </a:tabLst>
                          </a:pPr>
                          <a14:m>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𝛆</m:t>
                                      </m:r>
                                    </m:e>
                                    <m:sub>
                                      <m:r>
                                        <a:rPr lang="en-US" sz="2800">
                                          <a:effectLst/>
                                          <a:latin typeface="Cambria Math" panose="02040503050406030204" pitchFamily="18" charset="0"/>
                                        </a:rPr>
                                        <m:t>𝒓</m:t>
                                      </m:r>
                                    </m:sub>
                                  </m:sSub>
                                </m:e>
                              </m:acc>
                              <m:r>
                                <a:rPr lang="en-US" sz="2800">
                                  <a:effectLst/>
                                  <a:latin typeface="Cambria Math" panose="02040503050406030204" pitchFamily="18" charset="0"/>
                                </a:rPr>
                                <m:t>=</m:t>
                              </m:r>
                            </m:oMath>
                          </a14:m>
                          <a:r>
                            <a:rPr lang="en-US" sz="2800" dirty="0">
                              <a:effectLst/>
                            </a:rPr>
                            <a:t>1.16</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hMerge="1">
                      <a:txBody>
                        <a:bodyPr/>
                        <a:lstStyle/>
                        <a:p>
                          <a:endParaRPr lang="en-US"/>
                        </a:p>
                      </a:txBody>
                      <a:tcPr/>
                    </a:tc>
                  </a:tr>
                  <a:tr h="839191">
                    <a:tc>
                      <a:txBody>
                        <a:bodyPr/>
                        <a:lstStyle/>
                        <a:p>
                          <a:pPr marL="0" marR="0" algn="ctr">
                            <a:lnSpc>
                              <a:spcPct val="107000"/>
                            </a:lnSpc>
                            <a:spcBef>
                              <a:spcPts val="0"/>
                            </a:spcBef>
                            <a:spcAft>
                              <a:spcPts val="0"/>
                            </a:spcAft>
                            <a:tabLst>
                              <a:tab pos="1627505" algn="l"/>
                            </a:tabLst>
                          </a:pPr>
                          <a:r>
                            <a:rPr lang="en-US" sz="2800" dirty="0">
                              <a:effectLst/>
                            </a:rPr>
                            <a:t>Parameter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chemeClr val="tx1"/>
                              </a:solidFill>
                              <a:effectLst/>
                            </a:rPr>
                            <a:t>Integrated Band</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a:t>
                          </a:r>
                          <a:r>
                            <a:rPr lang="en-US" sz="2800" dirty="0" smtClean="0">
                              <a:effectLst/>
                            </a:rPr>
                            <a:t>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Integrated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 xmlns:m="http://schemas.openxmlformats.org/officeDocument/2006/math">
                              <m:r>
                                <a:rPr lang="en-US" sz="2800">
                                  <a:effectLst/>
                                  <a:latin typeface="Cambria Math" panose="02040503050406030204" pitchFamily="18" charset="0"/>
                                </a:rPr>
                                <m:t>𝑇</m:t>
                              </m:r>
                            </m:oMath>
                          </a14:m>
                          <a:r>
                            <a:rPr lang="en-US" sz="2800" dirty="0">
                              <a:effectLst/>
                            </a:rPr>
                            <a:t>, K</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solidFill>
                                <a:schemeClr val="tx1"/>
                              </a:solidFill>
                              <a:effectLst/>
                            </a:rPr>
                            <a:t>3,175</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3,127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2,707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2,623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Para xmlns:m="http://schemas.openxmlformats.org/officeDocument/2006/math">
                              <m:oMathParaPr>
                                <m:jc m:val="centerGroup"/>
                              </m:oMathParaPr>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𝜀</m:t>
                                        </m:r>
                                      </m:e>
                                      <m:sub>
                                        <m:r>
                                          <a:rPr lang="en-US" sz="2800">
                                            <a:effectLst/>
                                            <a:latin typeface="Cambria Math" panose="02040503050406030204" pitchFamily="18" charset="0"/>
                                          </a:rPr>
                                          <m:t>1</m:t>
                                        </m:r>
                                      </m:sub>
                                    </m:sSub>
                                  </m:e>
                                </m:acc>
                              </m:oMath>
                            </m:oMathPara>
                          </a14:m>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chemeClr val="tx1"/>
                              </a:solidFill>
                              <a:effectLst/>
                            </a:rPr>
                            <a:t>0.81</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1.29</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Para xmlns:m="http://schemas.openxmlformats.org/officeDocument/2006/math">
                              <m:oMathParaPr>
                                <m:jc m:val="centerGroup"/>
                              </m:oMathParaPr>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𝜀</m:t>
                                        </m:r>
                                      </m:e>
                                      <m:sub>
                                        <m:r>
                                          <a:rPr lang="en-US" sz="2800">
                                            <a:effectLst/>
                                            <a:latin typeface="Cambria Math" panose="02040503050406030204" pitchFamily="18" charset="0"/>
                                          </a:rPr>
                                          <m:t>2</m:t>
                                        </m:r>
                                      </m:sub>
                                    </m:sSub>
                                  </m:e>
                                </m:acc>
                              </m:oMath>
                            </m:oMathPara>
                          </a14:m>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chemeClr val="tx1"/>
                              </a:solidFill>
                              <a:effectLst/>
                            </a:rPr>
                            <a:t>0.81</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bl>
              </a:graphicData>
            </a:graphic>
          </p:graphicFrame>
        </mc:Choice>
        <mc:Fallback xmlns="">
          <p:graphicFrame>
            <p:nvGraphicFramePr>
              <p:cNvPr id="7" name="Table 6"/>
              <p:cNvGraphicFramePr>
                <a:graphicFrameLocks noGrp="1"/>
              </p:cNvGraphicFramePr>
              <p:nvPr>
                <p:extLst>
                  <p:ext uri="{D42A27DB-BD31-4B8C-83A1-F6EECF244321}">
                    <p14:modId xmlns:p14="http://schemas.microsoft.com/office/powerpoint/2010/main" val="979640709"/>
                  </p:ext>
                </p:extLst>
              </p:nvPr>
            </p:nvGraphicFramePr>
            <p:xfrm>
              <a:off x="457201" y="1417638"/>
              <a:ext cx="8229600" cy="3794349"/>
            </p:xfrm>
            <a:graphic>
              <a:graphicData uri="http://schemas.openxmlformats.org/drawingml/2006/table">
                <a:tbl>
                  <a:tblPr firstRow="1" bandRow="1">
                    <a:tableStyleId>{5C22544A-7EE6-4342-B048-85BDC9FD1C3A}</a:tableStyleId>
                  </a:tblPr>
                  <a:tblGrid>
                    <a:gridCol w="1645920"/>
                    <a:gridCol w="1645920"/>
                    <a:gridCol w="1693816"/>
                    <a:gridCol w="1598024"/>
                    <a:gridCol w="1645920"/>
                  </a:tblGrid>
                  <a:tr h="839191">
                    <a:tc>
                      <a:txBody>
                        <a:bodyPr/>
                        <a:lstStyle/>
                        <a:p>
                          <a:pPr marL="0" marR="0" algn="ctr">
                            <a:lnSpc>
                              <a:spcPct val="107000"/>
                            </a:lnSpc>
                            <a:spcBef>
                              <a:spcPts val="0"/>
                            </a:spcBef>
                            <a:spcAft>
                              <a:spcPts val="0"/>
                            </a:spcAft>
                            <a:tabLst>
                              <a:tab pos="1627505" algn="l"/>
                            </a:tabLs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gridSpan="2">
                      <a:txBody>
                        <a:bodyPr/>
                        <a:lstStyle/>
                        <a:p>
                          <a:endParaRPr lang="en-US"/>
                        </a:p>
                      </a:txBody>
                      <a:tcPr marL="48395" marR="48395" marT="0" marB="0" anchor="ctr">
                        <a:blipFill rotWithShape="0">
                          <a:blip r:embed="rId3"/>
                          <a:stretch>
                            <a:fillRect l="-49635" t="-725" r="-97993" b="-363043"/>
                          </a:stretch>
                        </a:blipFill>
                      </a:tcPr>
                    </a:tc>
                    <a:tc hMerge="1">
                      <a:txBody>
                        <a:bodyPr/>
                        <a:lstStyle/>
                        <a:p>
                          <a:endParaRPr lang="en-US"/>
                        </a:p>
                      </a:txBody>
                      <a:tcPr/>
                    </a:tc>
                    <a:tc gridSpan="2">
                      <a:txBody>
                        <a:bodyPr/>
                        <a:lstStyle/>
                        <a:p>
                          <a:endParaRPr lang="en-US"/>
                        </a:p>
                      </a:txBody>
                      <a:tcPr marL="48395" marR="48395" marT="0" marB="0" anchor="ctr">
                        <a:blipFill rotWithShape="0">
                          <a:blip r:embed="rId3"/>
                          <a:stretch>
                            <a:fillRect l="-153846" t="-725" r="-750" b="-363043"/>
                          </a:stretch>
                        </a:blipFill>
                      </a:tcPr>
                    </a:tc>
                    <a:tc hMerge="1">
                      <a:txBody>
                        <a:bodyPr/>
                        <a:lstStyle/>
                        <a:p>
                          <a:endParaRPr lang="en-US"/>
                        </a:p>
                      </a:txBody>
                      <a:tcPr/>
                    </a:tc>
                  </a:tr>
                  <a:tr h="913130">
                    <a:tc>
                      <a:txBody>
                        <a:bodyPr/>
                        <a:lstStyle/>
                        <a:p>
                          <a:pPr marL="0" marR="0" algn="ctr">
                            <a:lnSpc>
                              <a:spcPct val="107000"/>
                            </a:lnSpc>
                            <a:spcBef>
                              <a:spcPts val="0"/>
                            </a:spcBef>
                            <a:spcAft>
                              <a:spcPts val="0"/>
                            </a:spcAft>
                            <a:tabLst>
                              <a:tab pos="1627505" algn="l"/>
                            </a:tabLst>
                          </a:pPr>
                          <a:r>
                            <a:rPr lang="en-US" sz="2800" dirty="0">
                              <a:effectLst/>
                            </a:rPr>
                            <a:t>Parameter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chemeClr val="tx1"/>
                              </a:solidFill>
                              <a:effectLst/>
                            </a:rPr>
                            <a:t>Integrated Band</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a:t>
                          </a:r>
                          <a:r>
                            <a:rPr lang="en-US" sz="2800" dirty="0" smtClean="0">
                              <a:effectLst/>
                            </a:rPr>
                            <a:t>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Integrated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260360" r="-401852" b="-216216"/>
                          </a:stretch>
                        </a:blipFill>
                      </a:tcPr>
                    </a:tc>
                    <a:tc>
                      <a:txBody>
                        <a:bodyPr/>
                        <a:lstStyle/>
                        <a:p>
                          <a:pPr marL="0" marR="0" algn="ctr">
                            <a:lnSpc>
                              <a:spcPct val="107000"/>
                            </a:lnSpc>
                            <a:spcBef>
                              <a:spcPts val="0"/>
                            </a:spcBef>
                            <a:spcAft>
                              <a:spcPts val="0"/>
                            </a:spcAft>
                            <a:tabLst>
                              <a:tab pos="1627505" algn="l"/>
                            </a:tabLst>
                          </a:pPr>
                          <a:r>
                            <a:rPr lang="en-US" sz="2800" dirty="0" smtClean="0">
                              <a:solidFill>
                                <a:schemeClr val="tx1"/>
                              </a:solidFill>
                              <a:effectLst/>
                            </a:rPr>
                            <a:t>3,175</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3,127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2,707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2,623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357143" r="-401852" b="-114286"/>
                          </a:stretch>
                        </a:blipFill>
                      </a:tcPr>
                    </a:tc>
                    <a:tc>
                      <a:txBody>
                        <a:bodyPr/>
                        <a:lstStyle/>
                        <a:p>
                          <a:pPr marL="0" marR="0" algn="ctr">
                            <a:lnSpc>
                              <a:spcPct val="107000"/>
                            </a:lnSpc>
                            <a:spcBef>
                              <a:spcPts val="0"/>
                            </a:spcBef>
                            <a:spcAft>
                              <a:spcPts val="0"/>
                            </a:spcAft>
                            <a:tabLst>
                              <a:tab pos="1627505" algn="l"/>
                            </a:tabLst>
                          </a:pPr>
                          <a:r>
                            <a:rPr lang="en-US" sz="2800" dirty="0">
                              <a:solidFill>
                                <a:schemeClr val="tx1"/>
                              </a:solidFill>
                              <a:effectLst/>
                            </a:rPr>
                            <a:t>0.81</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1.29</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457143" r="-401852" b="-14286"/>
                          </a:stretch>
                        </a:blipFill>
                      </a:tcPr>
                    </a:tc>
                    <a:tc>
                      <a:txBody>
                        <a:bodyPr/>
                        <a:lstStyle/>
                        <a:p>
                          <a:pPr marL="0" marR="0" algn="ctr">
                            <a:lnSpc>
                              <a:spcPct val="107000"/>
                            </a:lnSpc>
                            <a:spcBef>
                              <a:spcPts val="0"/>
                            </a:spcBef>
                            <a:spcAft>
                              <a:spcPts val="0"/>
                            </a:spcAft>
                            <a:tabLst>
                              <a:tab pos="1627505" algn="l"/>
                            </a:tabLst>
                          </a:pPr>
                          <a:r>
                            <a:rPr lang="en-US" sz="2800" dirty="0">
                              <a:solidFill>
                                <a:schemeClr val="tx1"/>
                              </a:solidFill>
                              <a:effectLst/>
                            </a:rPr>
                            <a:t>0.81</a:t>
                          </a:r>
                          <a:endParaRPr lang="en-US" sz="2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bl>
              </a:graphicData>
            </a:graphic>
          </p:graphicFrame>
        </mc:Fallback>
      </mc:AlternateContent>
      <p:sp>
        <p:nvSpPr>
          <p:cNvPr id="3" name="TextBox 2"/>
          <p:cNvSpPr txBox="1"/>
          <p:nvPr/>
        </p:nvSpPr>
        <p:spPr>
          <a:xfrm>
            <a:off x="2256184" y="5406887"/>
            <a:ext cx="4611756" cy="523220"/>
          </a:xfrm>
          <a:prstGeom prst="rect">
            <a:avLst/>
          </a:prstGeom>
          <a:noFill/>
        </p:spPr>
        <p:txBody>
          <a:bodyPr wrap="square" rtlCol="0">
            <a:spAutoFit/>
          </a:bodyPr>
          <a:lstStyle/>
          <a:p>
            <a:r>
              <a:rPr lang="en-US" sz="2800" dirty="0" smtClean="0"/>
              <a:t>Actual Temperature = 3,000 K</a:t>
            </a:r>
            <a:endParaRPr lang="en-US" sz="2800" dirty="0"/>
          </a:p>
        </p:txBody>
      </p:sp>
    </p:spTree>
    <p:extLst>
      <p:ext uri="{BB962C8B-B14F-4D97-AF65-F5344CB8AC3E}">
        <p14:creationId xmlns:p14="http://schemas.microsoft.com/office/powerpoint/2010/main" val="1647396836"/>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latin typeface="+mj-lt"/>
              </a:rPr>
              <a:t>Example </a:t>
            </a:r>
            <a:r>
              <a:rPr lang="en-US" sz="3200" dirty="0" smtClean="0">
                <a:latin typeface="+mj-lt"/>
              </a:rPr>
              <a:t>15 </a:t>
            </a:r>
            <a:r>
              <a:rPr lang="en-US" sz="3200" dirty="0">
                <a:latin typeface="+mj-lt"/>
              </a:rPr>
              <a:t>- </a:t>
            </a:r>
            <a:r>
              <a:rPr lang="en-US" sz="3200" dirty="0" smtClean="0">
                <a:latin typeface="+mj-lt"/>
              </a:rPr>
              <a:t>V</a:t>
            </a:r>
            <a:endParaRPr lang="en-US" sz="3200" dirty="0">
              <a:latin typeface="+mj-lt"/>
            </a:endParaRPr>
          </a:p>
        </p:txBody>
      </p:sp>
      <mc:AlternateContent xmlns:mc="http://schemas.openxmlformats.org/markup-compatibility/2006" xmlns:a14="http://schemas.microsoft.com/office/drawing/2010/main">
        <mc:Choice Requires="a14">
          <p:graphicFrame>
            <p:nvGraphicFramePr>
              <p:cNvPr id="7" name="Table 6"/>
              <p:cNvGraphicFramePr>
                <a:graphicFrameLocks noGrp="1"/>
              </p:cNvGraphicFramePr>
              <p:nvPr>
                <p:extLst>
                  <p:ext uri="{D42A27DB-BD31-4B8C-83A1-F6EECF244321}">
                    <p14:modId xmlns:p14="http://schemas.microsoft.com/office/powerpoint/2010/main" val="920897659"/>
                  </p:ext>
                </p:extLst>
              </p:nvPr>
            </p:nvGraphicFramePr>
            <p:xfrm>
              <a:off x="457201" y="1417638"/>
              <a:ext cx="8229600" cy="3794349"/>
            </p:xfrm>
            <a:graphic>
              <a:graphicData uri="http://schemas.openxmlformats.org/drawingml/2006/table">
                <a:tbl>
                  <a:tblPr firstRow="1" bandRow="1">
                    <a:tableStyleId>{5C22544A-7EE6-4342-B048-85BDC9FD1C3A}</a:tableStyleId>
                  </a:tblPr>
                  <a:tblGrid>
                    <a:gridCol w="1645920"/>
                    <a:gridCol w="1645920"/>
                    <a:gridCol w="1693816"/>
                    <a:gridCol w="1598024"/>
                    <a:gridCol w="1645920"/>
                  </a:tblGrid>
                  <a:tr h="839191">
                    <a:tc>
                      <a:txBody>
                        <a:bodyPr/>
                        <a:lstStyle/>
                        <a:p>
                          <a:pPr marL="0" marR="0" algn="ctr">
                            <a:lnSpc>
                              <a:spcPct val="107000"/>
                            </a:lnSpc>
                            <a:spcBef>
                              <a:spcPts val="0"/>
                            </a:spcBef>
                            <a:spcAft>
                              <a:spcPts val="0"/>
                            </a:spcAft>
                            <a:tabLst>
                              <a:tab pos="1627505" algn="l"/>
                            </a:tabLs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gridSpan="2">
                      <a:txBody>
                        <a:bodyPr/>
                        <a:lstStyle/>
                        <a:p>
                          <a:pPr marL="0" marR="0" algn="ctr">
                            <a:lnSpc>
                              <a:spcPct val="107000"/>
                            </a:lnSpc>
                            <a:spcBef>
                              <a:spcPts val="0"/>
                            </a:spcBef>
                            <a:spcAft>
                              <a:spcPts val="0"/>
                            </a:spcAft>
                            <a:tabLst>
                              <a:tab pos="1627505" algn="l"/>
                            </a:tabLst>
                          </a:pPr>
                          <a14:m>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𝛆</m:t>
                                      </m:r>
                                    </m:e>
                                    <m:sub>
                                      <m:r>
                                        <a:rPr lang="en-US" sz="2800">
                                          <a:effectLst/>
                                          <a:latin typeface="Cambria Math" panose="02040503050406030204" pitchFamily="18" charset="0"/>
                                        </a:rPr>
                                        <m:t>𝒓</m:t>
                                      </m:r>
                                    </m:sub>
                                  </m:sSub>
                                </m:e>
                              </m:acc>
                              <m:r>
                                <a:rPr lang="en-US" sz="2800">
                                  <a:effectLst/>
                                  <a:latin typeface="Cambria Math" panose="02040503050406030204" pitchFamily="18" charset="0"/>
                                </a:rPr>
                                <m:t>=</m:t>
                              </m:r>
                            </m:oMath>
                          </a14:m>
                          <a:r>
                            <a:rPr lang="en-US" sz="2800" dirty="0">
                              <a:effectLst/>
                            </a:rPr>
                            <a:t>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hMerge="1">
                      <a:txBody>
                        <a:bodyPr/>
                        <a:lstStyle/>
                        <a:p>
                          <a:endParaRPr lang="en-US"/>
                        </a:p>
                      </a:txBody>
                      <a:tcPr/>
                    </a:tc>
                    <a:tc gridSpan="2">
                      <a:txBody>
                        <a:bodyPr/>
                        <a:lstStyle/>
                        <a:p>
                          <a:pPr marL="0" marR="0" algn="ctr">
                            <a:lnSpc>
                              <a:spcPct val="107000"/>
                            </a:lnSpc>
                            <a:spcBef>
                              <a:spcPts val="0"/>
                            </a:spcBef>
                            <a:spcAft>
                              <a:spcPts val="0"/>
                            </a:spcAft>
                            <a:tabLst>
                              <a:tab pos="1627505" algn="l"/>
                            </a:tabLst>
                          </a:pPr>
                          <a14:m>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𝛆</m:t>
                                      </m:r>
                                    </m:e>
                                    <m:sub>
                                      <m:r>
                                        <a:rPr lang="en-US" sz="2800">
                                          <a:effectLst/>
                                          <a:latin typeface="Cambria Math" panose="02040503050406030204" pitchFamily="18" charset="0"/>
                                        </a:rPr>
                                        <m:t>𝒓</m:t>
                                      </m:r>
                                    </m:sub>
                                  </m:sSub>
                                </m:e>
                              </m:acc>
                              <m:r>
                                <a:rPr lang="en-US" sz="2800">
                                  <a:effectLst/>
                                  <a:latin typeface="Cambria Math" panose="02040503050406030204" pitchFamily="18" charset="0"/>
                                </a:rPr>
                                <m:t>=</m:t>
                              </m:r>
                            </m:oMath>
                          </a14:m>
                          <a:r>
                            <a:rPr lang="en-US" sz="2800" dirty="0">
                              <a:effectLst/>
                            </a:rPr>
                            <a:t>1.16</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hMerge="1">
                      <a:txBody>
                        <a:bodyPr/>
                        <a:lstStyle/>
                        <a:p>
                          <a:endParaRPr lang="en-US"/>
                        </a:p>
                      </a:txBody>
                      <a:tcPr/>
                    </a:tc>
                  </a:tr>
                  <a:tr h="839191">
                    <a:tc>
                      <a:txBody>
                        <a:bodyPr/>
                        <a:lstStyle/>
                        <a:p>
                          <a:pPr marL="0" marR="0" algn="ctr">
                            <a:lnSpc>
                              <a:spcPct val="107000"/>
                            </a:lnSpc>
                            <a:spcBef>
                              <a:spcPts val="0"/>
                            </a:spcBef>
                            <a:spcAft>
                              <a:spcPts val="0"/>
                            </a:spcAft>
                            <a:tabLst>
                              <a:tab pos="1627505" algn="l"/>
                            </a:tabLst>
                          </a:pPr>
                          <a:r>
                            <a:rPr lang="en-US" sz="2800" dirty="0">
                              <a:effectLst/>
                            </a:rPr>
                            <a:t>Parameter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Integrated Band</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a:t>
                          </a:r>
                          <a:r>
                            <a:rPr lang="en-US" sz="2800" dirty="0" smtClean="0">
                              <a:effectLst/>
                            </a:rPr>
                            <a:t>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Integrated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 xmlns:m="http://schemas.openxmlformats.org/officeDocument/2006/math">
                              <m:r>
                                <a:rPr lang="en-US" sz="2800">
                                  <a:effectLst/>
                                  <a:latin typeface="Cambria Math" panose="02040503050406030204" pitchFamily="18" charset="0"/>
                                </a:rPr>
                                <m:t>𝑇</m:t>
                              </m:r>
                            </m:oMath>
                          </a14:m>
                          <a:r>
                            <a:rPr lang="en-US" sz="2800" dirty="0">
                              <a:effectLst/>
                            </a:rPr>
                            <a:t>, K</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solidFill>
                                <a:srgbClr val="C00000"/>
                              </a:solidFill>
                              <a:effectLst/>
                            </a:rPr>
                            <a:t>3,175</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3,127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2,707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2,623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Para xmlns:m="http://schemas.openxmlformats.org/officeDocument/2006/math">
                              <m:oMathParaPr>
                                <m:jc m:val="centerGroup"/>
                              </m:oMathParaPr>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𝜀</m:t>
                                        </m:r>
                                      </m:e>
                                      <m:sub>
                                        <m:r>
                                          <a:rPr lang="en-US" sz="2800">
                                            <a:effectLst/>
                                            <a:latin typeface="Cambria Math" panose="02040503050406030204" pitchFamily="18" charset="0"/>
                                          </a:rPr>
                                          <m:t>1</m:t>
                                        </m:r>
                                      </m:sub>
                                    </m:sSub>
                                  </m:e>
                                </m:acc>
                              </m:oMath>
                            </m:oMathPara>
                          </a14:m>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0.81</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1.29</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Para xmlns:m="http://schemas.openxmlformats.org/officeDocument/2006/math">
                              <m:oMathParaPr>
                                <m:jc m:val="centerGroup"/>
                              </m:oMathParaPr>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𝜀</m:t>
                                        </m:r>
                                      </m:e>
                                      <m:sub>
                                        <m:r>
                                          <a:rPr lang="en-US" sz="2800">
                                            <a:effectLst/>
                                            <a:latin typeface="Cambria Math" panose="02040503050406030204" pitchFamily="18" charset="0"/>
                                          </a:rPr>
                                          <m:t>2</m:t>
                                        </m:r>
                                      </m:sub>
                                    </m:sSub>
                                  </m:e>
                                </m:acc>
                              </m:oMath>
                            </m:oMathPara>
                          </a14:m>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0.81</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bl>
              </a:graphicData>
            </a:graphic>
          </p:graphicFrame>
        </mc:Choice>
        <mc:Fallback xmlns="">
          <p:graphicFrame>
            <p:nvGraphicFramePr>
              <p:cNvPr id="7" name="Table 6"/>
              <p:cNvGraphicFramePr>
                <a:graphicFrameLocks noGrp="1"/>
              </p:cNvGraphicFramePr>
              <p:nvPr>
                <p:extLst>
                  <p:ext uri="{D42A27DB-BD31-4B8C-83A1-F6EECF244321}">
                    <p14:modId xmlns:p14="http://schemas.microsoft.com/office/powerpoint/2010/main" val="920897659"/>
                  </p:ext>
                </p:extLst>
              </p:nvPr>
            </p:nvGraphicFramePr>
            <p:xfrm>
              <a:off x="457201" y="1417638"/>
              <a:ext cx="8229600" cy="3794349"/>
            </p:xfrm>
            <a:graphic>
              <a:graphicData uri="http://schemas.openxmlformats.org/drawingml/2006/table">
                <a:tbl>
                  <a:tblPr firstRow="1" bandRow="1">
                    <a:tableStyleId>{5C22544A-7EE6-4342-B048-85BDC9FD1C3A}</a:tableStyleId>
                  </a:tblPr>
                  <a:tblGrid>
                    <a:gridCol w="1645920"/>
                    <a:gridCol w="1645920"/>
                    <a:gridCol w="1693816"/>
                    <a:gridCol w="1598024"/>
                    <a:gridCol w="1645920"/>
                  </a:tblGrid>
                  <a:tr h="839191">
                    <a:tc>
                      <a:txBody>
                        <a:bodyPr/>
                        <a:lstStyle/>
                        <a:p>
                          <a:pPr marL="0" marR="0" algn="ctr">
                            <a:lnSpc>
                              <a:spcPct val="107000"/>
                            </a:lnSpc>
                            <a:spcBef>
                              <a:spcPts val="0"/>
                            </a:spcBef>
                            <a:spcAft>
                              <a:spcPts val="0"/>
                            </a:spcAft>
                            <a:tabLst>
                              <a:tab pos="1627505" algn="l"/>
                            </a:tabLs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gridSpan="2">
                      <a:txBody>
                        <a:bodyPr/>
                        <a:lstStyle/>
                        <a:p>
                          <a:endParaRPr lang="en-US"/>
                        </a:p>
                      </a:txBody>
                      <a:tcPr marL="48395" marR="48395" marT="0" marB="0" anchor="ctr">
                        <a:blipFill rotWithShape="0">
                          <a:blip r:embed="rId3"/>
                          <a:stretch>
                            <a:fillRect l="-49635" t="-725" r="-97993" b="-363043"/>
                          </a:stretch>
                        </a:blipFill>
                      </a:tcPr>
                    </a:tc>
                    <a:tc hMerge="1">
                      <a:txBody>
                        <a:bodyPr/>
                        <a:lstStyle/>
                        <a:p>
                          <a:endParaRPr lang="en-US"/>
                        </a:p>
                      </a:txBody>
                      <a:tcPr/>
                    </a:tc>
                    <a:tc gridSpan="2">
                      <a:txBody>
                        <a:bodyPr/>
                        <a:lstStyle/>
                        <a:p>
                          <a:endParaRPr lang="en-US"/>
                        </a:p>
                      </a:txBody>
                      <a:tcPr marL="48395" marR="48395" marT="0" marB="0" anchor="ctr">
                        <a:blipFill rotWithShape="0">
                          <a:blip r:embed="rId3"/>
                          <a:stretch>
                            <a:fillRect l="-153846" t="-725" r="-750" b="-363043"/>
                          </a:stretch>
                        </a:blipFill>
                      </a:tcPr>
                    </a:tc>
                    <a:tc hMerge="1">
                      <a:txBody>
                        <a:bodyPr/>
                        <a:lstStyle/>
                        <a:p>
                          <a:endParaRPr lang="en-US"/>
                        </a:p>
                      </a:txBody>
                      <a:tcPr/>
                    </a:tc>
                  </a:tr>
                  <a:tr h="913130">
                    <a:tc>
                      <a:txBody>
                        <a:bodyPr/>
                        <a:lstStyle/>
                        <a:p>
                          <a:pPr marL="0" marR="0" algn="ctr">
                            <a:lnSpc>
                              <a:spcPct val="107000"/>
                            </a:lnSpc>
                            <a:spcBef>
                              <a:spcPts val="0"/>
                            </a:spcBef>
                            <a:spcAft>
                              <a:spcPts val="0"/>
                            </a:spcAft>
                            <a:tabLst>
                              <a:tab pos="1627505" algn="l"/>
                            </a:tabLst>
                          </a:pPr>
                          <a:r>
                            <a:rPr lang="en-US" sz="2800" dirty="0">
                              <a:effectLst/>
                            </a:rPr>
                            <a:t>Parameter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Integrated Band</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a:t>
                          </a:r>
                          <a:r>
                            <a:rPr lang="en-US" sz="2800" dirty="0" smtClean="0">
                              <a:effectLst/>
                            </a:rPr>
                            <a:t>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Integrated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260360" r="-401852" b="-216216"/>
                          </a:stretch>
                        </a:blipFill>
                      </a:tcPr>
                    </a:tc>
                    <a:tc>
                      <a:txBody>
                        <a:bodyPr/>
                        <a:lstStyle/>
                        <a:p>
                          <a:pPr marL="0" marR="0" algn="ctr">
                            <a:lnSpc>
                              <a:spcPct val="107000"/>
                            </a:lnSpc>
                            <a:spcBef>
                              <a:spcPts val="0"/>
                            </a:spcBef>
                            <a:spcAft>
                              <a:spcPts val="0"/>
                            </a:spcAft>
                            <a:tabLst>
                              <a:tab pos="1627505" algn="l"/>
                            </a:tabLst>
                          </a:pPr>
                          <a:r>
                            <a:rPr lang="en-US" sz="2800" dirty="0" smtClean="0">
                              <a:solidFill>
                                <a:srgbClr val="C00000"/>
                              </a:solidFill>
                              <a:effectLst/>
                            </a:rPr>
                            <a:t>3,175</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3,127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2,707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2,623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357143" r="-401852" b="-114286"/>
                          </a:stretch>
                        </a:blipFill>
                      </a:tcP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0.81</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1.29</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457143" r="-401852" b="-14286"/>
                          </a:stretch>
                        </a:blipFill>
                      </a:tcP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0.81</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bl>
              </a:graphicData>
            </a:graphic>
          </p:graphicFrame>
        </mc:Fallback>
      </mc:AlternateContent>
      <p:sp>
        <p:nvSpPr>
          <p:cNvPr id="3" name="TextBox 2"/>
          <p:cNvSpPr txBox="1"/>
          <p:nvPr/>
        </p:nvSpPr>
        <p:spPr>
          <a:xfrm>
            <a:off x="2256184" y="5406887"/>
            <a:ext cx="4611756" cy="523220"/>
          </a:xfrm>
          <a:prstGeom prst="rect">
            <a:avLst/>
          </a:prstGeom>
          <a:noFill/>
        </p:spPr>
        <p:txBody>
          <a:bodyPr wrap="square" rtlCol="0">
            <a:spAutoFit/>
          </a:bodyPr>
          <a:lstStyle/>
          <a:p>
            <a:r>
              <a:rPr lang="en-US" sz="2800" dirty="0" smtClean="0"/>
              <a:t>Actual Temperature = 3,000 K</a:t>
            </a:r>
            <a:endParaRPr lang="en-US" sz="2800" dirty="0"/>
          </a:p>
        </p:txBody>
      </p:sp>
    </p:spTree>
    <p:extLst>
      <p:ext uri="{BB962C8B-B14F-4D97-AF65-F5344CB8AC3E}">
        <p14:creationId xmlns:p14="http://schemas.microsoft.com/office/powerpoint/2010/main" val="3383010993"/>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latin typeface="+mj-lt"/>
              </a:rPr>
              <a:t>Example </a:t>
            </a:r>
            <a:r>
              <a:rPr lang="en-US" sz="3200" dirty="0" smtClean="0">
                <a:latin typeface="+mj-lt"/>
              </a:rPr>
              <a:t>15 </a:t>
            </a:r>
            <a:r>
              <a:rPr lang="en-US" sz="3200" dirty="0">
                <a:latin typeface="+mj-lt"/>
              </a:rPr>
              <a:t>- </a:t>
            </a:r>
            <a:r>
              <a:rPr lang="en-US" sz="3200" dirty="0" smtClean="0">
                <a:latin typeface="+mj-lt"/>
              </a:rPr>
              <a:t>VI</a:t>
            </a:r>
            <a:endParaRPr lang="en-US" sz="3200" dirty="0">
              <a:latin typeface="+mj-lt"/>
            </a:endParaRPr>
          </a:p>
        </p:txBody>
      </p:sp>
      <mc:AlternateContent xmlns:mc="http://schemas.openxmlformats.org/markup-compatibility/2006" xmlns:a14="http://schemas.microsoft.com/office/drawing/2010/main">
        <mc:Choice Requires="a14">
          <p:graphicFrame>
            <p:nvGraphicFramePr>
              <p:cNvPr id="7" name="Table 6"/>
              <p:cNvGraphicFramePr>
                <a:graphicFrameLocks noGrp="1"/>
              </p:cNvGraphicFramePr>
              <p:nvPr>
                <p:extLst>
                  <p:ext uri="{D42A27DB-BD31-4B8C-83A1-F6EECF244321}">
                    <p14:modId xmlns:p14="http://schemas.microsoft.com/office/powerpoint/2010/main" val="2217451889"/>
                  </p:ext>
                </p:extLst>
              </p:nvPr>
            </p:nvGraphicFramePr>
            <p:xfrm>
              <a:off x="457201" y="1417638"/>
              <a:ext cx="8229600" cy="3794349"/>
            </p:xfrm>
            <a:graphic>
              <a:graphicData uri="http://schemas.openxmlformats.org/drawingml/2006/table">
                <a:tbl>
                  <a:tblPr firstRow="1" bandRow="1">
                    <a:tableStyleId>{5C22544A-7EE6-4342-B048-85BDC9FD1C3A}</a:tableStyleId>
                  </a:tblPr>
                  <a:tblGrid>
                    <a:gridCol w="1645920"/>
                    <a:gridCol w="1645920"/>
                    <a:gridCol w="1693816"/>
                    <a:gridCol w="1598024"/>
                    <a:gridCol w="1645920"/>
                  </a:tblGrid>
                  <a:tr h="839191">
                    <a:tc>
                      <a:txBody>
                        <a:bodyPr/>
                        <a:lstStyle/>
                        <a:p>
                          <a:pPr marL="0" marR="0" algn="ctr">
                            <a:lnSpc>
                              <a:spcPct val="107000"/>
                            </a:lnSpc>
                            <a:spcBef>
                              <a:spcPts val="0"/>
                            </a:spcBef>
                            <a:spcAft>
                              <a:spcPts val="0"/>
                            </a:spcAft>
                            <a:tabLst>
                              <a:tab pos="1627505" algn="l"/>
                            </a:tabLs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gridSpan="2">
                      <a:txBody>
                        <a:bodyPr/>
                        <a:lstStyle/>
                        <a:p>
                          <a:pPr marL="0" marR="0" algn="ctr">
                            <a:lnSpc>
                              <a:spcPct val="107000"/>
                            </a:lnSpc>
                            <a:spcBef>
                              <a:spcPts val="0"/>
                            </a:spcBef>
                            <a:spcAft>
                              <a:spcPts val="0"/>
                            </a:spcAft>
                            <a:tabLst>
                              <a:tab pos="1627505" algn="l"/>
                            </a:tabLst>
                          </a:pPr>
                          <a14:m>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𝛆</m:t>
                                      </m:r>
                                    </m:e>
                                    <m:sub>
                                      <m:r>
                                        <a:rPr lang="en-US" sz="2800">
                                          <a:effectLst/>
                                          <a:latin typeface="Cambria Math" panose="02040503050406030204" pitchFamily="18" charset="0"/>
                                        </a:rPr>
                                        <m:t>𝒓</m:t>
                                      </m:r>
                                    </m:sub>
                                  </m:sSub>
                                </m:e>
                              </m:acc>
                              <m:r>
                                <a:rPr lang="en-US" sz="2800">
                                  <a:effectLst/>
                                  <a:latin typeface="Cambria Math" panose="02040503050406030204" pitchFamily="18" charset="0"/>
                                </a:rPr>
                                <m:t>=</m:t>
                              </m:r>
                            </m:oMath>
                          </a14:m>
                          <a:r>
                            <a:rPr lang="en-US" sz="2800" dirty="0">
                              <a:effectLst/>
                            </a:rPr>
                            <a:t>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hMerge="1">
                      <a:txBody>
                        <a:bodyPr/>
                        <a:lstStyle/>
                        <a:p>
                          <a:endParaRPr lang="en-US"/>
                        </a:p>
                      </a:txBody>
                      <a:tcPr/>
                    </a:tc>
                    <a:tc gridSpan="2">
                      <a:txBody>
                        <a:bodyPr/>
                        <a:lstStyle/>
                        <a:p>
                          <a:pPr marL="0" marR="0" algn="ctr">
                            <a:lnSpc>
                              <a:spcPct val="107000"/>
                            </a:lnSpc>
                            <a:spcBef>
                              <a:spcPts val="0"/>
                            </a:spcBef>
                            <a:spcAft>
                              <a:spcPts val="0"/>
                            </a:spcAft>
                            <a:tabLst>
                              <a:tab pos="1627505" algn="l"/>
                            </a:tabLst>
                          </a:pPr>
                          <a14:m>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𝛆</m:t>
                                      </m:r>
                                    </m:e>
                                    <m:sub>
                                      <m:r>
                                        <a:rPr lang="en-US" sz="2800">
                                          <a:effectLst/>
                                          <a:latin typeface="Cambria Math" panose="02040503050406030204" pitchFamily="18" charset="0"/>
                                        </a:rPr>
                                        <m:t>𝒓</m:t>
                                      </m:r>
                                    </m:sub>
                                  </m:sSub>
                                </m:e>
                              </m:acc>
                              <m:r>
                                <a:rPr lang="en-US" sz="2800">
                                  <a:effectLst/>
                                  <a:latin typeface="Cambria Math" panose="02040503050406030204" pitchFamily="18" charset="0"/>
                                </a:rPr>
                                <m:t>=</m:t>
                              </m:r>
                            </m:oMath>
                          </a14:m>
                          <a:r>
                            <a:rPr lang="en-US" sz="2800" dirty="0">
                              <a:effectLst/>
                            </a:rPr>
                            <a:t>1.16</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hMerge="1">
                      <a:txBody>
                        <a:bodyPr/>
                        <a:lstStyle/>
                        <a:p>
                          <a:endParaRPr lang="en-US"/>
                        </a:p>
                      </a:txBody>
                      <a:tcPr/>
                    </a:tc>
                  </a:tr>
                  <a:tr h="839191">
                    <a:tc>
                      <a:txBody>
                        <a:bodyPr/>
                        <a:lstStyle/>
                        <a:p>
                          <a:pPr marL="0" marR="0" algn="ctr">
                            <a:lnSpc>
                              <a:spcPct val="107000"/>
                            </a:lnSpc>
                            <a:spcBef>
                              <a:spcPts val="0"/>
                            </a:spcBef>
                            <a:spcAft>
                              <a:spcPts val="0"/>
                            </a:spcAft>
                            <a:tabLst>
                              <a:tab pos="1627505" algn="l"/>
                            </a:tabLst>
                          </a:pPr>
                          <a:r>
                            <a:rPr lang="en-US" sz="2800" dirty="0">
                              <a:effectLst/>
                            </a:rPr>
                            <a:t>Parameter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Integrated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a:t>
                          </a:r>
                          <a:r>
                            <a:rPr lang="en-US" sz="2800" dirty="0" smtClean="0">
                              <a:effectLst/>
                            </a:rPr>
                            <a:t>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Integrated Band</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 xmlns:m="http://schemas.openxmlformats.org/officeDocument/2006/math">
                              <m:r>
                                <a:rPr lang="en-US" sz="2800">
                                  <a:effectLst/>
                                  <a:latin typeface="Cambria Math" panose="02040503050406030204" pitchFamily="18" charset="0"/>
                                </a:rPr>
                                <m:t>𝑇</m:t>
                              </m:r>
                            </m:oMath>
                          </a14:m>
                          <a:r>
                            <a:rPr lang="en-US" sz="2800" dirty="0">
                              <a:effectLst/>
                            </a:rPr>
                            <a:t>, K</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3,175</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3,127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solidFill>
                                <a:srgbClr val="C00000"/>
                              </a:solidFill>
                              <a:effectLst/>
                            </a:rPr>
                            <a:t>2,707</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2,623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Para xmlns:m="http://schemas.openxmlformats.org/officeDocument/2006/math">
                              <m:oMathParaPr>
                                <m:jc m:val="centerGroup"/>
                              </m:oMathParaPr>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𝜀</m:t>
                                        </m:r>
                                      </m:e>
                                      <m:sub>
                                        <m:r>
                                          <a:rPr lang="en-US" sz="2800">
                                            <a:effectLst/>
                                            <a:latin typeface="Cambria Math" panose="02040503050406030204" pitchFamily="18" charset="0"/>
                                          </a:rPr>
                                          <m:t>1</m:t>
                                        </m:r>
                                      </m:sub>
                                    </m:sSub>
                                  </m:e>
                                </m:acc>
                              </m:oMath>
                            </m:oMathPara>
                          </a14:m>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1.27</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1.29</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Para xmlns:m="http://schemas.openxmlformats.org/officeDocument/2006/math">
                              <m:oMathParaPr>
                                <m:jc m:val="centerGroup"/>
                              </m:oMathParaPr>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𝜀</m:t>
                                        </m:r>
                                      </m:e>
                                      <m:sub>
                                        <m:r>
                                          <a:rPr lang="en-US" sz="2800">
                                            <a:effectLst/>
                                            <a:latin typeface="Cambria Math" panose="02040503050406030204" pitchFamily="18" charset="0"/>
                                          </a:rPr>
                                          <m:t>2</m:t>
                                        </m:r>
                                      </m:sub>
                                    </m:sSub>
                                  </m:e>
                                </m:acc>
                              </m:oMath>
                            </m:oMathPara>
                          </a14:m>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1.10</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bl>
              </a:graphicData>
            </a:graphic>
          </p:graphicFrame>
        </mc:Choice>
        <mc:Fallback xmlns="">
          <p:graphicFrame>
            <p:nvGraphicFramePr>
              <p:cNvPr id="7" name="Table 6"/>
              <p:cNvGraphicFramePr>
                <a:graphicFrameLocks noGrp="1"/>
              </p:cNvGraphicFramePr>
              <p:nvPr>
                <p:extLst>
                  <p:ext uri="{D42A27DB-BD31-4B8C-83A1-F6EECF244321}">
                    <p14:modId xmlns:p14="http://schemas.microsoft.com/office/powerpoint/2010/main" val="2217451889"/>
                  </p:ext>
                </p:extLst>
              </p:nvPr>
            </p:nvGraphicFramePr>
            <p:xfrm>
              <a:off x="457201" y="1417638"/>
              <a:ext cx="8229600" cy="3794349"/>
            </p:xfrm>
            <a:graphic>
              <a:graphicData uri="http://schemas.openxmlformats.org/drawingml/2006/table">
                <a:tbl>
                  <a:tblPr firstRow="1" bandRow="1">
                    <a:tableStyleId>{5C22544A-7EE6-4342-B048-85BDC9FD1C3A}</a:tableStyleId>
                  </a:tblPr>
                  <a:tblGrid>
                    <a:gridCol w="1645920"/>
                    <a:gridCol w="1645920"/>
                    <a:gridCol w="1693816"/>
                    <a:gridCol w="1598024"/>
                    <a:gridCol w="1645920"/>
                  </a:tblGrid>
                  <a:tr h="839191">
                    <a:tc>
                      <a:txBody>
                        <a:bodyPr/>
                        <a:lstStyle/>
                        <a:p>
                          <a:pPr marL="0" marR="0" algn="ctr">
                            <a:lnSpc>
                              <a:spcPct val="107000"/>
                            </a:lnSpc>
                            <a:spcBef>
                              <a:spcPts val="0"/>
                            </a:spcBef>
                            <a:spcAft>
                              <a:spcPts val="0"/>
                            </a:spcAft>
                            <a:tabLst>
                              <a:tab pos="1627505" algn="l"/>
                            </a:tabLs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gridSpan="2">
                      <a:txBody>
                        <a:bodyPr/>
                        <a:lstStyle/>
                        <a:p>
                          <a:endParaRPr lang="en-US"/>
                        </a:p>
                      </a:txBody>
                      <a:tcPr marL="48395" marR="48395" marT="0" marB="0" anchor="ctr">
                        <a:blipFill rotWithShape="0">
                          <a:blip r:embed="rId3"/>
                          <a:stretch>
                            <a:fillRect l="-49635" t="-725" r="-97993" b="-363043"/>
                          </a:stretch>
                        </a:blipFill>
                      </a:tcPr>
                    </a:tc>
                    <a:tc hMerge="1">
                      <a:txBody>
                        <a:bodyPr/>
                        <a:lstStyle/>
                        <a:p>
                          <a:endParaRPr lang="en-US"/>
                        </a:p>
                      </a:txBody>
                      <a:tcPr/>
                    </a:tc>
                    <a:tc gridSpan="2">
                      <a:txBody>
                        <a:bodyPr/>
                        <a:lstStyle/>
                        <a:p>
                          <a:endParaRPr lang="en-US"/>
                        </a:p>
                      </a:txBody>
                      <a:tcPr marL="48395" marR="48395" marT="0" marB="0" anchor="ctr">
                        <a:blipFill rotWithShape="0">
                          <a:blip r:embed="rId3"/>
                          <a:stretch>
                            <a:fillRect l="-153846" t="-725" r="-750" b="-363043"/>
                          </a:stretch>
                        </a:blipFill>
                      </a:tcPr>
                    </a:tc>
                    <a:tc hMerge="1">
                      <a:txBody>
                        <a:bodyPr/>
                        <a:lstStyle/>
                        <a:p>
                          <a:endParaRPr lang="en-US"/>
                        </a:p>
                      </a:txBody>
                      <a:tcPr/>
                    </a:tc>
                  </a:tr>
                  <a:tr h="913130">
                    <a:tc>
                      <a:txBody>
                        <a:bodyPr/>
                        <a:lstStyle/>
                        <a:p>
                          <a:pPr marL="0" marR="0" algn="ctr">
                            <a:lnSpc>
                              <a:spcPct val="107000"/>
                            </a:lnSpc>
                            <a:spcBef>
                              <a:spcPts val="0"/>
                            </a:spcBef>
                            <a:spcAft>
                              <a:spcPts val="0"/>
                            </a:spcAft>
                            <a:tabLst>
                              <a:tab pos="1627505" algn="l"/>
                            </a:tabLst>
                          </a:pPr>
                          <a:r>
                            <a:rPr lang="en-US" sz="2800" dirty="0">
                              <a:effectLst/>
                            </a:rPr>
                            <a:t>Parameter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Integrated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a:t>
                          </a:r>
                          <a:r>
                            <a:rPr lang="en-US" sz="2800" dirty="0" smtClean="0">
                              <a:effectLst/>
                            </a:rPr>
                            <a:t>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Integrated Band</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260360" r="-401852" b="-216216"/>
                          </a:stretch>
                        </a:blipFill>
                      </a:tcPr>
                    </a:tc>
                    <a:tc>
                      <a:txBody>
                        <a:bodyPr/>
                        <a:lstStyle/>
                        <a:p>
                          <a:pPr marL="0" marR="0" algn="ctr">
                            <a:lnSpc>
                              <a:spcPct val="107000"/>
                            </a:lnSpc>
                            <a:spcBef>
                              <a:spcPts val="0"/>
                            </a:spcBef>
                            <a:spcAft>
                              <a:spcPts val="0"/>
                            </a:spcAft>
                            <a:tabLst>
                              <a:tab pos="1627505" algn="l"/>
                            </a:tabLst>
                          </a:pPr>
                          <a:r>
                            <a:rPr lang="en-US" sz="2800" dirty="0" smtClean="0">
                              <a:effectLst/>
                            </a:rPr>
                            <a:t>3,175</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3,127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solidFill>
                                <a:srgbClr val="C00000"/>
                              </a:solidFill>
                              <a:effectLst/>
                            </a:rPr>
                            <a:t>2,707</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2,623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357143" r="-401852" b="-114286"/>
                          </a:stretch>
                        </a:blipFill>
                      </a:tcPr>
                    </a:tc>
                    <a:tc>
                      <a:txBody>
                        <a:bodyPr/>
                        <a:lstStyle/>
                        <a:p>
                          <a:pPr marL="0" marR="0" algn="ctr">
                            <a:lnSpc>
                              <a:spcPct val="107000"/>
                            </a:lnSpc>
                            <a:spcBef>
                              <a:spcPts val="0"/>
                            </a:spcBef>
                            <a:spcAft>
                              <a:spcPts val="0"/>
                            </a:spcAft>
                            <a:tabLst>
                              <a:tab pos="1627505" algn="l"/>
                            </a:tabLst>
                          </a:pPr>
                          <a:r>
                            <a:rPr lang="en-US" sz="2800" dirty="0">
                              <a:effectLst/>
                            </a:rPr>
                            <a:t>0.81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1.27</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1.29</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457143" r="-401852" b="-14286"/>
                          </a:stretch>
                        </a:blipFill>
                      </a:tcPr>
                    </a:tc>
                    <a:tc>
                      <a:txBody>
                        <a:bodyPr/>
                        <a:lstStyle/>
                        <a:p>
                          <a:pPr marL="0" marR="0" algn="ctr">
                            <a:lnSpc>
                              <a:spcPct val="107000"/>
                            </a:lnSpc>
                            <a:spcBef>
                              <a:spcPts val="0"/>
                            </a:spcBef>
                            <a:spcAft>
                              <a:spcPts val="0"/>
                            </a:spcAft>
                            <a:tabLst>
                              <a:tab pos="1627505" algn="l"/>
                            </a:tabLst>
                          </a:pPr>
                          <a:r>
                            <a:rPr lang="en-US" sz="2800" dirty="0">
                              <a:effectLst/>
                            </a:rPr>
                            <a:t>0.81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1.10</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bl>
              </a:graphicData>
            </a:graphic>
          </p:graphicFrame>
        </mc:Fallback>
      </mc:AlternateContent>
      <p:sp>
        <p:nvSpPr>
          <p:cNvPr id="3" name="TextBox 2"/>
          <p:cNvSpPr txBox="1"/>
          <p:nvPr/>
        </p:nvSpPr>
        <p:spPr>
          <a:xfrm>
            <a:off x="2256184" y="5406887"/>
            <a:ext cx="4611756" cy="523220"/>
          </a:xfrm>
          <a:prstGeom prst="rect">
            <a:avLst/>
          </a:prstGeom>
          <a:noFill/>
        </p:spPr>
        <p:txBody>
          <a:bodyPr wrap="square" rtlCol="0">
            <a:spAutoFit/>
          </a:bodyPr>
          <a:lstStyle/>
          <a:p>
            <a:r>
              <a:rPr lang="en-US" sz="2800" dirty="0" smtClean="0"/>
              <a:t>Actual Temperature = 3,000 K</a:t>
            </a:r>
            <a:endParaRPr lang="en-US" sz="2800" dirty="0"/>
          </a:p>
        </p:txBody>
      </p:sp>
    </p:spTree>
    <p:extLst>
      <p:ext uri="{BB962C8B-B14F-4D97-AF65-F5344CB8AC3E}">
        <p14:creationId xmlns:p14="http://schemas.microsoft.com/office/powerpoint/2010/main" val="3577823030"/>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latin typeface="+mj-lt"/>
              </a:rPr>
              <a:t>Example </a:t>
            </a:r>
            <a:r>
              <a:rPr lang="en-US" sz="3200" dirty="0" smtClean="0">
                <a:latin typeface="+mj-lt"/>
              </a:rPr>
              <a:t>15 </a:t>
            </a:r>
            <a:r>
              <a:rPr lang="en-US" sz="3200" dirty="0">
                <a:latin typeface="+mj-lt"/>
              </a:rPr>
              <a:t>- </a:t>
            </a:r>
            <a:r>
              <a:rPr lang="en-US" sz="3200" dirty="0" smtClean="0">
                <a:latin typeface="+mj-lt"/>
              </a:rPr>
              <a:t>VII</a:t>
            </a:r>
            <a:endParaRPr lang="en-US" sz="3200" dirty="0">
              <a:latin typeface="+mj-lt"/>
            </a:endParaRPr>
          </a:p>
        </p:txBody>
      </p:sp>
      <mc:AlternateContent xmlns:mc="http://schemas.openxmlformats.org/markup-compatibility/2006" xmlns:a14="http://schemas.microsoft.com/office/drawing/2010/main">
        <mc:Choice Requires="a14">
          <p:graphicFrame>
            <p:nvGraphicFramePr>
              <p:cNvPr id="7" name="Table 6"/>
              <p:cNvGraphicFramePr>
                <a:graphicFrameLocks noGrp="1"/>
              </p:cNvGraphicFramePr>
              <p:nvPr>
                <p:extLst>
                  <p:ext uri="{D42A27DB-BD31-4B8C-83A1-F6EECF244321}">
                    <p14:modId xmlns:p14="http://schemas.microsoft.com/office/powerpoint/2010/main" val="2637030410"/>
                  </p:ext>
                </p:extLst>
              </p:nvPr>
            </p:nvGraphicFramePr>
            <p:xfrm>
              <a:off x="457201" y="1417638"/>
              <a:ext cx="8229600" cy="3794349"/>
            </p:xfrm>
            <a:graphic>
              <a:graphicData uri="http://schemas.openxmlformats.org/drawingml/2006/table">
                <a:tbl>
                  <a:tblPr firstRow="1" bandRow="1">
                    <a:tableStyleId>{5C22544A-7EE6-4342-B048-85BDC9FD1C3A}</a:tableStyleId>
                  </a:tblPr>
                  <a:tblGrid>
                    <a:gridCol w="1645920"/>
                    <a:gridCol w="1645920"/>
                    <a:gridCol w="1693816"/>
                    <a:gridCol w="1598024"/>
                    <a:gridCol w="1645920"/>
                  </a:tblGrid>
                  <a:tr h="839191">
                    <a:tc>
                      <a:txBody>
                        <a:bodyPr/>
                        <a:lstStyle/>
                        <a:p>
                          <a:pPr marL="0" marR="0" algn="ctr">
                            <a:lnSpc>
                              <a:spcPct val="107000"/>
                            </a:lnSpc>
                            <a:spcBef>
                              <a:spcPts val="0"/>
                            </a:spcBef>
                            <a:spcAft>
                              <a:spcPts val="0"/>
                            </a:spcAft>
                            <a:tabLst>
                              <a:tab pos="1627505" algn="l"/>
                            </a:tabLs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gridSpan="2">
                      <a:txBody>
                        <a:bodyPr/>
                        <a:lstStyle/>
                        <a:p>
                          <a:pPr marL="0" marR="0" algn="ctr">
                            <a:lnSpc>
                              <a:spcPct val="107000"/>
                            </a:lnSpc>
                            <a:spcBef>
                              <a:spcPts val="0"/>
                            </a:spcBef>
                            <a:spcAft>
                              <a:spcPts val="0"/>
                            </a:spcAft>
                            <a:tabLst>
                              <a:tab pos="1627505" algn="l"/>
                            </a:tabLst>
                          </a:pPr>
                          <a14:m>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𝛆</m:t>
                                      </m:r>
                                    </m:e>
                                    <m:sub>
                                      <m:r>
                                        <a:rPr lang="en-US" sz="2800">
                                          <a:effectLst/>
                                          <a:latin typeface="Cambria Math" panose="02040503050406030204" pitchFamily="18" charset="0"/>
                                        </a:rPr>
                                        <m:t>𝒓</m:t>
                                      </m:r>
                                    </m:sub>
                                  </m:sSub>
                                </m:e>
                              </m:acc>
                              <m:r>
                                <a:rPr lang="en-US" sz="2800">
                                  <a:effectLst/>
                                  <a:latin typeface="Cambria Math" panose="02040503050406030204" pitchFamily="18" charset="0"/>
                                </a:rPr>
                                <m:t>=</m:t>
                              </m:r>
                            </m:oMath>
                          </a14:m>
                          <a:r>
                            <a:rPr lang="en-US" sz="2800" dirty="0">
                              <a:effectLst/>
                            </a:rPr>
                            <a:t>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hMerge="1">
                      <a:txBody>
                        <a:bodyPr/>
                        <a:lstStyle/>
                        <a:p>
                          <a:endParaRPr lang="en-US"/>
                        </a:p>
                      </a:txBody>
                      <a:tcPr/>
                    </a:tc>
                    <a:tc gridSpan="2">
                      <a:txBody>
                        <a:bodyPr/>
                        <a:lstStyle/>
                        <a:p>
                          <a:pPr marL="0" marR="0" algn="ctr">
                            <a:lnSpc>
                              <a:spcPct val="107000"/>
                            </a:lnSpc>
                            <a:spcBef>
                              <a:spcPts val="0"/>
                            </a:spcBef>
                            <a:spcAft>
                              <a:spcPts val="0"/>
                            </a:spcAft>
                            <a:tabLst>
                              <a:tab pos="1627505" algn="l"/>
                            </a:tabLst>
                          </a:pPr>
                          <a14:m>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𝛆</m:t>
                                      </m:r>
                                    </m:e>
                                    <m:sub>
                                      <m:r>
                                        <a:rPr lang="en-US" sz="2800">
                                          <a:effectLst/>
                                          <a:latin typeface="Cambria Math" panose="02040503050406030204" pitchFamily="18" charset="0"/>
                                        </a:rPr>
                                        <m:t>𝒓</m:t>
                                      </m:r>
                                    </m:sub>
                                  </m:sSub>
                                </m:e>
                              </m:acc>
                              <m:r>
                                <a:rPr lang="en-US" sz="2800">
                                  <a:effectLst/>
                                  <a:latin typeface="Cambria Math" panose="02040503050406030204" pitchFamily="18" charset="0"/>
                                </a:rPr>
                                <m:t>=</m:t>
                              </m:r>
                            </m:oMath>
                          </a14:m>
                          <a:r>
                            <a:rPr lang="en-US" sz="2800" dirty="0">
                              <a:effectLst/>
                            </a:rPr>
                            <a:t>1.16</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hMerge="1">
                      <a:txBody>
                        <a:bodyPr/>
                        <a:lstStyle/>
                        <a:p>
                          <a:endParaRPr lang="en-US"/>
                        </a:p>
                      </a:txBody>
                      <a:tcPr/>
                    </a:tc>
                  </a:tr>
                  <a:tr h="839191">
                    <a:tc>
                      <a:txBody>
                        <a:bodyPr/>
                        <a:lstStyle/>
                        <a:p>
                          <a:pPr marL="0" marR="0" algn="ctr">
                            <a:lnSpc>
                              <a:spcPct val="107000"/>
                            </a:lnSpc>
                            <a:spcBef>
                              <a:spcPts val="0"/>
                            </a:spcBef>
                            <a:spcAft>
                              <a:spcPts val="0"/>
                            </a:spcAft>
                            <a:tabLst>
                              <a:tab pos="1627505" algn="l"/>
                            </a:tabLst>
                          </a:pPr>
                          <a:r>
                            <a:rPr lang="en-US" sz="2800" dirty="0">
                              <a:effectLst/>
                            </a:rPr>
                            <a:t>Parameter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baseline="0" dirty="0">
                              <a:solidFill>
                                <a:schemeClr val="tx1"/>
                              </a:solidFill>
                              <a:effectLst/>
                            </a:rPr>
                            <a:t>Integrated Band</a:t>
                          </a:r>
                          <a:endParaRPr lang="en-US" sz="280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Averaged </a:t>
                          </a:r>
                          <a:r>
                            <a:rPr lang="en-US" sz="2800" dirty="0" smtClean="0">
                              <a:solidFill>
                                <a:srgbClr val="C00000"/>
                              </a:solidFill>
                              <a:effectLst/>
                            </a:rPr>
                            <a:t>Band</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Integrated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 xmlns:m="http://schemas.openxmlformats.org/officeDocument/2006/math">
                              <m:r>
                                <a:rPr lang="en-US" sz="2800">
                                  <a:effectLst/>
                                  <a:latin typeface="Cambria Math" panose="02040503050406030204" pitchFamily="18" charset="0"/>
                                </a:rPr>
                                <m:t>𝑇</m:t>
                              </m:r>
                            </m:oMath>
                          </a14:m>
                          <a:r>
                            <a:rPr lang="en-US" sz="2800" dirty="0">
                              <a:effectLst/>
                            </a:rPr>
                            <a:t>, K</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baseline="0" dirty="0" smtClean="0">
                              <a:solidFill>
                                <a:schemeClr val="tx1"/>
                              </a:solidFill>
                              <a:effectLst/>
                            </a:rPr>
                            <a:t>3,175</a:t>
                          </a:r>
                          <a:endParaRPr lang="en-US" sz="280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3,127</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2,707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2,623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Para xmlns:m="http://schemas.openxmlformats.org/officeDocument/2006/math">
                              <m:oMathParaPr>
                                <m:jc m:val="centerGroup"/>
                              </m:oMathParaPr>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𝜀</m:t>
                                        </m:r>
                                      </m:e>
                                      <m:sub>
                                        <m:r>
                                          <a:rPr lang="en-US" sz="2800">
                                            <a:effectLst/>
                                            <a:latin typeface="Cambria Math" panose="02040503050406030204" pitchFamily="18" charset="0"/>
                                          </a:rPr>
                                          <m:t>1</m:t>
                                        </m:r>
                                      </m:sub>
                                    </m:sSub>
                                  </m:e>
                                </m:acc>
                              </m:oMath>
                            </m:oMathPara>
                          </a14:m>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baseline="0" dirty="0">
                              <a:solidFill>
                                <a:schemeClr val="tx1"/>
                              </a:solidFill>
                              <a:effectLst/>
                            </a:rPr>
                            <a:t>0.81</a:t>
                          </a:r>
                          <a:endParaRPr lang="en-US" sz="280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0.88</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1.29</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Para xmlns:m="http://schemas.openxmlformats.org/officeDocument/2006/math">
                              <m:oMathParaPr>
                                <m:jc m:val="centerGroup"/>
                              </m:oMathParaPr>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𝜀</m:t>
                                        </m:r>
                                      </m:e>
                                      <m:sub>
                                        <m:r>
                                          <a:rPr lang="en-US" sz="2800">
                                            <a:effectLst/>
                                            <a:latin typeface="Cambria Math" panose="02040503050406030204" pitchFamily="18" charset="0"/>
                                          </a:rPr>
                                          <m:t>2</m:t>
                                        </m:r>
                                      </m:sub>
                                    </m:sSub>
                                  </m:e>
                                </m:acc>
                              </m:oMath>
                            </m:oMathPara>
                          </a14:m>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baseline="0" dirty="0">
                              <a:solidFill>
                                <a:schemeClr val="tx1"/>
                              </a:solidFill>
                              <a:effectLst/>
                            </a:rPr>
                            <a:t>0.81</a:t>
                          </a:r>
                          <a:endParaRPr lang="en-US" sz="280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0.88</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bl>
              </a:graphicData>
            </a:graphic>
          </p:graphicFrame>
        </mc:Choice>
        <mc:Fallback xmlns="">
          <p:graphicFrame>
            <p:nvGraphicFramePr>
              <p:cNvPr id="7" name="Table 6"/>
              <p:cNvGraphicFramePr>
                <a:graphicFrameLocks noGrp="1"/>
              </p:cNvGraphicFramePr>
              <p:nvPr>
                <p:extLst>
                  <p:ext uri="{D42A27DB-BD31-4B8C-83A1-F6EECF244321}">
                    <p14:modId xmlns:p14="http://schemas.microsoft.com/office/powerpoint/2010/main" val="2637030410"/>
                  </p:ext>
                </p:extLst>
              </p:nvPr>
            </p:nvGraphicFramePr>
            <p:xfrm>
              <a:off x="457201" y="1417638"/>
              <a:ext cx="8229600" cy="3794349"/>
            </p:xfrm>
            <a:graphic>
              <a:graphicData uri="http://schemas.openxmlformats.org/drawingml/2006/table">
                <a:tbl>
                  <a:tblPr firstRow="1" bandRow="1">
                    <a:tableStyleId>{5C22544A-7EE6-4342-B048-85BDC9FD1C3A}</a:tableStyleId>
                  </a:tblPr>
                  <a:tblGrid>
                    <a:gridCol w="1645920"/>
                    <a:gridCol w="1645920"/>
                    <a:gridCol w="1693816"/>
                    <a:gridCol w="1598024"/>
                    <a:gridCol w="1645920"/>
                  </a:tblGrid>
                  <a:tr h="839191">
                    <a:tc>
                      <a:txBody>
                        <a:bodyPr/>
                        <a:lstStyle/>
                        <a:p>
                          <a:pPr marL="0" marR="0" algn="ctr">
                            <a:lnSpc>
                              <a:spcPct val="107000"/>
                            </a:lnSpc>
                            <a:spcBef>
                              <a:spcPts val="0"/>
                            </a:spcBef>
                            <a:spcAft>
                              <a:spcPts val="0"/>
                            </a:spcAft>
                            <a:tabLst>
                              <a:tab pos="1627505" algn="l"/>
                            </a:tabLs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gridSpan="2">
                      <a:txBody>
                        <a:bodyPr/>
                        <a:lstStyle/>
                        <a:p>
                          <a:endParaRPr lang="en-US"/>
                        </a:p>
                      </a:txBody>
                      <a:tcPr marL="48395" marR="48395" marT="0" marB="0" anchor="ctr">
                        <a:blipFill rotWithShape="0">
                          <a:blip r:embed="rId3"/>
                          <a:stretch>
                            <a:fillRect l="-49635" t="-725" r="-97993" b="-363043"/>
                          </a:stretch>
                        </a:blipFill>
                      </a:tcPr>
                    </a:tc>
                    <a:tc hMerge="1">
                      <a:txBody>
                        <a:bodyPr/>
                        <a:lstStyle/>
                        <a:p>
                          <a:endParaRPr lang="en-US"/>
                        </a:p>
                      </a:txBody>
                      <a:tcPr/>
                    </a:tc>
                    <a:tc gridSpan="2">
                      <a:txBody>
                        <a:bodyPr/>
                        <a:lstStyle/>
                        <a:p>
                          <a:endParaRPr lang="en-US"/>
                        </a:p>
                      </a:txBody>
                      <a:tcPr marL="48395" marR="48395" marT="0" marB="0" anchor="ctr">
                        <a:blipFill rotWithShape="0">
                          <a:blip r:embed="rId3"/>
                          <a:stretch>
                            <a:fillRect l="-153846" t="-725" r="-750" b="-363043"/>
                          </a:stretch>
                        </a:blipFill>
                      </a:tcPr>
                    </a:tc>
                    <a:tc hMerge="1">
                      <a:txBody>
                        <a:bodyPr/>
                        <a:lstStyle/>
                        <a:p>
                          <a:endParaRPr lang="en-US"/>
                        </a:p>
                      </a:txBody>
                      <a:tcPr/>
                    </a:tc>
                  </a:tr>
                  <a:tr h="913130">
                    <a:tc>
                      <a:txBody>
                        <a:bodyPr/>
                        <a:lstStyle/>
                        <a:p>
                          <a:pPr marL="0" marR="0" algn="ctr">
                            <a:lnSpc>
                              <a:spcPct val="107000"/>
                            </a:lnSpc>
                            <a:spcBef>
                              <a:spcPts val="0"/>
                            </a:spcBef>
                            <a:spcAft>
                              <a:spcPts val="0"/>
                            </a:spcAft>
                            <a:tabLst>
                              <a:tab pos="1627505" algn="l"/>
                            </a:tabLst>
                          </a:pPr>
                          <a:r>
                            <a:rPr lang="en-US" sz="2800" dirty="0">
                              <a:effectLst/>
                            </a:rPr>
                            <a:t>Parameter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baseline="0" dirty="0">
                              <a:solidFill>
                                <a:schemeClr val="tx1"/>
                              </a:solidFill>
                              <a:effectLst/>
                            </a:rPr>
                            <a:t>Integrated Band</a:t>
                          </a:r>
                          <a:endParaRPr lang="en-US" sz="280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Averaged </a:t>
                          </a:r>
                          <a:r>
                            <a:rPr lang="en-US" sz="2800" dirty="0" smtClean="0">
                              <a:solidFill>
                                <a:srgbClr val="C00000"/>
                              </a:solidFill>
                              <a:effectLst/>
                            </a:rPr>
                            <a:t>Band</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Integrated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260360" r="-401852" b="-216216"/>
                          </a:stretch>
                        </a:blipFill>
                      </a:tcPr>
                    </a:tc>
                    <a:tc>
                      <a:txBody>
                        <a:bodyPr/>
                        <a:lstStyle/>
                        <a:p>
                          <a:pPr marL="0" marR="0" algn="ctr">
                            <a:lnSpc>
                              <a:spcPct val="107000"/>
                            </a:lnSpc>
                            <a:spcBef>
                              <a:spcPts val="0"/>
                            </a:spcBef>
                            <a:spcAft>
                              <a:spcPts val="0"/>
                            </a:spcAft>
                            <a:tabLst>
                              <a:tab pos="1627505" algn="l"/>
                            </a:tabLst>
                          </a:pPr>
                          <a:r>
                            <a:rPr lang="en-US" sz="2800" baseline="0" dirty="0" smtClean="0">
                              <a:solidFill>
                                <a:schemeClr val="tx1"/>
                              </a:solidFill>
                              <a:effectLst/>
                            </a:rPr>
                            <a:t>3,175</a:t>
                          </a:r>
                          <a:endParaRPr lang="en-US" sz="280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3,127</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2,707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2,623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357143" r="-401852" b="-114286"/>
                          </a:stretch>
                        </a:blipFill>
                      </a:tcPr>
                    </a:tc>
                    <a:tc>
                      <a:txBody>
                        <a:bodyPr/>
                        <a:lstStyle/>
                        <a:p>
                          <a:pPr marL="0" marR="0" algn="ctr">
                            <a:lnSpc>
                              <a:spcPct val="107000"/>
                            </a:lnSpc>
                            <a:spcBef>
                              <a:spcPts val="0"/>
                            </a:spcBef>
                            <a:spcAft>
                              <a:spcPts val="0"/>
                            </a:spcAft>
                            <a:tabLst>
                              <a:tab pos="1627505" algn="l"/>
                            </a:tabLst>
                          </a:pPr>
                          <a:r>
                            <a:rPr lang="en-US" sz="2800" baseline="0" dirty="0">
                              <a:solidFill>
                                <a:schemeClr val="tx1"/>
                              </a:solidFill>
                              <a:effectLst/>
                            </a:rPr>
                            <a:t>0.81</a:t>
                          </a:r>
                          <a:endParaRPr lang="en-US" sz="280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0.88</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1.29</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457143" r="-401852" b="-14286"/>
                          </a:stretch>
                        </a:blipFill>
                      </a:tcPr>
                    </a:tc>
                    <a:tc>
                      <a:txBody>
                        <a:bodyPr/>
                        <a:lstStyle/>
                        <a:p>
                          <a:pPr marL="0" marR="0" algn="ctr">
                            <a:lnSpc>
                              <a:spcPct val="107000"/>
                            </a:lnSpc>
                            <a:spcBef>
                              <a:spcPts val="0"/>
                            </a:spcBef>
                            <a:spcAft>
                              <a:spcPts val="0"/>
                            </a:spcAft>
                            <a:tabLst>
                              <a:tab pos="1627505" algn="l"/>
                            </a:tabLst>
                          </a:pPr>
                          <a:r>
                            <a:rPr lang="en-US" sz="2800" baseline="0" dirty="0">
                              <a:solidFill>
                                <a:schemeClr val="tx1"/>
                              </a:solidFill>
                              <a:effectLst/>
                            </a:rPr>
                            <a:t>0.81</a:t>
                          </a:r>
                          <a:endParaRPr lang="en-US" sz="280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0.88</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bl>
              </a:graphicData>
            </a:graphic>
          </p:graphicFrame>
        </mc:Fallback>
      </mc:AlternateContent>
      <p:sp>
        <p:nvSpPr>
          <p:cNvPr id="3" name="TextBox 2"/>
          <p:cNvSpPr txBox="1"/>
          <p:nvPr/>
        </p:nvSpPr>
        <p:spPr>
          <a:xfrm>
            <a:off x="2256184" y="5406887"/>
            <a:ext cx="4611756" cy="523220"/>
          </a:xfrm>
          <a:prstGeom prst="rect">
            <a:avLst/>
          </a:prstGeom>
          <a:noFill/>
        </p:spPr>
        <p:txBody>
          <a:bodyPr wrap="square" rtlCol="0">
            <a:spAutoFit/>
          </a:bodyPr>
          <a:lstStyle/>
          <a:p>
            <a:r>
              <a:rPr lang="en-US" sz="2800" dirty="0" smtClean="0"/>
              <a:t>Actual Temperature = 3,000 K</a:t>
            </a:r>
            <a:endParaRPr lang="en-US" sz="2800" dirty="0"/>
          </a:p>
        </p:txBody>
      </p:sp>
    </p:spTree>
    <p:extLst>
      <p:ext uri="{BB962C8B-B14F-4D97-AF65-F5344CB8AC3E}">
        <p14:creationId xmlns:p14="http://schemas.microsoft.com/office/powerpoint/2010/main" val="800479709"/>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latin typeface="+mj-lt"/>
              </a:rPr>
              <a:t>Example </a:t>
            </a:r>
            <a:r>
              <a:rPr lang="en-US" sz="3200" dirty="0" smtClean="0">
                <a:latin typeface="+mj-lt"/>
              </a:rPr>
              <a:t>15 </a:t>
            </a:r>
            <a:r>
              <a:rPr lang="en-US" sz="3200" dirty="0">
                <a:latin typeface="+mj-lt"/>
              </a:rPr>
              <a:t>- </a:t>
            </a:r>
            <a:r>
              <a:rPr lang="en-US" sz="3200" dirty="0" smtClean="0">
                <a:latin typeface="+mj-lt"/>
              </a:rPr>
              <a:t>VIII</a:t>
            </a:r>
            <a:endParaRPr lang="en-US" sz="3200" dirty="0">
              <a:latin typeface="+mj-lt"/>
            </a:endParaRPr>
          </a:p>
        </p:txBody>
      </p:sp>
      <mc:AlternateContent xmlns:mc="http://schemas.openxmlformats.org/markup-compatibility/2006" xmlns:a14="http://schemas.microsoft.com/office/drawing/2010/main">
        <mc:Choice Requires="a14">
          <p:graphicFrame>
            <p:nvGraphicFramePr>
              <p:cNvPr id="7" name="Table 6"/>
              <p:cNvGraphicFramePr>
                <a:graphicFrameLocks noGrp="1"/>
              </p:cNvGraphicFramePr>
              <p:nvPr>
                <p:extLst>
                  <p:ext uri="{D42A27DB-BD31-4B8C-83A1-F6EECF244321}">
                    <p14:modId xmlns:p14="http://schemas.microsoft.com/office/powerpoint/2010/main" val="4246399653"/>
                  </p:ext>
                </p:extLst>
              </p:nvPr>
            </p:nvGraphicFramePr>
            <p:xfrm>
              <a:off x="457201" y="1417638"/>
              <a:ext cx="8229600" cy="3794349"/>
            </p:xfrm>
            <a:graphic>
              <a:graphicData uri="http://schemas.openxmlformats.org/drawingml/2006/table">
                <a:tbl>
                  <a:tblPr firstRow="1" bandRow="1">
                    <a:tableStyleId>{5C22544A-7EE6-4342-B048-85BDC9FD1C3A}</a:tableStyleId>
                  </a:tblPr>
                  <a:tblGrid>
                    <a:gridCol w="1645920"/>
                    <a:gridCol w="1645920"/>
                    <a:gridCol w="1693816"/>
                    <a:gridCol w="1598024"/>
                    <a:gridCol w="1645920"/>
                  </a:tblGrid>
                  <a:tr h="839191">
                    <a:tc>
                      <a:txBody>
                        <a:bodyPr/>
                        <a:lstStyle/>
                        <a:p>
                          <a:pPr marL="0" marR="0" algn="ctr">
                            <a:lnSpc>
                              <a:spcPct val="107000"/>
                            </a:lnSpc>
                            <a:spcBef>
                              <a:spcPts val="0"/>
                            </a:spcBef>
                            <a:spcAft>
                              <a:spcPts val="0"/>
                            </a:spcAft>
                            <a:tabLst>
                              <a:tab pos="1627505" algn="l"/>
                            </a:tabLs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gridSpan="2">
                      <a:txBody>
                        <a:bodyPr/>
                        <a:lstStyle/>
                        <a:p>
                          <a:pPr marL="0" marR="0" algn="ctr">
                            <a:lnSpc>
                              <a:spcPct val="107000"/>
                            </a:lnSpc>
                            <a:spcBef>
                              <a:spcPts val="0"/>
                            </a:spcBef>
                            <a:spcAft>
                              <a:spcPts val="0"/>
                            </a:spcAft>
                            <a:tabLst>
                              <a:tab pos="1627505" algn="l"/>
                            </a:tabLst>
                          </a:pPr>
                          <a14:m>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𝛆</m:t>
                                      </m:r>
                                    </m:e>
                                    <m:sub>
                                      <m:r>
                                        <a:rPr lang="en-US" sz="2800">
                                          <a:effectLst/>
                                          <a:latin typeface="Cambria Math" panose="02040503050406030204" pitchFamily="18" charset="0"/>
                                        </a:rPr>
                                        <m:t>𝒓</m:t>
                                      </m:r>
                                    </m:sub>
                                  </m:sSub>
                                </m:e>
                              </m:acc>
                              <m:r>
                                <a:rPr lang="en-US" sz="2800">
                                  <a:effectLst/>
                                  <a:latin typeface="Cambria Math" panose="02040503050406030204" pitchFamily="18" charset="0"/>
                                </a:rPr>
                                <m:t>=</m:t>
                              </m:r>
                            </m:oMath>
                          </a14:m>
                          <a:r>
                            <a:rPr lang="en-US" sz="2800" dirty="0">
                              <a:effectLst/>
                            </a:rPr>
                            <a:t>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hMerge="1">
                      <a:txBody>
                        <a:bodyPr/>
                        <a:lstStyle/>
                        <a:p>
                          <a:endParaRPr lang="en-US"/>
                        </a:p>
                      </a:txBody>
                      <a:tcPr/>
                    </a:tc>
                    <a:tc gridSpan="2">
                      <a:txBody>
                        <a:bodyPr/>
                        <a:lstStyle/>
                        <a:p>
                          <a:pPr marL="0" marR="0" algn="ctr">
                            <a:lnSpc>
                              <a:spcPct val="107000"/>
                            </a:lnSpc>
                            <a:spcBef>
                              <a:spcPts val="0"/>
                            </a:spcBef>
                            <a:spcAft>
                              <a:spcPts val="0"/>
                            </a:spcAft>
                            <a:tabLst>
                              <a:tab pos="1627505" algn="l"/>
                            </a:tabLst>
                          </a:pPr>
                          <a14:m>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𝛆</m:t>
                                      </m:r>
                                    </m:e>
                                    <m:sub>
                                      <m:r>
                                        <a:rPr lang="en-US" sz="2800">
                                          <a:effectLst/>
                                          <a:latin typeface="Cambria Math" panose="02040503050406030204" pitchFamily="18" charset="0"/>
                                        </a:rPr>
                                        <m:t>𝒓</m:t>
                                      </m:r>
                                    </m:sub>
                                  </m:sSub>
                                </m:e>
                              </m:acc>
                              <m:r>
                                <a:rPr lang="en-US" sz="2800">
                                  <a:effectLst/>
                                  <a:latin typeface="Cambria Math" panose="02040503050406030204" pitchFamily="18" charset="0"/>
                                </a:rPr>
                                <m:t>=</m:t>
                              </m:r>
                            </m:oMath>
                          </a14:m>
                          <a:r>
                            <a:rPr lang="en-US" sz="2800" dirty="0">
                              <a:effectLst/>
                            </a:rPr>
                            <a:t>1.16</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hMerge="1">
                      <a:txBody>
                        <a:bodyPr/>
                        <a:lstStyle/>
                        <a:p>
                          <a:endParaRPr lang="en-US"/>
                        </a:p>
                      </a:txBody>
                      <a:tcPr/>
                    </a:tc>
                  </a:tr>
                  <a:tr h="839191">
                    <a:tc>
                      <a:txBody>
                        <a:bodyPr/>
                        <a:lstStyle/>
                        <a:p>
                          <a:pPr marL="0" marR="0" algn="ctr">
                            <a:lnSpc>
                              <a:spcPct val="107000"/>
                            </a:lnSpc>
                            <a:spcBef>
                              <a:spcPts val="0"/>
                            </a:spcBef>
                            <a:spcAft>
                              <a:spcPts val="0"/>
                            </a:spcAft>
                            <a:tabLst>
                              <a:tab pos="1627505" algn="l"/>
                            </a:tabLst>
                          </a:pPr>
                          <a:r>
                            <a:rPr lang="en-US" sz="2800" dirty="0">
                              <a:effectLst/>
                            </a:rPr>
                            <a:t>Parameter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Integrated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a:t>
                          </a:r>
                          <a:r>
                            <a:rPr lang="en-US" sz="2800" dirty="0" smtClean="0">
                              <a:effectLst/>
                            </a:rPr>
                            <a:t>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Integrated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Averaged Band</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 xmlns:m="http://schemas.openxmlformats.org/officeDocument/2006/math">
                              <m:r>
                                <a:rPr lang="en-US" sz="2800">
                                  <a:effectLst/>
                                  <a:latin typeface="Cambria Math" panose="02040503050406030204" pitchFamily="18" charset="0"/>
                                </a:rPr>
                                <m:t>𝑇</m:t>
                              </m:r>
                            </m:oMath>
                          </a14:m>
                          <a:r>
                            <a:rPr lang="en-US" sz="2800" dirty="0">
                              <a:effectLst/>
                            </a:rPr>
                            <a:t>, K</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3,175</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3,127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2,707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solidFill>
                                <a:srgbClr val="C00000"/>
                              </a:solidFill>
                              <a:effectLst/>
                            </a:rPr>
                            <a:t>2,623</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Para xmlns:m="http://schemas.openxmlformats.org/officeDocument/2006/math">
                              <m:oMathParaPr>
                                <m:jc m:val="centerGroup"/>
                              </m:oMathParaPr>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𝜀</m:t>
                                        </m:r>
                                      </m:e>
                                      <m:sub>
                                        <m:r>
                                          <a:rPr lang="en-US" sz="2800">
                                            <a:effectLst/>
                                            <a:latin typeface="Cambria Math" panose="02040503050406030204" pitchFamily="18" charset="0"/>
                                          </a:rPr>
                                          <m:t>1</m:t>
                                        </m:r>
                                      </m:sub>
                                    </m:sSub>
                                  </m:e>
                                </m:acc>
                              </m:oMath>
                            </m:oMathPara>
                          </a14:m>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1.29</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pPr marL="0" marR="0" algn="ctr">
                            <a:lnSpc>
                              <a:spcPct val="107000"/>
                            </a:lnSpc>
                            <a:spcBef>
                              <a:spcPts val="0"/>
                            </a:spcBef>
                            <a:spcAft>
                              <a:spcPts val="0"/>
                            </a:spcAft>
                            <a:tabLst>
                              <a:tab pos="1627505" algn="l"/>
                            </a:tabLst>
                          </a:pPr>
                          <a14:m>
                            <m:oMathPara xmlns:m="http://schemas.openxmlformats.org/officeDocument/2006/math">
                              <m:oMathParaPr>
                                <m:jc m:val="centerGroup"/>
                              </m:oMathParaPr>
                              <m:oMath xmlns:m="http://schemas.openxmlformats.org/officeDocument/2006/math">
                                <m:acc>
                                  <m:accPr>
                                    <m:chr m:val="̅"/>
                                    <m:ctrlPr>
                                      <a:rPr lang="en-US" sz="2800" i="1">
                                        <a:effectLst/>
                                        <a:latin typeface="Cambria Math" panose="02040503050406030204" pitchFamily="18" charset="0"/>
                                      </a:rPr>
                                    </m:ctrlPr>
                                  </m:accPr>
                                  <m:e>
                                    <m:sSub>
                                      <m:sSubPr>
                                        <m:ctrlPr>
                                          <a:rPr lang="en-US" sz="2800" i="1">
                                            <a:effectLst/>
                                            <a:latin typeface="Cambria Math" panose="02040503050406030204" pitchFamily="18" charset="0"/>
                                          </a:rPr>
                                        </m:ctrlPr>
                                      </m:sSubPr>
                                      <m:e>
                                        <m:r>
                                          <a:rPr lang="en-US" sz="2800">
                                            <a:effectLst/>
                                            <a:latin typeface="Cambria Math" panose="02040503050406030204" pitchFamily="18" charset="0"/>
                                          </a:rPr>
                                          <m:t>𝜀</m:t>
                                        </m:r>
                                      </m:e>
                                      <m:sub>
                                        <m:r>
                                          <a:rPr lang="en-US" sz="2800">
                                            <a:effectLst/>
                                            <a:latin typeface="Cambria Math" panose="02040503050406030204" pitchFamily="18" charset="0"/>
                                          </a:rPr>
                                          <m:t>2</m:t>
                                        </m:r>
                                      </m:sub>
                                    </m:sSub>
                                  </m:e>
                                </m:acc>
                              </m:oMath>
                            </m:oMathPara>
                          </a14:m>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1.12</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bl>
              </a:graphicData>
            </a:graphic>
          </p:graphicFrame>
        </mc:Choice>
        <mc:Fallback xmlns="">
          <p:graphicFrame>
            <p:nvGraphicFramePr>
              <p:cNvPr id="7" name="Table 6"/>
              <p:cNvGraphicFramePr>
                <a:graphicFrameLocks noGrp="1"/>
              </p:cNvGraphicFramePr>
              <p:nvPr>
                <p:extLst>
                  <p:ext uri="{D42A27DB-BD31-4B8C-83A1-F6EECF244321}">
                    <p14:modId xmlns:p14="http://schemas.microsoft.com/office/powerpoint/2010/main" val="4246399653"/>
                  </p:ext>
                </p:extLst>
              </p:nvPr>
            </p:nvGraphicFramePr>
            <p:xfrm>
              <a:off x="457201" y="1417638"/>
              <a:ext cx="8229600" cy="3794349"/>
            </p:xfrm>
            <a:graphic>
              <a:graphicData uri="http://schemas.openxmlformats.org/drawingml/2006/table">
                <a:tbl>
                  <a:tblPr firstRow="1" bandRow="1">
                    <a:tableStyleId>{5C22544A-7EE6-4342-B048-85BDC9FD1C3A}</a:tableStyleId>
                  </a:tblPr>
                  <a:tblGrid>
                    <a:gridCol w="1645920"/>
                    <a:gridCol w="1645920"/>
                    <a:gridCol w="1693816"/>
                    <a:gridCol w="1598024"/>
                    <a:gridCol w="1645920"/>
                  </a:tblGrid>
                  <a:tr h="839191">
                    <a:tc>
                      <a:txBody>
                        <a:bodyPr/>
                        <a:lstStyle/>
                        <a:p>
                          <a:pPr marL="0" marR="0" algn="ctr">
                            <a:lnSpc>
                              <a:spcPct val="107000"/>
                            </a:lnSpc>
                            <a:spcBef>
                              <a:spcPts val="0"/>
                            </a:spcBef>
                            <a:spcAft>
                              <a:spcPts val="0"/>
                            </a:spcAft>
                            <a:tabLst>
                              <a:tab pos="1627505" algn="l"/>
                            </a:tabLs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gridSpan="2">
                      <a:txBody>
                        <a:bodyPr/>
                        <a:lstStyle/>
                        <a:p>
                          <a:endParaRPr lang="en-US"/>
                        </a:p>
                      </a:txBody>
                      <a:tcPr marL="48395" marR="48395" marT="0" marB="0" anchor="ctr">
                        <a:blipFill rotWithShape="0">
                          <a:blip r:embed="rId3"/>
                          <a:stretch>
                            <a:fillRect l="-49635" t="-725" r="-97993" b="-363043"/>
                          </a:stretch>
                        </a:blipFill>
                      </a:tcPr>
                    </a:tc>
                    <a:tc hMerge="1">
                      <a:txBody>
                        <a:bodyPr/>
                        <a:lstStyle/>
                        <a:p>
                          <a:endParaRPr lang="en-US"/>
                        </a:p>
                      </a:txBody>
                      <a:tcPr/>
                    </a:tc>
                    <a:tc gridSpan="2">
                      <a:txBody>
                        <a:bodyPr/>
                        <a:lstStyle/>
                        <a:p>
                          <a:endParaRPr lang="en-US"/>
                        </a:p>
                      </a:txBody>
                      <a:tcPr marL="48395" marR="48395" marT="0" marB="0" anchor="ctr">
                        <a:blipFill rotWithShape="0">
                          <a:blip r:embed="rId3"/>
                          <a:stretch>
                            <a:fillRect l="-153846" t="-725" r="-750" b="-363043"/>
                          </a:stretch>
                        </a:blipFill>
                      </a:tcPr>
                    </a:tc>
                    <a:tc hMerge="1">
                      <a:txBody>
                        <a:bodyPr/>
                        <a:lstStyle/>
                        <a:p>
                          <a:endParaRPr lang="en-US"/>
                        </a:p>
                      </a:txBody>
                      <a:tcPr/>
                    </a:tc>
                  </a:tr>
                  <a:tr h="913130">
                    <a:tc>
                      <a:txBody>
                        <a:bodyPr/>
                        <a:lstStyle/>
                        <a:p>
                          <a:pPr marL="0" marR="0" algn="ctr">
                            <a:lnSpc>
                              <a:spcPct val="107000"/>
                            </a:lnSpc>
                            <a:spcBef>
                              <a:spcPts val="0"/>
                            </a:spcBef>
                            <a:spcAft>
                              <a:spcPts val="0"/>
                            </a:spcAft>
                            <a:tabLst>
                              <a:tab pos="1627505" algn="l"/>
                            </a:tabLst>
                          </a:pPr>
                          <a:r>
                            <a:rPr lang="en-US" sz="2800" dirty="0">
                              <a:effectLst/>
                            </a:rPr>
                            <a:t>Parameter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Integrated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Averaged </a:t>
                          </a:r>
                          <a:r>
                            <a:rPr lang="en-US" sz="2800" dirty="0" smtClean="0">
                              <a:effectLst/>
                            </a:rPr>
                            <a:t>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Integrated Band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Averaged Band</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260360" r="-401852" b="-216216"/>
                          </a:stretch>
                        </a:blipFill>
                      </a:tcPr>
                    </a:tc>
                    <a:tc>
                      <a:txBody>
                        <a:bodyPr/>
                        <a:lstStyle/>
                        <a:p>
                          <a:pPr marL="0" marR="0" algn="ctr">
                            <a:lnSpc>
                              <a:spcPct val="107000"/>
                            </a:lnSpc>
                            <a:spcBef>
                              <a:spcPts val="0"/>
                            </a:spcBef>
                            <a:spcAft>
                              <a:spcPts val="0"/>
                            </a:spcAft>
                            <a:tabLst>
                              <a:tab pos="1627505" algn="l"/>
                            </a:tabLst>
                          </a:pPr>
                          <a:r>
                            <a:rPr lang="en-US" sz="2800" dirty="0" smtClean="0">
                              <a:effectLst/>
                            </a:rPr>
                            <a:t>3,175</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3,127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effectLst/>
                            </a:rPr>
                            <a:t>2,707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smtClean="0">
                              <a:solidFill>
                                <a:srgbClr val="C00000"/>
                              </a:solidFill>
                              <a:effectLst/>
                            </a:rPr>
                            <a:t>2,623</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357143" r="-401852" b="-114286"/>
                          </a:stretch>
                        </a:blipFill>
                      </a:tcPr>
                    </a:tc>
                    <a:tc>
                      <a:txBody>
                        <a:bodyPr/>
                        <a:lstStyle/>
                        <a:p>
                          <a:pPr marL="0" marR="0" algn="ctr">
                            <a:lnSpc>
                              <a:spcPct val="107000"/>
                            </a:lnSpc>
                            <a:spcBef>
                              <a:spcPts val="0"/>
                            </a:spcBef>
                            <a:spcAft>
                              <a:spcPts val="0"/>
                            </a:spcAft>
                            <a:tabLst>
                              <a:tab pos="1627505" algn="l"/>
                            </a:tabLst>
                          </a:pPr>
                          <a:r>
                            <a:rPr lang="en-US" sz="2800" dirty="0">
                              <a:effectLst/>
                            </a:rPr>
                            <a:t>0.81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1.27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1.29</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r h="680676">
                    <a:tc>
                      <a:txBody>
                        <a:bodyPr/>
                        <a:lstStyle/>
                        <a:p>
                          <a:endParaRPr lang="en-US"/>
                        </a:p>
                      </a:txBody>
                      <a:tcPr marL="48395" marR="48395" marT="0" marB="0" anchor="ctr">
                        <a:blipFill rotWithShape="0">
                          <a:blip r:embed="rId3"/>
                          <a:stretch>
                            <a:fillRect l="-741" t="-457143" r="-401852" b="-14286"/>
                          </a:stretch>
                        </a:blipFill>
                      </a:tcPr>
                    </a:tc>
                    <a:tc>
                      <a:txBody>
                        <a:bodyPr/>
                        <a:lstStyle/>
                        <a:p>
                          <a:pPr marL="0" marR="0" algn="ctr">
                            <a:lnSpc>
                              <a:spcPct val="107000"/>
                            </a:lnSpc>
                            <a:spcBef>
                              <a:spcPts val="0"/>
                            </a:spcBef>
                            <a:spcAft>
                              <a:spcPts val="0"/>
                            </a:spcAft>
                            <a:tabLst>
                              <a:tab pos="1627505" algn="l"/>
                            </a:tabLst>
                          </a:pPr>
                          <a:r>
                            <a:rPr lang="en-US" sz="2800" dirty="0">
                              <a:effectLst/>
                            </a:rPr>
                            <a:t>0.81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0.88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effectLst/>
                            </a:rPr>
                            <a:t>1.10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c>
                      <a:txBody>
                        <a:bodyPr/>
                        <a:lstStyle/>
                        <a:p>
                          <a:pPr marL="0" marR="0" algn="ctr">
                            <a:lnSpc>
                              <a:spcPct val="107000"/>
                            </a:lnSpc>
                            <a:spcBef>
                              <a:spcPts val="0"/>
                            </a:spcBef>
                            <a:spcAft>
                              <a:spcPts val="0"/>
                            </a:spcAft>
                            <a:tabLst>
                              <a:tab pos="1627505" algn="l"/>
                            </a:tabLst>
                          </a:pPr>
                          <a:r>
                            <a:rPr lang="en-US" sz="2800" dirty="0">
                              <a:solidFill>
                                <a:srgbClr val="C00000"/>
                              </a:solidFill>
                              <a:effectLst/>
                            </a:rPr>
                            <a:t>1.12</a:t>
                          </a:r>
                          <a:endParaRPr lang="en-US" sz="2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8395" marR="48395" marT="0" marB="0" anchor="ctr"/>
                    </a:tc>
                  </a:tr>
                </a:tbl>
              </a:graphicData>
            </a:graphic>
          </p:graphicFrame>
        </mc:Fallback>
      </mc:AlternateContent>
      <p:sp>
        <p:nvSpPr>
          <p:cNvPr id="3" name="TextBox 2"/>
          <p:cNvSpPr txBox="1"/>
          <p:nvPr/>
        </p:nvSpPr>
        <p:spPr>
          <a:xfrm>
            <a:off x="2256184" y="5406887"/>
            <a:ext cx="4611756" cy="523220"/>
          </a:xfrm>
          <a:prstGeom prst="rect">
            <a:avLst/>
          </a:prstGeom>
          <a:noFill/>
        </p:spPr>
        <p:txBody>
          <a:bodyPr wrap="square" rtlCol="0">
            <a:spAutoFit/>
          </a:bodyPr>
          <a:lstStyle/>
          <a:p>
            <a:r>
              <a:rPr lang="en-US" sz="2800" dirty="0" smtClean="0"/>
              <a:t>Actual Temperature = 3,000 K</a:t>
            </a:r>
            <a:endParaRPr lang="en-US" sz="2800" dirty="0"/>
          </a:p>
        </p:txBody>
      </p:sp>
    </p:spTree>
    <p:extLst>
      <p:ext uri="{BB962C8B-B14F-4D97-AF65-F5344CB8AC3E}">
        <p14:creationId xmlns:p14="http://schemas.microsoft.com/office/powerpoint/2010/main" val="125568164"/>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Rule 4</a:t>
            </a:r>
            <a:endParaRPr lang="en-US" sz="3200" dirty="0"/>
          </a:p>
        </p:txBody>
      </p:sp>
      <p:sp>
        <p:nvSpPr>
          <p:cNvPr id="3" name="Content Placeholder 2"/>
          <p:cNvSpPr>
            <a:spLocks noGrp="1"/>
          </p:cNvSpPr>
          <p:nvPr>
            <p:ph idx="1"/>
          </p:nvPr>
        </p:nvSpPr>
        <p:spPr>
          <a:xfrm>
            <a:off x="457200" y="1600200"/>
            <a:ext cx="8229600" cy="1754326"/>
          </a:xfrm>
        </p:spPr>
        <p:txBody>
          <a:bodyPr/>
          <a:lstStyle/>
          <a:p>
            <a:r>
              <a:rPr lang="en-US" sz="3600" dirty="0" smtClean="0">
                <a:latin typeface="+mn-lt"/>
              </a:rPr>
              <a:t>Unless other considerations dictate, avoid using wide-band detectors especially when accurate emissivities are needed</a:t>
            </a:r>
            <a:r>
              <a:rPr lang="en-US" sz="2400" dirty="0" smtClean="0">
                <a:latin typeface="+mn-lt"/>
              </a:rPr>
              <a:t>.</a:t>
            </a:r>
            <a:endParaRPr lang="en-US" sz="2400" dirty="0">
              <a:latin typeface="+mn-lt"/>
            </a:endParaRPr>
          </a:p>
        </p:txBody>
      </p:sp>
    </p:spTree>
    <p:extLst>
      <p:ext uri="{BB962C8B-B14F-4D97-AF65-F5344CB8AC3E}">
        <p14:creationId xmlns:p14="http://schemas.microsoft.com/office/powerpoint/2010/main" val="1239150604"/>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0"/>
            <a:ext cx="8229600" cy="1143000"/>
          </a:xfrm>
        </p:spPr>
        <p:txBody>
          <a:bodyPr>
            <a:normAutofit/>
          </a:bodyPr>
          <a:lstStyle/>
          <a:p>
            <a:r>
              <a:rPr lang="en-US" sz="3600" dirty="0"/>
              <a:t>Calibration</a:t>
            </a:r>
          </a:p>
        </p:txBody>
      </p:sp>
      <p:sp>
        <p:nvSpPr>
          <p:cNvPr id="4" name="Rectangle 3"/>
          <p:cNvSpPr/>
          <p:nvPr/>
        </p:nvSpPr>
        <p:spPr>
          <a:xfrm>
            <a:off x="3429000" y="3886200"/>
            <a:ext cx="5257800" cy="1323439"/>
          </a:xfrm>
          <a:prstGeom prst="rect">
            <a:avLst/>
          </a:prstGeom>
        </p:spPr>
        <p:txBody>
          <a:bodyPr wrap="square">
            <a:spAutoFit/>
          </a:bodyPr>
          <a:lstStyle/>
          <a:p>
            <a:r>
              <a:rPr lang="en-US" sz="2000" i="1" dirty="0" smtClean="0"/>
              <a:t>“Until </a:t>
            </a:r>
            <a:r>
              <a:rPr lang="en-US" sz="2000" i="1" dirty="0"/>
              <a:t>you can measure something and express it in numbers, you have only the beginning of understanding</a:t>
            </a:r>
            <a:r>
              <a:rPr lang="en-US" sz="2000" i="1" dirty="0" smtClean="0"/>
              <a:t>.”</a:t>
            </a:r>
            <a:endParaRPr lang="en-US" sz="2000" i="1" dirty="0"/>
          </a:p>
          <a:p>
            <a:r>
              <a:rPr lang="en-US" sz="2000" dirty="0"/>
              <a:t>– </a:t>
            </a:r>
            <a:r>
              <a:rPr lang="en-US" sz="2000" b="1" dirty="0"/>
              <a:t>Lord Kelvin</a:t>
            </a:r>
            <a:endParaRPr lang="en-US" sz="2000" dirty="0"/>
          </a:p>
        </p:txBody>
      </p:sp>
    </p:spTree>
    <p:extLst>
      <p:ext uri="{BB962C8B-B14F-4D97-AF65-F5344CB8AC3E}">
        <p14:creationId xmlns:p14="http://schemas.microsoft.com/office/powerpoint/2010/main" val="2872123894"/>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Calibration</a:t>
            </a:r>
            <a:endParaRPr lang="en-US" sz="3200" dirty="0"/>
          </a:p>
        </p:txBody>
      </p:sp>
      <p:sp>
        <p:nvSpPr>
          <p:cNvPr id="3" name="Content Placeholder 2"/>
          <p:cNvSpPr>
            <a:spLocks noGrp="1"/>
          </p:cNvSpPr>
          <p:nvPr>
            <p:ph idx="1"/>
          </p:nvPr>
        </p:nvSpPr>
        <p:spPr>
          <a:xfrm>
            <a:off x="457200" y="1143000"/>
            <a:ext cx="8229600" cy="5410200"/>
          </a:xfrm>
        </p:spPr>
        <p:txBody>
          <a:bodyPr>
            <a:normAutofit/>
          </a:bodyPr>
          <a:lstStyle/>
          <a:p>
            <a:r>
              <a:rPr lang="en-US" sz="2400" dirty="0" smtClean="0">
                <a:latin typeface="+mn-lt"/>
              </a:rPr>
              <a:t>Detectors are calibrated against a source providing a known spectral intensity at a given wavelength.</a:t>
            </a:r>
          </a:p>
          <a:p>
            <a:r>
              <a:rPr lang="en-US" sz="2400" dirty="0" smtClean="0">
                <a:latin typeface="+mn-lt"/>
              </a:rPr>
              <a:t>However, it is often more convenient to express known calibration conditions in terms of an equivalent blackbody temperature, rather than a spectral intensity.</a:t>
            </a:r>
          </a:p>
          <a:p>
            <a:r>
              <a:rPr lang="en-US" sz="2400" dirty="0" smtClean="0">
                <a:latin typeface="+mn-lt"/>
              </a:rPr>
              <a:t>The calibrated spectral intensity and blackbody temperature are equivalent and can be used to determine the system response accounting for detector nonlinearities, transmission losses, and electrical gains.</a:t>
            </a:r>
            <a:endParaRPr lang="en-US" sz="2400" dirty="0">
              <a:latin typeface="+mn-lt"/>
            </a:endParaRPr>
          </a:p>
        </p:txBody>
      </p:sp>
    </p:spTree>
    <p:extLst>
      <p:ext uri="{BB962C8B-B14F-4D97-AF65-F5344CB8AC3E}">
        <p14:creationId xmlns:p14="http://schemas.microsoft.com/office/powerpoint/2010/main" val="1020319059"/>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Calibration Sources - I</a:t>
            </a:r>
            <a:endParaRPr lang="en-US" sz="3200" dirty="0"/>
          </a:p>
        </p:txBody>
      </p:sp>
      <p:sp>
        <p:nvSpPr>
          <p:cNvPr id="3" name="Content Placeholder 2"/>
          <p:cNvSpPr>
            <a:spLocks noGrp="1"/>
          </p:cNvSpPr>
          <p:nvPr>
            <p:ph idx="1"/>
          </p:nvPr>
        </p:nvSpPr>
        <p:spPr>
          <a:xfrm>
            <a:off x="304800" y="1436492"/>
            <a:ext cx="5531177" cy="4324261"/>
          </a:xfrm>
        </p:spPr>
        <p:txBody>
          <a:bodyPr/>
          <a:lstStyle/>
          <a:p>
            <a:r>
              <a:rPr lang="en-US" sz="2400" dirty="0" smtClean="0">
                <a:latin typeface="+mj-lt"/>
              </a:rPr>
              <a:t>Broadband Sources</a:t>
            </a:r>
          </a:p>
          <a:p>
            <a:pPr lvl="1"/>
            <a:r>
              <a:rPr lang="en-US" sz="2400" dirty="0" smtClean="0">
                <a:latin typeface="+mj-lt"/>
              </a:rPr>
              <a:t>Blackbody Thermal Cavity – Near UV to IR</a:t>
            </a:r>
          </a:p>
          <a:p>
            <a:pPr lvl="1"/>
            <a:r>
              <a:rPr lang="en-US" sz="2400" dirty="0" smtClean="0">
                <a:latin typeface="+mj-lt"/>
              </a:rPr>
              <a:t>Incandescent Lamp – Visible to Near IR</a:t>
            </a:r>
          </a:p>
          <a:p>
            <a:pPr lvl="1"/>
            <a:r>
              <a:rPr lang="en-US" sz="2400" dirty="0" smtClean="0">
                <a:latin typeface="+mj-lt"/>
              </a:rPr>
              <a:t>Deuterium Arc Lamp – UV to Visible</a:t>
            </a:r>
          </a:p>
          <a:p>
            <a:r>
              <a:rPr lang="en-US" sz="2400" dirty="0" smtClean="0">
                <a:latin typeface="+mj-lt"/>
              </a:rPr>
              <a:t>Discrete Wavelength Sources</a:t>
            </a:r>
          </a:p>
          <a:p>
            <a:pPr lvl="1"/>
            <a:r>
              <a:rPr lang="en-US" sz="2400" dirty="0" smtClean="0">
                <a:latin typeface="+mj-lt"/>
              </a:rPr>
              <a:t>Mercury Lamp</a:t>
            </a:r>
          </a:p>
          <a:p>
            <a:pPr lvl="1"/>
            <a:r>
              <a:rPr lang="en-US" sz="2400" dirty="0" smtClean="0">
                <a:latin typeface="+mj-lt"/>
              </a:rPr>
              <a:t>Noble Gas (Neon, Argon, Krypton, Xenon) Lamp</a:t>
            </a:r>
          </a:p>
          <a:p>
            <a:pPr lvl="1"/>
            <a:endParaRPr lang="en-US" sz="2400" dirty="0">
              <a:latin typeface="+mj-lt"/>
            </a:endParaRPr>
          </a:p>
        </p:txBody>
      </p:sp>
      <p:pic>
        <p:nvPicPr>
          <p:cNvPr id="7170" name="Picture 2" descr="http://www.msscientific.de/deuterium_lam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3611" y="3757729"/>
            <a:ext cx="1657350" cy="232338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5" name="Content Placeholder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84230" y="1378119"/>
            <a:ext cx="2860040" cy="1784095"/>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6235929" y="3233994"/>
            <a:ext cx="2768142" cy="369332"/>
          </a:xfrm>
          <a:prstGeom prst="rect">
            <a:avLst/>
          </a:prstGeom>
          <a:noFill/>
        </p:spPr>
        <p:txBody>
          <a:bodyPr wrap="square" rtlCol="0">
            <a:spAutoFit/>
          </a:bodyPr>
          <a:lstStyle/>
          <a:p>
            <a:r>
              <a:rPr lang="en-US" dirty="0" smtClean="0"/>
              <a:t>Portable Blackbody Source</a:t>
            </a:r>
            <a:endParaRPr lang="en-US" dirty="0"/>
          </a:p>
        </p:txBody>
      </p:sp>
      <p:sp>
        <p:nvSpPr>
          <p:cNvPr id="7" name="TextBox 6"/>
          <p:cNvSpPr txBox="1"/>
          <p:nvPr/>
        </p:nvSpPr>
        <p:spPr>
          <a:xfrm>
            <a:off x="6528062" y="6094946"/>
            <a:ext cx="2768142" cy="369332"/>
          </a:xfrm>
          <a:prstGeom prst="rect">
            <a:avLst/>
          </a:prstGeom>
          <a:noFill/>
        </p:spPr>
        <p:txBody>
          <a:bodyPr wrap="square" rtlCol="0">
            <a:spAutoFit/>
          </a:bodyPr>
          <a:lstStyle/>
          <a:p>
            <a:r>
              <a:rPr lang="en-US" dirty="0" smtClean="0"/>
              <a:t>Deuterium Arc Lamp</a:t>
            </a:r>
            <a:endParaRPr lang="en-US" dirty="0"/>
          </a:p>
        </p:txBody>
      </p:sp>
      <p:sp>
        <p:nvSpPr>
          <p:cNvPr id="8" name="Rectangle 7"/>
          <p:cNvSpPr/>
          <p:nvPr/>
        </p:nvSpPr>
        <p:spPr>
          <a:xfrm>
            <a:off x="6084230" y="1378118"/>
            <a:ext cx="2856112" cy="1784095"/>
          </a:xfrm>
          <a:prstGeom prst="rect">
            <a:avLst/>
          </a:prstGeom>
          <a:no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41375730"/>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Blackbody Source</a:t>
            </a:r>
            <a:endParaRPr lang="en-US" sz="3200" dirty="0"/>
          </a:p>
        </p:txBody>
      </p:sp>
      <p:sp>
        <p:nvSpPr>
          <p:cNvPr id="3" name="Content Placeholder 2"/>
          <p:cNvSpPr>
            <a:spLocks noGrp="1"/>
          </p:cNvSpPr>
          <p:nvPr>
            <p:ph idx="1"/>
          </p:nvPr>
        </p:nvSpPr>
        <p:spPr>
          <a:xfrm>
            <a:off x="457200" y="1295400"/>
            <a:ext cx="8229600" cy="4862870"/>
          </a:xfrm>
        </p:spPr>
        <p:txBody>
          <a:bodyPr/>
          <a:lstStyle/>
          <a:p>
            <a:r>
              <a:rPr lang="en-US" sz="2700" dirty="0" smtClean="0">
                <a:latin typeface="+mn-lt"/>
              </a:rPr>
              <a:t>A blackbody calibration source is an especially convenient and accurate calibration source.</a:t>
            </a:r>
          </a:p>
          <a:p>
            <a:r>
              <a:rPr lang="en-US" sz="2700" dirty="0" smtClean="0">
                <a:latin typeface="+mn-lt"/>
              </a:rPr>
              <a:t>Recall, a </a:t>
            </a:r>
            <a:r>
              <a:rPr lang="en-US" sz="2700" dirty="0">
                <a:latin typeface="+mn-lt"/>
              </a:rPr>
              <a:t>perfect blackbody is an ideal emitter and absorbs all incident radiation regardless of the spectral character of directionality of the incident </a:t>
            </a:r>
            <a:r>
              <a:rPr lang="en-US" sz="2700" dirty="0" smtClean="0">
                <a:latin typeface="+mn-lt"/>
              </a:rPr>
              <a:t>radiation.</a:t>
            </a:r>
          </a:p>
          <a:p>
            <a:r>
              <a:rPr lang="en-US" sz="2700" dirty="0" smtClean="0">
                <a:latin typeface="+mn-lt"/>
              </a:rPr>
              <a:t>This behavior is simulated using a heated cavity designed to have an effective near unity emissivity.</a:t>
            </a:r>
          </a:p>
          <a:p>
            <a:r>
              <a:rPr lang="en-US" sz="2700" dirty="0" smtClean="0">
                <a:latin typeface="+mn-lt"/>
              </a:rPr>
              <a:t>The specified calibration conditions can be determined by measuring the temperature of the cavity, rather than the absolute spectral intensity, like other sources.</a:t>
            </a:r>
            <a:endParaRPr lang="en-US" sz="2700" dirty="0">
              <a:latin typeface="+mn-lt"/>
            </a:endParaRPr>
          </a:p>
          <a:p>
            <a:endParaRPr lang="en-US" dirty="0"/>
          </a:p>
        </p:txBody>
      </p:sp>
    </p:spTree>
    <p:extLst>
      <p:ext uri="{BB962C8B-B14F-4D97-AF65-F5344CB8AC3E}">
        <p14:creationId xmlns:p14="http://schemas.microsoft.com/office/powerpoint/2010/main" val="796353246"/>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300" y="274638"/>
            <a:ext cx="8445501" cy="1143000"/>
          </a:xfrm>
        </p:spPr>
        <p:txBody>
          <a:bodyPr/>
          <a:lstStyle/>
          <a:p>
            <a:r>
              <a:rPr lang="en-US" dirty="0"/>
              <a:t>Diagram of Blackbody Calibration Source</a:t>
            </a:r>
          </a:p>
        </p:txBody>
      </p:sp>
      <p:sp>
        <p:nvSpPr>
          <p:cNvPr id="5" name="Rectangle 4"/>
          <p:cNvSpPr/>
          <p:nvPr/>
        </p:nvSpPr>
        <p:spPr>
          <a:xfrm>
            <a:off x="349250" y="1417638"/>
            <a:ext cx="8445501" cy="4906962"/>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6350" y="1471644"/>
            <a:ext cx="8231301" cy="4798950"/>
          </a:xfrm>
        </p:spPr>
      </p:pic>
    </p:spTree>
    <p:extLst>
      <p:ext uri="{BB962C8B-B14F-4D97-AF65-F5344CB8AC3E}">
        <p14:creationId xmlns:p14="http://schemas.microsoft.com/office/powerpoint/2010/main" val="657055374"/>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040432" y="1828800"/>
            <a:ext cx="4646369" cy="3536036"/>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Rectangle 2"/>
          <p:cNvSpPr/>
          <p:nvPr/>
        </p:nvSpPr>
        <p:spPr>
          <a:xfrm>
            <a:off x="355600" y="1691602"/>
            <a:ext cx="3456432" cy="3749040"/>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sz="3200" dirty="0" smtClean="0"/>
              <a:t>Calibration Sources - II</a:t>
            </a:r>
            <a:endParaRPr lang="en-US" sz="32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40432" y="1828800"/>
            <a:ext cx="4632958" cy="3536036"/>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4048" y="1696447"/>
            <a:ext cx="3383280" cy="3637731"/>
          </a:xfrm>
          <a:prstGeom prst="rect">
            <a:avLst/>
          </a:prstGeom>
        </p:spPr>
      </p:pic>
      <p:sp>
        <p:nvSpPr>
          <p:cNvPr id="5" name="TextBox 4"/>
          <p:cNvSpPr txBox="1"/>
          <p:nvPr/>
        </p:nvSpPr>
        <p:spPr>
          <a:xfrm>
            <a:off x="295145" y="5708469"/>
            <a:ext cx="8610600" cy="400110"/>
          </a:xfrm>
          <a:prstGeom prst="rect">
            <a:avLst/>
          </a:prstGeom>
          <a:noFill/>
        </p:spPr>
        <p:txBody>
          <a:bodyPr wrap="square" rtlCol="0">
            <a:spAutoFit/>
          </a:bodyPr>
          <a:lstStyle/>
          <a:p>
            <a:pPr algn="ctr"/>
            <a:r>
              <a:rPr lang="en-US" sz="2000" dirty="0" smtClean="0"/>
              <a:t>Resistively Heated, High-temperature Blackbody Furnace – 1,000 to 3,500 </a:t>
            </a:r>
            <a:r>
              <a:rPr lang="en-US" sz="2000" dirty="0">
                <a:sym typeface="Symbol" panose="05050102010706020507" pitchFamily="18" charset="2"/>
              </a:rPr>
              <a:t>K</a:t>
            </a:r>
            <a:endParaRPr lang="en-US" sz="2000" dirty="0"/>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5600" y="1691602"/>
            <a:ext cx="3440176" cy="3749040"/>
          </a:xfrm>
          <a:prstGeom prst="rect">
            <a:avLst/>
          </a:prstGeom>
        </p:spPr>
      </p:pic>
    </p:spTree>
    <p:extLst>
      <p:ext uri="{BB962C8B-B14F-4D97-AF65-F5344CB8AC3E}">
        <p14:creationId xmlns:p14="http://schemas.microsoft.com/office/powerpoint/2010/main" val="3977706671"/>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6700" y="838200"/>
            <a:ext cx="8572501" cy="4819471"/>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aphicFrame>
        <p:nvGraphicFramePr>
          <p:cNvPr id="8" name="Chart 7"/>
          <p:cNvGraphicFramePr>
            <a:graphicFrameLocks noGrp="1"/>
          </p:cNvGraphicFramePr>
          <p:nvPr>
            <p:extLst>
              <p:ext uri="{D42A27DB-BD31-4B8C-83A1-F6EECF244321}">
                <p14:modId xmlns:p14="http://schemas.microsoft.com/office/powerpoint/2010/main" val="2202138255"/>
              </p:ext>
            </p:extLst>
          </p:nvPr>
        </p:nvGraphicFramePr>
        <p:xfrm>
          <a:off x="4572000" y="945571"/>
          <a:ext cx="4267201" cy="4572000"/>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p:txBody>
          <a:bodyPr>
            <a:normAutofit/>
          </a:bodyPr>
          <a:lstStyle/>
          <a:p>
            <a:r>
              <a:rPr lang="en-US" sz="3200" dirty="0" smtClean="0"/>
              <a:t>Calibration Sources - III</a:t>
            </a:r>
            <a:endParaRPr lang="en-US" sz="3200" dirty="0"/>
          </a:p>
        </p:txBody>
      </p:sp>
      <p:graphicFrame>
        <p:nvGraphicFramePr>
          <p:cNvPr id="7" name="Chart 6"/>
          <p:cNvGraphicFramePr>
            <a:graphicFrameLocks noGrp="1"/>
          </p:cNvGraphicFramePr>
          <p:nvPr>
            <p:extLst>
              <p:ext uri="{D42A27DB-BD31-4B8C-83A1-F6EECF244321}">
                <p14:modId xmlns:p14="http://schemas.microsoft.com/office/powerpoint/2010/main" val="56324550"/>
              </p:ext>
            </p:extLst>
          </p:nvPr>
        </p:nvGraphicFramePr>
        <p:xfrm>
          <a:off x="381000" y="945571"/>
          <a:ext cx="4270248" cy="4572000"/>
        </p:xfrm>
        <a:graphic>
          <a:graphicData uri="http://schemas.openxmlformats.org/drawingml/2006/chart">
            <c:chart xmlns:c="http://schemas.openxmlformats.org/drawingml/2006/chart" xmlns:r="http://schemas.openxmlformats.org/officeDocument/2006/relationships" r:id="rId4"/>
          </a:graphicData>
        </a:graphic>
      </p:graphicFrame>
      <p:sp>
        <p:nvSpPr>
          <p:cNvPr id="3" name="TextBox 2"/>
          <p:cNvSpPr txBox="1"/>
          <p:nvPr/>
        </p:nvSpPr>
        <p:spPr>
          <a:xfrm>
            <a:off x="679451" y="5657671"/>
            <a:ext cx="7785099" cy="1200329"/>
          </a:xfrm>
          <a:prstGeom prst="rect">
            <a:avLst/>
          </a:prstGeom>
          <a:noFill/>
        </p:spPr>
        <p:txBody>
          <a:bodyPr wrap="square" rtlCol="0">
            <a:spAutoFit/>
          </a:bodyPr>
          <a:lstStyle/>
          <a:p>
            <a:r>
              <a:rPr lang="en-US" dirty="0" smtClean="0"/>
              <a:t>Blackbody calibration data for 0.656-</a:t>
            </a:r>
            <a:r>
              <a:rPr lang="en-US" dirty="0">
                <a:sym typeface="Symbol" panose="05050102010706020507" pitchFamily="18" charset="2"/>
              </a:rPr>
              <a:t></a:t>
            </a:r>
            <a:r>
              <a:rPr lang="en-US" dirty="0" smtClean="0">
                <a:sym typeface="Symbol" panose="05050102010706020507" pitchFamily="18" charset="2"/>
              </a:rPr>
              <a:t>m detector. The blackbody temperature was preset and the signal voltage measured. Plotting this versus the calculated radiant intensity produces a straight line of signal versus calculated intensity.</a:t>
            </a:r>
            <a:endParaRPr lang="en-US" dirty="0"/>
          </a:p>
          <a:p>
            <a:endParaRPr lang="en-US" dirty="0"/>
          </a:p>
        </p:txBody>
      </p:sp>
    </p:spTree>
    <p:extLst>
      <p:ext uri="{BB962C8B-B14F-4D97-AF65-F5344CB8AC3E}">
        <p14:creationId xmlns:p14="http://schemas.microsoft.com/office/powerpoint/2010/main" val="3330345976"/>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Calibration Uncertainty</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295400"/>
                <a:ext cx="8229600" cy="3277820"/>
              </a:xfrm>
            </p:spPr>
            <p:txBody>
              <a:bodyPr/>
              <a:lstStyle/>
              <a:p>
                <a:r>
                  <a:rPr lang="en-US" sz="2400" dirty="0" smtClean="0">
                    <a:latin typeface="+mn-lt"/>
                  </a:rPr>
                  <a:t>All calibration sources have inherent error in the spectral intensity output.</a:t>
                </a:r>
              </a:p>
              <a:p>
                <a:r>
                  <a:rPr lang="en-US" sz="2400" dirty="0" smtClean="0">
                    <a:latin typeface="+mn-lt"/>
                  </a:rPr>
                  <a:t>For blackbody sources, this error manifests itself in the uncertainty in the cavity temperature measurement.</a:t>
                </a:r>
              </a:p>
              <a:p>
                <a:r>
                  <a:rPr lang="en-US" sz="2400" dirty="0" smtClean="0">
                    <a:latin typeface="+mn-lt"/>
                  </a:rPr>
                  <a:t>Uncertainty in the cavity intensity propagates error just like the emissivity.</a:t>
                </a:r>
              </a:p>
              <a:p>
                <a:r>
                  <a:rPr lang="en-US" sz="2400" dirty="0" smtClean="0">
                    <a:latin typeface="+mn-lt"/>
                  </a:rPr>
                  <a:t>Uncertainty in cavity temperature can be calculated from the quantity </a:t>
                </a:r>
                <a14:m>
                  <m:oMath xmlns:m="http://schemas.openxmlformats.org/officeDocument/2006/math">
                    <m:r>
                      <a:rPr lang="en-US" sz="2400" b="0" i="1" smtClean="0">
                        <a:latin typeface="Cambria Math" panose="02040503050406030204" pitchFamily="18" charset="0"/>
                      </a:rPr>
                      <m:t>𝑑𝑇</m:t>
                    </m:r>
                    <m:r>
                      <a:rPr lang="en-US" sz="2400" b="0" i="1" smtClean="0">
                        <a:latin typeface="Cambria Math" panose="02040503050406030204" pitchFamily="18" charset="0"/>
                      </a:rPr>
                      <m:t>/</m:t>
                    </m:r>
                    <m:r>
                      <a:rPr lang="en-US" sz="2400" b="0" i="1" smtClean="0">
                        <a:latin typeface="Cambria Math" panose="02040503050406030204" pitchFamily="18" charset="0"/>
                      </a:rPr>
                      <m:t>𝑑</m:t>
                    </m:r>
                    <m:r>
                      <a:rPr lang="en-US" sz="2400" b="0" i="1" smtClean="0">
                        <a:latin typeface="Cambria Math" panose="02040503050406030204" pitchFamily="18" charset="0"/>
                        <a:ea typeface="Cambria Math" panose="02040503050406030204" pitchFamily="18" charset="0"/>
                      </a:rPr>
                      <m:t>𝜀</m:t>
                    </m:r>
                  </m:oMath>
                </a14:m>
                <a:r>
                  <a:rPr lang="en-US" sz="2400" dirty="0" smtClean="0">
                    <a:latin typeface="+mn-lt"/>
                  </a:rPr>
                  <a:t>.</a:t>
                </a:r>
                <a:endParaRPr lang="en-US" sz="2400" dirty="0">
                  <a:latin typeface="+mn-lt"/>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295400"/>
                <a:ext cx="8229600" cy="3277820"/>
              </a:xfrm>
              <a:blipFill rotWithShape="0">
                <a:blip r:embed="rId3"/>
                <a:stretch>
                  <a:fillRect l="-963" t="-1490" b="-3166"/>
                </a:stretch>
              </a:blipFill>
            </p:spPr>
            <p:txBody>
              <a:bodyPr/>
              <a:lstStyle/>
              <a:p>
                <a:r>
                  <a:rPr lang="en-US">
                    <a:noFill/>
                  </a:rPr>
                  <a:t> </a:t>
                </a:r>
              </a:p>
            </p:txBody>
          </p:sp>
        </mc:Fallback>
      </mc:AlternateContent>
    </p:spTree>
    <p:extLst>
      <p:ext uri="{BB962C8B-B14F-4D97-AF65-F5344CB8AC3E}">
        <p14:creationId xmlns:p14="http://schemas.microsoft.com/office/powerpoint/2010/main" val="2715812082"/>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16 - I</a:t>
            </a:r>
            <a:endParaRPr lang="en-US" sz="3200" dirty="0"/>
          </a:p>
        </p:txBody>
      </p:sp>
      <p:sp>
        <p:nvSpPr>
          <p:cNvPr id="3" name="Content Placeholder 2"/>
          <p:cNvSpPr>
            <a:spLocks noGrp="1"/>
          </p:cNvSpPr>
          <p:nvPr>
            <p:ph idx="1"/>
          </p:nvPr>
        </p:nvSpPr>
        <p:spPr>
          <a:xfrm>
            <a:off x="457200" y="1143000"/>
            <a:ext cx="8229600" cy="5339923"/>
          </a:xfrm>
        </p:spPr>
        <p:txBody>
          <a:bodyPr/>
          <a:lstStyle/>
          <a:p>
            <a:pPr marL="0" indent="0">
              <a:buNone/>
            </a:pPr>
            <a:r>
              <a:rPr lang="en-US" sz="2800" dirty="0" smtClean="0">
                <a:latin typeface="+mn-lt"/>
              </a:rPr>
              <a:t>E16: A blackbody source is estimated to have an uncertainty of </a:t>
            </a:r>
            <a:r>
              <a:rPr lang="en-US" sz="2800" dirty="0" smtClean="0">
                <a:latin typeface="+mn-lt"/>
                <a:sym typeface="Symbol" panose="05050102010706020507" pitchFamily="18" charset="2"/>
              </a:rPr>
              <a:t></a:t>
            </a:r>
            <a:r>
              <a:rPr lang="en-US" sz="2800" dirty="0" smtClean="0">
                <a:latin typeface="+mn-lt"/>
              </a:rPr>
              <a:t>10 K and is used to perform a single-point calibration on two detectors, 1) a short-wavelength, 0.5-</a:t>
            </a:r>
            <a:r>
              <a:rPr lang="en-US" sz="2800" dirty="0" smtClean="0">
                <a:latin typeface="+mn-lt"/>
                <a:sym typeface="Symbol" panose="05050102010706020507" pitchFamily="18" charset="2"/>
              </a:rPr>
              <a:t></a:t>
            </a:r>
            <a:r>
              <a:rPr lang="en-US" sz="2800" dirty="0" smtClean="0">
                <a:latin typeface="+mn-lt"/>
              </a:rPr>
              <a:t>m detector and 2) a longer-wavelength </a:t>
            </a:r>
            <a:r>
              <a:rPr lang="en-US" sz="2800" dirty="0" smtClean="0">
                <a:latin typeface="+mn-lt"/>
              </a:rPr>
              <a:t>3.0-</a:t>
            </a:r>
            <a:r>
              <a:rPr lang="en-US" sz="2800" dirty="0" smtClean="0">
                <a:latin typeface="+mn-lt"/>
                <a:sym typeface="Symbol" panose="05050102010706020507" pitchFamily="18" charset="2"/>
              </a:rPr>
              <a:t></a:t>
            </a:r>
            <a:r>
              <a:rPr lang="en-US" sz="2800" dirty="0">
                <a:latin typeface="+mn-lt"/>
              </a:rPr>
              <a:t>m </a:t>
            </a:r>
            <a:r>
              <a:rPr lang="en-US" sz="2800" dirty="0" smtClean="0">
                <a:latin typeface="+mn-lt"/>
              </a:rPr>
              <a:t>detector. These detectors then are used to make a measurement of an unknown material. The</a:t>
            </a:r>
            <a:r>
              <a:rPr lang="en-US" sz="2800" dirty="0" smtClean="0">
                <a:latin typeface="+mn-lt"/>
                <a:sym typeface="Symbol" panose="05050102010706020507" pitchFamily="18" charset="2"/>
              </a:rPr>
              <a:t> equivalent blackbody temperatures are measured to be 1,600 and 1,500 K, respectively. </a:t>
            </a:r>
            <a:r>
              <a:rPr lang="en-US" sz="2800" dirty="0" smtClean="0">
                <a:latin typeface="+mn-lt"/>
              </a:rPr>
              <a:t>What is the value and the uncertainty in the derived emissivity </a:t>
            </a:r>
            <a:r>
              <a:rPr lang="en-US" sz="2800" dirty="0">
                <a:latin typeface="+mn-lt"/>
              </a:rPr>
              <a:t>at </a:t>
            </a:r>
            <a:r>
              <a:rPr lang="en-US" sz="2800" dirty="0" smtClean="0">
                <a:latin typeface="+mn-lt"/>
              </a:rPr>
              <a:t>3.0 </a:t>
            </a:r>
            <a:r>
              <a:rPr lang="en-US" sz="2800" dirty="0">
                <a:latin typeface="+mn-lt"/>
                <a:sym typeface="Symbol" panose="05050102010706020507" pitchFamily="18" charset="2"/>
              </a:rPr>
              <a:t></a:t>
            </a:r>
            <a:r>
              <a:rPr lang="en-US" sz="2800" dirty="0" smtClean="0">
                <a:latin typeface="+mn-lt"/>
              </a:rPr>
              <a:t>m assuming the material has an estimated emissivity of 0.8 at </a:t>
            </a:r>
            <a:r>
              <a:rPr lang="en-US" sz="2800" dirty="0">
                <a:latin typeface="+mn-lt"/>
              </a:rPr>
              <a:t>0.5 </a:t>
            </a:r>
            <a:r>
              <a:rPr lang="en-US" sz="2800" dirty="0">
                <a:latin typeface="+mn-lt"/>
                <a:sym typeface="Symbol" panose="05050102010706020507" pitchFamily="18" charset="2"/>
              </a:rPr>
              <a:t></a:t>
            </a:r>
            <a:r>
              <a:rPr lang="en-US" sz="2800" dirty="0" smtClean="0">
                <a:latin typeface="+mn-lt"/>
              </a:rPr>
              <a:t>m? </a:t>
            </a:r>
            <a:endParaRPr lang="en-US" sz="2800" dirty="0"/>
          </a:p>
          <a:p>
            <a:pPr marL="0" indent="0">
              <a:buNone/>
            </a:pPr>
            <a:endParaRPr lang="en-US" sz="2800" dirty="0" smtClean="0">
              <a:latin typeface="+mn-lt"/>
            </a:endParaRPr>
          </a:p>
        </p:txBody>
      </p:sp>
    </p:spTree>
    <p:extLst>
      <p:ext uri="{BB962C8B-B14F-4D97-AF65-F5344CB8AC3E}">
        <p14:creationId xmlns:p14="http://schemas.microsoft.com/office/powerpoint/2010/main" val="1256117734"/>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Example </a:t>
            </a:r>
            <a:r>
              <a:rPr lang="en-US" sz="3200" dirty="0" smtClean="0"/>
              <a:t>16 - II</a:t>
            </a:r>
            <a:endParaRPr lang="en-US" sz="32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93336" y="1185531"/>
                <a:ext cx="8229600" cy="4525963"/>
              </a:xfrm>
            </p:spPr>
            <p:txBody>
              <a:bodyPr>
                <a:noAutofit/>
              </a:bodyPr>
              <a:lstStyle/>
              <a:p>
                <a:pPr marL="0" indent="0">
                  <a:buNone/>
                </a:pPr>
                <a:r>
                  <a:rPr lang="en-US" dirty="0" smtClean="0">
                    <a:latin typeface="+mn-lt"/>
                  </a:rPr>
                  <a:t>A16: The true </a:t>
                </a:r>
                <a:r>
                  <a:rPr lang="en-US" dirty="0" smtClean="0"/>
                  <a:t>surface temperature </a:t>
                </a:r>
                <a:r>
                  <a:rPr lang="en-US" dirty="0" smtClean="0">
                    <a:latin typeface="+mn-lt"/>
                  </a:rPr>
                  <a:t>from the measurement of the 0.5-</a:t>
                </a:r>
                <a:r>
                  <a:rPr lang="en-US" dirty="0" smtClean="0">
                    <a:latin typeface="+mn-lt"/>
                    <a:sym typeface="Symbol" panose="05050102010706020507" pitchFamily="18" charset="2"/>
                  </a:rPr>
                  <a:t>m detector </a:t>
                </a:r>
                <a:r>
                  <a:rPr lang="en-US" dirty="0" smtClean="0">
                    <a:latin typeface="+mn-lt"/>
                  </a:rPr>
                  <a:t>for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𝑇</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1</m:t>
                            </m:r>
                          </m:sub>
                        </m:sSub>
                      </m:sub>
                    </m:sSub>
                  </m:oMath>
                </a14:m>
                <a:r>
                  <a:rPr lang="en-US" dirty="0" smtClean="0">
                    <a:latin typeface="+mn-lt"/>
                  </a:rPr>
                  <a:t> = 1,600 K and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1</m:t>
                            </m:r>
                          </m:sub>
                        </m:sSub>
                      </m:sub>
                    </m:sSub>
                  </m:oMath>
                </a14:m>
                <a:r>
                  <a:rPr lang="en-US" dirty="0" smtClean="0">
                    <a:latin typeface="+mn-lt"/>
                  </a:rPr>
                  <a:t>= 0.8 is:</a:t>
                </a:r>
              </a:p>
              <a:p>
                <a:pPr marL="0" indent="0">
                  <a:buNone/>
                </a:pPr>
                <a:endParaRPr lang="en-US" dirty="0" smtClean="0">
                  <a:latin typeface="+mn-lt"/>
                </a:endParaRPr>
              </a:p>
              <a:p>
                <a:pPr marL="0" indent="0">
                  <a:buNone/>
                </a:pPr>
                <a:endParaRPr lang="en-US" dirty="0" smtClean="0">
                  <a:latin typeface="+mn-lt"/>
                </a:endParaRPr>
              </a:p>
              <a:p>
                <a:pPr marL="0" indent="0">
                  <a:buNone/>
                </a:pPr>
                <a:r>
                  <a:rPr lang="en-US" dirty="0" smtClean="0">
                    <a:latin typeface="+mn-lt"/>
                  </a:rPr>
                  <a:t>The calculated emissivity at </a:t>
                </a:r>
                <a:r>
                  <a:rPr lang="en-US" dirty="0" smtClean="0">
                    <a:latin typeface="+mn-lt"/>
                  </a:rPr>
                  <a:t>3.0 </a:t>
                </a:r>
                <a:r>
                  <a:rPr lang="en-US" dirty="0">
                    <a:latin typeface="+mn-lt"/>
                    <a:sym typeface="Symbol" panose="05050102010706020507" pitchFamily="18" charset="2"/>
                  </a:rPr>
                  <a:t>m </a:t>
                </a:r>
                <a:r>
                  <a:rPr lang="en-US" dirty="0" smtClean="0">
                    <a:latin typeface="+mn-lt"/>
                    <a:sym typeface="Symbol" panose="05050102010706020507" pitchFamily="18" charset="2"/>
                  </a:rPr>
                  <a:t>is:</a:t>
                </a:r>
              </a:p>
              <a:p>
                <a:pPr marL="0" indent="0">
                  <a:buNone/>
                </a:pPr>
                <a:endParaRPr lang="en-US" dirty="0">
                  <a:latin typeface="+mn-lt"/>
                  <a:sym typeface="Symbol" panose="05050102010706020507" pitchFamily="18" charset="2"/>
                </a:endParaRPr>
              </a:p>
              <a:p>
                <a:pPr marL="0" indent="0">
                  <a:buNone/>
                </a:pPr>
                <a:endParaRPr lang="en-US" dirty="0" smtClean="0">
                  <a:latin typeface="+mn-lt"/>
                  <a:sym typeface="Symbol" panose="05050102010706020507" pitchFamily="18" charset="2"/>
                </a:endParaRPr>
              </a:p>
              <a:p>
                <a:pPr marL="0" indent="0">
                  <a:buNone/>
                </a:pPr>
                <a:r>
                  <a:rPr lang="en-US" dirty="0" smtClean="0">
                    <a:latin typeface="+mn-lt"/>
                  </a:rPr>
                  <a:t>Assuming </a:t>
                </a:r>
                <a:r>
                  <a:rPr lang="en-US" dirty="0">
                    <a:latin typeface="+mn-lt"/>
                  </a:rPr>
                  <a:t>the temperature </a:t>
                </a:r>
                <a:r>
                  <a:rPr lang="en-US" dirty="0" smtClean="0">
                    <a:latin typeface="+mn-lt"/>
                  </a:rPr>
                  <a:t>errors </a:t>
                </a:r>
                <a:r>
                  <a:rPr lang="en-US" dirty="0">
                    <a:latin typeface="+mn-lt"/>
                  </a:rPr>
                  <a:t>in the </a:t>
                </a:r>
                <a:r>
                  <a:rPr lang="en-US" dirty="0" smtClean="0">
                    <a:latin typeface="+mn-lt"/>
                  </a:rPr>
                  <a:t>two calibration measurements are </a:t>
                </a:r>
                <a:r>
                  <a:rPr lang="en-US" dirty="0">
                    <a:latin typeface="+mn-lt"/>
                  </a:rPr>
                  <a:t>uncorrelated and random, the </a:t>
                </a:r>
                <a:r>
                  <a:rPr lang="en-US" dirty="0" smtClean="0">
                    <a:latin typeface="+mn-lt"/>
                  </a:rPr>
                  <a:t>total uncertainty </a:t>
                </a:r>
                <a:r>
                  <a:rPr lang="en-US" dirty="0">
                    <a:latin typeface="+mn-lt"/>
                  </a:rPr>
                  <a:t>in the emissivity will be</a:t>
                </a:r>
                <a:r>
                  <a:rPr lang="en-US" dirty="0" smtClean="0">
                    <a:latin typeface="+mn-lt"/>
                  </a:rPr>
                  <a:t>:</a:t>
                </a:r>
                <a:endParaRPr lang="en-US" b="1" dirty="0" smtClean="0">
                  <a:latin typeface="+mn-lt"/>
                </a:endParaRPr>
              </a:p>
              <a:p>
                <a:pPr marL="0" indent="0">
                  <a:buNone/>
                </a:pPr>
                <a:endParaRPr lang="en-US" b="1" dirty="0">
                  <a:latin typeface="+mn-lt"/>
                </a:endParaRPr>
              </a:p>
              <a:p>
                <a:pPr marL="0" indent="0">
                  <a:buNone/>
                </a:pPr>
                <a:endParaRPr lang="en-US" b="1" dirty="0" smtClean="0">
                  <a:latin typeface="+mn-lt"/>
                </a:endParaRPr>
              </a:p>
              <a:p>
                <a:pPr marL="0" indent="0">
                  <a:buNone/>
                </a:pPr>
                <a:endParaRPr lang="en-US" b="1" dirty="0">
                  <a:latin typeface="+mn-lt"/>
                </a:endParaRPr>
              </a:p>
              <a:p>
                <a:pPr marL="0" indent="0">
                  <a:buNone/>
                </a:pPr>
                <a:endParaRPr lang="en-US" b="1" dirty="0" smtClean="0">
                  <a:latin typeface="+mn-lt"/>
                </a:endParaRPr>
              </a:p>
              <a:p>
                <a:pPr marL="0" indent="0">
                  <a:buNone/>
                </a:pPr>
                <a:r>
                  <a:rPr lang="en-US" dirty="0">
                    <a:latin typeface="+mn-lt"/>
                  </a:rPr>
                  <a:t>w</a:t>
                </a:r>
                <a:r>
                  <a:rPr lang="en-US" dirty="0" smtClean="0">
                    <a:latin typeface="+mn-lt"/>
                  </a:rPr>
                  <a:t>here</a:t>
                </a:r>
                <a:r>
                  <a:rPr lang="en-US" b="1" dirty="0" smtClean="0">
                    <a:latin typeface="+mn-lt"/>
                  </a:rPr>
                  <a:t> </a:t>
                </a:r>
                <a14:m>
                  <m:oMath xmlns:m="http://schemas.openxmlformats.org/officeDocument/2006/math">
                    <m:r>
                      <m:rPr>
                        <m:sty m:val="p"/>
                      </m:rPr>
                      <a:rPr lang="en-US">
                        <a:latin typeface="Cambria Math" panose="02040503050406030204" pitchFamily="18" charset="0"/>
                      </a:rPr>
                      <m:t>Δ</m:t>
                    </m:r>
                    <m:sSub>
                      <m:sSubPr>
                        <m:ctrlPr>
                          <a:rPr lang="en-US" i="1">
                            <a:latin typeface="Cambria Math" panose="02040503050406030204" pitchFamily="18" charset="0"/>
                          </a:rPr>
                        </m:ctrlPr>
                      </m:sSubPr>
                      <m:e>
                        <m:r>
                          <a:rPr lang="en-US" i="1">
                            <a:latin typeface="Cambria Math" panose="02040503050406030204" pitchFamily="18" charset="0"/>
                          </a:rPr>
                          <m:t>𝑇</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b="0" i="1" smtClean="0">
                                <a:latin typeface="Cambria Math" panose="02040503050406030204" pitchFamily="18" charset="0"/>
                              </a:rPr>
                              <m:t>𝑖</m:t>
                            </m:r>
                          </m:sub>
                        </m:sSub>
                      </m:sub>
                    </m:sSub>
                    <m:r>
                      <a:rPr lang="en-US" b="0" i="1" smtClean="0">
                        <a:latin typeface="Cambria Math" panose="02040503050406030204" pitchFamily="18" charset="0"/>
                      </a:rPr>
                      <m:t>=10</m:t>
                    </m:r>
                    <m:r>
                      <m:rPr>
                        <m:sty m:val="p"/>
                      </m:rPr>
                      <a:rPr lang="en-US" b="0" i="0" smtClean="0">
                        <a:latin typeface="Cambria Math" panose="02040503050406030204" pitchFamily="18" charset="0"/>
                      </a:rPr>
                      <m:t>K</m:t>
                    </m:r>
                    <m:r>
                      <a:rPr lang="en-US" b="0" i="1" smtClean="0">
                        <a:latin typeface="Cambria Math" panose="02040503050406030204" pitchFamily="18" charset="0"/>
                      </a:rPr>
                      <m:t>.</m:t>
                    </m:r>
                  </m:oMath>
                </a14:m>
                <a:endParaRPr lang="en-US" b="1" dirty="0">
                  <a:latin typeface="+mn-lt"/>
                </a:endParaRP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93336" y="1185531"/>
                <a:ext cx="8229600" cy="4525963"/>
              </a:xfrm>
              <a:blipFill rotWithShape="0">
                <a:blip r:embed="rId3"/>
                <a:stretch>
                  <a:fillRect l="-815" t="-942" b="-1776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2105670" y="1910168"/>
                <a:ext cx="4662495" cy="72590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latin typeface="Cambria Math" panose="02040503050406030204" pitchFamily="18" charset="0"/>
                        </a:rPr>
                        <m:t>𝑇</m:t>
                      </m:r>
                      <m:r>
                        <a:rPr lang="en-US" i="1" smtClean="0">
                          <a:latin typeface="Cambria Math" panose="02040503050406030204" pitchFamily="18" charset="0"/>
                        </a:rPr>
                        <m:t>=</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2</m:t>
                              </m:r>
                            </m:sub>
                          </m:sSub>
                        </m:num>
                        <m:den>
                          <m:sSub>
                            <m:sSubPr>
                              <m:ctrlPr>
                                <a:rPr lang="en-US" i="1" smtClean="0">
                                  <a:latin typeface="Cambria Math" panose="02040503050406030204" pitchFamily="18" charset="0"/>
                                </a:rPr>
                              </m:ctrlPr>
                            </m:sSubPr>
                            <m:e>
                              <m:r>
                                <a:rPr lang="en-US" i="1">
                                  <a:latin typeface="Cambria Math" panose="02040503050406030204" pitchFamily="18" charset="0"/>
                                </a:rPr>
                                <m:t>𝜆</m:t>
                              </m:r>
                            </m:e>
                            <m:sub>
                              <m:r>
                                <a:rPr lang="en-US" b="0" i="1" smtClean="0">
                                  <a:latin typeface="Cambria Math" panose="02040503050406030204" pitchFamily="18" charset="0"/>
                                </a:rPr>
                                <m:t>1</m:t>
                              </m:r>
                            </m:sub>
                          </m:sSub>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1</m:t>
                          </m:r>
                        </m:num>
                        <m:den>
                          <m:func>
                            <m:funcPr>
                              <m:ctrlPr>
                                <a:rPr lang="en-US" i="1">
                                  <a:latin typeface="Cambria Math" panose="02040503050406030204" pitchFamily="18" charset="0"/>
                                </a:rPr>
                              </m:ctrlPr>
                            </m:funcPr>
                            <m:fName>
                              <m:r>
                                <m:rPr>
                                  <m:sty m:val="p"/>
                                </m:rPr>
                                <a:rPr lang="en-US">
                                  <a:latin typeface="Cambria Math" panose="02040503050406030204" pitchFamily="18" charset="0"/>
                                </a:rPr>
                                <m:t>ln</m:t>
                              </m:r>
                            </m:fName>
                            <m:e>
                              <m:d>
                                <m:dPr>
                                  <m:begChr m:val="["/>
                                  <m:endChr m:val="]"/>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smtClean="0">
                                              <a:latin typeface="Cambria Math" panose="02040503050406030204" pitchFamily="18" charset="0"/>
                                            </a:rPr>
                                          </m:ctrlPr>
                                        </m:sSubPr>
                                        <m:e>
                                          <m:r>
                                            <a:rPr lang="en-US" i="1">
                                              <a:latin typeface="Cambria Math" panose="02040503050406030204" pitchFamily="18" charset="0"/>
                                            </a:rPr>
                                            <m:t>𝜆</m:t>
                                          </m:r>
                                        </m:e>
                                        <m:sub>
                                          <m:r>
                                            <a:rPr lang="en-US" b="0" i="1" smtClean="0">
                                              <a:latin typeface="Cambria Math" panose="02040503050406030204" pitchFamily="18" charset="0"/>
                                            </a:rPr>
                                            <m:t>1</m:t>
                                          </m:r>
                                        </m:sub>
                                      </m:sSub>
                                    </m:sub>
                                  </m:sSub>
                                  <m:d>
                                    <m:dPr>
                                      <m:ctrlPr>
                                        <a:rPr lang="en-US" i="1">
                                          <a:latin typeface="Cambria Math" panose="02040503050406030204" pitchFamily="18" charset="0"/>
                                        </a:rPr>
                                      </m:ctrlPr>
                                    </m:dPr>
                                    <m:e>
                                      <m:sSup>
                                        <m:sSupPr>
                                          <m:ctrlPr>
                                            <a:rPr lang="en-US" i="1">
                                              <a:latin typeface="Cambria Math" panose="02040503050406030204" pitchFamily="18" charset="0"/>
                                            </a:rPr>
                                          </m:ctrlPr>
                                        </m:sSupPr>
                                        <m:e>
                                          <m:r>
                                            <a:rPr lang="en-US" i="1">
                                              <a:latin typeface="Cambria Math" panose="02040503050406030204" pitchFamily="18" charset="0"/>
                                            </a:rPr>
                                            <m:t>𝑒</m:t>
                                          </m:r>
                                        </m:e>
                                        <m:sup>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2</m:t>
                                              </m:r>
                                            </m:sub>
                                          </m:sSub>
                                          <m:r>
                                            <a:rPr lang="en-US" i="1">
                                              <a:latin typeface="Cambria Math" panose="02040503050406030204" pitchFamily="18" charset="0"/>
                                            </a:rPr>
                                            <m:t>/</m:t>
                                          </m:r>
                                          <m:r>
                                            <a:rPr lang="en-US" i="1">
                                              <a:latin typeface="Cambria Math" panose="02040503050406030204" pitchFamily="18" charset="0"/>
                                            </a:rPr>
                                            <m:t>𝜆</m:t>
                                          </m:r>
                                          <m:sSub>
                                            <m:sSubPr>
                                              <m:ctrlPr>
                                                <a:rPr lang="en-US" i="1">
                                                  <a:latin typeface="Cambria Math" panose="02040503050406030204" pitchFamily="18" charset="0"/>
                                                </a:rPr>
                                              </m:ctrlPr>
                                            </m:sSubPr>
                                            <m:e>
                                              <m:r>
                                                <a:rPr lang="en-US" i="1">
                                                  <a:latin typeface="Cambria Math" panose="02040503050406030204" pitchFamily="18" charset="0"/>
                                                </a:rPr>
                                                <m:t>𝑇</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1</m:t>
                                                  </m:r>
                                                </m:sub>
                                              </m:sSub>
                                            </m:sub>
                                          </m:sSub>
                                        </m:sup>
                                      </m:sSup>
                                      <m:r>
                                        <a:rPr lang="en-US" b="0" i="1" smtClean="0">
                                          <a:latin typeface="Cambria Math" panose="02040503050406030204" pitchFamily="18" charset="0"/>
                                          <a:ea typeface="Cambria Math" panose="02040503050406030204" pitchFamily="18" charset="0"/>
                                        </a:rPr>
                                        <m:t> −1</m:t>
                                      </m:r>
                                    </m:e>
                                  </m:d>
                                  <m:r>
                                    <a:rPr lang="en-US" i="1">
                                      <a:latin typeface="Cambria Math" panose="02040503050406030204" pitchFamily="18" charset="0"/>
                                    </a:rPr>
                                    <m:t>+1</m:t>
                                  </m:r>
                                </m:e>
                              </m:d>
                            </m:e>
                          </m:func>
                        </m:den>
                      </m:f>
                      <m:r>
                        <a:rPr lang="en-US" b="0" i="1" smtClean="0">
                          <a:latin typeface="Cambria Math" panose="02040503050406030204" pitchFamily="18" charset="0"/>
                        </a:rPr>
                        <m:t>=1,604 </m:t>
                      </m:r>
                      <m:r>
                        <a:rPr lang="en-US" b="0" i="1" smtClean="0">
                          <a:latin typeface="Cambria Math" panose="02040503050406030204" pitchFamily="18" charset="0"/>
                        </a:rPr>
                        <m:t>𝐾</m:t>
                      </m:r>
                    </m:oMath>
                  </m:oMathPara>
                </a14:m>
                <a:endParaRPr lang="en-US" dirty="0"/>
              </a:p>
            </p:txBody>
          </p:sp>
        </mc:Choice>
        <mc:Fallback xmlns="">
          <p:sp>
            <p:nvSpPr>
              <p:cNvPr id="5" name="Rectangle 4"/>
              <p:cNvSpPr>
                <a:spLocks noRot="1" noChangeAspect="1" noMove="1" noResize="1" noEditPoints="1" noAdjustHandles="1" noChangeArrowheads="1" noChangeShapeType="1" noTextEdit="1"/>
              </p:cNvSpPr>
              <p:nvPr/>
            </p:nvSpPr>
            <p:spPr>
              <a:xfrm>
                <a:off x="2105670" y="1910168"/>
                <a:ext cx="4662495" cy="725904"/>
              </a:xfrm>
              <a:prstGeom prst="rect">
                <a:avLst/>
              </a:prstGeom>
              <a:blipFill rotWithShape="0">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2684318" y="3127583"/>
                <a:ext cx="2787494" cy="70929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rPr>
                            <m:t>𝜀</m:t>
                          </m:r>
                        </m:e>
                        <m:sub>
                          <m:r>
                            <a:rPr lang="en-US" i="1">
                              <a:latin typeface="Cambria Math" panose="02040503050406030204" pitchFamily="18" charset="0"/>
                            </a:rPr>
                            <m:t>𝜆</m:t>
                          </m:r>
                        </m:sub>
                      </m:sSub>
                      <m:r>
                        <a:rPr lang="en-US" i="1">
                          <a:latin typeface="Cambria Math" panose="02040503050406030204" pitchFamily="18" charset="0"/>
                        </a:rPr>
                        <m:t>=</m:t>
                      </m:r>
                      <m:f>
                        <m:fPr>
                          <m:ctrlPr>
                            <a:rPr lang="en-US" i="1">
                              <a:latin typeface="Cambria Math" panose="02040503050406030204" pitchFamily="18" charset="0"/>
                            </a:rPr>
                          </m:ctrlPr>
                        </m:fPr>
                        <m:num>
                          <m:d>
                            <m:dPr>
                              <m:ctrlPr>
                                <a:rPr lang="en-US" i="1">
                                  <a:latin typeface="Cambria Math" panose="02040503050406030204" pitchFamily="18" charset="0"/>
                                </a:rPr>
                              </m:ctrlPr>
                            </m:dPr>
                            <m:e>
                              <m:sSup>
                                <m:sSupPr>
                                  <m:ctrlPr>
                                    <a:rPr lang="en-US" i="1">
                                      <a:latin typeface="Cambria Math" panose="02040503050406030204" pitchFamily="18" charset="0"/>
                                    </a:rPr>
                                  </m:ctrlPr>
                                </m:sSupPr>
                                <m:e>
                                  <m:r>
                                    <a:rPr lang="en-US" i="1">
                                      <a:latin typeface="Cambria Math" panose="02040503050406030204" pitchFamily="18" charset="0"/>
                                    </a:rPr>
                                    <m:t>𝑒</m:t>
                                  </m:r>
                                </m:e>
                                <m:sup>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2</m:t>
                                      </m:r>
                                    </m:sub>
                                  </m:sSub>
                                  <m:r>
                                    <a:rPr lang="en-US" i="1">
                                      <a:latin typeface="Cambria Math" panose="02040503050406030204" pitchFamily="18" charset="0"/>
                                    </a:rPr>
                                    <m:t>/</m:t>
                                  </m:r>
                                  <m:r>
                                    <a:rPr lang="en-US" i="1">
                                      <a:latin typeface="Cambria Math" panose="02040503050406030204" pitchFamily="18" charset="0"/>
                                    </a:rPr>
                                    <m:t>𝜆</m:t>
                                  </m:r>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ea typeface="Cambria Math" panose="02040503050406030204" pitchFamily="18" charset="0"/>
                                        </a:rPr>
                                        <m:t>𝜆</m:t>
                                      </m:r>
                                    </m:sub>
                                  </m:sSub>
                                </m:sup>
                              </m:sSup>
                              <m:r>
                                <a:rPr lang="en-US" i="1">
                                  <a:latin typeface="Cambria Math" panose="02040503050406030204" pitchFamily="18" charset="0"/>
                                </a:rPr>
                                <m:t>−1</m:t>
                              </m:r>
                            </m:e>
                          </m:d>
                        </m:num>
                        <m:den>
                          <m:d>
                            <m:dPr>
                              <m:ctrlPr>
                                <a:rPr lang="en-US" i="1">
                                  <a:latin typeface="Cambria Math" panose="02040503050406030204" pitchFamily="18" charset="0"/>
                                </a:rPr>
                              </m:ctrlPr>
                            </m:dPr>
                            <m:e>
                              <m:sSup>
                                <m:sSupPr>
                                  <m:ctrlPr>
                                    <a:rPr lang="en-US" i="1">
                                      <a:latin typeface="Cambria Math" panose="02040503050406030204" pitchFamily="18" charset="0"/>
                                    </a:rPr>
                                  </m:ctrlPr>
                                </m:sSupPr>
                                <m:e>
                                  <m:r>
                                    <a:rPr lang="en-US" i="1">
                                      <a:latin typeface="Cambria Math" panose="02040503050406030204" pitchFamily="18" charset="0"/>
                                    </a:rPr>
                                    <m:t>𝑒</m:t>
                                  </m:r>
                                </m:e>
                                <m:sup>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2</m:t>
                                      </m:r>
                                    </m:sub>
                                  </m:sSub>
                                  <m:r>
                                    <a:rPr lang="en-US" i="1">
                                      <a:latin typeface="Cambria Math" panose="02040503050406030204" pitchFamily="18" charset="0"/>
                                    </a:rPr>
                                    <m:t>/</m:t>
                                  </m:r>
                                  <m:r>
                                    <a:rPr lang="en-US" i="1">
                                      <a:latin typeface="Cambria Math" panose="02040503050406030204" pitchFamily="18" charset="0"/>
                                    </a:rPr>
                                    <m:t>𝜆</m:t>
                                  </m:r>
                                  <m:r>
                                    <a:rPr lang="en-US" i="1">
                                      <a:latin typeface="Cambria Math" panose="02040503050406030204" pitchFamily="18" charset="0"/>
                                    </a:rPr>
                                    <m:t>𝑇</m:t>
                                  </m:r>
                                </m:sup>
                              </m:sSup>
                              <m:r>
                                <a:rPr lang="en-US" i="1">
                                  <a:latin typeface="Cambria Math" panose="02040503050406030204" pitchFamily="18" charset="0"/>
                                </a:rPr>
                                <m:t>−1</m:t>
                              </m:r>
                            </m:e>
                          </m:d>
                        </m:den>
                      </m:f>
                      <m:r>
                        <a:rPr lang="en-US" b="0" i="1" smtClean="0">
                          <a:latin typeface="Cambria Math" panose="02040503050406030204" pitchFamily="18" charset="0"/>
                        </a:rPr>
                        <m:t>=0.78</m:t>
                      </m:r>
                    </m:oMath>
                  </m:oMathPara>
                </a14:m>
                <a:endParaRPr lang="en-US" dirty="0"/>
              </a:p>
            </p:txBody>
          </p:sp>
        </mc:Choice>
        <mc:Fallback xmlns="">
          <p:sp>
            <p:nvSpPr>
              <p:cNvPr id="6" name="Rectangle 5"/>
              <p:cNvSpPr>
                <a:spLocks noRot="1" noChangeAspect="1" noMove="1" noResize="1" noEditPoints="1" noAdjustHandles="1" noChangeArrowheads="1" noChangeShapeType="1" noTextEdit="1"/>
              </p:cNvSpPr>
              <p:nvPr/>
            </p:nvSpPr>
            <p:spPr>
              <a:xfrm>
                <a:off x="2684318" y="3127583"/>
                <a:ext cx="2787494" cy="709297"/>
              </a:xfrm>
              <a:prstGeom prst="rect">
                <a:avLst/>
              </a:prstGeom>
              <a:blipFill rotWithShape="0">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1922062" y="4548178"/>
                <a:ext cx="5029710" cy="1289712"/>
              </a:xfrm>
              <a:prstGeom prst="rect">
                <a:avLst/>
              </a:prstGeom>
            </p:spPr>
            <p:txBody>
              <a:bodyPr wrap="none">
                <a:spAutoFit/>
              </a:bodyPr>
              <a:lstStyle/>
              <a:p>
                <a:pPr/>
                <a14:m>
                  <m:oMathPara xmlns:m="http://schemas.openxmlformats.org/officeDocument/2006/math">
                    <m:oMathParaPr>
                      <m:jc m:val="center"/>
                    </m:oMathParaPr>
                    <m:oMath xmlns:m="http://schemas.openxmlformats.org/officeDocument/2006/math">
                      <m:sSub>
                        <m:sSubPr>
                          <m:ctrlPr>
                            <a:rPr lang="en-US" sz="2000" i="1" smtClean="0">
                              <a:latin typeface="Cambria Math" panose="02040503050406030204" pitchFamily="18" charset="0"/>
                            </a:rPr>
                          </m:ctrlPr>
                        </m:sSubPr>
                        <m:e>
                          <m:r>
                            <a:rPr lang="en-US" sz="2000" i="1" smtClean="0">
                              <a:latin typeface="Cambria Math" panose="02040503050406030204" pitchFamily="18" charset="0"/>
                              <a:sym typeface="Symbol" panose="05050102010706020507" pitchFamily="18" charset="2"/>
                            </a:rPr>
                            <m:t></m:t>
                          </m:r>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1">
                                  <a:latin typeface="Cambria Math" panose="02040503050406030204" pitchFamily="18" charset="0"/>
                                </a:rPr>
                                <m:t>2</m:t>
                              </m:r>
                            </m:sub>
                          </m:sSub>
                        </m:sub>
                      </m:sSub>
                      <m:r>
                        <a:rPr lang="en-US" sz="2000" i="0">
                          <a:latin typeface="Cambria Math" panose="02040503050406030204" pitchFamily="18" charset="0"/>
                        </a:rPr>
                        <m:t>=</m:t>
                      </m:r>
                      <m:rad>
                        <m:radPr>
                          <m:degHide m:val="on"/>
                          <m:ctrlPr>
                            <a:rPr lang="en-US" sz="2000" i="1">
                              <a:latin typeface="Cambria Math" panose="02040503050406030204" pitchFamily="18" charset="0"/>
                            </a:rPr>
                          </m:ctrlPr>
                        </m:radPr>
                        <m:deg/>
                        <m:e>
                          <m:sSup>
                            <m:sSupPr>
                              <m:ctrlPr>
                                <a:rPr lang="en-US" sz="2000" i="1">
                                  <a:latin typeface="Cambria Math" panose="02040503050406030204" pitchFamily="18" charset="0"/>
                                </a:rPr>
                              </m:ctrlPr>
                            </m:sSupPr>
                            <m:e>
                              <m:d>
                                <m:dPr>
                                  <m:ctrlPr>
                                    <a:rPr lang="en-US" sz="2000" i="1">
                                      <a:latin typeface="Cambria Math" panose="02040503050406030204" pitchFamily="18" charset="0"/>
                                    </a:rPr>
                                  </m:ctrlPr>
                                </m:dPr>
                                <m:e>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0">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b="0" i="1" smtClean="0">
                                                      <a:latin typeface="Cambria Math" panose="02040503050406030204" pitchFamily="18" charset="0"/>
                                                    </a:rPr>
                                                    <m:t>2</m:t>
                                                  </m:r>
                                                </m:sub>
                                              </m:sSub>
                                            </m:sub>
                                          </m:sSub>
                                        </m:num>
                                        <m:den>
                                          <m:r>
                                            <a:rPr lang="en-US" sz="2000" i="0">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b="0" i="1" smtClean="0">
                                                      <a:latin typeface="Cambria Math" panose="02040503050406030204" pitchFamily="18" charset="0"/>
                                                    </a:rPr>
                                                    <m:t>1</m:t>
                                                  </m:r>
                                                </m:sub>
                                              </m:sSub>
                                            </m:sub>
                                          </m:sSub>
                                        </m:den>
                                      </m:f>
                                    </m:e>
                                  </m:d>
                                  <m:r>
                                    <m:rPr>
                                      <m:sty m:val="p"/>
                                    </m:rPr>
                                    <a:rPr lang="en-US" sz="2000" i="0">
                                      <a:latin typeface="Cambria Math" panose="02040503050406030204" pitchFamily="18" charset="0"/>
                                    </a:rPr>
                                    <m:t>Δ</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b="0" i="1" smtClean="0">
                                              <a:latin typeface="Cambria Math" panose="02040503050406030204" pitchFamily="18" charset="0"/>
                                            </a:rPr>
                                            <m:t>1</m:t>
                                          </m:r>
                                        </m:sub>
                                      </m:sSub>
                                    </m:sub>
                                  </m:sSub>
                                </m:e>
                              </m:d>
                            </m:e>
                            <m:sup>
                              <m:r>
                                <a:rPr lang="en-US" sz="2000" i="0">
                                  <a:latin typeface="Cambria Math" panose="02040503050406030204" pitchFamily="18" charset="0"/>
                                </a:rPr>
                                <m:t>2</m:t>
                              </m:r>
                            </m:sup>
                          </m:sSup>
                          <m:r>
                            <a:rPr lang="en-US" sz="2000" i="0">
                              <a:latin typeface="Cambria Math" panose="02040503050406030204" pitchFamily="18" charset="0"/>
                            </a:rPr>
                            <m:t>+</m:t>
                          </m:r>
                          <m:sSup>
                            <m:sSupPr>
                              <m:ctrlPr>
                                <a:rPr lang="en-US" sz="2000" i="1">
                                  <a:latin typeface="Cambria Math" panose="02040503050406030204" pitchFamily="18" charset="0"/>
                                </a:rPr>
                              </m:ctrlPr>
                            </m:sSupPr>
                            <m:e>
                              <m:d>
                                <m:dPr>
                                  <m:ctrlPr>
                                    <a:rPr lang="en-US" sz="2000" i="1">
                                      <a:latin typeface="Cambria Math" panose="02040503050406030204" pitchFamily="18" charset="0"/>
                                    </a:rPr>
                                  </m:ctrlPr>
                                </m:dPr>
                                <m:e>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0">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1">
                                                      <a:latin typeface="Cambria Math" panose="02040503050406030204" pitchFamily="18" charset="0"/>
                                                    </a:rPr>
                                                    <m:t>2</m:t>
                                                  </m:r>
                                                </m:sub>
                                              </m:sSub>
                                            </m:sub>
                                          </m:sSub>
                                        </m:num>
                                        <m:den>
                                          <m:r>
                                            <a:rPr lang="en-US" sz="2000" i="0">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b="0" i="1" smtClean="0">
                                                      <a:latin typeface="Cambria Math" panose="02040503050406030204" pitchFamily="18" charset="0"/>
                                                    </a:rPr>
                                                    <m:t>2</m:t>
                                                  </m:r>
                                                </m:sub>
                                              </m:sSub>
                                            </m:sub>
                                          </m:sSub>
                                        </m:den>
                                      </m:f>
                                    </m:e>
                                  </m:d>
                                  <m:r>
                                    <m:rPr>
                                      <m:sty m:val="p"/>
                                    </m:rPr>
                                    <a:rPr lang="en-US" sz="2000" i="0">
                                      <a:latin typeface="Cambria Math" panose="02040503050406030204" pitchFamily="18" charset="0"/>
                                    </a:rPr>
                                    <m:t>Δ</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sSub>
                                        <m:sSubPr>
                                          <m:ctrlPr>
                                            <a:rPr lang="en-US" sz="2000" i="1" smtClean="0">
                                              <a:latin typeface="Cambria Math" panose="02040503050406030204" pitchFamily="18" charset="0"/>
                                            </a:rPr>
                                          </m:ctrlPr>
                                        </m:sSubPr>
                                        <m:e>
                                          <m:r>
                                            <a:rPr lang="en-US" sz="2000" i="1">
                                              <a:latin typeface="Cambria Math" panose="02040503050406030204" pitchFamily="18" charset="0"/>
                                            </a:rPr>
                                            <m:t>𝜆</m:t>
                                          </m:r>
                                        </m:e>
                                        <m:sub>
                                          <m:r>
                                            <a:rPr lang="en-US" sz="2000" b="0" i="1" smtClean="0">
                                              <a:latin typeface="Cambria Math" panose="02040503050406030204" pitchFamily="18" charset="0"/>
                                            </a:rPr>
                                            <m:t>2</m:t>
                                          </m:r>
                                        </m:sub>
                                      </m:sSub>
                                    </m:sub>
                                  </m:sSub>
                                </m:e>
                              </m:d>
                            </m:e>
                            <m:sup>
                              <m:r>
                                <a:rPr lang="en-US" sz="2000" i="0">
                                  <a:latin typeface="Cambria Math" panose="02040503050406030204" pitchFamily="18" charset="0"/>
                                </a:rPr>
                                <m:t>2</m:t>
                              </m:r>
                            </m:sup>
                          </m:sSup>
                        </m:e>
                      </m:rad>
                    </m:oMath>
                  </m:oMathPara>
                </a14:m>
                <a:endParaRPr lang="en-US" sz="2000" dirty="0"/>
              </a:p>
            </p:txBody>
          </p:sp>
        </mc:Choice>
        <mc:Fallback xmlns="">
          <p:sp>
            <p:nvSpPr>
              <p:cNvPr id="7" name="Rectangle 6"/>
              <p:cNvSpPr>
                <a:spLocks noRot="1" noChangeAspect="1" noMove="1" noResize="1" noEditPoints="1" noAdjustHandles="1" noChangeArrowheads="1" noChangeShapeType="1" noTextEdit="1"/>
              </p:cNvSpPr>
              <p:nvPr/>
            </p:nvSpPr>
            <p:spPr>
              <a:xfrm>
                <a:off x="1922062" y="4548178"/>
                <a:ext cx="5029710" cy="1289712"/>
              </a:xfrm>
              <a:prstGeom prst="rect">
                <a:avLst/>
              </a:prstGeom>
              <a:blipFill rotWithShape="0">
                <a:blip r:embed="rId6"/>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450644800"/>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Example </a:t>
            </a:r>
            <a:r>
              <a:rPr lang="en-US" sz="3200" dirty="0" smtClean="0"/>
              <a:t>16 - III</a:t>
            </a:r>
            <a:endParaRPr lang="en-US" sz="3200" dirty="0"/>
          </a:p>
        </p:txBody>
      </p:sp>
      <p:sp>
        <p:nvSpPr>
          <p:cNvPr id="3" name="Content Placeholder 2"/>
          <p:cNvSpPr>
            <a:spLocks noGrp="1"/>
          </p:cNvSpPr>
          <p:nvPr>
            <p:ph idx="1"/>
          </p:nvPr>
        </p:nvSpPr>
        <p:spPr>
          <a:xfrm>
            <a:off x="463428" y="1163646"/>
            <a:ext cx="8229600" cy="4525963"/>
          </a:xfrm>
        </p:spPr>
        <p:txBody>
          <a:bodyPr>
            <a:normAutofit/>
          </a:bodyPr>
          <a:lstStyle/>
          <a:p>
            <a:pPr marL="0" indent="0">
              <a:buNone/>
            </a:pPr>
            <a:r>
              <a:rPr lang="en-US" sz="2000" dirty="0"/>
              <a:t>o</a:t>
            </a:r>
            <a:r>
              <a:rPr lang="en-US" sz="2000" dirty="0" smtClean="0"/>
              <a:t>r, in terms of sensitivities:</a:t>
            </a:r>
          </a:p>
          <a:p>
            <a:pPr marL="0" indent="0">
              <a:buNone/>
            </a:pPr>
            <a:endParaRPr lang="en-US" sz="2000" dirty="0"/>
          </a:p>
          <a:p>
            <a:pPr marL="0" indent="0">
              <a:buNone/>
            </a:pPr>
            <a:endParaRPr lang="en-US" sz="2000" dirty="0" smtClean="0"/>
          </a:p>
          <a:p>
            <a:pPr marL="0" indent="0">
              <a:buNone/>
            </a:pPr>
            <a:endParaRPr lang="en-US" sz="2000" dirty="0" smtClean="0"/>
          </a:p>
          <a:p>
            <a:pPr marL="0" indent="0">
              <a:buNone/>
            </a:pPr>
            <a:r>
              <a:rPr lang="en-US" sz="2000" dirty="0" smtClean="0"/>
              <a:t>evaluating terms gives:</a:t>
            </a:r>
          </a:p>
          <a:p>
            <a:pPr marL="0" indent="0">
              <a:buNone/>
            </a:pPr>
            <a:endParaRPr lang="en-US" sz="2000" dirty="0"/>
          </a:p>
          <a:p>
            <a:pPr marL="0" indent="0">
              <a:buNone/>
            </a:pPr>
            <a:endParaRPr lang="en-US" sz="2000" dirty="0" smtClean="0"/>
          </a:p>
          <a:p>
            <a:pPr marL="0" indent="0">
              <a:buNone/>
            </a:pPr>
            <a:endParaRPr lang="en-US" sz="2000" dirty="0"/>
          </a:p>
          <a:p>
            <a:pPr marL="0" indent="0">
              <a:buNone/>
            </a:pPr>
            <a:endParaRPr lang="en-US" sz="2000" dirty="0"/>
          </a:p>
        </p:txBody>
      </p:sp>
      <mc:AlternateContent xmlns:mc="http://schemas.openxmlformats.org/markup-compatibility/2006" xmlns:a14="http://schemas.microsoft.com/office/drawing/2010/main">
        <mc:Choice Requires="a14">
          <p:sp>
            <p:nvSpPr>
              <p:cNvPr id="7" name="Rectangle 6"/>
              <p:cNvSpPr/>
              <p:nvPr/>
            </p:nvSpPr>
            <p:spPr>
              <a:xfrm>
                <a:off x="1407719" y="1543286"/>
                <a:ext cx="6074099" cy="1169936"/>
              </a:xfrm>
              <a:prstGeom prst="rect">
                <a:avLst/>
              </a:prstGeom>
            </p:spPr>
            <p:txBody>
              <a:bodyPr wrap="none">
                <a:spAutoFit/>
              </a:bodyPr>
              <a:lstStyle/>
              <a:p>
                <a:pPr/>
                <a14:m>
                  <m:oMathPara xmlns:m="http://schemas.openxmlformats.org/officeDocument/2006/math">
                    <m:oMathParaPr>
                      <m:jc m:val="center"/>
                    </m:oMathParaPr>
                    <m:oMath xmlns:m="http://schemas.openxmlformats.org/officeDocument/2006/math">
                      <m:f>
                        <m:fPr>
                          <m:ctrlPr>
                            <a:rPr lang="en-US" i="1" smtClean="0">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sym typeface="Symbol" panose="05050102010706020507" pitchFamily="18" charset="2"/>
                                </a:rPr>
                                <m:t></m:t>
                              </m:r>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2</m:t>
                                  </m:r>
                                </m:sub>
                              </m:sSub>
                            </m:sub>
                          </m:sSub>
                        </m:num>
                        <m:den>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2</m:t>
                                  </m:r>
                                </m:sub>
                              </m:sSub>
                            </m:sub>
                          </m:sSub>
                        </m:den>
                      </m:f>
                      <m:r>
                        <a:rPr lang="en-US" i="0">
                          <a:latin typeface="Cambria Math" panose="02040503050406030204" pitchFamily="18" charset="0"/>
                        </a:rPr>
                        <m:t>=</m:t>
                      </m:r>
                      <m:rad>
                        <m:radPr>
                          <m:degHide m:val="on"/>
                          <m:ctrlPr>
                            <a:rPr lang="en-US" i="1">
                              <a:latin typeface="Cambria Math" panose="02040503050406030204" pitchFamily="18" charset="0"/>
                            </a:rPr>
                          </m:ctrlPr>
                        </m:radPr>
                        <m:deg/>
                        <m:e>
                          <m:sSup>
                            <m:sSupPr>
                              <m:ctrlPr>
                                <a:rPr lang="en-US" i="1">
                                  <a:latin typeface="Cambria Math" panose="02040503050406030204" pitchFamily="18" charset="0"/>
                                </a:rPr>
                              </m:ctrlPr>
                            </m:sSupPr>
                            <m:e>
                              <m:d>
                                <m:dPr>
                                  <m:ctrlPr>
                                    <a:rPr lang="en-US" i="1">
                                      <a:latin typeface="Cambria Math" panose="02040503050406030204" pitchFamily="18" charset="0"/>
                                    </a:rPr>
                                  </m:ctrlPr>
                                </m:dPr>
                                <m:e>
                                  <m:d>
                                    <m:dPr>
                                      <m:ctrlPr>
                                        <a:rPr lang="en-US" i="1">
                                          <a:latin typeface="Cambria Math" panose="02040503050406030204" pitchFamily="18" charset="0"/>
                                        </a:rPr>
                                      </m:ctrlPr>
                                    </m:dPr>
                                    <m:e>
                                      <m:f>
                                        <m:fPr>
                                          <m:ctrlPr>
                                            <a:rPr lang="en-US" i="1">
                                              <a:latin typeface="Cambria Math" panose="02040503050406030204" pitchFamily="18" charset="0"/>
                                            </a:rPr>
                                          </m:ctrlPr>
                                        </m:fPr>
                                        <m:num>
                                          <m:r>
                                            <a:rPr lang="en-US">
                                              <a:latin typeface="Cambria Math" panose="02040503050406030204" pitchFamily="18" charset="0"/>
                                            </a:rPr>
                                            <m:t>𝜕</m:t>
                                          </m:r>
                                          <m:func>
                                            <m:funcPr>
                                              <m:ctrlPr>
                                                <a:rPr lang="en-US" i="1">
                                                  <a:latin typeface="Cambria Math" panose="02040503050406030204" pitchFamily="18" charset="0"/>
                                                </a:rPr>
                                              </m:ctrlPr>
                                            </m:funcPr>
                                            <m:fName>
                                              <m:r>
                                                <m:rPr>
                                                  <m:sty m:val="p"/>
                                                </m:rPr>
                                                <a:rPr lang="en-US">
                                                  <a:latin typeface="Cambria Math" panose="02040503050406030204" pitchFamily="18" charset="0"/>
                                                </a:rPr>
                                                <m:t>ln</m:t>
                                              </m:r>
                                            </m:fName>
                                            <m:e>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2</m:t>
                                                      </m:r>
                                                    </m:sub>
                                                  </m:sSub>
                                                </m:sub>
                                              </m:sSub>
                                            </m:e>
                                          </m:func>
                                        </m:num>
                                        <m:den>
                                          <m:r>
                                            <a:rPr lang="en-US">
                                              <a:latin typeface="Cambria Math" panose="02040503050406030204" pitchFamily="18" charset="0"/>
                                            </a:rPr>
                                            <m:t>𝜕</m:t>
                                          </m:r>
                                          <m:func>
                                            <m:funcPr>
                                              <m:ctrlPr>
                                                <a:rPr lang="en-US" i="1">
                                                  <a:latin typeface="Cambria Math" panose="02040503050406030204" pitchFamily="18" charset="0"/>
                                                </a:rPr>
                                              </m:ctrlPr>
                                            </m:funcPr>
                                            <m:fName>
                                              <m:r>
                                                <m:rPr>
                                                  <m:sty m:val="p"/>
                                                </m:rPr>
                                                <a:rPr lang="en-US">
                                                  <a:latin typeface="Cambria Math" panose="02040503050406030204" pitchFamily="18" charset="0"/>
                                                </a:rPr>
                                                <m:t>ln</m:t>
                                              </m:r>
                                            </m:fName>
                                            <m:e>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1</m:t>
                                                      </m:r>
                                                    </m:sub>
                                                  </m:sSub>
                                                </m:sub>
                                              </m:sSub>
                                            </m:e>
                                          </m:func>
                                        </m:den>
                                      </m:f>
                                    </m:e>
                                  </m:d>
                                  <m:d>
                                    <m:dPr>
                                      <m:ctrlPr>
                                        <a:rPr lang="en-US" i="1">
                                          <a:latin typeface="Cambria Math" panose="02040503050406030204" pitchFamily="18" charset="0"/>
                                        </a:rPr>
                                      </m:ctrlPr>
                                    </m:dPr>
                                    <m:e>
                                      <m:f>
                                        <m:fPr>
                                          <m:ctrlPr>
                                            <a:rPr lang="en-US" i="1">
                                              <a:latin typeface="Cambria Math" panose="02040503050406030204" pitchFamily="18" charset="0"/>
                                            </a:rPr>
                                          </m:ctrlPr>
                                        </m:fPr>
                                        <m:num>
                                          <m:r>
                                            <a:rPr lang="en-US">
                                              <a:latin typeface="Cambria Math" panose="02040503050406030204" pitchFamily="18" charset="0"/>
                                            </a:rPr>
                                            <m:t>𝜕</m:t>
                                          </m:r>
                                          <m:func>
                                            <m:funcPr>
                                              <m:ctrlPr>
                                                <a:rPr lang="en-US" i="1">
                                                  <a:latin typeface="Cambria Math" panose="02040503050406030204" pitchFamily="18" charset="0"/>
                                                </a:rPr>
                                              </m:ctrlPr>
                                            </m:funcPr>
                                            <m:fName>
                                              <m:r>
                                                <m:rPr>
                                                  <m:sty m:val="p"/>
                                                </m:rPr>
                                                <a:rPr lang="en-US">
                                                  <a:latin typeface="Cambria Math" panose="02040503050406030204" pitchFamily="18" charset="0"/>
                                                </a:rPr>
                                                <m:t>ln</m:t>
                                              </m:r>
                                            </m:fName>
                                            <m:e>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1</m:t>
                                                      </m:r>
                                                    </m:sub>
                                                  </m:sSub>
                                                </m:sub>
                                              </m:sSub>
                                            </m:e>
                                          </m:func>
                                        </m:num>
                                        <m:den>
                                          <m:r>
                                            <a:rPr lang="en-US">
                                              <a:latin typeface="Cambria Math" panose="02040503050406030204" pitchFamily="18" charset="0"/>
                                            </a:rPr>
                                            <m:t>𝜕</m:t>
                                          </m:r>
                                          <m:sSub>
                                            <m:sSubPr>
                                              <m:ctrlPr>
                                                <a:rPr lang="en-US" i="1">
                                                  <a:latin typeface="Cambria Math" panose="02040503050406030204" pitchFamily="18" charset="0"/>
                                                </a:rPr>
                                              </m:ctrlPr>
                                            </m:sSubPr>
                                            <m:e>
                                              <m:func>
                                                <m:funcPr>
                                                  <m:ctrlPr>
                                                    <a:rPr lang="en-US" i="1">
                                                      <a:latin typeface="Cambria Math" panose="02040503050406030204" pitchFamily="18" charset="0"/>
                                                    </a:rPr>
                                                  </m:ctrlPr>
                                                </m:funcPr>
                                                <m:fName>
                                                  <m:r>
                                                    <m:rPr>
                                                      <m:sty m:val="p"/>
                                                    </m:rPr>
                                                    <a:rPr lang="en-US">
                                                      <a:latin typeface="Cambria Math" panose="02040503050406030204" pitchFamily="18" charset="0"/>
                                                    </a:rPr>
                                                    <m:t>ln</m:t>
                                                  </m:r>
                                                </m:fName>
                                                <m:e>
                                                  <m:r>
                                                    <a:rPr lang="en-US" i="1">
                                                      <a:latin typeface="Cambria Math" panose="02040503050406030204" pitchFamily="18" charset="0"/>
                                                    </a:rPr>
                                                    <m:t>𝑇</m:t>
                                                  </m:r>
                                                </m:e>
                                              </m:func>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1</m:t>
                                                  </m:r>
                                                </m:sub>
                                              </m:sSub>
                                            </m:sub>
                                          </m:sSub>
                                        </m:den>
                                      </m:f>
                                    </m:e>
                                  </m:d>
                                  <m:f>
                                    <m:fPr>
                                      <m:ctrlPr>
                                        <a:rPr lang="en-US" i="1" smtClean="0">
                                          <a:latin typeface="Cambria Math" panose="02040503050406030204" pitchFamily="18" charset="0"/>
                                        </a:rPr>
                                      </m:ctrlPr>
                                    </m:fPr>
                                    <m:num>
                                      <m:r>
                                        <m:rPr>
                                          <m:sty m:val="p"/>
                                        </m:rPr>
                                        <a:rPr lang="en-US">
                                          <a:latin typeface="Cambria Math" panose="02040503050406030204" pitchFamily="18" charset="0"/>
                                        </a:rPr>
                                        <m:t>Δ</m:t>
                                      </m:r>
                                      <m:sSub>
                                        <m:sSubPr>
                                          <m:ctrlPr>
                                            <a:rPr lang="en-US" i="1">
                                              <a:latin typeface="Cambria Math" panose="02040503050406030204" pitchFamily="18" charset="0"/>
                                            </a:rPr>
                                          </m:ctrlPr>
                                        </m:sSubPr>
                                        <m:e>
                                          <m:r>
                                            <a:rPr lang="en-US" i="1">
                                              <a:latin typeface="Cambria Math" panose="02040503050406030204" pitchFamily="18" charset="0"/>
                                            </a:rPr>
                                            <m:t>𝑇</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1</m:t>
                                              </m:r>
                                            </m:sub>
                                          </m:sSub>
                                        </m:sub>
                                      </m:sSub>
                                    </m:num>
                                    <m:den>
                                      <m:sSub>
                                        <m:sSubPr>
                                          <m:ctrlPr>
                                            <a:rPr lang="en-US" i="1">
                                              <a:latin typeface="Cambria Math" panose="02040503050406030204" pitchFamily="18" charset="0"/>
                                            </a:rPr>
                                          </m:ctrlPr>
                                        </m:sSubPr>
                                        <m:e>
                                          <m:r>
                                            <a:rPr lang="en-US" i="1">
                                              <a:latin typeface="Cambria Math" panose="02040503050406030204" pitchFamily="18" charset="0"/>
                                            </a:rPr>
                                            <m:t>𝑇</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1</m:t>
                                              </m:r>
                                            </m:sub>
                                          </m:sSub>
                                        </m:sub>
                                      </m:sSub>
                                    </m:den>
                                  </m:f>
                                </m:e>
                              </m:d>
                            </m:e>
                            <m:sup>
                              <m:r>
                                <a:rPr lang="en-US" i="0">
                                  <a:latin typeface="Cambria Math" panose="02040503050406030204" pitchFamily="18" charset="0"/>
                                </a:rPr>
                                <m:t>2</m:t>
                              </m:r>
                            </m:sup>
                          </m:sSup>
                          <m:r>
                            <a:rPr lang="en-US" i="0">
                              <a:latin typeface="Cambria Math" panose="02040503050406030204" pitchFamily="18" charset="0"/>
                            </a:rPr>
                            <m:t>+</m:t>
                          </m:r>
                          <m:sSup>
                            <m:sSupPr>
                              <m:ctrlPr>
                                <a:rPr lang="en-US" i="1">
                                  <a:latin typeface="Cambria Math" panose="02040503050406030204" pitchFamily="18" charset="0"/>
                                </a:rPr>
                              </m:ctrlPr>
                            </m:sSupPr>
                            <m:e>
                              <m:d>
                                <m:dPr>
                                  <m:ctrlPr>
                                    <a:rPr lang="en-US" i="1">
                                      <a:latin typeface="Cambria Math" panose="02040503050406030204" pitchFamily="18" charset="0"/>
                                    </a:rPr>
                                  </m:ctrlPr>
                                </m:dPr>
                                <m:e>
                                  <m:d>
                                    <m:dPr>
                                      <m:ctrlPr>
                                        <a:rPr lang="en-US" i="1">
                                          <a:latin typeface="Cambria Math" panose="02040503050406030204" pitchFamily="18" charset="0"/>
                                        </a:rPr>
                                      </m:ctrlPr>
                                    </m:dPr>
                                    <m:e>
                                      <m:f>
                                        <m:fPr>
                                          <m:ctrlPr>
                                            <a:rPr lang="en-US" i="1">
                                              <a:latin typeface="Cambria Math" panose="02040503050406030204" pitchFamily="18" charset="0"/>
                                            </a:rPr>
                                          </m:ctrlPr>
                                        </m:fPr>
                                        <m:num>
                                          <m:r>
                                            <a:rPr lang="en-US" i="0">
                                              <a:latin typeface="Cambria Math" panose="02040503050406030204" pitchFamily="18" charset="0"/>
                                            </a:rPr>
                                            <m:t>𝜕</m:t>
                                          </m:r>
                                          <m:func>
                                            <m:funcPr>
                                              <m:ctrlPr>
                                                <a:rPr lang="en-US" i="1">
                                                  <a:latin typeface="Cambria Math" panose="02040503050406030204" pitchFamily="18" charset="0"/>
                                                </a:rPr>
                                              </m:ctrlPr>
                                            </m:funcPr>
                                            <m:fName>
                                              <m:r>
                                                <m:rPr>
                                                  <m:sty m:val="p"/>
                                                </m:rPr>
                                                <a:rPr lang="en-US">
                                                  <a:latin typeface="Cambria Math" panose="02040503050406030204" pitchFamily="18" charset="0"/>
                                                </a:rPr>
                                                <m:t>ln</m:t>
                                              </m:r>
                                            </m:fName>
                                            <m:e>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2</m:t>
                                                      </m:r>
                                                    </m:sub>
                                                  </m:sSub>
                                                </m:sub>
                                              </m:sSub>
                                            </m:e>
                                          </m:func>
                                        </m:num>
                                        <m:den>
                                          <m:r>
                                            <a:rPr lang="en-US" i="0">
                                              <a:latin typeface="Cambria Math" panose="02040503050406030204" pitchFamily="18" charset="0"/>
                                            </a:rPr>
                                            <m:t>𝜕</m:t>
                                          </m:r>
                                          <m:func>
                                            <m:funcPr>
                                              <m:ctrlPr>
                                                <a:rPr lang="en-US" i="1" smtClean="0">
                                                  <a:latin typeface="Cambria Math" panose="02040503050406030204" pitchFamily="18" charset="0"/>
                                                </a:rPr>
                                              </m:ctrlPr>
                                            </m:funcPr>
                                            <m:fName>
                                              <m:r>
                                                <m:rPr>
                                                  <m:sty m:val="p"/>
                                                </m:rPr>
                                                <a:rPr lang="en-US" i="0" smtClean="0">
                                                  <a:latin typeface="Cambria Math" panose="02040503050406030204" pitchFamily="18" charset="0"/>
                                                </a:rPr>
                                                <m:t>ln</m:t>
                                              </m:r>
                                            </m:fName>
                                            <m:e>
                                              <m:sSub>
                                                <m:sSubPr>
                                                  <m:ctrlPr>
                                                    <a:rPr lang="en-US" i="1">
                                                      <a:latin typeface="Cambria Math" panose="02040503050406030204" pitchFamily="18" charset="0"/>
                                                    </a:rPr>
                                                  </m:ctrlPr>
                                                </m:sSubPr>
                                                <m:e>
                                                  <m:r>
                                                    <a:rPr lang="en-US" i="1">
                                                      <a:latin typeface="Cambria Math" panose="02040503050406030204" pitchFamily="18" charset="0"/>
                                                    </a:rPr>
                                                    <m:t>𝑇</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2</m:t>
                                                      </m:r>
                                                    </m:sub>
                                                  </m:sSub>
                                                </m:sub>
                                              </m:sSub>
                                            </m:e>
                                          </m:func>
                                        </m:den>
                                      </m:f>
                                    </m:e>
                                  </m:d>
                                  <m:f>
                                    <m:fPr>
                                      <m:ctrlPr>
                                        <a:rPr lang="en-US" i="1" smtClean="0">
                                          <a:latin typeface="Cambria Math" panose="02040503050406030204" pitchFamily="18" charset="0"/>
                                        </a:rPr>
                                      </m:ctrlPr>
                                    </m:fPr>
                                    <m:num>
                                      <m:r>
                                        <m:rPr>
                                          <m:sty m:val="p"/>
                                        </m:rPr>
                                        <a:rPr lang="en-US">
                                          <a:latin typeface="Cambria Math" panose="02040503050406030204" pitchFamily="18" charset="0"/>
                                        </a:rPr>
                                        <m:t>Δ</m:t>
                                      </m:r>
                                      <m:sSub>
                                        <m:sSubPr>
                                          <m:ctrlPr>
                                            <a:rPr lang="en-US" i="1">
                                              <a:latin typeface="Cambria Math" panose="02040503050406030204" pitchFamily="18" charset="0"/>
                                            </a:rPr>
                                          </m:ctrlPr>
                                        </m:sSubPr>
                                        <m:e>
                                          <m:r>
                                            <a:rPr lang="en-US" i="1">
                                              <a:latin typeface="Cambria Math" panose="02040503050406030204" pitchFamily="18" charset="0"/>
                                            </a:rPr>
                                            <m:t>𝑇</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2</m:t>
                                              </m:r>
                                            </m:sub>
                                          </m:sSub>
                                        </m:sub>
                                      </m:sSub>
                                    </m:num>
                                    <m:den>
                                      <m:sSub>
                                        <m:sSubPr>
                                          <m:ctrlPr>
                                            <a:rPr lang="en-US" i="1">
                                              <a:latin typeface="Cambria Math" panose="02040503050406030204" pitchFamily="18" charset="0"/>
                                            </a:rPr>
                                          </m:ctrlPr>
                                        </m:sSubPr>
                                        <m:e>
                                          <m:r>
                                            <a:rPr lang="en-US" i="1">
                                              <a:latin typeface="Cambria Math" panose="02040503050406030204" pitchFamily="18" charset="0"/>
                                            </a:rPr>
                                            <m:t>𝑇</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2</m:t>
                                              </m:r>
                                            </m:sub>
                                          </m:sSub>
                                        </m:sub>
                                      </m:sSub>
                                    </m:den>
                                  </m:f>
                                </m:e>
                              </m:d>
                            </m:e>
                            <m:sup>
                              <m:r>
                                <a:rPr lang="en-US" i="0">
                                  <a:latin typeface="Cambria Math" panose="02040503050406030204" pitchFamily="18" charset="0"/>
                                </a:rPr>
                                <m:t>2</m:t>
                              </m:r>
                            </m:sup>
                          </m:sSup>
                        </m:e>
                      </m:rad>
                    </m:oMath>
                  </m:oMathPara>
                </a14:m>
                <a:endParaRPr lang="en-US" dirty="0"/>
              </a:p>
            </p:txBody>
          </p:sp>
        </mc:Choice>
        <mc:Fallback xmlns="">
          <p:sp>
            <p:nvSpPr>
              <p:cNvPr id="7" name="Rectangle 6"/>
              <p:cNvSpPr>
                <a:spLocks noRot="1" noChangeAspect="1" noMove="1" noResize="1" noEditPoints="1" noAdjustHandles="1" noChangeArrowheads="1" noChangeShapeType="1" noTextEdit="1"/>
              </p:cNvSpPr>
              <p:nvPr/>
            </p:nvSpPr>
            <p:spPr>
              <a:xfrm>
                <a:off x="1407719" y="1543286"/>
                <a:ext cx="6074099" cy="1169936"/>
              </a:xfrm>
              <a:prstGeom prst="rect">
                <a:avLst/>
              </a:prstGeom>
              <a:blipFill rotWithShape="0">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2376335" y="3122155"/>
                <a:ext cx="4391330" cy="85517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i="1" smtClean="0">
                              <a:latin typeface="Cambria Math" panose="02040503050406030204" pitchFamily="18" charset="0"/>
                            </a:rPr>
                          </m:ctrlPr>
                        </m:fPr>
                        <m:num>
                          <m:r>
                            <a:rPr lang="en-US" sz="2000" i="1">
                              <a:latin typeface="Cambria Math" panose="02040503050406030204" pitchFamily="18" charset="0"/>
                            </a:rPr>
                            <m:t>𝑑</m:t>
                          </m:r>
                          <m:func>
                            <m:funcPr>
                              <m:ctrlPr>
                                <a:rPr lang="en-US" sz="2000" i="1">
                                  <a:latin typeface="Cambria Math" panose="02040503050406030204" pitchFamily="18" charset="0"/>
                                </a:rPr>
                              </m:ctrlPr>
                            </m:funcPr>
                            <m:fName>
                              <m:r>
                                <m:rPr>
                                  <m:sty m:val="p"/>
                                </m:rPr>
                                <a:rPr lang="en-US" sz="2000">
                                  <a:latin typeface="Cambria Math" panose="02040503050406030204" pitchFamily="18" charset="0"/>
                                </a:rPr>
                                <m:t>ln</m:t>
                              </m:r>
                            </m:fName>
                            <m:e>
                              <m:sSub>
                                <m:sSubPr>
                                  <m:ctrlPr>
                                    <a:rPr lang="en-US" sz="2000" i="1">
                                      <a:latin typeface="Cambria Math" panose="02040503050406030204" pitchFamily="18" charset="0"/>
                                    </a:rPr>
                                  </m:ctrlPr>
                                </m:sSubPr>
                                <m:e>
                                  <m:r>
                                    <a:rPr lang="en-US" sz="2000" i="1">
                                      <a:latin typeface="Cambria Math" panose="02040503050406030204" pitchFamily="18" charset="0"/>
                                    </a:rPr>
                                    <m:t>𝜀</m:t>
                                  </m:r>
                                </m:e>
                                <m:sub>
                                  <m:sSub>
                                    <m:sSubPr>
                                      <m:ctrlPr>
                                        <a:rPr lang="en-US" sz="2000" i="1" smtClean="0">
                                          <a:latin typeface="Cambria Math" panose="02040503050406030204" pitchFamily="18" charset="0"/>
                                        </a:rPr>
                                      </m:ctrlPr>
                                    </m:sSubPr>
                                    <m:e>
                                      <m:r>
                                        <a:rPr lang="en-US" sz="2000" i="1">
                                          <a:latin typeface="Cambria Math" panose="02040503050406030204" pitchFamily="18" charset="0"/>
                                        </a:rPr>
                                        <m:t>𝜆</m:t>
                                      </m:r>
                                    </m:e>
                                    <m:sub>
                                      <m:r>
                                        <a:rPr lang="en-US" sz="2000" b="0" i="1" smtClean="0">
                                          <a:latin typeface="Cambria Math" panose="02040503050406030204" pitchFamily="18" charset="0"/>
                                        </a:rPr>
                                        <m:t>1</m:t>
                                      </m:r>
                                    </m:sub>
                                  </m:sSub>
                                </m:sub>
                              </m:sSub>
                            </m:e>
                          </m:func>
                        </m:num>
                        <m:den>
                          <m:r>
                            <a:rPr lang="en-US" sz="2000" i="1">
                              <a:latin typeface="Cambria Math" panose="02040503050406030204" pitchFamily="18" charset="0"/>
                            </a:rPr>
                            <m:t>𝑑</m:t>
                          </m:r>
                          <m:func>
                            <m:funcPr>
                              <m:ctrlPr>
                                <a:rPr lang="en-US" sz="2000" i="1">
                                  <a:latin typeface="Cambria Math" panose="02040503050406030204" pitchFamily="18" charset="0"/>
                                </a:rPr>
                              </m:ctrlPr>
                            </m:funcPr>
                            <m:fName>
                              <m:r>
                                <m:rPr>
                                  <m:sty m:val="p"/>
                                </m:rPr>
                                <a:rPr lang="en-US" sz="2000">
                                  <a:latin typeface="Cambria Math" panose="02040503050406030204" pitchFamily="18" charset="0"/>
                                </a:rPr>
                                <m:t>ln</m:t>
                              </m:r>
                            </m:fName>
                            <m:e>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sSub>
                                    <m:sSubPr>
                                      <m:ctrlPr>
                                        <a:rPr lang="en-US" sz="2000" i="1" smtClean="0">
                                          <a:latin typeface="Cambria Math" panose="02040503050406030204" pitchFamily="18" charset="0"/>
                                        </a:rPr>
                                      </m:ctrlPr>
                                    </m:sSubPr>
                                    <m:e>
                                      <m:r>
                                        <a:rPr lang="en-US" sz="2000" i="1">
                                          <a:latin typeface="Cambria Math" panose="02040503050406030204" pitchFamily="18" charset="0"/>
                                        </a:rPr>
                                        <m:t>𝜆</m:t>
                                      </m:r>
                                    </m:e>
                                    <m:sub>
                                      <m:r>
                                        <a:rPr lang="en-US" sz="2000" b="0" i="1" smtClean="0">
                                          <a:latin typeface="Cambria Math" panose="02040503050406030204" pitchFamily="18" charset="0"/>
                                        </a:rPr>
                                        <m:t>1</m:t>
                                      </m:r>
                                    </m:sub>
                                  </m:sSub>
                                </m:sub>
                              </m:sSub>
                            </m:e>
                          </m:func>
                        </m:den>
                      </m:f>
                      <m:r>
                        <a:rPr lang="en-US" sz="2000" i="1">
                          <a:latin typeface="Cambria Math" panose="02040503050406030204" pitchFamily="18" charset="0"/>
                        </a:rPr>
                        <m:t>=</m:t>
                      </m:r>
                      <m:f>
                        <m:fPr>
                          <m:ctrlPr>
                            <a:rPr lang="en-US" sz="2000" i="1">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1">
                                  <a:latin typeface="Cambria Math" panose="02040503050406030204" pitchFamily="18" charset="0"/>
                                </a:rPr>
                                <m:t>2</m:t>
                              </m:r>
                            </m:sub>
                          </m:sSub>
                        </m:num>
                        <m:den>
                          <m:r>
                            <a:rPr lang="en-US" sz="2000" i="1">
                              <a:latin typeface="Cambria Math" panose="02040503050406030204" pitchFamily="18" charset="0"/>
                            </a:rPr>
                            <m:t>𝜆</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1">
                                      <a:latin typeface="Cambria Math" panose="02040503050406030204" pitchFamily="18" charset="0"/>
                                    </a:rPr>
                                    <m:t>1</m:t>
                                  </m:r>
                                </m:sub>
                              </m:sSub>
                            </m:sub>
                          </m:sSub>
                        </m:den>
                      </m:f>
                      <m:r>
                        <a:rPr lang="en-US" sz="2000" i="1">
                          <a:latin typeface="Cambria Math" panose="02040503050406030204" pitchFamily="18" charset="0"/>
                        </a:rPr>
                        <m:t>∙</m:t>
                      </m:r>
                      <m:f>
                        <m:fPr>
                          <m:ctrlPr>
                            <a:rPr lang="en-US" sz="2000" i="1">
                              <a:latin typeface="Cambria Math" panose="02040503050406030204" pitchFamily="18" charset="0"/>
                            </a:rPr>
                          </m:ctrlPr>
                        </m:fPr>
                        <m:num>
                          <m:sSup>
                            <m:sSupPr>
                              <m:ctrlPr>
                                <a:rPr lang="en-US" sz="2000" i="1">
                                  <a:latin typeface="Cambria Math" panose="02040503050406030204" pitchFamily="18" charset="0"/>
                                </a:rPr>
                              </m:ctrlPr>
                            </m:sSupPr>
                            <m:e>
                              <m:r>
                                <a:rPr lang="en-US" sz="2000" i="1">
                                  <a:latin typeface="Cambria Math" panose="02040503050406030204" pitchFamily="18" charset="0"/>
                                </a:rPr>
                                <m:t>𝑒</m:t>
                              </m:r>
                            </m:e>
                            <m:sup>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1">
                                      <a:latin typeface="Cambria Math" panose="02040503050406030204" pitchFamily="18" charset="0"/>
                                    </a:rPr>
                                    <m:t>2</m:t>
                                  </m:r>
                                </m:sub>
                              </m:sSub>
                              <m:r>
                                <a:rPr lang="en-US" sz="2000" i="1">
                                  <a:latin typeface="Cambria Math" panose="02040503050406030204" pitchFamily="18" charset="0"/>
                                </a:rPr>
                                <m:t>/</m:t>
                              </m:r>
                              <m:r>
                                <a:rPr lang="en-US" sz="2000" i="1" smtClean="0">
                                  <a:latin typeface="Cambria Math" panose="02040503050406030204" pitchFamily="18" charset="0"/>
                                </a:rPr>
                                <m:t>𝜆</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1">
                                          <a:latin typeface="Cambria Math" panose="02040503050406030204" pitchFamily="18" charset="0"/>
                                        </a:rPr>
                                        <m:t>1</m:t>
                                      </m:r>
                                    </m:sub>
                                  </m:sSub>
                                </m:sub>
                              </m:sSub>
                            </m:sup>
                          </m:sSup>
                        </m:num>
                        <m:den>
                          <m:d>
                            <m:dPr>
                              <m:ctrlPr>
                                <a:rPr lang="en-US" sz="2000" i="1">
                                  <a:latin typeface="Cambria Math" panose="02040503050406030204" pitchFamily="18" charset="0"/>
                                </a:rPr>
                              </m:ctrlPr>
                            </m:dPr>
                            <m:e>
                              <m:sSup>
                                <m:sSupPr>
                                  <m:ctrlPr>
                                    <a:rPr lang="en-US" sz="2000" i="1">
                                      <a:latin typeface="Cambria Math" panose="02040503050406030204" pitchFamily="18" charset="0"/>
                                    </a:rPr>
                                  </m:ctrlPr>
                                </m:sSupPr>
                                <m:e>
                                  <m:r>
                                    <a:rPr lang="en-US" sz="2000" i="1">
                                      <a:latin typeface="Cambria Math" panose="02040503050406030204" pitchFamily="18" charset="0"/>
                                    </a:rPr>
                                    <m:t>𝑒</m:t>
                                  </m:r>
                                </m:e>
                                <m:sup>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1">
                                          <a:latin typeface="Cambria Math" panose="02040503050406030204" pitchFamily="18" charset="0"/>
                                        </a:rPr>
                                        <m:t>2</m:t>
                                      </m:r>
                                    </m:sub>
                                  </m:sSub>
                                  <m:r>
                                    <a:rPr lang="en-US" sz="2000" i="1">
                                      <a:latin typeface="Cambria Math" panose="02040503050406030204" pitchFamily="18" charset="0"/>
                                    </a:rPr>
                                    <m:t>/</m:t>
                                  </m:r>
                                  <m:r>
                                    <a:rPr lang="en-US" sz="2000" i="1">
                                      <a:latin typeface="Cambria Math" panose="02040503050406030204" pitchFamily="18" charset="0"/>
                                    </a:rPr>
                                    <m:t>𝜆</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b="0" i="1" smtClean="0">
                                              <a:latin typeface="Cambria Math" panose="02040503050406030204" pitchFamily="18" charset="0"/>
                                            </a:rPr>
                                            <m:t>1</m:t>
                                          </m:r>
                                        </m:sub>
                                      </m:sSub>
                                    </m:sub>
                                  </m:sSub>
                                </m:sup>
                              </m:sSup>
                              <m:r>
                                <a:rPr lang="en-US" sz="2000" i="1">
                                  <a:latin typeface="Cambria Math" panose="02040503050406030204" pitchFamily="18" charset="0"/>
                                </a:rPr>
                                <m:t>−1</m:t>
                              </m:r>
                            </m:e>
                          </m:d>
                        </m:den>
                      </m:f>
                      <m:r>
                        <a:rPr lang="en-US" sz="2000" i="1">
                          <a:latin typeface="Cambria Math" panose="02040503050406030204" pitchFamily="18" charset="0"/>
                        </a:rPr>
                        <m:t>=18.0</m:t>
                      </m:r>
                    </m:oMath>
                  </m:oMathPara>
                </a14:m>
                <a:endParaRPr lang="en-US" sz="2000" dirty="0"/>
              </a:p>
            </p:txBody>
          </p:sp>
        </mc:Choice>
        <mc:Fallback xmlns="">
          <p:sp>
            <p:nvSpPr>
              <p:cNvPr id="8" name="Rectangle 7"/>
              <p:cNvSpPr>
                <a:spLocks noRot="1" noChangeAspect="1" noMove="1" noResize="1" noEditPoints="1" noAdjustHandles="1" noChangeArrowheads="1" noChangeShapeType="1" noTextEdit="1"/>
              </p:cNvSpPr>
              <p:nvPr/>
            </p:nvSpPr>
            <p:spPr>
              <a:xfrm>
                <a:off x="2376335" y="3122155"/>
                <a:ext cx="4391330" cy="855171"/>
              </a:xfrm>
              <a:prstGeom prst="rect">
                <a:avLst/>
              </a:prstGeom>
              <a:blipFill rotWithShape="0">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2376335" y="3956349"/>
                <a:ext cx="4391330" cy="85658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i="1" smtClean="0">
                              <a:latin typeface="Cambria Math" panose="02040503050406030204" pitchFamily="18" charset="0"/>
                            </a:rPr>
                          </m:ctrlPr>
                        </m:fPr>
                        <m:num>
                          <m:r>
                            <a:rPr lang="en-US" sz="2000" i="1">
                              <a:latin typeface="Cambria Math" panose="02040503050406030204" pitchFamily="18" charset="0"/>
                            </a:rPr>
                            <m:t>𝑑</m:t>
                          </m:r>
                          <m:func>
                            <m:funcPr>
                              <m:ctrlPr>
                                <a:rPr lang="en-US" sz="2000" i="1">
                                  <a:latin typeface="Cambria Math" panose="02040503050406030204" pitchFamily="18" charset="0"/>
                                </a:rPr>
                              </m:ctrlPr>
                            </m:funcPr>
                            <m:fName>
                              <m:r>
                                <m:rPr>
                                  <m:sty m:val="p"/>
                                </m:rPr>
                                <a:rPr lang="en-US" sz="2000">
                                  <a:latin typeface="Cambria Math" panose="02040503050406030204" pitchFamily="18" charset="0"/>
                                </a:rPr>
                                <m:t>ln</m:t>
                              </m:r>
                            </m:fName>
                            <m:e>
                              <m:sSub>
                                <m:sSubPr>
                                  <m:ctrlPr>
                                    <a:rPr lang="en-US" sz="2000" i="1">
                                      <a:latin typeface="Cambria Math" panose="02040503050406030204" pitchFamily="18" charset="0"/>
                                    </a:rPr>
                                  </m:ctrlPr>
                                </m:sSubPr>
                                <m:e>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b="0" i="1" smtClean="0">
                                          <a:latin typeface="Cambria Math" panose="02040503050406030204" pitchFamily="18" charset="0"/>
                                        </a:rPr>
                                        <m:t>2</m:t>
                                      </m:r>
                                    </m:sub>
                                  </m:sSub>
                                </m:sub>
                              </m:sSub>
                            </m:e>
                          </m:func>
                        </m:num>
                        <m:den>
                          <m:r>
                            <a:rPr lang="en-US" sz="2000" i="1">
                              <a:latin typeface="Cambria Math" panose="02040503050406030204" pitchFamily="18" charset="0"/>
                            </a:rPr>
                            <m:t>𝑑</m:t>
                          </m:r>
                          <m:func>
                            <m:funcPr>
                              <m:ctrlPr>
                                <a:rPr lang="en-US" sz="2000" i="1">
                                  <a:latin typeface="Cambria Math" panose="02040503050406030204" pitchFamily="18" charset="0"/>
                                </a:rPr>
                              </m:ctrlPr>
                            </m:funcPr>
                            <m:fName>
                              <m:r>
                                <m:rPr>
                                  <m:sty m:val="p"/>
                                </m:rPr>
                                <a:rPr lang="en-US" sz="2000">
                                  <a:latin typeface="Cambria Math" panose="02040503050406030204" pitchFamily="18" charset="0"/>
                                </a:rPr>
                                <m:t>ln</m:t>
                              </m:r>
                            </m:fName>
                            <m:e>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b="0" i="1" smtClean="0">
                                          <a:latin typeface="Cambria Math" panose="02040503050406030204" pitchFamily="18" charset="0"/>
                                        </a:rPr>
                                        <m:t>2</m:t>
                                      </m:r>
                                    </m:sub>
                                  </m:sSub>
                                </m:sub>
                              </m:sSub>
                            </m:e>
                          </m:func>
                        </m:den>
                      </m:f>
                      <m:r>
                        <a:rPr lang="en-US" sz="2000" i="1">
                          <a:latin typeface="Cambria Math" panose="02040503050406030204" pitchFamily="18" charset="0"/>
                        </a:rPr>
                        <m:t>=</m:t>
                      </m:r>
                      <m:f>
                        <m:fPr>
                          <m:ctrlPr>
                            <a:rPr lang="en-US" sz="2000" i="1">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1">
                                  <a:latin typeface="Cambria Math" panose="02040503050406030204" pitchFamily="18" charset="0"/>
                                </a:rPr>
                                <m:t>2</m:t>
                              </m:r>
                            </m:sub>
                          </m:sSub>
                        </m:num>
                        <m:den>
                          <m:r>
                            <a:rPr lang="en-US" sz="2000" i="1">
                              <a:latin typeface="Cambria Math" panose="02040503050406030204" pitchFamily="18" charset="0"/>
                            </a:rPr>
                            <m:t>𝜆</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b="0" i="1" smtClean="0">
                                      <a:latin typeface="Cambria Math" panose="02040503050406030204" pitchFamily="18" charset="0"/>
                                    </a:rPr>
                                    <m:t>2</m:t>
                                  </m:r>
                                </m:sub>
                              </m:sSub>
                            </m:sub>
                          </m:sSub>
                        </m:den>
                      </m:f>
                      <m:r>
                        <a:rPr lang="en-US" sz="2000" i="1">
                          <a:latin typeface="Cambria Math" panose="02040503050406030204" pitchFamily="18" charset="0"/>
                        </a:rPr>
                        <m:t>∙</m:t>
                      </m:r>
                      <m:f>
                        <m:fPr>
                          <m:ctrlPr>
                            <a:rPr lang="en-US" sz="2000" i="1">
                              <a:latin typeface="Cambria Math" panose="02040503050406030204" pitchFamily="18" charset="0"/>
                            </a:rPr>
                          </m:ctrlPr>
                        </m:fPr>
                        <m:num>
                          <m:sSup>
                            <m:sSupPr>
                              <m:ctrlPr>
                                <a:rPr lang="en-US" sz="2000" i="1">
                                  <a:latin typeface="Cambria Math" panose="02040503050406030204" pitchFamily="18" charset="0"/>
                                </a:rPr>
                              </m:ctrlPr>
                            </m:sSupPr>
                            <m:e>
                              <m:r>
                                <a:rPr lang="en-US" sz="2000" i="1">
                                  <a:latin typeface="Cambria Math" panose="02040503050406030204" pitchFamily="18" charset="0"/>
                                </a:rPr>
                                <m:t>𝑒</m:t>
                              </m:r>
                            </m:e>
                            <m:sup>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1">
                                      <a:latin typeface="Cambria Math" panose="02040503050406030204" pitchFamily="18" charset="0"/>
                                    </a:rPr>
                                    <m:t>2</m:t>
                                  </m:r>
                                </m:sub>
                              </m:sSub>
                              <m:r>
                                <a:rPr lang="en-US" sz="2000" i="1">
                                  <a:latin typeface="Cambria Math" panose="02040503050406030204" pitchFamily="18" charset="0"/>
                                </a:rPr>
                                <m:t>/</m:t>
                              </m:r>
                              <m:r>
                                <a:rPr lang="en-US" sz="2000" i="1">
                                  <a:latin typeface="Cambria Math" panose="02040503050406030204" pitchFamily="18" charset="0"/>
                                </a:rPr>
                                <m:t>𝜆</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b="0" i="1" smtClean="0">
                                          <a:latin typeface="Cambria Math" panose="02040503050406030204" pitchFamily="18" charset="0"/>
                                        </a:rPr>
                                        <m:t>2</m:t>
                                      </m:r>
                                    </m:sub>
                                  </m:sSub>
                                </m:sub>
                              </m:sSub>
                            </m:sup>
                          </m:sSup>
                        </m:num>
                        <m:den>
                          <m:d>
                            <m:dPr>
                              <m:ctrlPr>
                                <a:rPr lang="en-US" sz="2000" i="1">
                                  <a:latin typeface="Cambria Math" panose="02040503050406030204" pitchFamily="18" charset="0"/>
                                </a:rPr>
                              </m:ctrlPr>
                            </m:dPr>
                            <m:e>
                              <m:sSup>
                                <m:sSupPr>
                                  <m:ctrlPr>
                                    <a:rPr lang="en-US" sz="2000" i="1">
                                      <a:latin typeface="Cambria Math" panose="02040503050406030204" pitchFamily="18" charset="0"/>
                                    </a:rPr>
                                  </m:ctrlPr>
                                </m:sSupPr>
                                <m:e>
                                  <m:r>
                                    <a:rPr lang="en-US" sz="2000" i="1">
                                      <a:latin typeface="Cambria Math" panose="02040503050406030204" pitchFamily="18" charset="0"/>
                                    </a:rPr>
                                    <m:t>𝑒</m:t>
                                  </m:r>
                                </m:e>
                                <m:sup>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1">
                                          <a:latin typeface="Cambria Math" panose="02040503050406030204" pitchFamily="18" charset="0"/>
                                        </a:rPr>
                                        <m:t>2</m:t>
                                      </m:r>
                                    </m:sub>
                                  </m:sSub>
                                  <m:r>
                                    <a:rPr lang="en-US" sz="2000" i="1">
                                      <a:latin typeface="Cambria Math" panose="02040503050406030204" pitchFamily="18" charset="0"/>
                                    </a:rPr>
                                    <m:t>/</m:t>
                                  </m:r>
                                  <m:r>
                                    <a:rPr lang="en-US" sz="2000" i="1">
                                      <a:latin typeface="Cambria Math" panose="02040503050406030204" pitchFamily="18" charset="0"/>
                                    </a:rPr>
                                    <m:t>𝜆</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b="0" i="1" smtClean="0">
                                              <a:latin typeface="Cambria Math" panose="02040503050406030204" pitchFamily="18" charset="0"/>
                                            </a:rPr>
                                            <m:t>2</m:t>
                                          </m:r>
                                        </m:sub>
                                      </m:sSub>
                                    </m:sub>
                                  </m:sSub>
                                </m:sup>
                              </m:sSup>
                              <m:r>
                                <a:rPr lang="en-US" sz="2000" i="1">
                                  <a:latin typeface="Cambria Math" panose="02040503050406030204" pitchFamily="18" charset="0"/>
                                </a:rPr>
                                <m:t>−1</m:t>
                              </m:r>
                            </m:e>
                          </m:d>
                        </m:den>
                      </m:f>
                      <m:r>
                        <a:rPr lang="en-US" sz="2000" i="1">
                          <a:latin typeface="Cambria Math" panose="02040503050406030204" pitchFamily="18" charset="0"/>
                        </a:rPr>
                        <m:t>=3.</m:t>
                      </m:r>
                      <m:r>
                        <a:rPr lang="en-US" sz="2000" b="0" i="1" smtClean="0">
                          <a:latin typeface="Cambria Math" panose="02040503050406030204" pitchFamily="18" charset="0"/>
                        </a:rPr>
                        <m:t>33</m:t>
                      </m:r>
                    </m:oMath>
                  </m:oMathPara>
                </a14:m>
                <a:endParaRPr lang="en-US" sz="2000" dirty="0"/>
              </a:p>
            </p:txBody>
          </p:sp>
        </mc:Choice>
        <mc:Fallback xmlns="">
          <p:sp>
            <p:nvSpPr>
              <p:cNvPr id="9" name="Rectangle 8"/>
              <p:cNvSpPr>
                <a:spLocks noRot="1" noChangeAspect="1" noMove="1" noResize="1" noEditPoints="1" noAdjustHandles="1" noChangeArrowheads="1" noChangeShapeType="1" noTextEdit="1"/>
              </p:cNvSpPr>
              <p:nvPr/>
            </p:nvSpPr>
            <p:spPr>
              <a:xfrm>
                <a:off x="2376335" y="3956349"/>
                <a:ext cx="4391330" cy="856581"/>
              </a:xfrm>
              <a:prstGeom prst="rect">
                <a:avLst/>
              </a:prstGeom>
              <a:blipFill rotWithShape="0">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2472578" y="4876977"/>
                <a:ext cx="4295087" cy="82028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i="1" smtClean="0">
                              <a:latin typeface="Cambria Math" panose="02040503050406030204" pitchFamily="18" charset="0"/>
                            </a:rPr>
                          </m:ctrlPr>
                        </m:fPr>
                        <m:num>
                          <m:r>
                            <a:rPr lang="en-US" sz="2000" i="1">
                              <a:latin typeface="Cambria Math" panose="02040503050406030204" pitchFamily="18" charset="0"/>
                            </a:rPr>
                            <m:t>𝑑</m:t>
                          </m:r>
                          <m:func>
                            <m:funcPr>
                              <m:ctrlPr>
                                <a:rPr lang="en-US" sz="2000" i="1">
                                  <a:latin typeface="Cambria Math" panose="02040503050406030204" pitchFamily="18" charset="0"/>
                                </a:rPr>
                              </m:ctrlPr>
                            </m:funcPr>
                            <m:fName>
                              <m:r>
                                <m:rPr>
                                  <m:sty m:val="p"/>
                                </m:rPr>
                                <a:rPr lang="en-US" sz="2000" i="0">
                                  <a:latin typeface="Cambria Math" panose="02040503050406030204" pitchFamily="18" charset="0"/>
                                </a:rPr>
                                <m:t>ln</m:t>
                              </m:r>
                            </m:fName>
                            <m:e>
                              <m:sSub>
                                <m:sSubPr>
                                  <m:ctrlPr>
                                    <a:rPr lang="en-US" sz="2000" i="1">
                                      <a:latin typeface="Cambria Math" panose="02040503050406030204" pitchFamily="18" charset="0"/>
                                    </a:rPr>
                                  </m:ctrlPr>
                                </m:sSubPr>
                                <m:e>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a:latin typeface="Cambria Math" panose="02040503050406030204" pitchFamily="18" charset="0"/>
                                        </a:rPr>
                                        <m:t>2</m:t>
                                      </m:r>
                                    </m:sub>
                                  </m:sSub>
                                </m:sub>
                              </m:sSub>
                            </m:e>
                          </m:func>
                        </m:num>
                        <m:den>
                          <m:r>
                            <a:rPr lang="en-US" sz="2000" i="1">
                              <a:latin typeface="Cambria Math" panose="02040503050406030204" pitchFamily="18" charset="0"/>
                            </a:rPr>
                            <m:t>𝑑</m:t>
                          </m:r>
                          <m:func>
                            <m:funcPr>
                              <m:ctrlPr>
                                <a:rPr lang="en-US" sz="2000" i="1">
                                  <a:latin typeface="Cambria Math" panose="02040503050406030204" pitchFamily="18" charset="0"/>
                                </a:rPr>
                              </m:ctrlPr>
                            </m:funcPr>
                            <m:fName>
                              <m:r>
                                <m:rPr>
                                  <m:sty m:val="p"/>
                                </m:rPr>
                                <a:rPr lang="en-US" sz="2000" i="0">
                                  <a:latin typeface="Cambria Math" panose="02040503050406030204" pitchFamily="18" charset="0"/>
                                </a:rPr>
                                <m:t>ln</m:t>
                              </m:r>
                            </m:fName>
                            <m:e>
                              <m:sSub>
                                <m:sSubPr>
                                  <m:ctrlPr>
                                    <a:rPr lang="en-US" sz="2000" i="1">
                                      <a:latin typeface="Cambria Math" panose="02040503050406030204" pitchFamily="18" charset="0"/>
                                    </a:rPr>
                                  </m:ctrlPr>
                                </m:sSubPr>
                                <m:e>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b="0" i="0" smtClean="0">
                                          <a:latin typeface="Cambria Math" panose="02040503050406030204" pitchFamily="18" charset="0"/>
                                        </a:rPr>
                                        <m:t>1</m:t>
                                      </m:r>
                                    </m:sub>
                                  </m:sSub>
                                </m:sub>
                              </m:sSub>
                            </m:e>
                          </m:func>
                        </m:den>
                      </m:f>
                      <m:r>
                        <a:rPr lang="en-US" sz="2000" i="0">
                          <a:latin typeface="Cambria Math" panose="02040503050406030204" pitchFamily="18" charset="0"/>
                        </a:rPr>
                        <m:t>=</m:t>
                      </m:r>
                      <m:f>
                        <m:fPr>
                          <m:ctrlPr>
                            <a:rPr lang="en-US" sz="2000" i="1">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0">
                                  <a:latin typeface="Cambria Math" panose="02040503050406030204" pitchFamily="18" charset="0"/>
                                </a:rPr>
                                <m:t>1</m:t>
                              </m:r>
                            </m:sub>
                          </m:sSub>
                        </m:num>
                        <m:den>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0">
                                  <a:latin typeface="Cambria Math" panose="02040503050406030204" pitchFamily="18" charset="0"/>
                                </a:rPr>
                                <m:t>2</m:t>
                              </m:r>
                            </m:sub>
                          </m:sSub>
                        </m:den>
                      </m:f>
                      <m:r>
                        <a:rPr lang="en-US" sz="2000" i="0">
                          <a:latin typeface="Cambria Math" panose="02040503050406030204" pitchFamily="18" charset="0"/>
                        </a:rPr>
                        <m:t>∙</m:t>
                      </m:r>
                      <m:f>
                        <m:fPr>
                          <m:ctrlPr>
                            <a:rPr lang="en-US" sz="2000" i="1">
                              <a:latin typeface="Cambria Math" panose="02040503050406030204" pitchFamily="18" charset="0"/>
                            </a:rPr>
                          </m:ctrlPr>
                        </m:fPr>
                        <m:num>
                          <m:d>
                            <m:dPr>
                              <m:ctrlPr>
                                <a:rPr lang="en-US" sz="2000" i="1">
                                  <a:latin typeface="Cambria Math" panose="02040503050406030204" pitchFamily="18" charset="0"/>
                                </a:rPr>
                              </m:ctrlPr>
                            </m:dPr>
                            <m:e>
                              <m:sSup>
                                <m:sSupPr>
                                  <m:ctrlPr>
                                    <a:rPr lang="en-US" sz="2000" i="1">
                                      <a:latin typeface="Cambria Math" panose="02040503050406030204" pitchFamily="18" charset="0"/>
                                    </a:rPr>
                                  </m:ctrlPr>
                                </m:sSupPr>
                                <m:e>
                                  <m:r>
                                    <a:rPr lang="en-US" sz="2000" i="0">
                                      <a:latin typeface="Cambria Math" panose="02040503050406030204" pitchFamily="18" charset="0"/>
                                    </a:rPr>
                                    <m:t> </m:t>
                                  </m:r>
                                  <m:r>
                                    <a:rPr lang="en-US" sz="2000" i="1">
                                      <a:latin typeface="Cambria Math" panose="02040503050406030204" pitchFamily="18" charset="0"/>
                                    </a:rPr>
                                    <m:t>𝑒</m:t>
                                  </m:r>
                                </m:e>
                                <m:sup>
                                  <m:f>
                                    <m:fPr>
                                      <m:type m:val="lin"/>
                                      <m:ctrlPr>
                                        <a:rPr lang="en-US" sz="2000" i="1">
                                          <a:latin typeface="Cambria Math" panose="02040503050406030204" pitchFamily="18" charset="0"/>
                                        </a:rPr>
                                      </m:ctrlPr>
                                    </m:fPr>
                                    <m:num>
                                      <m:sSub>
                                        <m:sSubPr>
                                          <m:ctrlPr>
                                            <a:rPr lang="en-US" sz="2000" i="1">
                                              <a:latin typeface="Cambria Math" panose="02040503050406030204" pitchFamily="18" charset="0"/>
                                            </a:rPr>
                                          </m:ctrlPr>
                                        </m:sSubPr>
                                        <m:e>
                                          <m:r>
                                            <a:rPr lang="en-US" sz="2000" i="0">
                                              <a:latin typeface="Cambria Math" panose="02040503050406030204" pitchFamily="18" charset="0"/>
                                            </a:rPr>
                                            <m:t>−</m:t>
                                          </m:r>
                                          <m:r>
                                            <a:rPr lang="en-US" sz="2000" i="1">
                                              <a:latin typeface="Cambria Math" panose="02040503050406030204" pitchFamily="18" charset="0"/>
                                            </a:rPr>
                                            <m:t>𝐶</m:t>
                                          </m:r>
                                        </m:e>
                                        <m:sub>
                                          <m:r>
                                            <a:rPr lang="en-US" sz="2000" i="0">
                                              <a:latin typeface="Cambria Math" panose="02040503050406030204" pitchFamily="18" charset="0"/>
                                            </a:rPr>
                                            <m:t>2</m:t>
                                          </m:r>
                                        </m:sub>
                                      </m:sSub>
                                    </m:num>
                                    <m:den>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0">
                                              <a:latin typeface="Cambria Math" panose="02040503050406030204" pitchFamily="18" charset="0"/>
                                            </a:rPr>
                                            <m:t>1</m:t>
                                          </m:r>
                                        </m:sub>
                                      </m:sSub>
                                    </m:den>
                                  </m:f>
                                  <m:r>
                                    <a:rPr lang="en-US" sz="2000" i="1">
                                      <a:latin typeface="Cambria Math" panose="02040503050406030204" pitchFamily="18" charset="0"/>
                                    </a:rPr>
                                    <m:t>𝑇</m:t>
                                  </m:r>
                                </m:sup>
                              </m:sSup>
                              <m:r>
                                <a:rPr lang="en-US" sz="2000" i="0">
                                  <a:latin typeface="Cambria Math" panose="02040503050406030204" pitchFamily="18" charset="0"/>
                                </a:rPr>
                                <m:t>−1</m:t>
                              </m:r>
                            </m:e>
                          </m:d>
                        </m:num>
                        <m:den>
                          <m:d>
                            <m:dPr>
                              <m:ctrlPr>
                                <a:rPr lang="en-US" sz="2000" i="1">
                                  <a:latin typeface="Cambria Math" panose="02040503050406030204" pitchFamily="18" charset="0"/>
                                </a:rPr>
                              </m:ctrlPr>
                            </m:dPr>
                            <m:e>
                              <m:sSup>
                                <m:sSupPr>
                                  <m:ctrlPr>
                                    <a:rPr lang="en-US" sz="2000" i="1">
                                      <a:latin typeface="Cambria Math" panose="02040503050406030204" pitchFamily="18" charset="0"/>
                                    </a:rPr>
                                  </m:ctrlPr>
                                </m:sSupPr>
                                <m:e>
                                  <m:r>
                                    <a:rPr lang="en-US" sz="2000" i="0">
                                      <a:latin typeface="Cambria Math" panose="02040503050406030204" pitchFamily="18" charset="0"/>
                                    </a:rPr>
                                    <m:t> </m:t>
                                  </m:r>
                                  <m:r>
                                    <a:rPr lang="en-US" sz="2000" i="1">
                                      <a:latin typeface="Cambria Math" panose="02040503050406030204" pitchFamily="18" charset="0"/>
                                    </a:rPr>
                                    <m:t>𝑒</m:t>
                                  </m:r>
                                </m:e>
                                <m:sup>
                                  <m:r>
                                    <a:rPr lang="en-US" sz="2000" i="0">
                                      <a:latin typeface="Cambria Math" panose="02040503050406030204" pitchFamily="18" charset="0"/>
                                    </a:rPr>
                                    <m:t>−</m:t>
                                  </m:r>
                                  <m:f>
                                    <m:fPr>
                                      <m:type m:val="lin"/>
                                      <m:ctrlPr>
                                        <a:rPr lang="en-US" sz="2000" i="1">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0">
                                              <a:latin typeface="Cambria Math" panose="02040503050406030204" pitchFamily="18" charset="0"/>
                                            </a:rPr>
                                            <m:t>2</m:t>
                                          </m:r>
                                        </m:sub>
                                      </m:sSub>
                                    </m:num>
                                    <m:den>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0">
                                              <a:latin typeface="Cambria Math" panose="02040503050406030204" pitchFamily="18" charset="0"/>
                                            </a:rPr>
                                            <m:t>2</m:t>
                                          </m:r>
                                        </m:sub>
                                      </m:sSub>
                                    </m:den>
                                  </m:f>
                                  <m:r>
                                    <a:rPr lang="en-US" sz="2000" i="1">
                                      <a:latin typeface="Cambria Math" panose="02040503050406030204" pitchFamily="18" charset="0"/>
                                    </a:rPr>
                                    <m:t>𝑇</m:t>
                                  </m:r>
                                </m:sup>
                              </m:sSup>
                              <m:r>
                                <a:rPr lang="en-US" sz="2000" i="0">
                                  <a:latin typeface="Cambria Math" panose="02040503050406030204" pitchFamily="18" charset="0"/>
                                </a:rPr>
                                <m:t>−1</m:t>
                              </m:r>
                            </m:e>
                          </m:d>
                        </m:den>
                      </m:f>
                      <m:r>
                        <a:rPr lang="en-US" sz="2000" b="0" i="1" smtClean="0">
                          <a:latin typeface="Cambria Math" panose="02040503050406030204" pitchFamily="18" charset="0"/>
                        </a:rPr>
                        <m:t>=0.176</m:t>
                      </m:r>
                    </m:oMath>
                  </m:oMathPara>
                </a14:m>
                <a:endParaRPr lang="en-US" sz="2000" dirty="0"/>
              </a:p>
            </p:txBody>
          </p:sp>
        </mc:Choice>
        <mc:Fallback xmlns="">
          <p:sp>
            <p:nvSpPr>
              <p:cNvPr id="10" name="Rectangle 9"/>
              <p:cNvSpPr>
                <a:spLocks noRot="1" noChangeAspect="1" noMove="1" noResize="1" noEditPoints="1" noAdjustHandles="1" noChangeArrowheads="1" noChangeShapeType="1" noTextEdit="1"/>
              </p:cNvSpPr>
              <p:nvPr/>
            </p:nvSpPr>
            <p:spPr>
              <a:xfrm>
                <a:off x="2472578" y="4876977"/>
                <a:ext cx="4295087" cy="820289"/>
              </a:xfrm>
              <a:prstGeom prst="rect">
                <a:avLst/>
              </a:prstGeom>
              <a:blipFill rotWithShape="0">
                <a:blip r:embed="rId7"/>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460691508"/>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Example </a:t>
            </a:r>
            <a:r>
              <a:rPr lang="en-US" sz="3200" dirty="0" smtClean="0"/>
              <a:t>16 </a:t>
            </a:r>
            <a:r>
              <a:rPr lang="en-US" sz="3200" dirty="0"/>
              <a:t>- </a:t>
            </a:r>
            <a:r>
              <a:rPr lang="en-US" sz="3200" dirty="0" smtClean="0"/>
              <a:t>IV</a:t>
            </a:r>
            <a:endParaRPr lang="en-US" sz="3200" dirty="0"/>
          </a:p>
        </p:txBody>
      </p:sp>
      <p:sp>
        <p:nvSpPr>
          <p:cNvPr id="3" name="Content Placeholder 2"/>
          <p:cNvSpPr>
            <a:spLocks noGrp="1"/>
          </p:cNvSpPr>
          <p:nvPr>
            <p:ph idx="1"/>
          </p:nvPr>
        </p:nvSpPr>
        <p:spPr>
          <a:xfrm>
            <a:off x="457200" y="1219200"/>
            <a:ext cx="8229600" cy="4800600"/>
          </a:xfrm>
        </p:spPr>
        <p:txBody>
          <a:bodyPr>
            <a:normAutofit/>
          </a:bodyPr>
          <a:lstStyle/>
          <a:p>
            <a:pPr marL="0" indent="0">
              <a:buNone/>
            </a:pPr>
            <a:r>
              <a:rPr lang="en-US" sz="2400" dirty="0" smtClean="0">
                <a:latin typeface="+mn-lt"/>
              </a:rPr>
              <a:t>So the estimated relative uncertainty is:</a:t>
            </a:r>
          </a:p>
          <a:p>
            <a:pPr marL="0" indent="0">
              <a:buNone/>
            </a:pPr>
            <a:endParaRPr lang="en-US" sz="2400" dirty="0">
              <a:latin typeface="+mn-lt"/>
            </a:endParaRPr>
          </a:p>
          <a:p>
            <a:pPr marL="0" indent="0">
              <a:buNone/>
            </a:pPr>
            <a:endParaRPr lang="en-US" sz="2400" dirty="0" smtClean="0">
              <a:latin typeface="+mn-lt"/>
            </a:endParaRPr>
          </a:p>
          <a:p>
            <a:pPr marL="0" indent="0">
              <a:buNone/>
            </a:pPr>
            <a:endParaRPr lang="en-US" sz="2400" dirty="0">
              <a:latin typeface="+mn-lt"/>
            </a:endParaRPr>
          </a:p>
          <a:p>
            <a:pPr marL="0" indent="0">
              <a:buNone/>
            </a:pPr>
            <a:endParaRPr lang="en-US" sz="2400" dirty="0" smtClean="0">
              <a:latin typeface="+mn-lt"/>
            </a:endParaRPr>
          </a:p>
          <a:p>
            <a:pPr marL="0" indent="0">
              <a:buNone/>
            </a:pPr>
            <a:endParaRPr lang="en-US" sz="2400" dirty="0">
              <a:latin typeface="+mn-lt"/>
            </a:endParaRPr>
          </a:p>
          <a:p>
            <a:pPr marL="0" indent="0">
              <a:buNone/>
            </a:pPr>
            <a:endParaRPr lang="en-US" sz="2400" dirty="0" smtClean="0">
              <a:latin typeface="+mn-lt"/>
            </a:endParaRPr>
          </a:p>
          <a:p>
            <a:pPr marL="0" indent="0">
              <a:buNone/>
            </a:pPr>
            <a:endParaRPr lang="en-US" sz="2400" dirty="0"/>
          </a:p>
          <a:p>
            <a:pPr marL="0" indent="0">
              <a:buNone/>
            </a:pPr>
            <a:r>
              <a:rPr lang="en-US" sz="2400" dirty="0" smtClean="0">
                <a:latin typeface="+mn-lt"/>
              </a:rPr>
              <a:t>and therefore:</a:t>
            </a:r>
          </a:p>
          <a:p>
            <a:pPr marL="0" indent="0">
              <a:buNone/>
            </a:pPr>
            <a:endParaRPr lang="en-US" sz="2400" dirty="0" smtClean="0">
              <a:latin typeface="+mn-lt"/>
            </a:endParaRPr>
          </a:p>
          <a:p>
            <a:pPr marL="0" indent="0">
              <a:buNone/>
            </a:pPr>
            <a:endParaRPr lang="en-US" sz="2400" dirty="0">
              <a:latin typeface="+mn-lt"/>
            </a:endParaRPr>
          </a:p>
          <a:p>
            <a:pPr marL="0" indent="0">
              <a:buNone/>
            </a:pPr>
            <a:endParaRPr lang="en-US" sz="2400" dirty="0" smtClean="0">
              <a:latin typeface="+mn-lt"/>
            </a:endParaRPr>
          </a:p>
        </p:txBody>
      </p:sp>
      <mc:AlternateContent xmlns:mc="http://schemas.openxmlformats.org/markup-compatibility/2006" xmlns:a14="http://schemas.microsoft.com/office/drawing/2010/main">
        <mc:Choice Requires="a14">
          <p:sp>
            <p:nvSpPr>
              <p:cNvPr id="5" name="Rectangle 4"/>
              <p:cNvSpPr/>
              <p:nvPr/>
            </p:nvSpPr>
            <p:spPr>
              <a:xfrm>
                <a:off x="1136307" y="1711345"/>
                <a:ext cx="5833712" cy="100168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i="1" smtClean="0">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panose="02040503050406030204" pitchFamily="18" charset="0"/>
                                  <a:sym typeface="Symbol" panose="05050102010706020507" pitchFamily="18" charset="2"/>
                                </a:rPr>
                                <m:t></m:t>
                              </m:r>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1">
                                      <a:latin typeface="Cambria Math" panose="02040503050406030204" pitchFamily="18" charset="0"/>
                                    </a:rPr>
                                    <m:t>2</m:t>
                                  </m:r>
                                </m:sub>
                              </m:sSub>
                            </m:sub>
                          </m:sSub>
                        </m:num>
                        <m:den>
                          <m:sSub>
                            <m:sSubPr>
                              <m:ctrlPr>
                                <a:rPr lang="en-US" sz="2000" i="1">
                                  <a:latin typeface="Cambria Math" panose="02040503050406030204" pitchFamily="18" charset="0"/>
                                </a:rPr>
                              </m:ctrlPr>
                            </m:sSubPr>
                            <m:e>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1">
                                      <a:latin typeface="Cambria Math" panose="02040503050406030204" pitchFamily="18" charset="0"/>
                                    </a:rPr>
                                    <m:t>2</m:t>
                                  </m:r>
                                </m:sub>
                              </m:sSub>
                            </m:sub>
                          </m:sSub>
                        </m:den>
                      </m:f>
                      <m:r>
                        <a:rPr lang="en-US" sz="2000">
                          <a:latin typeface="Cambria Math" panose="02040503050406030204" pitchFamily="18" charset="0"/>
                        </a:rPr>
                        <m:t>=</m:t>
                      </m:r>
                      <m:rad>
                        <m:radPr>
                          <m:degHide m:val="on"/>
                          <m:ctrlPr>
                            <a:rPr lang="en-US" sz="2000" i="1">
                              <a:latin typeface="Cambria Math" panose="02040503050406030204" pitchFamily="18" charset="0"/>
                            </a:rPr>
                          </m:ctrlPr>
                        </m:radPr>
                        <m:deg/>
                        <m:e>
                          <m:sSup>
                            <m:sSupPr>
                              <m:ctrlPr>
                                <a:rPr lang="en-US" sz="2000" i="1">
                                  <a:latin typeface="Cambria Math" panose="02040503050406030204" pitchFamily="18" charset="0"/>
                                </a:rPr>
                              </m:ctrlPr>
                            </m:sSupPr>
                            <m:e>
                              <m:d>
                                <m:dPr>
                                  <m:ctrlPr>
                                    <a:rPr lang="en-US" sz="2000" i="1">
                                      <a:latin typeface="Cambria Math" panose="02040503050406030204" pitchFamily="18" charset="0"/>
                                    </a:rPr>
                                  </m:ctrlPr>
                                </m:dPr>
                                <m:e>
                                  <m:r>
                                    <a:rPr lang="en-US" sz="2000" i="1">
                                      <a:latin typeface="Cambria Math" panose="02040503050406030204" pitchFamily="18" charset="0"/>
                                    </a:rPr>
                                    <m:t>0.176</m:t>
                                  </m:r>
                                  <m:r>
                                    <m:rPr>
                                      <m:nor/>
                                    </m:rPr>
                                    <a:rPr lang="en-US" sz="2000" dirty="0"/>
                                    <m:t> </m:t>
                                  </m:r>
                                  <m:r>
                                    <a:rPr lang="en-US" sz="2000" i="1" dirty="0" smtClean="0">
                                      <a:latin typeface="Cambria Math" panose="02040503050406030204" pitchFamily="18" charset="0"/>
                                      <a:ea typeface="Cambria Math" panose="02040503050406030204" pitchFamily="18" charset="0"/>
                                    </a:rPr>
                                    <m:t>∙</m:t>
                                  </m:r>
                                  <m:r>
                                    <a:rPr lang="en-US" sz="2000" i="1">
                                      <a:latin typeface="Cambria Math" panose="02040503050406030204" pitchFamily="18" charset="0"/>
                                    </a:rPr>
                                    <m:t>18.0</m:t>
                                  </m:r>
                                  <m:r>
                                    <a:rPr lang="en-US" sz="2000" i="1" dirty="0">
                                      <a:latin typeface="Cambria Math" panose="02040503050406030204" pitchFamily="18" charset="0"/>
                                      <a:ea typeface="Cambria Math" panose="02040503050406030204" pitchFamily="18" charset="0"/>
                                    </a:rPr>
                                    <m:t>∙</m:t>
                                  </m:r>
                                  <m:f>
                                    <m:fPr>
                                      <m:ctrlPr>
                                        <a:rPr lang="en-US" sz="2000" i="1">
                                          <a:latin typeface="Cambria Math" panose="02040503050406030204" pitchFamily="18" charset="0"/>
                                        </a:rPr>
                                      </m:ctrlPr>
                                    </m:fPr>
                                    <m:num>
                                      <m:r>
                                        <a:rPr lang="en-US" sz="2000" b="0" i="1" smtClean="0">
                                          <a:latin typeface="Cambria Math" panose="02040503050406030204" pitchFamily="18" charset="0"/>
                                        </a:rPr>
                                        <m:t>10</m:t>
                                      </m:r>
                                    </m:num>
                                    <m:den>
                                      <m:r>
                                        <a:rPr lang="en-US" sz="2000" b="0" i="1" smtClean="0">
                                          <a:latin typeface="Cambria Math" panose="02040503050406030204" pitchFamily="18" charset="0"/>
                                        </a:rPr>
                                        <m:t>1,600</m:t>
                                      </m:r>
                                    </m:den>
                                  </m:f>
                                </m:e>
                              </m:d>
                            </m:e>
                            <m:sup>
                              <m:r>
                                <a:rPr lang="en-US" sz="2000">
                                  <a:latin typeface="Cambria Math" panose="02040503050406030204" pitchFamily="18" charset="0"/>
                                </a:rPr>
                                <m:t>2</m:t>
                              </m:r>
                            </m:sup>
                          </m:sSup>
                          <m:r>
                            <a:rPr lang="en-US" sz="2000">
                              <a:latin typeface="Cambria Math" panose="02040503050406030204" pitchFamily="18" charset="0"/>
                            </a:rPr>
                            <m:t>+</m:t>
                          </m:r>
                          <m:sSup>
                            <m:sSupPr>
                              <m:ctrlPr>
                                <a:rPr lang="en-US" sz="2000" i="1">
                                  <a:latin typeface="Cambria Math" panose="02040503050406030204" pitchFamily="18" charset="0"/>
                                </a:rPr>
                              </m:ctrlPr>
                            </m:sSupPr>
                            <m:e>
                              <m:d>
                                <m:dPr>
                                  <m:ctrlPr>
                                    <a:rPr lang="en-US" sz="2000" i="1">
                                      <a:latin typeface="Cambria Math" panose="02040503050406030204" pitchFamily="18" charset="0"/>
                                    </a:rPr>
                                  </m:ctrlPr>
                                </m:dPr>
                                <m:e>
                                  <m:r>
                                    <a:rPr lang="en-US" sz="2000" i="1">
                                      <a:latin typeface="Cambria Math" panose="02040503050406030204" pitchFamily="18" charset="0"/>
                                    </a:rPr>
                                    <m:t>3.33</m:t>
                                  </m:r>
                                  <m:r>
                                    <a:rPr lang="en-US" sz="2000" i="1" dirty="0">
                                      <a:latin typeface="Cambria Math" panose="02040503050406030204" pitchFamily="18" charset="0"/>
                                      <a:ea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10</m:t>
                                      </m:r>
                                    </m:num>
                                    <m:den>
                                      <m:r>
                                        <a:rPr lang="en-US" sz="2000" i="1">
                                          <a:latin typeface="Cambria Math" panose="02040503050406030204" pitchFamily="18" charset="0"/>
                                        </a:rPr>
                                        <m:t>1,</m:t>
                                      </m:r>
                                      <m:r>
                                        <a:rPr lang="en-US" sz="2000" b="0" i="1" smtClean="0">
                                          <a:latin typeface="Cambria Math" panose="02040503050406030204" pitchFamily="18" charset="0"/>
                                        </a:rPr>
                                        <m:t>5</m:t>
                                      </m:r>
                                      <m:r>
                                        <a:rPr lang="en-US" sz="2000" i="1">
                                          <a:latin typeface="Cambria Math" panose="02040503050406030204" pitchFamily="18" charset="0"/>
                                        </a:rPr>
                                        <m:t>00</m:t>
                                      </m:r>
                                    </m:den>
                                  </m:f>
                                </m:e>
                              </m:d>
                            </m:e>
                            <m:sup>
                              <m:r>
                                <a:rPr lang="en-US" sz="2000">
                                  <a:latin typeface="Cambria Math" panose="02040503050406030204" pitchFamily="18" charset="0"/>
                                </a:rPr>
                                <m:t>2</m:t>
                              </m:r>
                            </m:sup>
                          </m:sSup>
                        </m:e>
                      </m:rad>
                    </m:oMath>
                  </m:oMathPara>
                </a14:m>
                <a:endParaRPr lang="en-US" sz="2000" dirty="0"/>
              </a:p>
            </p:txBody>
          </p:sp>
        </mc:Choice>
        <mc:Fallback xmlns="">
          <p:sp>
            <p:nvSpPr>
              <p:cNvPr id="5" name="Rectangle 4"/>
              <p:cNvSpPr>
                <a:spLocks noRot="1" noChangeAspect="1" noMove="1" noResize="1" noEditPoints="1" noAdjustHandles="1" noChangeArrowheads="1" noChangeShapeType="1" noTextEdit="1"/>
              </p:cNvSpPr>
              <p:nvPr/>
            </p:nvSpPr>
            <p:spPr>
              <a:xfrm>
                <a:off x="1136307" y="1711345"/>
                <a:ext cx="5833712" cy="1001684"/>
              </a:xfrm>
              <a:prstGeom prst="rect">
                <a:avLst/>
              </a:prstGeom>
              <a:blipFill rotWithShape="0">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1654961" y="2720119"/>
                <a:ext cx="5232651" cy="77046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i="1" smtClean="0">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panose="02040503050406030204" pitchFamily="18" charset="0"/>
                                  <a:sym typeface="Symbol" panose="05050102010706020507" pitchFamily="18" charset="2"/>
                                </a:rPr>
                                <m:t></m:t>
                              </m:r>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1">
                                      <a:latin typeface="Cambria Math" panose="02040503050406030204" pitchFamily="18" charset="0"/>
                                    </a:rPr>
                                    <m:t>2</m:t>
                                  </m:r>
                                </m:sub>
                              </m:sSub>
                            </m:sub>
                          </m:sSub>
                        </m:num>
                        <m:den>
                          <m:sSub>
                            <m:sSubPr>
                              <m:ctrlPr>
                                <a:rPr lang="en-US" sz="2000" i="1">
                                  <a:latin typeface="Cambria Math" panose="02040503050406030204" pitchFamily="18" charset="0"/>
                                </a:rPr>
                              </m:ctrlPr>
                            </m:sSubPr>
                            <m:e>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1">
                                      <a:latin typeface="Cambria Math" panose="02040503050406030204" pitchFamily="18" charset="0"/>
                                    </a:rPr>
                                    <m:t>2</m:t>
                                  </m:r>
                                </m:sub>
                              </m:sSub>
                            </m:sub>
                          </m:sSub>
                        </m:den>
                      </m:f>
                      <m:r>
                        <a:rPr lang="en-US" sz="2000">
                          <a:latin typeface="Cambria Math" panose="02040503050406030204" pitchFamily="18" charset="0"/>
                        </a:rPr>
                        <m:t>=</m:t>
                      </m:r>
                      <m:rad>
                        <m:radPr>
                          <m:degHide m:val="on"/>
                          <m:ctrlPr>
                            <a:rPr lang="en-US" sz="2000" i="1">
                              <a:latin typeface="Cambria Math" panose="02040503050406030204" pitchFamily="18" charset="0"/>
                            </a:rPr>
                          </m:ctrlPr>
                        </m:radPr>
                        <m:deg/>
                        <m:e>
                          <m:r>
                            <a:rPr lang="en-US" sz="2000" b="0" i="0" smtClean="0">
                              <a:latin typeface="Cambria Math" panose="02040503050406030204" pitchFamily="18" charset="0"/>
                            </a:rPr>
                            <m:t>3.94</m:t>
                          </m:r>
                          <m:r>
                            <a:rPr lang="en-US" sz="2000" b="0" i="1" smtClean="0">
                              <a:latin typeface="Cambria Math" panose="02040503050406030204" pitchFamily="18" charset="0"/>
                              <a:ea typeface="Cambria Math" panose="02040503050406030204" pitchFamily="18" charset="0"/>
                            </a:rPr>
                            <m:t>×</m:t>
                          </m:r>
                          <m:sSup>
                            <m:sSupPr>
                              <m:ctrlPr>
                                <a:rPr lang="en-US" sz="2000" b="0" i="1" smtClean="0">
                                  <a:latin typeface="Cambria Math" panose="02040503050406030204" pitchFamily="18" charset="0"/>
                                  <a:ea typeface="Cambria Math" panose="02040503050406030204" pitchFamily="18" charset="0"/>
                                </a:rPr>
                              </m:ctrlPr>
                            </m:sSupPr>
                            <m:e>
                              <m:r>
                                <a:rPr lang="en-US" sz="2000" i="1">
                                  <a:latin typeface="Cambria Math" panose="02040503050406030204" pitchFamily="18" charset="0"/>
                                  <a:ea typeface="Cambria Math" panose="02040503050406030204" pitchFamily="18" charset="0"/>
                                </a:rPr>
                                <m:t>10</m:t>
                              </m:r>
                            </m:e>
                            <m:sup>
                              <m:r>
                                <a:rPr lang="en-US" sz="2000" b="0" i="1" smtClean="0">
                                  <a:latin typeface="Cambria Math" panose="02040503050406030204" pitchFamily="18" charset="0"/>
                                  <a:ea typeface="Cambria Math" panose="02040503050406030204" pitchFamily="18" charset="0"/>
                                </a:rPr>
                                <m:t>−4</m:t>
                              </m:r>
                            </m:sup>
                          </m:sSup>
                          <m:r>
                            <a:rPr lang="en-US" sz="2000" b="0" i="0" smtClean="0">
                              <a:latin typeface="Cambria Math" panose="02040503050406030204" pitchFamily="18" charset="0"/>
                              <a:ea typeface="Cambria Math" panose="02040503050406030204" pitchFamily="18" charset="0"/>
                            </a:rPr>
                            <m:t>+</m:t>
                          </m:r>
                          <m:r>
                            <a:rPr lang="en-US" sz="2000" b="0" i="0" smtClean="0">
                              <a:latin typeface="Cambria Math" panose="02040503050406030204" pitchFamily="18" charset="0"/>
                            </a:rPr>
                            <m:t>4</m:t>
                          </m:r>
                          <m:r>
                            <a:rPr lang="en-US" sz="2000">
                              <a:latin typeface="Cambria Math" panose="02040503050406030204" pitchFamily="18" charset="0"/>
                            </a:rPr>
                            <m:t>.94</m:t>
                          </m:r>
                          <m:r>
                            <a:rPr lang="en-US" sz="2000" i="1">
                              <a:latin typeface="Cambria Math" panose="02040503050406030204" pitchFamily="18" charset="0"/>
                              <a:ea typeface="Cambria Math" panose="02040503050406030204" pitchFamily="18" charset="0"/>
                            </a:rPr>
                            <m:t>×</m:t>
                          </m:r>
                          <m:sSup>
                            <m:sSupPr>
                              <m:ctrlPr>
                                <a:rPr lang="en-US" sz="2000" i="1">
                                  <a:latin typeface="Cambria Math" panose="02040503050406030204" pitchFamily="18" charset="0"/>
                                  <a:ea typeface="Cambria Math" panose="02040503050406030204" pitchFamily="18" charset="0"/>
                                </a:rPr>
                              </m:ctrlPr>
                            </m:sSupPr>
                            <m:e>
                              <m:r>
                                <a:rPr lang="en-US" sz="2000" i="1">
                                  <a:latin typeface="Cambria Math" panose="02040503050406030204" pitchFamily="18" charset="0"/>
                                  <a:ea typeface="Cambria Math" panose="02040503050406030204" pitchFamily="18" charset="0"/>
                                </a:rPr>
                                <m:t>10</m:t>
                              </m:r>
                            </m:e>
                            <m:sup>
                              <m:r>
                                <a:rPr lang="en-US" sz="2000" i="1">
                                  <a:latin typeface="Cambria Math" panose="02040503050406030204" pitchFamily="18" charset="0"/>
                                  <a:ea typeface="Cambria Math" panose="02040503050406030204" pitchFamily="18" charset="0"/>
                                </a:rPr>
                                <m:t>−4</m:t>
                              </m:r>
                            </m:sup>
                          </m:sSup>
                        </m:e>
                      </m:rad>
                      <m:r>
                        <a:rPr lang="en-US" sz="2000" b="0" i="1" smtClean="0">
                          <a:latin typeface="Cambria Math" panose="02040503050406030204" pitchFamily="18" charset="0"/>
                        </a:rPr>
                        <m:t>=2.97%</m:t>
                      </m:r>
                    </m:oMath>
                  </m:oMathPara>
                </a14:m>
                <a:endParaRPr lang="en-US" sz="2000" dirty="0"/>
              </a:p>
            </p:txBody>
          </p:sp>
        </mc:Choice>
        <mc:Fallback xmlns="">
          <p:sp>
            <p:nvSpPr>
              <p:cNvPr id="6" name="Rectangle 5"/>
              <p:cNvSpPr>
                <a:spLocks noRot="1" noChangeAspect="1" noMove="1" noResize="1" noEditPoints="1" noAdjustHandles="1" noChangeArrowheads="1" noChangeShapeType="1" noTextEdit="1"/>
              </p:cNvSpPr>
              <p:nvPr/>
            </p:nvSpPr>
            <p:spPr>
              <a:xfrm>
                <a:off x="1654961" y="2720119"/>
                <a:ext cx="5232651" cy="770467"/>
              </a:xfrm>
              <a:prstGeom prst="rect">
                <a:avLst/>
              </a:prstGeom>
              <a:blipFill rotWithShape="0">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3222733" y="4657591"/>
                <a:ext cx="2199192" cy="42652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000" i="1" smtClean="0">
                              <a:latin typeface="Cambria Math" panose="02040503050406030204" pitchFamily="18" charset="0"/>
                            </a:rPr>
                          </m:ctrlPr>
                        </m:sSubPr>
                        <m:e>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1">
                                  <a:latin typeface="Cambria Math" panose="02040503050406030204" pitchFamily="18" charset="0"/>
                                </a:rPr>
                                <m:t>2</m:t>
                              </m:r>
                            </m:sub>
                          </m:sSub>
                        </m:sub>
                      </m:sSub>
                      <m:r>
                        <a:rPr lang="en-US" sz="2000" b="0" i="1" smtClean="0">
                          <a:latin typeface="Cambria Math" panose="02040503050406030204" pitchFamily="18" charset="0"/>
                        </a:rPr>
                        <m:t>=0.78 </m:t>
                      </m:r>
                      <m:r>
                        <a:rPr lang="en-US" sz="2000" b="0" i="1" smtClean="0">
                          <a:latin typeface="Cambria Math" panose="02040503050406030204" pitchFamily="18" charset="0"/>
                          <a:sym typeface="Symbol" panose="05050102010706020507" pitchFamily="18" charset="2"/>
                        </a:rPr>
                        <m:t>0.023</m:t>
                      </m:r>
                    </m:oMath>
                  </m:oMathPara>
                </a14:m>
                <a:endParaRPr lang="en-US" sz="2000" dirty="0"/>
              </a:p>
            </p:txBody>
          </p:sp>
        </mc:Choice>
        <mc:Fallback xmlns="">
          <p:sp>
            <p:nvSpPr>
              <p:cNvPr id="7" name="Rectangle 6"/>
              <p:cNvSpPr>
                <a:spLocks noRot="1" noChangeAspect="1" noMove="1" noResize="1" noEditPoints="1" noAdjustHandles="1" noChangeArrowheads="1" noChangeShapeType="1" noTextEdit="1"/>
              </p:cNvSpPr>
              <p:nvPr/>
            </p:nvSpPr>
            <p:spPr>
              <a:xfrm>
                <a:off x="3222733" y="4657591"/>
                <a:ext cx="2199192" cy="426527"/>
              </a:xfrm>
              <a:prstGeom prst="rect">
                <a:avLst/>
              </a:prstGeom>
              <a:blipFill rotWithShape="0">
                <a:blip r:embed="rId5"/>
                <a:stretch>
                  <a:fillRect b="-142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2590800" y="4153151"/>
                <a:ext cx="3446328" cy="42652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000" i="1" smtClean="0">
                              <a:latin typeface="Cambria Math" panose="02040503050406030204" pitchFamily="18" charset="0"/>
                            </a:rPr>
                          </m:ctrlPr>
                        </m:sSubPr>
                        <m:e>
                          <m:r>
                            <a:rPr lang="en-US" sz="2000" i="1">
                              <a:latin typeface="Cambria Math" panose="02040503050406030204" pitchFamily="18" charset="0"/>
                              <a:sym typeface="Symbol" panose="05050102010706020507" pitchFamily="18" charset="2"/>
                            </a:rPr>
                            <m:t></m:t>
                          </m:r>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1">
                                  <a:latin typeface="Cambria Math" panose="02040503050406030204" pitchFamily="18" charset="0"/>
                                </a:rPr>
                                <m:t>2</m:t>
                              </m:r>
                            </m:sub>
                          </m:sSub>
                        </m:sub>
                      </m:sSub>
                      <m:r>
                        <a:rPr lang="en-US" sz="2000" b="0" i="1" smtClean="0">
                          <a:latin typeface="Cambria Math" panose="02040503050406030204" pitchFamily="18" charset="0"/>
                        </a:rPr>
                        <m:t>=0.78</m:t>
                      </m:r>
                      <m:r>
                        <a:rPr lang="en-US" sz="2000" i="1" dirty="0">
                          <a:latin typeface="Cambria Math" panose="02040503050406030204" pitchFamily="18" charset="0"/>
                          <a:ea typeface="Cambria Math" panose="02040503050406030204" pitchFamily="18" charset="0"/>
                        </a:rPr>
                        <m:t>∙</m:t>
                      </m:r>
                      <m:r>
                        <a:rPr lang="en-US" sz="2000" b="0" i="1" smtClean="0">
                          <a:latin typeface="Cambria Math" panose="02040503050406030204" pitchFamily="18" charset="0"/>
                        </a:rPr>
                        <m:t>0.0297=0.023</m:t>
                      </m:r>
                    </m:oMath>
                  </m:oMathPara>
                </a14:m>
                <a:endParaRPr lang="en-US" sz="2000" dirty="0"/>
              </a:p>
            </p:txBody>
          </p:sp>
        </mc:Choice>
        <mc:Fallback xmlns="">
          <p:sp>
            <p:nvSpPr>
              <p:cNvPr id="8" name="Rectangle 7"/>
              <p:cNvSpPr>
                <a:spLocks noRot="1" noChangeAspect="1" noMove="1" noResize="1" noEditPoints="1" noAdjustHandles="1" noChangeArrowheads="1" noChangeShapeType="1" noTextEdit="1"/>
              </p:cNvSpPr>
              <p:nvPr/>
            </p:nvSpPr>
            <p:spPr>
              <a:xfrm>
                <a:off x="2590800" y="4153151"/>
                <a:ext cx="3446328" cy="426527"/>
              </a:xfrm>
              <a:prstGeom prst="rect">
                <a:avLst/>
              </a:prstGeom>
              <a:blipFill rotWithShape="0">
                <a:blip r:embed="rId6"/>
                <a:stretch>
                  <a:fillRect b="-1429"/>
                </a:stretch>
              </a:blipFill>
            </p:spPr>
            <p:txBody>
              <a:bodyPr/>
              <a:lstStyle/>
              <a:p>
                <a:r>
                  <a:rPr lang="en-US">
                    <a:noFill/>
                  </a:rPr>
                  <a:t> </a:t>
                </a:r>
              </a:p>
            </p:txBody>
          </p:sp>
        </mc:Fallback>
      </mc:AlternateContent>
      <p:sp>
        <p:nvSpPr>
          <p:cNvPr id="9" name="Left Brace 8"/>
          <p:cNvSpPr/>
          <p:nvPr/>
        </p:nvSpPr>
        <p:spPr>
          <a:xfrm rot="16200000">
            <a:off x="3242671" y="2790891"/>
            <a:ext cx="268450" cy="1255552"/>
          </a:xfrm>
          <a:prstGeom prst="leftBrace">
            <a:avLst>
              <a:gd name="adj1" fmla="val 8333"/>
              <a:gd name="adj2" fmla="val 51502"/>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0" name="Left Brace 9"/>
          <p:cNvSpPr/>
          <p:nvPr/>
        </p:nvSpPr>
        <p:spPr>
          <a:xfrm rot="16200000">
            <a:off x="4803624" y="2790890"/>
            <a:ext cx="268450" cy="1255552"/>
          </a:xfrm>
          <a:prstGeom prst="leftBrace">
            <a:avLst>
              <a:gd name="adj1" fmla="val 8333"/>
              <a:gd name="adj2" fmla="val 51502"/>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 name="TextBox 11"/>
          <p:cNvSpPr txBox="1"/>
          <p:nvPr/>
        </p:nvSpPr>
        <p:spPr>
          <a:xfrm>
            <a:off x="2445923" y="3534890"/>
            <a:ext cx="1898715" cy="276999"/>
          </a:xfrm>
          <a:prstGeom prst="rect">
            <a:avLst/>
          </a:prstGeom>
          <a:noFill/>
        </p:spPr>
        <p:txBody>
          <a:bodyPr wrap="square" rtlCol="0">
            <a:spAutoFit/>
          </a:bodyPr>
          <a:lstStyle/>
          <a:p>
            <a:pPr algn="ctr"/>
            <a:r>
              <a:rPr lang="en-US" sz="1200" b="1" dirty="0" smtClean="0"/>
              <a:t>Detector 1 calibration</a:t>
            </a:r>
            <a:endParaRPr lang="en-US" sz="1200" b="1" dirty="0"/>
          </a:p>
        </p:txBody>
      </p:sp>
      <p:sp>
        <p:nvSpPr>
          <p:cNvPr id="13" name="TextBox 12"/>
          <p:cNvSpPr txBox="1"/>
          <p:nvPr/>
        </p:nvSpPr>
        <p:spPr>
          <a:xfrm>
            <a:off x="3995746" y="3534890"/>
            <a:ext cx="1898715" cy="276999"/>
          </a:xfrm>
          <a:prstGeom prst="rect">
            <a:avLst/>
          </a:prstGeom>
          <a:noFill/>
        </p:spPr>
        <p:txBody>
          <a:bodyPr wrap="square" rtlCol="0">
            <a:spAutoFit/>
          </a:bodyPr>
          <a:lstStyle/>
          <a:p>
            <a:pPr algn="ctr"/>
            <a:r>
              <a:rPr lang="en-US" sz="1200" b="1" dirty="0" smtClean="0"/>
              <a:t>Detector 2 calibration</a:t>
            </a:r>
            <a:endParaRPr lang="en-US" sz="1200" b="1" dirty="0"/>
          </a:p>
        </p:txBody>
      </p:sp>
    </p:spTree>
    <p:extLst>
      <p:ext uri="{BB962C8B-B14F-4D97-AF65-F5344CB8AC3E}">
        <p14:creationId xmlns:p14="http://schemas.microsoft.com/office/powerpoint/2010/main" val="3317878833"/>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a:t>
            </a:r>
            <a:r>
              <a:rPr lang="en-US" dirty="0" smtClean="0"/>
              <a:t>16 </a:t>
            </a:r>
            <a:r>
              <a:rPr lang="en-US" dirty="0"/>
              <a:t>- V</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5060744"/>
              </a:xfrm>
            </p:spPr>
            <p:txBody>
              <a:bodyPr/>
              <a:lstStyle/>
              <a:p>
                <a:pPr marL="0" indent="0">
                  <a:buNone/>
                </a:pPr>
                <a:r>
                  <a:rPr lang="en-US" dirty="0" smtClean="0"/>
                  <a:t>If the emissivity can only be estimated to 0.8</a:t>
                </a:r>
                <a:r>
                  <a:rPr lang="en-US" dirty="0" smtClean="0">
                    <a:sym typeface="Symbol" panose="05050102010706020507" pitchFamily="18" charset="2"/>
                  </a:rPr>
                  <a:t>0.1, then error due to the uncertainty in the emissivity can be quantified using the calculated sensitivity of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a:latin typeface="Cambria Math" panose="02040503050406030204" pitchFamily="18" charset="0"/>
                              </a:rPr>
                              <m:t>2</m:t>
                            </m:r>
                          </m:sub>
                        </m:sSub>
                      </m:sub>
                    </m:sSub>
                  </m:oMath>
                </a14:m>
                <a:r>
                  <a:rPr lang="en-US" dirty="0" smtClean="0"/>
                  <a:t> with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a:latin typeface="Cambria Math" panose="02040503050406030204" pitchFamily="18" charset="0"/>
                              </a:rPr>
                              <m:t>1</m:t>
                            </m:r>
                          </m:sub>
                        </m:sSub>
                      </m:sub>
                    </m:sSub>
                  </m:oMath>
                </a14:m>
                <a:r>
                  <a:rPr lang="en-US" dirty="0" smtClean="0"/>
                  <a:t>. This is:</a:t>
                </a:r>
              </a:p>
              <a:p>
                <a:pPr marL="0" indent="0">
                  <a:buNone/>
                </a:pPr>
                <a:endParaRPr lang="en-US" dirty="0" smtClean="0"/>
              </a:p>
              <a:p>
                <a:endParaRPr lang="en-US" dirty="0"/>
              </a:p>
              <a:p>
                <a:endParaRPr lang="en-US" dirty="0" smtClean="0"/>
              </a:p>
              <a:p>
                <a:pPr marL="0" indent="0">
                  <a:buNone/>
                </a:pPr>
                <a:r>
                  <a:rPr lang="en-US" dirty="0" smtClean="0"/>
                  <a:t>Therefore, the uncertainty in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a:latin typeface="Cambria Math" panose="02040503050406030204" pitchFamily="18" charset="0"/>
                              </a:rPr>
                              <m:t>2</m:t>
                            </m:r>
                          </m:sub>
                        </m:sSub>
                      </m:sub>
                    </m:sSub>
                  </m:oMath>
                </a14:m>
                <a:r>
                  <a:rPr lang="en-US" dirty="0" smtClean="0"/>
                  <a:t>due to the uncertainty in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a:latin typeface="Cambria Math" panose="02040503050406030204" pitchFamily="18" charset="0"/>
                              </a:rPr>
                              <m:t>1</m:t>
                            </m:r>
                          </m:sub>
                        </m:sSub>
                      </m:sub>
                    </m:sSub>
                  </m:oMath>
                </a14:m>
                <a:r>
                  <a:rPr lang="en-US" dirty="0" smtClean="0"/>
                  <a:t>is:</a:t>
                </a:r>
                <a:br>
                  <a:rPr lang="en-US" dirty="0" smtClean="0"/>
                </a:br>
                <a:endParaRPr lang="en-US" dirty="0" smtClean="0"/>
              </a:p>
              <a:p>
                <a:pPr marL="0" indent="0">
                  <a:buNone/>
                </a:pPr>
                <a14:m>
                  <m:oMathPara xmlns:m="http://schemas.openxmlformats.org/officeDocument/2006/math">
                    <m:oMathParaPr>
                      <m:jc m:val="centerGroup"/>
                    </m:oMathParaPr>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sym typeface="Symbol" panose="05050102010706020507" pitchFamily="18" charset="2"/>
                            </a:rPr>
                            <m:t></m:t>
                          </m:r>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2</m:t>
                              </m:r>
                            </m:sub>
                          </m:sSub>
                        </m:sub>
                      </m:sSub>
                      <m:r>
                        <a:rPr lang="en-US" b="0"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𝑑</m:t>
                          </m:r>
                          <m:func>
                            <m:funcPr>
                              <m:ctrlPr>
                                <a:rPr lang="en-US" i="1">
                                  <a:latin typeface="Cambria Math" panose="02040503050406030204" pitchFamily="18" charset="0"/>
                                </a:rPr>
                              </m:ctrlPr>
                            </m:funcPr>
                            <m:fName>
                              <m:r>
                                <m:rPr>
                                  <m:sty m:val="p"/>
                                </m:rPr>
                                <a:rPr lang="en-US">
                                  <a:latin typeface="Cambria Math" panose="02040503050406030204" pitchFamily="18" charset="0"/>
                                </a:rPr>
                                <m:t>ln</m:t>
                              </m:r>
                            </m:fName>
                            <m:e>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a:latin typeface="Cambria Math" panose="02040503050406030204" pitchFamily="18" charset="0"/>
                                        </a:rPr>
                                        <m:t>2</m:t>
                                      </m:r>
                                    </m:sub>
                                  </m:sSub>
                                </m:sub>
                              </m:sSub>
                            </m:e>
                          </m:func>
                        </m:num>
                        <m:den>
                          <m:r>
                            <a:rPr lang="en-US" i="1">
                              <a:latin typeface="Cambria Math" panose="02040503050406030204" pitchFamily="18" charset="0"/>
                            </a:rPr>
                            <m:t>𝑑</m:t>
                          </m:r>
                          <m:func>
                            <m:funcPr>
                              <m:ctrlPr>
                                <a:rPr lang="en-US" i="1">
                                  <a:latin typeface="Cambria Math" panose="02040503050406030204" pitchFamily="18" charset="0"/>
                                </a:rPr>
                              </m:ctrlPr>
                            </m:funcPr>
                            <m:fName>
                              <m:r>
                                <m:rPr>
                                  <m:sty m:val="p"/>
                                </m:rPr>
                                <a:rPr lang="en-US">
                                  <a:latin typeface="Cambria Math" panose="02040503050406030204" pitchFamily="18" charset="0"/>
                                </a:rPr>
                                <m:t>ln</m:t>
                              </m:r>
                            </m:fName>
                            <m:e>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a:latin typeface="Cambria Math" panose="02040503050406030204" pitchFamily="18" charset="0"/>
                                        </a:rPr>
                                        <m:t>1</m:t>
                                      </m:r>
                                    </m:sub>
                                  </m:sSub>
                                </m:sub>
                              </m:sSub>
                            </m:e>
                          </m:func>
                        </m:den>
                      </m:f>
                      <m:r>
                        <a:rPr lang="en-US" i="1" smtClean="0">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𝜀</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a:latin typeface="Cambria Math" panose="02040503050406030204" pitchFamily="18" charset="0"/>
                                </a:rPr>
                                <m:t>1</m:t>
                              </m:r>
                            </m:sub>
                          </m:sSub>
                        </m:sub>
                      </m:sSub>
                      <m:r>
                        <a:rPr lang="en-US" i="1">
                          <a:latin typeface="Cambria Math" panose="02040503050406030204" pitchFamily="18" charset="0"/>
                        </a:rPr>
                        <m:t>=</m:t>
                      </m:r>
                      <m:r>
                        <a:rPr lang="en-US" b="0" i="1" smtClean="0">
                          <a:latin typeface="Cambria Math" panose="02040503050406030204" pitchFamily="18" charset="0"/>
                        </a:rPr>
                        <m:t>0.1</m:t>
                      </m:r>
                      <m:r>
                        <a:rPr lang="en-US" i="1" dirty="0">
                          <a:latin typeface="Cambria Math" panose="02040503050406030204" pitchFamily="18" charset="0"/>
                          <a:ea typeface="Cambria Math" panose="02040503050406030204" pitchFamily="18" charset="0"/>
                        </a:rPr>
                        <m:t>∙</m:t>
                      </m:r>
                      <m:r>
                        <a:rPr lang="en-US" i="1" smtClean="0">
                          <a:latin typeface="Cambria Math" panose="02040503050406030204" pitchFamily="18" charset="0"/>
                        </a:rPr>
                        <m:t>1</m:t>
                      </m:r>
                      <m:r>
                        <a:rPr lang="en-US" b="0" i="1" smtClean="0">
                          <a:latin typeface="Cambria Math" panose="02040503050406030204" pitchFamily="18" charset="0"/>
                        </a:rPr>
                        <m:t>7.6%</m:t>
                      </m:r>
                      <m:r>
                        <a:rPr lang="en-US" i="1">
                          <a:latin typeface="Cambria Math" panose="02040503050406030204" pitchFamily="18" charset="0"/>
                        </a:rPr>
                        <m:t>=0.</m:t>
                      </m:r>
                      <m:r>
                        <a:rPr lang="en-US" b="0" i="1" smtClean="0">
                          <a:latin typeface="Cambria Math" panose="02040503050406030204" pitchFamily="18" charset="0"/>
                        </a:rPr>
                        <m:t>018</m:t>
                      </m:r>
                    </m:oMath>
                  </m:oMathPara>
                </a14:m>
                <a:r>
                  <a:rPr lang="en-US" dirty="0" smtClean="0"/>
                  <a:t/>
                </a:r>
                <a:br>
                  <a:rPr lang="en-US" dirty="0" smtClean="0"/>
                </a:br>
                <a:endParaRPr lang="en-US" dirty="0"/>
              </a:p>
              <a:p>
                <a:pPr marL="0" indent="0">
                  <a:buNone/>
                </a:pPr>
                <a:endParaRPr lang="en-US" dirty="0" smtClean="0"/>
              </a:p>
              <a:p>
                <a:pPr marL="0" indent="0">
                  <a:buNone/>
                </a:pPr>
                <a:r>
                  <a:rPr lang="en-US" dirty="0" smtClean="0"/>
                  <a:t>Note </a:t>
                </a:r>
                <a:r>
                  <a:rPr lang="en-US" dirty="0"/>
                  <a:t>the uncertainty resulting from the calibration is on the same order as the </a:t>
                </a:r>
                <a:r>
                  <a:rPr lang="en-US" dirty="0" smtClean="0"/>
                  <a:t>uncertainty in the estimation </a:t>
                </a:r>
                <a:r>
                  <a:rPr lang="en-US" dirty="0"/>
                  <a:t>of the emissivity at 0.5 </a:t>
                </a:r>
                <a:r>
                  <a:rPr lang="en-US" dirty="0">
                    <a:sym typeface="Symbol" panose="05050102010706020507" pitchFamily="18" charset="2"/>
                  </a:rPr>
                  <a:t></a:t>
                </a:r>
                <a:r>
                  <a:rPr lang="en-US" dirty="0"/>
                  <a:t>m.</a:t>
                </a:r>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5060744"/>
              </a:xfrm>
              <a:blipFill rotWithShape="0">
                <a:blip r:embed="rId3"/>
                <a:stretch>
                  <a:fillRect l="-741" t="-964" r="-59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2564157" y="2735790"/>
                <a:ext cx="4380045" cy="82028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2000" i="1" smtClean="0">
                              <a:latin typeface="Cambria Math" panose="02040503050406030204" pitchFamily="18" charset="0"/>
                            </a:rPr>
                          </m:ctrlPr>
                        </m:fPr>
                        <m:num>
                          <m:r>
                            <a:rPr lang="en-US" sz="2000" i="1">
                              <a:latin typeface="Cambria Math" panose="02040503050406030204" pitchFamily="18" charset="0"/>
                            </a:rPr>
                            <m:t>𝑑</m:t>
                          </m:r>
                          <m:func>
                            <m:funcPr>
                              <m:ctrlPr>
                                <a:rPr lang="en-US" sz="2000" i="1">
                                  <a:latin typeface="Cambria Math" panose="02040503050406030204" pitchFamily="18" charset="0"/>
                                </a:rPr>
                              </m:ctrlPr>
                            </m:funcPr>
                            <m:fName>
                              <m:r>
                                <m:rPr>
                                  <m:sty m:val="p"/>
                                </m:rPr>
                                <a:rPr lang="en-US" sz="2000" i="0">
                                  <a:latin typeface="Cambria Math" panose="02040503050406030204" pitchFamily="18" charset="0"/>
                                </a:rPr>
                                <m:t>ln</m:t>
                              </m:r>
                            </m:fName>
                            <m:e>
                              <m:sSub>
                                <m:sSubPr>
                                  <m:ctrlPr>
                                    <a:rPr lang="en-US" sz="2000" i="1">
                                      <a:latin typeface="Cambria Math" panose="02040503050406030204" pitchFamily="18" charset="0"/>
                                    </a:rPr>
                                  </m:ctrlPr>
                                </m:sSubPr>
                                <m:e>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a:latin typeface="Cambria Math" panose="02040503050406030204" pitchFamily="18" charset="0"/>
                                        </a:rPr>
                                        <m:t>2</m:t>
                                      </m:r>
                                    </m:sub>
                                  </m:sSub>
                                </m:sub>
                              </m:sSub>
                            </m:e>
                          </m:func>
                        </m:num>
                        <m:den>
                          <m:r>
                            <a:rPr lang="en-US" sz="2000" i="1">
                              <a:latin typeface="Cambria Math" panose="02040503050406030204" pitchFamily="18" charset="0"/>
                            </a:rPr>
                            <m:t>𝑑</m:t>
                          </m:r>
                          <m:func>
                            <m:funcPr>
                              <m:ctrlPr>
                                <a:rPr lang="en-US" sz="2000" i="1">
                                  <a:latin typeface="Cambria Math" panose="02040503050406030204" pitchFamily="18" charset="0"/>
                                </a:rPr>
                              </m:ctrlPr>
                            </m:funcPr>
                            <m:fName>
                              <m:r>
                                <m:rPr>
                                  <m:sty m:val="p"/>
                                </m:rPr>
                                <a:rPr lang="en-US" sz="2000" i="0">
                                  <a:latin typeface="Cambria Math" panose="02040503050406030204" pitchFamily="18" charset="0"/>
                                </a:rPr>
                                <m:t>ln</m:t>
                              </m:r>
                            </m:fName>
                            <m:e>
                              <m:sSub>
                                <m:sSubPr>
                                  <m:ctrlPr>
                                    <a:rPr lang="en-US" sz="2000" i="1">
                                      <a:latin typeface="Cambria Math" panose="02040503050406030204" pitchFamily="18" charset="0"/>
                                    </a:rPr>
                                  </m:ctrlPr>
                                </m:sSubPr>
                                <m:e>
                                  <m:r>
                                    <a:rPr lang="en-US" sz="2000" i="1">
                                      <a:latin typeface="Cambria Math" panose="02040503050406030204" pitchFamily="18" charset="0"/>
                                    </a:rPr>
                                    <m:t>𝜀</m:t>
                                  </m:r>
                                </m:e>
                                <m:sub>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b="0" i="0" smtClean="0">
                                          <a:latin typeface="Cambria Math" panose="02040503050406030204" pitchFamily="18" charset="0"/>
                                        </a:rPr>
                                        <m:t>1</m:t>
                                      </m:r>
                                    </m:sub>
                                  </m:sSub>
                                </m:sub>
                              </m:sSub>
                            </m:e>
                          </m:func>
                        </m:den>
                      </m:f>
                      <m:r>
                        <a:rPr lang="en-US" sz="2000" i="0">
                          <a:latin typeface="Cambria Math" panose="02040503050406030204" pitchFamily="18" charset="0"/>
                        </a:rPr>
                        <m:t>=</m:t>
                      </m:r>
                      <m:f>
                        <m:fPr>
                          <m:ctrlPr>
                            <a:rPr lang="en-US" sz="2000" i="1">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0">
                                  <a:latin typeface="Cambria Math" panose="02040503050406030204" pitchFamily="18" charset="0"/>
                                </a:rPr>
                                <m:t>1</m:t>
                              </m:r>
                            </m:sub>
                          </m:sSub>
                        </m:num>
                        <m:den>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0">
                                  <a:latin typeface="Cambria Math" panose="02040503050406030204" pitchFamily="18" charset="0"/>
                                </a:rPr>
                                <m:t>2</m:t>
                              </m:r>
                            </m:sub>
                          </m:sSub>
                        </m:den>
                      </m:f>
                      <m:r>
                        <a:rPr lang="en-US" sz="2000" i="0">
                          <a:latin typeface="Cambria Math" panose="02040503050406030204" pitchFamily="18" charset="0"/>
                        </a:rPr>
                        <m:t>∙</m:t>
                      </m:r>
                      <m:f>
                        <m:fPr>
                          <m:ctrlPr>
                            <a:rPr lang="en-US" sz="2000" i="1">
                              <a:latin typeface="Cambria Math" panose="02040503050406030204" pitchFamily="18" charset="0"/>
                            </a:rPr>
                          </m:ctrlPr>
                        </m:fPr>
                        <m:num>
                          <m:d>
                            <m:dPr>
                              <m:ctrlPr>
                                <a:rPr lang="en-US" sz="2000" i="1">
                                  <a:latin typeface="Cambria Math" panose="02040503050406030204" pitchFamily="18" charset="0"/>
                                </a:rPr>
                              </m:ctrlPr>
                            </m:dPr>
                            <m:e>
                              <m:sSup>
                                <m:sSupPr>
                                  <m:ctrlPr>
                                    <a:rPr lang="en-US" sz="2000" i="1">
                                      <a:latin typeface="Cambria Math" panose="02040503050406030204" pitchFamily="18" charset="0"/>
                                    </a:rPr>
                                  </m:ctrlPr>
                                </m:sSupPr>
                                <m:e>
                                  <m:r>
                                    <a:rPr lang="en-US" sz="2000" i="0">
                                      <a:latin typeface="Cambria Math" panose="02040503050406030204" pitchFamily="18" charset="0"/>
                                    </a:rPr>
                                    <m:t> </m:t>
                                  </m:r>
                                  <m:r>
                                    <a:rPr lang="en-US" sz="2000" i="1">
                                      <a:latin typeface="Cambria Math" panose="02040503050406030204" pitchFamily="18" charset="0"/>
                                    </a:rPr>
                                    <m:t>𝑒</m:t>
                                  </m:r>
                                </m:e>
                                <m:sup>
                                  <m:f>
                                    <m:fPr>
                                      <m:type m:val="lin"/>
                                      <m:ctrlPr>
                                        <a:rPr lang="en-US" sz="2000" i="1">
                                          <a:latin typeface="Cambria Math" panose="02040503050406030204" pitchFamily="18" charset="0"/>
                                        </a:rPr>
                                      </m:ctrlPr>
                                    </m:fPr>
                                    <m:num>
                                      <m:sSub>
                                        <m:sSubPr>
                                          <m:ctrlPr>
                                            <a:rPr lang="en-US" sz="2000" i="1">
                                              <a:latin typeface="Cambria Math" panose="02040503050406030204" pitchFamily="18" charset="0"/>
                                            </a:rPr>
                                          </m:ctrlPr>
                                        </m:sSubPr>
                                        <m:e>
                                          <m:r>
                                            <a:rPr lang="en-US" sz="2000" i="0">
                                              <a:latin typeface="Cambria Math" panose="02040503050406030204" pitchFamily="18" charset="0"/>
                                            </a:rPr>
                                            <m:t>−</m:t>
                                          </m:r>
                                          <m:r>
                                            <a:rPr lang="en-US" sz="2000" i="1">
                                              <a:latin typeface="Cambria Math" panose="02040503050406030204" pitchFamily="18" charset="0"/>
                                            </a:rPr>
                                            <m:t>𝐶</m:t>
                                          </m:r>
                                        </m:e>
                                        <m:sub>
                                          <m:r>
                                            <a:rPr lang="en-US" sz="2000" i="0">
                                              <a:latin typeface="Cambria Math" panose="02040503050406030204" pitchFamily="18" charset="0"/>
                                            </a:rPr>
                                            <m:t>2</m:t>
                                          </m:r>
                                        </m:sub>
                                      </m:sSub>
                                    </m:num>
                                    <m:den>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0">
                                              <a:latin typeface="Cambria Math" panose="02040503050406030204" pitchFamily="18" charset="0"/>
                                            </a:rPr>
                                            <m:t>1</m:t>
                                          </m:r>
                                        </m:sub>
                                      </m:sSub>
                                    </m:den>
                                  </m:f>
                                  <m:r>
                                    <a:rPr lang="en-US" sz="2000" i="1">
                                      <a:latin typeface="Cambria Math" panose="02040503050406030204" pitchFamily="18" charset="0"/>
                                    </a:rPr>
                                    <m:t>𝑇</m:t>
                                  </m:r>
                                </m:sup>
                              </m:sSup>
                              <m:r>
                                <a:rPr lang="en-US" sz="2000" i="0">
                                  <a:latin typeface="Cambria Math" panose="02040503050406030204" pitchFamily="18" charset="0"/>
                                </a:rPr>
                                <m:t>−1</m:t>
                              </m:r>
                            </m:e>
                          </m:d>
                        </m:num>
                        <m:den>
                          <m:d>
                            <m:dPr>
                              <m:ctrlPr>
                                <a:rPr lang="en-US" sz="2000" i="1">
                                  <a:latin typeface="Cambria Math" panose="02040503050406030204" pitchFamily="18" charset="0"/>
                                </a:rPr>
                              </m:ctrlPr>
                            </m:dPr>
                            <m:e>
                              <m:sSup>
                                <m:sSupPr>
                                  <m:ctrlPr>
                                    <a:rPr lang="en-US" sz="2000" i="1">
                                      <a:latin typeface="Cambria Math" panose="02040503050406030204" pitchFamily="18" charset="0"/>
                                    </a:rPr>
                                  </m:ctrlPr>
                                </m:sSupPr>
                                <m:e>
                                  <m:r>
                                    <a:rPr lang="en-US" sz="2000" i="0">
                                      <a:latin typeface="Cambria Math" panose="02040503050406030204" pitchFamily="18" charset="0"/>
                                    </a:rPr>
                                    <m:t> </m:t>
                                  </m:r>
                                  <m:r>
                                    <a:rPr lang="en-US" sz="2000" i="1">
                                      <a:latin typeface="Cambria Math" panose="02040503050406030204" pitchFamily="18" charset="0"/>
                                    </a:rPr>
                                    <m:t>𝑒</m:t>
                                  </m:r>
                                </m:e>
                                <m:sup>
                                  <m:r>
                                    <a:rPr lang="en-US" sz="2000" i="0">
                                      <a:latin typeface="Cambria Math" panose="02040503050406030204" pitchFamily="18" charset="0"/>
                                    </a:rPr>
                                    <m:t>−</m:t>
                                  </m:r>
                                  <m:f>
                                    <m:fPr>
                                      <m:type m:val="lin"/>
                                      <m:ctrlPr>
                                        <a:rPr lang="en-US" sz="2000" i="1">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0">
                                              <a:latin typeface="Cambria Math" panose="02040503050406030204" pitchFamily="18" charset="0"/>
                                            </a:rPr>
                                            <m:t>2</m:t>
                                          </m:r>
                                        </m:sub>
                                      </m:sSub>
                                    </m:num>
                                    <m:den>
                                      <m:sSub>
                                        <m:sSubPr>
                                          <m:ctrlPr>
                                            <a:rPr lang="en-US" sz="2000" i="1">
                                              <a:latin typeface="Cambria Math" panose="02040503050406030204" pitchFamily="18" charset="0"/>
                                            </a:rPr>
                                          </m:ctrlPr>
                                        </m:sSubPr>
                                        <m:e>
                                          <m:r>
                                            <a:rPr lang="en-US" sz="2000" i="1">
                                              <a:latin typeface="Cambria Math" panose="02040503050406030204" pitchFamily="18" charset="0"/>
                                            </a:rPr>
                                            <m:t>𝜆</m:t>
                                          </m:r>
                                        </m:e>
                                        <m:sub>
                                          <m:r>
                                            <a:rPr lang="en-US" sz="2000" i="0">
                                              <a:latin typeface="Cambria Math" panose="02040503050406030204" pitchFamily="18" charset="0"/>
                                            </a:rPr>
                                            <m:t>2</m:t>
                                          </m:r>
                                        </m:sub>
                                      </m:sSub>
                                    </m:den>
                                  </m:f>
                                  <m:r>
                                    <a:rPr lang="en-US" sz="2000" i="1">
                                      <a:latin typeface="Cambria Math" panose="02040503050406030204" pitchFamily="18" charset="0"/>
                                    </a:rPr>
                                    <m:t>𝑇</m:t>
                                  </m:r>
                                </m:sup>
                              </m:sSup>
                              <m:r>
                                <a:rPr lang="en-US" sz="2000" i="0">
                                  <a:latin typeface="Cambria Math" panose="02040503050406030204" pitchFamily="18" charset="0"/>
                                </a:rPr>
                                <m:t>−1</m:t>
                              </m:r>
                            </m:e>
                          </m:d>
                        </m:den>
                      </m:f>
                      <m:r>
                        <a:rPr lang="en-US" sz="2000" b="0" i="1" smtClean="0">
                          <a:latin typeface="Cambria Math" panose="02040503050406030204" pitchFamily="18" charset="0"/>
                        </a:rPr>
                        <m:t>=17.6%</m:t>
                      </m:r>
                    </m:oMath>
                  </m:oMathPara>
                </a14:m>
                <a:endParaRPr lang="en-US" sz="2000" dirty="0"/>
              </a:p>
            </p:txBody>
          </p:sp>
        </mc:Choice>
        <mc:Fallback xmlns="">
          <p:sp>
            <p:nvSpPr>
              <p:cNvPr id="6" name="Rectangle 5"/>
              <p:cNvSpPr>
                <a:spLocks noRot="1" noChangeAspect="1" noMove="1" noResize="1" noEditPoints="1" noAdjustHandles="1" noChangeArrowheads="1" noChangeShapeType="1" noTextEdit="1"/>
              </p:cNvSpPr>
              <p:nvPr/>
            </p:nvSpPr>
            <p:spPr>
              <a:xfrm>
                <a:off x="2564157" y="2735790"/>
                <a:ext cx="4380045" cy="820289"/>
              </a:xfrm>
              <a:prstGeom prst="rect">
                <a:avLst/>
              </a:prstGeom>
              <a:blipFill rotWithShape="0">
                <a:blip r:embed="rId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718676425"/>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0"/>
            <a:ext cx="8229600" cy="1143000"/>
          </a:xfrm>
        </p:spPr>
        <p:txBody>
          <a:bodyPr>
            <a:normAutofit/>
          </a:bodyPr>
          <a:lstStyle/>
          <a:p>
            <a:r>
              <a:rPr lang="en-US" sz="3600" dirty="0"/>
              <a:t>Closing</a:t>
            </a:r>
          </a:p>
        </p:txBody>
      </p:sp>
      <p:sp>
        <p:nvSpPr>
          <p:cNvPr id="4" name="Rectangle 3"/>
          <p:cNvSpPr/>
          <p:nvPr/>
        </p:nvSpPr>
        <p:spPr>
          <a:xfrm>
            <a:off x="2006600" y="3886200"/>
            <a:ext cx="6680200" cy="1938992"/>
          </a:xfrm>
          <a:prstGeom prst="rect">
            <a:avLst/>
          </a:prstGeom>
        </p:spPr>
        <p:txBody>
          <a:bodyPr wrap="square">
            <a:spAutoFit/>
          </a:bodyPr>
          <a:lstStyle/>
          <a:p>
            <a:r>
              <a:rPr lang="en-US" sz="2000" i="1" dirty="0" smtClean="0"/>
              <a:t>“If </a:t>
            </a:r>
            <a:r>
              <a:rPr lang="en-US" sz="2000" i="1" dirty="0"/>
              <a:t>this fire determined by the sun, be received on the blackest known bodies, its heat will be long retain'd therein; and hence such bodies are the soonest and the strongest heated by the flame fire</a:t>
            </a:r>
            <a:r>
              <a:rPr lang="en-US" sz="2000" i="1" dirty="0" smtClean="0"/>
              <a:t>…”</a:t>
            </a:r>
            <a:endParaRPr lang="en-US" sz="2000" i="1" dirty="0"/>
          </a:p>
          <a:p>
            <a:r>
              <a:rPr lang="en-US" sz="2000" dirty="0"/>
              <a:t>– </a:t>
            </a:r>
            <a:r>
              <a:rPr lang="en-US" sz="2000" b="1" dirty="0"/>
              <a:t>Hermann Boerhaave</a:t>
            </a:r>
          </a:p>
          <a:p>
            <a:r>
              <a:rPr lang="en-US" sz="2000" i="1" dirty="0"/>
              <a:t>A New Method of Chemistry</a:t>
            </a:r>
            <a:r>
              <a:rPr lang="en-US" sz="2000" dirty="0"/>
              <a:t>, 2nd edition (1741), 262</a:t>
            </a:r>
          </a:p>
        </p:txBody>
      </p:sp>
    </p:spTree>
    <p:extLst>
      <p:ext uri="{BB962C8B-B14F-4D97-AF65-F5344CB8AC3E}">
        <p14:creationId xmlns:p14="http://schemas.microsoft.com/office/powerpoint/2010/main" val="2881607575"/>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Closing - I</a:t>
            </a:r>
            <a:endParaRPr lang="en-US" sz="3200" dirty="0"/>
          </a:p>
        </p:txBody>
      </p:sp>
      <p:sp>
        <p:nvSpPr>
          <p:cNvPr id="3" name="Content Placeholder 2"/>
          <p:cNvSpPr>
            <a:spLocks noGrp="1"/>
          </p:cNvSpPr>
          <p:nvPr>
            <p:ph idx="1"/>
          </p:nvPr>
        </p:nvSpPr>
        <p:spPr>
          <a:xfrm>
            <a:off x="457200" y="1436173"/>
            <a:ext cx="8458200" cy="4525963"/>
          </a:xfrm>
        </p:spPr>
        <p:txBody>
          <a:bodyPr>
            <a:noAutofit/>
          </a:bodyPr>
          <a:lstStyle/>
          <a:p>
            <a:r>
              <a:rPr lang="en-US" sz="2400" dirty="0" smtClean="0">
                <a:latin typeface="+mn-lt"/>
              </a:rPr>
              <a:t>Radiation thermometry is a useful technique for measuring the temperature of bodies that cannot be readily measured by contact sensors.</a:t>
            </a:r>
          </a:p>
          <a:p>
            <a:r>
              <a:rPr lang="en-US" sz="2400" dirty="0" smtClean="0">
                <a:latin typeface="+mn-lt"/>
              </a:rPr>
              <a:t>It is important to understand the uncertainty in radiation thermometry measurements and choose the characteristics of the instrumentation and the measurement method accordingly.</a:t>
            </a:r>
          </a:p>
          <a:p>
            <a:r>
              <a:rPr lang="en-US" sz="2400" dirty="0" smtClean="0">
                <a:latin typeface="+mn-lt"/>
              </a:rPr>
              <a:t>The most accurate temperature measurements are obtained when using short wavelength detectors.</a:t>
            </a:r>
          </a:p>
          <a:p>
            <a:r>
              <a:rPr lang="en-US" sz="2400" dirty="0" smtClean="0">
                <a:latin typeface="+mn-lt"/>
              </a:rPr>
              <a:t>The uncertainty </a:t>
            </a:r>
            <a:r>
              <a:rPr lang="en-US" sz="2400" dirty="0">
                <a:latin typeface="+mn-lt"/>
              </a:rPr>
              <a:t>in the </a:t>
            </a:r>
            <a:r>
              <a:rPr lang="en-US" sz="2400" dirty="0" smtClean="0">
                <a:latin typeface="+mn-lt"/>
              </a:rPr>
              <a:t>derived spectral </a:t>
            </a:r>
            <a:r>
              <a:rPr lang="en-US" sz="2400" dirty="0">
                <a:latin typeface="+mn-lt"/>
              </a:rPr>
              <a:t>emissivity at a given wavelength decreases approximately inversely with the wavelength that is </a:t>
            </a:r>
            <a:r>
              <a:rPr lang="en-US" sz="2400" dirty="0" smtClean="0">
                <a:latin typeface="+mn-lt"/>
              </a:rPr>
              <a:t>used, and therefore longer wavelength detectors provide more accurate emissivity measurements.</a:t>
            </a:r>
            <a:endParaRPr lang="en-US" sz="2400" dirty="0">
              <a:latin typeface="+mn-lt"/>
            </a:endParaRPr>
          </a:p>
        </p:txBody>
      </p:sp>
    </p:spTree>
    <p:extLst>
      <p:ext uri="{BB962C8B-B14F-4D97-AF65-F5344CB8AC3E}">
        <p14:creationId xmlns:p14="http://schemas.microsoft.com/office/powerpoint/2010/main" val="3832160482"/>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Closing - II</a:t>
            </a:r>
            <a:endParaRPr lang="en-US" sz="3200" dirty="0"/>
          </a:p>
        </p:txBody>
      </p:sp>
      <p:sp>
        <p:nvSpPr>
          <p:cNvPr id="3" name="Content Placeholder 2"/>
          <p:cNvSpPr>
            <a:spLocks noGrp="1"/>
          </p:cNvSpPr>
          <p:nvPr>
            <p:ph idx="1"/>
          </p:nvPr>
        </p:nvSpPr>
        <p:spPr>
          <a:xfrm>
            <a:off x="490151" y="1417638"/>
            <a:ext cx="8229600" cy="4770537"/>
          </a:xfrm>
        </p:spPr>
        <p:txBody>
          <a:bodyPr/>
          <a:lstStyle/>
          <a:p>
            <a:r>
              <a:rPr lang="en-US" sz="2400" dirty="0" smtClean="0">
                <a:latin typeface="+mn-lt"/>
              </a:rPr>
              <a:t>Combining measurements of two or more detectors can allow the simultaneous determination of both the temperature and the emissivity.</a:t>
            </a:r>
          </a:p>
          <a:p>
            <a:r>
              <a:rPr lang="en-US" sz="2400" dirty="0" smtClean="0">
                <a:latin typeface="+mn-lt"/>
              </a:rPr>
              <a:t>However, the uncertainty in both the temperature and emissivity increase when the measurements of two detectors are combined.</a:t>
            </a:r>
          </a:p>
          <a:p>
            <a:r>
              <a:rPr lang="en-US" sz="2400" dirty="0" smtClean="0">
                <a:latin typeface="+mn-lt"/>
              </a:rPr>
              <a:t>Multi-spectral methods using a large number of detectors can often provide more accurate temperature and emissivity values over a wider range of wavelengths.</a:t>
            </a:r>
          </a:p>
          <a:p>
            <a:r>
              <a:rPr lang="en-US" sz="2400" dirty="0" smtClean="0">
                <a:latin typeface="+mn-lt"/>
              </a:rPr>
              <a:t>Prefer the use of narrow-band detectors over wide-band detectors unless other factors dictate.</a:t>
            </a:r>
          </a:p>
          <a:p>
            <a:endParaRPr lang="en-US" dirty="0">
              <a:latin typeface="+mj-lt"/>
            </a:endParaRPr>
          </a:p>
        </p:txBody>
      </p:sp>
    </p:spTree>
    <p:extLst>
      <p:ext uri="{BB962C8B-B14F-4D97-AF65-F5344CB8AC3E}">
        <p14:creationId xmlns:p14="http://schemas.microsoft.com/office/powerpoint/2010/main" val="1142027254"/>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of Radiative Thermometry Rules</a:t>
            </a:r>
            <a:endParaRPr lang="en-US" dirty="0"/>
          </a:p>
        </p:txBody>
      </p:sp>
      <p:sp>
        <p:nvSpPr>
          <p:cNvPr id="3" name="Content Placeholder 2"/>
          <p:cNvSpPr>
            <a:spLocks noGrp="1"/>
          </p:cNvSpPr>
          <p:nvPr>
            <p:ph idx="1"/>
          </p:nvPr>
        </p:nvSpPr>
        <p:spPr>
          <a:xfrm>
            <a:off x="457200" y="1600200"/>
            <a:ext cx="8229600" cy="6294031"/>
          </a:xfrm>
        </p:spPr>
        <p:txBody>
          <a:bodyPr/>
          <a:lstStyle/>
          <a:p>
            <a:r>
              <a:rPr lang="en-US" sz="2200" b="1" dirty="0" smtClean="0"/>
              <a:t>Rule 1- </a:t>
            </a:r>
            <a:r>
              <a:rPr lang="en-US" sz="2200" dirty="0" smtClean="0"/>
              <a:t>When </a:t>
            </a:r>
            <a:r>
              <a:rPr lang="en-US" sz="2200" dirty="0"/>
              <a:t>the emissivity is unknown and must be estimated, the most accurate surface temperature measurement is made when a detector with a wavelength as short as possible is used</a:t>
            </a:r>
            <a:r>
              <a:rPr lang="en-US" sz="2200" dirty="0" smtClean="0"/>
              <a:t>.</a:t>
            </a:r>
          </a:p>
          <a:p>
            <a:r>
              <a:rPr lang="en-US" sz="2200" b="1" dirty="0" smtClean="0"/>
              <a:t>Rule 2 - </a:t>
            </a:r>
            <a:r>
              <a:rPr lang="en-US" sz="2200" dirty="0" smtClean="0"/>
              <a:t>The </a:t>
            </a:r>
            <a:r>
              <a:rPr lang="en-US" sz="2200" dirty="0"/>
              <a:t>uncertainty in the spectral emissivity at a given wavelength decreases approximately inversely with the wavelength that is used</a:t>
            </a:r>
            <a:r>
              <a:rPr lang="en-US" sz="2200" dirty="0" smtClean="0"/>
              <a:t>.</a:t>
            </a:r>
          </a:p>
          <a:p>
            <a:r>
              <a:rPr lang="en-US" sz="2200" b="1" dirty="0" smtClean="0"/>
              <a:t>Rule 3 - </a:t>
            </a:r>
            <a:r>
              <a:rPr lang="en-US" sz="2200" dirty="0" smtClean="0"/>
              <a:t>The </a:t>
            </a:r>
            <a:r>
              <a:rPr lang="en-US" sz="2200" dirty="0"/>
              <a:t>optimal detector wavelengths for the ratio method are based on the two competing factors: 1) the need to keep the wavelength difference small to ensure an accurate assumed ratio, but 2) not too small that the effective wavelength increases and becomes too large</a:t>
            </a:r>
            <a:r>
              <a:rPr lang="en-US" sz="2200" dirty="0" smtClean="0"/>
              <a:t>.</a:t>
            </a:r>
          </a:p>
          <a:p>
            <a:r>
              <a:rPr lang="en-US" sz="2200" b="1" dirty="0" smtClean="0"/>
              <a:t>Rule 4 - </a:t>
            </a:r>
            <a:r>
              <a:rPr lang="en-US" sz="2200" dirty="0" smtClean="0"/>
              <a:t>Unless </a:t>
            </a:r>
            <a:r>
              <a:rPr lang="en-US" sz="2200" dirty="0"/>
              <a:t>other considerations dictate, avoid using wide-band detectors especially when accurate emissivities are needed.</a:t>
            </a:r>
          </a:p>
          <a:p>
            <a:endParaRPr lang="en-US" sz="2200" dirty="0"/>
          </a:p>
          <a:p>
            <a:endParaRPr lang="en-US" dirty="0"/>
          </a:p>
          <a:p>
            <a:endParaRPr lang="en-US" dirty="0"/>
          </a:p>
          <a:p>
            <a:endParaRPr lang="en-US" dirty="0"/>
          </a:p>
        </p:txBody>
      </p:sp>
    </p:spTree>
    <p:extLst>
      <p:ext uri="{BB962C8B-B14F-4D97-AF65-F5344CB8AC3E}">
        <p14:creationId xmlns:p14="http://schemas.microsoft.com/office/powerpoint/2010/main" val="1489633911"/>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 Further Reading</a:t>
            </a:r>
            <a:endParaRPr lang="en-US" dirty="0"/>
          </a:p>
        </p:txBody>
      </p:sp>
      <p:sp>
        <p:nvSpPr>
          <p:cNvPr id="3" name="Content Placeholder 2"/>
          <p:cNvSpPr>
            <a:spLocks noGrp="1"/>
          </p:cNvSpPr>
          <p:nvPr>
            <p:ph idx="1"/>
          </p:nvPr>
        </p:nvSpPr>
        <p:spPr>
          <a:xfrm>
            <a:off x="333605" y="871538"/>
            <a:ext cx="8476792" cy="5384800"/>
          </a:xfrm>
        </p:spPr>
        <p:txBody>
          <a:bodyPr>
            <a:noAutofit/>
          </a:bodyPr>
          <a:lstStyle/>
          <a:p>
            <a:pPr marL="514350" indent="-514350">
              <a:buFont typeface="+mj-lt"/>
              <a:buAutoNum type="arabicPeriod"/>
            </a:pPr>
            <a:r>
              <a:rPr lang="en-US" sz="1700" dirty="0">
                <a:latin typeface="+mn-lt"/>
              </a:rPr>
              <a:t>Howell, J. R. , R. Siegel, and M. P. Mengüç, </a:t>
            </a:r>
            <a:r>
              <a:rPr lang="en-US" sz="1700" i="1" dirty="0">
                <a:latin typeface="+mn-lt"/>
              </a:rPr>
              <a:t>Thermal Radiation Heat Transfer, </a:t>
            </a:r>
            <a:r>
              <a:rPr lang="en-US" sz="1700" dirty="0">
                <a:latin typeface="+mn-lt"/>
              </a:rPr>
              <a:t>Fifth Edition, Taylor &amp; Francis, New York, 2010</a:t>
            </a:r>
            <a:r>
              <a:rPr lang="en-US" sz="1700" dirty="0" smtClean="0">
                <a:latin typeface="+mn-lt"/>
              </a:rPr>
              <a:t>.</a:t>
            </a:r>
            <a:endParaRPr lang="en-US" sz="1700" dirty="0">
              <a:latin typeface="+mn-lt"/>
            </a:endParaRPr>
          </a:p>
          <a:p>
            <a:pPr marL="514350" indent="-514350">
              <a:buFont typeface="+mj-lt"/>
              <a:buAutoNum type="arabicPeriod"/>
            </a:pPr>
            <a:r>
              <a:rPr lang="en-US" sz="1700" dirty="0" smtClean="0">
                <a:latin typeface="+mn-lt"/>
              </a:rPr>
              <a:t>DeWitt</a:t>
            </a:r>
            <a:r>
              <a:rPr lang="en-US" sz="1700" dirty="0">
                <a:latin typeface="+mn-lt"/>
              </a:rPr>
              <a:t>, D. P</a:t>
            </a:r>
            <a:r>
              <a:rPr lang="en-US" sz="1700" dirty="0" smtClean="0">
                <a:latin typeface="+mn-lt"/>
              </a:rPr>
              <a:t>. and G. D. Nutter, </a:t>
            </a:r>
            <a:r>
              <a:rPr lang="en-US" sz="1700" i="1" dirty="0" smtClean="0">
                <a:latin typeface="+mn-lt"/>
              </a:rPr>
              <a:t>Theory and Practice of Radiation Thermometry</a:t>
            </a:r>
            <a:r>
              <a:rPr lang="en-US" sz="1700" dirty="0" smtClean="0">
                <a:latin typeface="+mn-lt"/>
              </a:rPr>
              <a:t>, John Wiley and Sons, New York, 1988.</a:t>
            </a:r>
          </a:p>
          <a:p>
            <a:pPr marL="514350" indent="-514350">
              <a:buFont typeface="+mj-lt"/>
              <a:buAutoNum type="arabicPeriod"/>
            </a:pPr>
            <a:r>
              <a:rPr lang="en-US" sz="1700" dirty="0" smtClean="0">
                <a:latin typeface="+mn-lt"/>
              </a:rPr>
              <a:t>Rogalski, A., “History of Infrared Detectors”, </a:t>
            </a:r>
            <a:r>
              <a:rPr lang="en-US" sz="1700" i="1" dirty="0" smtClean="0">
                <a:latin typeface="+mn-lt"/>
              </a:rPr>
              <a:t>Opto-Electron. Rev.</a:t>
            </a:r>
            <a:r>
              <a:rPr lang="en-US" sz="1700" dirty="0" smtClean="0">
                <a:latin typeface="+mn-lt"/>
              </a:rPr>
              <a:t>, 20 no. 3, pp 279-308, 2012.</a:t>
            </a:r>
          </a:p>
          <a:p>
            <a:pPr marL="514350" indent="-514350">
              <a:buFont typeface="+mj-lt"/>
              <a:buAutoNum type="arabicPeriod"/>
            </a:pPr>
            <a:r>
              <a:rPr lang="en-US" sz="1700" dirty="0" smtClean="0">
                <a:latin typeface="+mn-lt"/>
              </a:rPr>
              <a:t>Cupa, R. and A. Rogalski, “Performance limitations of photon and thermal infrared detectors”, Opto-Electr. Rev., </a:t>
            </a:r>
            <a:r>
              <a:rPr lang="en-US" sz="1700" b="1" dirty="0" smtClean="0">
                <a:latin typeface="+mn-lt"/>
              </a:rPr>
              <a:t>5</a:t>
            </a:r>
            <a:r>
              <a:rPr lang="en-US" sz="1700" dirty="0" smtClean="0">
                <a:latin typeface="+mn-lt"/>
              </a:rPr>
              <a:t>, no. 4, 1997.</a:t>
            </a:r>
          </a:p>
          <a:p>
            <a:pPr marL="514350" indent="-514350">
              <a:buFont typeface="+mj-lt"/>
              <a:buAutoNum type="arabicPeriod"/>
            </a:pPr>
            <a:r>
              <a:rPr lang="en-US" sz="1700" dirty="0">
                <a:latin typeface="+mn-lt"/>
              </a:rPr>
              <a:t>DeWitt, D. P. and R. Rondeau, “Measurement of Surface Temperatures and Spectral Emissivities During Laser Irradiation”,</a:t>
            </a:r>
            <a:r>
              <a:rPr lang="en-US" sz="1700" b="1" dirty="0">
                <a:latin typeface="+mn-lt"/>
              </a:rPr>
              <a:t> </a:t>
            </a:r>
            <a:r>
              <a:rPr lang="en-US" sz="1700" i="1" dirty="0">
                <a:latin typeface="+mn-lt"/>
              </a:rPr>
              <a:t>J. Thermophysics, Vol. 3, No. 2, pp. 153-159, April 1989.</a:t>
            </a:r>
          </a:p>
          <a:p>
            <a:pPr marL="514350" indent="-514350">
              <a:buFont typeface="+mj-lt"/>
              <a:buAutoNum type="arabicPeriod"/>
            </a:pPr>
            <a:r>
              <a:rPr lang="en-US" sz="1700" dirty="0" smtClean="0">
                <a:latin typeface="+mn-lt"/>
              </a:rPr>
              <a:t>Johnson</a:t>
            </a:r>
            <a:r>
              <a:rPr lang="en-US" sz="1700" dirty="0">
                <a:latin typeface="+mn-lt"/>
              </a:rPr>
              <a:t>, P. E., D. P. DeWitt and R. E. Taylor, “Method for Measuring High Temperature Spectral Emissivity of Nonconducting Materials”, AIAA </a:t>
            </a:r>
            <a:r>
              <a:rPr lang="en-US" sz="1700" dirty="0" smtClean="0">
                <a:latin typeface="+mn-lt"/>
              </a:rPr>
              <a:t>Journal, Vol. </a:t>
            </a:r>
            <a:r>
              <a:rPr lang="en-US" sz="1700" dirty="0">
                <a:latin typeface="+mn-lt"/>
              </a:rPr>
              <a:t>19, </a:t>
            </a:r>
            <a:r>
              <a:rPr lang="en-US" sz="1700" dirty="0" smtClean="0">
                <a:latin typeface="+mn-lt"/>
              </a:rPr>
              <a:t>No. </a:t>
            </a:r>
            <a:r>
              <a:rPr lang="en-US" sz="1700" dirty="0">
                <a:latin typeface="+mn-lt"/>
              </a:rPr>
              <a:t>1, </a:t>
            </a:r>
            <a:r>
              <a:rPr lang="en-US" sz="1700" dirty="0" smtClean="0">
                <a:latin typeface="+mn-lt"/>
              </a:rPr>
              <a:t>pp. 113-120, January 1981. Also AIAA </a:t>
            </a:r>
            <a:r>
              <a:rPr lang="en-US" sz="1700" dirty="0">
                <a:latin typeface="+mn-lt"/>
              </a:rPr>
              <a:t>Paper, 79-1037</a:t>
            </a:r>
            <a:r>
              <a:rPr lang="en-US" sz="1700" dirty="0" smtClean="0">
                <a:latin typeface="+mn-lt"/>
              </a:rPr>
              <a:t>.</a:t>
            </a:r>
          </a:p>
          <a:p>
            <a:pPr marL="514350" indent="-514350">
              <a:buFont typeface="+mj-lt"/>
              <a:buAutoNum type="arabicPeriod"/>
            </a:pPr>
            <a:r>
              <a:rPr lang="en-US" sz="1700" dirty="0" smtClean="0">
                <a:latin typeface="+mn-lt"/>
              </a:rPr>
              <a:t>Water, W.R., J. H. Walker, A. T. Hattenberg, “NBS Measurement Services: Radiance Temperature Calibration, National Bureau of Standards Special Publication 250-7, Oct., 1987. </a:t>
            </a:r>
            <a:r>
              <a:rPr lang="en-US" sz="1700" dirty="0">
                <a:latin typeface="+mn-lt"/>
              </a:rPr>
              <a:t>Available </a:t>
            </a:r>
            <a:r>
              <a:rPr lang="en-US" sz="1700" dirty="0" smtClean="0">
                <a:latin typeface="+mn-lt"/>
              </a:rPr>
              <a:t>at: </a:t>
            </a:r>
            <a:r>
              <a:rPr lang="en-US" sz="1700" dirty="0">
                <a:latin typeface="+mn-lt"/>
                <a:hlinkClick r:id="rId3"/>
              </a:rPr>
              <a:t>http://</a:t>
            </a:r>
            <a:r>
              <a:rPr lang="en-US" sz="1700" dirty="0" smtClean="0">
                <a:latin typeface="+mn-lt"/>
                <a:hlinkClick r:id="rId3"/>
              </a:rPr>
              <a:t>www.nist.gov/calibrations/upload/sp250-7.pdf</a:t>
            </a:r>
            <a:endParaRPr lang="en-US" sz="1700" dirty="0" smtClean="0">
              <a:latin typeface="+mn-lt"/>
            </a:endParaRPr>
          </a:p>
          <a:p>
            <a:pPr marL="514350" indent="-514350">
              <a:buFont typeface="+mj-lt"/>
              <a:buAutoNum type="arabicPeriod"/>
            </a:pPr>
            <a:r>
              <a:rPr lang="en-US" sz="1700" dirty="0">
                <a:latin typeface="+mn-lt"/>
              </a:rPr>
              <a:t>Ready, J., </a:t>
            </a:r>
            <a:r>
              <a:rPr lang="en-US" sz="1700" dirty="0" smtClean="0">
                <a:latin typeface="+mn-lt"/>
              </a:rPr>
              <a:t>“Fundamentals </a:t>
            </a:r>
            <a:r>
              <a:rPr lang="en-US" sz="1700" dirty="0">
                <a:latin typeface="+mn-lt"/>
              </a:rPr>
              <a:t>of Photonics, Module 1.6 Optical Detectors and Human Vision”, </a:t>
            </a:r>
            <a:r>
              <a:rPr lang="en-US" sz="1700" dirty="0" smtClean="0">
                <a:latin typeface="+mn-lt"/>
              </a:rPr>
              <a:t>SPIE, http</a:t>
            </a:r>
            <a:r>
              <a:rPr lang="en-US" sz="1700" dirty="0">
                <a:latin typeface="+mn-lt"/>
              </a:rPr>
              <a:t>://</a:t>
            </a:r>
            <a:r>
              <a:rPr lang="en-US" sz="1700" dirty="0" smtClean="0">
                <a:latin typeface="+mn-lt"/>
              </a:rPr>
              <a:t>spie.org/Documents/Publications/00%20STEP%20Module%2006.pdf.</a:t>
            </a:r>
            <a:r>
              <a:rPr lang="en-US" sz="1700" dirty="0">
                <a:latin typeface="+mn-lt"/>
              </a:rPr>
              <a:t/>
            </a:r>
            <a:br>
              <a:rPr lang="en-US" sz="1700" dirty="0">
                <a:latin typeface="+mn-lt"/>
              </a:rPr>
            </a:br>
            <a:endParaRPr lang="en-US" sz="1700" dirty="0">
              <a:latin typeface="+mn-lt"/>
            </a:endParaRPr>
          </a:p>
        </p:txBody>
      </p:sp>
    </p:spTree>
    <p:extLst>
      <p:ext uri="{BB962C8B-B14F-4D97-AF65-F5344CB8AC3E}">
        <p14:creationId xmlns:p14="http://schemas.microsoft.com/office/powerpoint/2010/main" val="4169975064"/>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Acknowledgments</a:t>
            </a:r>
            <a:endParaRPr lang="en-US" dirty="0"/>
          </a:p>
        </p:txBody>
      </p:sp>
      <p:sp>
        <p:nvSpPr>
          <p:cNvPr id="3" name="Content Placeholder 2"/>
          <p:cNvSpPr>
            <a:spLocks noGrp="1"/>
          </p:cNvSpPr>
          <p:nvPr>
            <p:ph idx="1"/>
          </p:nvPr>
        </p:nvSpPr>
        <p:spPr>
          <a:xfrm>
            <a:off x="457200" y="1600200"/>
            <a:ext cx="8229600" cy="4524315"/>
          </a:xfrm>
        </p:spPr>
        <p:txBody>
          <a:bodyPr/>
          <a:lstStyle/>
          <a:p>
            <a:r>
              <a:rPr lang="en-US" sz="2400" dirty="0" smtClean="0"/>
              <a:t>The author acknowledges funding for this work from the NASA NESC Passive Thermal Technical Committee. We are grateful for the comments and support provided by Mr. Steve Rickman, NESC Passive Thermal Technical Fellow and Mr. Daniel Ngyuen, Deputy of the Passive Thermal Technical Discipline Team. We also recognize the valuable comments and suggestions from Mr. Larry Hudson, Dr. William Ko, Mr. Chris Kostyk, and Mr. Matt Moholt of the Aerostructures Branch at NASA Armstrong Flight Research Center. Additional reviewers who provided many valuable comments also included Ms. Ruth </a:t>
            </a:r>
            <a:r>
              <a:rPr lang="en-US" sz="2400" dirty="0"/>
              <a:t>Amundsen</a:t>
            </a:r>
            <a:r>
              <a:rPr lang="en-US" sz="2400" dirty="0" smtClean="0"/>
              <a:t>, Mr. Jentung </a:t>
            </a:r>
            <a:r>
              <a:rPr lang="en-US" sz="2400" dirty="0"/>
              <a:t>Ku, </a:t>
            </a:r>
            <a:r>
              <a:rPr lang="en-US" sz="2400" dirty="0" smtClean="0"/>
              <a:t>Mr. David Gilmore, Mr. Richard Wear, and Mr. Duane Beach.</a:t>
            </a:r>
            <a:endParaRPr lang="en-US" sz="2400" dirty="0"/>
          </a:p>
        </p:txBody>
      </p:sp>
    </p:spTree>
    <p:extLst>
      <p:ext uri="{BB962C8B-B14F-4D97-AF65-F5344CB8AC3E}">
        <p14:creationId xmlns:p14="http://schemas.microsoft.com/office/powerpoint/2010/main" val="3355063865"/>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US" sz="3600" dirty="0" smtClean="0"/>
              <a:t>FINE</a:t>
            </a:r>
            <a:endParaRPr lang="en-US" sz="3600" dirty="0"/>
          </a:p>
        </p:txBody>
      </p:sp>
    </p:spTree>
    <p:extLst>
      <p:ext uri="{BB962C8B-B14F-4D97-AF65-F5344CB8AC3E}">
        <p14:creationId xmlns:p14="http://schemas.microsoft.com/office/powerpoint/2010/main" val="2751624957"/>
      </p:ext>
    </p:extLst>
  </p:cSld>
  <p:clrMapOvr>
    <a:masterClrMapping/>
  </p:clrMapOvr>
  <p:timing>
    <p:tnLst>
      <p:par>
        <p:cTn id="1" dur="indefinite" restart="never" nodeType="tmRoot"/>
      </p:par>
    </p:tnLst>
  </p:timing>
</p:sld>
</file>

<file path=ppt/theme/theme1.xml><?xml version="1.0" encoding="utf-8"?>
<a:theme xmlns:a="http://schemas.openxmlformats.org/drawingml/2006/main" name="AFRC PPT Cover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4973B4"/>
        </a:solidFill>
        <a:ln w="12700" cmpd="sng">
          <a:solidFill>
            <a:srgbClr val="FFFFFF"/>
          </a:solid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2015-02 - Structures Technical Capability Leadership Briefing.pptx [Read-Only]" id="{5DFB5DBF-7679-4F37-A3C0-3A837CA054CD}" vid="{E7D3F03E-812A-47E6-9483-EA506252539E}"/>
    </a:ext>
  </a:extLst>
</a:theme>
</file>

<file path=ppt/theme/theme2.xml><?xml version="1.0" encoding="utf-8"?>
<a:theme xmlns:a="http://schemas.openxmlformats.org/drawingml/2006/main" name="AFRC PPT Inside 24 22 18 16">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2015-02 - Structures Technical Capability Leadership Briefing.pptx [Read-Only]" id="{5DFB5DBF-7679-4F37-A3C0-3A837CA054CD}" vid="{B74398A6-A2C7-40EB-ABEF-9E90928573AA}"/>
    </a:ext>
  </a:extLst>
</a:theme>
</file>

<file path=ppt/theme/theme3.xml><?xml version="1.0" encoding="utf-8"?>
<a:theme xmlns:a="http://schemas.openxmlformats.org/drawingml/2006/main" name="1_AFRC PPT Inside 24 22 18 16">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2015-02 - Structures Technical Capability Leadership Briefing.pptx [Read-Only]" id="{5DFB5DBF-7679-4F37-A3C0-3A837CA054CD}" vid="{D491C3C7-AF02-4A64-81C2-641CAB6DF92F}"/>
    </a:ext>
  </a:extLst>
</a:theme>
</file>

<file path=ppt/theme/theme4.xml><?xml version="1.0" encoding="utf-8"?>
<a:theme xmlns:a="http://schemas.openxmlformats.org/drawingml/2006/main" name="2_AFRC PPT Inside 24 22 18 16">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2015-02 - Structures Technical Capability Leadership Briefing.pptx [Read-Only]" id="{5DFB5DBF-7679-4F37-A3C0-3A837CA054CD}" vid="{EAF729FE-75F8-4F31-8F68-3BCF4F37BD89}"/>
    </a:ext>
  </a:extLst>
</a:theme>
</file>

<file path=ppt/theme/theme5.xml><?xml version="1.0" encoding="utf-8"?>
<a:theme xmlns:a="http://schemas.openxmlformats.org/drawingml/2006/main" name="3_AFRC PPT Inside 24 22 18 16">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2015-02 - Structures Technical Capability Leadership Briefing.pptx [Read-Only]" id="{5DFB5DBF-7679-4F37-A3C0-3A837CA054CD}" vid="{63A4E424-2266-4F59-8AA7-6BCC4C1B9F03}"/>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2015-02 - Structures Technical Capability Leadership Briefing</Template>
  <TotalTime>9939</TotalTime>
  <Words>10324</Words>
  <Application>Microsoft Office PowerPoint</Application>
  <PresentationFormat>On-screen Show (4:3)</PresentationFormat>
  <Paragraphs>1114</Paragraphs>
  <Slides>111</Slides>
  <Notes>111</Notes>
  <HiddenSlides>0</HiddenSlides>
  <MMClips>0</MMClips>
  <ScaleCrop>false</ScaleCrop>
  <HeadingPairs>
    <vt:vector size="6" baseType="variant">
      <vt:variant>
        <vt:lpstr>Fonts Used</vt:lpstr>
      </vt:variant>
      <vt:variant>
        <vt:i4>11</vt:i4>
      </vt:variant>
      <vt:variant>
        <vt:lpstr>Theme</vt:lpstr>
      </vt:variant>
      <vt:variant>
        <vt:i4>5</vt:i4>
      </vt:variant>
      <vt:variant>
        <vt:lpstr>Slide Titles</vt:lpstr>
      </vt:variant>
      <vt:variant>
        <vt:i4>111</vt:i4>
      </vt:variant>
    </vt:vector>
  </HeadingPairs>
  <TitlesOfParts>
    <vt:vector size="127" baseType="lpstr">
      <vt:lpstr>MS PGothic</vt:lpstr>
      <vt:lpstr>Arial</vt:lpstr>
      <vt:lpstr>Calibri</vt:lpstr>
      <vt:lpstr>Cambria Math</vt:lpstr>
      <vt:lpstr>Helvetica</vt:lpstr>
      <vt:lpstr>Helvetica </vt:lpstr>
      <vt:lpstr>Helvetica Light</vt:lpstr>
      <vt:lpstr>Lucida Grande</vt:lpstr>
      <vt:lpstr>Symbol</vt:lpstr>
      <vt:lpstr>Times New Roman</vt:lpstr>
      <vt:lpstr>Wingdings</vt:lpstr>
      <vt:lpstr>AFRC PPT Covers</vt:lpstr>
      <vt:lpstr>AFRC PPT Inside 24 22 18 16</vt:lpstr>
      <vt:lpstr>1_AFRC PPT Inside 24 22 18 16</vt:lpstr>
      <vt:lpstr>2_AFRC PPT Inside 24 22 18 16</vt:lpstr>
      <vt:lpstr>3_AFRC PPT Inside 24 22 18 16</vt:lpstr>
      <vt:lpstr>Understanding Radiation Thermometry – Part II </vt:lpstr>
      <vt:lpstr>Lesson Plan</vt:lpstr>
      <vt:lpstr>Preliminaries</vt:lpstr>
      <vt:lpstr>Nomenclature - I</vt:lpstr>
      <vt:lpstr>Nomenclature - II</vt:lpstr>
      <vt:lpstr>Nomenclature - III</vt:lpstr>
      <vt:lpstr>Nomenclature - IV</vt:lpstr>
      <vt:lpstr>Practical Measurement Techniques</vt:lpstr>
      <vt:lpstr>Radiation Temperature Measurement - I</vt:lpstr>
      <vt:lpstr>Radiation Temperature Measurement - II</vt:lpstr>
      <vt:lpstr>Three Possible Solutions:</vt:lpstr>
      <vt:lpstr>Some Temperature Definitions</vt:lpstr>
      <vt:lpstr>Method 1 – Spectral Method - I</vt:lpstr>
      <vt:lpstr>Method 1 – Spectral Method - II</vt:lpstr>
      <vt:lpstr>Method 1 – Spectral Method - IV</vt:lpstr>
      <vt:lpstr>Example 4 - I</vt:lpstr>
      <vt:lpstr>Example 4 - II</vt:lpstr>
      <vt:lpstr>Example 5 - I</vt:lpstr>
      <vt:lpstr>Example 5 - II</vt:lpstr>
      <vt:lpstr>Method 1 – Spectral Method - V</vt:lpstr>
      <vt:lpstr>Spectral Method Error Estimation - I</vt:lpstr>
      <vt:lpstr>Spectral Method Error Estimation - II</vt:lpstr>
      <vt:lpstr>Spectral Method Error Estimation - III</vt:lpstr>
      <vt:lpstr>Example 6 - I</vt:lpstr>
      <vt:lpstr>Example 6 - II</vt:lpstr>
      <vt:lpstr>Example 7 - I</vt:lpstr>
      <vt:lpstr>Example 7 - II</vt:lpstr>
      <vt:lpstr>Rule 1</vt:lpstr>
      <vt:lpstr>Determination of Emissivities at Other Wavelengths</vt:lpstr>
      <vt:lpstr>Emissivity Uncertainty Estimation - I</vt:lpstr>
      <vt:lpstr>Emissivity Uncertainty Estimation - II</vt:lpstr>
      <vt:lpstr>Emissivity Uncertainty Estimation - III</vt:lpstr>
      <vt:lpstr>Example 8 - I</vt:lpstr>
      <vt:lpstr>Example 8 - II</vt:lpstr>
      <vt:lpstr>Example 8 - III</vt:lpstr>
      <vt:lpstr>Example 8 - IV</vt:lpstr>
      <vt:lpstr>Rule 2</vt:lpstr>
      <vt:lpstr>Method 2 – Ratio method - I</vt:lpstr>
      <vt:lpstr>Method 2 – Ratio method - II</vt:lpstr>
      <vt:lpstr>Method 2 – Ratio method - III</vt:lpstr>
      <vt:lpstr>Ratio Method Observations</vt:lpstr>
      <vt:lpstr>Example 9 - I</vt:lpstr>
      <vt:lpstr>Example 9 - II</vt:lpstr>
      <vt:lpstr>Example 9 - III</vt:lpstr>
      <vt:lpstr>Ratio Method Sensitivities</vt:lpstr>
      <vt:lpstr>Example 10 - I</vt:lpstr>
      <vt:lpstr>Example 10 - II</vt:lpstr>
      <vt:lpstr>Example 10 - III</vt:lpstr>
      <vt:lpstr>Example 11 - I</vt:lpstr>
      <vt:lpstr>Example 11 - II</vt:lpstr>
      <vt:lpstr>Example 11 - III</vt:lpstr>
      <vt:lpstr>Example 11 - IV</vt:lpstr>
      <vt:lpstr>Example 11 - V</vt:lpstr>
      <vt:lpstr>Further Observations</vt:lpstr>
      <vt:lpstr>Rule 3</vt:lpstr>
      <vt:lpstr>Multispectral Methods - I</vt:lpstr>
      <vt:lpstr>Multispectral Methods - II</vt:lpstr>
      <vt:lpstr>Multispectral Hardware Utilizing Dispersive Spectrometer and Silicon Array Detector </vt:lpstr>
      <vt:lpstr>Example 12 - I</vt:lpstr>
      <vt:lpstr>Example 12 - II</vt:lpstr>
      <vt:lpstr>Example 12 - III</vt:lpstr>
      <vt:lpstr>Wide-Bandwidth Detectors</vt:lpstr>
      <vt:lpstr>Wide-Bandwidth Detectors - I</vt:lpstr>
      <vt:lpstr>Wide-Bandwidth Detectors - II</vt:lpstr>
      <vt:lpstr>Wide-Bandwidth Detectors - III</vt:lpstr>
      <vt:lpstr>Wide-Bandwidth Detectors - III</vt:lpstr>
      <vt:lpstr>Wide-Bandwidth Detectors - IV</vt:lpstr>
      <vt:lpstr>Wide-Bandwidth Detectors - V</vt:lpstr>
      <vt:lpstr>Example 13 - I </vt:lpstr>
      <vt:lpstr>Example 13 - II</vt:lpstr>
      <vt:lpstr>Example 13-III</vt:lpstr>
      <vt:lpstr>Wide-Bandwidth Detectors - V</vt:lpstr>
      <vt:lpstr>Wide-Bandwidth Detectors - VI</vt:lpstr>
      <vt:lpstr>Wide-Bandwidth Detectors - VII</vt:lpstr>
      <vt:lpstr>Wide-Bandwidth Detectors - VIII</vt:lpstr>
      <vt:lpstr>Example 14 - I</vt:lpstr>
      <vt:lpstr>Example 14 - II</vt:lpstr>
      <vt:lpstr>Example 14 - III</vt:lpstr>
      <vt:lpstr>Example 14 - IV</vt:lpstr>
      <vt:lpstr>Example 14 - V</vt:lpstr>
      <vt:lpstr>Example 14 - VI</vt:lpstr>
      <vt:lpstr>Example 14 - VII</vt:lpstr>
      <vt:lpstr>Example 15 - I</vt:lpstr>
      <vt:lpstr>Example 15 - II</vt:lpstr>
      <vt:lpstr>Example 15 - III</vt:lpstr>
      <vt:lpstr>Example 15 - IV</vt:lpstr>
      <vt:lpstr>Example 15 - V</vt:lpstr>
      <vt:lpstr>Example 15 - VI</vt:lpstr>
      <vt:lpstr>Example 15 - VII</vt:lpstr>
      <vt:lpstr>Example 15 - VIII</vt:lpstr>
      <vt:lpstr>Rule 4</vt:lpstr>
      <vt:lpstr>Calibration</vt:lpstr>
      <vt:lpstr>Calibration</vt:lpstr>
      <vt:lpstr>Calibration Sources - I</vt:lpstr>
      <vt:lpstr>Blackbody Source</vt:lpstr>
      <vt:lpstr>Diagram of Blackbody Calibration Source</vt:lpstr>
      <vt:lpstr>Calibration Sources - II</vt:lpstr>
      <vt:lpstr>Calibration Sources - III</vt:lpstr>
      <vt:lpstr>Calibration Uncertainty</vt:lpstr>
      <vt:lpstr>Example 16 - I</vt:lpstr>
      <vt:lpstr>Example 16 - II</vt:lpstr>
      <vt:lpstr>Example 16 - III</vt:lpstr>
      <vt:lpstr>Example 16 - IV</vt:lpstr>
      <vt:lpstr>Example 16 - V</vt:lpstr>
      <vt:lpstr>Closing</vt:lpstr>
      <vt:lpstr>Closing - I</vt:lpstr>
      <vt:lpstr>Closing - II</vt:lpstr>
      <vt:lpstr>Summary of Radiative Thermometry Rules</vt:lpstr>
      <vt:lpstr>For Further Reading</vt:lpstr>
      <vt:lpstr>Acknowledgments</vt:lpstr>
      <vt:lpstr>FINE</vt:lpstr>
    </vt:vector>
  </TitlesOfParts>
  <Company>HPES ACES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Radiation Thermometry</dc:title>
  <dc:creator>Risch, Timothy K. (AFRC-RS)</dc:creator>
  <cp:lastModifiedBy>Risch, Timothy K. (AFRC-RS)</cp:lastModifiedBy>
  <cp:revision>414</cp:revision>
  <cp:lastPrinted>2015-04-29T19:49:28Z</cp:lastPrinted>
  <dcterms:created xsi:type="dcterms:W3CDTF">2015-02-25T00:23:20Z</dcterms:created>
  <dcterms:modified xsi:type="dcterms:W3CDTF">2015-11-27T20:20:41Z</dcterms:modified>
</cp:coreProperties>
</file>