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75" r:id="rId3"/>
    <p:sldId id="276" r:id="rId4"/>
    <p:sldId id="405" r:id="rId5"/>
    <p:sldId id="414" r:id="rId6"/>
    <p:sldId id="420" r:id="rId7"/>
    <p:sldId id="428" r:id="rId8"/>
    <p:sldId id="440" r:id="rId9"/>
    <p:sldId id="422" r:id="rId10"/>
    <p:sldId id="423" r:id="rId11"/>
    <p:sldId id="424" r:id="rId12"/>
    <p:sldId id="425" r:id="rId13"/>
    <p:sldId id="429" r:id="rId14"/>
    <p:sldId id="430" r:id="rId15"/>
    <p:sldId id="407" r:id="rId16"/>
    <p:sldId id="410" r:id="rId17"/>
    <p:sldId id="412" r:id="rId18"/>
    <p:sldId id="431" r:id="rId19"/>
    <p:sldId id="413" r:id="rId20"/>
    <p:sldId id="432" r:id="rId21"/>
    <p:sldId id="439" r:id="rId22"/>
    <p:sldId id="415" r:id="rId23"/>
    <p:sldId id="436" r:id="rId24"/>
    <p:sldId id="437" r:id="rId25"/>
    <p:sldId id="434" r:id="rId26"/>
    <p:sldId id="416" r:id="rId27"/>
    <p:sldId id="435" r:id="rId28"/>
    <p:sldId id="411" r:id="rId29"/>
  </p:sldIdLst>
  <p:sldSz cx="9144000" cy="6858000" type="screen4x3"/>
  <p:notesSz cx="6858000" cy="9144000"/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33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30" autoAdjust="0"/>
    <p:restoredTop sz="94227" autoAdjust="0"/>
  </p:normalViewPr>
  <p:slideViewPr>
    <p:cSldViewPr>
      <p:cViewPr varScale="1">
        <p:scale>
          <a:sx n="59" d="100"/>
          <a:sy n="59" d="100"/>
        </p:scale>
        <p:origin x="-55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3/2/2011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B78CBCEC-1AF1-46CE-8C51-83504858A5F5}" type="slidenum">
              <a:rPr kumimoji="0" lang="en-US" sz="1200" smtClean="0">
                <a:solidFill>
                  <a:schemeClr val="tx1"/>
                </a:solidFill>
              </a:rPr>
              <a:pPr/>
              <a:t>2</a:t>
            </a:fld>
            <a:endParaRPr kumimoji="0" 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3F9EE6A9-58A2-4787-873A-F49D9281E5D7}" type="slidenum">
              <a:rPr kumimoji="0" lang="en-US" sz="1200" smtClean="0">
                <a:solidFill>
                  <a:schemeClr val="tx1"/>
                </a:solidFill>
              </a:rPr>
              <a:pPr/>
              <a:t>3</a:t>
            </a:fld>
            <a:endParaRPr kumimoji="0" 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484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sz="24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NESC Academy</a:t>
            </a:r>
            <a:endParaRPr kumimoji="0" lang="en-US" sz="2400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ction Button: Forward or Next 7">
            <a:hlinkClick r:id="" action="ppaction://hlinkshowjump?jump=nextslide" highlightClick="1"/>
          </p:cNvPr>
          <p:cNvSpPr/>
          <p:nvPr userDrawn="1"/>
        </p:nvSpPr>
        <p:spPr>
          <a:xfrm>
            <a:off x="7315200" y="6400800"/>
            <a:ext cx="381000" cy="228600"/>
          </a:xfrm>
          <a:prstGeom prst="actionButtonForwardNext">
            <a:avLst/>
          </a:prstGeom>
          <a:gradFill>
            <a:gsLst>
              <a:gs pos="15000">
                <a:srgbClr val="006699">
                  <a:alpha val="3098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Action Button: Back or Previous 9">
            <a:hlinkClick r:id="" action="ppaction://hlinkshowjump?jump=previousslide" highlightClick="1"/>
          </p:cNvPr>
          <p:cNvSpPr/>
          <p:nvPr userDrawn="1"/>
        </p:nvSpPr>
        <p:spPr>
          <a:xfrm>
            <a:off x="6781800" y="6400800"/>
            <a:ext cx="381000" cy="228600"/>
          </a:xfrm>
          <a:prstGeom prst="actionButtonBackPrevious">
            <a:avLst/>
          </a:prstGeom>
          <a:gradFill>
            <a:gsLst>
              <a:gs pos="15000">
                <a:srgbClr val="006699">
                  <a:alpha val="3098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1857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B7F17-1707-40C1-8FD0-66E15FCC425C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3205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B78A-F45E-48A4-B637-73FE7D73D083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882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B78EE-90CE-41ED-B614-010AB857BACA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765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8EC8-265A-430B-88BB-81A15A759DA4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590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B5D47-54B1-4232-9C0A-F58863ADCDAB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0757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22047-296F-4344-AB8F-1E7C9CC852D9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5750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8B628-9958-4832-BAA0-3578FE88725F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7257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AA0D6-F7DA-477A-9F33-2A99A73AE9F2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0639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8414-C7DA-4A20-BA83-378325457251}" type="datetime1">
              <a:rPr lang="en-US" smtClean="0"/>
              <a:pPr/>
              <a:t>3/2/2011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657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89764-537F-4C54-83BE-B754A5236A51}" type="datetime1">
              <a:rPr lang="en-US" smtClean="0"/>
              <a:pPr/>
              <a:t>3/3/2011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Action Button: Forward or Next 6">
            <a:hlinkClick r:id="" action="ppaction://hlinkshowjump?jump=nextslide" highlightClick="1"/>
          </p:cNvPr>
          <p:cNvSpPr/>
          <p:nvPr userDrawn="1"/>
        </p:nvSpPr>
        <p:spPr>
          <a:xfrm>
            <a:off x="7315200" y="6400800"/>
            <a:ext cx="381000" cy="228600"/>
          </a:xfrm>
          <a:prstGeom prst="actionButtonForwardNext">
            <a:avLst/>
          </a:prstGeom>
          <a:gradFill>
            <a:gsLst>
              <a:gs pos="15000">
                <a:srgbClr val="006699">
                  <a:alpha val="3098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" name="Action Button: Back or Previous 7">
            <a:hlinkClick r:id="" action="ppaction://hlinkshowjump?jump=previousslide" highlightClick="1"/>
          </p:cNvPr>
          <p:cNvSpPr/>
          <p:nvPr userDrawn="1"/>
        </p:nvSpPr>
        <p:spPr>
          <a:xfrm>
            <a:off x="6781800" y="6400800"/>
            <a:ext cx="381000" cy="228600"/>
          </a:xfrm>
          <a:prstGeom prst="actionButtonBackPrevious">
            <a:avLst/>
          </a:prstGeom>
          <a:gradFill>
            <a:gsLst>
              <a:gs pos="15000">
                <a:srgbClr val="006699">
                  <a:alpha val="3098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6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5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4.wav"/><Relationship Id="rId1" Type="http://schemas.openxmlformats.org/officeDocument/2006/relationships/tags" Target="../tags/tag7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5.wav"/><Relationship Id="rId1" Type="http://schemas.openxmlformats.org/officeDocument/2006/relationships/tags" Target="../tags/tag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6.wav"/><Relationship Id="rId1" Type="http://schemas.openxmlformats.org/officeDocument/2006/relationships/tags" Target="../tags/tag9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7.wav"/><Relationship Id="rId1" Type="http://schemas.openxmlformats.org/officeDocument/2006/relationships/tags" Target="../tags/tag1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nit_21\HS_SRS.avi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8.wav"/><Relationship Id="rId1" Type="http://schemas.openxmlformats.org/officeDocument/2006/relationships/tags" Target="../tags/tag11.xml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.wav"/><Relationship Id="rId1" Type="http://schemas.openxmlformats.org/officeDocument/2006/relationships/tags" Target="../tags/tag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0.wav"/><Relationship Id="rId1" Type="http://schemas.openxmlformats.org/officeDocument/2006/relationships/tags" Target="../tags/tag1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1.wav"/><Relationship Id="rId1" Type="http://schemas.openxmlformats.org/officeDocument/2006/relationships/tags" Target="../tags/tag14.xml"/><Relationship Id="rId5" Type="http://schemas.openxmlformats.org/officeDocument/2006/relationships/image" Target="../media/image20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2.wav"/><Relationship Id="rId1" Type="http://schemas.openxmlformats.org/officeDocument/2006/relationships/tags" Target="../tags/tag15.xml"/><Relationship Id="rId5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3.wav"/><Relationship Id="rId1" Type="http://schemas.openxmlformats.org/officeDocument/2006/relationships/tags" Target="../tags/tag16.xml"/><Relationship Id="rId6" Type="http://schemas.openxmlformats.org/officeDocument/2006/relationships/image" Target="../media/image20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4.wav"/><Relationship Id="rId1" Type="http://schemas.openxmlformats.org/officeDocument/2006/relationships/tags" Target="../tags/tag17.xml"/><Relationship Id="rId5" Type="http://schemas.openxmlformats.org/officeDocument/2006/relationships/image" Target="../media/image20.pn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5.wav"/><Relationship Id="rId1" Type="http://schemas.openxmlformats.org/officeDocument/2006/relationships/tags" Target="../tags/tag18.xml"/><Relationship Id="rId6" Type="http://schemas.openxmlformats.org/officeDocument/2006/relationships/image" Target="../media/image20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0.png"/><Relationship Id="rId2" Type="http://schemas.openxmlformats.org/officeDocument/2006/relationships/audio" Target="../media/audio16.wav"/><Relationship Id="rId1" Type="http://schemas.openxmlformats.org/officeDocument/2006/relationships/tags" Target="../tags/tag19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3.png"/><Relationship Id="rId2" Type="http://schemas.openxmlformats.org/officeDocument/2006/relationships/audio" Target="../media/audio17.wav"/><Relationship Id="rId1" Type="http://schemas.openxmlformats.org/officeDocument/2006/relationships/tags" Target="../tags/tag20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8.wav"/><Relationship Id="rId1" Type="http://schemas.openxmlformats.org/officeDocument/2006/relationships/tags" Target="../tags/tag21.xml"/><Relationship Id="rId6" Type="http://schemas.openxmlformats.org/officeDocument/2006/relationships/image" Target="../media/image20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9.wav"/><Relationship Id="rId1" Type="http://schemas.openxmlformats.org/officeDocument/2006/relationships/tags" Target="../tags/tag2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0.wav"/><Relationship Id="rId1" Type="http://schemas.openxmlformats.org/officeDocument/2006/relationships/tags" Target="../tags/tag23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1.wav"/><Relationship Id="rId1" Type="http://schemas.openxmlformats.org/officeDocument/2006/relationships/tags" Target="../tags/tag24.xml"/><Relationship Id="rId5" Type="http://schemas.openxmlformats.org/officeDocument/2006/relationships/image" Target="../media/image20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2.wav"/><Relationship Id="rId1" Type="http://schemas.openxmlformats.org/officeDocument/2006/relationships/tags" Target="../tags/tag25.xml"/><Relationship Id="rId5" Type="http://schemas.openxmlformats.org/officeDocument/2006/relationships/image" Target="../media/image20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3.wav"/><Relationship Id="rId1" Type="http://schemas.openxmlformats.org/officeDocument/2006/relationships/tags" Target="../tags/tag26.xml"/><Relationship Id="rId5" Type="http://schemas.openxmlformats.org/officeDocument/2006/relationships/image" Target="../media/image20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4.wav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5.wav"/><Relationship Id="rId1" Type="http://schemas.openxmlformats.org/officeDocument/2006/relationships/tags" Target="../tags/tag29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6.wav"/><Relationship Id="rId1" Type="http://schemas.openxmlformats.org/officeDocument/2006/relationships/tags" Target="../tags/tag30.xml"/><Relationship Id="rId5" Type="http://schemas.openxmlformats.org/officeDocument/2006/relationships/image" Target="../media/image20.png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7.wav"/><Relationship Id="rId1" Type="http://schemas.openxmlformats.org/officeDocument/2006/relationships/tags" Target="../tags/tag3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295400" y="1905000"/>
            <a:ext cx="6350000" cy="3276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600" b="1" dirty="0" smtClean="0">
                <a:solidFill>
                  <a:schemeClr val="tx2"/>
                </a:solidFill>
              </a:rPr>
              <a:t>Shock Response Spectra</a:t>
            </a: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600" b="1" dirty="0" smtClean="0">
                <a:solidFill>
                  <a:schemeClr val="tx2"/>
                </a:solidFill>
              </a:rPr>
              <a:t>of Classical Pulses</a:t>
            </a:r>
            <a:endParaRPr lang="en-US" sz="2600" b="1" dirty="0">
              <a:solidFill>
                <a:schemeClr val="tx2"/>
              </a:solidFill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en-US" sz="1800" b="1" dirty="0" smtClean="0">
                <a:solidFill>
                  <a:srgbClr val="003366"/>
                </a:solidFill>
                <a:latin typeface="Helvetica" charset="0"/>
              </a:rPr>
              <a:t>Note:  this presentation contains an audio </a:t>
            </a:r>
            <a:r>
              <a:rPr lang="en-US" sz="1800" b="1" dirty="0" smtClean="0">
                <a:solidFill>
                  <a:srgbClr val="003366"/>
                </a:solidFill>
                <a:latin typeface="Helvetica" charset="0"/>
              </a:rPr>
              <a:t>narration</a:t>
            </a:r>
            <a:br>
              <a:rPr lang="en-US" sz="1800" b="1" dirty="0" smtClean="0">
                <a:solidFill>
                  <a:srgbClr val="003366"/>
                </a:solidFill>
                <a:latin typeface="Helvetica" charset="0"/>
              </a:rPr>
            </a:br>
            <a:endParaRPr lang="en-US" sz="1800" b="1" dirty="0" smtClean="0">
              <a:solidFill>
                <a:srgbClr val="003366"/>
              </a:solidFill>
              <a:latin typeface="Helvetica" charset="0"/>
            </a:endParaRPr>
          </a:p>
          <a:p>
            <a:pPr>
              <a:defRPr/>
            </a:pPr>
            <a:r>
              <a:rPr lang="en-US" sz="18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Click on Speaker icon to play sound file for each slide</a:t>
            </a:r>
            <a:endParaRPr lang="en-US" sz="1800" b="1" dirty="0">
              <a:solidFill>
                <a:srgbClr val="003366"/>
              </a:solidFill>
              <a:latin typeface="Helvetica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81012" y="588962"/>
            <a:ext cx="10390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09999"/>
                </a:solidFill>
                <a:latin typeface="Arial" pitchFamily="34" charset="0"/>
                <a:cs typeface="Arial" pitchFamily="34" charset="0"/>
              </a:rPr>
              <a:t>Unit 21</a:t>
            </a:r>
            <a:endParaRPr lang="en-US" sz="2000" b="1" dirty="0">
              <a:solidFill>
                <a:srgbClr val="00999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543800" y="46482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84441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This presentation is sponsored by</a:t>
            </a:r>
          </a:p>
        </p:txBody>
      </p:sp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 dirty="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7848600" y="6172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65878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algn="l"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Contact Information</a:t>
            </a:r>
            <a:endParaRPr lang="en-US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7848600" y="6172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0746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Classical Pulse Introduction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0" y="1524001"/>
            <a:ext cx="4495800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Vehicles, packages, avionics components and other systems may be subjected to base input shock pulses in the field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The components must be designed and tested accordingly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This units covers classical pulses which include: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Half-sine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err="1" smtClean="0">
                <a:cs typeface="Arial" pitchFamily="34" charset="0"/>
              </a:rPr>
              <a:t>Sawtooth</a:t>
            </a:r>
            <a:endParaRPr lang="en-US" dirty="0" smtClean="0">
              <a:cs typeface="Arial" pitchFamily="34" charset="0"/>
            </a:endParaRP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Rectangular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>
                <a:cs typeface="Arial" pitchFamily="34" charset="0"/>
              </a:rPr>
              <a:t>etc</a:t>
            </a:r>
          </a:p>
        </p:txBody>
      </p:sp>
      <p:pic>
        <p:nvPicPr>
          <p:cNvPr id="93186" name="Picture 2" descr="http://amp.hibio.us/images/SpeedBumps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1600200"/>
            <a:ext cx="1600200" cy="1600200"/>
          </a:xfrm>
          <a:prstGeom prst="rect">
            <a:avLst/>
          </a:prstGeom>
          <a:noFill/>
        </p:spPr>
      </p:pic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Shock Test Machine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16764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11674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1295400"/>
            <a:ext cx="184785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81000" y="1447800"/>
            <a:ext cx="4724400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Classical pulse shock testing has traditionally been performed on a drop tower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component is mounted on a platform which is raised to a certain height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platform is then released and travels downward to the base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base has pneumatic pistons to control the impact of the platform against the base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In addition, the platform and base both have cushions for the model shown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dirty="0" smtClean="0"/>
              <a:t>The pulse type, amplitude, and duration are determined by the initial height, cushions, and the pressure in the pistons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20000" y="43434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platform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696200" y="50292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base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 rot="10800000" flipV="1">
            <a:off x="7010400" y="5257800"/>
            <a:ext cx="609600" cy="120134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0800000" flipV="1">
            <a:off x="7010400" y="4572000"/>
            <a:ext cx="533400" cy="196334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9248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Half-sine Base Input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h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6743700" cy="505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lc="http://schemas.openxmlformats.org/drawingml/2006/lockedCanvas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lc="http://schemas.openxmlformats.org/drawingml/2006/lockedCanvas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71800" y="1219200"/>
            <a:ext cx="32004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1 G, 1 sec HALF-SINE PULSE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810000" y="6096000"/>
            <a:ext cx="1600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(sec)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304800" y="3200400"/>
            <a:ext cx="762000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(G)</a:t>
            </a:r>
          </a:p>
          <a:p>
            <a:endParaRPr lang="en-US" sz="1600" dirty="0" smtClean="0"/>
          </a:p>
          <a:p>
            <a:endParaRPr lang="en-US" sz="1600" dirty="0" smtClean="0"/>
          </a:p>
          <a:p>
            <a:endParaRPr lang="en-US" sz="1600" dirty="0" smtClean="0"/>
          </a:p>
          <a:p>
            <a:endParaRPr lang="en-US" sz="1600" dirty="0"/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6" name="Picture 5" descr="image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6858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4800" y="457200"/>
            <a:ext cx="4572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610600" y="457200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14400" y="4953000"/>
            <a:ext cx="8001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Natural Frequencies (Hz):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0.063         0.125              0.25              0.50               1.0                  2.0                4.0 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505200" y="533400"/>
            <a:ext cx="22098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Systems at Rest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762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01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990600" y="61722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Each system has an amplification factor of Q=10</a:t>
            </a:r>
            <a:endParaRPr lang="en-US" dirty="0"/>
          </a:p>
        </p:txBody>
      </p:sp>
      <p:pic>
        <p:nvPicPr>
          <p:cNvPr id="14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" name="HS_SRS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209800" y="1676400"/>
            <a:ext cx="4686300" cy="2362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95600" y="4800600"/>
            <a:ext cx="3505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Click to begin animation.  Then wait.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5" descr="image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6858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4800" y="457200"/>
            <a:ext cx="4572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610600" y="457200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14400" y="4953000"/>
            <a:ext cx="8001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Natural Frequencies (Hz):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0.063         0.125              0.25              0.50               1.0                  2.0                4.0 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505200" y="533400"/>
            <a:ext cx="22098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Systems at Rest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762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01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  <p:pic>
        <p:nvPicPr>
          <p:cNvPr id="13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172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Picture 5" descr="image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" y="11430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8600" y="609600"/>
            <a:ext cx="381000" cy="464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534400" y="914400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795086" y="847477"/>
            <a:ext cx="35814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Responses at Peak Base Input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509086" y="1304677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848600" y="1295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457200" y="4114800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629400" y="4419600"/>
            <a:ext cx="228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Hard system has low spring relative deflection, and its mass tracks the input with near unity gain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33400" y="4419600"/>
            <a:ext cx="2057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Soft system has high spring relative deflection, but its mass remains nearly stationary</a:t>
            </a:r>
            <a:endParaRPr lang="en-US" dirty="0"/>
          </a:p>
        </p:txBody>
      </p:sp>
      <p:pic>
        <p:nvPicPr>
          <p:cNvPr id="1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Picture 5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" y="12192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56686" y="1076077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510086" y="999877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09086" y="1457077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976686" y="1457077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42686" y="923677"/>
            <a:ext cx="40386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Responses Near End of Base Input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404686" y="5190877"/>
            <a:ext cx="266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Middle system has high  deflection for both mass and spring</a:t>
            </a:r>
            <a:endParaRPr lang="en-US" dirty="0"/>
          </a:p>
        </p:txBody>
      </p:sp>
      <p:pic>
        <p:nvPicPr>
          <p:cNvPr id="13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Soft Mounted Systems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1524000"/>
            <a:ext cx="4648200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850" dirty="0" smtClean="0">
                <a:cs typeface="Arial" pitchFamily="34" charset="0"/>
              </a:rPr>
              <a:t>Soft System Examples:  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850" dirty="0" smtClean="0">
                <a:cs typeface="Arial" pitchFamily="34" charset="0"/>
              </a:rPr>
              <a:t>	Automobiles isolated via shock absorbers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850" dirty="0" smtClean="0">
                <a:cs typeface="Arial" pitchFamily="34" charset="0"/>
              </a:rPr>
              <a:t>	Avionics components mounted via isolators</a:t>
            </a:r>
          </a:p>
          <a:p>
            <a:pPr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850" dirty="0" smtClean="0">
                <a:cs typeface="Arial" pitchFamily="34" charset="0"/>
              </a:rPr>
              <a:t/>
            </a:r>
            <a:br>
              <a:rPr lang="en-US" sz="1850" dirty="0" smtClean="0">
                <a:cs typeface="Arial" pitchFamily="34" charset="0"/>
              </a:rPr>
            </a:br>
            <a:r>
              <a:rPr lang="en-US" sz="1850" dirty="0" smtClean="0">
                <a:cs typeface="Arial" pitchFamily="34" charset="0"/>
              </a:rPr>
              <a:t>It is usually a good idea to mount systems via soft springs.</a:t>
            </a:r>
          </a:p>
          <a:p>
            <a:pPr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850" dirty="0" smtClean="0">
                <a:cs typeface="Arial" pitchFamily="34" charset="0"/>
              </a:rPr>
              <a:t>But the springs must be able to withstand the relative displacement without bottoming-out</a:t>
            </a:r>
            <a:r>
              <a:rPr lang="en-US" dirty="0" smtClean="0">
                <a:cs typeface="Arial" pitchFamily="34" charset="0"/>
              </a:rPr>
              <a:t>.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</p:txBody>
      </p:sp>
      <p:pic>
        <p:nvPicPr>
          <p:cNvPr id="7" name="Picture 6" descr="http://www.dealershipaccessories.com/stores/images/items/item_22921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76400"/>
            <a:ext cx="3200400" cy="251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7" name="Picture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609600"/>
            <a:ext cx="4800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048000" y="48006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Isolator Bushing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 rot="5400000" flipH="1" flipV="1">
            <a:off x="2171700" y="3314700"/>
            <a:ext cx="2057400" cy="1371600"/>
          </a:xfrm>
          <a:prstGeom prst="straightConnector1">
            <a:avLst/>
          </a:prstGeom>
          <a:ln w="158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514600" y="5029200"/>
            <a:ext cx="381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553200" y="685800"/>
            <a:ext cx="2133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Isolated avionics component, SCUD-B missile.</a:t>
            </a:r>
          </a:p>
          <a:p>
            <a:endParaRPr lang="en-US" dirty="0" smtClean="0"/>
          </a:p>
          <a:p>
            <a:r>
              <a:rPr lang="en-US" dirty="0" smtClean="0"/>
              <a:t>Public display in Huntsville, Alabama, May 15, 2010</a:t>
            </a:r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23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62000" y="2102852"/>
            <a:ext cx="72390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</p:txBody>
      </p:sp>
      <p:pic>
        <p:nvPicPr>
          <p:cNvPr id="113666" name="Picture 2" descr="http://www.armedforces-int.com/upload/image_files/ST-5000-Telemetry-Transmitter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609600"/>
            <a:ext cx="2548088" cy="1600200"/>
          </a:xfrm>
          <a:prstGeom prst="rect">
            <a:avLst/>
          </a:prstGeom>
          <a:noFill/>
        </p:spPr>
      </p:pic>
      <p:pic>
        <p:nvPicPr>
          <p:cNvPr id="113668" name="Picture 4" descr="http://askbobrankin.com/hard-driv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381000"/>
            <a:ext cx="2628900" cy="26289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990600" y="2971800"/>
            <a:ext cx="67818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But some systems must be </a:t>
            </a:r>
            <a:r>
              <a:rPr lang="en-US" sz="1850" dirty="0" err="1" smtClean="0">
                <a:cs typeface="Arial" pitchFamily="34" charset="0"/>
              </a:rPr>
              <a:t>hardmounted</a:t>
            </a:r>
            <a:r>
              <a:rPr lang="en-US" sz="1850" dirty="0" smtClean="0">
                <a:cs typeface="Arial" pitchFamily="34" charset="0"/>
              </a:rPr>
              <a:t>.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Consider a C-band transponder or telemetry transmitter that generates heat.  It may be </a:t>
            </a:r>
            <a:r>
              <a:rPr lang="en-US" sz="1850" dirty="0" err="1" smtClean="0">
                <a:cs typeface="Arial" pitchFamily="34" charset="0"/>
              </a:rPr>
              <a:t>hardmounted</a:t>
            </a:r>
            <a:r>
              <a:rPr lang="en-US" sz="1850" dirty="0" smtClean="0">
                <a:cs typeface="Arial" pitchFamily="34" charset="0"/>
              </a:rPr>
              <a:t> to a metallic bulkhead which acts as a heat sink.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Other components must be </a:t>
            </a:r>
            <a:r>
              <a:rPr lang="en-US" sz="1850" dirty="0" err="1" smtClean="0">
                <a:cs typeface="Arial" pitchFamily="34" charset="0"/>
              </a:rPr>
              <a:t>hardmounted</a:t>
            </a:r>
            <a:r>
              <a:rPr lang="en-US" sz="1850" dirty="0" smtClean="0">
                <a:cs typeface="Arial" pitchFamily="34" charset="0"/>
              </a:rPr>
              <a:t> in order to maintain optical or mechanical alignment.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Some components like hard drives have servo-control systems.  </a:t>
            </a:r>
            <a:r>
              <a:rPr lang="en-US" sz="1850" dirty="0" err="1" smtClean="0">
                <a:cs typeface="Arial" pitchFamily="34" charset="0"/>
              </a:rPr>
              <a:t>Hardmounting</a:t>
            </a:r>
            <a:r>
              <a:rPr lang="en-US" sz="1850" dirty="0" smtClean="0">
                <a:cs typeface="Arial" pitchFamily="34" charset="0"/>
              </a:rPr>
              <a:t> may be necessary for proper operation.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Arial" pitchFamily="34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78486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System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sdd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2260600"/>
            <a:ext cx="6391275" cy="2336800"/>
          </a:xfrm>
          <a:prstGeom prst="rect">
            <a:avLst/>
          </a:prstGeom>
          <a:noFill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Free Body Diagram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sd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95400"/>
            <a:ext cx="2946400" cy="2921000"/>
          </a:xfrm>
          <a:prstGeom prst="rect">
            <a:avLst/>
          </a:prstGeom>
          <a:noFill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90"/>
          <p:cNvSpPr txBox="1">
            <a:spLocks noChangeArrowheads="1"/>
          </p:cNvSpPr>
          <p:nvPr/>
        </p:nvSpPr>
        <p:spPr bwMode="auto">
          <a:xfrm>
            <a:off x="838200" y="4724400"/>
            <a:ext cx="5867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lc="http://schemas.openxmlformats.org/drawingml/2006/lockedCanvas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lc="http://schemas.openxmlformats.org/drawingml/2006/lockedCanvas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Summation of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forces</a:t>
            </a:r>
            <a:r>
              <a:rPr lang="en-US" sz="1400" b="1" dirty="0" smtClean="0">
                <a:latin typeface="Arial" pitchFamily="34" charset="0"/>
              </a:rPr>
              <a:t> </a:t>
            </a:r>
            <a:endParaRPr lang="en-US" sz="1400" b="1" dirty="0">
              <a:latin typeface="Arial" pitchFamily="34" charset="0"/>
            </a:endParaRPr>
          </a:p>
        </p:txBody>
      </p:sp>
      <p:pic>
        <p:nvPicPr>
          <p:cNvPr id="12185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5181600"/>
            <a:ext cx="3048000" cy="1159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7848600" y="6324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Derivation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Slide Number Placeholder 5"/>
          <p:cNvSpPr>
            <a:spLocks noGrp="1"/>
          </p:cNvSpPr>
          <p:nvPr/>
        </p:nvSpPr>
        <p:spPr bwMode="auto">
          <a:xfrm>
            <a:off x="6591300" y="53721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lc="http://schemas.openxmlformats.org/drawingml/2006/lockedCanvas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lc="http://schemas.openxmlformats.org/drawingml/2006/lockedCanvas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bg2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fld id="{E0DE0430-9918-4D4B-BEC1-D8F4B7CFC571}" type="slidenum">
              <a:rPr lang="en-US"/>
              <a:pPr/>
              <a:t>17</a:t>
            </a:fld>
            <a:endParaRPr lang="en-US"/>
          </a:p>
        </p:txBody>
      </p:sp>
      <p:sp>
        <p:nvSpPr>
          <p:cNvPr id="11" name="Text Box 90"/>
          <p:cNvSpPr txBox="1">
            <a:spLocks noChangeArrowheads="1"/>
          </p:cNvSpPr>
          <p:nvPr/>
        </p:nvSpPr>
        <p:spPr bwMode="auto">
          <a:xfrm>
            <a:off x="838200" y="1524000"/>
            <a:ext cx="5867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lc="http://schemas.openxmlformats.org/drawingml/2006/lockedCanvas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lc="http://schemas.openxmlformats.org/drawingml/2006/lockedCanvas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Equation of motion</a:t>
            </a:r>
            <a:r>
              <a:rPr lang="en-US" sz="1400" b="1" dirty="0" smtClean="0">
                <a:latin typeface="Arial" pitchFamily="34" charset="0"/>
              </a:rPr>
              <a:t> </a:t>
            </a:r>
            <a:endParaRPr lang="en-US" sz="1400" b="1" dirty="0">
              <a:latin typeface="Arial" pitchFamily="34" charset="0"/>
            </a:endParaRPr>
          </a:p>
        </p:txBody>
      </p:sp>
      <p:sp>
        <p:nvSpPr>
          <p:cNvPr id="14" name="Text Box 95"/>
          <p:cNvSpPr txBox="1">
            <a:spLocks noChangeArrowheads="1"/>
          </p:cNvSpPr>
          <p:nvPr/>
        </p:nvSpPr>
        <p:spPr bwMode="auto">
          <a:xfrm>
            <a:off x="685800" y="2819400"/>
            <a:ext cx="7086600" cy="70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lc="http://schemas.openxmlformats.org/drawingml/2006/lockedCanvas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lc="http://schemas.openxmlformats.org/drawingml/2006/lockedCanvas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Let z = x - y.  The variable z is thus the relative displacement.</a:t>
            </a:r>
            <a:endParaRPr lang="en-US" sz="1600" dirty="0">
              <a:latin typeface="Arial" pitchFamily="34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Substituting the relative displacement  yields</a:t>
            </a:r>
            <a:r>
              <a:rPr lang="en-US" sz="1600" dirty="0">
                <a:latin typeface="Arial" pitchFamily="34" charset="0"/>
              </a:rPr>
              <a:t> </a:t>
            </a:r>
          </a:p>
        </p:txBody>
      </p:sp>
      <p:sp>
        <p:nvSpPr>
          <p:cNvPr id="17" name="Text Box 102"/>
          <p:cNvSpPr txBox="1">
            <a:spLocks noChangeArrowheads="1"/>
          </p:cNvSpPr>
          <p:nvPr/>
        </p:nvSpPr>
        <p:spPr bwMode="auto">
          <a:xfrm>
            <a:off x="838200" y="5029200"/>
            <a:ext cx="5410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lc="http://schemas.openxmlformats.org/drawingml/2006/lockedCanvas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lc="http://schemas.openxmlformats.org/drawingml/2006/lockedCanvas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Dividing through by mass yields</a:t>
            </a:r>
            <a:r>
              <a:rPr lang="en-US" sz="1400" dirty="0">
                <a:latin typeface="Arial" pitchFamily="34" charset="0"/>
              </a:rPr>
              <a:t> </a:t>
            </a:r>
          </a:p>
        </p:txBody>
      </p:sp>
      <p:pic>
        <p:nvPicPr>
          <p:cNvPr id="12083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1981200"/>
            <a:ext cx="2438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3657600"/>
            <a:ext cx="25050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0" y="5562600"/>
            <a:ext cx="24479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7848600" y="6248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Derivation (cont.)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390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2088133"/>
            <a:ext cx="1752600" cy="1036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0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5334000"/>
            <a:ext cx="2666626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048000" y="37338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is the natural frequency (</a:t>
            </a:r>
            <a:r>
              <a:rPr lang="en-US" dirty="0" err="1" smtClean="0"/>
              <a:t>rad</a:t>
            </a:r>
            <a:r>
              <a:rPr lang="en-US" dirty="0" smtClean="0"/>
              <a:t>/sec)</a:t>
            </a:r>
            <a:endParaRPr lang="en-US" dirty="0"/>
          </a:p>
        </p:txBody>
      </p:sp>
      <p:pic>
        <p:nvPicPr>
          <p:cNvPr id="12390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62200" y="371475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0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8400" y="4419600"/>
            <a:ext cx="15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/>
          <p:cNvSpPr/>
          <p:nvPr/>
        </p:nvSpPr>
        <p:spPr>
          <a:xfrm>
            <a:off x="3048000" y="4419600"/>
            <a:ext cx="2058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is the damping ratio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295400" y="1600200"/>
            <a:ext cx="1510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By convention</a:t>
            </a:r>
            <a:endParaRPr lang="en-US" dirty="0"/>
          </a:p>
        </p:txBody>
      </p:sp>
      <p:pic>
        <p:nvPicPr>
          <p:cNvPr id="11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9" cstate="print"/>
          <a:stretch>
            <a:fillRect/>
          </a:stretch>
        </p:blipFill>
        <p:spPr>
          <a:xfrm>
            <a:off x="7848600" y="62484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Base Excitation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4572000"/>
            <a:ext cx="4495800" cy="611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733800" y="3124200"/>
            <a:ext cx="3810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q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19200" y="1981200"/>
            <a:ext cx="2743200" cy="13796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5800" y="38862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Equation of Motion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62000" y="56388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Solve using Laplace transforms.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85800" y="13716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Half-sine Pulse</a:t>
            </a:r>
            <a:endParaRPr lang="en-US" dirty="0"/>
          </a:p>
        </p:txBody>
      </p:sp>
      <p:pic>
        <p:nvPicPr>
          <p:cNvPr id="11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7848600" y="6223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Example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371600"/>
            <a:ext cx="73914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A spring-mass system is subjected to: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850" dirty="0" smtClean="0">
                <a:cs typeface="Arial" pitchFamily="34" charset="0"/>
              </a:rPr>
              <a:t>                           10 G, 0.010 sec, half-sine base input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" y="2514600"/>
            <a:ext cx="78486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The natural frequency is an independent variable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The amplification factor is Q=10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Will the peak response be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850" dirty="0" smtClean="0">
                <a:cs typeface="Arial" pitchFamily="34" charset="0"/>
              </a:rPr>
              <a:t>            &gt; 10 G,   = 10 G,   or  &lt; 10 G ?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Will the peak response occur during the input pulse or afterward?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50" dirty="0" smtClean="0">
                <a:cs typeface="Arial" pitchFamily="34" charset="0"/>
              </a:rPr>
              <a:t>Calculate the time history response for natural frequencies = 10, 80, 500 Hz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4" cstate="print"/>
          <a:stretch>
            <a:fillRect/>
          </a:stretch>
        </p:blipFill>
        <p:spPr>
          <a:xfrm>
            <a:off x="7848600" y="62992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" y="457200"/>
            <a:ext cx="7239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halfsine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halfsine.m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version 1.4    December 20, 2008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By Tom Irvine   Email:  tomirvine@aol.com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This program calculates the response of a single-degree-of-freedom system subjected to a half-sine base input shock.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analysis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1=time history response  2=SRS  1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Enter the amplitude (G) 10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Enter the duration (seconds) 0.010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Enter the natural frequency (Hz) 10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Enter amplification factor Q 10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maximum acceleration =         3.69 G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minimum acceleration =       -3.154 G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Plot the acceleration response time history ?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1=yes  2= no  1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4" cstate="print"/>
          <a:stretch>
            <a:fillRect/>
          </a:stretch>
        </p:blipFill>
        <p:spPr>
          <a:xfrm>
            <a:off x="7848600" y="6324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11878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381000"/>
            <a:ext cx="8199437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514600" y="6019800"/>
            <a:ext cx="358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maximum acceleration =         3.69 G</a:t>
            </a:r>
          </a:p>
          <a:p>
            <a:r>
              <a:rPr lang="en-US" dirty="0" smtClean="0"/>
              <a:t> minimum acceleration =       -3.15 G</a:t>
            </a:r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28600"/>
            <a:ext cx="8247063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438400" y="59436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maximum acceleration =        16.51 G</a:t>
            </a:r>
          </a:p>
          <a:p>
            <a:r>
              <a:rPr lang="en-US" dirty="0" smtClean="0"/>
              <a:t> minimum acceleration =       -13.18 G</a:t>
            </a:r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2484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304800"/>
            <a:ext cx="8132763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209800" y="59436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maximum acceleration =        10.43 G</a:t>
            </a:r>
          </a:p>
          <a:p>
            <a:r>
              <a:rPr lang="en-US" dirty="0" smtClean="0"/>
              <a:t> minimum acceleration =       -1.129 G</a:t>
            </a:r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324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Summary of Three Cases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371600" y="3429000"/>
          <a:ext cx="60960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Natural </a:t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Frequency (Hz)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Positive</a:t>
                      </a:r>
                    </a:p>
                    <a:p>
                      <a:pPr algn="ctr"/>
                      <a:r>
                        <a:rPr lang="en-US" dirty="0" smtClean="0"/>
                        <a:t>Accel (G)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</a:t>
                      </a:r>
                      <a:r>
                        <a:rPr lang="en-US" baseline="0" dirty="0" smtClean="0"/>
                        <a:t> Negative Accel (G)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13.2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371600" y="1447800"/>
            <a:ext cx="52578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dirty="0" smtClean="0">
                <a:cs typeface="Arial" pitchFamily="34" charset="0"/>
              </a:rPr>
              <a:t>A spring-mass system is subjected to: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dirty="0" smtClean="0">
                <a:cs typeface="Arial" pitchFamily="34" charset="0"/>
              </a:rPr>
              <a:t>                           10 G, 0.010 sec, half-sine base input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95600" y="28956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3366"/>
                </a:solidFill>
              </a:rPr>
              <a:t>Shock Response Spectrum Q=10</a:t>
            </a:r>
            <a:endParaRPr lang="en-US" b="1" dirty="0">
              <a:solidFill>
                <a:srgbClr val="00336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76400" y="5791200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Note that the Peak Negative is in terms of absolute value.</a:t>
            </a:r>
            <a:endParaRPr lang="en-US" dirty="0"/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324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7200" y="533400"/>
            <a:ext cx="807720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halfsine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halfsine.m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version 1.5    March 2, 2011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By Tom Irvine   Email:  tomirvine@aol.com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This program calculates the response of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a single-degree-of-freedom system subjected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to a half-sine base input shock.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Assume zero initial displacement and zero initial velocity.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analysis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1=time history response  2=SRS  2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Enter the amplitude (G) 10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Enter the duration (seconds) 0.010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Enter the starting frequency (Hz) 10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Enter amplification factor Q 10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Plot SRS ?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1=yes  2= no  1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4" cstate="print"/>
          <a:stretch>
            <a:fillRect/>
          </a:stretch>
        </p:blipFill>
        <p:spPr>
          <a:xfrm>
            <a:off x="7848600" y="62484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" y="671513"/>
            <a:ext cx="8266113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276600" y="1600200"/>
            <a:ext cx="12192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X: 80 Hz</a:t>
            </a:r>
          </a:p>
          <a:p>
            <a:r>
              <a:rPr lang="en-US" sz="1600" dirty="0" smtClean="0"/>
              <a:t>Y: 16.51 G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2438400" y="533400"/>
            <a:ext cx="5105400" cy="381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SRS Q=10    10 G, 0.01 sec  Half-sine Base Input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505200" y="5943600"/>
            <a:ext cx="2514600" cy="381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Natural Frequency (Hz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7848600" y="63246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Program Summary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1600200"/>
            <a:ext cx="2819400" cy="297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900" u="sng" dirty="0" err="1" smtClean="0"/>
              <a:t>Matlab</a:t>
            </a:r>
            <a:r>
              <a:rPr lang="en-US" sz="1900" u="sng" dirty="0" smtClean="0"/>
              <a:t> Scripts</a:t>
            </a:r>
          </a:p>
          <a:p>
            <a:pPr>
              <a:lnSpc>
                <a:spcPct val="150000"/>
              </a:lnSpc>
            </a:pPr>
            <a:r>
              <a:rPr lang="en-US" sz="1900" dirty="0" err="1" smtClean="0"/>
              <a:t>halfsine.m</a:t>
            </a:r>
            <a:endParaRPr lang="en-US" sz="1900" dirty="0" smtClean="0"/>
          </a:p>
          <a:p>
            <a:pPr>
              <a:lnSpc>
                <a:spcPct val="150000"/>
              </a:lnSpc>
            </a:pPr>
            <a:r>
              <a:rPr lang="en-US" sz="1900" dirty="0" err="1" smtClean="0"/>
              <a:t>terminal_sawtooth.m</a:t>
            </a:r>
            <a:endParaRPr lang="en-US" sz="1900" dirty="0" smtClean="0"/>
          </a:p>
          <a:p>
            <a:endParaRPr lang="en-US" sz="1900" dirty="0" smtClean="0"/>
          </a:p>
          <a:p>
            <a:pPr>
              <a:lnSpc>
                <a:spcPct val="150000"/>
              </a:lnSpc>
            </a:pPr>
            <a:r>
              <a:rPr lang="en-US" sz="1900" u="sng" dirty="0" smtClean="0"/>
              <a:t/>
            </a:r>
            <a:br>
              <a:rPr lang="en-US" sz="1900" u="sng" dirty="0" smtClean="0"/>
            </a:br>
            <a:r>
              <a:rPr lang="en-US" sz="1900" u="sng" dirty="0" smtClean="0"/>
              <a:t>Video</a:t>
            </a:r>
          </a:p>
          <a:p>
            <a:pPr>
              <a:lnSpc>
                <a:spcPct val="150000"/>
              </a:lnSpc>
            </a:pPr>
            <a:r>
              <a:rPr lang="en-US" sz="1900" dirty="0" smtClean="0"/>
              <a:t>HS_SRS.avi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34000" y="1524000"/>
            <a:ext cx="2819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900" u="sng" dirty="0" smtClean="0"/>
              <a:t>Papers   </a:t>
            </a:r>
            <a:r>
              <a:rPr lang="en-US" sz="1900" dirty="0" smtClean="0"/>
              <a:t>  </a:t>
            </a:r>
            <a:br>
              <a:rPr lang="en-US" sz="1900" dirty="0" smtClean="0"/>
            </a:br>
            <a:r>
              <a:rPr lang="en-US" sz="1900" dirty="0" smtClean="0"/>
              <a:t>sbase.pdf     </a:t>
            </a:r>
            <a:br>
              <a:rPr lang="en-US" sz="1900" dirty="0" smtClean="0"/>
            </a:br>
            <a:r>
              <a:rPr lang="en-US" sz="1900" dirty="0" smtClean="0"/>
              <a:t>terminal_sawtooth.pdf</a:t>
            </a:r>
          </a:p>
          <a:p>
            <a:pPr>
              <a:lnSpc>
                <a:spcPct val="150000"/>
              </a:lnSpc>
            </a:pPr>
            <a:r>
              <a:rPr lang="en-US" sz="1900" dirty="0" smtClean="0"/>
              <a:t>unit_step.pdf</a:t>
            </a:r>
          </a:p>
          <a:p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4" cstate="print"/>
          <a:stretch>
            <a:fillRect/>
          </a:stretch>
        </p:blipFill>
        <p:spPr>
          <a:xfrm>
            <a:off x="7848600" y="62484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VIDEO_FILES_RECORD" val="&lt;Videos&gt;&lt;Video Name=&quot;HS_SRS_421_1_09937.flv&quot; Position=&quot;1&quot; SlideID=&quot;421&quot;/&gt;&lt;/Videos&gt;&#10;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MMPROD_UIDATA" val="&lt;database version=&quot;7.0&quot;&gt;&lt;object type=&quot;1&quot; unique_id=&quot;10001&quot;&gt;&lt;property id=&quot;20141&quot; value=&quot;Unit 21 SRS Classical Pulses&quot;/&gt;&lt;property id=&quot;20144&quot; value=&quot;1&quot;/&gt;&lt;property id=&quot;20146&quot; value=&quot;0&quot;/&gt;&lt;property id=&quot;20147&quot; value=&quot;0&quot;/&gt;&lt;property id=&quot;20148&quot; value=&quot;5&quot;/&gt;&lt;property id=&quot;20184&quot; value=&quot;7&quot;/&gt;&lt;property id=&quot;20224&quot; value=&quot;C:\Users\Tom Irvine\Documents\My Adobe Presentations\u3&quot;/&gt;&lt;property id=&quot;20226&quot; value=&quot;C:\unit_21\NA_Unit_21_PP.pptx&quot;/&gt;&lt;property id=&quot;20250&quot; value=&quot;7&quot;/&gt;&lt;property id=&quot;20251&quot; value=&quot;0&quot;/&gt;&lt;property id=&quot;20259&quot; value=&quot;0&quot;/&gt;&lt;property id=&quot;20501&quot; value=&quot;C:\Unit_21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 Page&quot;/&gt;&lt;property id=&quot;20303&quot; value=&quot;-1&quot;/&gt;&lt;property id=&quot;20307&quot; value=&quot;256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1&quot; value=&quot;Sponsor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1&quot; value=&quot;Contact&quot;/&gt;&lt;property id=&quot;20303&quot; value=&quot;-1&quot;/&gt;&lt;property id=&quot;20307&quot; value=&quot;276&quot;/&gt;&lt;property id=&quot;20309&quot; value=&quot;-1&quot;/&gt;&lt;/object&gt;&lt;object type=&quot;3&quot; unique_id=&quot;41685&quot;&gt;&lt;property id=&quot;20148&quot; value=&quot;5&quot;/&gt;&lt;property id=&quot;20300&quot; value=&quot;Slide 4&quot;/&gt;&lt;property id=&quot;20301&quot; value=&quot;Classical Pulse Introduction &quot;/&gt;&lt;property id=&quot;20303&quot; value=&quot;-1&quot;/&gt;&lt;property id=&quot;20307&quot; value=&quot;405&quot;/&gt;&lt;property id=&quot;20309&quot; value=&quot;-1&quot;/&gt;&lt;/object&gt;&lt;object type=&quot;3&quot; unique_id=&quot;47517&quot;&gt;&lt;property id=&quot;20148&quot; value=&quot;5&quot;/&gt;&lt;property id=&quot;20300&quot; value=&quot;Slide 15&quot;/&gt;&lt;property id=&quot;20301&quot; value=&quot;SDOF System &quot;/&gt;&lt;property id=&quot;20303&quot; value=&quot;-1&quot;/&gt;&lt;property id=&quot;20307&quot; value=&quot;407&quot;/&gt;&lt;property id=&quot;20309&quot; value=&quot;-1&quot;/&gt;&lt;/object&gt;&lt;object type=&quot;3&quot; unique_id=&quot;47683&quot;&gt;&lt;property id=&quot;20148&quot; value=&quot;5&quot;/&gt;&lt;property id=&quot;20300&quot; value=&quot;Slide 16&quot;/&gt;&lt;property id=&quot;20301&quot; value=&quot;Free Body Diagram &quot;/&gt;&lt;property id=&quot;20303&quot; value=&quot;-1&quot;/&gt;&lt;property id=&quot;20307&quot; value=&quot;410&quot;/&gt;&lt;property id=&quot;20309&quot; value=&quot;-1&quot;/&gt;&lt;/object&gt;&lt;object type=&quot;3&quot; unique_id=&quot;47684&quot;&gt;&lt;property id=&quot;20148&quot; value=&quot;5&quot;/&gt;&lt;property id=&quot;20300&quot; value=&quot;Slide 17&quot;/&gt;&lt;property id=&quot;20301&quot; value=&quot;Derivation&quot;/&gt;&lt;property id=&quot;20303&quot; value=&quot;-1&quot;/&gt;&lt;property id=&quot;20307&quot; value=&quot;412&quot;/&gt;&lt;property id=&quot;20309&quot; value=&quot;-1&quot;/&gt;&lt;/object&gt;&lt;object type=&quot;3&quot; unique_id=&quot;47685&quot;&gt;&lt;property id=&quot;20148&quot; value=&quot;5&quot;/&gt;&lt;property id=&quot;20300&quot; value=&quot;Slide 19&quot;/&gt;&lt;property id=&quot;20301&quot; value=&quot;Base Excitation &quot;/&gt;&lt;property id=&quot;20303&quot; value=&quot;-1&quot;/&gt;&lt;property id=&quot;20307&quot; value=&quot;413&quot;/&gt;&lt;property id=&quot;20309&quot; value=&quot;-1&quot;/&gt;&lt;/object&gt;&lt;object type=&quot;3&quot; unique_id=&quot;47686&quot;&gt;&lt;property id=&quot;20148&quot; value=&quot;5&quot;/&gt;&lt;property id=&quot;20300&quot; value=&quot;Slide 5&quot;/&gt;&lt;property id=&quot;20301&quot; value=&quot;Shock Test Machine &quot;/&gt;&lt;property id=&quot;20303&quot; value=&quot;-1&quot;/&gt;&lt;property id=&quot;20307&quot; value=&quot;414&quot;/&gt;&lt;property id=&quot;20309&quot; value=&quot;-1&quot;/&gt;&lt;/object&gt;&lt;object type=&quot;3&quot; unique_id=&quot;47687&quot;&gt;&lt;property id=&quot;20148&quot; value=&quot;5&quot;/&gt;&lt;property id=&quot;20300&quot; value=&quot;Slide 28&quot;/&gt;&lt;property id=&quot;20301&quot; value=&quot;Program Summary &quot;/&gt;&lt;property id=&quot;20303&quot; value=&quot;-1&quot;/&gt;&lt;property id=&quot;20307&quot; value=&quot;411&quot;/&gt;&lt;property id=&quot;20309&quot; value=&quot;-1&quot;/&gt;&lt;/object&gt;&lt;object type=&quot;3&quot; unique_id=&quot;47824&quot;&gt;&lt;property id=&quot;20148&quot; value=&quot;5&quot;/&gt;&lt;property id=&quot;20300&quot; value=&quot;Slide 22&quot;/&gt;&lt;property id=&quot;20301&quot; value=&quot;SDOF Response 10 Hz&quot;/&gt;&lt;property id=&quot;20303&quot; value=&quot;-1&quot;/&gt;&lt;property id=&quot;20307&quot; value=&quot;415&quot;/&gt;&lt;property id=&quot;20309&quot; value=&quot;-1&quot;/&gt;&lt;/object&gt;&lt;object type=&quot;3&quot; unique_id=&quot;47825&quot;&gt;&lt;property id=&quot;20148&quot; value=&quot;5&quot;/&gt;&lt;property id=&quot;20300&quot; value=&quot;Slide 26&quot;/&gt;&lt;property id=&quot;20301&quot; value=&quot;halfsine.m - SRS&quot;/&gt;&lt;property id=&quot;20303&quot; value=&quot;-1&quot;/&gt;&lt;property id=&quot;20307&quot; value=&quot;416&quot;/&gt;&lt;property id=&quot;20309&quot; value=&quot;-1&quot;/&gt;&lt;/object&gt;&lt;object type=&quot;3&quot; unique_id=&quot;48282&quot;&gt;&lt;property id=&quot;20148&quot; value=&quot;5&quot;/&gt;&lt;property id=&quot;20300&quot; value=&quot;Slide 6&quot;/&gt;&lt;property id=&quot;20301&quot; value=&quot;Half-sine Base Input &quot;/&gt;&lt;property id=&quot;20303&quot; value=&quot;-1&quot;/&gt;&lt;property id=&quot;20307&quot; value=&quot;420&quot;/&gt;&lt;property id=&quot;20309&quot; value=&quot;-1&quot;/&gt;&lt;/object&gt;&lt;object type=&quot;3&quot; unique_id=&quot;48284&quot;&gt;&lt;property id=&quot;20148&quot; value=&quot;5&quot;/&gt;&lt;property id=&quot;20300&quot; value=&quot;Slide 9&quot;/&gt;&lt;property id=&quot;20301&quot; value=&quot;SDOF Systems at Rest&quot;/&gt;&lt;property id=&quot;20303&quot; value=&quot;-1&quot;/&gt;&lt;property id=&quot;20307&quot; value=&quot;422&quot;/&gt;&lt;property id=&quot;20309&quot; value=&quot;-1&quot;/&gt;&lt;/object&gt;&lt;object type=&quot;3&quot; unique_id=&quot;48285&quot;&gt;&lt;property id=&quot;20148&quot; value=&quot;5&quot;/&gt;&lt;property id=&quot;20300&quot; value=&quot;Slide 10&quot;/&gt;&lt;property id=&quot;20301&quot; value=&quot;SDOF Responses at Peak Input&quot;/&gt;&lt;property id=&quot;20303&quot; value=&quot;-1&quot;/&gt;&lt;property id=&quot;20307&quot; value=&quot;423&quot;/&gt;&lt;property id=&quot;20309&quot; value=&quot;-1&quot;/&gt;&lt;/object&gt;&lt;object type=&quot;3&quot; unique_id=&quot;48286&quot;&gt;&lt;property id=&quot;20148&quot; value=&quot;5&quot;/&gt;&lt;property id=&quot;20300&quot; value=&quot;Slide 11&quot;/&gt;&lt;property id=&quot;20301&quot; value=&quot;SDOF Responses Near End&quot;/&gt;&lt;property id=&quot;20303&quot; value=&quot;-1&quot;/&gt;&lt;property id=&quot;20307&quot; value=&quot;424&quot;/&gt;&lt;property id=&quot;20309&quot; value=&quot;-1&quot;/&gt;&lt;/object&gt;&lt;object type=&quot;3&quot; unique_id=&quot;48287&quot;&gt;&lt;property id=&quot;20148&quot; value=&quot;5&quot;/&gt;&lt;property id=&quot;20300&quot; value=&quot;Slide 12&quot;/&gt;&lt;property id=&quot;20301&quot; value=&quot;Soft Mounted Systems &quot;/&gt;&lt;property id=&quot;20303&quot; value=&quot;-1&quot;/&gt;&lt;property id=&quot;20307&quot; value=&quot;425&quot;/&gt;&lt;property id=&quot;20309&quot; value=&quot;-1&quot;/&gt;&lt;/object&gt;&lt;object type=&quot;3&quot; unique_id=&quot;49090&quot;&gt;&lt;property id=&quot;20148&quot; value=&quot;5&quot;/&gt;&lt;property id=&quot;20300&quot; value=&quot;Slide 7&quot;/&gt;&lt;property id=&quot;20301&quot; value=&quot;SDOF Systems at Rest&quot;/&gt;&lt;property id=&quot;20303&quot; value=&quot;-1&quot;/&gt;&lt;property id=&quot;20307&quot; value=&quot;428&quot;/&gt;&lt;property id=&quot;20309&quot; value=&quot;-1&quot;/&gt;&lt;/object&gt;&lt;object type=&quot;3&quot; unique_id=&quot;49533&quot;&gt;&lt;property id=&quot;20148&quot; value=&quot;5&quot;/&gt;&lt;property id=&quot;20300&quot; value=&quot;Slide 13&quot;/&gt;&lt;property id=&quot;20301&quot; value=&quot;Isolated Avionics Box&quot;/&gt;&lt;property id=&quot;20303&quot; value=&quot;-1&quot;/&gt;&lt;property id=&quot;20307&quot; value=&quot;429&quot;/&gt;&lt;property id=&quot;20309&quot; value=&quot;-1&quot;/&gt;&lt;/object&gt;&lt;object type=&quot;3&quot; unique_id=&quot;49534&quot;&gt;&lt;property id=&quot;20148&quot; value=&quot;5&quot;/&gt;&lt;property id=&quot;20300&quot; value=&quot;Slide 14&quot;/&gt;&lt;property id=&quot;20301&quot; value=&quot;Hardmounted Systems&quot;/&gt;&lt;property id=&quot;20303&quot; value=&quot;-1&quot;/&gt;&lt;property id=&quot;20307&quot; value=&quot;430&quot;/&gt;&lt;property id=&quot;20309&quot; value=&quot;-1&quot;/&gt;&lt;/object&gt;&lt;object type=&quot;3&quot; unique_id=&quot;49685&quot;&gt;&lt;property id=&quot;20148&quot; value=&quot;5&quot;/&gt;&lt;property id=&quot;20300&quot; value=&quot;Slide 18&quot;/&gt;&lt;property id=&quot;20301&quot; value=&quot;Derivation (cont.) &quot;/&gt;&lt;property id=&quot;20303&quot; value=&quot;-1&quot;/&gt;&lt;property id=&quot;20307&quot; value=&quot;431&quot;/&gt;&lt;property id=&quot;20309&quot; value=&quot;-1&quot;/&gt;&lt;/object&gt;&lt;object type=&quot;3&quot; unique_id=&quot;50609&quot;&gt;&lt;property id=&quot;20148&quot; value=&quot;5&quot;/&gt;&lt;property id=&quot;20300&quot; value=&quot;Slide 20&quot;/&gt;&lt;property id=&quot;20301&quot; value=&quot;SDOF Example &quot;/&gt;&lt;property id=&quot;20303&quot; value=&quot;-1&quot;/&gt;&lt;property id=&quot;20307&quot; value=&quot;432&quot;/&gt;&lt;property id=&quot;20309&quot; value=&quot;-1&quot;/&gt;&lt;/object&gt;&lt;object type=&quot;3&quot; unique_id=&quot;50611&quot;&gt;&lt;property id=&quot;20148&quot; value=&quot;5&quot;/&gt;&lt;property id=&quot;20300&quot; value=&quot;Slide 25&quot;/&gt;&lt;property id=&quot;20301&quot; value=&quot;Summary of Three Cases&quot;/&gt;&lt;property id=&quot;20303&quot; value=&quot;-1&quot;/&gt;&lt;property id=&quot;20307&quot; value=&quot;434&quot;/&gt;&lt;property id=&quot;20309&quot; value=&quot;-1&quot;/&gt;&lt;/object&gt;&lt;object type=&quot;3&quot; unique_id=&quot;50612&quot;&gt;&lt;property id=&quot;20148&quot; value=&quot;5&quot;/&gt;&lt;property id=&quot;20300&quot; value=&quot;Slide 27&quot;/&gt;&lt;property id=&quot;20301&quot; value=&quot;SRS Plot&quot;/&gt;&lt;property id=&quot;20303&quot; value=&quot;-1&quot;/&gt;&lt;property id=&quot;20307&quot; value=&quot;435&quot;/&gt;&lt;property id=&quot;20309&quot; value=&quot;-1&quot;/&gt;&lt;/object&gt;&lt;object type=&quot;3&quot; unique_id=&quot;50684&quot;&gt;&lt;property id=&quot;20148&quot; value=&quot;5&quot;/&gt;&lt;property id=&quot;20300&quot; value=&quot;Slide 23&quot;/&gt;&lt;property id=&quot;20301&quot; value=&quot;SDOF Response 80 Hz&quot;/&gt;&lt;property id=&quot;20303&quot; value=&quot;-1&quot;/&gt;&lt;property id=&quot;20307&quot; value=&quot;436&quot;/&gt;&lt;property id=&quot;20309&quot; value=&quot;-1&quot;/&gt;&lt;/object&gt;&lt;object type=&quot;3&quot; unique_id=&quot;50685&quot;&gt;&lt;property id=&quot;20148&quot; value=&quot;5&quot;/&gt;&lt;property id=&quot;20300&quot; value=&quot;Slide 24&quot;/&gt;&lt;property id=&quot;20301&quot; value=&quot;SDOF Response 500 Hz&quot;/&gt;&lt;property id=&quot;20303&quot; value=&quot;-1&quot;/&gt;&lt;property id=&quot;20307&quot; value=&quot;437&quot;/&gt;&lt;property id=&quot;20309&quot; value=&quot;-1&quot;/&gt;&lt;/object&gt;&lt;object type=&quot;3&quot; unique_id=&quot;51212&quot;&gt;&lt;property id=&quot;20148&quot; value=&quot;5&quot;/&gt;&lt;property id=&quot;20300&quot; value=&quot;Slide 21&quot;/&gt;&lt;property id=&quot;20301&quot; value=&quot;halfsine.m - time history&quot;/&gt;&lt;property id=&quot;20303&quot; value=&quot;-1&quot;/&gt;&lt;property id=&quot;20307&quot; value=&quot;439&quot;/&gt;&lt;property id=&quot;20309&quot; value=&quot;-1&quot;/&gt;&lt;/object&gt;&lt;object type=&quot;3&quot; unique_id=&quot;51463&quot;&gt;&lt;property id=&quot;20148&quot; value=&quot;5&quot;/&gt;&lt;property id=&quot;20300&quot; value=&quot;Slide 8&quot;/&gt;&lt;property id=&quot;20301&quot; value=&quot;SDOF Response Video&quot;/&gt;&lt;property id=&quot;20303&quot; value=&quot;-1&quot;/&gt;&lt;property id=&quot;20307&quot; value=&quot;440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浥䘌಍⻀శ⌐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c.mp3"/>
  <p:tag name="PPSNARRATION" val="100,1126764742,C:\unit_21\NA_Unit_21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BBAC508F-AE0A-4983-BFAC-F8F8A0397610}&quot;/&gt;&lt;filename val=&quot;C:\Users\TOMIRV~1\AppData\Local\Temp\PR\data\asimages\{BBAC508F-AE0A-4983-BFAC-F8F8A0397610}.png&quot;/&gt;&lt;hasEffects val=&quot;1&quot;/&gt;&lt;left val=&quot;101.28&quot;/&gt;&lt;top val=&quot;155.28&quot;/&gt;&lt;width val=&quot;502.8&quot;/&gt;&lt;height val=&quot;220.8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c.mp3"/>
  <p:tag name="PPSNARRATION" val="101,1126764742,C:\unit_21\NA_Unit_21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3c.mp3"/>
  <p:tag name="PPSNARRATION" val="102,1126764742,C:\unit_21\NA_Unit_21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36CB7C7C-6957-4A80-89ED-F6A67CBE89B0}&quot;/&gt;&lt;filename val=&quot;C:\Users\TOMIRV~1\AppData\Local\Temp\PR\data\asimages\{36CB7C7C-6957-4A80-89ED-F6A67CBE89B0}.png&quot;/&gt;&lt;hasEffects val=&quot;1&quot;/&gt;&lt;left val=&quot;35.28&quot;/&gt;&lt;top val=&quot;21&quot;/&gt;&lt;width val=&quot;650.64&quot;/&gt;&lt;height val=&quot;92.64&quot;/&gt;&lt;/ThreeDShape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4c.mp3"/>
  <p:tag name="PPSNARRATION" val="103,1126764742,C:\unit_21\NA_Unit_21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5c.mp3"/>
  <p:tag name="PPSNARRATION" val="173,1126764742,C:\unit_21\NA_Unit_21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6c.mp3"/>
  <p:tag name="PPSNARRATION" val="180,1126764742,C:\unit_21\NA_Unit_21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7c.mp3"/>
  <p:tag name="PPSNARRATION" val="182,1126764742,C:\unit_21\NA_Unit_21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9c.mp3"/>
  <p:tag name="PPSNARRATION" val="188,1126764742,C:\unit_21\NA_Unit_21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0c.mp3"/>
  <p:tag name="PPSNARRATION" val="183,1126764742,C:\unit_21\NA_Unit_21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1c.mp3"/>
  <p:tag name="PPSNARRATION" val="184,1126764742,C:\unit_21\NA_Unit_21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2c .mp3"/>
  <p:tag name="PPSNARRATION" val="185,1126764742,C:\unit_21\NA_Unit_21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3c.mp3"/>
  <p:tag name="PPSNARRATION" val="189,1126764742,C:\unit_21\NA_Unit_21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4c.mp3"/>
  <p:tag name="PPSNARRATION" val="190,1126764742,C:\unit_21\NA_Unit_21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5c.mp3"/>
  <p:tag name="PPSNARRATION" val="168,1126764742,C:\unit_21\NA_Unit_21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6c.mp3"/>
  <p:tag name="PPSNARRATION" val="170,1126764742,C:\unit_21\NA_Unit_21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7c.mp3"/>
  <p:tag name="PPSNARRATION" val="171,1126764742,C:\unit_21\NA_Unit_21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8c.mp3"/>
  <p:tag name="PPSNARRATION" val="191,1126764742,C:\unit_21\NA_Unit_21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9c.mp3"/>
  <p:tag name="PPSNARRATION" val="172,1126764742,C:\unit_21\NA_Unit_21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0c.mp3"/>
  <p:tag name="PPSNARRATION" val="178,1126764742,C:\unit_21\NA_Unit_21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1c.mp3"/>
  <p:tag name="PPSNARRATION" val="199,1126764742,C:\unit_21\NA_Unit_21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2c.mp3"/>
  <p:tag name="PPSNARRATION" val="193,1126764742,C:\unit_21\NA_Unit_21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3c.mp3"/>
  <p:tag name="PPSNARRATION" val="194,1126764742,C:\unit_21\NA_Unit_21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4c.mp3"/>
  <p:tag name="PPSNARRATION" val="195,1126764742,C:\unit_21\NA_Unit_21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5c.mp3"/>
  <p:tag name="PPSNARRATION" val="196,1126764742,C:\unit_21\NA_Unit_21_PP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4FEDBE45-0E73-4B1B-88BD-AB538003EC00}&quot;/&gt;&lt;filename val=&quot;C:\Users\TOMIRV~1\AppData\Local\Temp\PR\data\asimages\{4FEDBE45-0E73-4B1B-88BD-AB538003EC00}.png&quot;/&gt;&lt;hasEffects val=&quot;0&quot;/&gt;&lt;left val=&quot;99&quot;/&gt;&lt;top val=&quot;261&quot;/&gt;&lt;width val=&quot;499.08&quot;/&gt;&lt;height val=&quot;157.08&quot;/&gt;&lt;/ThreeDShapeInfo&gt;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6c.mp3"/>
  <p:tag name="PPSNARRATION" val="179,1126764742,C:\unit_21\NA_Unit_21_PP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7c.mp3"/>
  <p:tag name="PPSNARRATION" val="197,1126764742,C:\unit_21\NA_Unit_21_PP_pptx\Media.ppcx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21287</TotalTime>
  <Words>921</Words>
  <Application>Microsoft Office PowerPoint</Application>
  <PresentationFormat>On-screen Show (4:3)</PresentationFormat>
  <Paragraphs>218</Paragraphs>
  <Slides>28</Slides>
  <Notes>3</Notes>
  <HiddenSlides>0</HiddenSlides>
  <MMClips>28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Slide 1</vt:lpstr>
      <vt:lpstr>This presentation is sponsored by</vt:lpstr>
      <vt:lpstr>      Contact Information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Tom Irvine</cp:lastModifiedBy>
  <cp:revision>838</cp:revision>
  <dcterms:created xsi:type="dcterms:W3CDTF">2010-11-01T13:18:21Z</dcterms:created>
  <dcterms:modified xsi:type="dcterms:W3CDTF">2011-03-03T21:41:28Z</dcterms:modified>
</cp:coreProperties>
</file>