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6" r:id="rId2"/>
    <p:sldId id="274" r:id="rId3"/>
    <p:sldId id="276" r:id="rId4"/>
    <p:sldId id="275" r:id="rId5"/>
    <p:sldId id="273" r:id="rId6"/>
    <p:sldId id="262" r:id="rId7"/>
    <p:sldId id="272" r:id="rId8"/>
    <p:sldId id="278" r:id="rId9"/>
    <p:sldId id="277" r:id="rId10"/>
    <p:sldId id="271" r:id="rId11"/>
    <p:sldId id="282" r:id="rId12"/>
    <p:sldId id="285" r:id="rId13"/>
    <p:sldId id="279" r:id="rId14"/>
    <p:sldId id="270" r:id="rId15"/>
    <p:sldId id="284" r:id="rId16"/>
    <p:sldId id="289" r:id="rId17"/>
    <p:sldId id="293" r:id="rId18"/>
    <p:sldId id="292" r:id="rId19"/>
    <p:sldId id="291" r:id="rId20"/>
    <p:sldId id="290" r:id="rId21"/>
    <p:sldId id="294" r:id="rId22"/>
    <p:sldId id="296" r:id="rId23"/>
    <p:sldId id="297" r:id="rId24"/>
    <p:sldId id="295" r:id="rId25"/>
    <p:sldId id="283" r:id="rId26"/>
    <p:sldId id="269" r:id="rId27"/>
    <p:sldId id="303" r:id="rId28"/>
    <p:sldId id="299" r:id="rId29"/>
    <p:sldId id="300" r:id="rId30"/>
    <p:sldId id="304" r:id="rId31"/>
    <p:sldId id="306" r:id="rId32"/>
    <p:sldId id="305" r:id="rId33"/>
    <p:sldId id="307" r:id="rId34"/>
    <p:sldId id="301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7594" autoAdjust="0"/>
    <p:restoredTop sz="94660"/>
  </p:normalViewPr>
  <p:slideViewPr>
    <p:cSldViewPr>
      <p:cViewPr varScale="1">
        <p:scale>
          <a:sx n="88" d="100"/>
          <a:sy n="88" d="100"/>
        </p:scale>
        <p:origin x="-16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2" Type="http://schemas.openxmlformats.org/officeDocument/2006/relationships/image" Target="../media/image4.wmf"/><Relationship Id="rId1" Type="http://schemas.openxmlformats.org/officeDocument/2006/relationships/image" Target="../media/image6.wmf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D0A468-1A01-4D50-BAEC-ECE99F105586}" type="datetimeFigureOut">
              <a:rPr lang="en-US" smtClean="0"/>
              <a:pPr/>
              <a:t>1/17/2015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2E4E72-CE99-462A-B720-1E1B289BC4F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1/17/2015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1/17/2015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1/17/2015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1/17/2015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1/17/2015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1/17/2015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60B652-08DF-40C5-80E9-FF8DDBC69698}" type="datetimeFigureOut">
              <a:rPr lang="en-US" smtClean="0"/>
              <a:pPr/>
              <a:t>1/17/2015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notesSlide" Target="../notesSlides/notesSlide7.xml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7.bin"/><Relationship Id="rId5" Type="http://schemas.openxmlformats.org/officeDocument/2006/relationships/oleObject" Target="../embeddings/oleObject6.bin"/><Relationship Id="rId10" Type="http://schemas.openxmlformats.org/officeDocument/2006/relationships/oleObject" Target="../embeddings/oleObject11.bin"/><Relationship Id="rId4" Type="http://schemas.openxmlformats.org/officeDocument/2006/relationships/oleObject" Target="../embeddings/oleObject5.bin"/><Relationship Id="rId9" Type="http://schemas.openxmlformats.org/officeDocument/2006/relationships/oleObject" Target="../embeddings/oleObject10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0" y="2514600"/>
            <a:ext cx="6934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dirty="0" smtClean="0">
                <a:solidFill>
                  <a:srgbClr val="006699"/>
                </a:solidFill>
                <a:latin typeface="Calibri"/>
              </a:rPr>
              <a:t>Shock Special Topics</a:t>
            </a:r>
            <a:endParaRPr kumimoji="0" lang="en-US" sz="2800" b="1" dirty="0">
              <a:solidFill>
                <a:srgbClr val="006699"/>
              </a:solidFill>
              <a:latin typeface="Calibri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14400" y="762000"/>
            <a:ext cx="4419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2800" b="1" dirty="0" smtClean="0">
                <a:solidFill>
                  <a:srgbClr val="008080"/>
                </a:solidFill>
                <a:latin typeface="Calibri"/>
              </a:rPr>
              <a:t>Unit 42</a:t>
            </a:r>
            <a:endParaRPr kumimoji="0" lang="en-US" sz="28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7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143000" y="3657600"/>
            <a:ext cx="6400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i="1" dirty="0" smtClean="0"/>
              <a:t>Accidental Drop Shock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i="1" dirty="0" smtClean="0"/>
              <a:t>Half-Sine Shock on Drop Tower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i="1" dirty="0" smtClean="0"/>
              <a:t>Half-Sine Shock on Shaker Table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i="1" dirty="0" smtClean="0"/>
              <a:t>Waveform Reconstructions via Wavelets</a:t>
            </a:r>
            <a:endParaRPr lang="en-US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90600" y="838200"/>
            <a:ext cx="4419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 smtClean="0">
                <a:solidFill>
                  <a:srgbClr val="008080"/>
                </a:solidFill>
                <a:latin typeface="Calibri"/>
              </a:rPr>
              <a:t>The Drop Seen Around the World</a:t>
            </a:r>
            <a:endParaRPr kumimoji="0" lang="en-US" sz="20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990600" y="5867400"/>
            <a:ext cx="73914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/>
              <a:t>First person to buy an </a:t>
            </a:r>
            <a:r>
              <a:rPr lang="en-US" sz="1700" dirty="0" err="1" smtClean="0"/>
              <a:t>iPhone</a:t>
            </a:r>
            <a:r>
              <a:rPr lang="en-US" sz="1700" dirty="0" smtClean="0"/>
              <a:t> 6 drops It on live TV, Perth, Australia, </a:t>
            </a:r>
            <a:r>
              <a:rPr lang="en-US" sz="1600" dirty="0" smtClean="0"/>
              <a:t>Sep 18, 2014</a:t>
            </a:r>
            <a:endParaRPr lang="en-US" sz="1700" dirty="0" smtClean="0"/>
          </a:p>
          <a:p>
            <a:endParaRPr lang="en-US" dirty="0"/>
          </a:p>
        </p:txBody>
      </p:sp>
      <p:pic>
        <p:nvPicPr>
          <p:cNvPr id="82946" name="Picture 2" descr="http://a.abcnews.com/images/Technology/ht_australia_iphone_drop_jc_140919_16x9_9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03866" y="1828800"/>
            <a:ext cx="6637865" cy="3733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Introduction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838200" y="1981200"/>
            <a:ext cx="7315200" cy="2362200"/>
          </a:xfrm>
        </p:spPr>
        <p:txBody>
          <a:bodyPr>
            <a:noAutofit/>
          </a:bodyPr>
          <a:lstStyle/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800" dirty="0" smtClean="0"/>
              <a:t>Drop shock is a very messy, nonlinear problem with potential plastic deformation, cracking, etc. </a:t>
            </a:r>
          </a:p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800" dirty="0" smtClean="0"/>
              <a:t>Making test measurements is probably more effective than analysis</a:t>
            </a:r>
          </a:p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800" dirty="0" smtClean="0"/>
              <a:t>The orientation of the item as it strikes the ground is one of several challenges for both measurement and analysis</a:t>
            </a:r>
          </a:p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800" dirty="0" smtClean="0"/>
              <a:t>But we can do some very simple modeling as a first approximation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Assumptions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1981200"/>
            <a:ext cx="7239000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dirty="0" smtClean="0"/>
              <a:t>The object can be modeled as a single-degree-of-freedom system subjected to initial velocity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dirty="0" smtClean="0"/>
              <a:t>The object is dropped from rest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dirty="0" smtClean="0"/>
              <a:t>There is no energy dissipation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dirty="0" smtClean="0"/>
              <a:t>The collision is perfectly elastic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dirty="0" smtClean="0"/>
              <a:t>The object remains attached to the floor via the spring after initial contact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dirty="0" smtClean="0"/>
              <a:t>The object freely vibrates at its natural frequency after contact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dirty="0" smtClean="0"/>
              <a:t>The system has a linear response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SDOF Model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762000" y="5029200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Dropped from rest at initial height</a:t>
            </a:r>
          </a:p>
        </p:txBody>
      </p:sp>
      <p:grpSp>
        <p:nvGrpSpPr>
          <p:cNvPr id="84993" name="Group 1"/>
          <p:cNvGrpSpPr>
            <a:grpSpLocks/>
          </p:cNvGrpSpPr>
          <p:nvPr/>
        </p:nvGrpSpPr>
        <p:grpSpPr bwMode="auto">
          <a:xfrm>
            <a:off x="4953000" y="2971800"/>
            <a:ext cx="2286000" cy="1617663"/>
            <a:chOff x="2766" y="5224"/>
            <a:chExt cx="2985" cy="2068"/>
          </a:xfrm>
        </p:grpSpPr>
        <p:sp>
          <p:nvSpPr>
            <p:cNvPr id="84994" name="Text Box 2"/>
            <p:cNvSpPr txBox="1">
              <a:spLocks noChangeArrowheads="1"/>
            </p:cNvSpPr>
            <p:nvPr/>
          </p:nvSpPr>
          <p:spPr bwMode="auto">
            <a:xfrm>
              <a:off x="2766" y="6292"/>
              <a:ext cx="659" cy="552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k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4995" name="Text Box 3"/>
            <p:cNvSpPr txBox="1">
              <a:spLocks noChangeArrowheads="1"/>
            </p:cNvSpPr>
            <p:nvPr/>
          </p:nvSpPr>
          <p:spPr bwMode="auto">
            <a:xfrm>
              <a:off x="4927" y="5224"/>
              <a:ext cx="824" cy="553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x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4996" name="Rectangle 4"/>
            <p:cNvSpPr>
              <a:spLocks noChangeArrowheads="1"/>
            </p:cNvSpPr>
            <p:nvPr/>
          </p:nvSpPr>
          <p:spPr bwMode="auto">
            <a:xfrm>
              <a:off x="3340" y="5471"/>
              <a:ext cx="965" cy="786"/>
            </a:xfrm>
            <a:prstGeom prst="rect">
              <a:avLst/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84997" name="Group 5"/>
            <p:cNvGrpSpPr>
              <a:grpSpLocks/>
            </p:cNvGrpSpPr>
            <p:nvPr/>
          </p:nvGrpSpPr>
          <p:grpSpPr bwMode="auto">
            <a:xfrm>
              <a:off x="2868" y="7028"/>
              <a:ext cx="2002" cy="264"/>
              <a:chOff x="4182" y="8668"/>
              <a:chExt cx="2407" cy="377"/>
            </a:xfrm>
          </p:grpSpPr>
          <p:sp>
            <p:nvSpPr>
              <p:cNvPr id="84998" name="Line 6"/>
              <p:cNvSpPr>
                <a:spLocks noChangeShapeType="1"/>
              </p:cNvSpPr>
              <p:nvPr/>
            </p:nvSpPr>
            <p:spPr bwMode="auto">
              <a:xfrm>
                <a:off x="4182" y="8668"/>
                <a:ext cx="2407" cy="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999" name="Line 7"/>
              <p:cNvSpPr>
                <a:spLocks noChangeShapeType="1"/>
              </p:cNvSpPr>
              <p:nvPr/>
            </p:nvSpPr>
            <p:spPr bwMode="auto">
              <a:xfrm flipV="1">
                <a:off x="4240" y="8668"/>
                <a:ext cx="290" cy="29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000" name="Line 8"/>
              <p:cNvSpPr>
                <a:spLocks noChangeShapeType="1"/>
              </p:cNvSpPr>
              <p:nvPr/>
            </p:nvSpPr>
            <p:spPr bwMode="auto">
              <a:xfrm flipV="1">
                <a:off x="5139" y="8668"/>
                <a:ext cx="290" cy="348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001" name="Line 9"/>
              <p:cNvSpPr>
                <a:spLocks noChangeShapeType="1"/>
              </p:cNvSpPr>
              <p:nvPr/>
            </p:nvSpPr>
            <p:spPr bwMode="auto">
              <a:xfrm flipV="1">
                <a:off x="5574" y="8668"/>
                <a:ext cx="319" cy="377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002" name="Line 10"/>
              <p:cNvSpPr>
                <a:spLocks noChangeShapeType="1"/>
              </p:cNvSpPr>
              <p:nvPr/>
            </p:nvSpPr>
            <p:spPr bwMode="auto">
              <a:xfrm flipV="1">
                <a:off x="6096" y="8668"/>
                <a:ext cx="232" cy="319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003" name="Line 11"/>
              <p:cNvSpPr>
                <a:spLocks noChangeShapeType="1"/>
              </p:cNvSpPr>
              <p:nvPr/>
            </p:nvSpPr>
            <p:spPr bwMode="auto">
              <a:xfrm flipV="1">
                <a:off x="4588" y="8668"/>
                <a:ext cx="348" cy="377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85004" name="Text Box 12"/>
            <p:cNvSpPr txBox="1">
              <a:spLocks noChangeArrowheads="1"/>
            </p:cNvSpPr>
            <p:nvPr/>
          </p:nvSpPr>
          <p:spPr bwMode="auto">
            <a:xfrm>
              <a:off x="3460" y="5587"/>
              <a:ext cx="704" cy="53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m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85005" name="Group 13"/>
            <p:cNvGrpSpPr>
              <a:grpSpLocks/>
            </p:cNvGrpSpPr>
            <p:nvPr/>
          </p:nvGrpSpPr>
          <p:grpSpPr bwMode="auto">
            <a:xfrm>
              <a:off x="3679" y="6255"/>
              <a:ext cx="243" cy="788"/>
              <a:chOff x="-19" y="0"/>
              <a:chExt cx="20048" cy="19999"/>
            </a:xfrm>
          </p:grpSpPr>
          <p:sp>
            <p:nvSpPr>
              <p:cNvPr id="85006" name="Line 14"/>
              <p:cNvSpPr>
                <a:spLocks noChangeShapeType="1"/>
              </p:cNvSpPr>
              <p:nvPr/>
            </p:nvSpPr>
            <p:spPr bwMode="auto">
              <a:xfrm>
                <a:off x="7917" y="0"/>
                <a:ext cx="144" cy="2102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007" name="Line 15"/>
              <p:cNvSpPr>
                <a:spLocks noChangeShapeType="1"/>
              </p:cNvSpPr>
              <p:nvPr/>
            </p:nvSpPr>
            <p:spPr bwMode="auto">
              <a:xfrm>
                <a:off x="9853" y="18316"/>
                <a:ext cx="144" cy="1683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008" name="Line 16"/>
              <p:cNvSpPr>
                <a:spLocks noChangeShapeType="1"/>
              </p:cNvSpPr>
              <p:nvPr/>
            </p:nvSpPr>
            <p:spPr bwMode="auto">
              <a:xfrm flipH="1">
                <a:off x="-19" y="8056"/>
                <a:ext cx="17952" cy="2266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009" name="Line 17"/>
              <p:cNvSpPr>
                <a:spLocks noChangeShapeType="1"/>
              </p:cNvSpPr>
              <p:nvPr/>
            </p:nvSpPr>
            <p:spPr bwMode="auto">
              <a:xfrm flipH="1">
                <a:off x="2077" y="12556"/>
                <a:ext cx="17952" cy="2265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010" name="Line 18"/>
              <p:cNvSpPr>
                <a:spLocks noChangeShapeType="1"/>
              </p:cNvSpPr>
              <p:nvPr/>
            </p:nvSpPr>
            <p:spPr bwMode="auto">
              <a:xfrm flipH="1">
                <a:off x="-19" y="3301"/>
                <a:ext cx="17952" cy="2265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011" name="Line 19"/>
              <p:cNvSpPr>
                <a:spLocks noChangeShapeType="1"/>
              </p:cNvSpPr>
              <p:nvPr/>
            </p:nvSpPr>
            <p:spPr bwMode="auto">
              <a:xfrm>
                <a:off x="2077" y="14787"/>
                <a:ext cx="17952" cy="2266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012" name="Line 20"/>
              <p:cNvSpPr>
                <a:spLocks noChangeShapeType="1"/>
              </p:cNvSpPr>
              <p:nvPr/>
            </p:nvSpPr>
            <p:spPr bwMode="auto">
              <a:xfrm>
                <a:off x="2077" y="5825"/>
                <a:ext cx="17952" cy="2265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013" name="Line 21"/>
              <p:cNvSpPr>
                <a:spLocks noChangeShapeType="1"/>
              </p:cNvSpPr>
              <p:nvPr/>
            </p:nvSpPr>
            <p:spPr bwMode="auto">
              <a:xfrm>
                <a:off x="-19" y="10386"/>
                <a:ext cx="17952" cy="2266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014" name="Line 22"/>
              <p:cNvSpPr>
                <a:spLocks noChangeShapeType="1"/>
              </p:cNvSpPr>
              <p:nvPr/>
            </p:nvSpPr>
            <p:spPr bwMode="auto">
              <a:xfrm flipV="1">
                <a:off x="9853" y="17053"/>
                <a:ext cx="8080" cy="875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015" name="Line 23"/>
              <p:cNvSpPr>
                <a:spLocks noChangeShapeType="1"/>
              </p:cNvSpPr>
              <p:nvPr/>
            </p:nvSpPr>
            <p:spPr bwMode="auto">
              <a:xfrm>
                <a:off x="7917" y="2071"/>
                <a:ext cx="8064" cy="1261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cxnSp>
          <p:nvCxnSpPr>
            <p:cNvPr id="85016" name="AutoShape 24"/>
            <p:cNvCxnSpPr>
              <a:cxnSpLocks noChangeShapeType="1"/>
            </p:cNvCxnSpPr>
            <p:nvPr/>
          </p:nvCxnSpPr>
          <p:spPr bwMode="auto">
            <a:xfrm rot="16200000">
              <a:off x="4198" y="5589"/>
              <a:ext cx="670" cy="458"/>
            </a:xfrm>
            <a:prstGeom prst="bentConnector3">
              <a:avLst>
                <a:gd name="adj1" fmla="val 50000"/>
              </a:avLst>
            </a:prstGeom>
            <a:noFill/>
            <a:ln w="19050">
              <a:solidFill>
                <a:srgbClr val="000000"/>
              </a:solidFill>
              <a:miter lim="800000"/>
              <a:headEnd/>
              <a:tailEnd type="triangle" w="med" len="med"/>
            </a:ln>
          </p:spPr>
        </p:cxnSp>
      </p:grpSp>
      <p:grpSp>
        <p:nvGrpSpPr>
          <p:cNvPr id="85039" name="Group 47"/>
          <p:cNvGrpSpPr>
            <a:grpSpLocks/>
          </p:cNvGrpSpPr>
          <p:nvPr/>
        </p:nvGrpSpPr>
        <p:grpSpPr bwMode="auto">
          <a:xfrm>
            <a:off x="1295400" y="1981200"/>
            <a:ext cx="2286000" cy="2590800"/>
            <a:chOff x="2766" y="5224"/>
            <a:chExt cx="2985" cy="3523"/>
          </a:xfrm>
        </p:grpSpPr>
        <p:sp>
          <p:nvSpPr>
            <p:cNvPr id="85040" name="Text Box 48"/>
            <p:cNvSpPr txBox="1">
              <a:spLocks noChangeArrowheads="1"/>
            </p:cNvSpPr>
            <p:nvPr/>
          </p:nvSpPr>
          <p:spPr bwMode="auto">
            <a:xfrm>
              <a:off x="2766" y="6292"/>
              <a:ext cx="659" cy="552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k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5041" name="Text Box 49"/>
            <p:cNvSpPr txBox="1">
              <a:spLocks noChangeArrowheads="1"/>
            </p:cNvSpPr>
            <p:nvPr/>
          </p:nvSpPr>
          <p:spPr bwMode="auto">
            <a:xfrm>
              <a:off x="4927" y="5224"/>
              <a:ext cx="824" cy="553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x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5042" name="Rectangle 50"/>
            <p:cNvSpPr>
              <a:spLocks noChangeArrowheads="1"/>
            </p:cNvSpPr>
            <p:nvPr/>
          </p:nvSpPr>
          <p:spPr bwMode="auto">
            <a:xfrm>
              <a:off x="3340" y="5471"/>
              <a:ext cx="965" cy="786"/>
            </a:xfrm>
            <a:prstGeom prst="rect">
              <a:avLst/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043" name="Text Box 51"/>
            <p:cNvSpPr txBox="1">
              <a:spLocks noChangeArrowheads="1"/>
            </p:cNvSpPr>
            <p:nvPr/>
          </p:nvSpPr>
          <p:spPr bwMode="auto">
            <a:xfrm>
              <a:off x="3460" y="5587"/>
              <a:ext cx="704" cy="53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m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85044" name="AutoShape 52"/>
            <p:cNvCxnSpPr>
              <a:cxnSpLocks noChangeShapeType="1"/>
            </p:cNvCxnSpPr>
            <p:nvPr/>
          </p:nvCxnSpPr>
          <p:spPr bwMode="auto">
            <a:xfrm rot="16200000">
              <a:off x="4198" y="5589"/>
              <a:ext cx="670" cy="458"/>
            </a:xfrm>
            <a:prstGeom prst="bentConnector3">
              <a:avLst>
                <a:gd name="adj1" fmla="val 50000"/>
              </a:avLst>
            </a:prstGeom>
            <a:noFill/>
            <a:ln w="19050">
              <a:solidFill>
                <a:srgbClr val="000000"/>
              </a:solidFill>
              <a:miter lim="800000"/>
              <a:headEnd/>
              <a:tailEnd type="triangle" w="med" len="med"/>
            </a:ln>
          </p:spPr>
        </p:cxnSp>
        <p:sp>
          <p:nvSpPr>
            <p:cNvPr id="85045" name="Line 53"/>
            <p:cNvSpPr>
              <a:spLocks noChangeShapeType="1"/>
            </p:cNvSpPr>
            <p:nvPr/>
          </p:nvSpPr>
          <p:spPr bwMode="auto">
            <a:xfrm>
              <a:off x="3018" y="8483"/>
              <a:ext cx="2002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046" name="Line 54"/>
            <p:cNvSpPr>
              <a:spLocks noChangeShapeType="1"/>
            </p:cNvSpPr>
            <p:nvPr/>
          </p:nvSpPr>
          <p:spPr bwMode="auto">
            <a:xfrm flipV="1">
              <a:off x="3066" y="8483"/>
              <a:ext cx="241" cy="203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047" name="Line 55"/>
            <p:cNvSpPr>
              <a:spLocks noChangeShapeType="1"/>
            </p:cNvSpPr>
            <p:nvPr/>
          </p:nvSpPr>
          <p:spPr bwMode="auto">
            <a:xfrm flipV="1">
              <a:off x="3814" y="8483"/>
              <a:ext cx="241" cy="244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048" name="Line 56"/>
            <p:cNvSpPr>
              <a:spLocks noChangeShapeType="1"/>
            </p:cNvSpPr>
            <p:nvPr/>
          </p:nvSpPr>
          <p:spPr bwMode="auto">
            <a:xfrm flipV="1">
              <a:off x="4176" y="8483"/>
              <a:ext cx="265" cy="264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049" name="Line 57"/>
            <p:cNvSpPr>
              <a:spLocks noChangeShapeType="1"/>
            </p:cNvSpPr>
            <p:nvPr/>
          </p:nvSpPr>
          <p:spPr bwMode="auto">
            <a:xfrm flipV="1">
              <a:off x="4610" y="8483"/>
              <a:ext cx="193" cy="223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050" name="Line 58"/>
            <p:cNvSpPr>
              <a:spLocks noChangeShapeType="1"/>
            </p:cNvSpPr>
            <p:nvPr/>
          </p:nvSpPr>
          <p:spPr bwMode="auto">
            <a:xfrm flipV="1">
              <a:off x="3356" y="8483"/>
              <a:ext cx="289" cy="264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051" name="Line 59"/>
            <p:cNvSpPr>
              <a:spLocks noChangeShapeType="1"/>
            </p:cNvSpPr>
            <p:nvPr/>
          </p:nvSpPr>
          <p:spPr bwMode="auto">
            <a:xfrm>
              <a:off x="3775" y="6255"/>
              <a:ext cx="2" cy="83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 type="none" w="sm" len="sm"/>
              <a:tailEnd type="none" w="sm" len="sm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052" name="Line 60"/>
            <p:cNvSpPr>
              <a:spLocks noChangeShapeType="1"/>
            </p:cNvSpPr>
            <p:nvPr/>
          </p:nvSpPr>
          <p:spPr bwMode="auto">
            <a:xfrm>
              <a:off x="3799" y="6977"/>
              <a:ext cx="1" cy="6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 type="none" w="sm" len="sm"/>
              <a:tailEnd type="none" w="sm" len="sm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053" name="Line 61"/>
            <p:cNvSpPr>
              <a:spLocks noChangeShapeType="1"/>
            </p:cNvSpPr>
            <p:nvPr/>
          </p:nvSpPr>
          <p:spPr bwMode="auto">
            <a:xfrm flipH="1">
              <a:off x="3679" y="6572"/>
              <a:ext cx="218" cy="9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 type="none" w="sm" len="sm"/>
              <a:tailEnd type="none" w="sm" len="sm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054" name="Line 62"/>
            <p:cNvSpPr>
              <a:spLocks noChangeShapeType="1"/>
            </p:cNvSpPr>
            <p:nvPr/>
          </p:nvSpPr>
          <p:spPr bwMode="auto">
            <a:xfrm flipH="1">
              <a:off x="3704" y="6750"/>
              <a:ext cx="218" cy="89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 type="none" w="sm" len="sm"/>
              <a:tailEnd type="none" w="sm" len="sm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055" name="Line 63"/>
            <p:cNvSpPr>
              <a:spLocks noChangeShapeType="1"/>
            </p:cNvSpPr>
            <p:nvPr/>
          </p:nvSpPr>
          <p:spPr bwMode="auto">
            <a:xfrm flipH="1">
              <a:off x="3679" y="6385"/>
              <a:ext cx="218" cy="89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 type="none" w="sm" len="sm"/>
              <a:tailEnd type="none" w="sm" len="sm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056" name="Line 64"/>
            <p:cNvSpPr>
              <a:spLocks noChangeShapeType="1"/>
            </p:cNvSpPr>
            <p:nvPr/>
          </p:nvSpPr>
          <p:spPr bwMode="auto">
            <a:xfrm>
              <a:off x="3704" y="6838"/>
              <a:ext cx="218" cy="89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 type="none" w="sm" len="sm"/>
              <a:tailEnd type="none" w="sm" len="sm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057" name="Line 65"/>
            <p:cNvSpPr>
              <a:spLocks noChangeShapeType="1"/>
            </p:cNvSpPr>
            <p:nvPr/>
          </p:nvSpPr>
          <p:spPr bwMode="auto">
            <a:xfrm>
              <a:off x="3704" y="6485"/>
              <a:ext cx="218" cy="89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 type="none" w="sm" len="sm"/>
              <a:tailEnd type="none" w="sm" len="sm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058" name="Line 66"/>
            <p:cNvSpPr>
              <a:spLocks noChangeShapeType="1"/>
            </p:cNvSpPr>
            <p:nvPr/>
          </p:nvSpPr>
          <p:spPr bwMode="auto">
            <a:xfrm>
              <a:off x="3679" y="6664"/>
              <a:ext cx="218" cy="9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 type="none" w="sm" len="sm"/>
              <a:tailEnd type="none" w="sm" len="sm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059" name="Line 67"/>
            <p:cNvSpPr>
              <a:spLocks noChangeShapeType="1"/>
            </p:cNvSpPr>
            <p:nvPr/>
          </p:nvSpPr>
          <p:spPr bwMode="auto">
            <a:xfrm flipV="1">
              <a:off x="3799" y="6927"/>
              <a:ext cx="98" cy="34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 type="none" w="sm" len="sm"/>
              <a:tailEnd type="none" w="sm" len="sm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060" name="Line 68"/>
            <p:cNvSpPr>
              <a:spLocks noChangeShapeType="1"/>
            </p:cNvSpPr>
            <p:nvPr/>
          </p:nvSpPr>
          <p:spPr bwMode="auto">
            <a:xfrm>
              <a:off x="3775" y="6337"/>
              <a:ext cx="98" cy="49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 type="none" w="sm" len="sm"/>
              <a:tailEnd type="none" w="sm" len="sm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74" name="TextBox 73"/>
          <p:cNvSpPr txBox="1"/>
          <p:nvPr/>
        </p:nvSpPr>
        <p:spPr>
          <a:xfrm>
            <a:off x="4724400" y="5029200"/>
            <a:ext cx="3429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Attaches to ground upon initial contact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2057400" y="5791200"/>
            <a:ext cx="533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where 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m </a:t>
            </a:r>
            <a:r>
              <a:rPr lang="en-US" sz="1600" dirty="0" smtClean="0"/>
              <a:t> is mass,  and 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k </a:t>
            </a:r>
            <a:r>
              <a:rPr lang="en-US" sz="1600" dirty="0" smtClean="0"/>
              <a:t> is stiffness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066800" y="4267200"/>
            <a:ext cx="73914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/>
              <a:t>where             is the drop height above the ground,  and g is gravity acceleration </a:t>
            </a:r>
          </a:p>
          <a:p>
            <a:endParaRPr lang="en-US" sz="1700" dirty="0" smtClean="0"/>
          </a:p>
          <a:p>
            <a:r>
              <a:rPr lang="en-US" sz="1700" dirty="0" smtClean="0"/>
              <a:t>Next, solve the undamped, free vibration problem with the initial velocity given above.  Also, initial displacement is zero.</a:t>
            </a:r>
          </a:p>
        </p:txBody>
      </p:sp>
      <p:sp>
        <p:nvSpPr>
          <p:cNvPr id="4" name="Rectangle 3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Some High School Physics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990600" y="1676400"/>
            <a:ext cx="6858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/>
              <a:t>The initial velocity of the object as it strikes the ground can be found by equating the change in kinetic energy with the change in potential energy:</a:t>
            </a:r>
            <a:endParaRPr lang="en-US" sz="1700" dirty="0"/>
          </a:p>
        </p:txBody>
      </p:sp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5057" name="Object 1"/>
          <p:cNvGraphicFramePr>
            <a:graphicFrameLocks noChangeAspect="1"/>
          </p:cNvGraphicFramePr>
          <p:nvPr/>
        </p:nvGraphicFramePr>
        <p:xfrm>
          <a:off x="2971800" y="2590800"/>
          <a:ext cx="1466850" cy="533400"/>
        </p:xfrm>
        <a:graphic>
          <a:graphicData uri="http://schemas.openxmlformats.org/presentationml/2006/ole">
            <p:oleObj spid="_x0000_s45057" name="Equation" r:id="rId4" imgW="1054100" imgH="393700" progId="Equation.3">
              <p:embed/>
            </p:oleObj>
          </a:graphicData>
        </a:graphic>
      </p:graphicFrame>
      <p:graphicFrame>
        <p:nvGraphicFramePr>
          <p:cNvPr id="45059" name="Object 3"/>
          <p:cNvGraphicFramePr>
            <a:graphicFrameLocks noChangeAspect="1"/>
          </p:cNvGraphicFramePr>
          <p:nvPr/>
        </p:nvGraphicFramePr>
        <p:xfrm>
          <a:off x="1905000" y="4343400"/>
          <a:ext cx="316524" cy="228600"/>
        </p:xfrm>
        <a:graphic>
          <a:graphicData uri="http://schemas.openxmlformats.org/presentationml/2006/ole">
            <p:oleObj spid="_x0000_s45059" name="Equation" r:id="rId5" imgW="228600" imgH="164880" progId="Equation.3">
              <p:embed/>
            </p:oleObj>
          </a:graphicData>
        </a:graphic>
      </p:graphicFrame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5060" name="Object 4"/>
          <p:cNvGraphicFramePr>
            <a:graphicFrameLocks noChangeAspect="1"/>
          </p:cNvGraphicFramePr>
          <p:nvPr/>
        </p:nvGraphicFramePr>
        <p:xfrm>
          <a:off x="2971800" y="3505200"/>
          <a:ext cx="1371600" cy="346229"/>
        </p:xfrm>
        <a:graphic>
          <a:graphicData uri="http://schemas.openxmlformats.org/presentationml/2006/ole">
            <p:oleObj spid="_x0000_s45060" name="Equation" r:id="rId6" imgW="990170" imgH="253890" progId="Equation.3">
              <p:embed/>
            </p:oleObj>
          </a:graphicData>
        </a:graphic>
      </p:graphicFrame>
      <p:sp>
        <p:nvSpPr>
          <p:cNvPr id="4506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5062" name="Object 6"/>
          <p:cNvGraphicFramePr>
            <a:graphicFrameLocks noChangeAspect="1"/>
          </p:cNvGraphicFramePr>
          <p:nvPr/>
        </p:nvGraphicFramePr>
        <p:xfrm>
          <a:off x="2895600" y="5638800"/>
          <a:ext cx="1331913" cy="315913"/>
        </p:xfrm>
        <a:graphic>
          <a:graphicData uri="http://schemas.openxmlformats.org/presentationml/2006/ole">
            <p:oleObj spid="_x0000_s45062" name="Equation" r:id="rId7" imgW="85068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762000"/>
            <a:ext cx="51054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 smtClean="0">
                <a:solidFill>
                  <a:srgbClr val="008080"/>
                </a:solidFill>
                <a:latin typeface="Calibri"/>
              </a:rPr>
              <a:t>Solve Equation of Motion for Peak Responses</a:t>
            </a:r>
            <a:endParaRPr kumimoji="0" lang="en-US" sz="20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graphicFrame>
        <p:nvGraphicFramePr>
          <p:cNvPr id="87041" name="Object 1"/>
          <p:cNvGraphicFramePr>
            <a:graphicFrameLocks noChangeAspect="1"/>
          </p:cNvGraphicFramePr>
          <p:nvPr/>
        </p:nvGraphicFramePr>
        <p:xfrm>
          <a:off x="1447800" y="1981200"/>
          <a:ext cx="1431925" cy="315913"/>
        </p:xfrm>
        <a:graphic>
          <a:graphicData uri="http://schemas.openxmlformats.org/presentationml/2006/ole">
            <p:oleObj spid="_x0000_s87041" name="Equation" r:id="rId4" imgW="914400" imgH="203040" progId="Equation.3">
              <p:embed/>
            </p:oleObj>
          </a:graphicData>
        </a:graphic>
      </p:graphicFrame>
      <p:graphicFrame>
        <p:nvGraphicFramePr>
          <p:cNvPr id="87042" name="Object 2"/>
          <p:cNvGraphicFramePr>
            <a:graphicFrameLocks noChangeAspect="1"/>
          </p:cNvGraphicFramePr>
          <p:nvPr/>
        </p:nvGraphicFramePr>
        <p:xfrm>
          <a:off x="4724400" y="1981200"/>
          <a:ext cx="1371600" cy="346075"/>
        </p:xfrm>
        <a:graphic>
          <a:graphicData uri="http://schemas.openxmlformats.org/presentationml/2006/ole">
            <p:oleObj spid="_x0000_s87042" name="Equation" r:id="rId5" imgW="990170" imgH="253890" progId="Equation.3">
              <p:embed/>
            </p:oleObj>
          </a:graphicData>
        </a:graphic>
      </p:graphicFrame>
      <p:graphicFrame>
        <p:nvGraphicFramePr>
          <p:cNvPr id="87043" name="Object 3"/>
          <p:cNvGraphicFramePr>
            <a:graphicFrameLocks noChangeAspect="1"/>
          </p:cNvGraphicFramePr>
          <p:nvPr/>
        </p:nvGraphicFramePr>
        <p:xfrm>
          <a:off x="3429000" y="1981200"/>
          <a:ext cx="877887" cy="293688"/>
        </p:xfrm>
        <a:graphic>
          <a:graphicData uri="http://schemas.openxmlformats.org/presentationml/2006/ole">
            <p:oleObj spid="_x0000_s87043" name="Equation" r:id="rId6" imgW="634680" imgH="215640" progId="Equation.3">
              <p:embed/>
            </p:oleObj>
          </a:graphicData>
        </a:graphic>
      </p:graphicFrame>
      <p:sp>
        <p:nvSpPr>
          <p:cNvPr id="9" name="Rectangle 8"/>
          <p:cNvSpPr/>
          <p:nvPr/>
        </p:nvSpPr>
        <p:spPr>
          <a:xfrm>
            <a:off x="1295400" y="3276600"/>
            <a:ext cx="2754152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700" dirty="0" smtClean="0"/>
              <a:t>The resulting displacement is</a:t>
            </a:r>
            <a:endParaRPr lang="en-US" sz="1700" dirty="0"/>
          </a:p>
        </p:txBody>
      </p:sp>
      <p:sp>
        <p:nvSpPr>
          <p:cNvPr id="10" name="Rectangle 9"/>
          <p:cNvSpPr/>
          <p:nvPr/>
        </p:nvSpPr>
        <p:spPr>
          <a:xfrm>
            <a:off x="1295400" y="4343400"/>
            <a:ext cx="1432893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700" dirty="0" smtClean="0"/>
              <a:t>The velocity is</a:t>
            </a:r>
            <a:endParaRPr lang="en-US" sz="1700" dirty="0"/>
          </a:p>
        </p:txBody>
      </p:sp>
      <p:sp>
        <p:nvSpPr>
          <p:cNvPr id="11" name="Rectangle 10"/>
          <p:cNvSpPr/>
          <p:nvPr/>
        </p:nvSpPr>
        <p:spPr>
          <a:xfrm>
            <a:off x="1295400" y="5334000"/>
            <a:ext cx="1830822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700" dirty="0" smtClean="0"/>
              <a:t>The acceleration is</a:t>
            </a:r>
            <a:endParaRPr lang="en-US" sz="1700" dirty="0"/>
          </a:p>
        </p:txBody>
      </p:sp>
      <p:sp>
        <p:nvSpPr>
          <p:cNvPr id="87045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7044" name="Object 4"/>
          <p:cNvGraphicFramePr>
            <a:graphicFrameLocks noChangeAspect="1"/>
          </p:cNvGraphicFramePr>
          <p:nvPr/>
        </p:nvGraphicFramePr>
        <p:xfrm>
          <a:off x="1752600" y="2590800"/>
          <a:ext cx="1341120" cy="381000"/>
        </p:xfrm>
        <a:graphic>
          <a:graphicData uri="http://schemas.openxmlformats.org/presentationml/2006/ole">
            <p:oleObj spid="_x0000_s87044" name="Equation" r:id="rId7" imgW="850531" imgH="241195" progId="Equation.3">
              <p:embed/>
            </p:oleObj>
          </a:graphicData>
        </a:graphic>
      </p:graphicFrame>
      <p:graphicFrame>
        <p:nvGraphicFramePr>
          <p:cNvPr id="87046" name="Object 6"/>
          <p:cNvGraphicFramePr>
            <a:graphicFrameLocks noChangeAspect="1"/>
          </p:cNvGraphicFramePr>
          <p:nvPr/>
        </p:nvGraphicFramePr>
        <p:xfrm>
          <a:off x="3733800" y="3657600"/>
          <a:ext cx="1443038" cy="668337"/>
        </p:xfrm>
        <a:graphic>
          <a:graphicData uri="http://schemas.openxmlformats.org/presentationml/2006/ole">
            <p:oleObj spid="_x0000_s87046" name="Equation" r:id="rId8" imgW="1015920" imgH="469800" progId="Equation.3">
              <p:embed/>
            </p:oleObj>
          </a:graphicData>
        </a:graphic>
      </p:graphicFrame>
      <p:sp>
        <p:nvSpPr>
          <p:cNvPr id="8704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7047" name="Object 7"/>
          <p:cNvGraphicFramePr>
            <a:graphicFrameLocks noChangeAspect="1"/>
          </p:cNvGraphicFramePr>
          <p:nvPr/>
        </p:nvGraphicFramePr>
        <p:xfrm>
          <a:off x="3733800" y="4724400"/>
          <a:ext cx="1524000" cy="381000"/>
        </p:xfrm>
        <a:graphic>
          <a:graphicData uri="http://schemas.openxmlformats.org/presentationml/2006/ole">
            <p:oleObj spid="_x0000_s87047" name="Equation" r:id="rId9" imgW="1040948" imgH="266584" progId="Equation.3">
              <p:embed/>
            </p:oleObj>
          </a:graphicData>
        </a:graphic>
      </p:graphicFrame>
      <p:sp>
        <p:nvSpPr>
          <p:cNvPr id="8705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7049" name="Object 9"/>
          <p:cNvGraphicFramePr>
            <a:graphicFrameLocks noChangeAspect="1"/>
          </p:cNvGraphicFramePr>
          <p:nvPr/>
        </p:nvGraphicFramePr>
        <p:xfrm>
          <a:off x="3810000" y="5638800"/>
          <a:ext cx="1806223" cy="381000"/>
        </p:xfrm>
        <a:graphic>
          <a:graphicData uri="http://schemas.openxmlformats.org/presentationml/2006/ole">
            <p:oleObj spid="_x0000_s87049" name="Equation" r:id="rId10" imgW="1231366" imgH="266584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295400" y="6172200"/>
            <a:ext cx="640080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/>
              <a:t>Miscellaneous &gt; Shock &gt; Accidental Drop Shock</a:t>
            </a:r>
            <a:endParaRPr lang="en-US" sz="1700" dirty="0"/>
          </a:p>
        </p:txBody>
      </p:sp>
      <p:sp>
        <p:nvSpPr>
          <p:cNvPr id="8" name="Rectangle 7"/>
          <p:cNvSpPr/>
          <p:nvPr/>
        </p:nvSpPr>
        <p:spPr>
          <a:xfrm>
            <a:off x="8229600" y="1219200"/>
            <a:ext cx="6858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37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457200"/>
            <a:ext cx="8323263" cy="541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Peak Response Values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143000" y="2438400"/>
          <a:ext cx="6096000" cy="1722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Natural Freq (Hz)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Displacement</a:t>
                      </a:r>
                      <a:r>
                        <a:rPr lang="en-US" sz="1700" baseline="0" dirty="0" smtClean="0"/>
                        <a:t> </a:t>
                      </a:r>
                    </a:p>
                    <a:p>
                      <a:pPr algn="ctr"/>
                      <a:r>
                        <a:rPr lang="en-US" sz="1700" baseline="0" dirty="0" smtClean="0"/>
                        <a:t>(in)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Velocity</a:t>
                      </a:r>
                    </a:p>
                    <a:p>
                      <a:pPr algn="ctr"/>
                      <a:r>
                        <a:rPr lang="en-US" sz="1700" dirty="0" smtClean="0"/>
                        <a:t>(in/sec)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Acceleration</a:t>
                      </a:r>
                    </a:p>
                    <a:p>
                      <a:pPr algn="ctr"/>
                      <a:r>
                        <a:rPr lang="en-US" sz="1700" dirty="0" smtClean="0"/>
                        <a:t>(G)</a:t>
                      </a:r>
                      <a:endParaRPr lang="en-US" sz="17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0.133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543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0.044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1630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0.027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2710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143000" y="1828800"/>
            <a:ext cx="327660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sz="1700" dirty="0" smtClean="0"/>
              <a:t>Drop height = 36 inches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143000" y="4724400"/>
            <a:ext cx="6705600" cy="1143000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buClr>
                <a:schemeClr val="tx2"/>
              </a:buClr>
            </a:pPr>
            <a:r>
              <a:rPr lang="en-US" sz="1700" dirty="0" smtClean="0"/>
              <a:t>100 in/sec is “severity threshold” per some references</a:t>
            </a:r>
          </a:p>
          <a:p>
            <a:pPr>
              <a:spcBef>
                <a:spcPts val="600"/>
              </a:spcBef>
              <a:buClr>
                <a:schemeClr val="tx2"/>
              </a:buClr>
            </a:pPr>
            <a:r>
              <a:rPr lang="en-US" sz="1700" dirty="0" smtClean="0"/>
              <a:t> Drop height of 13 inches yields 100 in/sec </a:t>
            </a:r>
          </a:p>
          <a:p>
            <a:pPr>
              <a:spcBef>
                <a:spcPts val="600"/>
              </a:spcBef>
              <a:buClr>
                <a:schemeClr val="tx2"/>
              </a:buClr>
            </a:pPr>
            <a:r>
              <a:rPr lang="en-US" sz="1700" dirty="0" smtClean="0"/>
              <a:t>See Webinar 29, Gaberson’s papers, MIL-STD-810E, etc</a:t>
            </a:r>
            <a:r>
              <a:rPr lang="en-US" sz="1800" dirty="0" smtClean="0"/>
              <a:t>. </a:t>
            </a:r>
          </a:p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endParaRPr lang="en-US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600" y="1219200"/>
            <a:ext cx="1847850" cy="486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7620000" y="434340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platform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7696200" y="5029200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base</a:t>
            </a:r>
            <a:endParaRPr lang="en-US" dirty="0"/>
          </a:p>
        </p:txBody>
      </p:sp>
      <p:cxnSp>
        <p:nvCxnSpPr>
          <p:cNvPr id="10" name="Straight Arrow Connector 9"/>
          <p:cNvCxnSpPr/>
          <p:nvPr/>
        </p:nvCxnSpPr>
        <p:spPr>
          <a:xfrm rot="10800000" flipV="1">
            <a:off x="7010400" y="5257800"/>
            <a:ext cx="609600" cy="120134"/>
          </a:xfrm>
          <a:prstGeom prst="straightConnector1">
            <a:avLst/>
          </a:prstGeom>
          <a:ln w="2540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10800000" flipV="1">
            <a:off x="7010400" y="4572000"/>
            <a:ext cx="533400" cy="196334"/>
          </a:xfrm>
          <a:prstGeom prst="straightConnector1">
            <a:avLst/>
          </a:prstGeom>
          <a:ln w="2540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381000" y="1371600"/>
            <a:ext cx="4724400" cy="4847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/>
              <a:t>Classical pulse shock testing has traditionally been performed on a drop tower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/>
              <a:t>The component is mounted on a platform which is raised to a certain height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/>
              <a:t>The platform is then released and travels downward to the base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/>
              <a:t>The base has pneumatic pistons to control the impact of the platform against the base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/>
              <a:t>In addition, the platform and base both have cushions for the model shown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/>
              <a:t>The pulse type, amplitude, and duration are determined by the initial height, cushions, and the pressure in the pistons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33400" y="5334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Shock Testing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4196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200" b="1" dirty="0" smtClean="0">
                <a:solidFill>
                  <a:srgbClr val="008080"/>
                </a:solidFill>
                <a:latin typeface="Calibri"/>
              </a:rPr>
              <a:t>Half-Sine Shock Concerns</a:t>
            </a:r>
            <a:endParaRPr kumimoji="0" lang="en-US" sz="22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38200" y="1676400"/>
            <a:ext cx="7315200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/>
              <a:t>Consider total velocity change, net velocity and displacements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/>
              <a:t>Drop Towers can ideally be configured for 0% to 100% rebound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4196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200" b="1" dirty="0" smtClean="0">
                <a:solidFill>
                  <a:srgbClr val="008080"/>
                </a:solidFill>
                <a:latin typeface="Calibri"/>
              </a:rPr>
              <a:t>50 G, 11 </a:t>
            </a:r>
            <a:r>
              <a:rPr lang="en-US" sz="2200" b="1" dirty="0" err="1" smtClean="0">
                <a:solidFill>
                  <a:srgbClr val="008080"/>
                </a:solidFill>
                <a:latin typeface="Calibri"/>
              </a:rPr>
              <a:t>msec</a:t>
            </a:r>
            <a:r>
              <a:rPr lang="en-US" sz="2200" b="1" dirty="0" smtClean="0">
                <a:solidFill>
                  <a:srgbClr val="008080"/>
                </a:solidFill>
                <a:latin typeface="Calibri"/>
              </a:rPr>
              <a:t> Half-Sine Pulse</a:t>
            </a:r>
            <a:endParaRPr kumimoji="0" lang="en-US" sz="22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952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1600200"/>
            <a:ext cx="5867400" cy="4721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6934200" y="3429000"/>
            <a:ext cx="1981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Assumes zero initial velocity and zero initial displacement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457200"/>
            <a:ext cx="7485063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209800" y="6172200"/>
            <a:ext cx="4572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Miscellaneous &gt; Shock &gt; Half-Sine Shock Text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4196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200" b="1" dirty="0" smtClean="0">
                <a:solidFill>
                  <a:srgbClr val="008080"/>
                </a:solidFill>
                <a:latin typeface="Calibri"/>
              </a:rPr>
              <a:t>50 G, 11 </a:t>
            </a:r>
            <a:r>
              <a:rPr lang="en-US" sz="2200" b="1" dirty="0" err="1" smtClean="0">
                <a:solidFill>
                  <a:srgbClr val="008080"/>
                </a:solidFill>
                <a:latin typeface="Calibri"/>
              </a:rPr>
              <a:t>msec</a:t>
            </a:r>
            <a:r>
              <a:rPr lang="en-US" sz="2200" b="1" dirty="0" smtClean="0">
                <a:solidFill>
                  <a:srgbClr val="008080"/>
                </a:solidFill>
                <a:latin typeface="Calibri"/>
              </a:rPr>
              <a:t>, Half-Sine Pulse</a:t>
            </a:r>
            <a:endParaRPr kumimoji="0" lang="en-US" sz="22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1219200" y="4572000"/>
            <a:ext cx="64008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/>
              <a:t>Total velocity change is 135 in/sec in either case </a:t>
            </a:r>
            <a:br>
              <a:rPr lang="en-US" sz="1700" dirty="0" smtClean="0"/>
            </a:br>
            <a:r>
              <a:rPr lang="en-US" sz="1700" dirty="0" smtClean="0"/>
              <a:t>(area under the acceleration half-sine curve)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143000" y="2590800"/>
          <a:ext cx="6096000" cy="138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8000"/>
                <a:gridCol w="2225343"/>
                <a:gridCol w="2092657"/>
              </a:tblGrid>
              <a:tr h="5232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Rebound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Peak</a:t>
                      </a:r>
                      <a:r>
                        <a:rPr lang="en-US" baseline="0" dirty="0" smtClean="0"/>
                        <a:t> Velocity </a:t>
                      </a:r>
                      <a:br>
                        <a:rPr lang="en-US" baseline="0" dirty="0" smtClean="0"/>
                      </a:br>
                      <a:r>
                        <a:rPr lang="en-US" baseline="0" dirty="0" smtClean="0"/>
                        <a:t>(in/sec)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Peak  Displacement (in)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135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0.74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67.6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0.24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Half-Sine Shock on Shaker Table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106498" name="Picture 2" descr="http://engineering.larc.nasa.gov/common/images/L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828800"/>
            <a:ext cx="5283200" cy="39624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172200" y="3276600"/>
            <a:ext cx="2590800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/>
              <a:t>Must have:</a:t>
            </a:r>
            <a:br>
              <a:rPr lang="en-US" sz="1700" dirty="0" smtClean="0"/>
            </a:br>
            <a:endParaRPr lang="en-US" sz="800" dirty="0" smtClean="0"/>
          </a:p>
          <a:p>
            <a:r>
              <a:rPr lang="en-US" sz="1700" dirty="0" smtClean="0"/>
              <a:t>    zero net velocity </a:t>
            </a:r>
          </a:p>
          <a:p>
            <a:r>
              <a:rPr lang="en-US" sz="1700" dirty="0" smtClean="0"/>
              <a:t>    zero net displacement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09600"/>
            <a:ext cx="4419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 smtClean="0">
                <a:solidFill>
                  <a:srgbClr val="008080"/>
                </a:solidFill>
                <a:latin typeface="Calibri"/>
              </a:rPr>
              <a:t>Use Pre and Post-Pulses </a:t>
            </a:r>
            <a:br>
              <a:rPr lang="en-US" sz="2000" b="1" dirty="0" smtClean="0">
                <a:solidFill>
                  <a:srgbClr val="008080"/>
                </a:solidFill>
                <a:latin typeface="Calibri"/>
              </a:rPr>
            </a:br>
            <a:r>
              <a:rPr lang="en-US" sz="2000" b="1" dirty="0" smtClean="0">
                <a:solidFill>
                  <a:srgbClr val="008080"/>
                </a:solidFill>
                <a:latin typeface="Calibri"/>
              </a:rPr>
              <a:t>to Control Velocity and Displacement</a:t>
            </a:r>
            <a:endParaRPr kumimoji="0" lang="en-US" sz="20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97288" name="Picture 8" descr="http://www.udco.com/images/graphs/highg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1752601"/>
            <a:ext cx="4460336" cy="3124200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1143000" y="5410200"/>
            <a:ext cx="541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Image from vendor   (poor quality but still instructive)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19200"/>
            <a:ext cx="9046510" cy="509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304800" y="381000"/>
            <a:ext cx="7315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2000" b="1" dirty="0" smtClean="0">
                <a:solidFill>
                  <a:srgbClr val="008080"/>
                </a:solidFill>
                <a:latin typeface="Calibri"/>
              </a:rPr>
              <a:t>Read ASCII File:  shaker_halfsine.txt</a:t>
            </a:r>
            <a:endParaRPr kumimoji="0" lang="en-US" sz="2000" b="1" dirty="0">
              <a:solidFill>
                <a:srgbClr val="008080"/>
              </a:solidFill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845" y="381000"/>
            <a:ext cx="9046155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304800" y="6242447"/>
            <a:ext cx="86106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 smtClean="0"/>
              <a:t>vibrationdata</a:t>
            </a:r>
            <a:r>
              <a:rPr lang="en-US" sz="1600" dirty="0" smtClean="0"/>
              <a:t> &gt; Integrate or Differentiate &gt; Double Integrate Acceleration to Displacement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371600"/>
            <a:ext cx="5867400" cy="4612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6553200" y="1828800"/>
            <a:ext cx="16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 smtClean="0"/>
              <a:t>(48.1 G, -15.2 G</a:t>
            </a:r>
            <a:r>
              <a:rPr lang="en-US" sz="1600" dirty="0" smtClean="0"/>
              <a:t>)</a:t>
            </a:r>
            <a:endParaRPr lang="en-US" sz="1600" dirty="0"/>
          </a:p>
        </p:txBody>
      </p:sp>
      <p:sp>
        <p:nvSpPr>
          <p:cNvPr id="11" name="TextBox 10"/>
          <p:cNvSpPr txBox="1"/>
          <p:nvPr/>
        </p:nvSpPr>
        <p:spPr>
          <a:xfrm>
            <a:off x="6477000" y="3352800"/>
            <a:ext cx="22098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 smtClean="0"/>
              <a:t>(76.7 in/sec, -76.7 in/sec)</a:t>
            </a:r>
            <a:endParaRPr lang="en-US" sz="1500" dirty="0"/>
          </a:p>
        </p:txBody>
      </p:sp>
      <p:sp>
        <p:nvSpPr>
          <p:cNvPr id="13" name="TextBox 12"/>
          <p:cNvSpPr txBox="1"/>
          <p:nvPr/>
        </p:nvSpPr>
        <p:spPr>
          <a:xfrm>
            <a:off x="6553200" y="4572000"/>
            <a:ext cx="16002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 smtClean="0"/>
              <a:t>(0.24 in, -0.66 in)</a:t>
            </a:r>
            <a:endParaRPr lang="en-US" sz="1500" dirty="0"/>
          </a:p>
        </p:txBody>
      </p:sp>
      <p:sp>
        <p:nvSpPr>
          <p:cNvPr id="14" name="TextBox 13"/>
          <p:cNvSpPr txBox="1"/>
          <p:nvPr/>
        </p:nvSpPr>
        <p:spPr>
          <a:xfrm>
            <a:off x="6553200" y="1371600"/>
            <a:ext cx="16002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 smtClean="0"/>
              <a:t>Max &amp; Min </a:t>
            </a:r>
            <a:endParaRPr lang="en-US" sz="1600" dirty="0"/>
          </a:p>
        </p:txBody>
      </p:sp>
      <p:sp>
        <p:nvSpPr>
          <p:cNvPr id="15" name="Rectangle 14"/>
          <p:cNvSpPr/>
          <p:nvPr/>
        </p:nvSpPr>
        <p:spPr>
          <a:xfrm>
            <a:off x="533400" y="457200"/>
            <a:ext cx="6858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2000" b="1" dirty="0" smtClean="0">
                <a:solidFill>
                  <a:srgbClr val="008080"/>
                </a:solidFill>
                <a:latin typeface="Calibri"/>
              </a:rPr>
              <a:t>Goal:  50 G, 11 </a:t>
            </a:r>
            <a:r>
              <a:rPr kumimoji="0" lang="en-US" sz="2000" b="1" dirty="0" err="1" smtClean="0">
                <a:solidFill>
                  <a:srgbClr val="008080"/>
                </a:solidFill>
                <a:latin typeface="Calibri"/>
              </a:rPr>
              <a:t>msec</a:t>
            </a:r>
            <a:r>
              <a:rPr kumimoji="0" lang="en-US" sz="2000" b="1" dirty="0" smtClean="0">
                <a:solidFill>
                  <a:srgbClr val="008080"/>
                </a:solidFill>
                <a:latin typeface="Calibri"/>
              </a:rPr>
              <a:t>, Half-Sine Shock for Shaker Test</a:t>
            </a:r>
            <a:endParaRPr kumimoji="0" lang="en-US" sz="20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16" name="Line 9"/>
          <p:cNvSpPr>
            <a:spLocks noChangeShapeType="1"/>
          </p:cNvSpPr>
          <p:nvPr/>
        </p:nvSpPr>
        <p:spPr bwMode="auto">
          <a:xfrm>
            <a:off x="533400" y="990600"/>
            <a:ext cx="7848600" cy="0"/>
          </a:xfrm>
          <a:prstGeom prst="line">
            <a:avLst/>
          </a:prstGeom>
          <a:noFill/>
          <a:ln w="349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419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 smtClean="0">
                <a:solidFill>
                  <a:srgbClr val="008080"/>
                </a:solidFill>
                <a:latin typeface="Calibri"/>
              </a:rPr>
              <a:t>SRS Comparison</a:t>
            </a:r>
            <a:endParaRPr kumimoji="0" lang="en-US" sz="20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12185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1752600"/>
            <a:ext cx="5038725" cy="395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 smtClean="0">
                <a:solidFill>
                  <a:srgbClr val="008080"/>
                </a:solidFill>
                <a:latin typeface="Calibri"/>
              </a:rPr>
              <a:t>SRS Comparison (cont</a:t>
            </a: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)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1157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1828800"/>
            <a:ext cx="4962525" cy="392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914400"/>
            <a:ext cx="48768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 smtClean="0">
                <a:solidFill>
                  <a:srgbClr val="008080"/>
                </a:solidFill>
                <a:latin typeface="Calibri"/>
              </a:rPr>
              <a:t>Shuttle Solid Rocket Booster Splashdown</a:t>
            </a:r>
            <a:endParaRPr kumimoji="0" lang="en-US" sz="20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123906" name="Picture 2" descr="http://vibrationdata.files.wordpress.com/2012/11/2-rh-srb-splashdown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1524000"/>
            <a:ext cx="6629400" cy="44293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914400"/>
            <a:ext cx="48768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 smtClean="0">
                <a:solidFill>
                  <a:srgbClr val="008080"/>
                </a:solidFill>
                <a:latin typeface="Calibri"/>
              </a:rPr>
              <a:t>Shuttle Solid Rocket Booster Splashdown</a:t>
            </a:r>
            <a:endParaRPr kumimoji="0" lang="en-US" sz="20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914400" y="1981200"/>
            <a:ext cx="7239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1775" indent="-231775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dirty="0" smtClean="0"/>
              <a:t>IEA boxes were recovered and flown on other missions</a:t>
            </a:r>
          </a:p>
          <a:p>
            <a:pPr marL="231775" indent="-231775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dirty="0" smtClean="0"/>
          </a:p>
          <a:p>
            <a:pPr marL="231775" indent="-231775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dirty="0" smtClean="0"/>
              <a:t>IEA boxes thus needed to withstand multiple splashdown shock events</a:t>
            </a:r>
          </a:p>
          <a:p>
            <a:pPr marL="231775" indent="-231775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dirty="0" smtClean="0"/>
          </a:p>
          <a:p>
            <a:pPr marL="231775" indent="-231775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dirty="0" smtClean="0"/>
              <a:t>Use flight accelerometer data to derive splashdown “time replication” shock test for the IEA electronic box to be performed on shaker table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762000"/>
            <a:ext cx="54864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 smtClean="0">
                <a:solidFill>
                  <a:srgbClr val="008080"/>
                </a:solidFill>
                <a:latin typeface="Calibri"/>
              </a:rPr>
              <a:t>Import Shuttle Flight Accelerometer Data</a:t>
            </a:r>
            <a:endParaRPr kumimoji="0" lang="en-US" sz="20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12595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16" y="1371600"/>
            <a:ext cx="8938884" cy="504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0" y="457200"/>
            <a:ext cx="5943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 smtClean="0">
                <a:solidFill>
                  <a:srgbClr val="008080"/>
                </a:solidFill>
                <a:latin typeface="Calibri"/>
              </a:rPr>
              <a:t>Integrate to Velocity &amp; Displacement</a:t>
            </a:r>
            <a:endParaRPr kumimoji="0" lang="en-US" sz="20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10854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4351" y="1066800"/>
            <a:ext cx="8969649" cy="536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SRB IEA Shock Data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931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1828800"/>
            <a:ext cx="5316648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6019800"/>
            <a:ext cx="8077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Time History &gt;  Shock Response </a:t>
            </a:r>
            <a:r>
              <a:rPr lang="en-US" sz="1600" dirty="0" err="1" smtClean="0"/>
              <a:t>Specturm</a:t>
            </a:r>
            <a:endParaRPr lang="en-US" sz="1600" dirty="0"/>
          </a:p>
        </p:txBody>
      </p:sp>
      <p:pic>
        <p:nvPicPr>
          <p:cNvPr id="12697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76400" y="1371600"/>
            <a:ext cx="497205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Wavelet Modeling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914400" y="1600200"/>
            <a:ext cx="7162800" cy="4539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1775" indent="-231775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700" dirty="0" smtClean="0"/>
              <a:t>There are several approaches to rendering the measured acceleration waveform suitable for a shaker test</a:t>
            </a:r>
          </a:p>
          <a:p>
            <a:pPr marL="231775" indent="-231775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700" dirty="0" smtClean="0"/>
          </a:p>
          <a:p>
            <a:pPr marL="231775" indent="-231775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700" dirty="0" smtClean="0"/>
              <a:t>Use wavelet reconstruction for “elegance”</a:t>
            </a:r>
          </a:p>
          <a:p>
            <a:pPr marL="231775" indent="-231775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700" dirty="0" smtClean="0"/>
          </a:p>
          <a:p>
            <a:pPr marL="231775" indent="-231775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700" dirty="0" smtClean="0"/>
              <a:t>Previously used wavelet reconstruction for damped sine synthesis in Webinar 27</a:t>
            </a:r>
          </a:p>
          <a:p>
            <a:pPr marL="231775" indent="-231775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700" dirty="0" smtClean="0"/>
          </a:p>
          <a:p>
            <a:pPr marL="231775" indent="-231775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700" dirty="0" smtClean="0"/>
              <a:t>The quality of the measured data is a concern due to the:</a:t>
            </a:r>
            <a:br>
              <a:rPr lang="en-US" sz="1700" dirty="0" smtClean="0"/>
            </a:br>
            <a:r>
              <a:rPr lang="en-US" sz="1700" dirty="0" smtClean="0"/>
              <a:t> </a:t>
            </a:r>
          </a:p>
          <a:p>
            <a:pPr marL="231775" indent="-231775">
              <a:buClr>
                <a:schemeClr val="tx2"/>
              </a:buClr>
              <a:buSzPct val="80000"/>
            </a:pPr>
            <a:r>
              <a:rPr lang="en-US" sz="1700" dirty="0" smtClean="0"/>
              <a:t>		velocity and displacement drift in the time domain</a:t>
            </a:r>
            <a:br>
              <a:rPr lang="en-US" sz="1700" dirty="0" smtClean="0"/>
            </a:br>
            <a:r>
              <a:rPr lang="en-US" sz="1700" dirty="0" smtClean="0"/>
              <a:t>	differences between positive &amp; negative SRS curves </a:t>
            </a:r>
            <a:br>
              <a:rPr lang="en-US" sz="1700" dirty="0" smtClean="0"/>
            </a:br>
            <a:endParaRPr lang="en-US" sz="1700" dirty="0" smtClean="0"/>
          </a:p>
          <a:p>
            <a:pPr marL="231775" indent="-231775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700" dirty="0" smtClean="0"/>
              <a:t>So do not expect “exact replication”</a:t>
            </a:r>
          </a:p>
          <a:p>
            <a:pPr marL="231775" indent="-231775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sz="1700" dirty="0" smtClean="0"/>
          </a:p>
          <a:p>
            <a:pPr marL="231775" indent="-231775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sz="1700" dirty="0" smtClean="0"/>
              <a:t>The following method can also be used for correcting or filtering signal by removing saturation effects, etc.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6172200"/>
            <a:ext cx="8077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Time History &gt;  Wavelet Reconstruction &gt; Decompose Time History into Wavelet Table</a:t>
            </a:r>
            <a:endParaRPr lang="en-US" sz="1600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304800"/>
            <a:ext cx="6238875" cy="567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4196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200" b="1" dirty="0" smtClean="0">
                <a:solidFill>
                  <a:srgbClr val="008080"/>
                </a:solidFill>
                <a:latin typeface="Calibri"/>
              </a:rPr>
              <a:t>Acceleration Comparison</a:t>
            </a:r>
            <a:endParaRPr kumimoji="0" lang="en-US" sz="22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132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78000" y="1752600"/>
            <a:ext cx="5537200" cy="415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Acceleration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131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1752600"/>
            <a:ext cx="5638800" cy="422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V</a:t>
            </a:r>
            <a:r>
              <a:rPr lang="en-US" sz="2200" b="1" dirty="0" smtClean="0">
                <a:solidFill>
                  <a:srgbClr val="008080"/>
                </a:solidFill>
                <a:latin typeface="Calibri"/>
              </a:rPr>
              <a:t>elocity</a:t>
            </a:r>
            <a:endParaRPr kumimoji="0" lang="en-US" sz="22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133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1828800"/>
            <a:ext cx="55880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4196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200" b="1" dirty="0" smtClean="0">
                <a:solidFill>
                  <a:srgbClr val="008080"/>
                </a:solidFill>
                <a:latin typeface="Calibri"/>
              </a:rPr>
              <a:t>Displacement</a:t>
            </a:r>
            <a:endParaRPr kumimoji="0" lang="en-US" sz="22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134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76400" y="17526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4196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200" b="1" dirty="0" smtClean="0">
                <a:solidFill>
                  <a:srgbClr val="008080"/>
                </a:solidFill>
                <a:latin typeface="Calibri"/>
              </a:rPr>
              <a:t>Shock Response Spectrum</a:t>
            </a:r>
            <a:endParaRPr kumimoji="0" lang="en-US" sz="22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135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1828800"/>
            <a:ext cx="55880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2860</TotalTime>
  <Words>815</Words>
  <Application>Microsoft Office PowerPoint</Application>
  <PresentationFormat>On-screen Show (4:3)</PresentationFormat>
  <Paragraphs>194</Paragraphs>
  <Slides>34</Slides>
  <Notes>34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6" baseType="lpstr">
      <vt:lpstr>Office Theme</vt:lpstr>
      <vt:lpstr>Equation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</vt:vector>
  </TitlesOfParts>
  <Company>Dynamic Concepts,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tirvine</dc:creator>
  <cp:lastModifiedBy>tirvine</cp:lastModifiedBy>
  <cp:revision>149</cp:revision>
  <dcterms:created xsi:type="dcterms:W3CDTF">2014-12-08T16:48:06Z</dcterms:created>
  <dcterms:modified xsi:type="dcterms:W3CDTF">2015-01-17T16:59:51Z</dcterms:modified>
</cp:coreProperties>
</file>