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70"/>
  </p:notesMasterIdLst>
  <p:sldIdLst>
    <p:sldId id="256" r:id="rId2"/>
    <p:sldId id="501" r:id="rId3"/>
    <p:sldId id="449" r:id="rId4"/>
    <p:sldId id="470" r:id="rId5"/>
    <p:sldId id="471" r:id="rId6"/>
    <p:sldId id="473" r:id="rId7"/>
    <p:sldId id="472" r:id="rId8"/>
    <p:sldId id="474" r:id="rId9"/>
    <p:sldId id="455" r:id="rId10"/>
    <p:sldId id="468" r:id="rId11"/>
    <p:sldId id="448" r:id="rId12"/>
    <p:sldId id="420" r:id="rId13"/>
    <p:sldId id="421" r:id="rId14"/>
    <p:sldId id="493" r:id="rId15"/>
    <p:sldId id="475" r:id="rId16"/>
    <p:sldId id="424" r:id="rId17"/>
    <p:sldId id="426" r:id="rId18"/>
    <p:sldId id="496" r:id="rId19"/>
    <p:sldId id="497" r:id="rId20"/>
    <p:sldId id="498" r:id="rId21"/>
    <p:sldId id="477" r:id="rId22"/>
    <p:sldId id="481" r:id="rId23"/>
    <p:sldId id="482" r:id="rId24"/>
    <p:sldId id="429" r:id="rId25"/>
    <p:sldId id="430" r:id="rId26"/>
    <p:sldId id="494" r:id="rId27"/>
    <p:sldId id="495" r:id="rId28"/>
    <p:sldId id="483" r:id="rId29"/>
    <p:sldId id="435" r:id="rId30"/>
    <p:sldId id="484" r:id="rId31"/>
    <p:sldId id="485" r:id="rId32"/>
    <p:sldId id="436" r:id="rId33"/>
    <p:sldId id="437" r:id="rId34"/>
    <p:sldId id="438" r:id="rId35"/>
    <p:sldId id="439" r:id="rId36"/>
    <p:sldId id="440" r:id="rId37"/>
    <p:sldId id="441" r:id="rId38"/>
    <p:sldId id="445" r:id="rId39"/>
    <p:sldId id="446" r:id="rId40"/>
    <p:sldId id="490" r:id="rId41"/>
    <p:sldId id="447" r:id="rId42"/>
    <p:sldId id="382" r:id="rId43"/>
    <p:sldId id="383" r:id="rId44"/>
    <p:sldId id="384" r:id="rId45"/>
    <p:sldId id="385" r:id="rId46"/>
    <p:sldId id="393" r:id="rId47"/>
    <p:sldId id="402" r:id="rId48"/>
    <p:sldId id="300" r:id="rId49"/>
    <p:sldId id="401" r:id="rId50"/>
    <p:sldId id="491" r:id="rId51"/>
    <p:sldId id="409" r:id="rId52"/>
    <p:sldId id="407" r:id="rId53"/>
    <p:sldId id="489" r:id="rId54"/>
    <p:sldId id="487" r:id="rId55"/>
    <p:sldId id="405" r:id="rId56"/>
    <p:sldId id="406" r:id="rId57"/>
    <p:sldId id="408" r:id="rId58"/>
    <p:sldId id="411" r:id="rId59"/>
    <p:sldId id="395" r:id="rId60"/>
    <p:sldId id="396" r:id="rId61"/>
    <p:sldId id="286" r:id="rId62"/>
    <p:sldId id="290" r:id="rId63"/>
    <p:sldId id="288" r:id="rId64"/>
    <p:sldId id="291" r:id="rId65"/>
    <p:sldId id="296" r:id="rId66"/>
    <p:sldId id="486" r:id="rId67"/>
    <p:sldId id="488" r:id="rId68"/>
    <p:sldId id="500" r:id="rId69"/>
  </p:sldIdLst>
  <p:sldSz cx="9144000" cy="6858000" type="screen4x3"/>
  <p:notesSz cx="6858000" cy="9144000"/>
  <p:defaultTextStyle>
    <a:defPPr>
      <a:defRPr lang="en-GB"/>
    </a:defPPr>
    <a:lvl1pPr algn="l" defTabSz="457200" rtl="0" eaLnBrk="0" fontAlgn="base" hangingPunct="0">
      <a:spcBef>
        <a:spcPct val="0"/>
      </a:spcBef>
      <a:spcAft>
        <a:spcPct val="0"/>
      </a:spcAft>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1pPr>
    <a:lvl2pPr marL="742950" indent="-285750" algn="l" defTabSz="457200" rtl="0" eaLnBrk="0" fontAlgn="base" hangingPunct="0">
      <a:spcBef>
        <a:spcPct val="0"/>
      </a:spcBef>
      <a:spcAft>
        <a:spcPct val="0"/>
      </a:spcAft>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2pPr>
    <a:lvl3pPr marL="1143000" indent="-228600" algn="l" defTabSz="457200" rtl="0" eaLnBrk="0" fontAlgn="base" hangingPunct="0">
      <a:spcBef>
        <a:spcPct val="0"/>
      </a:spcBef>
      <a:spcAft>
        <a:spcPct val="0"/>
      </a:spcAft>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3pPr>
    <a:lvl4pPr marL="1600200" indent="-228600" algn="l" defTabSz="457200" rtl="0" eaLnBrk="0" fontAlgn="base" hangingPunct="0">
      <a:spcBef>
        <a:spcPct val="0"/>
      </a:spcBef>
      <a:spcAft>
        <a:spcPct val="0"/>
      </a:spcAft>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4pPr>
    <a:lvl5pPr marL="2057400" indent="-228600" algn="l" defTabSz="457200" rtl="0" eaLnBrk="0" fontAlgn="base" hangingPunct="0">
      <a:spcBef>
        <a:spcPct val="0"/>
      </a:spcBef>
      <a:spcAft>
        <a:spcPct val="0"/>
      </a:spcAft>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86" autoAdjust="0"/>
    <p:restoredTop sz="93976" autoAdjust="0"/>
  </p:normalViewPr>
  <p:slideViewPr>
    <p:cSldViewPr>
      <p:cViewPr varScale="1">
        <p:scale>
          <a:sx n="129" d="100"/>
          <a:sy n="129" d="100"/>
        </p:scale>
        <p:origin x="774" y="132"/>
      </p:cViewPr>
      <p:guideLst>
        <p:guide orient="horz" pos="2160"/>
        <p:guide pos="2880"/>
      </p:guideLst>
    </p:cSldViewPr>
  </p:slideViewPr>
  <p:outlineViewPr>
    <p:cViewPr varScale="1">
      <p:scale>
        <a:sx n="170" d="200"/>
        <a:sy n="170" d="200"/>
      </p:scale>
      <p:origin x="0" y="13506"/>
    </p:cViewPr>
  </p:outlineViewPr>
  <p:notesTextViewPr>
    <p:cViewPr>
      <p:scale>
        <a:sx n="100" d="100"/>
        <a:sy n="100" d="100"/>
      </p:scale>
      <p:origin x="0" y="0"/>
    </p:cViewPr>
  </p:notesTextViewPr>
  <p:sorterViewPr>
    <p:cViewPr>
      <p:scale>
        <a:sx n="66" d="100"/>
        <a:sy n="66" d="100"/>
      </p:scale>
      <p:origin x="0" y="3414"/>
    </p:cViewPr>
  </p:sorter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360">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1" name="AutoShape 2"/>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2" name="AutoShape 3"/>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3" name="AutoShape 4"/>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4" name="AutoShape 5"/>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5" name="AutoShape 6"/>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56" name="Rectangle 7"/>
          <p:cNvSpPr>
            <a:spLocks noGrp="1" noRot="1" noChangeAspect="1" noChangeArrowheads="1"/>
          </p:cNvSpPr>
          <p:nvPr>
            <p:ph type="sldImg"/>
          </p:nvPr>
        </p:nvSpPr>
        <p:spPr bwMode="auto">
          <a:xfrm>
            <a:off x="-11798300" y="-11796713"/>
            <a:ext cx="11788775" cy="1248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8"/>
          <p:cNvSpPr>
            <a:spLocks noGrp="1" noChangeArrowheads="1"/>
          </p:cNvSpPr>
          <p:nvPr>
            <p:ph type="body"/>
          </p:nvPr>
        </p:nvSpPr>
        <p:spPr bwMode="auto">
          <a:xfrm>
            <a:off x="685800" y="4343400"/>
            <a:ext cx="5475288" cy="410368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n-US" noProof="0" smtClean="0"/>
          </a:p>
        </p:txBody>
      </p:sp>
    </p:spTree>
    <p:extLst>
      <p:ext uri="{BB962C8B-B14F-4D97-AF65-F5344CB8AC3E}">
        <p14:creationId xmlns:p14="http://schemas.microsoft.com/office/powerpoint/2010/main" val="3224138556"/>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409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813906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614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622662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819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902604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24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983143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229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997523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433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66046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638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720253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843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6868688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048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150732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253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329162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457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465458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662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506326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867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869101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endParaRPr lang="en-US" altLang="en-US"/>
          </a:p>
        </p:txBody>
      </p:sp>
      <p:sp>
        <p:nvSpPr>
          <p:cNvPr id="3072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443799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277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787585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481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9418901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3686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897530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endParaRPr lang="en-US" altLang="en-US"/>
          </a:p>
        </p:txBody>
      </p:sp>
      <p:sp>
        <p:nvSpPr>
          <p:cNvPr id="3891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6087536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endParaRPr lang="en-US" altLang="en-US"/>
          </a:p>
        </p:txBody>
      </p:sp>
      <p:sp>
        <p:nvSpPr>
          <p:cNvPr id="4096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6321135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endParaRPr lang="en-US" altLang="en-US"/>
          </a:p>
        </p:txBody>
      </p:sp>
      <p:sp>
        <p:nvSpPr>
          <p:cNvPr id="4301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8423152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4505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7829318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4710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9802384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4915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1698406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5120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40918131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5325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6631053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endParaRPr lang="en-US" altLang="en-US"/>
          </a:p>
        </p:txBody>
      </p:sp>
      <p:sp>
        <p:nvSpPr>
          <p:cNvPr id="5529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5661417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endParaRPr lang="en-US" altLang="en-US"/>
          </a:p>
        </p:txBody>
      </p:sp>
      <p:sp>
        <p:nvSpPr>
          <p:cNvPr id="5734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8311274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5939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4226579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6144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1940123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6349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5967921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6553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7422732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6758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3302964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6963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5846094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7168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739466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7373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4701014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7577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3861127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7782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0087461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7987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0143426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8192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3936505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8397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161613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8601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9111267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8806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5577722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9011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40745817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9216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2647459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9421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08330585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9625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632742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9830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63563962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035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4062919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2"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240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7068499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445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70156425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8"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649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18484271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854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62074675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1059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418588810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1264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83959936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4690"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1469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02075441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6738"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1673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53096166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78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1878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65632055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0834"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2083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48106912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82"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2288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62283430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930"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2493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42363305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2697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316095795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2902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98599430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31075"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438756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2" name="Text Box 1"/>
          <p:cNvSpPr txBox="1">
            <a:spLocks noChangeArrowheads="1"/>
          </p:cNvSpPr>
          <p:nvPr/>
        </p:nvSpPr>
        <p:spPr bwMode="auto">
          <a:xfrm>
            <a:off x="-11798300" y="-11796713"/>
            <a:ext cx="11796712" cy="12490451"/>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33123"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73558349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5170"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35171"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119497879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37219"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60144694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Text Box 1"/>
          <p:cNvSpPr txBox="1">
            <a:spLocks noChangeArrowheads="1"/>
          </p:cNvSpPr>
          <p:nvPr/>
        </p:nvSpPr>
        <p:spPr bwMode="auto">
          <a:xfrm>
            <a:off x="0" y="0"/>
            <a:ext cx="11796713" cy="12490450"/>
          </a:xfrm>
          <a:prstGeom prst="rect">
            <a:avLst/>
          </a:prstGeom>
          <a:solidFill>
            <a:srgbClr val="FFFFFF"/>
          </a:solidFill>
          <a:ln w="9360">
            <a:solidFill>
              <a:srgbClr val="000000"/>
            </a:solidFill>
            <a:miter lim="800000"/>
            <a:headEnd/>
            <a:tailEnd/>
          </a:ln>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39267" name="Rectangle 2"/>
          <p:cNvSpPr>
            <a:spLocks noGrp="1" noChangeArrowheads="1"/>
          </p:cNvSpPr>
          <p:nvPr>
            <p:ph type="body"/>
          </p:nvPr>
        </p:nvSpPr>
        <p:spPr>
          <a:xfrm>
            <a:off x="685800" y="4343400"/>
            <a:ext cx="5476875" cy="4106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354502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46B20DE4-87C4-495D-9408-5BFB689F00CD}" type="slidenum">
              <a:rPr lang="en-US" altLang="en-US"/>
              <a:pPr>
                <a:defRPr/>
              </a:pPr>
              <a:t>‹#›</a:t>
            </a:fld>
            <a:endParaRPr lang="en-US" altLang="en-US" dirty="0"/>
          </a:p>
        </p:txBody>
      </p:sp>
    </p:spTree>
    <p:extLst>
      <p:ext uri="{BB962C8B-B14F-4D97-AF65-F5344CB8AC3E}">
        <p14:creationId xmlns:p14="http://schemas.microsoft.com/office/powerpoint/2010/main" val="3747475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8B96C3DD-F092-40F7-930D-DE12FA2F065C}" type="slidenum">
              <a:rPr lang="en-US" altLang="en-US"/>
              <a:pPr>
                <a:defRPr/>
              </a:pPr>
              <a:t>‹#›</a:t>
            </a:fld>
            <a:endParaRPr lang="en-US" altLang="en-US" dirty="0"/>
          </a:p>
        </p:txBody>
      </p:sp>
    </p:spTree>
    <p:extLst>
      <p:ext uri="{BB962C8B-B14F-4D97-AF65-F5344CB8AC3E}">
        <p14:creationId xmlns:p14="http://schemas.microsoft.com/office/powerpoint/2010/main" val="4146092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idx="10"/>
          </p:nvPr>
        </p:nvSpPr>
        <p:spPr>
          <a:ln/>
        </p:spPr>
        <p:txBody>
          <a:bodyPr/>
          <a:lstStyle>
            <a:lvl1pPr>
              <a:defRPr/>
            </a:lvl1pPr>
          </a:lstStyle>
          <a:p>
            <a:pPr>
              <a:defRPr/>
            </a:pPr>
            <a:fld id="{D0DD75E4-6232-42B7-BFFD-75AF51342B2A}" type="slidenum">
              <a:rPr lang="en-US" altLang="en-US"/>
              <a:pPr>
                <a:defRPr/>
              </a:pPr>
              <a:t>‹#›</a:t>
            </a:fld>
            <a:endParaRPr lang="en-US" altLang="en-US" dirty="0"/>
          </a:p>
        </p:txBody>
      </p:sp>
    </p:spTree>
    <p:extLst>
      <p:ext uri="{BB962C8B-B14F-4D97-AF65-F5344CB8AC3E}">
        <p14:creationId xmlns:p14="http://schemas.microsoft.com/office/powerpoint/2010/main" val="2499177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2250" cy="4514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1850" y="1600200"/>
            <a:ext cx="4033838" cy="4514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idx="10"/>
          </p:nvPr>
        </p:nvSpPr>
        <p:spPr>
          <a:ln/>
        </p:spPr>
        <p:txBody>
          <a:bodyPr/>
          <a:lstStyle>
            <a:lvl1pPr>
              <a:defRPr/>
            </a:lvl1pPr>
          </a:lstStyle>
          <a:p>
            <a:pPr>
              <a:defRPr/>
            </a:pPr>
            <a:fld id="{89E29295-BE06-4C25-A7DF-A457C7385E1C}" type="slidenum">
              <a:rPr lang="en-US" altLang="en-US"/>
              <a:pPr>
                <a:defRPr/>
              </a:pPr>
              <a:t>‹#›</a:t>
            </a:fld>
            <a:endParaRPr lang="en-US" altLang="en-US" dirty="0"/>
          </a:p>
        </p:txBody>
      </p:sp>
    </p:spTree>
    <p:extLst>
      <p:ext uri="{BB962C8B-B14F-4D97-AF65-F5344CB8AC3E}">
        <p14:creationId xmlns:p14="http://schemas.microsoft.com/office/powerpoint/2010/main" val="902052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idx="10"/>
          </p:nvPr>
        </p:nvSpPr>
        <p:spPr>
          <a:ln/>
        </p:spPr>
        <p:txBody>
          <a:bodyPr/>
          <a:lstStyle>
            <a:lvl1pPr>
              <a:defRPr/>
            </a:lvl1pPr>
          </a:lstStyle>
          <a:p>
            <a:pPr>
              <a:defRPr/>
            </a:pPr>
            <a:fld id="{953A27A1-2E3F-4393-8D63-D5C5B32F0C74}" type="slidenum">
              <a:rPr lang="en-US" altLang="en-US"/>
              <a:pPr>
                <a:defRPr/>
              </a:pPr>
              <a:t>‹#›</a:t>
            </a:fld>
            <a:endParaRPr lang="en-US" altLang="en-US" dirty="0"/>
          </a:p>
        </p:txBody>
      </p:sp>
    </p:spTree>
    <p:extLst>
      <p:ext uri="{BB962C8B-B14F-4D97-AF65-F5344CB8AC3E}">
        <p14:creationId xmlns:p14="http://schemas.microsoft.com/office/powerpoint/2010/main" val="1553443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idx="10"/>
          </p:nvPr>
        </p:nvSpPr>
        <p:spPr>
          <a:ln/>
        </p:spPr>
        <p:txBody>
          <a:bodyPr/>
          <a:lstStyle>
            <a:lvl1pPr>
              <a:defRPr/>
            </a:lvl1pPr>
          </a:lstStyle>
          <a:p>
            <a:pPr>
              <a:defRPr/>
            </a:pPr>
            <a:fld id="{15AB4AB4-36E2-4CBA-A574-83C58905015D}" type="slidenum">
              <a:rPr lang="en-US" altLang="en-US"/>
              <a:pPr>
                <a:defRPr/>
              </a:pPr>
              <a:t>‹#›</a:t>
            </a:fld>
            <a:endParaRPr lang="en-US" altLang="en-US" dirty="0"/>
          </a:p>
        </p:txBody>
      </p:sp>
    </p:spTree>
    <p:extLst>
      <p:ext uri="{BB962C8B-B14F-4D97-AF65-F5344CB8AC3E}">
        <p14:creationId xmlns:p14="http://schemas.microsoft.com/office/powerpoint/2010/main" val="399486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idx="10"/>
          </p:nvPr>
        </p:nvSpPr>
        <p:spPr>
          <a:ln/>
        </p:spPr>
        <p:txBody>
          <a:bodyPr/>
          <a:lstStyle>
            <a:lvl1pPr>
              <a:defRPr/>
            </a:lvl1pPr>
          </a:lstStyle>
          <a:p>
            <a:pPr>
              <a:defRPr/>
            </a:pPr>
            <a:fld id="{50E23F3B-D153-44EB-818E-219557628C46}" type="slidenum">
              <a:rPr lang="en-US" altLang="en-US"/>
              <a:pPr>
                <a:defRPr/>
              </a:pPr>
              <a:t>‹#›</a:t>
            </a:fld>
            <a:endParaRPr lang="en-US" altLang="en-US" dirty="0"/>
          </a:p>
        </p:txBody>
      </p:sp>
    </p:spTree>
    <p:extLst>
      <p:ext uri="{BB962C8B-B14F-4D97-AF65-F5344CB8AC3E}">
        <p14:creationId xmlns:p14="http://schemas.microsoft.com/office/powerpoint/2010/main" val="344426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idx="10"/>
          </p:nvPr>
        </p:nvSpPr>
        <p:spPr>
          <a:ln/>
        </p:spPr>
        <p:txBody>
          <a:bodyPr/>
          <a:lstStyle>
            <a:lvl1pPr>
              <a:defRPr/>
            </a:lvl1pPr>
          </a:lstStyle>
          <a:p>
            <a:pPr>
              <a:defRPr/>
            </a:pPr>
            <a:fld id="{C1A91C71-19F0-45D4-9C64-43920473A39C}" type="slidenum">
              <a:rPr lang="en-US" altLang="en-US"/>
              <a:pPr>
                <a:defRPr/>
              </a:pPr>
              <a:t>‹#›</a:t>
            </a:fld>
            <a:endParaRPr lang="en-US" altLang="en-US" dirty="0"/>
          </a:p>
        </p:txBody>
      </p:sp>
    </p:spTree>
    <p:extLst>
      <p:ext uri="{BB962C8B-B14F-4D97-AF65-F5344CB8AC3E}">
        <p14:creationId xmlns:p14="http://schemas.microsoft.com/office/powerpoint/2010/main" val="3575060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idx="10"/>
          </p:nvPr>
        </p:nvSpPr>
        <p:spPr>
          <a:ln/>
        </p:spPr>
        <p:txBody>
          <a:bodyPr/>
          <a:lstStyle>
            <a:lvl1pPr>
              <a:defRPr/>
            </a:lvl1pPr>
          </a:lstStyle>
          <a:p>
            <a:pPr>
              <a:defRPr/>
            </a:pPr>
            <a:fld id="{93615D5E-D767-4371-B43B-9026C618572E}" type="slidenum">
              <a:rPr lang="en-US" altLang="en-US"/>
              <a:pPr>
                <a:defRPr/>
              </a:pPr>
              <a:t>‹#›</a:t>
            </a:fld>
            <a:endParaRPr lang="en-US" altLang="en-US" dirty="0"/>
          </a:p>
        </p:txBody>
      </p:sp>
    </p:spTree>
    <p:extLst>
      <p:ext uri="{BB962C8B-B14F-4D97-AF65-F5344CB8AC3E}">
        <p14:creationId xmlns:p14="http://schemas.microsoft.com/office/powerpoint/2010/main" val="3361755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F2A3BA08-DB3B-47D5-88EB-D17EAC35C7EC}" type="slidenum">
              <a:rPr lang="en-US" altLang="en-US"/>
              <a:pPr>
                <a:defRPr/>
              </a:pPr>
              <a:t>‹#›</a:t>
            </a:fld>
            <a:endParaRPr lang="en-US" altLang="en-US" dirty="0"/>
          </a:p>
        </p:txBody>
      </p:sp>
    </p:spTree>
    <p:extLst>
      <p:ext uri="{BB962C8B-B14F-4D97-AF65-F5344CB8AC3E}">
        <p14:creationId xmlns:p14="http://schemas.microsoft.com/office/powerpoint/2010/main" val="269836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1463" y="274638"/>
            <a:ext cx="2054225" cy="58404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1863" cy="58404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A9D45CFD-927F-4B0F-8B41-B95F4C6A3BAD}" type="slidenum">
              <a:rPr lang="en-US" altLang="en-US"/>
              <a:pPr>
                <a:defRPr/>
              </a:pPr>
              <a:t>‹#›</a:t>
            </a:fld>
            <a:endParaRPr lang="en-US" altLang="en-US" dirty="0"/>
          </a:p>
        </p:txBody>
      </p:sp>
    </p:spTree>
    <p:extLst>
      <p:ext uri="{BB962C8B-B14F-4D97-AF65-F5344CB8AC3E}">
        <p14:creationId xmlns:p14="http://schemas.microsoft.com/office/powerpoint/2010/main" val="4202799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274638"/>
            <a:ext cx="8218488"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en-US" smtClean="0"/>
              <a:t>Click to edit the title text format</a:t>
            </a:r>
          </a:p>
        </p:txBody>
      </p:sp>
      <p:sp>
        <p:nvSpPr>
          <p:cNvPr id="1027" name="Rectangle 2"/>
          <p:cNvSpPr>
            <a:spLocks noGrp="1" noChangeArrowheads="1"/>
          </p:cNvSpPr>
          <p:nvPr>
            <p:ph type="body" idx="1"/>
          </p:nvPr>
        </p:nvSpPr>
        <p:spPr bwMode="auto">
          <a:xfrm>
            <a:off x="457200" y="1600200"/>
            <a:ext cx="8218488"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en-US" smtClean="0"/>
              <a:t>Click to edit the outline text format</a:t>
            </a:r>
          </a:p>
          <a:p>
            <a:pPr lvl="1"/>
            <a:r>
              <a:rPr lang="en-GB" altLang="en-US" smtClean="0"/>
              <a:t>Second Outline Level</a:t>
            </a:r>
          </a:p>
          <a:p>
            <a:pPr lvl="2"/>
            <a:r>
              <a:rPr lang="en-GB" altLang="en-US" smtClean="0"/>
              <a:t>Third Outline Level</a:t>
            </a:r>
          </a:p>
          <a:p>
            <a:pPr lvl="3"/>
            <a:r>
              <a:rPr lang="en-GB" altLang="en-US" smtClean="0"/>
              <a:t>Fourth Outline Level</a:t>
            </a:r>
          </a:p>
          <a:p>
            <a:pPr lvl="4"/>
            <a:r>
              <a:rPr lang="en-GB" altLang="en-US" smtClean="0"/>
              <a:t>Fifth Outline Level</a:t>
            </a:r>
          </a:p>
          <a:p>
            <a:pPr lvl="4"/>
            <a:r>
              <a:rPr lang="en-GB" altLang="en-US" smtClean="0"/>
              <a:t>Sixth Outline Level</a:t>
            </a:r>
          </a:p>
          <a:p>
            <a:pPr lvl="4"/>
            <a:r>
              <a:rPr lang="en-GB" altLang="en-US" smtClean="0"/>
              <a:t>Seventh Outline Level</a:t>
            </a:r>
          </a:p>
          <a:p>
            <a:pPr lvl="4"/>
            <a:r>
              <a:rPr lang="en-GB" altLang="en-US" smtClean="0"/>
              <a:t>Eighth Outline Level</a:t>
            </a:r>
          </a:p>
          <a:p>
            <a:pPr lvl="4"/>
            <a:r>
              <a:rPr lang="en-GB" altLang="en-US" smtClean="0"/>
              <a:t>Ninth Outline Level</a:t>
            </a:r>
          </a:p>
        </p:txBody>
      </p:sp>
      <p:sp>
        <p:nvSpPr>
          <p:cNvPr id="1028" name="Text Box 3"/>
          <p:cNvSpPr txBox="1">
            <a:spLocks noChangeArrowheads="1"/>
          </p:cNvSpPr>
          <p:nvPr/>
        </p:nvSpPr>
        <p:spPr bwMode="auto">
          <a:xfrm>
            <a:off x="457200" y="6245225"/>
            <a:ext cx="21304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1029" name="Text Box 4"/>
          <p:cNvSpPr txBox="1">
            <a:spLocks noChangeArrowheads="1"/>
          </p:cNvSpPr>
          <p:nvPr/>
        </p:nvSpPr>
        <p:spPr bwMode="auto">
          <a:xfrm>
            <a:off x="3124200" y="6245225"/>
            <a:ext cx="28924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2" name="Rectangle 5"/>
          <p:cNvSpPr>
            <a:spLocks noGrp="1" noChangeArrowheads="1"/>
          </p:cNvSpPr>
          <p:nvPr>
            <p:ph type="sldNum"/>
          </p:nvPr>
        </p:nvSpPr>
        <p:spPr bwMode="auto">
          <a:xfrm>
            <a:off x="6553200" y="6245225"/>
            <a:ext cx="2122488" cy="46513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hangingPunct="1">
              <a:buClr>
                <a:srgbClr val="000000"/>
              </a:buClr>
              <a:buSzPct val="100000"/>
              <a:buFont typeface="Times New Roman" panose="02020603050405020304"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defRPr>
            </a:lvl1pPr>
          </a:lstStyle>
          <a:p>
            <a:pPr>
              <a:defRPr/>
            </a:pPr>
            <a:fld id="{D3DD288F-8CEB-468F-9B16-EDF80D498A9F}"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Lucida Sans Unicode" pitchFamily="34" charset="0"/>
          <a:cs typeface="+mj-cs"/>
        </a:defRPr>
      </a:lvl1pPr>
      <a:lvl2pPr algn="ctr" defTabSz="457200"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Lucida Sans Unicode" pitchFamily="34" charset="0"/>
          <a:cs typeface="Lucida Sans Unicode" charset="0"/>
        </a:defRPr>
      </a:lvl2pPr>
      <a:lvl3pPr algn="ctr" defTabSz="457200"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Lucida Sans Unicode" pitchFamily="34" charset="0"/>
          <a:cs typeface="Lucida Sans Unicode" charset="0"/>
        </a:defRPr>
      </a:lvl3pPr>
      <a:lvl4pPr algn="ctr" defTabSz="457200"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Lucida Sans Unicode" pitchFamily="34" charset="0"/>
          <a:cs typeface="Lucida Sans Unicode" charset="0"/>
        </a:defRPr>
      </a:lvl4pPr>
      <a:lvl5pPr algn="ctr" defTabSz="457200"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Lucida Sans Unicode" pitchFamily="34" charset="0"/>
          <a:cs typeface="Lucida Sans Unicode" charset="0"/>
        </a:defRPr>
      </a:lvl5pPr>
      <a:lvl6pPr marL="25146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6pPr>
      <a:lvl7pPr marL="29718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7pPr>
      <a:lvl8pPr marL="34290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8pPr>
      <a:lvl9pPr marL="38862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cs typeface="Lucida Sans Unicode" charset="0"/>
        </a:defRPr>
      </a:lvl9pPr>
    </p:titleStyle>
    <p:bodyStyle>
      <a:lvl1pPr marL="342900" indent="-342900" algn="l" defTabSz="457200" rtl="0" eaLnBrk="0" fontAlgn="base" hangingPunct="0">
        <a:spcBef>
          <a:spcPts val="800"/>
        </a:spcBef>
        <a:spcAft>
          <a:spcPct val="0"/>
        </a:spcAft>
        <a:buClr>
          <a:srgbClr val="000000"/>
        </a:buClr>
        <a:buSzPct val="100000"/>
        <a:buFont typeface="Times New Roman" panose="02020603050405020304" pitchFamily="18" charset="0"/>
        <a:defRPr sz="3200">
          <a:solidFill>
            <a:srgbClr val="000000"/>
          </a:solidFill>
          <a:latin typeface="+mn-lt"/>
          <a:ea typeface="Lucida Sans Unicode" pitchFamily="34" charset="0"/>
          <a:cs typeface="+mn-cs"/>
        </a:defRPr>
      </a:lvl1pPr>
      <a:lvl2pPr marL="742950" indent="-285750" algn="l" defTabSz="457200" rtl="0" eaLnBrk="0" fontAlgn="base" hangingPunct="0">
        <a:spcBef>
          <a:spcPts val="700"/>
        </a:spcBef>
        <a:spcAft>
          <a:spcPct val="0"/>
        </a:spcAft>
        <a:buClr>
          <a:srgbClr val="000000"/>
        </a:buClr>
        <a:buSzPct val="100000"/>
        <a:buFont typeface="Times New Roman" panose="02020603050405020304" pitchFamily="18" charset="0"/>
        <a:defRPr sz="2800">
          <a:solidFill>
            <a:srgbClr val="000000"/>
          </a:solidFill>
          <a:latin typeface="+mn-lt"/>
          <a:ea typeface="Lucida Sans Unicode" pitchFamily="34" charset="0"/>
          <a:cs typeface="+mn-cs"/>
        </a:defRPr>
      </a:lvl2pPr>
      <a:lvl3pPr marL="1143000" indent="-228600" algn="l" defTabSz="457200" rtl="0" eaLnBrk="0" fontAlgn="base" hangingPunct="0">
        <a:spcBef>
          <a:spcPts val="600"/>
        </a:spcBef>
        <a:spcAft>
          <a:spcPct val="0"/>
        </a:spcAft>
        <a:buClr>
          <a:srgbClr val="000000"/>
        </a:buClr>
        <a:buSzPct val="100000"/>
        <a:buFont typeface="Times New Roman" panose="02020603050405020304" pitchFamily="18" charset="0"/>
        <a:defRPr sz="2400">
          <a:solidFill>
            <a:srgbClr val="000000"/>
          </a:solidFill>
          <a:latin typeface="+mn-lt"/>
          <a:ea typeface="Lucida Sans Unicode" pitchFamily="34" charset="0"/>
          <a:cs typeface="+mn-cs"/>
        </a:defRPr>
      </a:lvl3pPr>
      <a:lvl4pPr marL="1600200" indent="-228600" algn="l" defTabSz="457200" rtl="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mn-lt"/>
          <a:ea typeface="Lucida Sans Unicode" pitchFamily="34" charset="0"/>
          <a:cs typeface="+mn-cs"/>
        </a:defRPr>
      </a:lvl4pPr>
      <a:lvl5pPr marL="2057400" indent="-228600" algn="l" defTabSz="457200" rtl="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mn-lt"/>
          <a:ea typeface="Lucida Sans Unicode" pitchFamily="34" charset="0"/>
          <a:cs typeface="+mn-cs"/>
        </a:defRPr>
      </a:lvl5pPr>
      <a:lvl6pPr marL="25146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6pPr>
      <a:lvl7pPr marL="29718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7pPr>
      <a:lvl8pPr marL="34290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8pPr>
      <a:lvl9pPr marL="38862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jpe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48.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10" Type="http://schemas.openxmlformats.org/officeDocument/2006/relationships/image" Target="../media/image63.jpeg"/><Relationship Id="rId4" Type="http://schemas.openxmlformats.org/officeDocument/2006/relationships/image" Target="../media/image57.jpeg"/><Relationship Id="rId9" Type="http://schemas.openxmlformats.org/officeDocument/2006/relationships/image" Target="../media/image62.jpeg"/></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53.xml"/><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5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5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5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1.xml"/><Relationship Id="rId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38" y="0"/>
            <a:ext cx="914082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 Box 4"/>
          <p:cNvSpPr txBox="1">
            <a:spLocks noChangeArrowheads="1"/>
          </p:cNvSpPr>
          <p:nvPr/>
        </p:nvSpPr>
        <p:spPr bwMode="auto">
          <a:xfrm>
            <a:off x="152400" y="3429000"/>
            <a:ext cx="2819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bg1"/>
                </a:solidFill>
                <a:latin typeface="Book Antiqua" panose="02040602050305030304" pitchFamily="18" charset="0"/>
              </a:rPr>
              <a:t>Presented by </a:t>
            </a:r>
          </a:p>
          <a:p>
            <a:pPr eaLnBrk="1" hangingPunct="1"/>
            <a:r>
              <a:rPr lang="en-US" altLang="en-US" sz="2400">
                <a:solidFill>
                  <a:schemeClr val="bg1"/>
                </a:solidFill>
                <a:latin typeface="Book Antiqua" panose="02040602050305030304" pitchFamily="18" charset="0"/>
              </a:rPr>
              <a:t>Kenneth S. Thomas</a:t>
            </a:r>
          </a:p>
          <a:p>
            <a:pPr eaLnBrk="1" hangingPunct="1"/>
            <a:r>
              <a:rPr lang="en-US" altLang="en-US" sz="2400">
                <a:solidFill>
                  <a:schemeClr val="bg1"/>
                </a:solidFill>
                <a:latin typeface="Book Antiqua" panose="02040602050305030304" pitchFamily="18" charset="0"/>
              </a:rPr>
              <a:t>August 30, 2016</a:t>
            </a:r>
          </a:p>
        </p:txBody>
      </p:sp>
      <p:sp>
        <p:nvSpPr>
          <p:cNvPr id="3076" name="Text Box 2"/>
          <p:cNvSpPr txBox="1">
            <a:spLocks noChangeArrowheads="1"/>
          </p:cNvSpPr>
          <p:nvPr/>
        </p:nvSpPr>
        <p:spPr bwMode="auto">
          <a:xfrm>
            <a:off x="419100" y="609600"/>
            <a:ext cx="56007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4400">
                <a:solidFill>
                  <a:schemeClr val="bg1"/>
                </a:solidFill>
                <a:latin typeface="Book Antiqua" panose="02040602050305030304" pitchFamily="18" charset="0"/>
              </a:rPr>
              <a:t>Intra-Extra Vehicular Activity Apollo Spacesuits</a:t>
            </a:r>
          </a:p>
        </p:txBody>
      </p:sp>
      <p:sp>
        <p:nvSpPr>
          <p:cNvPr id="6" name="Rectangle 3"/>
          <p:cNvSpPr txBox="1">
            <a:spLocks noChangeArrowheads="1"/>
          </p:cNvSpPr>
          <p:nvPr/>
        </p:nvSpPr>
        <p:spPr bwMode="auto">
          <a:xfrm>
            <a:off x="1320800" y="5846763"/>
            <a:ext cx="4721225" cy="733425"/>
          </a:xfrm>
          <a:prstGeom prst="rect">
            <a:avLst/>
          </a:prstGeom>
          <a:solidFill>
            <a:srgbClr val="000000">
              <a:alpha val="30196"/>
            </a:srgbClr>
          </a:solid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algn="l" defTabSz="914400">
              <a:defRPr/>
            </a:pPr>
            <a:r>
              <a:rPr lang="en-US" b="1" kern="0" dirty="0" smtClean="0">
                <a:solidFill>
                  <a:schemeClr val="bg1"/>
                </a:solidFill>
                <a:latin typeface="Calibri" panose="020F0502020204030204"/>
              </a:rPr>
              <a:t>Moderated by Cinda Chullen</a:t>
            </a:r>
            <a:br>
              <a:rPr lang="en-US" b="1" kern="0" dirty="0" smtClean="0">
                <a:solidFill>
                  <a:schemeClr val="bg1"/>
                </a:solidFill>
                <a:latin typeface="Calibri" panose="020F0502020204030204"/>
              </a:rPr>
            </a:br>
            <a:r>
              <a:rPr lang="en-US" sz="1800" kern="0" dirty="0" smtClean="0">
                <a:solidFill>
                  <a:schemeClr val="bg1"/>
                </a:solidFill>
                <a:latin typeface="Calibri" panose="020F0502020204030204"/>
              </a:rPr>
              <a:t>U.S. Spacesuit Knowledge Capture Program</a:t>
            </a:r>
          </a:p>
        </p:txBody>
      </p:sp>
      <p:pic>
        <p:nvPicPr>
          <p:cNvPr id="3078"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5646738"/>
            <a:ext cx="1135063" cy="113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a:latin typeface="Book Antiqua" panose="02040602050305030304" pitchFamily="18" charset="0"/>
              </a:rPr>
              <a:t>Apollo 11 IEVA Spacesuit Origins</a:t>
            </a:r>
          </a:p>
        </p:txBody>
      </p:sp>
      <p:sp>
        <p:nvSpPr>
          <p:cNvPr id="5123" name="Text Box 2"/>
          <p:cNvSpPr txBox="1">
            <a:spLocks noChangeArrowheads="1"/>
          </p:cNvSpPr>
          <p:nvPr/>
        </p:nvSpPr>
        <p:spPr bwMode="auto">
          <a:xfrm>
            <a:off x="0" y="990600"/>
            <a:ext cx="8839200" cy="39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2200">
                <a:solidFill>
                  <a:schemeClr val="tx1"/>
                </a:solidFill>
              </a:rPr>
              <a:t>X</a:t>
            </a:r>
          </a:p>
        </p:txBody>
      </p:sp>
      <p:sp>
        <p:nvSpPr>
          <p:cNvPr id="5124"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53941C56-03BA-4303-ADAB-5CDB18A14E79}" type="slidenum">
              <a:rPr lang="en-US" altLang="en-US" sz="1400"/>
              <a:pPr algn="r" eaLnBrk="1" hangingPunct="1">
                <a:spcBef>
                  <a:spcPct val="0"/>
                </a:spcBef>
              </a:pPr>
              <a:t>2</a:t>
            </a:fld>
            <a:endParaRPr lang="en-US" altLang="en-US" sz="1400"/>
          </a:p>
        </p:txBody>
      </p:sp>
      <p:pic>
        <p:nvPicPr>
          <p:cNvPr id="512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7563" y="1187450"/>
            <a:ext cx="2659062"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7588" y="1190625"/>
            <a:ext cx="2665412"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4963" y="990600"/>
            <a:ext cx="2965450" cy="545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71847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381000" y="990600"/>
            <a:ext cx="8534400" cy="557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176213" indent="-176213">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r>
              <a:rPr lang="en-US" altLang="en-US" sz="1200">
                <a:latin typeface="Book Antiqua" panose="02040602050305030304" pitchFamily="18" charset="0"/>
              </a:rPr>
              <a:t>1. </a:t>
            </a:r>
            <a:r>
              <a:rPr lang="en-US" altLang="en-US" sz="1200" u="sng">
                <a:latin typeface="Book Antiqua" panose="02040602050305030304" pitchFamily="18" charset="0"/>
              </a:rPr>
              <a:t>Pressure Suit Assembly</a:t>
            </a:r>
            <a:r>
              <a:rPr lang="en-US" altLang="en-US" sz="1200">
                <a:latin typeface="Book Antiqua" panose="02040602050305030304" pitchFamily="18" charset="0"/>
              </a:rPr>
              <a:t> – “The suit” was developed and manufactured by International Latex Corporation (ILC) in Dover Delaware, USA.  In a 1968 patent application (US3751727) authored by ILC personnel and approved by NASA, ILC/NASA recognized Leonard F. Shepard, George P. Durney, Melvin C. Case, A. J. Kenneway, Ill, Robert C. Wise, Dixie Rinehart, Ronald J. Bessette, and Richard C. Pulling as the inventors of the Apollo “Space Suit.”  In 1969, International Latex partially sold its pressure suit organization to form what is now ILC-Dover LP.  ILC-Dover relocated to Fredrica, Delaware, in two increments starting in 1969.  International Latex sold its remaining interest in ILC-Dover in 1984.  Reference numbers 3-6 and 12-25 explain features embodied in the Apollo pressure suit. </a:t>
            </a:r>
          </a:p>
          <a:p>
            <a:r>
              <a:rPr lang="en-US" altLang="en-US" sz="1200">
                <a:latin typeface="Book Antiqua" panose="02040602050305030304" pitchFamily="18" charset="0"/>
              </a:rPr>
              <a:t>2. </a:t>
            </a:r>
            <a:r>
              <a:rPr lang="en-US" altLang="en-US" sz="1200" u="sng">
                <a:latin typeface="Book Antiqua" panose="02040602050305030304" pitchFamily="18" charset="0"/>
              </a:rPr>
              <a:t>Portable Life Support Assembly</a:t>
            </a:r>
            <a:r>
              <a:rPr lang="en-US" altLang="en-US" sz="1200">
                <a:latin typeface="Book Antiqua" panose="02040602050305030304" pitchFamily="18" charset="0"/>
              </a:rPr>
              <a:t> - The “backpack,” a separately donnable life support assembly, was developed and manufactured by the Space and Life Systems unit of the Hamilton Standard (HS) Division of United Aircraft located in Windsor Locks, Connecticut.  Because of the acquisitions and mergers of Sundstrand and Goodrich Corporations in 1999 and 2012, respectively, the Division became Hamilton Sundstrand, and then United Technologies Aerospace Systems.  The remnants of the unit that supported Apollo still exist in Windsor Locks.  Reference numbers 7-11 explain the subassemblies and features embodied in the Apollo backpack.</a:t>
            </a:r>
          </a:p>
          <a:p>
            <a:r>
              <a:rPr lang="en-US" altLang="en-US" sz="1200">
                <a:solidFill>
                  <a:schemeClr val="tx1"/>
                </a:solidFill>
                <a:latin typeface="Book Antiqua" panose="02040602050305030304" pitchFamily="18" charset="0"/>
              </a:rPr>
              <a:t>3. </a:t>
            </a:r>
            <a:r>
              <a:rPr lang="en-US" altLang="en-US" sz="1200" u="sng">
                <a:solidFill>
                  <a:schemeClr val="tx1"/>
                </a:solidFill>
                <a:latin typeface="Book Antiqua" panose="02040602050305030304" pitchFamily="18" charset="0"/>
              </a:rPr>
              <a:t>Lunar Extravehicular Visor Assembly</a:t>
            </a:r>
            <a:r>
              <a:rPr lang="en-US" altLang="en-US" sz="1200">
                <a:solidFill>
                  <a:schemeClr val="tx1"/>
                </a:solidFill>
                <a:latin typeface="Book Antiqua" panose="02040602050305030304" pitchFamily="18" charset="0"/>
              </a:rPr>
              <a:t> – The gold coating process for the eye-protecting Apollo sun visor was developed by Perkin Elmer Corporation in Norwalk, Connecticut starting in 1963 under contract to HS.  ILC initially was responsible for the remainder of the visor assembly design and development.  Hamilton assumed visor design and prototyping in November 1963.  Hamilton analysis indicated that thermal insulation would be required over the entire helmet area.  This was initially planned to be provided by the hood of a parka-looking outer garment.  A fiberglass outer shell was incorporated to support the weight of the garment.  This was revised in 1965 to having a thermal cover directly attached to the outer shell of the visor assembly.  The resulting visor cover extended down to cover and wrap around the neckring.  In parallel, NASA engineers O’Kane and Jones designed their own helmet with LEVA. Their analysis indicated that the polycarbonate layers of the LEVA and helmet would provide sufficient thermal insulation that a thermal outer covering was unnecessary.  They selected Air-Lock Corporation in Milford, Connecticut as the manufacturer of their prototype visors, and Apollo Program visors after 1965.  Thermal transfer issues caused this design to gain an ILC-provided neckring thermal cover by 1967.  As a result of condensation in the helmet during Apollo 9 shaded periods, the visor assembly was revised to have a fiberglass outer shell, a 1965 style thermal cover and side opaque sun shields that could retract or be flipped down as needed.  This configuration was used for Apollo 11 to 13.  Apollo 14 to 17 used a derivation that added an opaque center visor.</a:t>
            </a:r>
          </a:p>
        </p:txBody>
      </p:sp>
      <p:sp>
        <p:nvSpPr>
          <p:cNvPr id="717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2F2BA484-DAB4-491F-8BEE-32543F75D754}" type="slidenum">
              <a:rPr lang="en-US" altLang="en-US" sz="1400"/>
              <a:pPr algn="r" eaLnBrk="1" hangingPunct="1">
                <a:spcBef>
                  <a:spcPct val="0"/>
                </a:spcBef>
              </a:pPr>
              <a:t>3</a:t>
            </a:fld>
            <a:endParaRPr lang="en-US" altLang="en-US" sz="1400"/>
          </a:p>
        </p:txBody>
      </p:sp>
      <p:sp>
        <p:nvSpPr>
          <p:cNvPr id="7172"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Apollo IEVA Spacesuit Origins,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304800" y="990600"/>
            <a:ext cx="86106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176213" indent="-176213">
              <a:spcBef>
                <a:spcPts val="800"/>
              </a:spcBef>
              <a:buClr>
                <a:srgbClr val="000000"/>
              </a:buClr>
              <a:buSzPct val="100000"/>
              <a:buFont typeface="Times New Roman" panose="02020603050405020304" pitchFamily="18" charset="0"/>
              <a:tabLst>
                <a:tab pos="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r>
              <a:rPr lang="en-US" altLang="en-US" sz="1200">
                <a:solidFill>
                  <a:schemeClr val="tx1"/>
                </a:solidFill>
                <a:latin typeface="Book Antiqua" panose="02040602050305030304" pitchFamily="18" charset="0"/>
              </a:rPr>
              <a:t>4. </a:t>
            </a:r>
            <a:r>
              <a:rPr lang="en-US" altLang="en-US" sz="1200" u="sng">
                <a:solidFill>
                  <a:schemeClr val="tx1"/>
                </a:solidFill>
                <a:latin typeface="Book Antiqua" panose="02040602050305030304" pitchFamily="18" charset="0"/>
              </a:rPr>
              <a:t>Integrated Thermal Outer Gloves</a:t>
            </a:r>
            <a:r>
              <a:rPr lang="en-US" altLang="en-US" sz="1200">
                <a:solidFill>
                  <a:schemeClr val="tx1"/>
                </a:solidFill>
                <a:latin typeface="Book Antiqua" panose="02040602050305030304" pitchFamily="18" charset="0"/>
              </a:rPr>
              <a:t> - David Clark Company (DCC) was the advocate for integrated glove coverings rather than separately, donnable outer gloves.  At NASA’s request, DCC educated Hamilton and ILC on its outer glove construction methods for Apollo.  The techniques for layering and securing the insulation material in the outer glove were developed by NASA and DCC for the Gemini Program.  DCC transferred these developments to ILC at NASA’s request.  The tactile, reinforced, molded RTV (room temperature vulcanite aka “rubber”) finger tips were an ILC innovation and development.</a:t>
            </a:r>
          </a:p>
          <a:p>
            <a:r>
              <a:rPr lang="en-US" altLang="en-US" sz="1200">
                <a:solidFill>
                  <a:schemeClr val="tx1"/>
                </a:solidFill>
                <a:latin typeface="Book Antiqua" panose="02040602050305030304" pitchFamily="18" charset="0"/>
              </a:rPr>
              <a:t>5. </a:t>
            </a:r>
            <a:r>
              <a:rPr lang="en-US" altLang="en-US" sz="1200" u="sng">
                <a:solidFill>
                  <a:schemeClr val="tx1"/>
                </a:solidFill>
                <a:latin typeface="Book Antiqua" panose="02040602050305030304" pitchFamily="18" charset="0"/>
              </a:rPr>
              <a:t>Torso Thermal Meteoroid Garment</a:t>
            </a:r>
            <a:r>
              <a:rPr lang="en-US" altLang="en-US" sz="1200">
                <a:solidFill>
                  <a:schemeClr val="tx1"/>
                </a:solidFill>
                <a:latin typeface="Book Antiqua" panose="02040602050305030304" pitchFamily="18" charset="0"/>
              </a:rPr>
              <a:t> – DCC was the advocate for torso coverings being an integrated part of the pressure suit rather than separately, donnable outer garments.  ILC adopted this system for Apollo in 1967.</a:t>
            </a:r>
          </a:p>
          <a:p>
            <a:r>
              <a:rPr lang="en-US" altLang="en-US" sz="1200">
                <a:solidFill>
                  <a:schemeClr val="tx1"/>
                </a:solidFill>
                <a:latin typeface="Book Antiqua" panose="02040602050305030304" pitchFamily="18" charset="0"/>
              </a:rPr>
              <a:t>6. </a:t>
            </a:r>
            <a:r>
              <a:rPr lang="en-US" altLang="en-US" sz="1200" u="sng">
                <a:solidFill>
                  <a:schemeClr val="tx1"/>
                </a:solidFill>
                <a:latin typeface="Book Antiqua" panose="02040602050305030304" pitchFamily="18" charset="0"/>
              </a:rPr>
              <a:t>Extra-Vehicular Over Boots </a:t>
            </a:r>
            <a:r>
              <a:rPr lang="en-US" altLang="en-US" sz="1200">
                <a:solidFill>
                  <a:schemeClr val="tx1"/>
                </a:solidFill>
                <a:latin typeface="Book Antiqua" panose="02040602050305030304" pitchFamily="18" charset="0"/>
              </a:rPr>
              <a:t>– ILC introduced the Apollo 11 to 17 style of thermal over-boot.  The over-boot used Chromel-R, a stainless steel wire fabric, on the outer surfaces and thermal insulation techniques introduced by DCC during Gemini that were substantially refined by ILC.  The reinforced, molded RTV soles were an ILC innovation and development.</a:t>
            </a:r>
          </a:p>
          <a:p>
            <a:r>
              <a:rPr lang="en-US" altLang="en-US" sz="1200">
                <a:solidFill>
                  <a:schemeClr val="tx1"/>
                </a:solidFill>
                <a:latin typeface="Book Antiqua" panose="02040602050305030304" pitchFamily="18" charset="0"/>
              </a:rPr>
              <a:t>7. </a:t>
            </a:r>
            <a:r>
              <a:rPr lang="en-US" altLang="en-US" sz="1200" u="sng">
                <a:solidFill>
                  <a:schemeClr val="tx1"/>
                </a:solidFill>
                <a:latin typeface="Book Antiqua" panose="02040602050305030304" pitchFamily="18" charset="0"/>
              </a:rPr>
              <a:t>Primary Life Support System</a:t>
            </a:r>
            <a:r>
              <a:rPr lang="en-US" altLang="en-US" sz="1200">
                <a:solidFill>
                  <a:schemeClr val="tx1"/>
                </a:solidFill>
                <a:latin typeface="Book Antiqua" panose="02040602050305030304" pitchFamily="18" charset="0"/>
              </a:rPr>
              <a:t> – Development included the invention of Porous Plate Sublimator (U.S. Patent No. 3,170,303 inventors John S. Lovell and George C. Rannenberg), which allows rejection of body and life support system heat to space with no moving parts.  This system also supplied oxygen, removed carbon dioxide, controlled humidity and cooled both ventilation gas and water for Liquid Cooling Garments (LCG).  Developed and manufactured by HS.  </a:t>
            </a:r>
          </a:p>
          <a:p>
            <a:r>
              <a:rPr lang="en-US" altLang="en-US" sz="1200">
                <a:solidFill>
                  <a:schemeClr val="tx1"/>
                </a:solidFill>
                <a:latin typeface="Book Antiqua" panose="02040602050305030304" pitchFamily="18" charset="0"/>
              </a:rPr>
              <a:t>8. </a:t>
            </a:r>
            <a:r>
              <a:rPr lang="en-US" altLang="en-US" sz="1200" u="sng">
                <a:solidFill>
                  <a:schemeClr val="tx1"/>
                </a:solidFill>
                <a:latin typeface="Book Antiqua" panose="02040602050305030304" pitchFamily="18" charset="0"/>
              </a:rPr>
              <a:t>Oxygen Purge System</a:t>
            </a:r>
            <a:r>
              <a:rPr lang="en-US" altLang="en-US" sz="1200">
                <a:solidFill>
                  <a:schemeClr val="tx1"/>
                </a:solidFill>
                <a:latin typeface="Book Antiqua" panose="02040602050305030304" pitchFamily="18" charset="0"/>
              </a:rPr>
              <a:t> – A nominally 30-minute backup life support system of the Apollo spacesuit.  Developed and manufactured by HS.  </a:t>
            </a:r>
          </a:p>
          <a:p>
            <a:r>
              <a:rPr lang="en-US" altLang="en-US" sz="1200">
                <a:solidFill>
                  <a:schemeClr val="tx1"/>
                </a:solidFill>
                <a:latin typeface="Book Antiqua" panose="02040602050305030304" pitchFamily="18" charset="0"/>
              </a:rPr>
              <a:t>9. </a:t>
            </a:r>
            <a:r>
              <a:rPr lang="en-US" altLang="en-US" sz="1200" u="sng">
                <a:solidFill>
                  <a:schemeClr val="tx1"/>
                </a:solidFill>
                <a:latin typeface="Book Antiqua" panose="02040602050305030304" pitchFamily="18" charset="0"/>
              </a:rPr>
              <a:t>Backpack Thermal Outer Cover</a:t>
            </a:r>
            <a:r>
              <a:rPr lang="en-US" altLang="en-US" sz="1200">
                <a:solidFill>
                  <a:schemeClr val="tx1"/>
                </a:solidFill>
                <a:latin typeface="Book Antiqua" panose="02040602050305030304" pitchFamily="18" charset="0"/>
              </a:rPr>
              <a:t> – DCC provided the base construction techniques. NASA made the final material selections. HS manufactured these covers.</a:t>
            </a:r>
          </a:p>
          <a:p>
            <a:r>
              <a:rPr lang="en-US" altLang="en-US" sz="1200">
                <a:solidFill>
                  <a:schemeClr val="tx1"/>
                </a:solidFill>
                <a:latin typeface="Book Antiqua" panose="02040602050305030304" pitchFamily="18" charset="0"/>
              </a:rPr>
              <a:t>10. </a:t>
            </a:r>
            <a:r>
              <a:rPr lang="en-US" altLang="en-US" sz="1200" u="sng">
                <a:solidFill>
                  <a:schemeClr val="tx1"/>
                </a:solidFill>
                <a:latin typeface="Book Antiqua" panose="02040602050305030304" pitchFamily="18" charset="0"/>
              </a:rPr>
              <a:t>Remote Control Unit</a:t>
            </a:r>
            <a:r>
              <a:rPr lang="en-US" altLang="en-US" sz="1200">
                <a:solidFill>
                  <a:schemeClr val="tx1"/>
                </a:solidFill>
                <a:latin typeface="Book Antiqua" panose="02040602050305030304" pitchFamily="18" charset="0"/>
              </a:rPr>
              <a:t> – The chest mounted display and control system for the backpack life support system, which Hamilton Standard developed and manufactured.</a:t>
            </a:r>
          </a:p>
          <a:p>
            <a:r>
              <a:rPr lang="en-US" altLang="en-US" sz="1200">
                <a:solidFill>
                  <a:schemeClr val="tx1"/>
                </a:solidFill>
                <a:latin typeface="Book Antiqua" panose="02040602050305030304" pitchFamily="18" charset="0"/>
              </a:rPr>
              <a:t>11 </a:t>
            </a:r>
            <a:r>
              <a:rPr lang="en-US" altLang="en-US" sz="1200" u="sng">
                <a:solidFill>
                  <a:schemeClr val="tx1"/>
                </a:solidFill>
                <a:latin typeface="Book Antiqua" panose="02040602050305030304" pitchFamily="18" charset="0"/>
              </a:rPr>
              <a:t>Antennae</a:t>
            </a:r>
            <a:r>
              <a:rPr lang="en-US" altLang="en-US" sz="1200">
                <a:solidFill>
                  <a:schemeClr val="tx1"/>
                </a:solidFill>
                <a:latin typeface="Book Antiqua" panose="02040602050305030304" pitchFamily="18" charset="0"/>
              </a:rPr>
              <a:t> – Radio antenna breakage was an early program challenge and great concern as it would result in loss or greatly reduced communications.  The durability and flexibility of a Stanley Tool Company tape measure led to purchase and space certification of a roll of tape measure raw stock to support the communications of men on the Moon.</a:t>
            </a:r>
          </a:p>
          <a:p>
            <a:endParaRPr lang="en-US" altLang="en-US" sz="1200">
              <a:solidFill>
                <a:schemeClr val="tx1"/>
              </a:solidFill>
              <a:latin typeface="Book Antiqua" panose="02040602050305030304" pitchFamily="18" charset="0"/>
            </a:endParaRPr>
          </a:p>
        </p:txBody>
      </p:sp>
      <p:sp>
        <p:nvSpPr>
          <p:cNvPr id="9219"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1ED59B8D-D375-4E4C-BD7A-EE84341FD97D}" type="slidenum">
              <a:rPr lang="en-US" altLang="en-US" sz="1400"/>
              <a:pPr algn="r" eaLnBrk="1" hangingPunct="1">
                <a:spcBef>
                  <a:spcPct val="0"/>
                </a:spcBef>
              </a:pPr>
              <a:t>4</a:t>
            </a:fld>
            <a:endParaRPr lang="en-US" altLang="en-US" sz="1400"/>
          </a:p>
        </p:txBody>
      </p:sp>
      <p:sp>
        <p:nvSpPr>
          <p:cNvPr id="9220"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Apollo IEVA Spacesuit Origins,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228600" y="762000"/>
            <a:ext cx="8686800"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176213" indent="-176213">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r>
              <a:rPr lang="en-US" altLang="en-US" sz="1200">
                <a:solidFill>
                  <a:schemeClr val="tx1"/>
                </a:solidFill>
                <a:latin typeface="Book Antiqua" panose="02040602050305030304" pitchFamily="18" charset="0"/>
              </a:rPr>
              <a:t>12. </a:t>
            </a:r>
            <a:r>
              <a:rPr lang="en-US" altLang="en-US" sz="1200" u="sng">
                <a:solidFill>
                  <a:schemeClr val="tx1"/>
                </a:solidFill>
                <a:latin typeface="Book Antiqua" panose="02040602050305030304" pitchFamily="18" charset="0"/>
              </a:rPr>
              <a:t>Gemini Style Life Support Connectors</a:t>
            </a:r>
            <a:r>
              <a:rPr lang="en-US" altLang="en-US" sz="1200">
                <a:solidFill>
                  <a:schemeClr val="tx1"/>
                </a:solidFill>
                <a:latin typeface="Book Antiqua" panose="02040602050305030304" pitchFamily="18" charset="0"/>
              </a:rPr>
              <a:t> - The Apollo Program started considering these connectors in 1964.  Air-Lock Corporation (A-L) developed the Gemini connector for the DCC.  NASA and ILC elected to make them the Apollo Program connector in late 1965. </a:t>
            </a:r>
          </a:p>
          <a:p>
            <a:r>
              <a:rPr lang="en-US" altLang="en-US" sz="1200">
                <a:solidFill>
                  <a:schemeClr val="tx1"/>
                </a:solidFill>
                <a:latin typeface="Book Antiqua" panose="02040602050305030304" pitchFamily="18" charset="0"/>
              </a:rPr>
              <a:t>13. </a:t>
            </a:r>
            <a:r>
              <a:rPr lang="en-US" altLang="en-US" sz="1200" u="sng">
                <a:solidFill>
                  <a:schemeClr val="tx1"/>
                </a:solidFill>
                <a:latin typeface="Book Antiqua" panose="02040602050305030304" pitchFamily="18" charset="0"/>
              </a:rPr>
              <a:t>Molded Convolute Joint</a:t>
            </a:r>
            <a:r>
              <a:rPr lang="en-US" altLang="en-US" sz="1200">
                <a:solidFill>
                  <a:schemeClr val="tx1"/>
                </a:solidFill>
                <a:latin typeface="Book Antiqua" panose="02040602050305030304" pitchFamily="18" charset="0"/>
              </a:rPr>
              <a:t> - The base design and construction of this molded convolute originated with B.F. Goodrich as Russell Colley’s “Tomato Worm” mobility element in the early 1940s.  ILC recruited Goodrich personnel in the early 1950s, by which time Goodrich was evolving past molded convolutes in favor of fabric mobility joints.  ILC’s George Durney, who was not a former Goodrich employee, refined and continued development of this type of molded convolute to make it a lower effort mobility system (US Patent 3,432,860).  </a:t>
            </a:r>
          </a:p>
          <a:p>
            <a:r>
              <a:rPr lang="en-US" altLang="en-US" sz="1200">
                <a:solidFill>
                  <a:schemeClr val="tx1"/>
                </a:solidFill>
                <a:latin typeface="Book Antiqua" panose="02040602050305030304" pitchFamily="18" charset="0"/>
              </a:rPr>
              <a:t>14. </a:t>
            </a:r>
            <a:r>
              <a:rPr lang="en-US" altLang="en-US" sz="1200" u="sng">
                <a:solidFill>
                  <a:schemeClr val="tx1"/>
                </a:solidFill>
                <a:latin typeface="Book Antiqua" panose="02040602050305030304" pitchFamily="18" charset="0"/>
              </a:rPr>
              <a:t>Molded Pressure Gloves</a:t>
            </a:r>
            <a:r>
              <a:rPr lang="en-US" altLang="en-US" sz="1200">
                <a:solidFill>
                  <a:schemeClr val="tx1"/>
                </a:solidFill>
                <a:latin typeface="Book Antiqua" panose="02040602050305030304" pitchFamily="18" charset="0"/>
              </a:rPr>
              <a:t> – B. F. Goodrich’s (BFG) initial approach to making pressure gloves in WWII was molded rubber into a fabric mesh sub-straight.  Goodrich finally abandoned the approach during the 1950s in favor of separate fabric bladder and restraint layers for improved reliability.  In 1962, ILC competed for Apollo with a separate neoprene rubber bladder and (leather) restraint layer glove system.  In 1962-63 development for Apollo, ILC chose a single layer, molded rubber into a fabric mesh sub-straight that was similar to earlier Goodrich designs.  Palm bars, which allow the palm area to bend for grasping tools, were initially developed in the WWII MX-115 Program and were made available to numerous U.S. manufacturers.  Palm bars were an element of Goodrich Mercury gloves.  The first Apollo (1962-63) multi-directional wrist joint (by ILC) was a single cable arrangement that was unstable in one axis and required sufficient effort in the other direction to cause bruising.  Additionally, it was non-redundant, so a cable failure could result in loss of pressure and life.  The second Apollo multi-directional wrist joint was created by HS in 1964.  This used a Teflon cord and ferrule wrist joint that was stable with low effort.  It used three cords, so three cord failures were needed for possible loss of pressure.  The remainder of the Apollo glove was a copy of the preceding ILC Apollo design.  For the 1965 competition, ILC developed a third Apollo design that had a redundant, two-steel cable, multi-directional wrist joint, which became the Apollo Program glove with ILC’s win of the 1965 competition.  In these and later ILC gloves, Teflon sleeving in the metallic wrist restraint conduits reduced effort to move.  Teflon sleeving of metallic restraint conduits appears to have been a Hamilton innovation that was adopted by ILC.</a:t>
            </a:r>
          </a:p>
          <a:p>
            <a:r>
              <a:rPr lang="en-US" altLang="en-US" sz="1200">
                <a:solidFill>
                  <a:schemeClr val="tx1"/>
                </a:solidFill>
                <a:latin typeface="Book Antiqua" panose="02040602050305030304" pitchFamily="18" charset="0"/>
              </a:rPr>
              <a:t>15. </a:t>
            </a:r>
            <a:r>
              <a:rPr lang="en-US" altLang="en-US" sz="1200" u="sng">
                <a:solidFill>
                  <a:schemeClr val="tx1"/>
                </a:solidFill>
                <a:latin typeface="Book Antiqua" panose="02040602050305030304" pitchFamily="18" charset="0"/>
              </a:rPr>
              <a:t>Shoulder Cable Restraint System</a:t>
            </a:r>
            <a:r>
              <a:rPr lang="en-US" altLang="en-US" sz="1200">
                <a:solidFill>
                  <a:schemeClr val="tx1"/>
                </a:solidFill>
                <a:latin typeface="Book Antiqua" panose="02040602050305030304" pitchFamily="18" charset="0"/>
              </a:rPr>
              <a:t> – This was first seen in the U.S. MX-115 pressure suit development program of WWII.  It enjoyed popularity with Goodyear and Republic Aviation.  The early attempts with this approach experienced excessive force to achieve mobility.  ILC experienced similar problems in their first four Apollo suit designs.  Teflon sleeving in the metallic restraint conduits reduced friction, allowing acceptable mobility.  This appears to have been a Hamilton innovation that was adopted by ILC.  </a:t>
            </a:r>
          </a:p>
        </p:txBody>
      </p:sp>
      <p:sp>
        <p:nvSpPr>
          <p:cNvPr id="11267"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4924A8C4-A5A4-4C8C-B4C2-1EEB7A5CA461}" type="slidenum">
              <a:rPr lang="en-US" altLang="en-US" sz="1400"/>
              <a:pPr algn="r" eaLnBrk="1" hangingPunct="1">
                <a:spcBef>
                  <a:spcPct val="0"/>
                </a:spcBef>
              </a:pPr>
              <a:t>5</a:t>
            </a:fld>
            <a:endParaRPr lang="en-US" altLang="en-US" sz="1400"/>
          </a:p>
        </p:txBody>
      </p:sp>
      <p:sp>
        <p:nvSpPr>
          <p:cNvPr id="11268" name="Text Box 1"/>
          <p:cNvSpPr txBox="1">
            <a:spLocks noChangeArrowheads="1"/>
          </p:cNvSpPr>
          <p:nvPr/>
        </p:nvSpPr>
        <p:spPr bwMode="auto">
          <a:xfrm>
            <a:off x="457200" y="762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Apollo IEVA Spacesuit Origins,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304800" y="1063625"/>
            <a:ext cx="8686800"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176213" indent="-176213">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r>
              <a:rPr lang="en-US" altLang="en-US" sz="1200">
                <a:solidFill>
                  <a:schemeClr val="tx1"/>
                </a:solidFill>
                <a:latin typeface="Book Antiqua" panose="02040602050305030304" pitchFamily="18" charset="0"/>
              </a:rPr>
              <a:t>16. </a:t>
            </a:r>
            <a:r>
              <a:rPr lang="en-US" altLang="en-US" sz="1200" u="sng">
                <a:solidFill>
                  <a:schemeClr val="tx1"/>
                </a:solidFill>
                <a:latin typeface="Book Antiqua" panose="02040602050305030304" pitchFamily="18" charset="0"/>
              </a:rPr>
              <a:t>Pressure (lip) Sealed Upper Arm Bearings</a:t>
            </a:r>
            <a:r>
              <a:rPr lang="en-US" altLang="en-US" sz="1200">
                <a:solidFill>
                  <a:schemeClr val="tx1"/>
                </a:solidFill>
                <a:latin typeface="Book Antiqua" panose="02040602050305030304" pitchFamily="18" charset="0"/>
              </a:rPr>
              <a:t> – These were features on the BFG’s 1953 “Omni-Environment Inflatable Suit” (ref. Patent 2,966,155, Carroll Krupp inventor) and in the Goodrich Mk. II suits that followed.  Unfortunately, the cramped cockpits of fighter aircraft made hard contact from these bearings unacceptable.  Goodrich brought upper arm bearings to the Apollo Program in late September or early October 1964 in a joint Goodrich/HS prototype effort.  Initial negative NASA reaction delayed consideration of the approach until ILC adopted it for its rear entry State-of-the-Art (SOA) Suit of late January or early February 1965.  ILC won the Apollo Block II Pressure Suit competition with a prototype also using such bearings made by Air-Lock.  In 1968, NASA wanted upper arm bearings more compact than A-L could produce, so ILC took over the redesign and made the subsequent Apollo Program upper arm bearings in-house.</a:t>
            </a:r>
            <a:r>
              <a:rPr lang="en-US" altLang="en-US" sz="1200" u="sng">
                <a:solidFill>
                  <a:schemeClr val="tx1"/>
                </a:solidFill>
                <a:latin typeface="Book Antiqua" panose="02040602050305030304" pitchFamily="18" charset="0"/>
              </a:rPr>
              <a:t>   </a:t>
            </a:r>
            <a:endParaRPr lang="en-US" altLang="en-US" sz="1200">
              <a:solidFill>
                <a:schemeClr val="tx1"/>
              </a:solidFill>
              <a:latin typeface="Book Antiqua" panose="02040602050305030304" pitchFamily="18" charset="0"/>
            </a:endParaRPr>
          </a:p>
          <a:p>
            <a:r>
              <a:rPr lang="en-US" altLang="en-US" sz="1200">
                <a:solidFill>
                  <a:schemeClr val="tx1"/>
                </a:solidFill>
                <a:latin typeface="Book Antiqua" panose="02040602050305030304" pitchFamily="18" charset="0"/>
              </a:rPr>
              <a:t>17. </a:t>
            </a:r>
            <a:r>
              <a:rPr lang="en-US" altLang="en-US" sz="1200" u="sng">
                <a:solidFill>
                  <a:schemeClr val="tx1"/>
                </a:solidFill>
                <a:latin typeface="Book Antiqua" panose="02040602050305030304" pitchFamily="18" charset="0"/>
              </a:rPr>
              <a:t>Shoulder Teflon Ferrule Multi-Directional Joint</a:t>
            </a:r>
            <a:r>
              <a:rPr lang="en-US" altLang="en-US" sz="1200">
                <a:solidFill>
                  <a:schemeClr val="tx1"/>
                </a:solidFill>
                <a:latin typeface="Book Antiqua" panose="02040602050305030304" pitchFamily="18" charset="0"/>
              </a:rPr>
              <a:t> - Invented by HS (patent 3,492,672 inventors Michael A. Marroni Jr., Douglas E. Getchell, and John J. Korabowski), used this Teflon cord.  ILC adopted it for its 1965 Block II competition suit.  Later, ILC switched from Teflon cord to plastic coated aircraft cable in the joint.</a:t>
            </a:r>
          </a:p>
          <a:p>
            <a:r>
              <a:rPr lang="en-US" altLang="en-US" sz="1200">
                <a:solidFill>
                  <a:schemeClr val="tx1"/>
                </a:solidFill>
                <a:latin typeface="Book Antiqua" panose="02040602050305030304" pitchFamily="18" charset="0"/>
              </a:rPr>
              <a:t>18. </a:t>
            </a:r>
            <a:r>
              <a:rPr lang="en-US" altLang="en-US" sz="1200" u="sng">
                <a:solidFill>
                  <a:schemeClr val="tx1"/>
                </a:solidFill>
                <a:latin typeface="Book Antiqua" panose="02040602050305030304" pitchFamily="18" charset="0"/>
              </a:rPr>
              <a:t>The Apollo Walking Brief</a:t>
            </a:r>
            <a:r>
              <a:rPr lang="en-US" altLang="en-US" sz="1200">
                <a:solidFill>
                  <a:schemeClr val="tx1"/>
                </a:solidFill>
                <a:latin typeface="Book Antiqua" panose="02040602050305030304" pitchFamily="18" charset="0"/>
              </a:rPr>
              <a:t> – ILC’s Apollo brief system was invented by George Durney (ref. Patent No. 3,699,589).  This was initially developed under the Apollo contract and first appeared in November 1964.  This was refined to become a highly successful system in ILC’s Block II competition prototype in July 1965.  With some subsequent refinements, this would be used for all the Apollo and Skylab pressure suits.</a:t>
            </a:r>
          </a:p>
          <a:p>
            <a:r>
              <a:rPr lang="en-US" altLang="en-US" sz="1200">
                <a:solidFill>
                  <a:schemeClr val="tx1"/>
                </a:solidFill>
                <a:latin typeface="Book Antiqua" panose="02040602050305030304" pitchFamily="18" charset="0"/>
              </a:rPr>
              <a:t>19. </a:t>
            </a:r>
            <a:r>
              <a:rPr lang="en-US" altLang="en-US" sz="1200" u="sng">
                <a:solidFill>
                  <a:schemeClr val="tx1"/>
                </a:solidFill>
                <a:latin typeface="Book Antiqua" panose="02040602050305030304" pitchFamily="18" charset="0"/>
              </a:rPr>
              <a:t>Bubble Helmet</a:t>
            </a:r>
            <a:r>
              <a:rPr lang="en-US" altLang="en-US" sz="1200">
                <a:solidFill>
                  <a:schemeClr val="tx1"/>
                </a:solidFill>
                <a:latin typeface="Book Antiqua" panose="02040602050305030304" pitchFamily="18" charset="0"/>
              </a:rPr>
              <a:t> - In the 1940s, full-bubble helmets were popular with many manufactures.  Such helmets had acrylic bubbles and fell out of favor because switching from un-pressurized breathing of ambient air to pressurized use necessitated don and doff of helmet.  This led to development of flip-type pressure visors for high altitude pressure suits.  Acrylic also had poor impact properties.  A broken Gemini (acrylic) pressure visor in 1964 caused NASA to switch to polycarbonate pressure visors.  Soon after this, NASA’s Jim O’Kane and Bob Jones championed the development of the polycarbonate full-bubble helmet.  The problem with polycarbonate was the difficulty of drawing a full bubble while retaining optical quality.  In 1967, Air-Lock Corporation was the first organization to get optical quality helmet bubbles into production.  Consequently, Air-Lock produced the O’Kane/Jones design for Apollo, Skylab, and Shuttle extravehicular (EV) spacesuits.</a:t>
            </a:r>
          </a:p>
          <a:p>
            <a:endParaRPr lang="en-US" altLang="en-US" sz="1200">
              <a:solidFill>
                <a:schemeClr val="tx1"/>
              </a:solidFill>
              <a:latin typeface="Book Antiqua" panose="02040602050305030304" pitchFamily="18" charset="0"/>
            </a:endParaRPr>
          </a:p>
        </p:txBody>
      </p:sp>
      <p:sp>
        <p:nvSpPr>
          <p:cNvPr id="1331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2C872B02-3911-4126-8376-EA4BA83D267C}" type="slidenum">
              <a:rPr lang="en-US" altLang="en-US" sz="1400"/>
              <a:pPr algn="r" eaLnBrk="1" hangingPunct="1">
                <a:spcBef>
                  <a:spcPct val="0"/>
                </a:spcBef>
              </a:pPr>
              <a:t>6</a:t>
            </a:fld>
            <a:endParaRPr lang="en-US" altLang="en-US" sz="1400"/>
          </a:p>
        </p:txBody>
      </p:sp>
      <p:sp>
        <p:nvSpPr>
          <p:cNvPr id="13316"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Apollo IEVA Spacesuit Origins,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04800" y="990600"/>
            <a:ext cx="8686800" cy="520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176213" indent="-176213">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r>
              <a:rPr lang="en-US" altLang="en-US" sz="1200">
                <a:solidFill>
                  <a:schemeClr val="tx1"/>
                </a:solidFill>
                <a:latin typeface="Book Antiqua" panose="02040602050305030304" pitchFamily="18" charset="0"/>
              </a:rPr>
              <a:t>20. </a:t>
            </a:r>
            <a:r>
              <a:rPr lang="en-US" altLang="en-US" sz="1200" u="sng">
                <a:solidFill>
                  <a:schemeClr val="tx1"/>
                </a:solidFill>
                <a:latin typeface="Book Antiqua" panose="02040602050305030304" pitchFamily="18" charset="0"/>
              </a:rPr>
              <a:t>LCG &amp; Multiple Water Connector</a:t>
            </a:r>
            <a:r>
              <a:rPr lang="en-US" altLang="en-US" sz="1200">
                <a:solidFill>
                  <a:schemeClr val="tx1"/>
                </a:solidFill>
                <a:latin typeface="Book Antiqua" panose="02040602050305030304" pitchFamily="18" charset="0"/>
              </a:rPr>
              <a:t> - Apollo 1963 manned testing proved that gas cooling was impractical for extra-vehicular activity (EVA).  This caused two inventions.  First was the spacesuit LCG (U.S. Patent No. 3,289,748 inventor David C. Jennings).  This garment provided both liquid cooling via water flowing through tubes that were in contact with the body and supplemental gas cooling via an open mesh, tubing-constraint garment.  The introduction of the LCG required cooling water to travel through the wall of the pressure suit.  To support this, Hamilton’s Bradford Booker invented Apollo’s Multiple Water Connector (MWC).  The MWC allowed the LCG and the backpack life support system to independently connect and disconnect from the suit without breaking the pressure seal.  The cooled water flowed from the backpack through the MWC to the LCG where the water flowed around the astronaut removing heat.  The warmed water then flowed back through the MWC to the backpack life support system.  The LCG and MWC were the result of Hamilton internally funded development.  NASA purchased patent rights to both in March 1966.  NASA and ILC elected to allow Air-Lock to redesign the MWC in 1966. </a:t>
            </a:r>
          </a:p>
          <a:p>
            <a:r>
              <a:rPr lang="en-US" altLang="en-US" sz="1200">
                <a:solidFill>
                  <a:schemeClr val="tx1"/>
                </a:solidFill>
                <a:latin typeface="Book Antiqua" panose="02040602050305030304" pitchFamily="18" charset="0"/>
              </a:rPr>
              <a:t>21. </a:t>
            </a:r>
            <a:r>
              <a:rPr lang="en-US" altLang="en-US" sz="1200" u="sng">
                <a:solidFill>
                  <a:schemeClr val="tx1"/>
                </a:solidFill>
                <a:latin typeface="Book Antiqua" panose="02040602050305030304" pitchFamily="18" charset="0"/>
              </a:rPr>
              <a:t>Helmet Drink Port</a:t>
            </a:r>
            <a:r>
              <a:rPr lang="en-US" altLang="en-US" sz="1200">
                <a:solidFill>
                  <a:schemeClr val="tx1"/>
                </a:solidFill>
                <a:latin typeface="Book Antiqua" panose="02040602050305030304" pitchFamily="18" charset="0"/>
              </a:rPr>
              <a:t> – While not shown on this helmet, a patent for “Helmet With Pressure Seal Port” (No. 3,067,425 inventor Russell S. Colley) was filed on November 9, 1959.  This helmet food and drink port was subsequently used by NASA on Gemini and Apollo helmets.</a:t>
            </a:r>
          </a:p>
          <a:p>
            <a:r>
              <a:rPr lang="en-US" altLang="en-US" sz="1200">
                <a:solidFill>
                  <a:schemeClr val="tx1"/>
                </a:solidFill>
                <a:latin typeface="Book Antiqua" panose="02040602050305030304" pitchFamily="18" charset="0"/>
              </a:rPr>
              <a:t>22. </a:t>
            </a:r>
            <a:r>
              <a:rPr lang="en-US" altLang="en-US" sz="1200" u="sng">
                <a:solidFill>
                  <a:schemeClr val="tx1"/>
                </a:solidFill>
                <a:latin typeface="Book Antiqua" panose="02040602050305030304" pitchFamily="18" charset="0"/>
              </a:rPr>
              <a:t>Walking Ankle Joint</a:t>
            </a:r>
            <a:r>
              <a:rPr lang="en-US" altLang="en-US" sz="1200">
                <a:solidFill>
                  <a:schemeClr val="tx1"/>
                </a:solidFill>
                <a:latin typeface="Book Antiqua" panose="02040602050305030304" pitchFamily="18" charset="0"/>
              </a:rPr>
              <a:t> - Litton introduced the first pressure suit ankle joints in its Mk. I pressure suit of the late 1950s.  This joint used hard gimbals to control pressurized movement.  HS invented an all soft boot with ankle joint for Apollo (Patent No. 3,605,293 inventors Douglas E. Getchell, John J. Korabowski, and Michael A. Marroni Jr.) that first appeared on the 1965 Apollo AX5H suit model.  NASA’s testing of the Hamilton-Goodrich Apollo Block II competition suit resulted in NASA desiring incorporation of the Hamilton style ankle joint into the ILC Apollo suits that followed.  Because of schedule constraints, this was not accomplished until 1967.</a:t>
            </a:r>
          </a:p>
          <a:p>
            <a:r>
              <a:rPr lang="en-US" altLang="en-US" sz="1200">
                <a:solidFill>
                  <a:schemeClr val="tx1"/>
                </a:solidFill>
                <a:latin typeface="Book Antiqua" panose="02040602050305030304" pitchFamily="18" charset="0"/>
              </a:rPr>
              <a:t>23. </a:t>
            </a:r>
            <a:r>
              <a:rPr lang="en-US" altLang="en-US" sz="1200" u="sng">
                <a:solidFill>
                  <a:schemeClr val="tx1"/>
                </a:solidFill>
                <a:latin typeface="Book Antiqua" panose="02040602050305030304" pitchFamily="18" charset="0"/>
              </a:rPr>
              <a:t>Rear Entry</a:t>
            </a:r>
            <a:r>
              <a:rPr lang="en-US" altLang="en-US" sz="1200">
                <a:solidFill>
                  <a:schemeClr val="tx1"/>
                </a:solidFill>
                <a:latin typeface="Book Antiqua" panose="02040602050305030304" pitchFamily="18" charset="0"/>
              </a:rPr>
              <a:t> – This concept for entry was introduced on a David Clark pressure suit in the 1950s by designers Joe Ruseckas and John Flagg.  This approach was refined by Dick Sears and Don Robbins for the prototype that gained the David Clark the Gemini suit contract.  The rear entry of the Gemini suits was so well liked by the astronaut corps that ILC started developing an ILC derivation under internal funding that made its public debut in a 1965 prototype and ILC’s Block II competition suit.  This was a feature on all the Apollo 7 through 14 and 18 suits, plus the Apollo 15 through 17 Command Module Pilot (CMP) Suits.</a:t>
            </a:r>
          </a:p>
        </p:txBody>
      </p:sp>
      <p:sp>
        <p:nvSpPr>
          <p:cNvPr id="15363"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3DF6DF1-1EB1-46D6-88F8-1D9768C3B07E}" type="slidenum">
              <a:rPr lang="en-US" altLang="en-US" sz="1400"/>
              <a:pPr algn="r" eaLnBrk="1" hangingPunct="1">
                <a:spcBef>
                  <a:spcPct val="0"/>
                </a:spcBef>
              </a:pPr>
              <a:t>7</a:t>
            </a:fld>
            <a:endParaRPr lang="en-US" altLang="en-US" sz="1400"/>
          </a:p>
        </p:txBody>
      </p:sp>
      <p:sp>
        <p:nvSpPr>
          <p:cNvPr id="15364"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Apollo IEVA Spacesuit Origins,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304800" y="1176338"/>
            <a:ext cx="8686800"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176213" indent="-176213">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r>
              <a:rPr lang="en-US" altLang="en-US" sz="1200">
                <a:solidFill>
                  <a:schemeClr val="tx1"/>
                </a:solidFill>
                <a:latin typeface="Book Antiqua" panose="02040602050305030304" pitchFamily="18" charset="0"/>
              </a:rPr>
              <a:t>24. </a:t>
            </a:r>
            <a:r>
              <a:rPr lang="en-US" altLang="en-US" sz="1200" u="sng">
                <a:solidFill>
                  <a:schemeClr val="tx1"/>
                </a:solidFill>
                <a:latin typeface="Book Antiqua" panose="02040602050305030304" pitchFamily="18" charset="0"/>
              </a:rPr>
              <a:t>Pressure Sealing Zipper</a:t>
            </a:r>
            <a:r>
              <a:rPr lang="en-US" altLang="en-US" sz="1200">
                <a:solidFill>
                  <a:schemeClr val="tx1"/>
                </a:solidFill>
                <a:latin typeface="Book Antiqua" panose="02040602050305030304" pitchFamily="18" charset="0"/>
              </a:rPr>
              <a:t> - The BFG development and manufacture of pressure sealing zippers in 1965 made lengthy rear entry zippers practical for Apollo.  This significantly reduced gas leakage to permit rear entry suits to meet the program requirements.</a:t>
            </a:r>
          </a:p>
          <a:p>
            <a:r>
              <a:rPr lang="en-US" altLang="en-US" sz="1200">
                <a:solidFill>
                  <a:schemeClr val="tx1"/>
                </a:solidFill>
                <a:latin typeface="Book Antiqua" panose="02040602050305030304" pitchFamily="18" charset="0"/>
              </a:rPr>
              <a:t>25. </a:t>
            </a:r>
            <a:r>
              <a:rPr lang="en-US" altLang="en-US" sz="1200" u="sng">
                <a:solidFill>
                  <a:schemeClr val="tx1"/>
                </a:solidFill>
                <a:latin typeface="Book Antiqua" panose="02040602050305030304" pitchFamily="18" charset="0"/>
              </a:rPr>
              <a:t>Helmet Vent Duct</a:t>
            </a:r>
            <a:r>
              <a:rPr lang="en-US" altLang="en-US" sz="1200">
                <a:solidFill>
                  <a:schemeClr val="tx1"/>
                </a:solidFill>
                <a:latin typeface="Book Antiqua" panose="02040602050305030304" pitchFamily="18" charset="0"/>
              </a:rPr>
              <a:t> - The rear vent duct flowing vent gas over the head and facial area appears to have started with a NASA (O’Kane/Jones) prototype full-bubble helmet in 1964.  This duct became part of the Apollo, Skylab, and Shuttle Programs’ full-bubble helmets.  NASA continues to use of this same helmet duct system for International Space Station EV spacesuit helmets to the present.</a:t>
            </a:r>
          </a:p>
          <a:p>
            <a:r>
              <a:rPr lang="en-US" altLang="en-US" sz="1200">
                <a:solidFill>
                  <a:schemeClr val="tx1"/>
                </a:solidFill>
                <a:latin typeface="Book Antiqua" panose="02040602050305030304" pitchFamily="18" charset="0"/>
              </a:rPr>
              <a:t>26. </a:t>
            </a:r>
            <a:r>
              <a:rPr lang="en-US" altLang="en-US" sz="1200" u="sng">
                <a:solidFill>
                  <a:schemeClr val="tx1"/>
                </a:solidFill>
                <a:latin typeface="Book Antiqua" panose="02040602050305030304" pitchFamily="18" charset="0"/>
              </a:rPr>
              <a:t>Urine Collection and Transfer Assembly</a:t>
            </a:r>
            <a:r>
              <a:rPr lang="en-US" altLang="en-US" sz="1200">
                <a:solidFill>
                  <a:schemeClr val="tx1"/>
                </a:solidFill>
                <a:latin typeface="Book Antiqua" panose="02040602050305030304" pitchFamily="18" charset="0"/>
              </a:rPr>
              <a:t> – First U.S. development of such a system was on the BFG Mercury Program. </a:t>
            </a:r>
          </a:p>
          <a:p>
            <a:r>
              <a:rPr lang="en-US" altLang="en-US" sz="1200">
                <a:solidFill>
                  <a:schemeClr val="tx1"/>
                </a:solidFill>
                <a:latin typeface="Book Antiqua" panose="02040602050305030304" pitchFamily="18" charset="0"/>
              </a:rPr>
              <a:t>27. </a:t>
            </a:r>
            <a:r>
              <a:rPr lang="en-US" altLang="en-US" sz="1200" u="sng">
                <a:solidFill>
                  <a:schemeClr val="tx1"/>
                </a:solidFill>
                <a:latin typeface="Book Antiqua" panose="02040602050305030304" pitchFamily="18" charset="0"/>
              </a:rPr>
              <a:t>Injection Patch</a:t>
            </a:r>
            <a:r>
              <a:rPr lang="en-US" altLang="en-US" sz="1200">
                <a:solidFill>
                  <a:schemeClr val="tx1"/>
                </a:solidFill>
                <a:latin typeface="Book Antiqua" panose="02040602050305030304" pitchFamily="18" charset="0"/>
              </a:rPr>
              <a:t> - First U.S. development of such a system was on the David Clark Apollo Block I Program.</a:t>
            </a:r>
          </a:p>
        </p:txBody>
      </p:sp>
      <p:sp>
        <p:nvSpPr>
          <p:cNvPr id="1741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B0195BFA-809E-4231-935C-F1950F340E44}" type="slidenum">
              <a:rPr lang="en-US" altLang="en-US" sz="1400"/>
              <a:pPr algn="r" eaLnBrk="1" hangingPunct="1">
                <a:spcBef>
                  <a:spcPct val="0"/>
                </a:spcBef>
              </a:pPr>
              <a:t>8</a:t>
            </a:fld>
            <a:endParaRPr lang="en-US" altLang="en-US" sz="1400"/>
          </a:p>
        </p:txBody>
      </p:sp>
      <p:sp>
        <p:nvSpPr>
          <p:cNvPr id="17412"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Apollo IEVA Spacesuit Origins,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a:solidFill>
                  <a:schemeClr val="tx1"/>
                </a:solidFill>
                <a:latin typeface="Book Antiqua" panose="02040602050305030304" pitchFamily="18" charset="0"/>
              </a:rPr>
              <a:t>Before the Apollo Program</a:t>
            </a:r>
          </a:p>
        </p:txBody>
      </p:sp>
      <p:sp>
        <p:nvSpPr>
          <p:cNvPr id="10243" name="Text Box 2"/>
          <p:cNvSpPr txBox="1">
            <a:spLocks noChangeArrowheads="1"/>
          </p:cNvSpPr>
          <p:nvPr/>
        </p:nvSpPr>
        <p:spPr bwMode="auto">
          <a:xfrm>
            <a:off x="0" y="990600"/>
            <a:ext cx="4876800"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eaLnBrk="0" hangingPunct="0">
              <a:spcBef>
                <a:spcPts val="8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charset="0"/>
                <a:ea typeface="Lucida Sans Unicode" pitchFamily="34" charset="0"/>
                <a:cs typeface="Lucida Sans Unicode" pitchFamily="34" charset="0"/>
              </a:defRPr>
            </a:lvl1pPr>
            <a:lvl2pPr eaLnBrk="0" hangingPunct="0">
              <a:spcBef>
                <a:spcPts val="7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charset="0"/>
                <a:ea typeface="Lucida Sans Unicode" pitchFamily="34" charset="0"/>
                <a:cs typeface="Lucida Sans Unicode" pitchFamily="34" charset="0"/>
              </a:defRPr>
            </a:lvl2pPr>
            <a:lvl3pPr eaLnBrk="0" hangingPunct="0">
              <a:spcBef>
                <a:spcPts val="6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charset="0"/>
                <a:ea typeface="Lucida Sans Unicode" pitchFamily="34" charset="0"/>
                <a:cs typeface="Lucida Sans Unicode" pitchFamily="34" charset="0"/>
              </a:defRPr>
            </a:lvl3pPr>
            <a:lvl4pPr eaLnBrk="0" hangingPunct="0">
              <a:spcBef>
                <a:spcPts val="5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4pPr>
            <a:lvl5pPr eaLnBrk="0" hangingPunct="0">
              <a:spcBef>
                <a:spcPts val="5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5pPr>
            <a:lvl6pPr marL="25146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6pPr>
            <a:lvl7pPr marL="29718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7pPr>
            <a:lvl8pPr marL="34290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8pPr>
            <a:lvl9pPr marL="38862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9pPr>
          </a:lstStyle>
          <a:p>
            <a:pPr marL="457200" lvl="1" indent="0" eaLnBrk="1" hangingPunct="1">
              <a:lnSpc>
                <a:spcPct val="90000"/>
              </a:lnSpc>
              <a:spcBef>
                <a:spcPts val="600"/>
              </a:spcBef>
              <a:buClr>
                <a:srgbClr val="000000"/>
              </a:buClr>
              <a:buSzPct val="100000"/>
              <a:buFont typeface="Times New Roman" panose="02020603050405020304" pitchFamily="18" charset="0"/>
              <a:buNone/>
              <a:defRPr/>
            </a:pPr>
            <a:r>
              <a:rPr lang="en-US" altLang="en-US" sz="2000" dirty="0" smtClean="0">
                <a:solidFill>
                  <a:schemeClr val="tx1"/>
                </a:solidFill>
                <a:latin typeface="Book Antiqua" panose="02040602050305030304" pitchFamily="18" charset="0"/>
              </a:rPr>
              <a:t>The WWII American MX-115 Program introduced:</a:t>
            </a:r>
          </a:p>
          <a:p>
            <a:pPr lvl="1" eaLnBrk="1" hangingPunct="1">
              <a:lnSpc>
                <a:spcPct val="90000"/>
              </a:lnSpc>
              <a:spcBef>
                <a:spcPts val="600"/>
              </a:spcBef>
              <a:buClr>
                <a:srgbClr val="000000"/>
              </a:buClr>
              <a:buSzPct val="100000"/>
              <a:buFont typeface="Arial" charset="0"/>
              <a:buChar char="•"/>
              <a:defRPr/>
            </a:pPr>
            <a:r>
              <a:rPr lang="en-US" altLang="en-US" sz="2000" dirty="0" smtClean="0">
                <a:solidFill>
                  <a:schemeClr val="tx1"/>
                </a:solidFill>
                <a:latin typeface="Book Antiqua" panose="02040602050305030304" pitchFamily="18" charset="0"/>
              </a:rPr>
              <a:t>Palm-bars</a:t>
            </a:r>
          </a:p>
          <a:p>
            <a:pPr lvl="1" eaLnBrk="1" hangingPunct="1">
              <a:lnSpc>
                <a:spcPct val="90000"/>
              </a:lnSpc>
              <a:spcBef>
                <a:spcPts val="600"/>
              </a:spcBef>
              <a:buClr>
                <a:srgbClr val="000000"/>
              </a:buClr>
              <a:buSzPct val="100000"/>
              <a:buFont typeface="Arial" charset="0"/>
              <a:buChar char="•"/>
              <a:defRPr/>
            </a:pPr>
            <a:r>
              <a:rPr lang="en-US" altLang="en-US" sz="2000" dirty="0">
                <a:solidFill>
                  <a:schemeClr val="tx1"/>
                </a:solidFill>
                <a:latin typeface="Book Antiqua" panose="02040602050305030304" pitchFamily="18" charset="0"/>
              </a:rPr>
              <a:t>C</a:t>
            </a:r>
            <a:r>
              <a:rPr lang="en-US" altLang="en-US" sz="2000" dirty="0" smtClean="0">
                <a:solidFill>
                  <a:schemeClr val="tx1"/>
                </a:solidFill>
                <a:latin typeface="Book Antiqua" panose="02040602050305030304" pitchFamily="18" charset="0"/>
              </a:rPr>
              <a:t>able restraints</a:t>
            </a:r>
          </a:p>
          <a:p>
            <a:pPr lvl="1" eaLnBrk="1" hangingPunct="1">
              <a:lnSpc>
                <a:spcPct val="90000"/>
              </a:lnSpc>
              <a:spcBef>
                <a:spcPts val="600"/>
              </a:spcBef>
              <a:buClr>
                <a:srgbClr val="000000"/>
              </a:buClr>
              <a:buSzPct val="100000"/>
              <a:buFont typeface="Arial" charset="0"/>
              <a:buChar char="•"/>
              <a:defRPr/>
            </a:pPr>
            <a:r>
              <a:rPr lang="en-US" altLang="en-US" sz="2000" dirty="0" smtClean="0">
                <a:solidFill>
                  <a:schemeClr val="tx1"/>
                </a:solidFill>
                <a:latin typeface="Book Antiqua" panose="02040602050305030304" pitchFamily="18" charset="0"/>
              </a:rPr>
              <a:t>Metal conduits sliding on cables</a:t>
            </a:r>
          </a:p>
          <a:p>
            <a:pPr lvl="1" eaLnBrk="1" hangingPunct="1">
              <a:lnSpc>
                <a:spcPct val="90000"/>
              </a:lnSpc>
              <a:spcBef>
                <a:spcPts val="600"/>
              </a:spcBef>
              <a:buClr>
                <a:srgbClr val="000000"/>
              </a:buClr>
              <a:buSzPct val="100000"/>
              <a:buFont typeface="Arial" charset="0"/>
              <a:buChar char="•"/>
              <a:defRPr/>
            </a:pPr>
            <a:r>
              <a:rPr lang="en-US" altLang="en-US" sz="2000" dirty="0" smtClean="0">
                <a:solidFill>
                  <a:schemeClr val="tx1"/>
                </a:solidFill>
                <a:latin typeface="Book Antiqua" panose="02040602050305030304" pitchFamily="18" charset="0"/>
              </a:rPr>
              <a:t>Molded rubber convolute joints debuted on the BFG’s Tomato Worm Suit  </a:t>
            </a:r>
          </a:p>
        </p:txBody>
      </p:sp>
      <p:sp>
        <p:nvSpPr>
          <p:cNvPr id="19460"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CEAEE59C-8898-415B-83BF-2A12DC60CE2E}" type="slidenum">
              <a:rPr lang="en-US" altLang="en-US" sz="1400"/>
              <a:pPr algn="r" eaLnBrk="1" hangingPunct="1">
                <a:spcBef>
                  <a:spcPct val="0"/>
                </a:spcBef>
              </a:pPr>
              <a:t>9</a:t>
            </a:fld>
            <a:endParaRPr lang="en-US" altLang="en-US" sz="1400"/>
          </a:p>
        </p:txBody>
      </p:sp>
      <p:sp>
        <p:nvSpPr>
          <p:cNvPr id="19461" name="Rectangle 1"/>
          <p:cNvSpPr>
            <a:spLocks noChangeArrowheads="1"/>
          </p:cNvSpPr>
          <p:nvPr/>
        </p:nvSpPr>
        <p:spPr bwMode="auto">
          <a:xfrm>
            <a:off x="914400" y="5180013"/>
            <a:ext cx="4343400"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marL="0" lvl="1" indent="0" algn="ctr" eaLnBrk="1" hangingPunct="1">
              <a:lnSpc>
                <a:spcPct val="90000"/>
              </a:lnSpc>
              <a:spcBef>
                <a:spcPts val="600"/>
              </a:spcBef>
            </a:pPr>
            <a:r>
              <a:rPr lang="en-US" altLang="en-US" sz="1600" b="1">
                <a:solidFill>
                  <a:schemeClr val="tx1"/>
                </a:solidFill>
                <a:latin typeface="Book Antiqua" panose="02040602050305030304" pitchFamily="18" charset="0"/>
              </a:rPr>
              <a:t>Russel Colley / BFG XH-5 “Tomato Worm Suit” </a:t>
            </a:r>
          </a:p>
        </p:txBody>
      </p:sp>
      <p:pic>
        <p:nvPicPr>
          <p:cNvPr id="1946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242888"/>
            <a:ext cx="265430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
          <p:cNvSpPr txBox="1">
            <a:spLocks noChangeArrowheads="1"/>
          </p:cNvSpPr>
          <p:nvPr/>
        </p:nvSpPr>
        <p:spPr bwMode="auto">
          <a:xfrm>
            <a:off x="457200" y="1127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Before the Apollo Program, Cont.</a:t>
            </a:r>
          </a:p>
        </p:txBody>
      </p:sp>
      <p:sp>
        <p:nvSpPr>
          <p:cNvPr id="21507" name="Text Box 2"/>
          <p:cNvSpPr txBox="1">
            <a:spLocks noChangeArrowheads="1"/>
          </p:cNvSpPr>
          <p:nvPr/>
        </p:nvSpPr>
        <p:spPr bwMode="auto">
          <a:xfrm>
            <a:off x="0" y="874713"/>
            <a:ext cx="88392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In the 1950s, BFG introduced pressure-sealed upper arm bearings attaching bi-axial restraint elbow convolute joints </a:t>
            </a:r>
          </a:p>
        </p:txBody>
      </p:sp>
      <p:sp>
        <p:nvSpPr>
          <p:cNvPr id="21508"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124B7B35-26D3-4C67-A019-A8366DB0D337}" type="slidenum">
              <a:rPr lang="en-US" altLang="en-US" sz="1400"/>
              <a:pPr algn="r" eaLnBrk="1" hangingPunct="1">
                <a:spcBef>
                  <a:spcPct val="0"/>
                </a:spcBef>
              </a:pPr>
              <a:t>10</a:t>
            </a:fld>
            <a:endParaRPr lang="en-US" altLang="en-US" sz="1400"/>
          </a:p>
        </p:txBody>
      </p:sp>
      <p:sp>
        <p:nvSpPr>
          <p:cNvPr id="21509" name="Rectangle 1"/>
          <p:cNvSpPr>
            <a:spLocks noChangeArrowheads="1"/>
          </p:cNvSpPr>
          <p:nvPr/>
        </p:nvSpPr>
        <p:spPr bwMode="auto">
          <a:xfrm>
            <a:off x="609600" y="6086475"/>
            <a:ext cx="43434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marL="0" lvl="1" indent="0" algn="ctr" eaLnBrk="1" hangingPunct="1">
              <a:lnSpc>
                <a:spcPct val="90000"/>
              </a:lnSpc>
              <a:spcBef>
                <a:spcPts val="600"/>
              </a:spcBef>
            </a:pPr>
            <a:r>
              <a:rPr lang="en-US" altLang="en-US" sz="1600" b="1">
                <a:solidFill>
                  <a:schemeClr val="tx1"/>
                </a:solidFill>
                <a:latin typeface="Book Antiqua" panose="02040602050305030304" pitchFamily="18" charset="0"/>
              </a:rPr>
              <a:t>1952 Goodrich Model 1</a:t>
            </a:r>
          </a:p>
        </p:txBody>
      </p:sp>
      <p:pic>
        <p:nvPicPr>
          <p:cNvPr id="2151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8538" y="1592263"/>
            <a:ext cx="3427412" cy="441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46613" y="1619250"/>
            <a:ext cx="350678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Rectangle 1"/>
          <p:cNvSpPr>
            <a:spLocks noChangeArrowheads="1"/>
          </p:cNvSpPr>
          <p:nvPr/>
        </p:nvSpPr>
        <p:spPr bwMode="auto">
          <a:xfrm>
            <a:off x="4267200" y="6081713"/>
            <a:ext cx="43434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marL="0" lvl="1" indent="0" algn="ctr" eaLnBrk="1" hangingPunct="1">
              <a:lnSpc>
                <a:spcPct val="90000"/>
              </a:lnSpc>
              <a:spcBef>
                <a:spcPts val="600"/>
              </a:spcBef>
            </a:pPr>
            <a:r>
              <a:rPr lang="en-US" altLang="en-US" sz="1600" b="1">
                <a:solidFill>
                  <a:schemeClr val="tx1"/>
                </a:solidFill>
                <a:latin typeface="Book Antiqua" panose="02040602050305030304" pitchFamily="18" charset="0"/>
              </a:rPr>
              <a:t>1956 Goodrich Mark II</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0" y="944563"/>
            <a:ext cx="5486400" cy="614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1959 – NASA’s High-Speed Flight Station (now Dryden Research Center) tasked with lunar EVA spacesuit development.  While intra-vehicular activity (IVA) use was considered, efforts focused on EVA (developments did not influence Apollo Program development).</a:t>
            </a:r>
          </a:p>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October 1961 – NASA’s Langley Research Center funded Arrowhead Rubber, DCC, ILC, and Protection Incorporated for pressure suit study prototypes.</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The ILC prototype offered much lower-effort mobility (in a single axis).  The NASA manager in charge later depicted in a 1966 interview that this was where NASA selected ILC as the Apollo pressure suit provider. </a:t>
            </a:r>
          </a:p>
          <a:p>
            <a:pPr lvl="1" eaLnBrk="1" hangingPunct="1">
              <a:lnSpc>
                <a:spcPct val="90000"/>
              </a:lnSpc>
              <a:spcBef>
                <a:spcPts val="600"/>
              </a:spcBef>
              <a:buFont typeface="Arial" panose="020B0604020202020204" pitchFamily="34" charset="0"/>
              <a:buChar char="•"/>
            </a:pPr>
            <a:endParaRPr lang="en-US" altLang="en-US" sz="2000">
              <a:solidFill>
                <a:schemeClr val="tx1"/>
              </a:solidFill>
              <a:latin typeface="Book Antiqua" panose="02040602050305030304" pitchFamily="18" charset="0"/>
            </a:endParaRPr>
          </a:p>
        </p:txBody>
      </p:sp>
      <p:sp>
        <p:nvSpPr>
          <p:cNvPr id="2355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F5CC728-D71A-4571-976F-8901CB62CA1D}" type="slidenum">
              <a:rPr lang="en-US" altLang="en-US" sz="1400"/>
              <a:pPr algn="r" eaLnBrk="1" hangingPunct="1">
                <a:spcBef>
                  <a:spcPct val="0"/>
                </a:spcBef>
              </a:pPr>
              <a:t>11</a:t>
            </a:fld>
            <a:endParaRPr lang="en-US" altLang="en-US" sz="1400"/>
          </a:p>
        </p:txBody>
      </p:sp>
      <p:sp>
        <p:nvSpPr>
          <p:cNvPr id="23556"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latin typeface="Book Antiqua" panose="02040602050305030304" pitchFamily="18" charset="0"/>
              </a:rPr>
              <a:t>Before the Apollo Program, Cont.</a:t>
            </a:r>
          </a:p>
        </p:txBody>
      </p:sp>
      <p:sp>
        <p:nvSpPr>
          <p:cNvPr id="23557" name="Rectangle 1"/>
          <p:cNvSpPr>
            <a:spLocks noChangeArrowheads="1"/>
          </p:cNvSpPr>
          <p:nvPr/>
        </p:nvSpPr>
        <p:spPr bwMode="auto">
          <a:xfrm>
            <a:off x="5646738" y="6081713"/>
            <a:ext cx="296386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marL="0" lvl="1" indent="0" algn="ctr" eaLnBrk="1" hangingPunct="1">
              <a:lnSpc>
                <a:spcPct val="90000"/>
              </a:lnSpc>
              <a:spcBef>
                <a:spcPts val="600"/>
              </a:spcBef>
            </a:pPr>
            <a:r>
              <a:rPr lang="en-US" altLang="en-US" sz="1600" b="1">
                <a:solidFill>
                  <a:schemeClr val="tx1"/>
                </a:solidFill>
                <a:latin typeface="Book Antiqua" panose="02040602050305030304" pitchFamily="18" charset="0"/>
              </a:rPr>
              <a:t>1961</a:t>
            </a:r>
            <a:r>
              <a:rPr lang="en-US" altLang="en-US" sz="1600" b="1">
                <a:solidFill>
                  <a:schemeClr val="tx1"/>
                </a:solidFill>
              </a:rPr>
              <a:t> ILC Prototype</a:t>
            </a:r>
          </a:p>
        </p:txBody>
      </p:sp>
      <p:pic>
        <p:nvPicPr>
          <p:cNvPr id="2355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04800"/>
            <a:ext cx="30003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
          <p:cNvSpPr txBox="1">
            <a:spLocks noChangeArrowheads="1"/>
          </p:cNvSpPr>
          <p:nvPr/>
        </p:nvSpPr>
        <p:spPr bwMode="auto">
          <a:xfrm>
            <a:off x="533400" y="387350"/>
            <a:ext cx="8458200"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a:solidFill>
                  <a:schemeClr val="tx1"/>
                </a:solidFill>
                <a:latin typeface="Book Antiqua" panose="02040602050305030304" pitchFamily="18" charset="0"/>
              </a:rPr>
              <a:t>Original Apollo SSA Program (1962-65)</a:t>
            </a:r>
          </a:p>
        </p:txBody>
      </p:sp>
      <p:sp>
        <p:nvSpPr>
          <p:cNvPr id="25603" name="Text Box 2"/>
          <p:cNvSpPr txBox="1">
            <a:spLocks noChangeArrowheads="1"/>
          </p:cNvSpPr>
          <p:nvPr/>
        </p:nvSpPr>
        <p:spPr bwMode="auto">
          <a:xfrm>
            <a:off x="76200" y="1250950"/>
            <a:ext cx="8763000"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The Apollo Space Suit Assembly (SSA) contract competition was formally started on March 30, 1962.  NASA set proposal metabolic requirements at 11,300 btu/day (2,848 kcal/day).  No hourly or peak rates.  Competitors or competitor teams included: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Bendix Corporation’s Eclipse-Pioneer Division of Litton Systems</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General Electric/BFG</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Grumman Aircraft/AiResearch Division of Garrett Corporation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Hamilton Standard Division (HSD)/DCC</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ILC/Republic Aviation/Westinghouse Corporation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Ling-Temco-Vought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North American Aviation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Northrop Corporation’s Space Laboratory</a:t>
            </a:r>
          </a:p>
        </p:txBody>
      </p:sp>
      <p:sp>
        <p:nvSpPr>
          <p:cNvPr id="25604"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12A9EC7-91C7-47E2-9548-359053C2779E}" type="slidenum">
              <a:rPr lang="en-US" altLang="en-US" sz="1400"/>
              <a:pPr algn="r" eaLnBrk="1" hangingPunct="1">
                <a:spcBef>
                  <a:spcPct val="0"/>
                </a:spcBef>
              </a:pPr>
              <a:t>12</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p:cNvSpPr txBox="1">
            <a:spLocks noChangeArrowheads="1"/>
          </p:cNvSpPr>
          <p:nvPr/>
        </p:nvSpPr>
        <p:spPr bwMode="auto">
          <a:xfrm>
            <a:off x="457200" y="2651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Original Apollo SSA Program, Cont.</a:t>
            </a:r>
          </a:p>
        </p:txBody>
      </p:sp>
      <p:sp>
        <p:nvSpPr>
          <p:cNvPr id="27651" name="Text Box 2"/>
          <p:cNvSpPr txBox="1">
            <a:spLocks noChangeArrowheads="1"/>
          </p:cNvSpPr>
          <p:nvPr/>
        </p:nvSpPr>
        <p:spPr bwMode="auto">
          <a:xfrm>
            <a:off x="0" y="1177925"/>
            <a:ext cx="8763000"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The Apollo SSA contactor selection: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 April, NASA decided to split contractor teams as it desired HSD to be the Portable Life Support System (PLSS) and overall suit-system provider with ILC being the Pressure Garment Assembly (PGA) subsystem supplier.  HSD proposal based on average EVA metabolic rate 500 btu/hr (126 kcal/hr) with no peak metabolic requirement. </a:t>
            </a:r>
          </a:p>
          <a:p>
            <a:pPr lvl="3" eaLnBrk="1" hangingPunct="1">
              <a:lnSpc>
                <a:spcPct val="90000"/>
              </a:lnSpc>
              <a:buFont typeface="Arial" panose="020B0604020202020204" pitchFamily="34" charset="0"/>
              <a:buChar char="•"/>
            </a:pPr>
            <a:r>
              <a:rPr lang="en-US" altLang="en-US">
                <a:solidFill>
                  <a:schemeClr val="tx1"/>
                </a:solidFill>
                <a:latin typeface="Book Antiqua" panose="02040602050305030304" pitchFamily="18" charset="0"/>
              </a:rPr>
              <a:t>HSD/ILC clash of cultures.</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 parallel, NASA funded ILC directly for suits.</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 August, HSD and ILC were able to reach a working agreement.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 September, HSD was allowed to direct ILC for existing configuration training suits.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 October, contact was formally awarded with requirement metabolic of 930 btu/hr (234 kcal/hr) average, with a 1600 btu/hr (403 kcal/hr) peak load. </a:t>
            </a:r>
          </a:p>
        </p:txBody>
      </p:sp>
      <p:sp>
        <p:nvSpPr>
          <p:cNvPr id="27652"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0E9A1CD6-AE15-402B-BBF2-9D15D5CBBE60}" type="slidenum">
              <a:rPr lang="en-US" altLang="en-US" sz="1400"/>
              <a:pPr algn="r" eaLnBrk="1" hangingPunct="1">
                <a:spcBef>
                  <a:spcPct val="0"/>
                </a:spcBef>
              </a:pPr>
              <a:t>13</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0" y="990600"/>
            <a:ext cx="6019800"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eaLnBrk="0" hangingPunct="0">
              <a:spcBef>
                <a:spcPts val="8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charset="0"/>
                <a:ea typeface="Lucida Sans Unicode" pitchFamily="34" charset="0"/>
                <a:cs typeface="Lucida Sans Unicode" pitchFamily="34" charset="0"/>
              </a:defRPr>
            </a:lvl1pPr>
            <a:lvl2pPr eaLnBrk="0" hangingPunct="0">
              <a:spcBef>
                <a:spcPts val="7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charset="0"/>
                <a:ea typeface="Lucida Sans Unicode" pitchFamily="34" charset="0"/>
                <a:cs typeface="Lucida Sans Unicode" pitchFamily="34" charset="0"/>
              </a:defRPr>
            </a:lvl2pPr>
            <a:lvl3pPr eaLnBrk="0" hangingPunct="0">
              <a:spcBef>
                <a:spcPts val="6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charset="0"/>
                <a:ea typeface="Lucida Sans Unicode" pitchFamily="34" charset="0"/>
                <a:cs typeface="Lucida Sans Unicode" pitchFamily="34" charset="0"/>
              </a:defRPr>
            </a:lvl3pPr>
            <a:lvl4pPr eaLnBrk="0" hangingPunct="0">
              <a:spcBef>
                <a:spcPts val="5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4pPr>
            <a:lvl5pPr eaLnBrk="0" hangingPunct="0">
              <a:spcBef>
                <a:spcPts val="500"/>
              </a:spcBef>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5pPr>
            <a:lvl6pPr marL="25146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6pPr>
            <a:lvl7pPr marL="29718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7pPr>
            <a:lvl8pPr marL="34290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8pPr>
            <a:lvl9pPr marL="3886200" indent="-228600" defTabSz="457200" eaLnBrk="0" fontAlgn="base" hangingPunct="0">
              <a:spcBef>
                <a:spcPts val="500"/>
              </a:spcBef>
              <a:spcAft>
                <a:spcPct val="0"/>
              </a:spcAft>
              <a:buClr>
                <a:srgbClr val="000000"/>
              </a:buClr>
              <a:buSzPct val="100000"/>
              <a:buFont typeface="Times New Roman"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charset="0"/>
                <a:ea typeface="Lucida Sans Unicode" pitchFamily="34" charset="0"/>
                <a:cs typeface="Lucida Sans Unicode" pitchFamily="34" charset="0"/>
              </a:defRPr>
            </a:lvl9pPr>
          </a:lstStyle>
          <a:p>
            <a:pPr lvl="1" eaLnBrk="1" hangingPunct="1">
              <a:lnSpc>
                <a:spcPct val="90000"/>
              </a:lnSpc>
              <a:spcBef>
                <a:spcPts val="600"/>
              </a:spcBef>
              <a:defRPr/>
            </a:pPr>
            <a:r>
              <a:rPr lang="en-US" altLang="en-US" sz="2000" dirty="0" smtClean="0">
                <a:solidFill>
                  <a:schemeClr val="tx1"/>
                </a:solidFill>
                <a:latin typeface="Book Antiqua" panose="02040602050305030304" pitchFamily="18" charset="0"/>
              </a:rPr>
              <a:t>Overview of SSA development contract: </a:t>
            </a:r>
          </a:p>
          <a:p>
            <a:pPr lvl="2" eaLnBrk="1" hangingPunct="1">
              <a:lnSpc>
                <a:spcPct val="90000"/>
              </a:lnSpc>
              <a:buFont typeface="Arial" charset="0"/>
              <a:buChar char="•"/>
              <a:defRPr/>
            </a:pPr>
            <a:r>
              <a:rPr lang="en-US" altLang="en-US" sz="2000" dirty="0" smtClean="0">
                <a:solidFill>
                  <a:schemeClr val="tx1"/>
                </a:solidFill>
                <a:latin typeface="Book Antiqua" panose="02040602050305030304" pitchFamily="18" charset="0"/>
              </a:rPr>
              <a:t>Awarded Contract (aka “The Plan”) = Complete SSA development (incl. thermal/meteoroid) in 10 months </a:t>
            </a:r>
          </a:p>
          <a:p>
            <a:pPr lvl="3" eaLnBrk="1" hangingPunct="1">
              <a:lnSpc>
                <a:spcPct val="90000"/>
              </a:lnSpc>
              <a:spcBef>
                <a:spcPts val="600"/>
              </a:spcBef>
              <a:buFont typeface="Arial" charset="0"/>
              <a:buChar char="•"/>
              <a:defRPr/>
            </a:pPr>
            <a:r>
              <a:rPr lang="en-US" altLang="en-US" dirty="0" smtClean="0">
                <a:solidFill>
                  <a:schemeClr val="tx1"/>
                </a:solidFill>
                <a:latin typeface="Book Antiqua" panose="02040602050305030304" pitchFamily="18" charset="0"/>
              </a:rPr>
              <a:t>PGA: five Prototype development series </a:t>
            </a:r>
          </a:p>
          <a:p>
            <a:pPr lvl="3" eaLnBrk="1" hangingPunct="1">
              <a:lnSpc>
                <a:spcPct val="90000"/>
              </a:lnSpc>
              <a:spcBef>
                <a:spcPts val="600"/>
              </a:spcBef>
              <a:buFont typeface="Arial" charset="0"/>
              <a:buChar char="•"/>
              <a:defRPr/>
            </a:pPr>
            <a:r>
              <a:rPr lang="en-US" altLang="en-US" dirty="0" smtClean="0">
                <a:solidFill>
                  <a:schemeClr val="tx1"/>
                </a:solidFill>
                <a:latin typeface="Book Antiqua" panose="02040602050305030304" pitchFamily="18" charset="0"/>
              </a:rPr>
              <a:t>PLSS: one 4-hour chamber unit</a:t>
            </a:r>
          </a:p>
          <a:p>
            <a:pPr lvl="3" eaLnBrk="1" hangingPunct="1">
              <a:lnSpc>
                <a:spcPct val="90000"/>
              </a:lnSpc>
              <a:spcBef>
                <a:spcPts val="600"/>
              </a:spcBef>
              <a:buFont typeface="Arial" charset="0"/>
              <a:buChar char="•"/>
              <a:defRPr/>
            </a:pPr>
            <a:r>
              <a:rPr lang="en-US" altLang="en-US" dirty="0" smtClean="0">
                <a:solidFill>
                  <a:schemeClr val="tx1"/>
                </a:solidFill>
                <a:latin typeface="Book Antiqua" panose="02040602050305030304" pitchFamily="18" charset="0"/>
              </a:rPr>
              <a:t>Emergency Oxygen Supply (EOS) = one 10-minute chamber unit</a:t>
            </a:r>
          </a:p>
          <a:p>
            <a:pPr marL="514350" lvl="1" indent="0" eaLnBrk="1" hangingPunct="1">
              <a:lnSpc>
                <a:spcPct val="90000"/>
              </a:lnSpc>
              <a:defRPr/>
            </a:pPr>
            <a:r>
              <a:rPr lang="en-US" altLang="en-US" sz="2000" dirty="0" smtClean="0">
                <a:solidFill>
                  <a:schemeClr val="tx1"/>
                </a:solidFill>
                <a:latin typeface="Book Antiqua" panose="02040602050305030304" pitchFamily="18" charset="0"/>
              </a:rPr>
              <a:t>Separate Training Suit contract:</a:t>
            </a:r>
          </a:p>
          <a:p>
            <a:pPr marL="1257300" lvl="2" indent="-342900" eaLnBrk="1" hangingPunct="1">
              <a:lnSpc>
                <a:spcPct val="90000"/>
              </a:lnSpc>
              <a:buFont typeface="Arial" panose="020B0604020202020204" pitchFamily="34" charset="0"/>
              <a:buChar char="•"/>
              <a:defRPr/>
            </a:pPr>
            <a:r>
              <a:rPr lang="en-US" altLang="en-US" sz="2000" dirty="0" smtClean="0">
                <a:solidFill>
                  <a:schemeClr val="tx1"/>
                </a:solidFill>
                <a:latin typeface="Book Antiqua" panose="02040602050305030304" pitchFamily="18" charset="0"/>
              </a:rPr>
              <a:t>Fleet of 20 existing design suits.  </a:t>
            </a:r>
          </a:p>
          <a:p>
            <a:pPr marL="1257300" lvl="2" indent="-342900" eaLnBrk="1" hangingPunct="1">
              <a:lnSpc>
                <a:spcPct val="90000"/>
              </a:lnSpc>
              <a:buFont typeface="Arial" panose="020B0604020202020204" pitchFamily="34" charset="0"/>
              <a:buChar char="•"/>
              <a:defRPr/>
            </a:pPr>
            <a:r>
              <a:rPr lang="en-US" altLang="en-US" sz="2000" dirty="0" smtClean="0">
                <a:solidFill>
                  <a:schemeClr val="tx1"/>
                </a:solidFill>
                <a:latin typeface="Book Antiqua" panose="02040602050305030304" pitchFamily="18" charset="0"/>
              </a:rPr>
              <a:t>Per NASA, HSD involvement limited to source inspection.  </a:t>
            </a:r>
          </a:p>
          <a:p>
            <a:pPr marL="1257300" lvl="2" indent="-342900" eaLnBrk="1" hangingPunct="1">
              <a:lnSpc>
                <a:spcPct val="90000"/>
              </a:lnSpc>
              <a:buFont typeface="Arial" panose="020B0604020202020204" pitchFamily="34" charset="0"/>
              <a:buChar char="•"/>
              <a:defRPr/>
            </a:pPr>
            <a:r>
              <a:rPr lang="en-US" altLang="en-US" sz="2000" dirty="0" smtClean="0">
                <a:solidFill>
                  <a:schemeClr val="tx1"/>
                </a:solidFill>
                <a:latin typeface="Book Antiqua" panose="02040602050305030304" pitchFamily="18" charset="0"/>
              </a:rPr>
              <a:t>New design Apollo glove introduced in Training Suit production.</a:t>
            </a:r>
            <a:endParaRPr lang="en-US" altLang="en-US" dirty="0" smtClean="0">
              <a:solidFill>
                <a:schemeClr val="tx1"/>
              </a:solidFill>
              <a:latin typeface="Book Antiqua" panose="02040602050305030304" pitchFamily="18" charset="0"/>
            </a:endParaRPr>
          </a:p>
        </p:txBody>
      </p:sp>
      <p:sp>
        <p:nvSpPr>
          <p:cNvPr id="29699"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buClrTx/>
              <a:buSzTx/>
              <a:buFontTx/>
              <a:buNone/>
            </a:pPr>
            <a:fld id="{0994BC6A-4BF7-4A5C-86B4-57CB6C9D8EC3}" type="slidenum">
              <a:rPr lang="en-US" altLang="en-US" sz="1400"/>
              <a:pPr algn="r" eaLnBrk="1" hangingPunct="1">
                <a:spcBef>
                  <a:spcPct val="0"/>
                </a:spcBef>
                <a:buClrTx/>
                <a:buSzTx/>
                <a:buFontTx/>
                <a:buNone/>
              </a:pPr>
              <a:t>14</a:t>
            </a:fld>
            <a:endParaRPr lang="en-US" altLang="en-US" sz="1400"/>
          </a:p>
        </p:txBody>
      </p:sp>
      <p:sp>
        <p:nvSpPr>
          <p:cNvPr id="29700"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buClrTx/>
              <a:buSzTx/>
              <a:buFontTx/>
              <a:buNone/>
            </a:pPr>
            <a:r>
              <a:rPr lang="en-US" altLang="en-US" sz="2400">
                <a:solidFill>
                  <a:schemeClr val="tx1"/>
                </a:solidFill>
                <a:latin typeface="Book Antiqua" panose="02040602050305030304" pitchFamily="18" charset="0"/>
              </a:rPr>
              <a:t>Original Apollo SSA Program, Cont.</a:t>
            </a:r>
          </a:p>
        </p:txBody>
      </p:sp>
      <p:sp>
        <p:nvSpPr>
          <p:cNvPr id="29701" name="Text Box 2"/>
          <p:cNvSpPr txBox="1">
            <a:spLocks noChangeArrowheads="1"/>
          </p:cNvSpPr>
          <p:nvPr/>
        </p:nvSpPr>
        <p:spPr bwMode="auto">
          <a:xfrm>
            <a:off x="6324600" y="5842000"/>
            <a:ext cx="23622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buClrTx/>
              <a:buSzTx/>
              <a:buFontTx/>
              <a:buNone/>
            </a:pPr>
            <a:r>
              <a:rPr lang="en-US" altLang="en-US" sz="1400">
                <a:solidFill>
                  <a:schemeClr val="tx1"/>
                </a:solidFill>
                <a:latin typeface="Book Antiqua" panose="02040602050305030304" pitchFamily="18" charset="0"/>
              </a:rPr>
              <a:t>1962-63 Apollo SPD-143 Training Suit</a:t>
            </a:r>
          </a:p>
        </p:txBody>
      </p:sp>
      <p:pic>
        <p:nvPicPr>
          <p:cNvPr id="29702" name="Picture 6" descr="3.8a  1963 SPD-143 Front View.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914400"/>
            <a:ext cx="2438400" cy="488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457200" y="1347788"/>
            <a:ext cx="2971800" cy="101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buClr>
                <a:srgbClr val="000000"/>
              </a:buClr>
              <a:buSzPct val="100000"/>
              <a:buFont typeface="Times New Roman" panose="02020603050405020304" pitchFamily="18" charset="0"/>
              <a:buNone/>
            </a:pPr>
            <a:r>
              <a:rPr lang="en-US" altLang="en-US" sz="2000">
                <a:solidFill>
                  <a:schemeClr val="tx1"/>
                </a:solidFill>
                <a:latin typeface="Book Antiqua" panose="02040602050305030304" pitchFamily="18" charset="0"/>
              </a:rPr>
              <a:t>The Apollo SSA System Schematic in program’s first 10 months: </a:t>
            </a:r>
          </a:p>
        </p:txBody>
      </p:sp>
      <p:pic>
        <p:nvPicPr>
          <p:cNvPr id="31747" name="Picture 5" descr="3.8a4 1963 EMU Schemati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914400"/>
            <a:ext cx="5181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2B0413F4-BAC0-4D36-8EA1-6CB8FD12A0A2}" type="slidenum">
              <a:rPr lang="en-US" altLang="en-US" sz="1400"/>
              <a:pPr algn="r" eaLnBrk="1" hangingPunct="1">
                <a:spcBef>
                  <a:spcPct val="0"/>
                </a:spcBef>
              </a:pPr>
              <a:t>15</a:t>
            </a:fld>
            <a:endParaRPr lang="en-US" altLang="en-US" sz="1400"/>
          </a:p>
        </p:txBody>
      </p:sp>
      <p:sp>
        <p:nvSpPr>
          <p:cNvPr id="31749"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Original Apollo SSA Program,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0" y="1143000"/>
            <a:ext cx="8839200"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buClr>
                <a:srgbClr val="000000"/>
              </a:buClr>
              <a:buSzPct val="100000"/>
              <a:buFont typeface="Times New Roman" panose="02020603050405020304" pitchFamily="18" charset="0"/>
              <a:buNone/>
            </a:pPr>
            <a:endParaRPr lang="en-US" altLang="en-US" sz="2000">
              <a:solidFill>
                <a:schemeClr val="tx1"/>
              </a:solidFill>
              <a:latin typeface="Book Antiqua" panose="02040602050305030304" pitchFamily="18" charset="0"/>
            </a:endParaRPr>
          </a:p>
          <a:p>
            <a:pPr lvl="1"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PLSS &amp; EOS test units delivered on time and met all requirements</a:t>
            </a:r>
          </a:p>
          <a:p>
            <a:pPr eaLnBrk="1" hangingPunct="1">
              <a:buClr>
                <a:srgbClr val="000000"/>
              </a:buClr>
              <a:buSzPct val="100000"/>
              <a:buFont typeface="Times New Roman" panose="02020603050405020304" pitchFamily="18" charset="0"/>
              <a:buNone/>
            </a:pPr>
            <a:endParaRPr lang="en-US" altLang="en-US" sz="2000">
              <a:solidFill>
                <a:schemeClr val="tx1"/>
              </a:solidFill>
              <a:latin typeface="Book Antiqua" panose="02040602050305030304" pitchFamily="18" charset="0"/>
            </a:endParaRPr>
          </a:p>
        </p:txBody>
      </p:sp>
      <p:sp>
        <p:nvSpPr>
          <p:cNvPr id="33795" name="Text Box 2"/>
          <p:cNvSpPr txBox="1">
            <a:spLocks noChangeArrowheads="1"/>
          </p:cNvSpPr>
          <p:nvPr/>
        </p:nvSpPr>
        <p:spPr bwMode="auto">
          <a:xfrm>
            <a:off x="6324600" y="4114800"/>
            <a:ext cx="2514600"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Above – 1963 First Apollo EOS</a:t>
            </a:r>
          </a:p>
          <a:p>
            <a:pPr algn="ctr" eaLnBrk="1" hangingPunct="1">
              <a:lnSpc>
                <a:spcPct val="90000"/>
              </a:lnSpc>
              <a:spcBef>
                <a:spcPts val="600"/>
              </a:spcBef>
            </a:pPr>
            <a:endParaRPr lang="en-US" altLang="en-US" sz="1400">
              <a:solidFill>
                <a:schemeClr val="tx1"/>
              </a:solidFill>
              <a:latin typeface="Book Antiqua" panose="02040602050305030304" pitchFamily="18" charset="0"/>
            </a:endParaRPr>
          </a:p>
          <a:p>
            <a:pPr algn="ctr" eaLnBrk="1" hangingPunct="1">
              <a:lnSpc>
                <a:spcPct val="90000"/>
              </a:lnSpc>
              <a:spcBef>
                <a:spcPts val="600"/>
              </a:spcBef>
            </a:pPr>
            <a:r>
              <a:rPr lang="en-US" altLang="en-US" sz="1400">
                <a:solidFill>
                  <a:schemeClr val="tx1"/>
                </a:solidFill>
                <a:latin typeface="Book Antiqua" panose="02040602050305030304" pitchFamily="18" charset="0"/>
              </a:rPr>
              <a:t>Left - 1963 First, “Gas Cooled” Apollo PLSS</a:t>
            </a:r>
          </a:p>
        </p:txBody>
      </p:sp>
      <p:sp>
        <p:nvSpPr>
          <p:cNvPr id="33796" name="Text Box 2"/>
          <p:cNvSpPr txBox="1">
            <a:spLocks noChangeArrowheads="1"/>
          </p:cNvSpPr>
          <p:nvPr/>
        </p:nvSpPr>
        <p:spPr bwMode="auto">
          <a:xfrm>
            <a:off x="457200" y="1008063"/>
            <a:ext cx="845820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buClr>
                <a:srgbClr val="000000"/>
              </a:buClr>
              <a:buSzPct val="100000"/>
              <a:buFont typeface="Times New Roman" panose="02020603050405020304" pitchFamily="18" charset="0"/>
              <a:buNone/>
            </a:pPr>
            <a:r>
              <a:rPr lang="en-US" altLang="en-US" sz="2000">
                <a:solidFill>
                  <a:schemeClr val="tx1"/>
                </a:solidFill>
                <a:latin typeface="Book Antiqua" panose="02040602050305030304" pitchFamily="18" charset="0"/>
              </a:rPr>
              <a:t>Apollo PLSS at 10 Months, cont.: </a:t>
            </a:r>
          </a:p>
        </p:txBody>
      </p:sp>
      <p:pic>
        <p:nvPicPr>
          <p:cNvPr id="33797" name="Picture 6" descr="3.8a3 1963 1st Apollo EOS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65863" y="2133600"/>
            <a:ext cx="2370137"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8" descr="3.8a2 1963 Apollo Gas Cooled PLSS a.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 y="2057400"/>
            <a:ext cx="3432175"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9" descr="3.8a2 1963 Apollo Gas Cooled PLSS b.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46513" y="2057400"/>
            <a:ext cx="2362200"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0"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511789C1-C1A0-4BBD-BCEE-D3825D8B7B0A}" type="slidenum">
              <a:rPr lang="en-US" altLang="en-US" sz="1400"/>
              <a:pPr algn="r" eaLnBrk="1" hangingPunct="1">
                <a:spcBef>
                  <a:spcPct val="0"/>
                </a:spcBef>
              </a:pPr>
              <a:t>16</a:t>
            </a:fld>
            <a:endParaRPr lang="en-US" altLang="en-US" sz="1400"/>
          </a:p>
        </p:txBody>
      </p:sp>
      <p:sp>
        <p:nvSpPr>
          <p:cNvPr id="33801"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Original Apollo SSA Program,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362200" y="1295400"/>
            <a:ext cx="6553200"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Training fleet of SPD-143 suits:</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Excellent schedule and budget performance. </a:t>
            </a:r>
          </a:p>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PGA development - Significantly over budget. No prototypes delivered in 10 months (first PGA delivered a couple weeks later).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 judged that the shoulders were too wide, mobility was unacceptable.</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NASA judged that the stance was unacceptable.  Agreement on shoulders too wide and mobility being unacceptable took another two months. </a:t>
            </a:r>
          </a:p>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Thermal and meteoroid protection prototypes proved inadequate</a:t>
            </a:r>
          </a:p>
          <a:p>
            <a:pPr lvl="1" eaLnBrk="1" hangingPunct="1">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Corrective actions directed by HSD, but second PGA design effort (AX2H) probably in delivery flow, so changes were minimal.</a:t>
            </a:r>
          </a:p>
        </p:txBody>
      </p:sp>
      <p:sp>
        <p:nvSpPr>
          <p:cNvPr id="35843" name="Text Box 2"/>
          <p:cNvSpPr txBox="1">
            <a:spLocks noChangeArrowheads="1"/>
          </p:cNvSpPr>
          <p:nvPr/>
        </p:nvSpPr>
        <p:spPr bwMode="auto">
          <a:xfrm>
            <a:off x="304800" y="5926138"/>
            <a:ext cx="25146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1963  AX1H-021, First Apollo New-Design Suit,  In Test</a:t>
            </a:r>
          </a:p>
        </p:txBody>
      </p:sp>
      <p:sp>
        <p:nvSpPr>
          <p:cNvPr id="35844" name="Text Box 2"/>
          <p:cNvSpPr txBox="1">
            <a:spLocks noChangeArrowheads="1"/>
          </p:cNvSpPr>
          <p:nvPr/>
        </p:nvSpPr>
        <p:spPr bwMode="auto">
          <a:xfrm>
            <a:off x="457200" y="838200"/>
            <a:ext cx="845820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buClr>
                <a:srgbClr val="000000"/>
              </a:buClr>
              <a:buSzPct val="100000"/>
              <a:buFont typeface="Times New Roman" panose="02020603050405020304" pitchFamily="18" charset="0"/>
              <a:buNone/>
            </a:pPr>
            <a:r>
              <a:rPr lang="en-US" altLang="en-US" sz="2000">
                <a:solidFill>
                  <a:schemeClr val="tx1"/>
                </a:solidFill>
                <a:latin typeface="Book Antiqua" panose="02040602050305030304" pitchFamily="18" charset="0"/>
              </a:rPr>
              <a:t>Apollo PGA at 10 Months, cont.: </a:t>
            </a:r>
          </a:p>
        </p:txBody>
      </p:sp>
      <p:pic>
        <p:nvPicPr>
          <p:cNvPr id="35845" name="Picture 8" descr="3.8b 1964 AX1H &amp; PLSS Test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344613"/>
            <a:ext cx="2133600"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2A93D8F4-91C3-42A9-8495-87BE790A0E65}" type="slidenum">
              <a:rPr lang="en-US" altLang="en-US" sz="1400"/>
              <a:pPr algn="r" eaLnBrk="1" hangingPunct="1">
                <a:spcBef>
                  <a:spcPct val="0"/>
                </a:spcBef>
              </a:pPr>
              <a:t>17</a:t>
            </a:fld>
            <a:endParaRPr lang="en-US" altLang="en-US" sz="1400"/>
          </a:p>
        </p:txBody>
      </p:sp>
      <p:sp>
        <p:nvSpPr>
          <p:cNvPr id="35847" name="Text Box 1"/>
          <p:cNvSpPr txBox="1">
            <a:spLocks noChangeArrowheads="1"/>
          </p:cNvSpPr>
          <p:nvPr/>
        </p:nvSpPr>
        <p:spPr bwMode="auto">
          <a:xfrm>
            <a:off x="457200" y="1889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Original Apollo SSA Program,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152400" y="914400"/>
            <a:ext cx="8610600" cy="595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a:lnSpc>
                <a:spcPct val="90000"/>
              </a:lnSpc>
              <a:spcBef>
                <a:spcPts val="600"/>
              </a:spcBef>
              <a:buClrTx/>
              <a:buSzTx/>
              <a:buFont typeface="Arial" panose="020B0604020202020204" pitchFamily="34" charset="0"/>
              <a:buChar char="•"/>
            </a:pPr>
            <a:r>
              <a:rPr lang="en-US" altLang="en-US" sz="2000">
                <a:solidFill>
                  <a:schemeClr val="tx1"/>
                </a:solidFill>
                <a:latin typeface="Book Antiqua" panose="02040602050305030304" pitchFamily="18" charset="0"/>
              </a:rPr>
              <a:t>Manned testing in and out of chamber in following months indicated: </a:t>
            </a:r>
          </a:p>
          <a:p>
            <a:pPr lvl="2">
              <a:lnSpc>
                <a:spcPct val="90000"/>
              </a:lnSpc>
              <a:buClrTx/>
              <a:buSzTx/>
              <a:buFont typeface="Arial" panose="020B0604020202020204" pitchFamily="34" charset="0"/>
              <a:buChar char="•"/>
            </a:pPr>
            <a:r>
              <a:rPr lang="en-US" altLang="en-US" sz="2000">
                <a:solidFill>
                  <a:schemeClr val="tx1"/>
                </a:solidFill>
                <a:latin typeface="Book Antiqua" panose="02040602050305030304" pitchFamily="18" charset="0"/>
              </a:rPr>
              <a:t>Apollo suit-system metabolic requirements had been underestimated.  Requirements increased again to 1204 btu/hr average and a 2000 btu/hr (504 kcal/hr) peak metabolic load was added.  The current cooling by ventilation gas was not acceptable.</a:t>
            </a:r>
          </a:p>
          <a:p>
            <a:pPr lvl="1">
              <a:lnSpc>
                <a:spcPct val="90000"/>
              </a:lnSpc>
              <a:buClrTx/>
              <a:buSzTx/>
              <a:buFont typeface="Arial" panose="020B0604020202020204" pitchFamily="34" charset="0"/>
              <a:buChar char="•"/>
            </a:pPr>
            <a:r>
              <a:rPr lang="en-US" altLang="en-US" sz="2000">
                <a:solidFill>
                  <a:schemeClr val="tx1"/>
                </a:solidFill>
                <a:latin typeface="Book Antiqua" panose="02040602050305030304" pitchFamily="18" charset="0"/>
              </a:rPr>
              <a:t>Helmet unacceptable because of visibility and visor fogging.</a:t>
            </a:r>
          </a:p>
          <a:p>
            <a:pPr lvl="1">
              <a:lnSpc>
                <a:spcPct val="90000"/>
              </a:lnSpc>
              <a:spcBef>
                <a:spcPts val="600"/>
              </a:spcBef>
              <a:buClrTx/>
              <a:buSzTx/>
              <a:buFont typeface="Arial" panose="020B0604020202020204" pitchFamily="34" charset="0"/>
              <a:buChar char="•"/>
            </a:pPr>
            <a:r>
              <a:rPr lang="en-US" altLang="en-US" sz="2000">
                <a:solidFill>
                  <a:schemeClr val="tx1"/>
                </a:solidFill>
                <a:latin typeface="Book Antiqua" panose="02040602050305030304" pitchFamily="18" charset="0"/>
              </a:rPr>
              <a:t>Mobility of PGA found not acceptable:</a:t>
            </a:r>
          </a:p>
          <a:p>
            <a:pPr lvl="2">
              <a:lnSpc>
                <a:spcPct val="90000"/>
              </a:lnSpc>
              <a:buClrTx/>
              <a:buSzTx/>
              <a:buFont typeface="Arial" panose="020B0604020202020204" pitchFamily="34" charset="0"/>
              <a:buChar char="•"/>
            </a:pPr>
            <a:r>
              <a:rPr lang="en-US" altLang="en-US" sz="2000">
                <a:solidFill>
                  <a:schemeClr val="tx1"/>
                </a:solidFill>
                <a:latin typeface="Book Antiqua" panose="02040602050305030304" pitchFamily="18" charset="0"/>
              </a:rPr>
              <a:t>November 1963, NASA cited HSD for failure to meet contract PGA requirements expecting a corrective action plan within 48 hours.  HSD proposed:</a:t>
            </a:r>
          </a:p>
          <a:p>
            <a:pPr lvl="3">
              <a:lnSpc>
                <a:spcPct val="90000"/>
              </a:lnSpc>
              <a:buClrTx/>
              <a:buSzTx/>
              <a:buFont typeface="Arial" panose="020B0604020202020204" pitchFamily="34" charset="0"/>
              <a:buChar char="•"/>
            </a:pPr>
            <a:r>
              <a:rPr lang="en-US" altLang="en-US">
                <a:solidFill>
                  <a:schemeClr val="tx1"/>
                </a:solidFill>
                <a:latin typeface="Book Antiqua" panose="02040602050305030304" pitchFamily="18" charset="0"/>
              </a:rPr>
              <a:t>HSD assumed helmet design to allow ILC resources to concentrate on mobility. </a:t>
            </a:r>
          </a:p>
          <a:p>
            <a:pPr lvl="4">
              <a:lnSpc>
                <a:spcPct val="90000"/>
              </a:lnSpc>
              <a:buClrTx/>
              <a:buSzTx/>
              <a:buFont typeface="Arial" panose="020B0604020202020204" pitchFamily="34" charset="0"/>
              <a:buChar char="•"/>
            </a:pPr>
            <a:r>
              <a:rPr lang="en-US" altLang="en-US">
                <a:solidFill>
                  <a:schemeClr val="tx1"/>
                </a:solidFill>
                <a:latin typeface="Book Antiqua" panose="02040602050305030304" pitchFamily="18" charset="0"/>
              </a:rPr>
              <a:t>HSD/ILC friction increased over helmet development</a:t>
            </a:r>
          </a:p>
          <a:p>
            <a:pPr lvl="3">
              <a:lnSpc>
                <a:spcPct val="90000"/>
              </a:lnSpc>
              <a:buClrTx/>
              <a:buSzTx/>
              <a:buFont typeface="Arial" panose="020B0604020202020204" pitchFamily="34" charset="0"/>
              <a:buChar char="•"/>
            </a:pPr>
            <a:r>
              <a:rPr lang="en-US" altLang="en-US">
                <a:solidFill>
                  <a:schemeClr val="tx1"/>
                </a:solidFill>
                <a:latin typeface="Book Antiqua" panose="02040602050305030304" pitchFamily="18" charset="0"/>
              </a:rPr>
              <a:t>HSD created a PGA engineering design group to aid ILC. </a:t>
            </a:r>
          </a:p>
          <a:p>
            <a:pPr lvl="1">
              <a:lnSpc>
                <a:spcPct val="90000"/>
              </a:lnSpc>
              <a:buClrTx/>
              <a:buSzTx/>
              <a:buFont typeface="Arial" panose="020B0604020202020204" pitchFamily="34" charset="0"/>
              <a:buChar char="•"/>
            </a:pPr>
            <a:r>
              <a:rPr lang="en-US" altLang="en-US" sz="2000">
                <a:solidFill>
                  <a:schemeClr val="tx1"/>
                </a:solidFill>
                <a:latin typeface="Book Antiqua" panose="02040602050305030304" pitchFamily="18" charset="0"/>
              </a:rPr>
              <a:t>January 1964, HSD discovered ILC had attempted to remove Apollo production PGA from HSD contract via a cost-saving direct-to-NASA contract.</a:t>
            </a:r>
          </a:p>
        </p:txBody>
      </p:sp>
      <p:sp>
        <p:nvSpPr>
          <p:cNvPr id="3789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buClrTx/>
              <a:buSzTx/>
              <a:buFontTx/>
              <a:buNone/>
            </a:pPr>
            <a:fld id="{ECDF9570-0504-4273-ACBE-56C8FABDFB91}" type="slidenum">
              <a:rPr lang="en-US" altLang="en-US" sz="1400"/>
              <a:pPr algn="r" eaLnBrk="1" hangingPunct="1">
                <a:spcBef>
                  <a:spcPct val="0"/>
                </a:spcBef>
                <a:buClrTx/>
                <a:buSzTx/>
                <a:buFontTx/>
                <a:buNone/>
              </a:pPr>
              <a:t>18</a:t>
            </a:fld>
            <a:endParaRPr lang="en-US" altLang="en-US" sz="1400"/>
          </a:p>
        </p:txBody>
      </p:sp>
      <p:sp>
        <p:nvSpPr>
          <p:cNvPr id="37892" name="Text Box 1"/>
          <p:cNvSpPr txBox="1">
            <a:spLocks noChangeArrowheads="1"/>
          </p:cNvSpPr>
          <p:nvPr/>
        </p:nvSpPr>
        <p:spPr bwMode="auto">
          <a:xfrm>
            <a:off x="228600" y="1127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buClrTx/>
              <a:buSzTx/>
              <a:buFontTx/>
              <a:buNone/>
            </a:pPr>
            <a:r>
              <a:rPr lang="en-US" altLang="en-US" sz="2400">
                <a:solidFill>
                  <a:schemeClr val="tx1"/>
                </a:solidFill>
                <a:latin typeface="Book Antiqua" panose="02040602050305030304" pitchFamily="18" charset="0"/>
              </a:rPr>
              <a:t>Original Apollo SSA Program,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752600" y="736492"/>
            <a:ext cx="7239000" cy="5619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lvl="3">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From the start of the program, HSD aware of heat rejection risks to the SSA Program.</a:t>
            </a:r>
          </a:p>
          <a:p>
            <a:pPr lvl="4">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During 1962-63, HSD internally funded heat rejection development resulting in 1963 invention of PLSS porous plate sublimator. </a:t>
            </a:r>
          </a:p>
          <a:p>
            <a:pPr lvl="4">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In February 1963, HSD started cooling garment IR&amp;D efforts.  </a:t>
            </a:r>
          </a:p>
          <a:p>
            <a:pPr marL="2522538" lvl="5" indent="-236538">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First cooling suits were high-flow-rate gas cooling garments.  </a:t>
            </a:r>
          </a:p>
          <a:p>
            <a:pPr lvl="4">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In parallel, NASA concerns result in Houston investigating classified RAF LCG development that started in November 1962.  RAF LCGs featured:</a:t>
            </a:r>
          </a:p>
          <a:p>
            <a:pPr marL="2522538" lvl="5" indent="-236538">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Solid heavy fabric torso garment</a:t>
            </a:r>
          </a:p>
          <a:p>
            <a:pPr marL="2522538" lvl="5" indent="-236538">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Tubes routed through cuts in torso fabric.</a:t>
            </a:r>
          </a:p>
          <a:p>
            <a:pPr lvl="4">
              <a:lnSpc>
                <a:spcPct val="90000"/>
              </a:lnSpc>
              <a:spcBef>
                <a:spcPts val="600"/>
              </a:spcBef>
              <a:buFont typeface="Arial" charset="0"/>
              <a:buChar char="•"/>
              <a:defRPr/>
            </a:pPr>
            <a:r>
              <a:rPr lang="en-US" altLang="en-US" sz="2000" dirty="0">
                <a:solidFill>
                  <a:schemeClr val="tx1"/>
                </a:solidFill>
                <a:latin typeface="Book Antiqua" panose="02040602050305030304" pitchFamily="18" charset="0"/>
              </a:rPr>
              <a:t>Unable to gain immediate access to RAF prototype, NASA creates their own LCG. </a:t>
            </a:r>
          </a:p>
        </p:txBody>
      </p:sp>
      <p:sp>
        <p:nvSpPr>
          <p:cNvPr id="39939" name="Text Box 2"/>
          <p:cNvSpPr txBox="1">
            <a:spLocks noChangeArrowheads="1"/>
          </p:cNvSpPr>
          <p:nvPr/>
        </p:nvSpPr>
        <p:spPr bwMode="auto">
          <a:xfrm>
            <a:off x="228600" y="6070600"/>
            <a:ext cx="28194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buClrTx/>
              <a:buSzTx/>
              <a:buFontTx/>
              <a:buNone/>
            </a:pPr>
            <a:r>
              <a:rPr lang="en-US" altLang="en-US" sz="1400">
                <a:solidFill>
                  <a:schemeClr val="tx1"/>
                </a:solidFill>
                <a:latin typeface="Book Antiqua" panose="02040602050305030304" pitchFamily="18" charset="0"/>
              </a:rPr>
              <a:t>The NASA Houston LCG</a:t>
            </a:r>
          </a:p>
          <a:p>
            <a:pPr algn="ctr" eaLnBrk="1" hangingPunct="1">
              <a:lnSpc>
                <a:spcPct val="90000"/>
              </a:lnSpc>
              <a:spcBef>
                <a:spcPts val="600"/>
              </a:spcBef>
              <a:buClrTx/>
              <a:buSzTx/>
              <a:buFontTx/>
              <a:buNone/>
            </a:pPr>
            <a:r>
              <a:rPr lang="en-US" altLang="en-US" sz="1400">
                <a:solidFill>
                  <a:schemeClr val="tx1"/>
                </a:solidFill>
                <a:latin typeface="Book Antiqua" panose="02040602050305030304" pitchFamily="18" charset="0"/>
              </a:rPr>
              <a:t> in June 1964</a:t>
            </a:r>
          </a:p>
        </p:txBody>
      </p:sp>
      <p:sp>
        <p:nvSpPr>
          <p:cNvPr id="39940"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buClrTx/>
              <a:buSzTx/>
              <a:buFontTx/>
              <a:buNone/>
            </a:pPr>
            <a:fld id="{0F2A513F-10F5-4509-AD55-E3F254046FB8}" type="slidenum">
              <a:rPr lang="en-US" altLang="en-US" sz="1400"/>
              <a:pPr algn="r" eaLnBrk="1" hangingPunct="1">
                <a:spcBef>
                  <a:spcPct val="0"/>
                </a:spcBef>
                <a:buClrTx/>
                <a:buSzTx/>
                <a:buFontTx/>
                <a:buNone/>
              </a:pPr>
              <a:t>19</a:t>
            </a:fld>
            <a:endParaRPr lang="en-US" altLang="en-US" sz="1400"/>
          </a:p>
        </p:txBody>
      </p:sp>
      <p:sp>
        <p:nvSpPr>
          <p:cNvPr id="39941" name="Text Box 1"/>
          <p:cNvSpPr txBox="1">
            <a:spLocks noChangeArrowheads="1"/>
          </p:cNvSpPr>
          <p:nvPr/>
        </p:nvSpPr>
        <p:spPr bwMode="auto">
          <a:xfrm>
            <a:off x="457200" y="152400"/>
            <a:ext cx="8458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buClrTx/>
              <a:buSzTx/>
              <a:buFontTx/>
              <a:buNone/>
            </a:pPr>
            <a:r>
              <a:rPr lang="en-US" altLang="en-US" sz="2400">
                <a:solidFill>
                  <a:schemeClr val="tx1"/>
                </a:solidFill>
                <a:latin typeface="Book Antiqua" panose="02040602050305030304" pitchFamily="18" charset="0"/>
              </a:rPr>
              <a:t>Original Apollo SSA Program, Cont. </a:t>
            </a:r>
          </a:p>
        </p:txBody>
      </p:sp>
      <p:pic>
        <p:nvPicPr>
          <p:cNvPr id="3994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8013" y="762000"/>
            <a:ext cx="2439987" cy="525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228600" y="5857875"/>
            <a:ext cx="28194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buClrTx/>
              <a:buSzTx/>
              <a:buFontTx/>
              <a:buNone/>
            </a:pPr>
            <a:r>
              <a:rPr lang="en-US" altLang="en-US" sz="1400">
                <a:solidFill>
                  <a:schemeClr val="tx1"/>
                </a:solidFill>
                <a:latin typeface="Book Antiqua" panose="02040602050305030304" pitchFamily="18" charset="0"/>
              </a:rPr>
              <a:t>The 2</a:t>
            </a:r>
            <a:r>
              <a:rPr lang="en-US" altLang="en-US" sz="1400" baseline="30000">
                <a:solidFill>
                  <a:schemeClr val="tx1"/>
                </a:solidFill>
                <a:latin typeface="Book Antiqua" panose="02040602050305030304" pitchFamily="18" charset="0"/>
              </a:rPr>
              <a:t>nd</a:t>
            </a:r>
            <a:r>
              <a:rPr lang="en-US" altLang="en-US" sz="1400">
                <a:solidFill>
                  <a:schemeClr val="tx1"/>
                </a:solidFill>
                <a:latin typeface="Book Antiqua" panose="02040602050305030304" pitchFamily="18" charset="0"/>
              </a:rPr>
              <a:t> HSD Apollo LCG Prototype Completed April 1964</a:t>
            </a:r>
          </a:p>
        </p:txBody>
      </p:sp>
      <p:pic>
        <p:nvPicPr>
          <p:cNvPr id="41987" name="Picture 6" descr="3.8c 1964 06-05 CG2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7350" y="871538"/>
            <a:ext cx="2598738"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buClrTx/>
              <a:buSzTx/>
              <a:buFontTx/>
              <a:buNone/>
            </a:pPr>
            <a:fld id="{817E0F04-E246-4A47-BF5C-1257565EA360}" type="slidenum">
              <a:rPr lang="en-US" altLang="en-US" sz="1400"/>
              <a:pPr algn="r" eaLnBrk="1" hangingPunct="1">
                <a:spcBef>
                  <a:spcPct val="0"/>
                </a:spcBef>
                <a:buClrTx/>
                <a:buSzTx/>
                <a:buFontTx/>
                <a:buNone/>
              </a:pPr>
              <a:t>20</a:t>
            </a:fld>
            <a:endParaRPr lang="en-US" altLang="en-US" sz="1400"/>
          </a:p>
        </p:txBody>
      </p:sp>
      <p:sp>
        <p:nvSpPr>
          <p:cNvPr id="41989" name="Text Box 1"/>
          <p:cNvSpPr txBox="1">
            <a:spLocks noChangeArrowheads="1"/>
          </p:cNvSpPr>
          <p:nvPr/>
        </p:nvSpPr>
        <p:spPr bwMode="auto">
          <a:xfrm>
            <a:off x="457200" y="152400"/>
            <a:ext cx="8458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buClrTx/>
              <a:buSzTx/>
              <a:buFontTx/>
              <a:buNone/>
            </a:pPr>
            <a:r>
              <a:rPr lang="en-US" altLang="en-US" sz="2400">
                <a:solidFill>
                  <a:schemeClr val="tx1"/>
                </a:solidFill>
                <a:latin typeface="Book Antiqua" panose="02040602050305030304" pitchFamily="18" charset="0"/>
              </a:rPr>
              <a:t>Original Apollo SSA Program, Cont.</a:t>
            </a:r>
          </a:p>
        </p:txBody>
      </p:sp>
      <p:sp>
        <p:nvSpPr>
          <p:cNvPr id="41990" name="Text Box 2"/>
          <p:cNvSpPr txBox="1">
            <a:spLocks noChangeArrowheads="1"/>
          </p:cNvSpPr>
          <p:nvPr/>
        </p:nvSpPr>
        <p:spPr bwMode="auto">
          <a:xfrm>
            <a:off x="1752600" y="685800"/>
            <a:ext cx="7239000" cy="569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3"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Based on a 1950’s RAF cooling vest report, HSD starts investigating the potential of liquid cooling in October.</a:t>
            </a:r>
          </a:p>
          <a:p>
            <a:pPr lvl="3"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In November, RAF demonstrates their LCG to NASA in Houston.</a:t>
            </a:r>
          </a:p>
          <a:p>
            <a:pPr lvl="4"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HSD not included in evaluation.</a:t>
            </a:r>
          </a:p>
          <a:p>
            <a:pPr lvl="3"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HSD David Jennings first prototype LCG completed in December 1963.  Two more iterations follow with months. HSD LCGs featured:</a:t>
            </a:r>
          </a:p>
          <a:p>
            <a:pPr lvl="4"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Open mesh garment for air cooling in addition to liquid cooling.</a:t>
            </a:r>
          </a:p>
          <a:p>
            <a:pPr lvl="4"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Sown tubes garment (LCG) development started October</a:t>
            </a:r>
          </a:p>
          <a:p>
            <a:pPr lvl="4"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Mrs. Jennings adds chiffon liner in 1965</a:t>
            </a:r>
          </a:p>
          <a:p>
            <a:pPr lvl="3"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HSD shown RAF LCG in June 1964 for NASA advocacy of RAF approach to attaching tubes.  </a:t>
            </a:r>
          </a:p>
          <a:p>
            <a:pPr lvl="4" eaLnBrk="1" hangingPunct="1">
              <a:lnSpc>
                <a:spcPct val="90000"/>
              </a:lnSpc>
              <a:spcBef>
                <a:spcPts val="600"/>
              </a:spcBef>
              <a:buClrTx/>
              <a:buSzTx/>
              <a:buFont typeface="Arial" panose="020B0604020202020204" pitchFamily="34" charset="0"/>
              <a:buChar char="•"/>
            </a:pPr>
            <a:r>
              <a:rPr lang="en-US" altLang="en-US">
                <a:solidFill>
                  <a:schemeClr val="tx1"/>
                </a:solidFill>
                <a:latin typeface="Book Antiqua" panose="02040602050305030304" pitchFamily="18" charset="0"/>
              </a:rPr>
              <a:t>RAF approach not incorporated</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457200" y="990600"/>
            <a:ext cx="5562600"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marL="342900" indent="-342900">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3" eaLnBrk="1" hangingPunct="1">
              <a:lnSpc>
                <a:spcPct val="90000"/>
              </a:lnSpc>
              <a:spcBef>
                <a:spcPts val="800"/>
              </a:spcBef>
              <a:buFont typeface="Arial" panose="020B0604020202020204" pitchFamily="34" charset="0"/>
              <a:buChar char="•"/>
            </a:pPr>
            <a:r>
              <a:rPr lang="en-US" altLang="en-US">
                <a:solidFill>
                  <a:schemeClr val="tx1"/>
                </a:solidFill>
                <a:latin typeface="Book Antiqua" panose="02040602050305030304" pitchFamily="18" charset="0"/>
              </a:rPr>
              <a:t>In March 1964, Command Module testing indicated on the DCC Gemini suits acceptable for Apollo intravehicular use.</a:t>
            </a:r>
          </a:p>
          <a:p>
            <a:pPr lvl="3" eaLnBrk="1" hangingPunct="1">
              <a:lnSpc>
                <a:spcPct val="90000"/>
              </a:lnSpc>
              <a:spcBef>
                <a:spcPts val="800"/>
              </a:spcBef>
              <a:buFont typeface="Arial" panose="020B0604020202020204" pitchFamily="34" charset="0"/>
              <a:buChar char="•"/>
            </a:pPr>
            <a:r>
              <a:rPr lang="en-US" altLang="en-US">
                <a:solidFill>
                  <a:schemeClr val="tx1"/>
                </a:solidFill>
                <a:latin typeface="Book Antiqua" panose="02040602050305030304" pitchFamily="18" charset="0"/>
              </a:rPr>
              <a:t>Also in March, the third design suit (AX3H) was delivered for high-visibility evaluation at Grumman.  PGA experienced failures.  User ratings were very unfavorable.  Gordon Cooper announced “I would not go to the Moon in that suit” in front of Washington and Houston top NASA management.  </a:t>
            </a:r>
          </a:p>
          <a:p>
            <a:pPr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Initial program PGA response delayed by ILC president on vacation in Europe.</a:t>
            </a:r>
          </a:p>
        </p:txBody>
      </p:sp>
      <p:sp>
        <p:nvSpPr>
          <p:cNvPr id="4403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C3AB9A42-0C32-4949-9B08-9DE6429447EC}" type="slidenum">
              <a:rPr lang="en-US" altLang="en-US" sz="1400"/>
              <a:pPr algn="r" eaLnBrk="1" hangingPunct="1">
                <a:spcBef>
                  <a:spcPct val="0"/>
                </a:spcBef>
              </a:pPr>
              <a:t>21</a:t>
            </a:fld>
            <a:endParaRPr lang="en-US" altLang="en-US" sz="1400"/>
          </a:p>
        </p:txBody>
      </p:sp>
      <p:sp>
        <p:nvSpPr>
          <p:cNvPr id="44036" name="Text Box 1"/>
          <p:cNvSpPr txBox="1">
            <a:spLocks noChangeArrowheads="1"/>
          </p:cNvSpPr>
          <p:nvPr/>
        </p:nvSpPr>
        <p:spPr bwMode="auto">
          <a:xfrm>
            <a:off x="457200" y="762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a:solidFill>
                  <a:schemeClr val="tx1"/>
                </a:solidFill>
                <a:latin typeface="Book Antiqua" panose="02040602050305030304" pitchFamily="18" charset="0"/>
              </a:rPr>
              <a:t>Apollo SSA Program Recovery Efforts</a:t>
            </a:r>
          </a:p>
        </p:txBody>
      </p:sp>
      <p:sp>
        <p:nvSpPr>
          <p:cNvPr id="44037" name="Text Box 2"/>
          <p:cNvSpPr txBox="1">
            <a:spLocks noChangeArrowheads="1"/>
          </p:cNvSpPr>
          <p:nvPr/>
        </p:nvSpPr>
        <p:spPr bwMode="auto">
          <a:xfrm>
            <a:off x="1143000" y="5349875"/>
            <a:ext cx="45720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Right - Original AX3H-024 Suit With Apollo PLSS </a:t>
            </a:r>
          </a:p>
        </p:txBody>
      </p:sp>
      <p:pic>
        <p:nvPicPr>
          <p:cNvPr id="44038" name="Picture 5" descr="3.8d 1964 AX3H-024 Orig Configuration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914400"/>
            <a:ext cx="2516188" cy="530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228600" y="966788"/>
            <a:ext cx="5562600"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Program PGA response: </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HSD/ILC posturing.</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 sent a task force to ILC and became directly involved with PGA re-design and production quality control.  </a:t>
            </a:r>
          </a:p>
          <a:p>
            <a:pPr lvl="2"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The “Revised AX3H” became AX4H-024, the basis of the Apollo A4H suit configuration.</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 hired suit expert Dr. Edwin Vale </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 internally funded BFG to provide additional PGA design and fabrication assistance.</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NASA got DCC to aid HSD in thermal/meteoroid garment</a:t>
            </a:r>
          </a:p>
        </p:txBody>
      </p:sp>
      <p:sp>
        <p:nvSpPr>
          <p:cNvPr id="46083"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4C844ED5-F272-4E69-8D26-205F547C206D}" type="slidenum">
              <a:rPr lang="en-US" altLang="en-US" sz="1400"/>
              <a:pPr algn="r" eaLnBrk="1" hangingPunct="1">
                <a:spcBef>
                  <a:spcPct val="0"/>
                </a:spcBef>
              </a:pPr>
              <a:t>22</a:t>
            </a:fld>
            <a:endParaRPr lang="en-US" altLang="en-US" sz="1400"/>
          </a:p>
        </p:txBody>
      </p:sp>
      <p:sp>
        <p:nvSpPr>
          <p:cNvPr id="46084" name="Text Box 2"/>
          <p:cNvSpPr txBox="1">
            <a:spLocks noChangeArrowheads="1"/>
          </p:cNvSpPr>
          <p:nvPr/>
        </p:nvSpPr>
        <p:spPr bwMode="auto">
          <a:xfrm>
            <a:off x="1143000" y="5883275"/>
            <a:ext cx="45720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Right – Revised  AX3H-024 Suit With HSD Helmet</a:t>
            </a:r>
          </a:p>
        </p:txBody>
      </p:sp>
      <p:pic>
        <p:nvPicPr>
          <p:cNvPr id="4608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40438" y="966788"/>
            <a:ext cx="2484437" cy="520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6" name="Text Box 1"/>
          <p:cNvSpPr txBox="1">
            <a:spLocks noChangeArrowheads="1"/>
          </p:cNvSpPr>
          <p:nvPr/>
        </p:nvSpPr>
        <p:spPr bwMode="auto">
          <a:xfrm>
            <a:off x="457200" y="2016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SSA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457200" y="914400"/>
            <a:ext cx="8305800" cy="557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buClr>
                <a:srgbClr val="000000"/>
              </a:buClr>
              <a:buSzPct val="100000"/>
              <a:buFont typeface="Times New Roman" panose="02020603050405020304" pitchFamily="18" charset="0"/>
              <a:buNone/>
            </a:pPr>
            <a:r>
              <a:rPr lang="en-US" altLang="en-US" sz="2000">
                <a:solidFill>
                  <a:schemeClr val="tx1"/>
                </a:solidFill>
                <a:latin typeface="Book Antiqua" panose="02040602050305030304" pitchFamily="18" charset="0"/>
              </a:rPr>
              <a:t>NASA Risk Mitigation:</a:t>
            </a:r>
          </a:p>
          <a:p>
            <a:pPr lvl="1"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Because of HSD indicating development of the “Liquid Cooled” PLSS (one that worked with a LCG) would take at least a year, NASA funded AiResearch in early 1964 for a parallel Apollo PLSS effort.</a:t>
            </a:r>
          </a:p>
          <a:p>
            <a:pPr lvl="1"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With Apollo manned flights expected to start in 1966, favorable Litton development, and successful use Gemini suits for IVA evaluations, NASA split Apollo into three Blocks:</a:t>
            </a:r>
          </a:p>
          <a:p>
            <a:pPr lvl="2"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Block I – IVA only flights would use Gemini based DCC suits (disc)</a:t>
            </a:r>
          </a:p>
          <a:p>
            <a:pPr lvl="2"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Block II – Early EVA flights.  Successful HSD PLSS chamber testing averted a PLSS competition.  The Block II PGA competition to be held in 1965. </a:t>
            </a:r>
          </a:p>
          <a:p>
            <a:pPr lvl="2"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Block III – Extended EVA missions would have exclusively EVA suits.</a:t>
            </a:r>
          </a:p>
          <a:p>
            <a:pPr lvl="1" eaLnBrk="1" hangingPunct="1">
              <a:lnSpc>
                <a:spcPct val="90000"/>
              </a:lnSpc>
              <a:spcBef>
                <a:spcPts val="600"/>
              </a:spcBef>
              <a:buClr>
                <a:srgbClr val="000000"/>
              </a:buClr>
              <a:buSzPct val="100000"/>
              <a:buFont typeface="Arial" panose="020B0604020202020204" pitchFamily="34" charset="0"/>
              <a:buChar char="•"/>
            </a:pPr>
            <a:r>
              <a:rPr lang="en-US" altLang="en-US" sz="2000">
                <a:solidFill>
                  <a:schemeClr val="tx1"/>
                </a:solidFill>
                <a:latin typeface="Book Antiqua" panose="02040602050305030304" pitchFamily="18" charset="0"/>
              </a:rPr>
              <a:t>With Apollo splitting into blocks, the Block II system-level transitioned from SSA to Extravehicular Mobility Unit (EMU) and the PGA became the Pressure Suit Assembly (PSA). </a:t>
            </a:r>
          </a:p>
        </p:txBody>
      </p:sp>
      <p:sp>
        <p:nvSpPr>
          <p:cNvPr id="4813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C629BA08-2447-4F82-A826-AE68785DEB69}" type="slidenum">
              <a:rPr lang="en-US" altLang="en-US" sz="1400"/>
              <a:pPr algn="r" eaLnBrk="1" hangingPunct="1">
                <a:spcBef>
                  <a:spcPct val="0"/>
                </a:spcBef>
              </a:pPr>
              <a:t>23</a:t>
            </a:fld>
            <a:endParaRPr lang="en-US" altLang="en-US" sz="1400"/>
          </a:p>
        </p:txBody>
      </p:sp>
      <p:sp>
        <p:nvSpPr>
          <p:cNvPr id="48132" name="Text Box 1"/>
          <p:cNvSpPr txBox="1">
            <a:spLocks noChangeArrowheads="1"/>
          </p:cNvSpPr>
          <p:nvPr/>
        </p:nvSpPr>
        <p:spPr bwMode="auto">
          <a:xfrm>
            <a:off x="457200" y="201613"/>
            <a:ext cx="84582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SSA/EMU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0" y="838200"/>
            <a:ext cx="8915400" cy="313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BFG started supporting Apollo Program in June 1964 under NASA stipulation all developments and subsequent manufacturing go to ILC: </a:t>
            </a:r>
          </a:p>
          <a:p>
            <a:pPr lvl="2" eaLnBrk="1" hangingPunct="1">
              <a:lnSpc>
                <a:spcPct val="90000"/>
              </a:lnSpc>
              <a:buFont typeface="Arial" panose="020B0604020202020204" pitchFamily="34" charset="0"/>
              <a:buChar char="•"/>
            </a:pPr>
            <a:r>
              <a:rPr lang="en-US" altLang="en-US" sz="1800">
                <a:solidFill>
                  <a:schemeClr val="tx1"/>
                </a:solidFill>
                <a:latin typeface="Book Antiqua" panose="02040602050305030304" pitchFamily="18" charset="0"/>
              </a:rPr>
              <a:t>First (BFG) “Mobility Suit” prototype delivered in September 1964. </a:t>
            </a:r>
          </a:p>
          <a:p>
            <a:pPr lvl="2" eaLnBrk="1" hangingPunct="1">
              <a:lnSpc>
                <a:spcPct val="90000"/>
              </a:lnSpc>
              <a:buFont typeface="Arial" panose="020B0604020202020204" pitchFamily="34" charset="0"/>
              <a:buChar char="•"/>
            </a:pPr>
            <a:r>
              <a:rPr lang="en-US" altLang="en-US" sz="1800">
                <a:solidFill>
                  <a:schemeClr val="tx1"/>
                </a:solidFill>
                <a:latin typeface="Book Antiqua" panose="02040602050305030304" pitchFamily="18" charset="0"/>
              </a:rPr>
              <a:t>Second BFG Apollo prototype (also named Mobility Suit) featured a multi-directional shoulder (HSD design), an upper arm bearing (BFG design) and an axial restraint elbow joint (BFG design).  </a:t>
            </a:r>
          </a:p>
          <a:p>
            <a:pPr lvl="3" eaLnBrk="1" hangingPunct="1">
              <a:lnSpc>
                <a:spcPct val="90000"/>
              </a:lnSpc>
              <a:buFont typeface="Arial" panose="020B0604020202020204" pitchFamily="34" charset="0"/>
              <a:buChar char="•"/>
            </a:pPr>
            <a:r>
              <a:rPr lang="en-US" altLang="en-US" sz="1800">
                <a:solidFill>
                  <a:schemeClr val="tx1"/>
                </a:solidFill>
                <a:latin typeface="Book Antiqua" panose="02040602050305030304" pitchFamily="18" charset="0"/>
              </a:rPr>
              <a:t>Met width and demonstrated excellent upper torso mobility, but was rejected on October 16, 1964 by NASA (Radnofsky) based on adding a potential crit 1/1 failure mode and a possible hard contact issues.</a:t>
            </a:r>
          </a:p>
          <a:p>
            <a:pPr lvl="2" eaLnBrk="1" hangingPunct="1">
              <a:lnSpc>
                <a:spcPct val="90000"/>
              </a:lnSpc>
              <a:buFont typeface="Arial" panose="020B0604020202020204" pitchFamily="34" charset="0"/>
              <a:buChar char="•"/>
            </a:pPr>
            <a:r>
              <a:rPr lang="en-US" altLang="en-US" sz="1800">
                <a:solidFill>
                  <a:schemeClr val="tx1"/>
                </a:solidFill>
                <a:latin typeface="Book Antiqua" panose="02040602050305030304" pitchFamily="18" charset="0"/>
              </a:rPr>
              <a:t>All subsequent BFG and HSD developments explored multi-directional joints.</a:t>
            </a:r>
          </a:p>
        </p:txBody>
      </p:sp>
      <p:sp>
        <p:nvSpPr>
          <p:cNvPr id="50179" name="Text Box 2"/>
          <p:cNvSpPr txBox="1">
            <a:spLocks noChangeArrowheads="1"/>
          </p:cNvSpPr>
          <p:nvPr/>
        </p:nvSpPr>
        <p:spPr bwMode="auto">
          <a:xfrm>
            <a:off x="228600" y="6062663"/>
            <a:ext cx="8610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1964 (Second) Mobility Suit, The First HSD/BFG Apollo Prototype </a:t>
            </a:r>
          </a:p>
        </p:txBody>
      </p:sp>
      <p:pic>
        <p:nvPicPr>
          <p:cNvPr id="50180" name="Picture 7" descr="3.8e3 HS-BFG 10-16-64 Dev.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 y="3994150"/>
            <a:ext cx="2630488"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8" descr="3.8e1 HS-BFG 10-16-64 Dev.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92488" y="3989388"/>
            <a:ext cx="2522537"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9" descr="3.8e2 HS-BFG 10-16-64 Dev.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19813" y="3989388"/>
            <a:ext cx="2490787"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3" name="Text Box 1"/>
          <p:cNvSpPr txBox="1">
            <a:spLocks noChangeArrowheads="1"/>
          </p:cNvSpPr>
          <p:nvPr/>
        </p:nvSpPr>
        <p:spPr bwMode="auto">
          <a:xfrm>
            <a:off x="6629400" y="63055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35D6FB74-0441-4AF3-9957-955D4C6D3570}" type="slidenum">
              <a:rPr lang="en-US" altLang="en-US" sz="1400"/>
              <a:pPr algn="r" eaLnBrk="1" hangingPunct="1">
                <a:spcBef>
                  <a:spcPct val="0"/>
                </a:spcBef>
              </a:pPr>
              <a:t>24</a:t>
            </a:fld>
            <a:endParaRPr lang="en-US" altLang="en-US" sz="1400"/>
          </a:p>
        </p:txBody>
      </p:sp>
      <p:sp>
        <p:nvSpPr>
          <p:cNvPr id="50184"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2"/>
          <p:cNvSpPr txBox="1">
            <a:spLocks noChangeArrowheads="1"/>
          </p:cNvSpPr>
          <p:nvPr/>
        </p:nvSpPr>
        <p:spPr bwMode="auto">
          <a:xfrm>
            <a:off x="0" y="838200"/>
            <a:ext cx="6738938"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HSD overseeing all developments with HSD to recommend 5</a:t>
            </a:r>
            <a:r>
              <a:rPr lang="en-US" altLang="en-US" sz="1800" baseline="30000">
                <a:solidFill>
                  <a:schemeClr val="tx1"/>
                </a:solidFill>
                <a:latin typeface="Book Antiqua" panose="02040602050305030304" pitchFamily="18" charset="0"/>
              </a:rPr>
              <a:t>th</a:t>
            </a:r>
            <a:r>
              <a:rPr lang="en-US" altLang="en-US" sz="1800">
                <a:solidFill>
                  <a:schemeClr val="tx1"/>
                </a:solidFill>
                <a:latin typeface="Book Antiqua" panose="02040602050305030304" pitchFamily="18" charset="0"/>
              </a:rPr>
              <a:t> program design (A5H) to NASA in December 1964 for production in early 1965. </a:t>
            </a:r>
          </a:p>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All ILC upper torso mobility efforts before November 1964 were based on finding attachment points so the axis for the shoulder or elbow joints would provide adequate mobility to AX1H base design (never successful).</a:t>
            </a:r>
          </a:p>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ILC provided three new designs in November 1964 (more than HSD or BFG).  One PGA featured an ILC walking brief that, with later refinement, would be used on the Apollo A7L and A7LB.</a:t>
            </a:r>
          </a:p>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HSD produced one unsuccessful “Tiger Suit” prototype.</a:t>
            </a:r>
          </a:p>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BFG delivered two suits.</a:t>
            </a:r>
          </a:p>
          <a:p>
            <a:pPr lvl="1" eaLnBrk="1" hangingPunct="1">
              <a:lnSpc>
                <a:spcPct val="90000"/>
              </a:lnSpc>
              <a:spcBef>
                <a:spcPts val="600"/>
              </a:spcBef>
              <a:buFont typeface="Arial" panose="020B0604020202020204" pitchFamily="34" charset="0"/>
              <a:buChar char="•"/>
            </a:pPr>
            <a:r>
              <a:rPr lang="en-US" altLang="en-US" sz="1800">
                <a:solidFill>
                  <a:schemeClr val="tx1"/>
                </a:solidFill>
                <a:latin typeface="Book Antiqua" panose="02040602050305030304" pitchFamily="18" charset="0"/>
              </a:rPr>
              <a:t>DCC Gemini training suit also tested.</a:t>
            </a:r>
          </a:p>
          <a:p>
            <a:pPr lvl="1" eaLnBrk="1" hangingPunct="1">
              <a:lnSpc>
                <a:spcPct val="90000"/>
              </a:lnSpc>
              <a:buFont typeface="Arial" panose="020B0604020202020204" pitchFamily="34" charset="0"/>
              <a:buChar char="•"/>
            </a:pPr>
            <a:r>
              <a:rPr lang="en-US" altLang="en-US" sz="1800">
                <a:solidFill>
                  <a:schemeClr val="tx1"/>
                </a:solidFill>
                <a:latin typeface="Book Antiqua" panose="02040602050305030304" pitchFamily="18" charset="0"/>
              </a:rPr>
              <a:t>In November evaluations, BFG XN-20 tests best.</a:t>
            </a:r>
          </a:p>
          <a:p>
            <a:pPr lvl="2" eaLnBrk="1" hangingPunct="1">
              <a:lnSpc>
                <a:spcPct val="90000"/>
              </a:lnSpc>
              <a:buFont typeface="Arial" panose="020B0604020202020204" pitchFamily="34" charset="0"/>
              <a:buChar char="•"/>
            </a:pPr>
            <a:r>
              <a:rPr lang="en-US" altLang="en-US" sz="1800">
                <a:solidFill>
                  <a:schemeClr val="tx1"/>
                </a:solidFill>
                <a:latin typeface="Book Antiqua" panose="02040602050305030304" pitchFamily="18" charset="0"/>
              </a:rPr>
              <a:t>ILC asked for one-month delay on A5H decision to produce revolutionary new suit.</a:t>
            </a:r>
          </a:p>
        </p:txBody>
      </p:sp>
      <p:sp>
        <p:nvSpPr>
          <p:cNvPr id="52227" name="Text Box 2"/>
          <p:cNvSpPr txBox="1">
            <a:spLocks noChangeArrowheads="1"/>
          </p:cNvSpPr>
          <p:nvPr/>
        </p:nvSpPr>
        <p:spPr bwMode="auto">
          <a:xfrm>
            <a:off x="1143000" y="5876925"/>
            <a:ext cx="5681663"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400">
                <a:solidFill>
                  <a:schemeClr val="tx1"/>
                </a:solidFill>
                <a:latin typeface="Book Antiqua" panose="02040602050305030304" pitchFamily="18" charset="0"/>
              </a:rPr>
              <a:t>Right - ILC “George Durney” Walking Brief.  Top illustration is the 1965-67 configuration.  The bottom shows the 1968-75 configuration.</a:t>
            </a:r>
          </a:p>
          <a:p>
            <a:pPr eaLnBrk="1" hangingPunct="1">
              <a:lnSpc>
                <a:spcPct val="90000"/>
              </a:lnSpc>
              <a:spcBef>
                <a:spcPts val="600"/>
              </a:spcBef>
            </a:pPr>
            <a:r>
              <a:rPr lang="en-US" altLang="en-US" sz="1400">
                <a:solidFill>
                  <a:schemeClr val="tx1"/>
                </a:solidFill>
                <a:latin typeface="Book Antiqua" panose="02040602050305030304" pitchFamily="18" charset="0"/>
              </a:rPr>
              <a:t>  </a:t>
            </a:r>
          </a:p>
        </p:txBody>
      </p:sp>
      <p:pic>
        <p:nvPicPr>
          <p:cNvPr id="52228" name="Picture 6" descr="3.8f1 1965-72 Durney Walking Brief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8313" y="685800"/>
            <a:ext cx="2020887" cy="578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2"/>
          <p:cNvSpPr txBox="1">
            <a:spLocks noChangeArrowheads="1"/>
          </p:cNvSpPr>
          <p:nvPr/>
        </p:nvSpPr>
        <p:spPr bwMode="auto">
          <a:xfrm>
            <a:off x="7129463" y="3875088"/>
            <a:ext cx="871537" cy="344487"/>
          </a:xfrm>
          <a:prstGeom prst="rect">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endParaRPr lang="en-US" altLang="en-US" sz="1800">
              <a:solidFill>
                <a:schemeClr val="tx1"/>
              </a:solidFill>
            </a:endParaRPr>
          </a:p>
        </p:txBody>
      </p:sp>
      <p:sp>
        <p:nvSpPr>
          <p:cNvPr id="52230" name="Text Box 2"/>
          <p:cNvSpPr txBox="1">
            <a:spLocks noChangeArrowheads="1"/>
          </p:cNvSpPr>
          <p:nvPr/>
        </p:nvSpPr>
        <p:spPr bwMode="auto">
          <a:xfrm>
            <a:off x="6738938" y="2579688"/>
            <a:ext cx="652462" cy="304800"/>
          </a:xfrm>
          <a:prstGeom prst="rect">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90000"/>
              </a:lnSpc>
              <a:spcBef>
                <a:spcPts val="600"/>
              </a:spcBef>
              <a:buFont typeface="Arial" panose="020B0604020202020204" pitchFamily="34" charset="0"/>
              <a:buChar char="•"/>
            </a:pPr>
            <a:endParaRPr lang="en-US" altLang="en-US" sz="1800">
              <a:solidFill>
                <a:schemeClr val="tx1"/>
              </a:solidFill>
            </a:endParaRPr>
          </a:p>
        </p:txBody>
      </p:sp>
      <p:sp>
        <p:nvSpPr>
          <p:cNvPr id="52231" name="Text Box 1"/>
          <p:cNvSpPr txBox="1">
            <a:spLocks noChangeArrowheads="1"/>
          </p:cNvSpPr>
          <p:nvPr/>
        </p:nvSpPr>
        <p:spPr bwMode="auto">
          <a:xfrm>
            <a:off x="6553200" y="6081713"/>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8E3208AC-E1E0-4A50-A39E-0787E746E11E}" type="slidenum">
              <a:rPr lang="en-US" altLang="en-US" sz="1400"/>
              <a:pPr algn="r" eaLnBrk="1" hangingPunct="1">
                <a:spcBef>
                  <a:spcPct val="0"/>
                </a:spcBef>
              </a:pPr>
              <a:t>25</a:t>
            </a:fld>
            <a:endParaRPr lang="en-US" altLang="en-US" sz="1400"/>
          </a:p>
        </p:txBody>
      </p:sp>
      <p:sp>
        <p:nvSpPr>
          <p:cNvPr id="52232" name="Text Box 1"/>
          <p:cNvSpPr txBox="1">
            <a:spLocks noChangeArrowheads="1"/>
          </p:cNvSpPr>
          <p:nvPr/>
        </p:nvSpPr>
        <p:spPr bwMode="auto">
          <a:xfrm>
            <a:off x="457200" y="762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1371600" y="1358900"/>
            <a:ext cx="7543800"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In parallel to ILC, two HSD groups internally funded to continue development. </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ILC prototype not received in time for HSD evaluation data delivery and NASA  design decision (January 13, 1965).</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January 16, 1965, ILC made its last HSD Apollo Program “prototype” delivery, an incomplete PGA (probably a A4H production reject).  HSD and NASA reaction negative.  </a:t>
            </a:r>
          </a:p>
          <a:p>
            <a:pPr lvl="4"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HSD issues stop work on ILC developments.</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By the first week in February, ILC had started working with NASA’s O’Kane and Jones to make a new ILC (rear entry) SOA suit into a demonstration platform for their NASA Bubble Helmet. </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ILC elected not to share this prototype development</a:t>
            </a:r>
            <a:r>
              <a:rPr lang="en-US" altLang="en-US" sz="1800">
                <a:solidFill>
                  <a:srgbClr val="FF0000"/>
                </a:solidFill>
                <a:latin typeface="Book Antiqua" panose="02040602050305030304" pitchFamily="18" charset="0"/>
              </a:rPr>
              <a:t> </a:t>
            </a:r>
            <a:r>
              <a:rPr lang="en-US" altLang="en-US" sz="1800">
                <a:solidFill>
                  <a:schemeClr val="tx1"/>
                </a:solidFill>
                <a:latin typeface="Book Antiqua" panose="02040602050305030304" pitchFamily="18" charset="0"/>
              </a:rPr>
              <a:t>HSD</a:t>
            </a:r>
            <a:r>
              <a:rPr lang="en-US" altLang="en-US" sz="1800">
                <a:solidFill>
                  <a:srgbClr val="FF0000"/>
                </a:solidFill>
                <a:latin typeface="Book Antiqua" panose="02040602050305030304" pitchFamily="18" charset="0"/>
              </a:rPr>
              <a:t> </a:t>
            </a:r>
            <a:r>
              <a:rPr lang="en-US" altLang="en-US" sz="1800">
                <a:solidFill>
                  <a:schemeClr val="tx1"/>
                </a:solidFill>
                <a:latin typeface="Book Antiqua" panose="02040602050305030304" pitchFamily="18" charset="0"/>
              </a:rPr>
              <a:t>or NASA management.</a:t>
            </a:r>
          </a:p>
        </p:txBody>
      </p:sp>
      <p:sp>
        <p:nvSpPr>
          <p:cNvPr id="54275" name="Text Box 2"/>
          <p:cNvSpPr txBox="1">
            <a:spLocks noChangeArrowheads="1"/>
          </p:cNvSpPr>
          <p:nvPr/>
        </p:nvSpPr>
        <p:spPr bwMode="auto">
          <a:xfrm>
            <a:off x="381000" y="5862638"/>
            <a:ext cx="23622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buClrTx/>
              <a:buSzTx/>
              <a:buFontTx/>
              <a:buNone/>
            </a:pPr>
            <a:r>
              <a:rPr lang="en-US" altLang="en-US" sz="1400">
                <a:solidFill>
                  <a:schemeClr val="tx1"/>
                </a:solidFill>
                <a:latin typeface="Book Antiqua" panose="02040602050305030304" pitchFamily="18" charset="0"/>
              </a:rPr>
              <a:t>ILC Rear Entry SOA Suit</a:t>
            </a:r>
          </a:p>
        </p:txBody>
      </p:sp>
      <p:pic>
        <p:nvPicPr>
          <p:cNvPr id="54276" name="Picture 6" descr="3.8f1 1965b ILC AX4L front c-IL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143000"/>
            <a:ext cx="2057400" cy="460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buClrTx/>
              <a:buSzTx/>
              <a:buFontTx/>
              <a:buNone/>
            </a:pPr>
            <a:fld id="{47A18034-E313-4E4E-BD5A-0B536D8EEC3C}" type="slidenum">
              <a:rPr lang="en-US" altLang="en-US" sz="1400"/>
              <a:pPr algn="r" eaLnBrk="1" hangingPunct="1">
                <a:spcBef>
                  <a:spcPct val="0"/>
                </a:spcBef>
                <a:buClrTx/>
                <a:buSzTx/>
                <a:buFontTx/>
                <a:buNone/>
              </a:pPr>
              <a:t>26</a:t>
            </a:fld>
            <a:endParaRPr lang="en-US" altLang="en-US" sz="1400"/>
          </a:p>
        </p:txBody>
      </p:sp>
      <p:sp>
        <p:nvSpPr>
          <p:cNvPr id="54278"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buClrTx/>
              <a:buSzTx/>
              <a:buFontTx/>
              <a:buNone/>
            </a:pPr>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1524000" y="1066800"/>
            <a:ext cx="7239000"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3" eaLnBrk="1" hangingPunct="1">
              <a:lnSpc>
                <a:spcPct val="90000"/>
              </a:lnSpc>
              <a:spcBef>
                <a:spcPts val="600"/>
              </a:spcBef>
              <a:buClrTx/>
              <a:buSzTx/>
              <a:buFontTx/>
              <a:buNone/>
            </a:pPr>
            <a:r>
              <a:rPr lang="en-US" altLang="en-US" sz="1800">
                <a:solidFill>
                  <a:schemeClr val="tx1"/>
                </a:solidFill>
                <a:latin typeface="Book Antiqua" panose="02040602050305030304" pitchFamily="18" charset="0"/>
              </a:rPr>
              <a:t>A5H PGA Developments :</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While Tiger Suit continued to be unsuccessful, a second HSD group used existing ILC or BFG suits retrofitted to HSD Teflon ferrule multi-directional mobility systems.  Christmas to New Year’s testing indicated as good or better performance than BFG XN-20.  HSD recommended the Teflon ferrule HSD design. NASA accepted recommendation for A5H.</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Teflon ferrule multi-directional mobility systems used on Apollo A5H, A6H, “AX4L”, A5L, A6L, A7L &amp; A7LB</a:t>
            </a:r>
          </a:p>
          <a:p>
            <a:pPr lvl="3"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The HSD designed and fabricated first A5H suit.  This was the first Apollo Program design to:</a:t>
            </a:r>
          </a:p>
          <a:p>
            <a:pPr lvl="4"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Meet all Apollo PGA requirements</a:t>
            </a:r>
          </a:p>
          <a:p>
            <a:pPr lvl="4"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Include a LCG (used on A7L &amp; A7LB) </a:t>
            </a:r>
          </a:p>
          <a:p>
            <a:pPr lvl="4" eaLnBrk="1" hangingPunct="1">
              <a:lnSpc>
                <a:spcPct val="90000"/>
              </a:lnSpc>
              <a:spcBef>
                <a:spcPts val="600"/>
              </a:spcBef>
              <a:buClrTx/>
              <a:buSzTx/>
              <a:buFont typeface="Arial" panose="020B0604020202020204" pitchFamily="34" charset="0"/>
              <a:buChar char="•"/>
            </a:pPr>
            <a:r>
              <a:rPr lang="en-US" altLang="en-US" sz="1800">
                <a:solidFill>
                  <a:schemeClr val="tx1"/>
                </a:solidFill>
                <a:latin typeface="Book Antiqua" panose="02040602050305030304" pitchFamily="18" charset="0"/>
              </a:rPr>
              <a:t>Feature a fabric pressure boot with walking ankle joints (used on A7L &amp; A7LB)</a:t>
            </a:r>
          </a:p>
        </p:txBody>
      </p:sp>
      <p:sp>
        <p:nvSpPr>
          <p:cNvPr id="56323" name="Text Box 2"/>
          <p:cNvSpPr txBox="1">
            <a:spLocks noChangeArrowheads="1"/>
          </p:cNvSpPr>
          <p:nvPr/>
        </p:nvSpPr>
        <p:spPr bwMode="auto">
          <a:xfrm>
            <a:off x="2743200" y="6194425"/>
            <a:ext cx="23622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buClrTx/>
              <a:buSzTx/>
              <a:buFontTx/>
              <a:buNone/>
            </a:pPr>
            <a:r>
              <a:rPr lang="en-US" altLang="en-US" sz="1400">
                <a:solidFill>
                  <a:schemeClr val="tx1"/>
                </a:solidFill>
                <a:latin typeface="Book Antiqua" panose="02040602050305030304" pitchFamily="18" charset="0"/>
              </a:rPr>
              <a:t>Left - 1965 AX5H Suit</a:t>
            </a:r>
          </a:p>
        </p:txBody>
      </p:sp>
      <p:pic>
        <p:nvPicPr>
          <p:cNvPr id="56324" name="Picture 7" descr="3.8g 1965 HS-BFG AX5H Galvin Su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039813"/>
            <a:ext cx="2133600" cy="543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buClrTx/>
              <a:buSzTx/>
              <a:buFontTx/>
              <a:buNone/>
            </a:pPr>
            <a:fld id="{F16545B0-68B2-492C-A137-29861DDED03B}" type="slidenum">
              <a:rPr lang="en-US" altLang="en-US" sz="1400"/>
              <a:pPr algn="r" eaLnBrk="1" hangingPunct="1">
                <a:spcBef>
                  <a:spcPct val="0"/>
                </a:spcBef>
                <a:buClrTx/>
                <a:buSzTx/>
                <a:buFontTx/>
                <a:buNone/>
              </a:pPr>
              <a:t>27</a:t>
            </a:fld>
            <a:endParaRPr lang="en-US" altLang="en-US" sz="1400"/>
          </a:p>
        </p:txBody>
      </p:sp>
      <p:sp>
        <p:nvSpPr>
          <p:cNvPr id="56326"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buClrTx/>
              <a:buSzTx/>
              <a:buFontTx/>
              <a:buNone/>
            </a:pPr>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ChangeArrowheads="1"/>
          </p:cNvSpPr>
          <p:nvPr/>
        </p:nvSpPr>
        <p:spPr bwMode="auto">
          <a:xfrm>
            <a:off x="609600" y="1219200"/>
            <a:ext cx="7239000" cy="405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 and ILC were never able to reach an effective working agreement.  </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Between October 1962 and September 1965, ILC produced more Apollo design configurations in competition to HSD than for HSD.  </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HSD and top NASA management unaware of any ILC developments after November 1964.</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In January 1965, ILC refused to manufacture a HSD design Block II competition suit and A5H training suits.  This was recanted by ILC in February.</a:t>
            </a:r>
          </a:p>
          <a:p>
            <a:pPr lvl="1" eaLnBrk="1" hangingPunct="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On March 3, 1965 with NASA (R. Johnston) concurrence, HSD replaced ILC with BFG as the Apollo PSA supplier.</a:t>
            </a:r>
          </a:p>
        </p:txBody>
      </p:sp>
      <p:sp>
        <p:nvSpPr>
          <p:cNvPr id="5837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ECEE4F5E-3220-45BF-9E1E-599B8301AF4B}" type="slidenum">
              <a:rPr lang="en-US" altLang="en-US" sz="1400"/>
              <a:pPr algn="r" eaLnBrk="1" hangingPunct="1">
                <a:spcBef>
                  <a:spcPct val="0"/>
                </a:spcBef>
              </a:pPr>
              <a:t>28</a:t>
            </a:fld>
            <a:endParaRPr lang="en-US" altLang="en-US" sz="1400"/>
          </a:p>
        </p:txBody>
      </p:sp>
      <p:sp>
        <p:nvSpPr>
          <p:cNvPr id="58372"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457200" y="914400"/>
            <a:ext cx="838200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buClr>
                <a:srgbClr val="000000"/>
              </a:buClr>
              <a:buSzPct val="100000"/>
              <a:buFont typeface="Times New Roman" panose="02020603050405020304" pitchFamily="18" charset="0"/>
              <a:buNone/>
            </a:pPr>
            <a:r>
              <a:rPr lang="en-US" altLang="en-US">
                <a:solidFill>
                  <a:schemeClr val="tx1"/>
                </a:solidFill>
                <a:latin typeface="Book Antiqua" panose="02040602050305030304" pitchFamily="18" charset="0"/>
              </a:rPr>
              <a:t>The 1965 Apollo Block II PSA competition started on June 15, 1965. The two PSAs at the start of the competition were from HSD and DCC.  NASA allowed ILC to enter the competition two weeks later.</a:t>
            </a:r>
          </a:p>
        </p:txBody>
      </p:sp>
      <p:sp>
        <p:nvSpPr>
          <p:cNvPr id="60419" name="Text Box 2"/>
          <p:cNvSpPr txBox="1">
            <a:spLocks noChangeArrowheads="1"/>
          </p:cNvSpPr>
          <p:nvPr/>
        </p:nvSpPr>
        <p:spPr bwMode="auto">
          <a:xfrm>
            <a:off x="3200400" y="6035675"/>
            <a:ext cx="17526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Hamilton Standard AX6H</a:t>
            </a:r>
          </a:p>
        </p:txBody>
      </p:sp>
      <p:sp>
        <p:nvSpPr>
          <p:cNvPr id="60420" name="Text Box 2"/>
          <p:cNvSpPr txBox="1">
            <a:spLocks noChangeArrowheads="1"/>
          </p:cNvSpPr>
          <p:nvPr/>
        </p:nvSpPr>
        <p:spPr bwMode="auto">
          <a:xfrm>
            <a:off x="1143000" y="6035675"/>
            <a:ext cx="12192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DCC AX1C</a:t>
            </a:r>
          </a:p>
        </p:txBody>
      </p:sp>
      <p:sp>
        <p:nvSpPr>
          <p:cNvPr id="60421" name="Text Box 2"/>
          <p:cNvSpPr txBox="1">
            <a:spLocks noChangeArrowheads="1"/>
          </p:cNvSpPr>
          <p:nvPr/>
        </p:nvSpPr>
        <p:spPr bwMode="auto">
          <a:xfrm>
            <a:off x="5181600" y="6035675"/>
            <a:ext cx="19050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International Latex AX5L</a:t>
            </a:r>
          </a:p>
        </p:txBody>
      </p:sp>
      <p:sp>
        <p:nvSpPr>
          <p:cNvPr id="60422" name="Rectangle 7"/>
          <p:cNvSpPr>
            <a:spLocks noChangeArrowheads="1"/>
          </p:cNvSpPr>
          <p:nvPr/>
        </p:nvSpPr>
        <p:spPr bwMode="auto">
          <a:xfrm>
            <a:off x="7010400" y="2114550"/>
            <a:ext cx="1752600" cy="332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p>
            <a:pPr>
              <a:buFont typeface="Times New Roman" panose="02020603050405020304" pitchFamily="18" charset="0"/>
              <a:buNone/>
            </a:pPr>
            <a:r>
              <a:rPr lang="en-US" altLang="en-US">
                <a:solidFill>
                  <a:schemeClr val="tx1"/>
                </a:solidFill>
                <a:latin typeface="Book Antiqua" panose="02040602050305030304" pitchFamily="18" charset="0"/>
                <a:cs typeface="Times New Roman" panose="02020603050405020304" pitchFamily="18" charset="0"/>
              </a:rPr>
              <a:t>NASA selected ILC and the AX5L. NASA additionally desired the LCG, Multiple Water Connector and “walking” (ankle joint) pressure boots. </a:t>
            </a:r>
            <a:endParaRPr lang="en-US" altLang="en-US">
              <a:solidFill>
                <a:schemeClr val="tx1"/>
              </a:solidFill>
              <a:latin typeface="Book Antiqua" panose="02040602050305030304" pitchFamily="18" charset="0"/>
            </a:endParaRPr>
          </a:p>
          <a:p>
            <a:endParaRPr lang="en-US" altLang="en-US">
              <a:solidFill>
                <a:schemeClr val="tx1"/>
              </a:solidFill>
              <a:latin typeface="Book Antiqua" panose="02040602050305030304" pitchFamily="18" charset="0"/>
            </a:endParaRPr>
          </a:p>
        </p:txBody>
      </p:sp>
      <p:pic>
        <p:nvPicPr>
          <p:cNvPr id="60423" name="Picture 10" descr="3.8h3 1965 ILC AX5L front 3.7 psi cropped med-r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43513" y="1908175"/>
            <a:ext cx="1739900" cy="398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4" name="Picture 11" descr="3.8h1 1965 DCC AX1C front 3-7 psi cropped med-re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905000"/>
            <a:ext cx="2474913"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5" name="Picture 12" descr="3.8h2 1965 HS-BFG AX6H front 3-7 psi cropped med-re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24200" y="1912938"/>
            <a:ext cx="2012950" cy="394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6"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D91A2BF8-2719-4230-A697-0D2E25041830}" type="slidenum">
              <a:rPr lang="en-US" altLang="en-US" sz="1400"/>
              <a:pPr algn="r" eaLnBrk="1" hangingPunct="1">
                <a:spcBef>
                  <a:spcPct val="0"/>
                </a:spcBef>
              </a:pPr>
              <a:t>29</a:t>
            </a:fld>
            <a:endParaRPr lang="en-US" altLang="en-US" sz="1400"/>
          </a:p>
        </p:txBody>
      </p:sp>
      <p:sp>
        <p:nvSpPr>
          <p:cNvPr id="60427"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457200" y="914400"/>
            <a:ext cx="83058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eaLnBrk="1" hangingPunct="1">
              <a:lnSpc>
                <a:spcPct val="90000"/>
              </a:lnSpc>
              <a:spcBef>
                <a:spcPts val="600"/>
              </a:spcBef>
              <a:buClr>
                <a:srgbClr val="000000"/>
              </a:buClr>
              <a:buSzPct val="100000"/>
              <a:buFont typeface="Times New Roman" panose="02020603050405020304" pitchFamily="18" charset="0"/>
              <a:buNone/>
            </a:pPr>
            <a:r>
              <a:rPr lang="en-US" altLang="en-US" sz="2000">
                <a:solidFill>
                  <a:schemeClr val="tx1"/>
                </a:solidFill>
                <a:latin typeface="Book Antiqua" panose="02040602050305030304" pitchFamily="18" charset="0"/>
              </a:rPr>
              <a:t>PLSS Developments - HSD “Liquid Cooled” PLSS (used LCG) completed development and reached manned chamber testing in September 1965 and a second, lighter, and more compact EOS was certified to maintain volume and weight requirements.  </a:t>
            </a:r>
          </a:p>
        </p:txBody>
      </p:sp>
      <p:sp>
        <p:nvSpPr>
          <p:cNvPr id="62467" name="Text Box 2"/>
          <p:cNvSpPr txBox="1">
            <a:spLocks noChangeArrowheads="1"/>
          </p:cNvSpPr>
          <p:nvPr/>
        </p:nvSpPr>
        <p:spPr bwMode="auto">
          <a:xfrm>
            <a:off x="4038600" y="2301875"/>
            <a:ext cx="2362200"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Left - 1965 “Liquid Cooled” PLSS supporting LCG use.</a:t>
            </a:r>
          </a:p>
          <a:p>
            <a:pPr algn="ctr" eaLnBrk="1" hangingPunct="1">
              <a:lnSpc>
                <a:spcPct val="90000"/>
              </a:lnSpc>
              <a:spcBef>
                <a:spcPts val="600"/>
              </a:spcBef>
            </a:pPr>
            <a:endParaRPr lang="en-US" altLang="en-US" sz="1400">
              <a:solidFill>
                <a:schemeClr val="tx1"/>
              </a:solidFill>
              <a:latin typeface="Book Antiqua" panose="02040602050305030304" pitchFamily="18" charset="0"/>
            </a:endParaRPr>
          </a:p>
          <a:p>
            <a:pPr algn="ctr" eaLnBrk="1" hangingPunct="1">
              <a:lnSpc>
                <a:spcPct val="90000"/>
              </a:lnSpc>
              <a:spcBef>
                <a:spcPts val="600"/>
              </a:spcBef>
            </a:pPr>
            <a:r>
              <a:rPr lang="en-US" altLang="en-US" sz="1400">
                <a:solidFill>
                  <a:schemeClr val="tx1"/>
                </a:solidFill>
                <a:latin typeface="Book Antiqua" panose="02040602050305030304" pitchFamily="18" charset="0"/>
              </a:rPr>
              <a:t>Right &amp; Below – 1964-65 EOS</a:t>
            </a:r>
          </a:p>
        </p:txBody>
      </p:sp>
      <p:pic>
        <p:nvPicPr>
          <p:cNvPr id="62468" name="Picture 8" descr="3.8g3 1965 Apollo PLSS w-words med-r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7038" y="2209800"/>
            <a:ext cx="3611562"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9" name="Picture 9" descr="3.8g5 1964 EOS Diagram w-words med-res.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7800" y="4267200"/>
            <a:ext cx="352742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0" name="Picture 10" descr="3.8g4 1964 EOS Activation cropped med-re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77000" y="2362200"/>
            <a:ext cx="2054225"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BC2362E3-7E34-46C7-AB2D-92F35C7C2DD0}" type="slidenum">
              <a:rPr lang="en-US" altLang="en-US" sz="1400"/>
              <a:pPr algn="r" eaLnBrk="1" hangingPunct="1">
                <a:spcBef>
                  <a:spcPct val="0"/>
                </a:spcBef>
              </a:pPr>
              <a:t>30</a:t>
            </a:fld>
            <a:endParaRPr lang="en-US" altLang="en-US" sz="1400"/>
          </a:p>
        </p:txBody>
      </p:sp>
      <p:sp>
        <p:nvSpPr>
          <p:cNvPr id="62472"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ChangeArrowheads="1"/>
          </p:cNvSpPr>
          <p:nvPr/>
        </p:nvSpPr>
        <p:spPr bwMode="auto">
          <a:xfrm>
            <a:off x="533400" y="1189038"/>
            <a:ext cx="8153400" cy="37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Original Plan = Complete baseline SSA development (incl. thermal/meteoroid) in 10 months </a:t>
            </a:r>
          </a:p>
          <a:p>
            <a:pPr lvl="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PGA Development = 3 design iterations</a:t>
            </a:r>
          </a:p>
          <a:p>
            <a:pPr lvl="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PLSS &amp; EOS = 1 design iteration</a:t>
            </a:r>
          </a:p>
          <a:p>
            <a:pPr>
              <a:lnSpc>
                <a:spcPct val="90000"/>
              </a:lnSpc>
              <a:spcBef>
                <a:spcPts val="600"/>
              </a:spcBef>
              <a:buFont typeface="Arial" panose="020B0604020202020204" pitchFamily="34" charset="0"/>
              <a:buChar char="•"/>
            </a:pPr>
            <a:r>
              <a:rPr lang="en-US" altLang="en-US" sz="2000">
                <a:solidFill>
                  <a:schemeClr val="tx1"/>
                </a:solidFill>
                <a:latin typeface="Book Antiqua" panose="02040602050305030304" pitchFamily="18" charset="0"/>
              </a:rPr>
              <a:t>Actual Apollo EMU design solution = Complete baseline development (incl. thermal/meteoroid) in 36 months </a:t>
            </a:r>
          </a:p>
          <a:p>
            <a:pPr lvl="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PSA Development = 35 development design configurations from ILC, HSD, BFG, Litton, or DCC</a:t>
            </a:r>
          </a:p>
          <a:p>
            <a:pPr lvl="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PLSS = 3 Designs from 2 suppliers </a:t>
            </a:r>
          </a:p>
          <a:p>
            <a:pPr lvl="1">
              <a:lnSpc>
                <a:spcPct val="90000"/>
              </a:lnSpc>
              <a:buFont typeface="Arial" panose="020B0604020202020204" pitchFamily="34" charset="0"/>
              <a:buChar char="•"/>
            </a:pPr>
            <a:r>
              <a:rPr lang="en-US" altLang="en-US" sz="2000">
                <a:solidFill>
                  <a:schemeClr val="tx1"/>
                </a:solidFill>
                <a:latin typeface="Book Antiqua" panose="02040602050305030304" pitchFamily="18" charset="0"/>
              </a:rPr>
              <a:t>EOS = 2 Designs from 1 supplier</a:t>
            </a:r>
          </a:p>
          <a:p>
            <a:pPr lvl="1" eaLnBrk="1" hangingPunct="1">
              <a:lnSpc>
                <a:spcPct val="90000"/>
              </a:lnSpc>
            </a:pPr>
            <a:endParaRPr lang="en-US" altLang="en-US" sz="2000">
              <a:solidFill>
                <a:schemeClr val="tx1"/>
              </a:solidFill>
              <a:latin typeface="Book Antiqua" panose="02040602050305030304" pitchFamily="18" charset="0"/>
            </a:endParaRPr>
          </a:p>
        </p:txBody>
      </p:sp>
      <p:sp>
        <p:nvSpPr>
          <p:cNvPr id="6451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594BD26-9BDB-43CB-BC73-D9108A179BD0}" type="slidenum">
              <a:rPr lang="en-US" altLang="en-US" sz="1400"/>
              <a:pPr algn="r" eaLnBrk="1" hangingPunct="1">
                <a:spcBef>
                  <a:spcPct val="0"/>
                </a:spcBef>
              </a:pPr>
              <a:t>31</a:t>
            </a:fld>
            <a:endParaRPr lang="en-US" altLang="en-US" sz="1400"/>
          </a:p>
        </p:txBody>
      </p:sp>
      <p:sp>
        <p:nvSpPr>
          <p:cNvPr id="64516" name="Text Box 1"/>
          <p:cNvSpPr txBox="1">
            <a:spLocks noChangeArrowheads="1"/>
          </p:cNvSpPr>
          <p:nvPr/>
        </p:nvSpPr>
        <p:spPr bwMode="auto">
          <a:xfrm>
            <a:off x="457200" y="152400"/>
            <a:ext cx="845820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400">
                <a:solidFill>
                  <a:schemeClr val="tx1"/>
                </a:solidFill>
                <a:latin typeface="Book Antiqua" panose="02040602050305030304" pitchFamily="18" charset="0"/>
              </a:rPr>
              <a:t>Apollo EMU Program Recovery Efforts,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a:latin typeface="Book Antiqua" panose="02040602050305030304" pitchFamily="18" charset="0"/>
              </a:rPr>
              <a:t>NASA EMU Program Before Flight</a:t>
            </a:r>
          </a:p>
        </p:txBody>
      </p:sp>
      <p:sp>
        <p:nvSpPr>
          <p:cNvPr id="66563" name="Text Box 2"/>
          <p:cNvSpPr txBox="1">
            <a:spLocks noChangeArrowheads="1"/>
          </p:cNvSpPr>
          <p:nvPr/>
        </p:nvSpPr>
        <p:spPr bwMode="auto">
          <a:xfrm>
            <a:off x="457200" y="914400"/>
            <a:ext cx="80772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000">
                <a:latin typeface="Book Antiqua" panose="02040602050305030304" pitchFamily="18" charset="0"/>
              </a:rPr>
              <a:t>NASA effectively became the EMU in August 1965 with contractual follow-up in March 1966.  In 1966, the Apollo EMU had a separately </a:t>
            </a:r>
          </a:p>
        </p:txBody>
      </p:sp>
      <p:sp>
        <p:nvSpPr>
          <p:cNvPr id="31748" name="Text Box 2"/>
          <p:cNvSpPr txBox="1">
            <a:spLocks noChangeArrowheads="1"/>
          </p:cNvSpPr>
          <p:nvPr/>
        </p:nvSpPr>
        <p:spPr bwMode="auto">
          <a:xfrm>
            <a:off x="4648200" y="1524000"/>
            <a:ext cx="4191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spcBef>
                <a:spcPts val="8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charset="0"/>
                <a:ea typeface="Lucida Sans Unicode" pitchFamily="34" charset="0"/>
                <a:cs typeface="Lucida Sans Unicode" pitchFamily="34" charset="0"/>
              </a:defRPr>
            </a:lvl1pPr>
            <a:lvl2pPr eaLnBrk="0" hangingPunct="0">
              <a:spcBef>
                <a:spcPts val="7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charset="0"/>
                <a:ea typeface="Lucida Sans Unicode" pitchFamily="34" charset="0"/>
                <a:cs typeface="Lucida Sans Unicode" pitchFamily="34" charset="0"/>
              </a:defRPr>
            </a:lvl2pPr>
            <a:lvl3pPr eaLnBrk="0" hangingPunct="0">
              <a:spcBef>
                <a:spcPts val="6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charset="0"/>
                <a:ea typeface="Lucida Sans Unicode" pitchFamily="34" charset="0"/>
                <a:cs typeface="Lucida Sans Unicode" pitchFamily="34" charset="0"/>
              </a:defRPr>
            </a:lvl3pPr>
            <a:lvl4pPr eaLnBrk="0" hangingPunct="0">
              <a:spcBef>
                <a:spcPts val="5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charset="0"/>
                <a:ea typeface="Lucida Sans Unicode" pitchFamily="34" charset="0"/>
                <a:cs typeface="Lucida Sans Unicode" pitchFamily="34" charset="0"/>
              </a:defRPr>
            </a:lvl4pPr>
            <a:lvl5pPr eaLnBrk="0" hangingPunct="0">
              <a:spcBef>
                <a:spcPts val="50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charset="0"/>
                <a:ea typeface="Lucida Sans Unicode" pitchFamily="34" charset="0"/>
                <a:cs typeface="Lucida Sans Unicode" pitchFamily="34" charset="0"/>
              </a:defRPr>
            </a:lvl5pPr>
            <a:lvl6pPr marL="2514600" indent="-228600" defTabSz="457200" eaLnBrk="0" fontAlgn="base" hangingPunct="0">
              <a:spcBef>
                <a:spcPts val="500"/>
              </a:spcBef>
              <a:spcAft>
                <a:spcPct val="0"/>
              </a:spcAft>
              <a:buClr>
                <a:srgbClr val="000000"/>
              </a:buClr>
              <a:buSzPct val="100000"/>
              <a:buFont typeface="Times New Roman"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charset="0"/>
                <a:ea typeface="Lucida Sans Unicode" pitchFamily="34" charset="0"/>
                <a:cs typeface="Lucida Sans Unicode" pitchFamily="34" charset="0"/>
              </a:defRPr>
            </a:lvl6pPr>
            <a:lvl7pPr marL="2971800" indent="-228600" defTabSz="457200" eaLnBrk="0" fontAlgn="base" hangingPunct="0">
              <a:spcBef>
                <a:spcPts val="500"/>
              </a:spcBef>
              <a:spcAft>
                <a:spcPct val="0"/>
              </a:spcAft>
              <a:buClr>
                <a:srgbClr val="000000"/>
              </a:buClr>
              <a:buSzPct val="100000"/>
              <a:buFont typeface="Times New Roman"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charset="0"/>
                <a:ea typeface="Lucida Sans Unicode" pitchFamily="34" charset="0"/>
                <a:cs typeface="Lucida Sans Unicode" pitchFamily="34" charset="0"/>
              </a:defRPr>
            </a:lvl7pPr>
            <a:lvl8pPr marL="3429000" indent="-228600" defTabSz="457200" eaLnBrk="0" fontAlgn="base" hangingPunct="0">
              <a:spcBef>
                <a:spcPts val="500"/>
              </a:spcBef>
              <a:spcAft>
                <a:spcPct val="0"/>
              </a:spcAft>
              <a:buClr>
                <a:srgbClr val="000000"/>
              </a:buClr>
              <a:buSzPct val="100000"/>
              <a:buFont typeface="Times New Roman"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charset="0"/>
                <a:ea typeface="Lucida Sans Unicode" pitchFamily="34" charset="0"/>
                <a:cs typeface="Lucida Sans Unicode" pitchFamily="34" charset="0"/>
              </a:defRPr>
            </a:lvl8pPr>
            <a:lvl9pPr marL="3886200" indent="-228600" defTabSz="457200" eaLnBrk="0" fontAlgn="base" hangingPunct="0">
              <a:spcBef>
                <a:spcPts val="500"/>
              </a:spcBef>
              <a:spcAft>
                <a:spcPct val="0"/>
              </a:spcAft>
              <a:buClr>
                <a:srgbClr val="000000"/>
              </a:buClr>
              <a:buSzPct val="100000"/>
              <a:buFont typeface="Times New Roman"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charset="0"/>
                <a:ea typeface="Lucida Sans Unicode" pitchFamily="34" charset="0"/>
                <a:cs typeface="Lucida Sans Unicode" pitchFamily="34" charset="0"/>
              </a:defRPr>
            </a:lvl9pPr>
          </a:lstStyle>
          <a:p>
            <a:pPr marL="457200" lvl="1" indent="0" eaLnBrk="1" hangingPunct="1">
              <a:spcBef>
                <a:spcPts val="800"/>
              </a:spcBef>
              <a:buClr>
                <a:srgbClr val="000000"/>
              </a:buClr>
              <a:buSzPct val="100000"/>
              <a:buFont typeface="Times New Roman" panose="02020603050405020304" pitchFamily="18" charset="0"/>
              <a:buNone/>
              <a:defRPr/>
            </a:pPr>
            <a:r>
              <a:rPr lang="en-US" altLang="en-US" sz="2000" dirty="0" smtClean="0">
                <a:latin typeface="Book Antiqua" panose="02040602050305030304" pitchFamily="18" charset="0"/>
              </a:rPr>
              <a:t>donning thermal-meteoroid garment and came in two configurations of PSA:</a:t>
            </a:r>
          </a:p>
          <a:p>
            <a:pPr lvl="1" eaLnBrk="1" hangingPunct="1">
              <a:spcBef>
                <a:spcPts val="800"/>
              </a:spcBef>
              <a:buClr>
                <a:srgbClr val="000000"/>
              </a:buClr>
              <a:buSzPct val="100000"/>
              <a:buFont typeface="Arial" charset="0"/>
              <a:buChar char="•"/>
              <a:defRPr/>
            </a:pPr>
            <a:r>
              <a:rPr lang="en-US" altLang="en-US" sz="2000" dirty="0" smtClean="0">
                <a:latin typeface="Book Antiqua" panose="02040602050305030304" pitchFamily="18" charset="0"/>
              </a:rPr>
              <a:t>Training with A5L Suit</a:t>
            </a:r>
          </a:p>
          <a:p>
            <a:pPr lvl="1" eaLnBrk="1" hangingPunct="1">
              <a:spcBef>
                <a:spcPts val="800"/>
              </a:spcBef>
              <a:buClr>
                <a:srgbClr val="000000"/>
              </a:buClr>
              <a:buSzPct val="100000"/>
              <a:buFont typeface="Arial" charset="0"/>
              <a:buChar char="•"/>
              <a:defRPr/>
            </a:pPr>
            <a:r>
              <a:rPr lang="en-US" altLang="en-US" sz="2000" dirty="0" smtClean="0">
                <a:latin typeface="Book Antiqua" panose="02040602050305030304" pitchFamily="18" charset="0"/>
              </a:rPr>
              <a:t>Flight A6L Configuration:</a:t>
            </a:r>
          </a:p>
          <a:p>
            <a:pPr lvl="2" eaLnBrk="1" hangingPunct="1">
              <a:spcBef>
                <a:spcPts val="800"/>
              </a:spcBef>
              <a:buClr>
                <a:srgbClr val="000000"/>
              </a:buClr>
              <a:buSzPct val="100000"/>
              <a:buFont typeface="Arial" charset="0"/>
              <a:buChar char="•"/>
              <a:defRPr/>
            </a:pPr>
            <a:r>
              <a:rPr lang="en-US" altLang="en-US" sz="2000" dirty="0" smtClean="0">
                <a:latin typeface="Book Antiqua" panose="02040602050305030304" pitchFamily="18" charset="0"/>
              </a:rPr>
              <a:t>The A6L soon morphed into a series of training and flight evolutions.</a:t>
            </a:r>
          </a:p>
          <a:p>
            <a:pPr lvl="1" eaLnBrk="1" hangingPunct="1">
              <a:spcBef>
                <a:spcPts val="800"/>
              </a:spcBef>
              <a:buClr>
                <a:srgbClr val="000000"/>
              </a:buClr>
              <a:buSzPct val="100000"/>
              <a:buFont typeface="Arial" charset="0"/>
              <a:buChar char="•"/>
              <a:defRPr/>
            </a:pPr>
            <a:r>
              <a:rPr lang="en-US" altLang="en-US" sz="2000" dirty="0" smtClean="0">
                <a:latin typeface="Book Antiqua" panose="02040602050305030304" pitchFamily="18" charset="0"/>
              </a:rPr>
              <a:t>During this period, EOS was replaced by a longer duration Oxygen Purge System (OPS)</a:t>
            </a:r>
          </a:p>
          <a:p>
            <a:pPr eaLnBrk="1" hangingPunct="1">
              <a:buClr>
                <a:srgbClr val="000000"/>
              </a:buClr>
              <a:buSzPct val="100000"/>
              <a:buFont typeface="Times New Roman" panose="02020603050405020304" pitchFamily="18" charset="0"/>
              <a:buNone/>
              <a:defRPr/>
            </a:pPr>
            <a:endParaRPr lang="en-US" altLang="en-US" sz="2000" dirty="0" smtClean="0">
              <a:latin typeface="Book Antiqua" panose="02040602050305030304" pitchFamily="18" charset="0"/>
            </a:endParaRPr>
          </a:p>
        </p:txBody>
      </p:sp>
      <p:sp>
        <p:nvSpPr>
          <p:cNvPr id="66565" name="Text Box 2"/>
          <p:cNvSpPr txBox="1">
            <a:spLocks noChangeArrowheads="1"/>
          </p:cNvSpPr>
          <p:nvPr/>
        </p:nvSpPr>
        <p:spPr bwMode="auto">
          <a:xfrm>
            <a:off x="650875" y="5689600"/>
            <a:ext cx="17526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EVA Accessories Donned </a:t>
            </a:r>
          </a:p>
        </p:txBody>
      </p:sp>
      <p:sp>
        <p:nvSpPr>
          <p:cNvPr id="66566" name="Text Box 2"/>
          <p:cNvSpPr txBox="1">
            <a:spLocks noChangeArrowheads="1"/>
          </p:cNvSpPr>
          <p:nvPr/>
        </p:nvSpPr>
        <p:spPr bwMode="auto">
          <a:xfrm>
            <a:off x="2209800" y="5689600"/>
            <a:ext cx="15240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In IVA Configuration</a:t>
            </a:r>
          </a:p>
        </p:txBody>
      </p:sp>
      <p:sp>
        <p:nvSpPr>
          <p:cNvPr id="66567" name="Text Box 2"/>
          <p:cNvSpPr txBox="1">
            <a:spLocks noChangeArrowheads="1"/>
          </p:cNvSpPr>
          <p:nvPr/>
        </p:nvSpPr>
        <p:spPr bwMode="auto">
          <a:xfrm>
            <a:off x="3657600" y="5689600"/>
            <a:ext cx="15240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Without Abrasion Covers</a:t>
            </a:r>
          </a:p>
        </p:txBody>
      </p:sp>
      <p:pic>
        <p:nvPicPr>
          <p:cNvPr id="66568" name="Picture 10" descr="1966 A6L wo Cover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51263" y="1720850"/>
            <a:ext cx="1319212"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9" name="Picture 11" descr="1966 A6L EVA Confi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0875" y="1600200"/>
            <a:ext cx="1570038"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70" name="Picture 12" descr="1966 A6L w Cover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27275" y="1701800"/>
            <a:ext cx="1377950"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71" name="Text Box 1"/>
          <p:cNvSpPr txBox="1">
            <a:spLocks noChangeArrowheads="1"/>
          </p:cNvSpPr>
          <p:nvPr/>
        </p:nvSpPr>
        <p:spPr bwMode="auto">
          <a:xfrm>
            <a:off x="6705600" y="63055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76903AA-86E7-4EB7-8DAE-A76781684CC8}" type="slidenum">
              <a:rPr lang="en-US" altLang="en-US" sz="1400"/>
              <a:pPr algn="r" eaLnBrk="1" hangingPunct="1">
                <a:spcBef>
                  <a:spcPct val="0"/>
                </a:spcBef>
              </a:pPr>
              <a:t>32</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457200" y="762000"/>
            <a:ext cx="8226425"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2000">
                <a:solidFill>
                  <a:schemeClr val="tx1"/>
                </a:solidFill>
                <a:latin typeface="Book Antiqua" panose="02040602050305030304" pitchFamily="18" charset="0"/>
              </a:rPr>
              <a:t>In 1967, the Apollo capsule fire caused material changes in both the PSA and PLSS.  The PSA gained an Integrated (always attached) Thermal Meteoroid Garment (ITMG) and a full-bubble polycarbonate helmet.  The PLSS gained a (chest mounted) Remote Control Unit (RCU).</a:t>
            </a:r>
          </a:p>
        </p:txBody>
      </p:sp>
      <p:pic>
        <p:nvPicPr>
          <p:cNvPr id="68611" name="Picture 4" descr="1968 Apollo 9 DVT EMU side view.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39863" y="2316163"/>
            <a:ext cx="1601787"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2" name="Picture 5" descr="1968 Apollo 9 DVT EMU front view.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03725" y="2320925"/>
            <a:ext cx="176847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3" name="Rectangle 6"/>
          <p:cNvSpPr>
            <a:spLocks noChangeArrowheads="1"/>
          </p:cNvSpPr>
          <p:nvPr/>
        </p:nvSpPr>
        <p:spPr bwMode="auto">
          <a:xfrm>
            <a:off x="679450" y="2549525"/>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 OPS</a:t>
            </a:r>
            <a:endParaRPr lang="en-US" altLang="en-US">
              <a:latin typeface="Book Antiqua" panose="02040602050305030304" pitchFamily="18" charset="0"/>
            </a:endParaRPr>
          </a:p>
        </p:txBody>
      </p:sp>
      <p:sp>
        <p:nvSpPr>
          <p:cNvPr id="68614" name="Rectangle 7"/>
          <p:cNvSpPr>
            <a:spLocks noChangeArrowheads="1"/>
          </p:cNvSpPr>
          <p:nvPr/>
        </p:nvSpPr>
        <p:spPr bwMode="auto">
          <a:xfrm>
            <a:off x="3511550" y="3170238"/>
            <a:ext cx="749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 RCU</a:t>
            </a:r>
            <a:endParaRPr lang="en-US" altLang="en-US">
              <a:latin typeface="Book Antiqua" panose="02040602050305030304" pitchFamily="18" charset="0"/>
            </a:endParaRPr>
          </a:p>
        </p:txBody>
      </p:sp>
      <p:cxnSp>
        <p:nvCxnSpPr>
          <p:cNvPr id="68615" name="Straight Arrow Connector 9"/>
          <p:cNvCxnSpPr>
            <a:cxnSpLocks noChangeShapeType="1"/>
          </p:cNvCxnSpPr>
          <p:nvPr/>
        </p:nvCxnSpPr>
        <p:spPr bwMode="auto">
          <a:xfrm>
            <a:off x="1416050" y="2778125"/>
            <a:ext cx="330200" cy="76200"/>
          </a:xfrm>
          <a:prstGeom prst="straightConnector1">
            <a:avLst/>
          </a:prstGeom>
          <a:noFill/>
          <a:ln w="19050"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68616" name="Straight Arrow Connector 12"/>
          <p:cNvCxnSpPr>
            <a:cxnSpLocks noChangeShapeType="1"/>
            <a:stCxn id="68614" idx="1"/>
          </p:cNvCxnSpPr>
          <p:nvPr/>
        </p:nvCxnSpPr>
        <p:spPr bwMode="auto">
          <a:xfrm flipH="1" flipV="1">
            <a:off x="2952750" y="3343275"/>
            <a:ext cx="558800" cy="12700"/>
          </a:xfrm>
          <a:prstGeom prst="straightConnector1">
            <a:avLst/>
          </a:prstGeom>
          <a:noFill/>
          <a:ln w="19050"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68617" name="Rectangle 24"/>
          <p:cNvSpPr>
            <a:spLocks noChangeArrowheads="1"/>
          </p:cNvSpPr>
          <p:nvPr/>
        </p:nvSpPr>
        <p:spPr bwMode="auto">
          <a:xfrm>
            <a:off x="6400800" y="2971800"/>
            <a:ext cx="2438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Note: The PSA in the pictured Apollo 9 EMU prototype with an A6L.</a:t>
            </a:r>
            <a:endParaRPr lang="en-US" altLang="en-US" sz="1400">
              <a:latin typeface="Book Antiqua" panose="02040602050305030304" pitchFamily="18" charset="0"/>
            </a:endParaRPr>
          </a:p>
        </p:txBody>
      </p:sp>
      <p:sp>
        <p:nvSpPr>
          <p:cNvPr id="68618"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AE393129-242B-4F84-81D7-AE56D5D67F8B}" type="slidenum">
              <a:rPr lang="en-US" altLang="en-US" sz="1400"/>
              <a:pPr algn="r" eaLnBrk="1" hangingPunct="1">
                <a:spcBef>
                  <a:spcPct val="0"/>
                </a:spcBef>
              </a:pPr>
              <a:t>33</a:t>
            </a:fld>
            <a:endParaRPr lang="en-US" altLang="en-US" sz="1400"/>
          </a:p>
        </p:txBody>
      </p:sp>
      <p:sp>
        <p:nvSpPr>
          <p:cNvPr id="68619"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NASA EMU Program Before Flight,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ChangeArrowheads="1"/>
          </p:cNvSpPr>
          <p:nvPr/>
        </p:nvSpPr>
        <p:spPr bwMode="auto">
          <a:xfrm>
            <a:off x="4216400" y="3244850"/>
            <a:ext cx="711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Clr>
                <a:srgbClr val="000000"/>
              </a:buClr>
              <a:buSzPct val="100000"/>
              <a:buFont typeface="Times New Roman" panose="02020603050405020304" pitchFamily="18" charset="0"/>
              <a:buNone/>
            </a:pPr>
            <a:r>
              <a:rPr lang="en-US" altLang="en-US">
                <a:solidFill>
                  <a:srgbClr val="000000"/>
                </a:solidFill>
              </a:rPr>
              <a:t> 7-10</a:t>
            </a:r>
            <a:endParaRPr lang="en-US" altLang="en-US"/>
          </a:p>
        </p:txBody>
      </p:sp>
      <p:sp>
        <p:nvSpPr>
          <p:cNvPr id="70659" name="Text Box 2"/>
          <p:cNvSpPr txBox="1">
            <a:spLocks noChangeArrowheads="1"/>
          </p:cNvSpPr>
          <p:nvPr/>
        </p:nvSpPr>
        <p:spPr bwMode="auto">
          <a:xfrm>
            <a:off x="762000" y="6172200"/>
            <a:ext cx="22098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400">
                <a:solidFill>
                  <a:schemeClr val="tx1"/>
                </a:solidFill>
                <a:latin typeface="Book Antiqua" panose="02040602050305030304" pitchFamily="18" charset="0"/>
              </a:rPr>
              <a:t>Apollo 9 - First U.S. Autonomous EVA </a:t>
            </a:r>
          </a:p>
        </p:txBody>
      </p:sp>
      <p:pic>
        <p:nvPicPr>
          <p:cNvPr id="70660" name="Picture 5" descr="3.12a 1968 Apollo 9 EVA w-PLSS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2488" y="838200"/>
            <a:ext cx="7529512"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8191466-1D77-4BE3-A187-C7BE640C7D86}" type="slidenum">
              <a:rPr lang="en-US" altLang="en-US" sz="1400"/>
              <a:pPr algn="r" eaLnBrk="1" hangingPunct="1">
                <a:spcBef>
                  <a:spcPct val="0"/>
                </a:spcBef>
              </a:pPr>
              <a:t>34</a:t>
            </a:fld>
            <a:endParaRPr lang="en-US" altLang="en-US" sz="1400"/>
          </a:p>
        </p:txBody>
      </p:sp>
      <p:sp>
        <p:nvSpPr>
          <p:cNvPr id="70662" name="Text Box 1"/>
          <p:cNvSpPr txBox="1">
            <a:spLocks noChangeArrowheads="1"/>
          </p:cNvSpPr>
          <p:nvPr/>
        </p:nvSpPr>
        <p:spPr bwMode="auto">
          <a:xfrm>
            <a:off x="762000" y="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a:latin typeface="Book Antiqua" panose="02040602050305030304" pitchFamily="18" charset="0"/>
              </a:rPr>
              <a:t>Apollo 9 &amp; 10 EMU (1969)</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ChangeArrowheads="1"/>
          </p:cNvSpPr>
          <p:nvPr/>
        </p:nvSpPr>
        <p:spPr bwMode="auto">
          <a:xfrm>
            <a:off x="4216400" y="3244850"/>
            <a:ext cx="711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Clr>
                <a:srgbClr val="000000"/>
              </a:buClr>
              <a:buSzPct val="100000"/>
              <a:buFont typeface="Times New Roman" panose="02020603050405020304" pitchFamily="18" charset="0"/>
              <a:buNone/>
            </a:pPr>
            <a:r>
              <a:rPr lang="en-US" altLang="en-US">
                <a:solidFill>
                  <a:srgbClr val="000000"/>
                </a:solidFill>
              </a:rPr>
              <a:t> 7-10</a:t>
            </a:r>
            <a:endParaRPr lang="en-US" altLang="en-US"/>
          </a:p>
        </p:txBody>
      </p:sp>
      <p:sp>
        <p:nvSpPr>
          <p:cNvPr id="72707" name="Text Box 2"/>
          <p:cNvSpPr txBox="1">
            <a:spLocks noChangeArrowheads="1"/>
          </p:cNvSpPr>
          <p:nvPr/>
        </p:nvSpPr>
        <p:spPr bwMode="auto">
          <a:xfrm>
            <a:off x="457200" y="1219200"/>
            <a:ext cx="327660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2000">
                <a:solidFill>
                  <a:schemeClr val="tx1"/>
                </a:solidFill>
                <a:latin typeface="Book Antiqua" panose="02040602050305030304" pitchFamily="18" charset="0"/>
              </a:rPr>
              <a:t>The EMU was used only in IVA configuration in Apollo missions 7 and 8. </a:t>
            </a:r>
          </a:p>
        </p:txBody>
      </p:sp>
      <p:pic>
        <p:nvPicPr>
          <p:cNvPr id="72708" name="Picture 6" descr="3.12b2 1968-70 A7L Press Suit Diagram.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87750" y="990600"/>
            <a:ext cx="502285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9"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3FE399DC-C9BB-4693-9D12-3D5A1AC17B8B}" type="slidenum">
              <a:rPr lang="en-US" altLang="en-US" sz="1400"/>
              <a:pPr algn="r" eaLnBrk="1" hangingPunct="1">
                <a:spcBef>
                  <a:spcPct val="0"/>
                </a:spcBef>
              </a:pPr>
              <a:t>35</a:t>
            </a:fld>
            <a:endParaRPr lang="en-US" altLang="en-US" sz="1400"/>
          </a:p>
        </p:txBody>
      </p:sp>
      <p:sp>
        <p:nvSpPr>
          <p:cNvPr id="72710"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ChangeArrowheads="1"/>
          </p:cNvSpPr>
          <p:nvPr/>
        </p:nvSpPr>
        <p:spPr bwMode="auto">
          <a:xfrm>
            <a:off x="6172200" y="1003300"/>
            <a:ext cx="2667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Apollo 9-10  unique EVA accessories:</a:t>
            </a:r>
            <a:endParaRPr lang="en-US" altLang="en-US">
              <a:latin typeface="Book Antiqua" panose="02040602050305030304" pitchFamily="18" charset="0"/>
            </a:endParaRPr>
          </a:p>
        </p:txBody>
      </p:sp>
      <p:sp>
        <p:nvSpPr>
          <p:cNvPr id="74755" name="Text Box 2"/>
          <p:cNvSpPr txBox="1">
            <a:spLocks noChangeArrowheads="1"/>
          </p:cNvSpPr>
          <p:nvPr/>
        </p:nvSpPr>
        <p:spPr bwMode="auto">
          <a:xfrm>
            <a:off x="1981200" y="6172200"/>
            <a:ext cx="4038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Apollo 7-10 EVA  Configuration  </a:t>
            </a:r>
          </a:p>
        </p:txBody>
      </p:sp>
      <p:pic>
        <p:nvPicPr>
          <p:cNvPr id="74756" name="Picture 5" descr="3.12b1 1968 Apollo 9-10 EMU.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11400" y="914400"/>
            <a:ext cx="3700463"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7" name="Picture 7" descr="3.12b3 1968 LEVA A9-A10.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1663700"/>
            <a:ext cx="14859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8" name="Picture 8" descr="3.12b4 1968 Apollo 9-10 RCU.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5663" y="4037013"/>
            <a:ext cx="2640012"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9" name="Text Box 2"/>
          <p:cNvSpPr txBox="1">
            <a:spLocks noChangeArrowheads="1"/>
          </p:cNvSpPr>
          <p:nvPr/>
        </p:nvSpPr>
        <p:spPr bwMode="auto">
          <a:xfrm>
            <a:off x="5867400" y="5842000"/>
            <a:ext cx="31242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400">
                <a:solidFill>
                  <a:schemeClr val="tx1"/>
                </a:solidFill>
                <a:latin typeface="Book Antiqua" panose="02040602050305030304" pitchFamily="18" charset="0"/>
              </a:rPr>
              <a:t>The challenge of taking pictures made the Apollo 9 RCU obsolete. </a:t>
            </a:r>
          </a:p>
        </p:txBody>
      </p:sp>
      <p:sp>
        <p:nvSpPr>
          <p:cNvPr id="74760" name="Text Box 2"/>
          <p:cNvSpPr txBox="1">
            <a:spLocks noChangeArrowheads="1"/>
          </p:cNvSpPr>
          <p:nvPr/>
        </p:nvSpPr>
        <p:spPr bwMode="auto">
          <a:xfrm>
            <a:off x="5867400" y="3302000"/>
            <a:ext cx="28194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400">
                <a:solidFill>
                  <a:schemeClr val="tx1"/>
                </a:solidFill>
                <a:latin typeface="Book Antiqua" panose="02040602050305030304" pitchFamily="18" charset="0"/>
              </a:rPr>
              <a:t>The LEVA formed minor frost inside in Apollo 9’s EVA.</a:t>
            </a:r>
          </a:p>
        </p:txBody>
      </p:sp>
      <p:sp>
        <p:nvSpPr>
          <p:cNvPr id="74761" name="Rectangle 3"/>
          <p:cNvSpPr>
            <a:spLocks noChangeArrowheads="1"/>
          </p:cNvSpPr>
          <p:nvPr/>
        </p:nvSpPr>
        <p:spPr bwMode="auto">
          <a:xfrm>
            <a:off x="431800" y="1066800"/>
            <a:ext cx="20066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The EVA configuration of the Apollo 7 -10 EMU was used on Apollo 9 and carried on Apollo 10.  </a:t>
            </a:r>
            <a:endParaRPr lang="en-US" altLang="en-US">
              <a:latin typeface="Book Antiqua" panose="02040602050305030304" pitchFamily="18" charset="0"/>
            </a:endParaRPr>
          </a:p>
        </p:txBody>
      </p:sp>
      <p:sp>
        <p:nvSpPr>
          <p:cNvPr id="74762"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57B62EA7-9465-4CD9-AB5A-DA7054FDA84C}" type="slidenum">
              <a:rPr lang="en-US" altLang="en-US" sz="1400"/>
              <a:pPr algn="r" eaLnBrk="1" hangingPunct="1">
                <a:spcBef>
                  <a:spcPct val="0"/>
                </a:spcBef>
              </a:pPr>
              <a:t>36</a:t>
            </a:fld>
            <a:endParaRPr lang="en-US" altLang="en-US" sz="1400"/>
          </a:p>
        </p:txBody>
      </p:sp>
      <p:sp>
        <p:nvSpPr>
          <p:cNvPr id="74763"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5" descr="3.12d 1968-70 A7L EV Config Torso Assy Diagram.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066800"/>
            <a:ext cx="5330825"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3" name="Picture 6" descr="3.12c  Apollo 7-10 EMU EV Configuration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048000"/>
            <a:ext cx="28956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Text Box 2"/>
          <p:cNvSpPr txBox="1">
            <a:spLocks noChangeArrowheads="1"/>
          </p:cNvSpPr>
          <p:nvPr/>
        </p:nvSpPr>
        <p:spPr bwMode="auto">
          <a:xfrm>
            <a:off x="460375" y="914400"/>
            <a:ext cx="2816225" cy="238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1800">
                <a:latin typeface="Book Antiqua" panose="02040602050305030304" pitchFamily="18" charset="0"/>
              </a:rPr>
              <a:t>All Apollo missions used two configurations of PSA.  The Lunar Module crew were provided with EV versions of the A7L PSA.    </a:t>
            </a:r>
          </a:p>
        </p:txBody>
      </p:sp>
      <p:sp>
        <p:nvSpPr>
          <p:cNvPr id="7680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D62986EE-0758-4334-9E43-0626352D608D}" type="slidenum">
              <a:rPr lang="en-US" altLang="en-US" sz="1400"/>
              <a:pPr algn="r" eaLnBrk="1" hangingPunct="1">
                <a:spcBef>
                  <a:spcPct val="0"/>
                </a:spcBef>
              </a:pPr>
              <a:t>37</a:t>
            </a:fld>
            <a:endParaRPr lang="en-US" altLang="en-US" sz="1400"/>
          </a:p>
        </p:txBody>
      </p:sp>
      <p:sp>
        <p:nvSpPr>
          <p:cNvPr id="76806"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ChangeArrowheads="1"/>
          </p:cNvSpPr>
          <p:nvPr/>
        </p:nvSpPr>
        <p:spPr bwMode="auto">
          <a:xfrm>
            <a:off x="457200" y="6096000"/>
            <a:ext cx="8382000" cy="34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800">
                <a:solidFill>
                  <a:schemeClr val="tx1"/>
                </a:solidFill>
                <a:latin typeface="Book Antiqua" panose="02040602050305030304" pitchFamily="18" charset="0"/>
              </a:rPr>
              <a:t>The Apollo 9 and 10 missions were supported by the -5 configuration of PLSS. </a:t>
            </a:r>
          </a:p>
        </p:txBody>
      </p:sp>
      <p:pic>
        <p:nvPicPr>
          <p:cNvPr id="78851" name="Picture 6" descr="3.12i 1968-70 Apollo PLSS Sys w-words 003150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762000"/>
            <a:ext cx="673735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2" name="Text Box 1"/>
          <p:cNvSpPr txBox="1">
            <a:spLocks noChangeArrowheads="1"/>
          </p:cNvSpPr>
          <p:nvPr/>
        </p:nvSpPr>
        <p:spPr bwMode="auto">
          <a:xfrm>
            <a:off x="6781800" y="64579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32D0C7E4-11C3-41B8-914E-DD3EA9000CB6}" type="slidenum">
              <a:rPr lang="en-US" altLang="en-US" sz="1400"/>
              <a:pPr algn="r" eaLnBrk="1" hangingPunct="1">
                <a:spcBef>
                  <a:spcPct val="0"/>
                </a:spcBef>
              </a:pPr>
              <a:t>38</a:t>
            </a:fld>
            <a:endParaRPr lang="en-US" altLang="en-US" sz="1400"/>
          </a:p>
        </p:txBody>
      </p:sp>
      <p:sp>
        <p:nvSpPr>
          <p:cNvPr id="78853"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5" descr="3.12j 1968 Apollo EMU Schmetic 1115801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800" y="838200"/>
            <a:ext cx="7924800" cy="546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9"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CA7E0FA-8992-4931-95AE-65E3D7EA2B17}" type="slidenum">
              <a:rPr lang="en-US" altLang="en-US" sz="1400"/>
              <a:pPr algn="r" eaLnBrk="1" hangingPunct="1">
                <a:spcBef>
                  <a:spcPct val="0"/>
                </a:spcBef>
              </a:pPr>
              <a:t>39</a:t>
            </a:fld>
            <a:endParaRPr lang="en-US" altLang="en-US" sz="1400"/>
          </a:p>
        </p:txBody>
      </p:sp>
      <p:sp>
        <p:nvSpPr>
          <p:cNvPr id="80900"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
        <p:nvSpPr>
          <p:cNvPr id="80901" name="Text Box 2"/>
          <p:cNvSpPr txBox="1">
            <a:spLocks noChangeArrowheads="1"/>
          </p:cNvSpPr>
          <p:nvPr/>
        </p:nvSpPr>
        <p:spPr bwMode="auto">
          <a:xfrm>
            <a:off x="457200" y="6019800"/>
            <a:ext cx="8382000" cy="34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800">
                <a:solidFill>
                  <a:schemeClr val="tx1"/>
                </a:solidFill>
                <a:latin typeface="Book Antiqua" panose="02040602050305030304" pitchFamily="18" charset="0"/>
              </a:rPr>
              <a:t>The Apollo 9 to14 PLSS Schematic</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460375" y="963613"/>
            <a:ext cx="2816225"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1800">
                <a:latin typeface="Book Antiqua" panose="02040602050305030304" pitchFamily="18" charset="0"/>
              </a:rPr>
              <a:t>For Apollo 7-14, the CMP version of the A7L had only one set of life support connectors and no upper arm bearings on the PSA.    </a:t>
            </a:r>
          </a:p>
        </p:txBody>
      </p:sp>
      <p:pic>
        <p:nvPicPr>
          <p:cNvPr id="82947" name="Picture 7" descr="3.12f 1968-70 A7L CMP Config Torso Assy Diagram.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0" y="914400"/>
            <a:ext cx="4805363"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8" name="Picture 8" descr="3.12e   Apollo 7-10 EMU CMP Configuration.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089275"/>
            <a:ext cx="3276600" cy="345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2BBB8C7-350C-4BC4-9596-2A95108FBD69}" type="slidenum">
              <a:rPr lang="en-US" altLang="en-US" sz="1400"/>
              <a:pPr algn="r" eaLnBrk="1" hangingPunct="1">
                <a:spcBef>
                  <a:spcPct val="0"/>
                </a:spcBef>
              </a:pPr>
              <a:t>40</a:t>
            </a:fld>
            <a:endParaRPr lang="en-US" altLang="en-US" sz="1400"/>
          </a:p>
        </p:txBody>
      </p:sp>
      <p:sp>
        <p:nvSpPr>
          <p:cNvPr id="82950"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8"/>
          <p:cNvSpPr>
            <a:spLocks noChangeArrowheads="1"/>
          </p:cNvSpPr>
          <p:nvPr/>
        </p:nvSpPr>
        <p:spPr bwMode="auto">
          <a:xfrm>
            <a:off x="457200" y="990600"/>
            <a:ext cx="8534400" cy="511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Development &amp; Operational Dates:  Both the PSA and PLSS were incremental improvements to the last iteration of the A6L and the -3 and -4 PLSS.  The -3 PLSS incorporated the material improvements from the Apollo fire corrective actions.  Because it was unclear if there would be sufficient time to develop the RCU, it was a separate, parallel development that was merged with the -3 to form the -5.  This configuration supported one, two-astronaut EVA for a total of 1.5 man-hours outside the spacecraft.</a:t>
            </a: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Technical Characteristics:  </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Operating Pressure (Nominal):		3.7 psi (25.5 kPa)</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IVA PSA Weight @ 1-G:				53 lbs (24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EVA PSA Weight @ 1-G:				64 lbs (29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Weight @ 1-G:					125 lbs (56.7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EVA System Weight @ 1-G:			189 lbs (85.7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Minimum Hatch Size:				30 in. X 30 in. (762 mm X 762 mm)</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EVA, Primary:					6 hours certified, longest use 4.8 hours</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EVA, Backup:					30 minutes certified, never used in flight</a:t>
            </a: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Quantities Manufactured: See Apollo 11 through 14 (next topic) for A7L summary.  As the Apollo PLSSs were retrofitted from one configuration to the next, the PLSS total is provided in the Apollo 15-17 EMU summary.</a:t>
            </a:r>
          </a:p>
        </p:txBody>
      </p:sp>
      <p:sp>
        <p:nvSpPr>
          <p:cNvPr id="84995"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58114AA7-64DE-4680-B4D6-EE606BBDE756}" type="slidenum">
              <a:rPr lang="en-US" altLang="en-US" sz="1400"/>
              <a:pPr algn="r" eaLnBrk="1" hangingPunct="1">
                <a:spcBef>
                  <a:spcPct val="0"/>
                </a:spcBef>
              </a:pPr>
              <a:t>41</a:t>
            </a:fld>
            <a:endParaRPr lang="en-US" altLang="en-US" sz="1400"/>
          </a:p>
        </p:txBody>
      </p:sp>
      <p:sp>
        <p:nvSpPr>
          <p:cNvPr id="84996" name="Text Box 1"/>
          <p:cNvSpPr txBox="1">
            <a:spLocks noChangeArrowheads="1"/>
          </p:cNvSpPr>
          <p:nvPr/>
        </p:nvSpPr>
        <p:spPr bwMode="auto">
          <a:xfrm>
            <a:off x="457200" y="76200"/>
            <a:ext cx="8534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9 &amp; 10 EMU (1969),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1"/>
          <p:cNvSpPr txBox="1">
            <a:spLocks noChangeArrowheads="1"/>
          </p:cNvSpPr>
          <p:nvPr/>
        </p:nvSpPr>
        <p:spPr bwMode="auto">
          <a:xfrm>
            <a:off x="917575"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3600">
                <a:latin typeface="Book Antiqua" panose="02040602050305030304" pitchFamily="18" charset="0"/>
              </a:rPr>
              <a:t>Apollo 11 - 14 EMU (1969-70) </a:t>
            </a:r>
          </a:p>
        </p:txBody>
      </p:sp>
      <p:sp>
        <p:nvSpPr>
          <p:cNvPr id="87043" name="Text Box 2"/>
          <p:cNvSpPr txBox="1">
            <a:spLocks noChangeArrowheads="1"/>
          </p:cNvSpPr>
          <p:nvPr/>
        </p:nvSpPr>
        <p:spPr bwMode="auto">
          <a:xfrm>
            <a:off x="762000" y="6248400"/>
            <a:ext cx="54864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400">
                <a:solidFill>
                  <a:schemeClr val="tx1"/>
                </a:solidFill>
                <a:latin typeface="Book Antiqua" panose="02040602050305030304" pitchFamily="18" charset="0"/>
              </a:rPr>
              <a:t>Apollo 11 – Man’s First Visit to the Moon</a:t>
            </a:r>
          </a:p>
        </p:txBody>
      </p:sp>
      <p:pic>
        <p:nvPicPr>
          <p:cNvPr id="87044" name="Picture 6" descr="3.13a 1969 Apollo 11 Aldrin - Flag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0600" y="914400"/>
            <a:ext cx="7226300" cy="528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4A2652B1-41E5-45A8-816E-E0421D569005}" type="slidenum">
              <a:rPr lang="en-US" altLang="en-US" sz="1400"/>
              <a:pPr algn="r" eaLnBrk="1" hangingPunct="1">
                <a:spcBef>
                  <a:spcPct val="0"/>
                </a:spcBef>
              </a:pPr>
              <a:t>42</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ChangeArrowheads="1"/>
          </p:cNvSpPr>
          <p:nvPr/>
        </p:nvSpPr>
        <p:spPr bwMode="auto">
          <a:xfrm>
            <a:off x="4216400" y="3244850"/>
            <a:ext cx="711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Clr>
                <a:srgbClr val="000000"/>
              </a:buClr>
              <a:buSzPct val="100000"/>
              <a:buFont typeface="Times New Roman" panose="02020603050405020304" pitchFamily="18" charset="0"/>
              <a:buNone/>
            </a:pPr>
            <a:r>
              <a:rPr lang="en-US" altLang="en-US">
                <a:solidFill>
                  <a:srgbClr val="000000"/>
                </a:solidFill>
              </a:rPr>
              <a:t> 7-10</a:t>
            </a:r>
            <a:endParaRPr lang="en-US" altLang="en-US"/>
          </a:p>
        </p:txBody>
      </p:sp>
      <p:sp>
        <p:nvSpPr>
          <p:cNvPr id="89091" name="Text Box 2"/>
          <p:cNvSpPr txBox="1">
            <a:spLocks noChangeArrowheads="1"/>
          </p:cNvSpPr>
          <p:nvPr/>
        </p:nvSpPr>
        <p:spPr bwMode="auto">
          <a:xfrm>
            <a:off x="457200" y="1295400"/>
            <a:ext cx="2895600"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2000">
                <a:solidFill>
                  <a:schemeClr val="tx1"/>
                </a:solidFill>
                <a:latin typeface="Book Antiqua" panose="02040602050305030304" pitchFamily="18" charset="0"/>
              </a:rPr>
              <a:t>The EMU was used in Apollo missions 11 through 14 with essentially one noticeable variation. </a:t>
            </a:r>
          </a:p>
        </p:txBody>
      </p:sp>
      <p:pic>
        <p:nvPicPr>
          <p:cNvPr id="89092" name="Picture 5" descr="3.13b 1969 Apollo 11 EMU Diagram.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482600"/>
            <a:ext cx="5257800" cy="613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3"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CDFBCF78-3308-413A-BFC6-1BC0F349CAB7}" type="slidenum">
              <a:rPr lang="en-US" altLang="en-US" sz="1400"/>
              <a:pPr algn="r" eaLnBrk="1" hangingPunct="1">
                <a:spcBef>
                  <a:spcPct val="0"/>
                </a:spcBef>
              </a:pPr>
              <a:t>43</a:t>
            </a:fld>
            <a:endParaRPr lang="en-US" altLang="en-US" sz="1400"/>
          </a:p>
        </p:txBody>
      </p:sp>
      <p:sp>
        <p:nvSpPr>
          <p:cNvPr id="89094" name="Text Box 1"/>
          <p:cNvSpPr txBox="1">
            <a:spLocks noChangeArrowheads="1"/>
          </p:cNvSpPr>
          <p:nvPr/>
        </p:nvSpPr>
        <p:spPr bwMode="auto">
          <a:xfrm>
            <a:off x="5334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11 - 14 EMU (1969-70)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p:cNvSpPr txBox="1">
            <a:spLocks noChangeArrowheads="1"/>
          </p:cNvSpPr>
          <p:nvPr/>
        </p:nvSpPr>
        <p:spPr bwMode="auto">
          <a:xfrm>
            <a:off x="5867400" y="2819400"/>
            <a:ext cx="2819400" cy="97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600" b="1">
                <a:solidFill>
                  <a:schemeClr val="tx1"/>
                </a:solidFill>
                <a:latin typeface="Book Antiqua" panose="02040602050305030304" pitchFamily="18" charset="0"/>
              </a:rPr>
              <a:t>The Apollo 11-13 LEVA</a:t>
            </a:r>
          </a:p>
          <a:p>
            <a:pPr eaLnBrk="1" hangingPunct="1">
              <a:lnSpc>
                <a:spcPct val="90000"/>
              </a:lnSpc>
              <a:spcBef>
                <a:spcPts val="600"/>
              </a:spcBef>
            </a:pPr>
            <a:r>
              <a:rPr lang="en-US" altLang="en-US" sz="1400">
                <a:solidFill>
                  <a:schemeClr val="tx1"/>
                </a:solidFill>
                <a:latin typeface="Book Antiqua" panose="02040602050305030304" pitchFamily="18" charset="0"/>
              </a:rPr>
              <a:t>Glare and thermal conductivity on Apollo 9 caused a redesign of the LEVA.</a:t>
            </a:r>
          </a:p>
        </p:txBody>
      </p:sp>
      <p:sp>
        <p:nvSpPr>
          <p:cNvPr id="91139" name="Rectangle 3"/>
          <p:cNvSpPr>
            <a:spLocks noChangeArrowheads="1"/>
          </p:cNvSpPr>
          <p:nvPr/>
        </p:nvSpPr>
        <p:spPr bwMode="auto">
          <a:xfrm>
            <a:off x="431800" y="1066800"/>
            <a:ext cx="5359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sz="2000">
                <a:solidFill>
                  <a:srgbClr val="000000"/>
                </a:solidFill>
                <a:latin typeface="Book Antiqua" panose="02040602050305030304" pitchFamily="18" charset="0"/>
              </a:rPr>
              <a:t>Apollo 11 and Subsequent Features:</a:t>
            </a:r>
            <a:endParaRPr lang="en-US" altLang="en-US" sz="2000">
              <a:latin typeface="Book Antiqua" panose="02040602050305030304" pitchFamily="18" charset="0"/>
            </a:endParaRPr>
          </a:p>
        </p:txBody>
      </p:sp>
      <p:pic>
        <p:nvPicPr>
          <p:cNvPr id="91140" name="Picture 12" descr="3.13c LEVA A11-A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838200"/>
            <a:ext cx="1828800" cy="198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1" name="Picture 13" descr="3.13d 1969-72 Apollo 11-17 RCU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976438"/>
            <a:ext cx="5105400" cy="190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2" name="Picture 14" descr="3.14m LEVA A15-17.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29350" y="3733800"/>
            <a:ext cx="1852613"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3" name="Text Box 2"/>
          <p:cNvSpPr txBox="1">
            <a:spLocks noChangeArrowheads="1"/>
          </p:cNvSpPr>
          <p:nvPr/>
        </p:nvSpPr>
        <p:spPr bwMode="auto">
          <a:xfrm>
            <a:off x="6019800" y="5715000"/>
            <a:ext cx="281940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600" b="1">
                <a:solidFill>
                  <a:schemeClr val="tx1"/>
                </a:solidFill>
                <a:latin typeface="Book Antiqua" panose="02040602050305030304" pitchFamily="18" charset="0"/>
              </a:rPr>
              <a:t>The Apollo 14-17 LEVA</a:t>
            </a:r>
          </a:p>
          <a:p>
            <a:pPr eaLnBrk="1" hangingPunct="1">
              <a:lnSpc>
                <a:spcPct val="90000"/>
              </a:lnSpc>
              <a:spcBef>
                <a:spcPts val="600"/>
              </a:spcBef>
            </a:pPr>
            <a:r>
              <a:rPr lang="en-US" altLang="en-US" sz="1400">
                <a:solidFill>
                  <a:schemeClr val="tx1"/>
                </a:solidFill>
                <a:latin typeface="Book Antiqua" panose="02040602050305030304" pitchFamily="18" charset="0"/>
              </a:rPr>
              <a:t>Glare continuing to be a problem the LEVA to redesigned one last.</a:t>
            </a:r>
          </a:p>
        </p:txBody>
      </p:sp>
      <p:sp>
        <p:nvSpPr>
          <p:cNvPr id="91144" name="Text Box 2"/>
          <p:cNvSpPr txBox="1">
            <a:spLocks noChangeArrowheads="1"/>
          </p:cNvSpPr>
          <p:nvPr/>
        </p:nvSpPr>
        <p:spPr bwMode="auto">
          <a:xfrm>
            <a:off x="533400" y="4130675"/>
            <a:ext cx="51054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lnSpc>
                <a:spcPct val="90000"/>
              </a:lnSpc>
              <a:spcBef>
                <a:spcPts val="600"/>
              </a:spcBef>
            </a:pPr>
            <a:r>
              <a:rPr lang="en-US" altLang="en-US" sz="1600" b="1">
                <a:solidFill>
                  <a:schemeClr val="tx1"/>
                </a:solidFill>
                <a:latin typeface="Book Antiqua" panose="02040602050305030304" pitchFamily="18" charset="0"/>
              </a:rPr>
              <a:t>The Apollo 11-17 RCU</a:t>
            </a:r>
          </a:p>
          <a:p>
            <a:pPr eaLnBrk="1" hangingPunct="1">
              <a:lnSpc>
                <a:spcPct val="90000"/>
              </a:lnSpc>
              <a:spcBef>
                <a:spcPts val="600"/>
              </a:spcBef>
            </a:pPr>
            <a:r>
              <a:rPr lang="en-US" altLang="en-US" sz="1400">
                <a:solidFill>
                  <a:schemeClr val="tx1"/>
                </a:solidFill>
                <a:latin typeface="Book Antiqua" panose="02040602050305030304" pitchFamily="18" charset="0"/>
              </a:rPr>
              <a:t>Difficulty working controls and taking pictures with EV gloves caused a redesign of the RCU for Apollo 11.  The knobs grew larger and were more conveniently placed.  The front of the RCU gained a bayonet fitting to hold the camera for the astronaut.  This provided steady photographs that chronicle man’s exploration of the Moon.</a:t>
            </a:r>
          </a:p>
        </p:txBody>
      </p:sp>
      <p:sp>
        <p:nvSpPr>
          <p:cNvPr id="91145" name="Text Box 1"/>
          <p:cNvSpPr txBox="1">
            <a:spLocks noChangeArrowheads="1"/>
          </p:cNvSpPr>
          <p:nvPr/>
        </p:nvSpPr>
        <p:spPr bwMode="auto">
          <a:xfrm>
            <a:off x="6781800" y="64008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E459DEAF-176F-4FD5-915F-7FDFD11F7F63}" type="slidenum">
              <a:rPr lang="en-US" altLang="en-US" sz="1400"/>
              <a:pPr algn="r" eaLnBrk="1" hangingPunct="1">
                <a:spcBef>
                  <a:spcPct val="0"/>
                </a:spcBef>
              </a:pPr>
              <a:t>44</a:t>
            </a:fld>
            <a:endParaRPr lang="en-US" altLang="en-US" sz="1400"/>
          </a:p>
        </p:txBody>
      </p:sp>
      <p:sp>
        <p:nvSpPr>
          <p:cNvPr id="91146" name="Text Box 1"/>
          <p:cNvSpPr txBox="1">
            <a:spLocks noChangeArrowheads="1"/>
          </p:cNvSpPr>
          <p:nvPr/>
        </p:nvSpPr>
        <p:spPr bwMode="auto">
          <a:xfrm>
            <a:off x="5334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11 - 14 EMU (1969-70)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p:cNvSpPr>
            <a:spLocks noChangeArrowheads="1"/>
          </p:cNvSpPr>
          <p:nvPr/>
        </p:nvSpPr>
        <p:spPr bwMode="auto">
          <a:xfrm>
            <a:off x="457200" y="698500"/>
            <a:ext cx="8534400" cy="585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Development &amp; Operational Dates:  Both the PSA and PLSS were incremental improvements to the Apollo 7-10 system.  For Apollo 11-13, the PSA’s visor assembly gained an outer shell and the thermal cover.  For Apollo 14, the visor assembly was again revised to add an external opaque center sunshade.  This would also be used on the Apollo 15-17 EMUs.  The Apollo 11-14 PLSS had its RCU chest-mounted display and control unit revised to make it easier to operate with pressure-gloved hands and to add a camera mount on the front.  This configuration supported 5, two-astronaut EVAs for a total of 39.1 man-hours outside the spacecraft.</a:t>
            </a: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Technical Characteristics:  </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Operating Pressure (Nominal):		3.7 psi (25.5 kPa)</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IVA PSA Weight @ 1-G:				53 lbs (24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EVA PSA Weight @ 1-G:				64 lbs (29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Weight @ 1-G:					125 lbs (56.7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EVA System Weight @ 1-G:			189 lbs (85.7 kg)</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Minimum Hatch Size:				30 in. X 30 in. (762 mm X 762 mm)</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EVA, Primary:					6 hours certified, longest use 4.8 hours</a:t>
            </a:r>
          </a:p>
          <a:p>
            <a:pPr lvl="1" eaLnBrk="1" hangingPunct="1">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EVA, Backup:					30 minutes certified, never used in flight</a:t>
            </a: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Quantities Manufactured:  At least 105 A7L suits were made.  These suits supported Apollo 7 through 14 and Apollo 15-17 CMP usage (see next topic).  As the Apollo PLSSs were retrofitted from one configuration to the next, the PLSS total is provided in the Apollo 15-17 EMU summary.</a:t>
            </a:r>
          </a:p>
        </p:txBody>
      </p:sp>
      <p:sp>
        <p:nvSpPr>
          <p:cNvPr id="93187"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1D901265-B7A9-4DF7-BE96-472913947000}" type="slidenum">
              <a:rPr lang="en-US" altLang="en-US" sz="1400"/>
              <a:pPr algn="r" eaLnBrk="1" hangingPunct="1">
                <a:spcBef>
                  <a:spcPct val="0"/>
                </a:spcBef>
              </a:pPr>
              <a:t>45</a:t>
            </a:fld>
            <a:endParaRPr lang="en-US" altLang="en-US" sz="1400"/>
          </a:p>
        </p:txBody>
      </p:sp>
      <p:sp>
        <p:nvSpPr>
          <p:cNvPr id="93188" name="Text Box 1"/>
          <p:cNvSpPr txBox="1">
            <a:spLocks noChangeArrowheads="1"/>
          </p:cNvSpPr>
          <p:nvPr/>
        </p:nvSpPr>
        <p:spPr bwMode="auto">
          <a:xfrm>
            <a:off x="457200" y="762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11 - 14 EMU (1969-70)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1"/>
          <p:cNvSpPr txBox="1">
            <a:spLocks noChangeArrowheads="1"/>
          </p:cNvSpPr>
          <p:nvPr/>
        </p:nvSpPr>
        <p:spPr bwMode="auto">
          <a:xfrm>
            <a:off x="4572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3600">
                <a:latin typeface="Book Antiqua" panose="02040602050305030304" pitchFamily="18" charset="0"/>
              </a:rPr>
              <a:t>Apollo 15-17 EMU (1971-72) </a:t>
            </a:r>
          </a:p>
        </p:txBody>
      </p:sp>
      <p:sp>
        <p:nvSpPr>
          <p:cNvPr id="95235" name="Text Box 2"/>
          <p:cNvSpPr txBox="1">
            <a:spLocks noChangeArrowheads="1"/>
          </p:cNvSpPr>
          <p:nvPr/>
        </p:nvSpPr>
        <p:spPr bwMode="auto">
          <a:xfrm>
            <a:off x="1752600" y="6264275"/>
            <a:ext cx="54864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1971 Apollo 15 – The First Apollo Rover Mission</a:t>
            </a:r>
          </a:p>
        </p:txBody>
      </p:sp>
      <p:pic>
        <p:nvPicPr>
          <p:cNvPr id="95236" name="Picture 7" descr="3.14a 1971 Apollo 15 EMU LM Rover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914400"/>
            <a:ext cx="8277225"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7"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05701066-DDBE-4A50-A9B2-7DBFC4B237DC}" type="slidenum">
              <a:rPr lang="en-US" altLang="en-US" sz="1400"/>
              <a:pPr algn="r" eaLnBrk="1" hangingPunct="1">
                <a:spcBef>
                  <a:spcPct val="0"/>
                </a:spcBef>
              </a:pPr>
              <a:t>46</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97283" name="Text Box 2"/>
          <p:cNvSpPr txBox="1">
            <a:spLocks noChangeArrowheads="1"/>
          </p:cNvSpPr>
          <p:nvPr/>
        </p:nvSpPr>
        <p:spPr bwMode="auto">
          <a:xfrm>
            <a:off x="460375" y="812800"/>
            <a:ext cx="8378825"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1800">
                <a:solidFill>
                  <a:schemeClr val="tx1"/>
                </a:solidFill>
                <a:latin typeface="Book Antiqua" panose="02040602050305030304" pitchFamily="18" charset="0"/>
              </a:rPr>
              <a:t>While it can be debated if there was a competition for the Apollo 15-17, there were competing activities.  Within weeks of loosing the suit-side of the Apollo contact, HSD made an Apollo prototype that began an attempt to gain what became the Apollo 15-17 PSA.  Later (1968) suits introduced bias control for improved anthropomorphic shape plus mobility and structural improvements.  </a:t>
            </a:r>
          </a:p>
        </p:txBody>
      </p:sp>
      <p:sp>
        <p:nvSpPr>
          <p:cNvPr id="97284" name="Rectangle 3"/>
          <p:cNvSpPr>
            <a:spLocks noChangeArrowheads="1"/>
          </p:cNvSpPr>
          <p:nvPr/>
        </p:nvSpPr>
        <p:spPr bwMode="auto">
          <a:xfrm>
            <a:off x="2973388" y="2819400"/>
            <a:ext cx="17113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The 1966 HSD Apollo XM-2A prototype</a:t>
            </a:r>
            <a:endParaRPr lang="en-US" altLang="en-US" sz="1400">
              <a:latin typeface="Book Antiqua" panose="02040602050305030304" pitchFamily="18" charset="0"/>
            </a:endParaRPr>
          </a:p>
        </p:txBody>
      </p:sp>
      <p:pic>
        <p:nvPicPr>
          <p:cNvPr id="97285" name="Picture 11" descr="3.14c 1966 XM-2A Don-Doff Tes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62200"/>
            <a:ext cx="3692525" cy="395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6" name="Picture 8" descr="3.14b 1966 HS XM-2A Suit ECA36283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2362200"/>
            <a:ext cx="2535238"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7"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4F203C83-B072-4DCD-B2D8-732EEE73C2F3}" type="slidenum">
              <a:rPr lang="en-US" altLang="en-US" sz="1400"/>
              <a:pPr algn="r" eaLnBrk="1" hangingPunct="1">
                <a:spcBef>
                  <a:spcPct val="0"/>
                </a:spcBef>
              </a:pPr>
              <a:t>47</a:t>
            </a:fld>
            <a:endParaRPr lang="en-US" altLang="en-US" sz="1400"/>
          </a:p>
        </p:txBody>
      </p:sp>
      <p:sp>
        <p:nvSpPr>
          <p:cNvPr id="97288"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99331" name="Text Box 2"/>
          <p:cNvSpPr txBox="1">
            <a:spLocks noChangeArrowheads="1"/>
          </p:cNvSpPr>
          <p:nvPr/>
        </p:nvSpPr>
        <p:spPr bwMode="auto">
          <a:xfrm>
            <a:off x="460375" y="838200"/>
            <a:ext cx="8455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1800">
                <a:solidFill>
                  <a:schemeClr val="tx1"/>
                </a:solidFill>
                <a:latin typeface="Book Antiqua" panose="02040602050305030304" pitchFamily="18" charset="0"/>
              </a:rPr>
              <a:t>In early 1968, HSD funded two more Apollo prototypes based on Manned Orbiting Laboratory (MOL) Program developments and started an advanced suit. </a:t>
            </a:r>
          </a:p>
        </p:txBody>
      </p:sp>
      <p:pic>
        <p:nvPicPr>
          <p:cNvPr id="99332" name="Picture 9" descr="3.14f 1968 HS Apollo Block Pickup.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687513"/>
            <a:ext cx="291623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3" name="Rectangle 3"/>
          <p:cNvSpPr>
            <a:spLocks noChangeArrowheads="1"/>
          </p:cNvSpPr>
          <p:nvPr/>
        </p:nvSpPr>
        <p:spPr bwMode="auto">
          <a:xfrm>
            <a:off x="1295400" y="5334000"/>
            <a:ext cx="3352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1968 “Apollo Suit” Prototypes (above)</a:t>
            </a:r>
            <a:endParaRPr lang="en-US" altLang="en-US" sz="1400">
              <a:latin typeface="Book Antiqua" panose="02040602050305030304" pitchFamily="18" charset="0"/>
            </a:endParaRPr>
          </a:p>
        </p:txBody>
      </p:sp>
      <p:pic>
        <p:nvPicPr>
          <p:cNvPr id="99334" name="Picture 14" descr="3.14h 1968 Apollo R&amp;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56388" y="3400425"/>
            <a:ext cx="1725612"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5" name="Picture 15" descr="3.14g1 1968 HS Apollo back bend ECA36509D.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60775" y="1689100"/>
            <a:ext cx="909638"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6" name="Picture 16" descr="3.14g2 1968 HS Apollo hands-behind back ECA36505D.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633788" y="2906713"/>
            <a:ext cx="966787"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7" name="Picture 17" descr="3.14g3 1968 HS Apollo side bend ECA36506D.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1687513"/>
            <a:ext cx="930275"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8" name="Picture 19" descr="3.14g5 1968 HS Apollo squat-arms crossed ECA36503D.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595813" y="4183063"/>
            <a:ext cx="928687"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9" name="Picture 20" descr="3.14g6 1968 HS Apollo touch floor ECA36507D.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657600" y="4183063"/>
            <a:ext cx="922338"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40" name="Picture 21" descr="3.14g4 1968 HS Apollo hands-behind head ECA36504D.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572000" y="2906713"/>
            <a:ext cx="969963"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41" name="Text Box 2"/>
          <p:cNvSpPr txBox="1">
            <a:spLocks noChangeArrowheads="1"/>
          </p:cNvSpPr>
          <p:nvPr/>
        </p:nvSpPr>
        <p:spPr bwMode="auto">
          <a:xfrm>
            <a:off x="5718175" y="1371600"/>
            <a:ext cx="31972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1800">
                <a:solidFill>
                  <a:schemeClr val="tx1"/>
                </a:solidFill>
                <a:latin typeface="Book Antiqua" panose="02040602050305030304" pitchFamily="18" charset="0"/>
              </a:rPr>
              <a:t>The Advanced Apollo Suit build was terminated in April 1968 because of the HSD management perception that there was no HSD suit business opportunity in Apollo.</a:t>
            </a:r>
          </a:p>
        </p:txBody>
      </p:sp>
      <p:sp>
        <p:nvSpPr>
          <p:cNvPr id="99342"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BD2E86ED-0A3F-4702-BB0A-9E761DAEAC31}" type="slidenum">
              <a:rPr lang="en-US" altLang="en-US" sz="1400"/>
              <a:pPr algn="r" eaLnBrk="1" hangingPunct="1">
                <a:spcBef>
                  <a:spcPct val="0"/>
                </a:spcBef>
              </a:pPr>
              <a:t>48</a:t>
            </a:fld>
            <a:endParaRPr lang="en-US" altLang="en-US" sz="1400"/>
          </a:p>
        </p:txBody>
      </p:sp>
      <p:sp>
        <p:nvSpPr>
          <p:cNvPr id="99343" name="Text Box 1"/>
          <p:cNvSpPr txBox="1">
            <a:spLocks noChangeArrowheads="1"/>
          </p:cNvSpPr>
          <p:nvPr/>
        </p:nvSpPr>
        <p:spPr bwMode="auto">
          <a:xfrm>
            <a:off x="4572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
        <p:nvSpPr>
          <p:cNvPr id="99344" name="Rectangle 3"/>
          <p:cNvSpPr>
            <a:spLocks noChangeArrowheads="1"/>
          </p:cNvSpPr>
          <p:nvPr/>
        </p:nvSpPr>
        <p:spPr bwMode="auto">
          <a:xfrm>
            <a:off x="3429000" y="5853113"/>
            <a:ext cx="3429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The Advanced Apollo Suit Design (right)</a:t>
            </a:r>
            <a:endParaRPr lang="en-US" altLang="en-US" sz="1400">
              <a:latin typeface="Book Antiqua" panose="02040602050305030304"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01379" name="Text Box 2"/>
          <p:cNvSpPr txBox="1">
            <a:spLocks noChangeArrowheads="1"/>
          </p:cNvSpPr>
          <p:nvPr/>
        </p:nvSpPr>
        <p:spPr bwMode="auto">
          <a:xfrm>
            <a:off x="460375" y="900113"/>
            <a:ext cx="8378825"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r>
              <a:rPr lang="en-US" altLang="en-US" sz="1800">
                <a:solidFill>
                  <a:schemeClr val="tx1"/>
                </a:solidFill>
                <a:latin typeface="Book Antiqua" panose="02040602050305030304" pitchFamily="18" charset="0"/>
              </a:rPr>
              <a:t>By 1967, it was apparent that the A6L would not be suitable for Rover use.  NASA funded DCC for an advanced mobility prototype.  While this did not find a place in Apollo, the restraint technology did see a resurrection in Lunar-Mars developments in the 1990s.</a:t>
            </a:r>
          </a:p>
        </p:txBody>
      </p:sp>
      <p:sp>
        <p:nvSpPr>
          <p:cNvPr id="101380" name="Rectangle 3"/>
          <p:cNvSpPr>
            <a:spLocks noChangeArrowheads="1"/>
          </p:cNvSpPr>
          <p:nvPr/>
        </p:nvSpPr>
        <p:spPr bwMode="auto">
          <a:xfrm>
            <a:off x="2209800" y="6016625"/>
            <a:ext cx="43434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The 1967 </a:t>
            </a:r>
            <a:r>
              <a:rPr lang="en-US" altLang="en-US" sz="1400">
                <a:solidFill>
                  <a:schemeClr val="tx1"/>
                </a:solidFill>
                <a:latin typeface="Book Antiqua" panose="02040602050305030304" pitchFamily="18" charset="0"/>
              </a:rPr>
              <a:t>David Clark </a:t>
            </a:r>
            <a:r>
              <a:rPr lang="en-US" altLang="en-US" sz="1400">
                <a:solidFill>
                  <a:srgbClr val="000000"/>
                </a:solidFill>
                <a:latin typeface="Book Antiqua" panose="02040602050305030304" pitchFamily="18" charset="0"/>
              </a:rPr>
              <a:t>Apollo Suit</a:t>
            </a:r>
            <a:endParaRPr lang="en-US" altLang="en-US" sz="1400">
              <a:latin typeface="Book Antiqua" panose="02040602050305030304" pitchFamily="18" charset="0"/>
            </a:endParaRPr>
          </a:p>
        </p:txBody>
      </p:sp>
      <p:pic>
        <p:nvPicPr>
          <p:cNvPr id="101381" name="Picture 8" descr="3.14k 1967 DCC S-1021 Adv Apollo Su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043113"/>
            <a:ext cx="1747838"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382" name="Picture 10" descr="3.14j 1967 DCC S1021 Prototype.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52800" y="2195513"/>
            <a:ext cx="4038600" cy="372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1BE610BB-C3DD-4063-8D67-24071318E97B}" type="slidenum">
              <a:rPr lang="en-US" altLang="en-US" sz="1400"/>
              <a:pPr algn="r" eaLnBrk="1" hangingPunct="1">
                <a:spcBef>
                  <a:spcPct val="0"/>
                </a:spcBef>
              </a:pPr>
              <a:t>49</a:t>
            </a:fld>
            <a:endParaRPr lang="en-US" altLang="en-US" sz="1400"/>
          </a:p>
        </p:txBody>
      </p:sp>
      <p:sp>
        <p:nvSpPr>
          <p:cNvPr id="101384"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1"/>
          <p:cNvSpPr txBox="1">
            <a:spLocks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4FB79DA2-73D3-4631-96E7-43EF6187A7E9}" type="slidenum">
              <a:rPr lang="en-US" altLang="en-US" sz="1400"/>
              <a:pPr algn="r" eaLnBrk="1" hangingPunct="1">
                <a:spcBef>
                  <a:spcPct val="0"/>
                </a:spcBef>
              </a:pPr>
              <a:t>50</a:t>
            </a:fld>
            <a:endParaRPr lang="en-US" altLang="en-US" sz="1400"/>
          </a:p>
        </p:txBody>
      </p:sp>
      <p:sp>
        <p:nvSpPr>
          <p:cNvPr id="38916" name="Rectangle 1"/>
          <p:cNvSpPr>
            <a:spLocks noChangeArrowheads="1"/>
          </p:cNvSpPr>
          <p:nvPr/>
        </p:nvSpPr>
        <p:spPr bwMode="auto">
          <a:xfrm>
            <a:off x="457200" y="1038225"/>
            <a:ext cx="5181600" cy="275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ts val="800"/>
              </a:spcBef>
              <a:defRPr sz="3200">
                <a:solidFill>
                  <a:srgbClr val="000000"/>
                </a:solidFill>
                <a:latin typeface="Arial" charset="0"/>
                <a:ea typeface="Lucida Sans Unicode" pitchFamily="34" charset="0"/>
                <a:cs typeface="Lucida Sans Unicode" pitchFamily="34" charset="0"/>
              </a:defRPr>
            </a:lvl1pPr>
            <a:lvl2pPr marL="342900" indent="-342900" eaLnBrk="0" hangingPunct="0">
              <a:spcBef>
                <a:spcPts val="700"/>
              </a:spcBef>
              <a:defRPr sz="2800">
                <a:solidFill>
                  <a:srgbClr val="000000"/>
                </a:solidFill>
                <a:latin typeface="Arial" charset="0"/>
                <a:ea typeface="Lucida Sans Unicode" pitchFamily="34" charset="0"/>
                <a:cs typeface="Lucida Sans Unicode" pitchFamily="34" charset="0"/>
              </a:defRPr>
            </a:lvl2pPr>
            <a:lvl3pPr eaLnBrk="0" hangingPunct="0">
              <a:spcBef>
                <a:spcPts val="600"/>
              </a:spcBef>
              <a:defRPr sz="2400">
                <a:solidFill>
                  <a:srgbClr val="000000"/>
                </a:solidFill>
                <a:latin typeface="Arial" charset="0"/>
                <a:ea typeface="Lucida Sans Unicode" pitchFamily="34" charset="0"/>
                <a:cs typeface="Lucida Sans Unicode" pitchFamily="34" charset="0"/>
              </a:defRPr>
            </a:lvl3pPr>
            <a:lvl4pPr eaLnBrk="0" hangingPunct="0">
              <a:spcBef>
                <a:spcPts val="500"/>
              </a:spcBef>
              <a:defRPr sz="2000">
                <a:solidFill>
                  <a:srgbClr val="000000"/>
                </a:solidFill>
                <a:latin typeface="Arial" charset="0"/>
                <a:ea typeface="Lucida Sans Unicode" pitchFamily="34" charset="0"/>
                <a:cs typeface="Lucida Sans Unicode" pitchFamily="34" charset="0"/>
              </a:defRPr>
            </a:lvl4pPr>
            <a:lvl5pPr eaLnBrk="0" hangingPunct="0">
              <a:spcBef>
                <a:spcPts val="500"/>
              </a:spcBef>
              <a:defRPr sz="2000">
                <a:solidFill>
                  <a:srgbClr val="000000"/>
                </a:solidFill>
                <a:latin typeface="Arial" charset="0"/>
                <a:ea typeface="Lucida Sans Unicode" pitchFamily="34" charset="0"/>
                <a:cs typeface="Lucida Sans Unicode" pitchFamily="34" charset="0"/>
              </a:defRPr>
            </a:lvl5pPr>
            <a:lvl6pPr marL="2514600" indent="-228600" defTabSz="457200" eaLnBrk="0" fontAlgn="base" hangingPunct="0">
              <a:spcBef>
                <a:spcPts val="500"/>
              </a:spcBef>
              <a:spcAft>
                <a:spcPct val="0"/>
              </a:spcAft>
              <a:buClr>
                <a:srgbClr val="000000"/>
              </a:buClr>
              <a:buSzPct val="100000"/>
              <a:buFont typeface="Times New Roman" pitchFamily="18" charset="0"/>
              <a:defRPr sz="2000">
                <a:solidFill>
                  <a:srgbClr val="000000"/>
                </a:solidFill>
                <a:latin typeface="Arial" charset="0"/>
                <a:ea typeface="Lucida Sans Unicode" pitchFamily="34" charset="0"/>
                <a:cs typeface="Lucida Sans Unicode" pitchFamily="34" charset="0"/>
              </a:defRPr>
            </a:lvl6pPr>
            <a:lvl7pPr marL="2971800" indent="-228600" defTabSz="457200" eaLnBrk="0" fontAlgn="base" hangingPunct="0">
              <a:spcBef>
                <a:spcPts val="500"/>
              </a:spcBef>
              <a:spcAft>
                <a:spcPct val="0"/>
              </a:spcAft>
              <a:buClr>
                <a:srgbClr val="000000"/>
              </a:buClr>
              <a:buSzPct val="100000"/>
              <a:buFont typeface="Times New Roman" pitchFamily="18" charset="0"/>
              <a:defRPr sz="2000">
                <a:solidFill>
                  <a:srgbClr val="000000"/>
                </a:solidFill>
                <a:latin typeface="Arial" charset="0"/>
                <a:ea typeface="Lucida Sans Unicode" pitchFamily="34" charset="0"/>
                <a:cs typeface="Lucida Sans Unicode" pitchFamily="34" charset="0"/>
              </a:defRPr>
            </a:lvl7pPr>
            <a:lvl8pPr marL="3429000" indent="-228600" defTabSz="457200" eaLnBrk="0" fontAlgn="base" hangingPunct="0">
              <a:spcBef>
                <a:spcPts val="500"/>
              </a:spcBef>
              <a:spcAft>
                <a:spcPct val="0"/>
              </a:spcAft>
              <a:buClr>
                <a:srgbClr val="000000"/>
              </a:buClr>
              <a:buSzPct val="100000"/>
              <a:buFont typeface="Times New Roman" pitchFamily="18" charset="0"/>
              <a:defRPr sz="2000">
                <a:solidFill>
                  <a:srgbClr val="000000"/>
                </a:solidFill>
                <a:latin typeface="Arial" charset="0"/>
                <a:ea typeface="Lucida Sans Unicode" pitchFamily="34" charset="0"/>
                <a:cs typeface="Lucida Sans Unicode" pitchFamily="34" charset="0"/>
              </a:defRPr>
            </a:lvl8pPr>
            <a:lvl9pPr marL="3886200" indent="-228600" defTabSz="457200" eaLnBrk="0" fontAlgn="base" hangingPunct="0">
              <a:spcBef>
                <a:spcPts val="500"/>
              </a:spcBef>
              <a:spcAft>
                <a:spcPct val="0"/>
              </a:spcAft>
              <a:buClr>
                <a:srgbClr val="000000"/>
              </a:buClr>
              <a:buSzPct val="100000"/>
              <a:buFont typeface="Times New Roman" pitchFamily="18" charset="0"/>
              <a:defRPr sz="2000">
                <a:solidFill>
                  <a:srgbClr val="000000"/>
                </a:solidFill>
                <a:latin typeface="Arial" charset="0"/>
                <a:ea typeface="Lucida Sans Unicode" pitchFamily="34" charset="0"/>
                <a:cs typeface="Lucida Sans Unicode" pitchFamily="34" charset="0"/>
              </a:defRPr>
            </a:lvl9pPr>
          </a:lstStyle>
          <a:p>
            <a:pPr marL="0" lvl="1" indent="0" eaLnBrk="1" hangingPunct="1">
              <a:lnSpc>
                <a:spcPct val="90000"/>
              </a:lnSpc>
              <a:spcBef>
                <a:spcPct val="0"/>
              </a:spcBef>
              <a:buClr>
                <a:srgbClr val="000000"/>
              </a:buClr>
              <a:buSzPct val="100000"/>
              <a:buFont typeface="Times New Roman" panose="02020603050405020304" pitchFamily="18" charset="0"/>
              <a:buNone/>
              <a:defRPr/>
            </a:pPr>
            <a:r>
              <a:rPr lang="en-US" altLang="en-US" sz="1800" dirty="0" smtClean="0">
                <a:latin typeface="Book Antiqua" panose="02040602050305030304" pitchFamily="18" charset="0"/>
              </a:rPr>
              <a:t>After program termination in June 1969, USAF offers NASA its certified-for-space MOL suit fleet (HSD made) for Apollo 15 and subsequent use.  NASA rejects potential use because:</a:t>
            </a:r>
            <a:endParaRPr lang="en-US" altLang="en-US" sz="1800" dirty="0" smtClean="0">
              <a:solidFill>
                <a:schemeClr val="tx1"/>
              </a:solidFill>
              <a:latin typeface="Book Antiqua" panose="02040602050305030304" pitchFamily="18" charset="0"/>
            </a:endParaRPr>
          </a:p>
          <a:p>
            <a:pPr marL="742950" lvl="1" indent="-285750" eaLnBrk="1" hangingPunct="1">
              <a:lnSpc>
                <a:spcPct val="90000"/>
              </a:lnSpc>
              <a:spcBef>
                <a:spcPct val="30000"/>
              </a:spcBef>
              <a:buClr>
                <a:srgbClr val="000000"/>
              </a:buClr>
              <a:buSzPct val="100000"/>
              <a:buFont typeface="Times New Roman" panose="02020603050405020304" pitchFamily="18" charset="0"/>
              <a:buChar char="•"/>
              <a:defRPr/>
            </a:pPr>
            <a:r>
              <a:rPr lang="en-US" altLang="en-US" sz="1800" dirty="0" smtClean="0">
                <a:solidFill>
                  <a:schemeClr val="tx1"/>
                </a:solidFill>
                <a:latin typeface="Book Antiqua" panose="02040602050305030304" pitchFamily="18" charset="0"/>
              </a:rPr>
              <a:t>MOL suits not designed to interface with Apollo PLSS and LCG. </a:t>
            </a:r>
          </a:p>
          <a:p>
            <a:pPr marL="742950" lvl="1" indent="-285750" eaLnBrk="1" hangingPunct="1">
              <a:lnSpc>
                <a:spcPct val="90000"/>
              </a:lnSpc>
              <a:spcBef>
                <a:spcPct val="30000"/>
              </a:spcBef>
              <a:buClr>
                <a:srgbClr val="000000"/>
              </a:buClr>
              <a:buSzPct val="100000"/>
              <a:buFont typeface="Times New Roman" panose="02020603050405020304" pitchFamily="18" charset="0"/>
              <a:buChar char="•"/>
              <a:defRPr/>
            </a:pPr>
            <a:r>
              <a:rPr lang="en-US" altLang="en-US" sz="1800" dirty="0" smtClean="0">
                <a:solidFill>
                  <a:schemeClr val="tx1"/>
                </a:solidFill>
                <a:latin typeface="Book Antiqua" panose="02040602050305030304" pitchFamily="18" charset="0"/>
              </a:rPr>
              <a:t>MOL ITMG not designed for Lunar thermal contact requirements. </a:t>
            </a:r>
          </a:p>
          <a:p>
            <a:pPr lvl="1" eaLnBrk="1" hangingPunct="1">
              <a:lnSpc>
                <a:spcPct val="90000"/>
              </a:lnSpc>
              <a:spcBef>
                <a:spcPct val="0"/>
              </a:spcBef>
              <a:buClr>
                <a:srgbClr val="000000"/>
              </a:buClr>
              <a:buSzPct val="100000"/>
              <a:buFont typeface="Arial" charset="0"/>
              <a:buChar char="•"/>
              <a:defRPr/>
            </a:pPr>
            <a:endParaRPr lang="en-US" altLang="en-US" sz="1800" dirty="0" smtClean="0">
              <a:solidFill>
                <a:schemeClr val="tx1"/>
              </a:solidFill>
              <a:latin typeface="Book Antiqua" panose="02040602050305030304" pitchFamily="18" charset="0"/>
            </a:endParaRPr>
          </a:p>
          <a:p>
            <a:pPr lvl="1" eaLnBrk="1" hangingPunct="1">
              <a:lnSpc>
                <a:spcPct val="90000"/>
              </a:lnSpc>
              <a:spcBef>
                <a:spcPct val="0"/>
              </a:spcBef>
              <a:buClr>
                <a:srgbClr val="000000"/>
              </a:buClr>
              <a:buSzPct val="100000"/>
              <a:buFont typeface="Arial" charset="0"/>
              <a:buChar char="•"/>
              <a:defRPr/>
            </a:pPr>
            <a:endParaRPr lang="en-US" altLang="en-US" sz="1800" dirty="0" smtClean="0">
              <a:solidFill>
                <a:schemeClr val="tx1"/>
              </a:solidFill>
              <a:latin typeface="Book Antiqua" panose="02040602050305030304" pitchFamily="18" charset="0"/>
            </a:endParaRPr>
          </a:p>
        </p:txBody>
      </p:sp>
      <p:pic>
        <p:nvPicPr>
          <p:cNvPr id="103428" name="Picture 7" descr="08.3.15 1968  MH-8 Su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933450"/>
            <a:ext cx="2859088" cy="522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9" name="Rectangle 1"/>
          <p:cNvSpPr>
            <a:spLocks noChangeArrowheads="1"/>
          </p:cNvSpPr>
          <p:nvPr/>
        </p:nvSpPr>
        <p:spPr bwMode="auto">
          <a:xfrm>
            <a:off x="2895600" y="5713413"/>
            <a:ext cx="2554288"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marL="0" lvl="1" indent="0" algn="ctr" eaLnBrk="1" hangingPunct="1">
              <a:lnSpc>
                <a:spcPct val="90000"/>
              </a:lnSpc>
              <a:spcBef>
                <a:spcPts val="600"/>
              </a:spcBef>
            </a:pPr>
            <a:r>
              <a:rPr lang="en-US" altLang="en-US" sz="1600" b="1">
                <a:solidFill>
                  <a:schemeClr val="tx1"/>
                </a:solidFill>
                <a:latin typeface="Book Antiqua" panose="02040602050305030304" pitchFamily="18" charset="0"/>
              </a:rPr>
              <a:t>Suit Subject MOL Pilot Dick Lawyer Shown</a:t>
            </a:r>
          </a:p>
        </p:txBody>
      </p:sp>
      <p:sp>
        <p:nvSpPr>
          <p:cNvPr id="103430" name="Text Box 1"/>
          <p:cNvSpPr txBox="1">
            <a:spLocks noChangeArrowheads="1"/>
          </p:cNvSpPr>
          <p:nvPr/>
        </p:nvSpPr>
        <p:spPr bwMode="auto">
          <a:xfrm>
            <a:off x="4572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05475" name="Text Box 2"/>
          <p:cNvSpPr txBox="1">
            <a:spLocks noChangeArrowheads="1"/>
          </p:cNvSpPr>
          <p:nvPr/>
        </p:nvSpPr>
        <p:spPr bwMode="auto">
          <a:xfrm>
            <a:off x="457200" y="1006475"/>
            <a:ext cx="4191000"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No one remembers exactly who was responsible for the idea that many called the “Omega Project.”  It seems to have germinated in the ranks of NASA or ILC engineering sometime in very late 1967 or early 1968.  The first known activity appears to have been a very informal study conducted in the summer of 1968 by NASA and ILC field personnel.  This “study” permitted a closer look at entry concepts.  This was accomplished by taking several obsolete A5L and/or A6L suits and sewing on zippers to represent proposed entry configurations.  Then ILC technicians cut the pressure garment along the opening plain of the zipper to evaluate these various concepts.  This effort ultimately produced two configurations that were called the “A8L” and “A9L.”</a:t>
            </a:r>
            <a:r>
              <a:rPr lang="en-US" altLang="en-US" sz="1600" baseline="30000">
                <a:solidFill>
                  <a:schemeClr val="tx1"/>
                </a:solidFill>
                <a:latin typeface="Book Antiqua" panose="02040602050305030304" pitchFamily="18" charset="0"/>
              </a:rPr>
              <a:t> </a:t>
            </a:r>
            <a:r>
              <a:rPr lang="en-US" altLang="en-US" sz="1600">
                <a:solidFill>
                  <a:schemeClr val="tx1"/>
                </a:solidFill>
                <a:latin typeface="Book Antiqua" panose="02040602050305030304" pitchFamily="18" charset="0"/>
              </a:rPr>
              <a:t>  The “Omega Project” was proposed to fund the building of A8L and A9L prototypes to permit competitive evaluation.  </a:t>
            </a: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 </a:t>
            </a:r>
          </a:p>
        </p:txBody>
      </p:sp>
      <p:sp>
        <p:nvSpPr>
          <p:cNvPr id="105476" name="Rectangle 3"/>
          <p:cNvSpPr>
            <a:spLocks noChangeArrowheads="1"/>
          </p:cNvSpPr>
          <p:nvPr/>
        </p:nvSpPr>
        <p:spPr bwMode="auto">
          <a:xfrm>
            <a:off x="5029200" y="6215063"/>
            <a:ext cx="3505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600">
                <a:solidFill>
                  <a:srgbClr val="000000"/>
                </a:solidFill>
                <a:latin typeface="Book Antiqua" panose="02040602050305030304" pitchFamily="18" charset="0"/>
              </a:rPr>
              <a:t>An Omega Effort Slide</a:t>
            </a:r>
            <a:endParaRPr lang="en-US" altLang="en-US" sz="1600">
              <a:latin typeface="Book Antiqua" panose="02040602050305030304" pitchFamily="18" charset="0"/>
            </a:endParaRPr>
          </a:p>
        </p:txBody>
      </p:sp>
      <p:pic>
        <p:nvPicPr>
          <p:cNvPr id="105477" name="Picture 5" descr="3.14h Omeg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109663"/>
            <a:ext cx="4129088"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8" name="Text Box 1"/>
          <p:cNvSpPr txBox="1">
            <a:spLocks noChangeArrowheads="1"/>
          </p:cNvSpPr>
          <p:nvPr/>
        </p:nvSpPr>
        <p:spPr bwMode="auto">
          <a:xfrm>
            <a:off x="67056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894F95B4-E5C1-4253-8922-9429C6DD2758}" type="slidenum">
              <a:rPr lang="en-US" altLang="en-US" sz="1400"/>
              <a:pPr algn="r" eaLnBrk="1" hangingPunct="1">
                <a:spcBef>
                  <a:spcPct val="0"/>
                </a:spcBef>
              </a:pPr>
              <a:t>51</a:t>
            </a:fld>
            <a:endParaRPr lang="en-US" altLang="en-US" sz="1400"/>
          </a:p>
        </p:txBody>
      </p:sp>
      <p:sp>
        <p:nvSpPr>
          <p:cNvPr id="105479" name="Text Box 1"/>
          <p:cNvSpPr txBox="1">
            <a:spLocks noChangeArrowheads="1"/>
          </p:cNvSpPr>
          <p:nvPr/>
        </p:nvSpPr>
        <p:spPr bwMode="auto">
          <a:xfrm>
            <a:off x="4572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07523" name="Text Box 2"/>
          <p:cNvSpPr txBox="1">
            <a:spLocks noChangeArrowheads="1"/>
          </p:cNvSpPr>
          <p:nvPr/>
        </p:nvSpPr>
        <p:spPr bwMode="auto">
          <a:xfrm>
            <a:off x="457200" y="838200"/>
            <a:ext cx="5241925"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While the technical definition of the A8L concept has been lost, there is perhaps a clue in a patent application initiated by ILC personnel in 1968.  A concept by NASA’s James V. Correale Jr. (ref. US Patent 3221339) was acknowledged in a listing of developments that contributed to the Apollo PSA.  However, this acknowledgement was without explanation and the concept (shown right) has no known fabrication or evaluation in the Apollo Program.  </a:t>
            </a:r>
          </a:p>
          <a:p>
            <a:pPr eaLnBrk="1" hangingPunct="1">
              <a:buClr>
                <a:srgbClr val="000000"/>
              </a:buClr>
              <a:buSzPct val="100000"/>
              <a:buFont typeface="Times New Roman" panose="02020603050405020304" pitchFamily="18" charset="0"/>
              <a:buNone/>
            </a:pPr>
            <a:endParaRPr lang="en-US" altLang="en-US" sz="1600">
              <a:solidFill>
                <a:schemeClr val="tx1"/>
              </a:solidFill>
              <a:latin typeface="Book Antiqua" panose="02040602050305030304" pitchFamily="18" charset="0"/>
            </a:endParaRP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It is unclear if A8L and A9L prototypes were actually built.  Differing versions of history have not been proved or disproved.</a:t>
            </a:r>
          </a:p>
          <a:p>
            <a:pPr eaLnBrk="1" hangingPunct="1">
              <a:buClr>
                <a:srgbClr val="000000"/>
              </a:buClr>
              <a:buSzPct val="100000"/>
              <a:buFont typeface="Times New Roman" panose="02020603050405020304" pitchFamily="18" charset="0"/>
              <a:buNone/>
            </a:pPr>
            <a:endParaRPr lang="en-US" altLang="en-US" sz="1600">
              <a:solidFill>
                <a:schemeClr val="tx1"/>
              </a:solidFill>
              <a:latin typeface="Book Antiqua" panose="02040602050305030304" pitchFamily="18" charset="0"/>
            </a:endParaRP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The funding for Omega Project was never approved.  The NASA/ILC technical teams were obliged to propose one concept for a funded prototype.  The concept selected was A9L, which was subsequently re-identified A7LB to indicate this was not a new design that should have been competed, but rather a slight modification of the existing A7L design.  </a:t>
            </a:r>
          </a:p>
          <a:p>
            <a:pPr eaLnBrk="1" hangingPunct="1">
              <a:buClr>
                <a:srgbClr val="000000"/>
              </a:buClr>
              <a:buSzPct val="100000"/>
              <a:buFont typeface="Times New Roman" panose="02020603050405020304" pitchFamily="18" charset="0"/>
              <a:buNone/>
            </a:pPr>
            <a:endParaRPr lang="en-US" altLang="en-US" sz="1600">
              <a:solidFill>
                <a:schemeClr val="tx1"/>
              </a:solidFill>
              <a:latin typeface="Book Antiqua" panose="02040602050305030304" pitchFamily="18" charset="0"/>
            </a:endParaRPr>
          </a:p>
        </p:txBody>
      </p:sp>
      <p:sp>
        <p:nvSpPr>
          <p:cNvPr id="107524" name="Rectangle 3"/>
          <p:cNvSpPr>
            <a:spLocks noChangeArrowheads="1"/>
          </p:cNvSpPr>
          <p:nvPr/>
        </p:nvSpPr>
        <p:spPr bwMode="auto">
          <a:xfrm>
            <a:off x="5600700" y="5943600"/>
            <a:ext cx="3771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Possible “A8L” Entry System</a:t>
            </a:r>
            <a:endParaRPr lang="en-US" altLang="en-US" sz="1400">
              <a:latin typeface="Book Antiqua" panose="02040602050305030304" pitchFamily="18" charset="0"/>
            </a:endParaRPr>
          </a:p>
        </p:txBody>
      </p:sp>
      <p:sp>
        <p:nvSpPr>
          <p:cNvPr id="107525"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pic>
        <p:nvPicPr>
          <p:cNvPr id="10752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49938" y="228600"/>
            <a:ext cx="2760662" cy="565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7"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27B5737-B209-4FBC-BCCC-5D1B2A24D74F}" type="slidenum">
              <a:rPr lang="en-US" altLang="en-US" sz="1400"/>
              <a:pPr algn="r" eaLnBrk="1" hangingPunct="1">
                <a:spcBef>
                  <a:spcPct val="0"/>
                </a:spcBef>
              </a:pPr>
              <a:t>52</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09571" name="Rectangle 3"/>
          <p:cNvSpPr>
            <a:spLocks noChangeArrowheads="1"/>
          </p:cNvSpPr>
          <p:nvPr/>
        </p:nvSpPr>
        <p:spPr bwMode="auto">
          <a:xfrm>
            <a:off x="609600" y="4545013"/>
            <a:ext cx="37719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A9L/A7LB (EV) Restraint System (above)</a:t>
            </a:r>
            <a:endParaRPr lang="en-US" altLang="en-US" sz="1400">
              <a:latin typeface="Book Antiqua" panose="02040602050305030304" pitchFamily="18" charset="0"/>
            </a:endParaRPr>
          </a:p>
        </p:txBody>
      </p:sp>
      <p:pic>
        <p:nvPicPr>
          <p:cNvPr id="109572" name="Picture 6" descr="3.14n  1970-72  A7LB Restraint System.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914400"/>
            <a:ext cx="42672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3" name="Text Box 1"/>
          <p:cNvSpPr txBox="1">
            <a:spLocks noChangeArrowheads="1"/>
          </p:cNvSpPr>
          <p:nvPr/>
        </p:nvSpPr>
        <p:spPr bwMode="auto">
          <a:xfrm>
            <a:off x="6629400" y="6415088"/>
            <a:ext cx="2133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D123AA40-8084-441F-AE77-E77E7BE16F53}" type="slidenum">
              <a:rPr lang="en-US" altLang="en-US" sz="1400"/>
              <a:pPr algn="r" eaLnBrk="1" hangingPunct="1">
                <a:spcBef>
                  <a:spcPct val="0"/>
                </a:spcBef>
              </a:pPr>
              <a:t>53</a:t>
            </a:fld>
            <a:endParaRPr lang="en-US" altLang="en-US" sz="1400"/>
          </a:p>
        </p:txBody>
      </p:sp>
      <p:sp>
        <p:nvSpPr>
          <p:cNvPr id="109574"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pic>
        <p:nvPicPr>
          <p:cNvPr id="109575"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53000" y="750888"/>
            <a:ext cx="3970338" cy="557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6" name="Rectangle 3"/>
          <p:cNvSpPr>
            <a:spLocks noChangeArrowheads="1"/>
          </p:cNvSpPr>
          <p:nvPr/>
        </p:nvSpPr>
        <p:spPr bwMode="auto">
          <a:xfrm>
            <a:off x="1828800" y="5599113"/>
            <a:ext cx="3200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NASA’s Joe McMann Testing a Prototype A7LB EV (right)</a:t>
            </a:r>
            <a:endParaRPr lang="en-US" altLang="en-US" sz="1400">
              <a:latin typeface="Book Antiqua" panose="02040602050305030304"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11619" name="Rectangle 3"/>
          <p:cNvSpPr>
            <a:spLocks noChangeArrowheads="1"/>
          </p:cNvSpPr>
          <p:nvPr/>
        </p:nvSpPr>
        <p:spPr bwMode="auto">
          <a:xfrm>
            <a:off x="2819400" y="6092825"/>
            <a:ext cx="6019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EVA Configuration           IVA Configuration      Without Covers</a:t>
            </a:r>
            <a:endParaRPr lang="en-US" altLang="en-US" sz="1400">
              <a:latin typeface="Book Antiqua" panose="02040602050305030304" pitchFamily="18" charset="0"/>
            </a:endParaRPr>
          </a:p>
        </p:txBody>
      </p:sp>
      <p:pic>
        <p:nvPicPr>
          <p:cNvPr id="111620" name="Picture 5" descr="3.14p 1970 ILC A7LB Suit w-out covers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1600200"/>
            <a:ext cx="2039938" cy="443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1" name="Picture 6" descr="3.14o Apollo 15-17 EV EMU EVA &amp; IVA Confi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1216025"/>
            <a:ext cx="3956050"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2" name="Rectangle 3"/>
          <p:cNvSpPr>
            <a:spLocks noChangeArrowheads="1"/>
          </p:cNvSpPr>
          <p:nvPr/>
        </p:nvSpPr>
        <p:spPr bwMode="auto">
          <a:xfrm>
            <a:off x="420688" y="838200"/>
            <a:ext cx="6589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The Apollo 15-17 Extra-Vehicular Configuration</a:t>
            </a:r>
            <a:endParaRPr lang="en-US" altLang="en-US">
              <a:latin typeface="Book Antiqua" panose="02040602050305030304" pitchFamily="18" charset="0"/>
            </a:endParaRPr>
          </a:p>
        </p:txBody>
      </p:sp>
      <p:sp>
        <p:nvSpPr>
          <p:cNvPr id="111623"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F5429D2D-BD34-4825-8480-C9DF8CBFBC39}" type="slidenum">
              <a:rPr lang="en-US" altLang="en-US" sz="1400"/>
              <a:pPr algn="r" eaLnBrk="1" hangingPunct="1">
                <a:spcBef>
                  <a:spcPct val="0"/>
                </a:spcBef>
              </a:pPr>
              <a:t>54</a:t>
            </a:fld>
            <a:endParaRPr lang="en-US" altLang="en-US" sz="1400"/>
          </a:p>
        </p:txBody>
      </p:sp>
      <p:sp>
        <p:nvSpPr>
          <p:cNvPr id="111624"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
        <p:nvSpPr>
          <p:cNvPr id="111625" name="Text Box 2"/>
          <p:cNvSpPr txBox="1">
            <a:spLocks noChangeArrowheads="1"/>
          </p:cNvSpPr>
          <p:nvPr/>
        </p:nvSpPr>
        <p:spPr bwMode="auto">
          <a:xfrm>
            <a:off x="457200" y="1295400"/>
            <a:ext cx="2514600" cy="376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As NASA elected to re-use existing, rear-entry A7L suits for Apollo 15 and subsequent CMP use (discussed later).  </a:t>
            </a:r>
          </a:p>
          <a:p>
            <a:pPr eaLnBrk="1" hangingPunct="1">
              <a:buClr>
                <a:srgbClr val="000000"/>
              </a:buClr>
              <a:buSzPct val="100000"/>
              <a:buFont typeface="Times New Roman" panose="02020603050405020304" pitchFamily="18" charset="0"/>
              <a:buNone/>
            </a:pPr>
            <a:endParaRPr lang="en-US" altLang="en-US" sz="1600">
              <a:solidFill>
                <a:schemeClr val="tx1"/>
              </a:solidFill>
              <a:latin typeface="Book Antiqua" panose="02040602050305030304" pitchFamily="18" charset="0"/>
            </a:endParaRPr>
          </a:p>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The new side entry, former A9L configuration became the A7LB EV.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13667" name="Text Box 2"/>
          <p:cNvSpPr txBox="1">
            <a:spLocks noChangeArrowheads="1"/>
          </p:cNvSpPr>
          <p:nvPr/>
        </p:nvSpPr>
        <p:spPr bwMode="auto">
          <a:xfrm>
            <a:off x="457200" y="838200"/>
            <a:ext cx="4114800"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r>
              <a:rPr lang="en-US" altLang="en-US" sz="1500">
                <a:solidFill>
                  <a:schemeClr val="tx1"/>
                </a:solidFill>
                <a:latin typeface="Book Antiqua" panose="02040602050305030304" pitchFamily="18" charset="0"/>
              </a:rPr>
              <a:t>This last version of the Apollo PLSS was the -7 (dash seven).  The challenge was to retain the external envelope, but produce a system that was certified for 8 hours of operation at an average metabolic rate of 930 btu/hr. or 6 hours of life at an average metabolic rate of 1204 btu/hr.  The Apollo -6 PLSS was certified for 4 and 6 hours, respectively.  </a:t>
            </a:r>
          </a:p>
          <a:p>
            <a:pPr eaLnBrk="1" hangingPunct="1">
              <a:buClr>
                <a:srgbClr val="000000"/>
              </a:buClr>
              <a:buSzPct val="100000"/>
              <a:buFont typeface="Times New Roman" panose="02020603050405020304" pitchFamily="18" charset="0"/>
              <a:buNone/>
            </a:pPr>
            <a:r>
              <a:rPr lang="en-US" altLang="en-US" sz="1500">
                <a:solidFill>
                  <a:schemeClr val="tx1"/>
                </a:solidFill>
                <a:latin typeface="Book Antiqua" panose="02040602050305030304" pitchFamily="18" charset="0"/>
              </a:rPr>
              <a:t> </a:t>
            </a:r>
          </a:p>
          <a:p>
            <a:pPr eaLnBrk="1" hangingPunct="1">
              <a:buClr>
                <a:srgbClr val="000000"/>
              </a:buClr>
              <a:buSzPct val="100000"/>
              <a:buFont typeface="Times New Roman" panose="02020603050405020304" pitchFamily="18" charset="0"/>
              <a:buNone/>
            </a:pPr>
            <a:r>
              <a:rPr lang="en-US" altLang="en-US" sz="1500">
                <a:solidFill>
                  <a:schemeClr val="tx1"/>
                </a:solidFill>
                <a:latin typeface="Book Antiqua" panose="02040602050305030304" pitchFamily="18" charset="0"/>
              </a:rPr>
              <a:t>The -7 Apollo PLSS, like its -6 predecessor, operated flawlessly (within operating parameters) on all the Lunar missions.  The -7 PLSS routinely performed 7-hour plus EVAs, returning to the Lunar Module with capacity to spare.  On December 12, 1972, the world's record for the longest EVA, 7 hours and 37 minutes, was set by Apollo 17 astronauts Cernan and Schmitt with the HSD Apollo PLSS.  This record remained until May 13, 1992, when the STS-49 astronauts Thuot, Hieb, and Akers performed an 8-hour and 39- minute EVA using the HS-designed and made Shuttle PLSSs.</a:t>
            </a:r>
          </a:p>
          <a:p>
            <a:pPr eaLnBrk="1" hangingPunct="1">
              <a:buClr>
                <a:srgbClr val="000000"/>
              </a:buClr>
              <a:buSzPct val="100000"/>
              <a:buFont typeface="Times New Roman" panose="02020603050405020304" pitchFamily="18" charset="0"/>
              <a:buNone/>
            </a:pPr>
            <a:endParaRPr lang="en-US" altLang="en-US" sz="1500">
              <a:solidFill>
                <a:schemeClr val="tx1"/>
              </a:solidFill>
              <a:latin typeface="Book Antiqua" panose="02040602050305030304" pitchFamily="18" charset="0"/>
            </a:endParaRPr>
          </a:p>
        </p:txBody>
      </p:sp>
      <p:sp>
        <p:nvSpPr>
          <p:cNvPr id="113668" name="Rectangle 3"/>
          <p:cNvSpPr>
            <a:spLocks noChangeArrowheads="1"/>
          </p:cNvSpPr>
          <p:nvPr/>
        </p:nvSpPr>
        <p:spPr bwMode="auto">
          <a:xfrm>
            <a:off x="4724400" y="6172200"/>
            <a:ext cx="3276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chemeClr val="tx1"/>
                </a:solidFill>
                <a:latin typeface="Book Antiqua" panose="02040602050305030304" pitchFamily="18" charset="0"/>
              </a:rPr>
              <a:t>The "Lunar Rover" 8-Hour PLSS</a:t>
            </a:r>
          </a:p>
        </p:txBody>
      </p:sp>
      <p:pic>
        <p:nvPicPr>
          <p:cNvPr id="113669" name="Picture 5" descr="3.14r1 1970 -7 PLSS w-out TMG ECA36286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914400"/>
            <a:ext cx="3959225" cy="51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670"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FBAED497-F35F-4F5D-947A-443291845B26}" type="slidenum">
              <a:rPr lang="en-US" altLang="en-US" sz="1400"/>
              <a:pPr algn="r" eaLnBrk="1" hangingPunct="1">
                <a:spcBef>
                  <a:spcPct val="0"/>
                </a:spcBef>
              </a:pPr>
              <a:t>55</a:t>
            </a:fld>
            <a:endParaRPr lang="en-US" altLang="en-US" sz="1400"/>
          </a:p>
        </p:txBody>
      </p:sp>
      <p:sp>
        <p:nvSpPr>
          <p:cNvPr id="113671"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15715" name="Rectangle 3"/>
          <p:cNvSpPr>
            <a:spLocks noChangeArrowheads="1"/>
          </p:cNvSpPr>
          <p:nvPr/>
        </p:nvSpPr>
        <p:spPr bwMode="auto">
          <a:xfrm>
            <a:off x="1447800" y="6135688"/>
            <a:ext cx="6934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The </a:t>
            </a:r>
            <a:r>
              <a:rPr lang="en-US" altLang="en-US">
                <a:solidFill>
                  <a:schemeClr val="tx1"/>
                </a:solidFill>
                <a:latin typeface="Book Antiqua" panose="02040602050305030304" pitchFamily="18" charset="0"/>
              </a:rPr>
              <a:t>Buddy Secondary Life Support System </a:t>
            </a:r>
            <a:endParaRPr lang="en-US" altLang="en-US">
              <a:latin typeface="Book Antiqua" panose="02040602050305030304" pitchFamily="18" charset="0"/>
            </a:endParaRPr>
          </a:p>
        </p:txBody>
      </p:sp>
      <p:pic>
        <p:nvPicPr>
          <p:cNvPr id="115716" name="Picture 5" descr="3.142 1970-72 Apollo -7 BLSS Diagram.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5250" y="2478088"/>
            <a:ext cx="574357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7" name="Text Box 2"/>
          <p:cNvSpPr txBox="1">
            <a:spLocks noChangeArrowheads="1"/>
          </p:cNvSpPr>
          <p:nvPr/>
        </p:nvSpPr>
        <p:spPr bwMode="auto">
          <a:xfrm>
            <a:off x="457200" y="725488"/>
            <a:ext cx="81534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The Buddy Secondary Life Support System (BSLSS) as part of an effort to reduce costs for the Apollo 15 and later missions.  With minor modification, the Apollo 15 and later   -7 PLSS had the capacity to support the cooling needs of two astronauts simultaneously.  If a PLSS failed, the BSLSS allowed two astronauts to share the cooling from the other, working PLSS.  The crewmember with the failed PLSS would activate and set his OPS on the "low flow" to extend his back-up life support from 30 to 75 minutes.</a:t>
            </a:r>
          </a:p>
        </p:txBody>
      </p:sp>
      <p:sp>
        <p:nvSpPr>
          <p:cNvPr id="115718"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C3E28F25-D55F-4B94-9710-CDB18F7040E2}" type="slidenum">
              <a:rPr lang="en-US" altLang="en-US" sz="1400"/>
              <a:pPr algn="r" eaLnBrk="1" hangingPunct="1">
                <a:spcBef>
                  <a:spcPct val="0"/>
                </a:spcBef>
              </a:pPr>
              <a:t>56</a:t>
            </a:fld>
            <a:endParaRPr lang="en-US" altLang="en-US" sz="1400"/>
          </a:p>
        </p:txBody>
      </p:sp>
      <p:sp>
        <p:nvSpPr>
          <p:cNvPr id="115719" name="Text Box 1"/>
          <p:cNvSpPr txBox="1">
            <a:spLocks noChangeArrowheads="1"/>
          </p:cNvSpPr>
          <p:nvPr/>
        </p:nvSpPr>
        <p:spPr bwMode="auto">
          <a:xfrm>
            <a:off x="457200" y="762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17763" name="Text Box 2"/>
          <p:cNvSpPr txBox="1">
            <a:spLocks noChangeArrowheads="1"/>
          </p:cNvSpPr>
          <p:nvPr/>
        </p:nvSpPr>
        <p:spPr bwMode="auto">
          <a:xfrm>
            <a:off x="457200" y="1116013"/>
            <a:ext cx="8226425"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endParaRPr lang="en-US" altLang="en-US" sz="1600">
              <a:solidFill>
                <a:schemeClr val="tx1"/>
              </a:solidFill>
            </a:endParaRPr>
          </a:p>
        </p:txBody>
      </p:sp>
      <p:sp>
        <p:nvSpPr>
          <p:cNvPr id="117764" name="Text Box 2"/>
          <p:cNvSpPr txBox="1">
            <a:spLocks noChangeArrowheads="1"/>
          </p:cNvSpPr>
          <p:nvPr/>
        </p:nvSpPr>
        <p:spPr bwMode="auto">
          <a:xfrm>
            <a:off x="381000" y="1420813"/>
            <a:ext cx="2514600" cy="284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Most of the 15-17 Apollo CMP A7LB PSAs were retrofitted rear entry A7L EV PSAs. Conversion was accomplished by the removal of the LCGs and MWCs.  A limited quantity of new-build A7LB CMP PSAs were manufactured to support Apollo 17. </a:t>
            </a:r>
          </a:p>
        </p:txBody>
      </p:sp>
      <p:pic>
        <p:nvPicPr>
          <p:cNvPr id="117765" name="Picture 6" descr="3.14q Apollo 15-17 CMP EMU EVA &amp; IVA Confi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94013" y="1752600"/>
            <a:ext cx="3783012" cy="406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766" name="Picture 7" descr="3.14t 1970 CMP A7LB PSA Without Covers 00848026 croppe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1752600"/>
            <a:ext cx="1828800" cy="406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7" name="Rectangle 3"/>
          <p:cNvSpPr>
            <a:spLocks noChangeArrowheads="1"/>
          </p:cNvSpPr>
          <p:nvPr/>
        </p:nvSpPr>
        <p:spPr bwMode="auto">
          <a:xfrm>
            <a:off x="2971800" y="5891213"/>
            <a:ext cx="6019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sz="1400">
                <a:solidFill>
                  <a:srgbClr val="000000"/>
                </a:solidFill>
                <a:latin typeface="Book Antiqua" panose="02040602050305030304" pitchFamily="18" charset="0"/>
              </a:rPr>
              <a:t>EVA Configuration           IVA Configuration   Retrofit Without Covers</a:t>
            </a:r>
            <a:endParaRPr lang="en-US" altLang="en-US" sz="1400">
              <a:latin typeface="Book Antiqua" panose="02040602050305030304" pitchFamily="18" charset="0"/>
            </a:endParaRPr>
          </a:p>
        </p:txBody>
      </p:sp>
      <p:sp>
        <p:nvSpPr>
          <p:cNvPr id="117768" name="Rectangle 3"/>
          <p:cNvSpPr>
            <a:spLocks noChangeArrowheads="1"/>
          </p:cNvSpPr>
          <p:nvPr/>
        </p:nvSpPr>
        <p:spPr bwMode="auto">
          <a:xfrm>
            <a:off x="228600" y="925513"/>
            <a:ext cx="4038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The Apollo 15-17 CMP Configuration</a:t>
            </a:r>
            <a:endParaRPr lang="en-US" altLang="en-US">
              <a:latin typeface="Book Antiqua" panose="02040602050305030304" pitchFamily="18" charset="0"/>
            </a:endParaRPr>
          </a:p>
        </p:txBody>
      </p:sp>
      <p:sp>
        <p:nvSpPr>
          <p:cNvPr id="117769"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F6691BA-36CB-4D5C-9CBF-8FAECE223CBE}" type="slidenum">
              <a:rPr lang="en-US" altLang="en-US" sz="1400"/>
              <a:pPr algn="r" eaLnBrk="1" hangingPunct="1">
                <a:spcBef>
                  <a:spcPct val="0"/>
                </a:spcBef>
              </a:pPr>
              <a:t>57</a:t>
            </a:fld>
            <a:endParaRPr lang="en-US" altLang="en-US" sz="1400"/>
          </a:p>
        </p:txBody>
      </p:sp>
      <p:sp>
        <p:nvSpPr>
          <p:cNvPr id="117770"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19811" name="Rectangle 3"/>
          <p:cNvSpPr>
            <a:spLocks noChangeArrowheads="1"/>
          </p:cNvSpPr>
          <p:nvPr/>
        </p:nvSpPr>
        <p:spPr bwMode="auto">
          <a:xfrm>
            <a:off x="533400" y="6184900"/>
            <a:ext cx="8153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buClr>
                <a:srgbClr val="000000"/>
              </a:buClr>
              <a:buSzPct val="100000"/>
              <a:buFont typeface="Times New Roman" panose="02020603050405020304" pitchFamily="18" charset="0"/>
              <a:buNone/>
            </a:pPr>
            <a:r>
              <a:rPr lang="en-US" altLang="en-US">
                <a:solidFill>
                  <a:srgbClr val="000000"/>
                </a:solidFill>
                <a:latin typeface="Book Antiqua" panose="02040602050305030304" pitchFamily="18" charset="0"/>
              </a:rPr>
              <a:t>Man’s Last Deep Space Occurred With Apollo 17</a:t>
            </a:r>
            <a:endParaRPr lang="en-US" altLang="en-US">
              <a:latin typeface="Book Antiqua" panose="02040602050305030304" pitchFamily="18" charset="0"/>
            </a:endParaRPr>
          </a:p>
        </p:txBody>
      </p:sp>
      <p:pic>
        <p:nvPicPr>
          <p:cNvPr id="119812" name="Picture 5" descr="3.14u 1972 Apollo 17 Trans-Earth CMP Evans Deep Space EVA as17-152-2339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774700"/>
            <a:ext cx="8077200" cy="542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813" name="Text Box 1"/>
          <p:cNvSpPr txBox="1">
            <a:spLocks noChangeArrowheads="1"/>
          </p:cNvSpPr>
          <p:nvPr/>
        </p:nvSpPr>
        <p:spPr bwMode="auto">
          <a:xfrm>
            <a:off x="66294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D2A58B8-96DB-41D0-BD47-4A6DFB2DDCD7}" type="slidenum">
              <a:rPr lang="en-US" altLang="en-US" sz="1400"/>
              <a:pPr algn="r" eaLnBrk="1" hangingPunct="1">
                <a:spcBef>
                  <a:spcPct val="0"/>
                </a:spcBef>
              </a:pPr>
              <a:t>58</a:t>
            </a:fld>
            <a:endParaRPr lang="en-US" altLang="en-US" sz="1400"/>
          </a:p>
        </p:txBody>
      </p:sp>
      <p:sp>
        <p:nvSpPr>
          <p:cNvPr id="119814" name="Text Box 1"/>
          <p:cNvSpPr txBox="1">
            <a:spLocks noChangeArrowheads="1"/>
          </p:cNvSpPr>
          <p:nvPr/>
        </p:nvSpPr>
        <p:spPr bwMode="auto">
          <a:xfrm>
            <a:off x="457200" y="762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21859" name="Text Box 2"/>
          <p:cNvSpPr txBox="1">
            <a:spLocks noChangeArrowheads="1"/>
          </p:cNvSpPr>
          <p:nvPr/>
        </p:nvSpPr>
        <p:spPr bwMode="auto">
          <a:xfrm>
            <a:off x="460375" y="914400"/>
            <a:ext cx="8226425"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lnSpc>
                <a:spcPct val="85000"/>
              </a:lnSpc>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Description:</a:t>
            </a:r>
            <a:r>
              <a:rPr lang="en-US" altLang="en-US" sz="800">
                <a:solidFill>
                  <a:schemeClr val="tx1"/>
                </a:solidFill>
                <a:latin typeface="Book Antiqua" panose="02040602050305030304" pitchFamily="18" charset="0"/>
              </a:rPr>
              <a:t>  </a:t>
            </a:r>
            <a:r>
              <a:rPr lang="en-US" altLang="en-US" sz="1600">
                <a:solidFill>
                  <a:schemeClr val="tx1"/>
                </a:solidFill>
                <a:latin typeface="Book Antiqua" panose="02040602050305030304" pitchFamily="18" charset="0"/>
              </a:rPr>
              <a:t>The A7LB EV and CMP PSAs were designed and manufactured by ILC Industries of Dover, Delaware (a separate business entity partially owned by ILC).  The Apollo PLSS/OPS was developed and manufactured by HS of Windsor Locks, Connecticut. </a:t>
            </a:r>
            <a:endParaRPr lang="en-US" altLang="en-US" sz="800">
              <a:solidFill>
                <a:schemeClr val="tx1"/>
              </a:solidFill>
              <a:latin typeface="Book Antiqua" panose="02040602050305030304" pitchFamily="18" charset="0"/>
            </a:endParaRPr>
          </a:p>
          <a:p>
            <a:pPr eaLnBrk="1" hangingPunct="1">
              <a:lnSpc>
                <a:spcPct val="85000"/>
              </a:lnSpc>
              <a:spcBef>
                <a:spcPct val="30000"/>
              </a:spcBef>
              <a:buClr>
                <a:srgbClr val="000000"/>
              </a:buClr>
              <a:buSzPct val="100000"/>
              <a:buFont typeface="Times New Roman" panose="02020603050405020304" pitchFamily="18" charset="0"/>
              <a:buNone/>
            </a:pPr>
            <a:r>
              <a:rPr lang="en-US" altLang="en-US" sz="800">
                <a:solidFill>
                  <a:schemeClr val="tx1"/>
                </a:solidFill>
                <a:latin typeface="Book Antiqua" panose="02040602050305030304" pitchFamily="18" charset="0"/>
              </a:rPr>
              <a:t> </a:t>
            </a:r>
          </a:p>
          <a:p>
            <a:pPr eaLnBrk="1" hangingPunct="1">
              <a:lnSpc>
                <a:spcPct val="85000"/>
              </a:lnSpc>
              <a:spcBef>
                <a:spcPct val="3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Development &amp; Operational Dates:  Development for this configuration started in 1968 and were evolutionary improvements on the preceding systems.  First flight was in 1971.  This last Apollo EMU supported 3 flights, 13 EVAs (12, two-astronaut; 1, one-man “Stand-up EVA”) for a total of 127.8 man-hours outside the spacecraft.</a:t>
            </a:r>
            <a:endParaRPr lang="en-US" altLang="en-US" sz="800">
              <a:solidFill>
                <a:schemeClr val="tx1"/>
              </a:solidFill>
              <a:latin typeface="Book Antiqua" panose="02040602050305030304" pitchFamily="18" charset="0"/>
            </a:endParaRPr>
          </a:p>
          <a:p>
            <a:pPr eaLnBrk="1" hangingPunct="1">
              <a:lnSpc>
                <a:spcPct val="85000"/>
              </a:lnSpc>
              <a:spcBef>
                <a:spcPct val="30000"/>
              </a:spcBef>
              <a:buClr>
                <a:srgbClr val="000000"/>
              </a:buClr>
              <a:buSzPct val="100000"/>
              <a:buFont typeface="Times New Roman" panose="02020603050405020304" pitchFamily="18" charset="0"/>
              <a:buNone/>
            </a:pPr>
            <a:endParaRPr lang="en-US" altLang="en-US" sz="800">
              <a:solidFill>
                <a:schemeClr val="tx1"/>
              </a:solidFill>
              <a:latin typeface="Book Antiqua" panose="02040602050305030304" pitchFamily="18" charset="0"/>
            </a:endParaRPr>
          </a:p>
          <a:p>
            <a:pPr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Technical Characteristics:  </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Operating Press. (Nom.):   			3.7 psi (25.5 kPa)</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IVA PSA Weight:	   				55 nom., 62 max. lbs (25 / 28 kg)</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EVA PSA Weight:	   				67 nom., 83 max. lbs (30 / 37.6 kg)</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Weight @ 1-G:	   				134 lbs (60.8 kg) fully charged max.</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EVA System Weight:				212 lbs (96 kg)</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Minimum Hatch Size:	    			30 in. X 30 in. (762 mm X 762 mm)</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EVA, Primary:	    				7 hrs certified, used 7.62 hrs</a:t>
            </a:r>
          </a:p>
          <a:p>
            <a:pPr lvl="1"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LSS, EVA, Backup:	    				30 minutes (never used)</a:t>
            </a:r>
          </a:p>
          <a:p>
            <a:pPr eaLnBrk="1" hangingPunct="1">
              <a:lnSpc>
                <a:spcPct val="85000"/>
              </a:lnSpc>
              <a:spcBef>
                <a:spcPct val="30000"/>
              </a:spcBef>
              <a:buClr>
                <a:srgbClr val="000000"/>
              </a:buClr>
              <a:buSzPct val="100000"/>
              <a:buFont typeface="Times New Roman" panose="02020603050405020304" pitchFamily="18" charset="0"/>
              <a:buNone/>
            </a:pPr>
            <a:endParaRPr lang="en-US" altLang="en-US" sz="1600">
              <a:solidFill>
                <a:schemeClr val="tx1"/>
              </a:solidFill>
              <a:latin typeface="Book Antiqua" panose="02040602050305030304" pitchFamily="18" charset="0"/>
            </a:endParaRPr>
          </a:p>
        </p:txBody>
      </p:sp>
      <p:sp>
        <p:nvSpPr>
          <p:cNvPr id="121860"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F20FC493-25A0-4191-92FC-097138C9D928}" type="slidenum">
              <a:rPr lang="en-US" altLang="en-US" sz="1400"/>
              <a:pPr algn="r" eaLnBrk="1" hangingPunct="1">
                <a:spcBef>
                  <a:spcPct val="0"/>
                </a:spcBef>
              </a:pPr>
              <a:t>59</a:t>
            </a:fld>
            <a:endParaRPr lang="en-US" altLang="en-US" sz="1400"/>
          </a:p>
        </p:txBody>
      </p:sp>
      <p:sp>
        <p:nvSpPr>
          <p:cNvPr id="121861" name="Text Box 1"/>
          <p:cNvSpPr txBox="1">
            <a:spLocks noChangeArrowheads="1"/>
          </p:cNvSpPr>
          <p:nvPr/>
        </p:nvSpPr>
        <p:spPr bwMode="auto">
          <a:xfrm>
            <a:off x="457200" y="152400"/>
            <a:ext cx="822642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1"/>
          <p:cNvSpPr txBox="1">
            <a:spLocks noChangeArrowheads="1"/>
          </p:cNvSpPr>
          <p:nvPr/>
        </p:nvSpPr>
        <p:spPr bwMode="auto">
          <a:xfrm>
            <a:off x="457200" y="188913"/>
            <a:ext cx="8226425" cy="131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endParaRPr lang="en-US" altLang="en-US" sz="3600"/>
          </a:p>
        </p:txBody>
      </p:sp>
      <p:sp>
        <p:nvSpPr>
          <p:cNvPr id="123907" name="Text Box 2"/>
          <p:cNvSpPr txBox="1">
            <a:spLocks noChangeArrowheads="1"/>
          </p:cNvSpPr>
          <p:nvPr/>
        </p:nvSpPr>
        <p:spPr bwMode="auto">
          <a:xfrm>
            <a:off x="457200" y="1192213"/>
            <a:ext cx="8226425"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p>
            <a:pPr eaLnBrk="1" hangingPunct="1">
              <a:spcBef>
                <a:spcPct val="40000"/>
              </a:spcBef>
              <a:buClr>
                <a:srgbClr val="000000"/>
              </a:buClr>
              <a:buSzPct val="100000"/>
              <a:buFont typeface="Times New Roman" panose="02020603050405020304" pitchFamily="18" charset="0"/>
              <a:buNone/>
            </a:pPr>
            <a:r>
              <a:rPr lang="en-US" altLang="en-US" sz="1600">
                <a:solidFill>
                  <a:schemeClr val="tx1"/>
                </a:solidFill>
                <a:latin typeface="Book Antiqua" panose="02040602050305030304" pitchFamily="18" charset="0"/>
              </a:rPr>
              <a:t>Quantities Manufactured:  At least 30 side/mid-entry A7LB EV suits were made for Apollo.  While most of the A7LB CMP suits were retrofitted A7L EV suits, at least four new-build A7LB CMP suits were manufactured.  There were 34 Apollo PLSSs manufactured from 1965 to 1972 to support development, certification, training, and missions.</a:t>
            </a:r>
          </a:p>
        </p:txBody>
      </p:sp>
      <p:sp>
        <p:nvSpPr>
          <p:cNvPr id="123908"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D82C5E1D-9638-4C1C-8F8D-714A28D969E1}" type="slidenum">
              <a:rPr lang="en-US" altLang="en-US" sz="1400"/>
              <a:pPr algn="r" eaLnBrk="1" hangingPunct="1">
                <a:spcBef>
                  <a:spcPct val="0"/>
                </a:spcBef>
              </a:pPr>
              <a:t>60</a:t>
            </a:fld>
            <a:endParaRPr lang="en-US" altLang="en-US" sz="1400"/>
          </a:p>
        </p:txBody>
      </p:sp>
      <p:sp>
        <p:nvSpPr>
          <p:cNvPr id="123909" name="Text Box 1"/>
          <p:cNvSpPr txBox="1">
            <a:spLocks noChangeArrowheads="1"/>
          </p:cNvSpPr>
          <p:nvPr/>
        </p:nvSpPr>
        <p:spPr bwMode="auto">
          <a:xfrm>
            <a:off x="457200" y="2651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 15-17 EMU (1971-72),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1"/>
          <p:cNvSpPr txBox="1">
            <a:spLocks noChangeArrowheads="1"/>
          </p:cNvSpPr>
          <p:nvPr/>
        </p:nvSpPr>
        <p:spPr bwMode="auto">
          <a:xfrm>
            <a:off x="6629400" y="6380163"/>
            <a:ext cx="2133600"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91A246E2-8789-43BB-BAF3-087BF8681F74}" type="slidenum">
              <a:rPr lang="en-US" altLang="en-US" sz="1400"/>
              <a:pPr algn="r" eaLnBrk="1" hangingPunct="1">
                <a:spcBef>
                  <a:spcPct val="0"/>
                </a:spcBef>
              </a:pPr>
              <a:t>61</a:t>
            </a:fld>
            <a:endParaRPr lang="en-US" altLang="en-US" sz="1400"/>
          </a:p>
        </p:txBody>
      </p:sp>
      <p:pic>
        <p:nvPicPr>
          <p:cNvPr id="12595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28600"/>
            <a:ext cx="8686800" cy="611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5956" name="Text Box 1"/>
          <p:cNvSpPr txBox="1">
            <a:spLocks noChangeArrowheads="1"/>
          </p:cNvSpPr>
          <p:nvPr/>
        </p:nvSpPr>
        <p:spPr bwMode="auto">
          <a:xfrm>
            <a:off x="307975" y="765175"/>
            <a:ext cx="8226425"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4400">
                <a:solidFill>
                  <a:schemeClr val="bg1"/>
                </a:solidFill>
                <a:latin typeface="Book Antiqua" panose="02040602050305030304" pitchFamily="18" charset="0"/>
              </a:rPr>
              <a:t>Skylab EMU </a:t>
            </a:r>
          </a:p>
          <a:p>
            <a:pPr eaLnBrk="1" hangingPunct="1">
              <a:spcBef>
                <a:spcPct val="0"/>
              </a:spcBef>
            </a:pPr>
            <a:r>
              <a:rPr lang="en-US" altLang="en-US" sz="4400">
                <a:solidFill>
                  <a:schemeClr val="bg1"/>
                </a:solidFill>
                <a:latin typeface="Book Antiqua" panose="02040602050305030304" pitchFamily="18" charset="0"/>
              </a:rPr>
              <a:t>  (1969-74)</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260B47E-57A9-4A29-89D9-00665824EFD9}" type="slidenum">
              <a:rPr lang="en-US" altLang="en-US" sz="1400"/>
              <a:pPr algn="r" eaLnBrk="1" hangingPunct="1">
                <a:spcBef>
                  <a:spcPct val="0"/>
                </a:spcBef>
              </a:pPr>
              <a:t>62</a:t>
            </a:fld>
            <a:endParaRPr lang="en-US" altLang="en-US" sz="1400"/>
          </a:p>
        </p:txBody>
      </p:sp>
      <p:sp>
        <p:nvSpPr>
          <p:cNvPr id="128003" name="Text Box 2"/>
          <p:cNvSpPr txBox="1">
            <a:spLocks noChangeArrowheads="1"/>
          </p:cNvSpPr>
          <p:nvPr/>
        </p:nvSpPr>
        <p:spPr bwMode="auto">
          <a:xfrm>
            <a:off x="457200" y="211138"/>
            <a:ext cx="822642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Skylab EMU (1969-74), Cont.</a:t>
            </a:r>
          </a:p>
        </p:txBody>
      </p:sp>
      <p:pic>
        <p:nvPicPr>
          <p:cNvPr id="12800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862013"/>
            <a:ext cx="8229600" cy="561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1"/>
          <p:cNvSpPr txBox="1">
            <a:spLocks noChangeArrowheads="1"/>
          </p:cNvSpPr>
          <p:nvPr/>
        </p:nvSpPr>
        <p:spPr bwMode="auto">
          <a:xfrm>
            <a:off x="-58738" y="968375"/>
            <a:ext cx="8226426"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marL="342900" indent="-342900">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80000"/>
              </a:lnSpc>
              <a:spcBef>
                <a:spcPts val="800"/>
              </a:spcBef>
              <a:buFont typeface="Arial" panose="020B0604020202020204" pitchFamily="34" charset="0"/>
              <a:buChar char="•"/>
            </a:pPr>
            <a:r>
              <a:rPr lang="en-US" altLang="en-US" sz="2000">
                <a:latin typeface="Book Antiqua" panose="02040602050305030304" pitchFamily="18" charset="0"/>
              </a:rPr>
              <a:t>Suit candidates were many:</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ILC A7L Apollo suit</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ILC “Omega” suit</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HSD MOL suit</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Litton Constant Volume Suit (CVS)</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AiResearch CVS</a:t>
            </a:r>
          </a:p>
          <a:p>
            <a:pPr lvl="1" eaLnBrk="1" hangingPunct="1">
              <a:lnSpc>
                <a:spcPct val="80000"/>
              </a:lnSpc>
              <a:spcBef>
                <a:spcPts val="800"/>
              </a:spcBef>
              <a:buFont typeface="Arial" panose="020B0604020202020204" pitchFamily="34" charset="0"/>
              <a:buChar char="•"/>
            </a:pPr>
            <a:r>
              <a:rPr lang="en-US" altLang="en-US" sz="2000">
                <a:latin typeface="Book Antiqua" panose="02040602050305030304" pitchFamily="18" charset="0"/>
              </a:rPr>
              <a:t>A7LB EV suit planned for Apollo 15 and subsequent selected:</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Connectors relocated for Skylab</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Boots were revised to aid in use of foot restraints</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Visor assembly and insulation layers changed because of change in thermal environment from Moon to orbit</a:t>
            </a:r>
          </a:p>
          <a:p>
            <a:pPr lvl="2" eaLnBrk="1" hangingPunct="1">
              <a:lnSpc>
                <a:spcPct val="80000"/>
              </a:lnSpc>
              <a:spcBef>
                <a:spcPts val="700"/>
              </a:spcBef>
              <a:buFont typeface="Arial" panose="020B0604020202020204" pitchFamily="34" charset="0"/>
              <a:buChar char="•"/>
            </a:pPr>
            <a:endParaRPr lang="en-US" altLang="en-US" sz="2000">
              <a:latin typeface="Book Antiqua" panose="02040602050305030304" pitchFamily="18" charset="0"/>
            </a:endParaRPr>
          </a:p>
          <a:p>
            <a:pPr lvl="1" eaLnBrk="1" hangingPunct="1">
              <a:lnSpc>
                <a:spcPct val="80000"/>
              </a:lnSpc>
              <a:spcBef>
                <a:spcPts val="800"/>
              </a:spcBef>
              <a:buFont typeface="Arial" panose="020B0604020202020204" pitchFamily="34" charset="0"/>
              <a:buChar char="•"/>
            </a:pPr>
            <a:r>
              <a:rPr lang="en-US" altLang="en-US" sz="2000">
                <a:latin typeface="Book Antiqua" panose="02040602050305030304" pitchFamily="18" charset="0"/>
              </a:rPr>
              <a:t>Station damaged in Skylab I launch, heat would soon destroy station</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Skylab 2, 3, and 4 EVAs turned rescue into success</a:t>
            </a:r>
          </a:p>
          <a:p>
            <a:pPr lvl="2" eaLnBrk="1" hangingPunct="1">
              <a:lnSpc>
                <a:spcPct val="80000"/>
              </a:lnSpc>
              <a:spcBef>
                <a:spcPts val="700"/>
              </a:spcBef>
              <a:buFont typeface="Arial" panose="020B0604020202020204" pitchFamily="34" charset="0"/>
              <a:buChar char="•"/>
            </a:pPr>
            <a:endParaRPr lang="en-US" altLang="en-US" sz="2000">
              <a:latin typeface="Book Antiqua" panose="02040602050305030304" pitchFamily="18" charset="0"/>
            </a:endParaRPr>
          </a:p>
        </p:txBody>
      </p:sp>
      <p:sp>
        <p:nvSpPr>
          <p:cNvPr id="130051" name="Text Box 2"/>
          <p:cNvSpPr txBox="1">
            <a:spLocks noChangeArrowheads="1"/>
          </p:cNvSpPr>
          <p:nvPr/>
        </p:nvSpPr>
        <p:spPr bwMode="auto">
          <a:xfrm>
            <a:off x="457200" y="211138"/>
            <a:ext cx="822642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Skylab EMU (1969-74), Cont.</a:t>
            </a:r>
          </a:p>
        </p:txBody>
      </p:sp>
      <p:sp>
        <p:nvSpPr>
          <p:cNvPr id="130052"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8E4A22FB-D68E-49FB-B55F-D10FB7B23A2E}" type="slidenum">
              <a:rPr lang="en-US" altLang="en-US" sz="1400"/>
              <a:pPr algn="r" eaLnBrk="1" hangingPunct="1">
                <a:spcBef>
                  <a:spcPct val="0"/>
                </a:spcBef>
              </a:pPr>
              <a:t>63</a:t>
            </a:fld>
            <a:endParaRPr lang="en-US" altLang="en-US" sz="140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9863" y="1219200"/>
            <a:ext cx="3440112" cy="481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2099" name="Text Box 3"/>
          <p:cNvSpPr txBox="1">
            <a:spLocks noChangeArrowheads="1"/>
          </p:cNvSpPr>
          <p:nvPr/>
        </p:nvSpPr>
        <p:spPr bwMode="auto">
          <a:xfrm>
            <a:off x="6400800" y="1371600"/>
            <a:ext cx="220980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ts val="1125"/>
              </a:spcBef>
            </a:pPr>
            <a:r>
              <a:rPr lang="en-US" altLang="en-US" sz="1800">
                <a:solidFill>
                  <a:schemeClr val="tx1"/>
                </a:solidFill>
                <a:latin typeface="Book Antiqua" panose="02040602050305030304" pitchFamily="18" charset="0"/>
              </a:rPr>
              <a:t>Pressure Control Unit (PCU)</a:t>
            </a:r>
          </a:p>
        </p:txBody>
      </p:sp>
      <p:sp>
        <p:nvSpPr>
          <p:cNvPr id="132100" name="Line 4"/>
          <p:cNvSpPr>
            <a:spLocks noChangeShapeType="1"/>
          </p:cNvSpPr>
          <p:nvPr/>
        </p:nvSpPr>
        <p:spPr bwMode="auto">
          <a:xfrm flipH="1">
            <a:off x="4868863" y="1828800"/>
            <a:ext cx="1539875" cy="1447800"/>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2101" name="Text Box 5"/>
          <p:cNvSpPr txBox="1">
            <a:spLocks noChangeArrowheads="1"/>
          </p:cNvSpPr>
          <p:nvPr/>
        </p:nvSpPr>
        <p:spPr bwMode="auto">
          <a:xfrm>
            <a:off x="6324600" y="2438400"/>
            <a:ext cx="220980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ts val="1125"/>
              </a:spcBef>
            </a:pPr>
            <a:r>
              <a:rPr lang="en-US" altLang="en-US" sz="1800">
                <a:solidFill>
                  <a:schemeClr val="tx1"/>
                </a:solidFill>
                <a:latin typeface="Book Antiqua" panose="02040602050305030304" pitchFamily="18" charset="0"/>
              </a:rPr>
              <a:t>Umbilical gang connector</a:t>
            </a:r>
          </a:p>
        </p:txBody>
      </p:sp>
      <p:sp>
        <p:nvSpPr>
          <p:cNvPr id="132102" name="Line 6"/>
          <p:cNvSpPr>
            <a:spLocks noChangeShapeType="1"/>
          </p:cNvSpPr>
          <p:nvPr/>
        </p:nvSpPr>
        <p:spPr bwMode="auto">
          <a:xfrm flipH="1">
            <a:off x="4868863" y="2971800"/>
            <a:ext cx="1387475" cy="609600"/>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2103" name="Text Box 7"/>
          <p:cNvSpPr txBox="1">
            <a:spLocks noChangeArrowheads="1"/>
          </p:cNvSpPr>
          <p:nvPr/>
        </p:nvSpPr>
        <p:spPr bwMode="auto">
          <a:xfrm>
            <a:off x="6324600" y="5715000"/>
            <a:ext cx="220980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ts val="1125"/>
              </a:spcBef>
            </a:pPr>
            <a:r>
              <a:rPr lang="en-US" altLang="en-US" sz="1800">
                <a:solidFill>
                  <a:schemeClr val="tx1"/>
                </a:solidFill>
                <a:latin typeface="Book Antiqua" panose="02040602050305030304" pitchFamily="18" charset="0"/>
              </a:rPr>
              <a:t>60 foot Life Support Umbilical (LSU)</a:t>
            </a:r>
          </a:p>
        </p:txBody>
      </p:sp>
      <p:sp>
        <p:nvSpPr>
          <p:cNvPr id="132104" name="Line 8"/>
          <p:cNvSpPr>
            <a:spLocks noChangeShapeType="1"/>
          </p:cNvSpPr>
          <p:nvPr/>
        </p:nvSpPr>
        <p:spPr bwMode="auto">
          <a:xfrm flipH="1" flipV="1">
            <a:off x="5707063" y="5478463"/>
            <a:ext cx="701675" cy="396875"/>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2105" name="Text Box 9"/>
          <p:cNvSpPr txBox="1">
            <a:spLocks noChangeArrowheads="1"/>
          </p:cNvSpPr>
          <p:nvPr/>
        </p:nvSpPr>
        <p:spPr bwMode="auto">
          <a:xfrm>
            <a:off x="228600" y="3581400"/>
            <a:ext cx="22098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ts val="1125"/>
              </a:spcBef>
            </a:pPr>
            <a:r>
              <a:rPr lang="en-US" altLang="en-US" sz="1800">
                <a:solidFill>
                  <a:schemeClr val="tx1"/>
                </a:solidFill>
                <a:latin typeface="Book Antiqua" panose="02040602050305030304" pitchFamily="18" charset="0"/>
              </a:rPr>
              <a:t>Leg-mounted 30 minute Secondary Oxygen Package (SOP)</a:t>
            </a:r>
          </a:p>
        </p:txBody>
      </p:sp>
      <p:sp>
        <p:nvSpPr>
          <p:cNvPr id="132106" name="Line 10"/>
          <p:cNvSpPr>
            <a:spLocks noChangeShapeType="1"/>
          </p:cNvSpPr>
          <p:nvPr/>
        </p:nvSpPr>
        <p:spPr bwMode="auto">
          <a:xfrm>
            <a:off x="1981200" y="4343400"/>
            <a:ext cx="685800" cy="1588"/>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132107" name="Line 11"/>
          <p:cNvSpPr>
            <a:spLocks noChangeShapeType="1"/>
          </p:cNvSpPr>
          <p:nvPr/>
        </p:nvSpPr>
        <p:spPr bwMode="auto">
          <a:xfrm>
            <a:off x="2667000" y="4343400"/>
            <a:ext cx="685800" cy="1588"/>
          </a:xfrm>
          <a:prstGeom prst="line">
            <a:avLst/>
          </a:prstGeom>
          <a:noFill/>
          <a:ln w="9360">
            <a:solidFill>
              <a:srgbClr val="FFFFFF"/>
            </a:solidFill>
            <a:miter lim="800000"/>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2108"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C5111572-5A15-4415-BB05-CB56B9D95D68}" type="slidenum">
              <a:rPr lang="en-US" altLang="en-US" sz="1400"/>
              <a:pPr algn="r" eaLnBrk="1" hangingPunct="1">
                <a:spcBef>
                  <a:spcPct val="0"/>
                </a:spcBef>
              </a:pPr>
              <a:t>64</a:t>
            </a:fld>
            <a:endParaRPr lang="en-US" altLang="en-US" sz="1400"/>
          </a:p>
        </p:txBody>
      </p:sp>
      <p:sp>
        <p:nvSpPr>
          <p:cNvPr id="132109" name="Text Box 2"/>
          <p:cNvSpPr txBox="1">
            <a:spLocks noChangeArrowheads="1"/>
          </p:cNvSpPr>
          <p:nvPr/>
        </p:nvSpPr>
        <p:spPr bwMode="auto">
          <a:xfrm>
            <a:off x="457200" y="211138"/>
            <a:ext cx="822642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Skylab EMU (1969-74),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 Box 1"/>
          <p:cNvSpPr txBox="1">
            <a:spLocks noChangeArrowheads="1"/>
          </p:cNvSpPr>
          <p:nvPr/>
        </p:nvSpPr>
        <p:spPr bwMode="auto">
          <a:xfrm>
            <a:off x="228600" y="-3465513"/>
            <a:ext cx="3657600" cy="1380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n-US" altLang="en-US"/>
          </a:p>
        </p:txBody>
      </p:sp>
      <p:sp>
        <p:nvSpPr>
          <p:cNvPr id="5" name="Rectangle 3"/>
          <p:cNvSpPr txBox="1">
            <a:spLocks noChangeArrowheads="1"/>
          </p:cNvSpPr>
          <p:nvPr/>
        </p:nvSpPr>
        <p:spPr>
          <a:xfrm>
            <a:off x="228600" y="944563"/>
            <a:ext cx="8686800" cy="5562600"/>
          </a:xfrm>
          <a:prstGeom prst="rect">
            <a:avLst/>
          </a:prstGeom>
        </p:spPr>
        <p:txBody>
          <a:bodyPr/>
          <a:lstStyle/>
          <a:p>
            <a:pPr marL="342900" indent="-342900">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   Description:  The Apollo Skylab EMU consisted of an adaptation of the side/mid-entry Apollo A7LB EV PSA and an Astronaut Life Support System (ALSA).  The A7LB PSA  was designed and manufactured by ILC Industries of Dover, Delaware.  The winner of the ALSA competition and contract was the AiResearch Division Of Garrett Aerospace Corporation located in Torrance, California.  During ALSA development, AiResearch became part of AlliedSignal Corporation (now Honeywell) by merger.  The Torrance division continued on to be the manufacturer of the ALSA.  Development of Allied Signal’s competition concept was unsuccessful.  The revised design that was certified was amazingly similar to the HSD competition architecture.  The complications in development caused schedule delays and cost over-runs that would work against Allied Signal in the future Shuttle EMU competition.</a:t>
            </a:r>
          </a:p>
          <a:p>
            <a:pPr marL="342900" indent="-342900">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   Development &amp; Operational Dates:  Program competition and contact award was in 1969.  The Skylab EMU first flight was in 1973.</a:t>
            </a:r>
          </a:p>
          <a:p>
            <a:pPr marL="342900" indent="-342900">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   Technical Characteristics:  </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Operating Pressure (Nominal): 	3.7 psi (25.5 kPa)</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IVA PSA Weight @ 1-G:		62 lbs (28 kg)</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EVA PSA Weight @ 1-G:		76 lbs (34.7 kg)</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LSS Weight @ 1-G:	          	71 lbs (32.3 kg)  (PCU plus SOP)</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EVA System Weight @ 1-G:       	147 lbs (66.8 kg)</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Minimum Hatch Size:	          	Trapezoidal shape 15 x 22 x 30 in</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LSS, EVA, Primary:	          	Indefinite (longest EVA 7 hrs 1 Min)</a:t>
            </a:r>
          </a:p>
          <a:p>
            <a:pPr lvl="1">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LSS, EVA, Backup:	          	30 minutes</a:t>
            </a:r>
          </a:p>
          <a:p>
            <a:pPr marL="342900" indent="-342900">
              <a:spcBef>
                <a:spcPct val="20000"/>
              </a:spcBef>
              <a:buClr>
                <a:srgbClr val="000000"/>
              </a:buClr>
              <a:buSzPct val="100000"/>
              <a:buFont typeface="Times New Roman" pitchFamily="16" charset="0"/>
              <a:buNone/>
              <a:defRPr/>
            </a:pPr>
            <a:r>
              <a:rPr lang="en-US" sz="1400" kern="0" dirty="0">
                <a:solidFill>
                  <a:schemeClr val="tx1"/>
                </a:solidFill>
                <a:latin typeface="Book Antiqua" panose="02040602050305030304" pitchFamily="18" charset="0"/>
                <a:ea typeface="+mn-ea"/>
                <a:cs typeface="+mn-cs"/>
              </a:rPr>
              <a:t>   Quantities Manufactured:  At least 35 Skylab A7LB suits and 16 ALSAs were made for Skylab.</a:t>
            </a:r>
          </a:p>
        </p:txBody>
      </p:sp>
      <p:sp>
        <p:nvSpPr>
          <p:cNvPr id="134148"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5967CC3C-1E83-4703-A85E-7701259186CB}" type="slidenum">
              <a:rPr lang="en-US" altLang="en-US" sz="1400"/>
              <a:pPr algn="r" eaLnBrk="1" hangingPunct="1">
                <a:spcBef>
                  <a:spcPct val="0"/>
                </a:spcBef>
              </a:pPr>
              <a:t>65</a:t>
            </a:fld>
            <a:endParaRPr lang="en-US" altLang="en-US" sz="1400"/>
          </a:p>
        </p:txBody>
      </p:sp>
      <p:sp>
        <p:nvSpPr>
          <p:cNvPr id="134149" name="Text Box 2"/>
          <p:cNvSpPr txBox="1">
            <a:spLocks noChangeArrowheads="1"/>
          </p:cNvSpPr>
          <p:nvPr/>
        </p:nvSpPr>
        <p:spPr bwMode="auto">
          <a:xfrm>
            <a:off x="457200" y="211138"/>
            <a:ext cx="822642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Skylab EMU (1969-74), Cont.</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2"/>
          <p:cNvSpPr txBox="1">
            <a:spLocks noChangeArrowheads="1"/>
          </p:cNvSpPr>
          <p:nvPr/>
        </p:nvSpPr>
        <p:spPr bwMode="auto">
          <a:xfrm>
            <a:off x="990600" y="5410200"/>
            <a:ext cx="20574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lnSpc>
                <a:spcPct val="90000"/>
              </a:lnSpc>
              <a:spcBef>
                <a:spcPts val="600"/>
              </a:spcBef>
            </a:pPr>
            <a:r>
              <a:rPr lang="en-US" altLang="en-US" sz="1400">
                <a:solidFill>
                  <a:schemeClr val="tx1"/>
                </a:solidFill>
                <a:latin typeface="Book Antiqua" panose="02040602050305030304" pitchFamily="18" charset="0"/>
              </a:rPr>
              <a:t>Deke Slayton Ready For Launch</a:t>
            </a:r>
          </a:p>
        </p:txBody>
      </p:sp>
      <p:sp>
        <p:nvSpPr>
          <p:cNvPr id="136195"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6C206692-E6BA-4EA9-9601-42F9980F18BE}" type="slidenum">
              <a:rPr lang="en-US" altLang="en-US" sz="1400"/>
              <a:pPr algn="r" eaLnBrk="1" hangingPunct="1">
                <a:spcBef>
                  <a:spcPct val="0"/>
                </a:spcBef>
              </a:pPr>
              <a:t>66</a:t>
            </a:fld>
            <a:endParaRPr lang="en-US" altLang="en-US" sz="1400"/>
          </a:p>
        </p:txBody>
      </p:sp>
      <p:sp>
        <p:nvSpPr>
          <p:cNvPr id="136196" name="Text Box 1"/>
          <p:cNvSpPr txBox="1">
            <a:spLocks noChangeArrowheads="1"/>
          </p:cNvSpPr>
          <p:nvPr/>
        </p:nvSpPr>
        <p:spPr bwMode="auto">
          <a:xfrm>
            <a:off x="304800" y="569913"/>
            <a:ext cx="2971800"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eaLnBrk="1" hangingPunct="1">
              <a:spcBef>
                <a:spcPct val="0"/>
              </a:spcBef>
            </a:pPr>
            <a:r>
              <a:rPr lang="en-US" altLang="en-US" sz="3600">
                <a:latin typeface="Book Antiqua" panose="02040602050305030304" pitchFamily="18" charset="0"/>
              </a:rPr>
              <a:t>Apollo-Soyuz </a:t>
            </a:r>
          </a:p>
          <a:p>
            <a:pPr algn="ctr" eaLnBrk="1" hangingPunct="1">
              <a:spcBef>
                <a:spcPct val="0"/>
              </a:spcBef>
            </a:pPr>
            <a:r>
              <a:rPr lang="en-US" altLang="en-US" sz="3600">
                <a:latin typeface="Book Antiqua" panose="02040602050305030304" pitchFamily="18" charset="0"/>
              </a:rPr>
              <a:t>(1970-75) </a:t>
            </a:r>
          </a:p>
        </p:txBody>
      </p:sp>
      <p:pic>
        <p:nvPicPr>
          <p:cNvPr id="13619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48025" y="304800"/>
            <a:ext cx="5591175" cy="597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1"/>
          <p:cNvSpPr txBox="1">
            <a:spLocks noChangeArrowheads="1"/>
          </p:cNvSpPr>
          <p:nvPr/>
        </p:nvSpPr>
        <p:spPr bwMode="auto">
          <a:xfrm>
            <a:off x="457200" y="188913"/>
            <a:ext cx="82264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eaLnBrk="1" hangingPunct="1">
              <a:spcBef>
                <a:spcPct val="0"/>
              </a:spcBef>
            </a:pPr>
            <a:r>
              <a:rPr lang="en-US" altLang="en-US" sz="2400">
                <a:latin typeface="Book Antiqua" panose="02040602050305030304" pitchFamily="18" charset="0"/>
              </a:rPr>
              <a:t>Apollo-Soyuz (1970-75), Cont.</a:t>
            </a:r>
          </a:p>
        </p:txBody>
      </p:sp>
      <p:sp>
        <p:nvSpPr>
          <p:cNvPr id="138243" name="Text Box 1"/>
          <p:cNvSpPr txBox="1">
            <a:spLocks noChangeArrowheads="1"/>
          </p:cNvSpPr>
          <p:nvPr/>
        </p:nvSpPr>
        <p:spPr bwMode="auto">
          <a:xfrm>
            <a:off x="66294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r" eaLnBrk="1" hangingPunct="1">
              <a:spcBef>
                <a:spcPct val="0"/>
              </a:spcBef>
            </a:pPr>
            <a:fld id="{7170AA29-BEE3-42DC-8094-7B27DDD407B3}" type="slidenum">
              <a:rPr lang="en-US" altLang="en-US" sz="1400"/>
              <a:pPr algn="r" eaLnBrk="1" hangingPunct="1">
                <a:spcBef>
                  <a:spcPct val="0"/>
                </a:spcBef>
              </a:pPr>
              <a:t>67</a:t>
            </a:fld>
            <a:endParaRPr lang="en-US" altLang="en-US" sz="1400"/>
          </a:p>
        </p:txBody>
      </p:sp>
      <p:sp>
        <p:nvSpPr>
          <p:cNvPr id="138244" name="Text Box 1"/>
          <p:cNvSpPr txBox="1">
            <a:spLocks noChangeArrowheads="1"/>
          </p:cNvSpPr>
          <p:nvPr/>
        </p:nvSpPr>
        <p:spPr bwMode="auto">
          <a:xfrm>
            <a:off x="-58738" y="1155700"/>
            <a:ext cx="8742363"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marL="342900" indent="-342900">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lvl="1" eaLnBrk="1" hangingPunct="1">
              <a:lnSpc>
                <a:spcPct val="80000"/>
              </a:lnSpc>
              <a:spcBef>
                <a:spcPts val="800"/>
              </a:spcBef>
              <a:buFont typeface="Arial" panose="020B0604020202020204" pitchFamily="34" charset="0"/>
              <a:buChar char="•"/>
            </a:pPr>
            <a:r>
              <a:rPr lang="en-US" altLang="en-US" sz="2000">
                <a:latin typeface="Book Antiqua" panose="02040602050305030304" pitchFamily="18" charset="0"/>
              </a:rPr>
              <a:t>Consideration for possible EVA dropped early in program</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No EVA life support required</a:t>
            </a:r>
          </a:p>
          <a:p>
            <a:pPr lvl="1" eaLnBrk="1" hangingPunct="1">
              <a:lnSpc>
                <a:spcPct val="80000"/>
              </a:lnSpc>
              <a:spcBef>
                <a:spcPts val="800"/>
              </a:spcBef>
              <a:buFont typeface="Arial" panose="020B0604020202020204" pitchFamily="34" charset="0"/>
              <a:buChar char="•"/>
            </a:pPr>
            <a:r>
              <a:rPr lang="en-US" altLang="en-US" sz="2000">
                <a:latin typeface="Book Antiqua" panose="02040602050305030304" pitchFamily="18" charset="0"/>
              </a:rPr>
              <a:t>Rear entry A7LB CMP suit from Apollo 15 and subsequent selected:</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Suits modified to reduce weight and cost.  The normal outer cover layer of Teflon Beta cloth with under layers of aluminized Kapton with nylon spacers was replaced with Teflon Beta polybenzimidazole (PBI) fabric, which increased its durability. Suit positive pressure relief valve and EV visor were removed.  </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Helmets and boots were of the Skylab variety.</a:t>
            </a:r>
          </a:p>
          <a:p>
            <a:pPr lvl="3" eaLnBrk="1" hangingPunct="1">
              <a:lnSpc>
                <a:spcPct val="80000"/>
              </a:lnSpc>
              <a:spcBef>
                <a:spcPts val="700"/>
              </a:spcBef>
              <a:buFont typeface="Arial" panose="020B0604020202020204" pitchFamily="34" charset="0"/>
              <a:buChar char="•"/>
            </a:pPr>
            <a:r>
              <a:rPr lang="en-US" altLang="en-US">
                <a:latin typeface="Book Antiqua" panose="02040602050305030304" pitchFamily="18" charset="0"/>
              </a:rPr>
              <a:t>Total PSA  				48 lbs (22 kg)</a:t>
            </a:r>
          </a:p>
          <a:p>
            <a:pPr lvl="2" eaLnBrk="1" hangingPunct="1">
              <a:lnSpc>
                <a:spcPct val="80000"/>
              </a:lnSpc>
              <a:spcBef>
                <a:spcPts val="700"/>
              </a:spcBef>
              <a:buFont typeface="Arial" panose="020B0604020202020204" pitchFamily="34" charset="0"/>
              <a:buChar char="•"/>
            </a:pPr>
            <a:r>
              <a:rPr lang="en-US" altLang="en-US" sz="2000">
                <a:latin typeface="Book Antiqua" panose="02040602050305030304" pitchFamily="18" charset="0"/>
              </a:rPr>
              <a:t>At least 9 rear-entry A7LB PSAs were manufactured in support of ASTP.</a:t>
            </a:r>
            <a:endParaRPr lang="en-US" altLang="en-US">
              <a:latin typeface="Book Antiqua" panose="02040602050305030304" pitchFamily="18" charset="0"/>
            </a:endParaRPr>
          </a:p>
          <a:p>
            <a:pPr lvl="1" eaLnBrk="1" hangingPunct="1">
              <a:lnSpc>
                <a:spcPct val="80000"/>
              </a:lnSpc>
              <a:spcBef>
                <a:spcPts val="800"/>
              </a:spcBef>
              <a:buFont typeface="Arial" panose="020B0604020202020204" pitchFamily="34" charset="0"/>
              <a:buChar char="•"/>
            </a:pPr>
            <a:r>
              <a:rPr lang="en-US" altLang="en-US" sz="2000">
                <a:latin typeface="Book Antiqua" panose="02040602050305030304" pitchFamily="18" charset="0"/>
              </a:rPr>
              <a:t>The single ASTP mission launched on July 15, 1975, and marked the successful debut of the first international cooperation in manned spaceflight through the linkup of the Russian and American vehicles.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TextBox 12"/>
          <p:cNvSpPr txBox="1">
            <a:spLocks noChangeArrowheads="1"/>
          </p:cNvSpPr>
          <p:nvPr/>
        </p:nvSpPr>
        <p:spPr bwMode="auto">
          <a:xfrm>
            <a:off x="957263" y="5632450"/>
            <a:ext cx="72294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lnSpc>
                <a:spcPct val="100000"/>
              </a:lnSpc>
              <a:spcBef>
                <a:spcPct val="0"/>
              </a:spcBef>
              <a:buFontTx/>
              <a:buNone/>
              <a:defRPr/>
            </a:pPr>
            <a:r>
              <a:rPr lang="en-US" altLang="en-US" sz="4400" b="1" dirty="0">
                <a:solidFill>
                  <a:srgbClr val="000000"/>
                </a:solidFill>
                <a:ea typeface="MS PGothic" panose="020B0600070205080204" pitchFamily="34" charset="-128"/>
                <a:cs typeface="+mn-cs"/>
              </a:rPr>
              <a:t>Questions?</a:t>
            </a:r>
          </a:p>
        </p:txBody>
      </p:sp>
      <p:pic>
        <p:nvPicPr>
          <p:cNvPr id="140291"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29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293"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1143000"/>
            <a:ext cx="42672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0294" name="TextBox 5"/>
          <p:cNvSpPr txBox="1">
            <a:spLocks noChangeArrowheads="1"/>
          </p:cNvSpPr>
          <p:nvPr/>
        </p:nvSpPr>
        <p:spPr bwMode="auto">
          <a:xfrm>
            <a:off x="957263" y="163513"/>
            <a:ext cx="72294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1pPr>
            <a:lvl2pPr>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2pPr>
            <a:lvl3pPr>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3pPr>
            <a:lvl4pPr>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4pPr>
            <a:lvl5pPr>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5pPr>
            <a:lvl6pPr marL="2514600" indent="-228600" eaLnBrk="0" fontAlgn="base" hangingPunct="0">
              <a:spcBef>
                <a:spcPct val="0"/>
              </a:spcBef>
              <a:spcAft>
                <a:spcPct val="0"/>
              </a:spcAft>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6pPr>
            <a:lvl7pPr marL="2971800" indent="-228600" eaLnBrk="0" fontAlgn="base" hangingPunct="0">
              <a:spcBef>
                <a:spcPct val="0"/>
              </a:spcBef>
              <a:spcAft>
                <a:spcPct val="0"/>
              </a:spcAft>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7pPr>
            <a:lvl8pPr marL="3429000" indent="-228600" eaLnBrk="0" fontAlgn="base" hangingPunct="0">
              <a:spcBef>
                <a:spcPct val="0"/>
              </a:spcBef>
              <a:spcAft>
                <a:spcPct val="0"/>
              </a:spcAft>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8pPr>
            <a:lvl9pPr marL="3886200" indent="-228600" eaLnBrk="0" fontAlgn="base" hangingPunct="0">
              <a:spcBef>
                <a:spcPct val="0"/>
              </a:spcBef>
              <a:spcAft>
                <a:spcPct val="0"/>
              </a:spcAft>
              <a:defRPr>
                <a:solidFill>
                  <a:schemeClr val="bg1"/>
                </a:solidFill>
                <a:latin typeface="Arial" panose="020B0604020202020204" pitchFamily="34" charset="0"/>
                <a:ea typeface="Lucida Sans Unicode" panose="020B0602030504020204" pitchFamily="34" charset="0"/>
                <a:cs typeface="Lucida Sans Unicode" panose="020B0602030504020204" pitchFamily="34" charset="0"/>
              </a:defRPr>
            </a:lvl9pPr>
          </a:lstStyle>
          <a:p>
            <a:pPr algn="ctr" defTabSz="914400" eaLnBrk="1" hangingPunct="1"/>
            <a:r>
              <a:rPr lang="en-US" altLang="en-US" sz="4400" b="1">
                <a:solidFill>
                  <a:srgbClr val="000000"/>
                </a:solidFill>
                <a:latin typeface="Calibri" panose="020F0502020204030204" pitchFamily="34" charset="0"/>
                <a:ea typeface="MS PGothic" panose="020B0600070205080204" pitchFamily="34" charset="-128"/>
              </a:rPr>
              <a:t>NESC Academy Webcast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
        <a:cs typeface="Lucida Sans Unicode"/>
      </a:majorFont>
      <a:minorFont>
        <a:latin typeface="Arial"/>
        <a:ea typeface=""/>
        <a:cs typeface="Lucida Sans Unicod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Lucida Sans Unicode"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Lucida Sans Unicode"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1693</TotalTime>
  <Words>7626</Words>
  <Application>Microsoft Office PowerPoint</Application>
  <PresentationFormat>On-screen Show (4:3)</PresentationFormat>
  <Paragraphs>473</Paragraphs>
  <Slides>68</Slides>
  <Notes>67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ＭＳ Ｐゴシック</vt:lpstr>
      <vt:lpstr>ＭＳ Ｐゴシック</vt:lpstr>
      <vt:lpstr>Arial</vt:lpstr>
      <vt:lpstr>Book Antiqua</vt:lpstr>
      <vt:lpstr>Calibri</vt:lpstr>
      <vt:lpstr>Lucida Sans Unicode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Harold McMann</dc:creator>
  <cp:lastModifiedBy>Hoffpauir, Daniel L. (LARC-C1)[LITES]</cp:lastModifiedBy>
  <cp:revision>254</cp:revision>
  <cp:lastPrinted>1601-01-01T00:00:00Z</cp:lastPrinted>
  <dcterms:created xsi:type="dcterms:W3CDTF">2010-09-27T18:56:26Z</dcterms:created>
  <dcterms:modified xsi:type="dcterms:W3CDTF">2016-08-30T16:15:58Z</dcterms:modified>
</cp:coreProperties>
</file>