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5.xml" ContentType="application/vnd.openxmlformats-officedocument.presentationml.tags+xml"/>
  <Override PartName="/ppt/tags/tag2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5" r:id="rId3"/>
    <p:sldId id="276" r:id="rId4"/>
    <p:sldId id="432" r:id="rId5"/>
    <p:sldId id="435" r:id="rId6"/>
    <p:sldId id="434" r:id="rId7"/>
    <p:sldId id="405" r:id="rId8"/>
    <p:sldId id="437" r:id="rId9"/>
    <p:sldId id="428" r:id="rId10"/>
    <p:sldId id="431" r:id="rId11"/>
    <p:sldId id="442" r:id="rId12"/>
    <p:sldId id="450" r:id="rId13"/>
    <p:sldId id="451" r:id="rId14"/>
    <p:sldId id="452" r:id="rId15"/>
    <p:sldId id="453" r:id="rId16"/>
    <p:sldId id="454" r:id="rId17"/>
    <p:sldId id="455" r:id="rId18"/>
    <p:sldId id="456" r:id="rId19"/>
    <p:sldId id="447" r:id="rId20"/>
    <p:sldId id="460" r:id="rId21"/>
    <p:sldId id="461" r:id="rId22"/>
    <p:sldId id="462" r:id="rId23"/>
    <p:sldId id="411" r:id="rId24"/>
  </p:sldIdLst>
  <p:sldSz cx="9144000" cy="6858000" type="screen4x3"/>
  <p:notesSz cx="6858000" cy="91440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10" autoAdjust="0"/>
    <p:restoredTop sz="94130" autoAdjust="0"/>
  </p:normalViewPr>
  <p:slideViewPr>
    <p:cSldViewPr>
      <p:cViewPr varScale="1">
        <p:scale>
          <a:sx n="60" d="100"/>
          <a:sy n="60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B78CBCEC-1AF1-46CE-8C51-83504858A5F5}" type="slidenum">
              <a:rPr kumimoji="0" lang="en-US" sz="1200" smtClean="0">
                <a:solidFill>
                  <a:schemeClr val="tx1"/>
                </a:solidFill>
              </a:rPr>
              <a:pPr/>
              <a:t>2</a:t>
            </a:fld>
            <a:endParaRPr kumimoji="0" 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3F9EE6A9-58A2-4787-873A-F49D9281E5D7}" type="slidenum">
              <a:rPr kumimoji="0" lang="en-US" sz="1200" smtClean="0">
                <a:solidFill>
                  <a:schemeClr val="tx1"/>
                </a:solidFill>
              </a:rPr>
              <a:pPr/>
              <a:t>3</a:t>
            </a:fld>
            <a:endParaRPr kumimoji="0" 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 userDrawn="1"/>
        </p:nvSpPr>
        <p:spPr>
          <a:xfrm>
            <a:off x="7543800" y="6400800"/>
            <a:ext cx="533400" cy="228600"/>
          </a:xfrm>
          <a:prstGeom prst="actionButtonForwardNex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ction Button: Back or Previous 7">
            <a:hlinkClick r:id="" action="ppaction://hlinkshowjump?jump=previousslide" highlightClick="1"/>
          </p:cNvPr>
          <p:cNvSpPr/>
          <p:nvPr userDrawn="1"/>
        </p:nvSpPr>
        <p:spPr>
          <a:xfrm>
            <a:off x="6934200" y="6400800"/>
            <a:ext cx="533400" cy="228600"/>
          </a:xfrm>
          <a:prstGeom prst="actionButtonBackPrevious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6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5.wav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.wav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7.wav"/><Relationship Id="rId1" Type="http://schemas.openxmlformats.org/officeDocument/2006/relationships/tags" Target="../tags/tag10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8.wav"/><Relationship Id="rId1" Type="http://schemas.openxmlformats.org/officeDocument/2006/relationships/tags" Target="../tags/tag1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tags" Target="../tags/tag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1.png"/><Relationship Id="rId2" Type="http://schemas.openxmlformats.org/officeDocument/2006/relationships/audio" Target="../media/audio10.wav"/><Relationship Id="rId1" Type="http://schemas.openxmlformats.org/officeDocument/2006/relationships/tags" Target="../tags/tag13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1.wav"/><Relationship Id="rId1" Type="http://schemas.openxmlformats.org/officeDocument/2006/relationships/tags" Target="../tags/tag1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2.wav"/><Relationship Id="rId1" Type="http://schemas.openxmlformats.org/officeDocument/2006/relationships/tags" Target="../tags/tag15.xml"/><Relationship Id="rId5" Type="http://schemas.openxmlformats.org/officeDocument/2006/relationships/image" Target="../media/image27.png"/><Relationship Id="rId4" Type="http://schemas.openxmlformats.org/officeDocument/2006/relationships/image" Target="../media/image2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3.wav"/><Relationship Id="rId1" Type="http://schemas.openxmlformats.org/officeDocument/2006/relationships/tags" Target="../tags/tag16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4.wav"/><Relationship Id="rId1" Type="http://schemas.openxmlformats.org/officeDocument/2006/relationships/tags" Target="../tags/tag17.xml"/><Relationship Id="rId5" Type="http://schemas.openxmlformats.org/officeDocument/2006/relationships/image" Target="../media/image30.png"/><Relationship Id="rId4" Type="http://schemas.openxmlformats.org/officeDocument/2006/relationships/image" Target="../media/image2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5.wav"/><Relationship Id="rId1" Type="http://schemas.openxmlformats.org/officeDocument/2006/relationships/tags" Target="../tags/tag18.xml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6.wav"/><Relationship Id="rId1" Type="http://schemas.openxmlformats.org/officeDocument/2006/relationships/tags" Target="../tags/tag19.xml"/><Relationship Id="rId5" Type="http://schemas.openxmlformats.org/officeDocument/2006/relationships/image" Target="../media/image34.png"/><Relationship Id="rId4" Type="http://schemas.openxmlformats.org/officeDocument/2006/relationships/image" Target="../media/image3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7.wav"/><Relationship Id="rId1" Type="http://schemas.openxmlformats.org/officeDocument/2006/relationships/tags" Target="../tags/tag20.xml"/><Relationship Id="rId5" Type="http://schemas.openxmlformats.org/officeDocument/2006/relationships/image" Target="../media/image36.png"/><Relationship Id="rId4" Type="http://schemas.openxmlformats.org/officeDocument/2006/relationships/image" Target="../media/image3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8.wav"/><Relationship Id="rId1" Type="http://schemas.openxmlformats.org/officeDocument/2006/relationships/tags" Target="../tags/tag2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1.png"/><Relationship Id="rId2" Type="http://schemas.openxmlformats.org/officeDocument/2006/relationships/audio" Target="../media/audio19.wav"/><Relationship Id="rId1" Type="http://schemas.openxmlformats.org/officeDocument/2006/relationships/tags" Target="../tags/tag2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0.wav"/><Relationship Id="rId1" Type="http://schemas.openxmlformats.org/officeDocument/2006/relationships/tags" Target="../tags/tag23.xml"/><Relationship Id="rId5" Type="http://schemas.openxmlformats.org/officeDocument/2006/relationships/image" Target="../media/image43.png"/><Relationship Id="rId4" Type="http://schemas.openxmlformats.org/officeDocument/2006/relationships/image" Target="../media/image4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1.wav"/><Relationship Id="rId1" Type="http://schemas.openxmlformats.org/officeDocument/2006/relationships/tags" Target="../tags/tag24.xml"/><Relationship Id="rId5" Type="http://schemas.openxmlformats.org/officeDocument/2006/relationships/image" Target="../media/image45.png"/><Relationship Id="rId4" Type="http://schemas.openxmlformats.org/officeDocument/2006/relationships/image" Target="../media/image4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2.wav"/><Relationship Id="rId1" Type="http://schemas.openxmlformats.org/officeDocument/2006/relationships/tags" Target="../tags/tag25.xml"/><Relationship Id="rId5" Type="http://schemas.openxmlformats.org/officeDocument/2006/relationships/image" Target="../media/image46.png"/><Relationship Id="rId4" Type="http://schemas.openxmlformats.org/officeDocument/2006/relationships/image" Target="../media/image2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3.wav"/><Relationship Id="rId1" Type="http://schemas.openxmlformats.org/officeDocument/2006/relationships/tags" Target="../tags/tag26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295400" y="19812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Shock Response Spectrum (SRS) 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Seismic Pulses</a:t>
            </a:r>
            <a:endParaRPr lang="en-US" sz="2600" b="1" dirty="0">
              <a:solidFill>
                <a:schemeClr val="tx2"/>
              </a:solidFill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>Note:  this presentation contains an audio </a:t>
            </a: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>narration</a:t>
            </a:r>
          </a:p>
          <a:p>
            <a:pPr>
              <a:buFont typeface="Monotype Sorts" pitchFamily="2" charset="2"/>
              <a:buNone/>
              <a:defRPr/>
            </a:pPr>
            <a:endParaRPr lang="en-US" sz="1800" b="1" dirty="0" smtClean="0">
              <a:solidFill>
                <a:srgbClr val="003366"/>
              </a:solidFill>
              <a:latin typeface="Helvetica" charset="0"/>
            </a:endParaRPr>
          </a:p>
          <a:p>
            <a:pPr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Click on Speaker icon to play sound file for each slide</a:t>
            </a:r>
            <a:endParaRPr lang="en-US" sz="1800" b="1" dirty="0" smtClean="0">
              <a:solidFill>
                <a:srgbClr val="003366"/>
              </a:solidFill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1800" b="1" dirty="0">
              <a:solidFill>
                <a:srgbClr val="003366"/>
              </a:solidFill>
              <a:latin typeface="Helvetica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81012" y="588962"/>
            <a:ext cx="11817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9999"/>
                </a:solidFill>
                <a:latin typeface="Arial" pitchFamily="34" charset="0"/>
                <a:cs typeface="Arial" pitchFamily="34" charset="0"/>
              </a:rPr>
              <a:t>Unit 22a</a:t>
            </a:r>
            <a:endParaRPr lang="en-US" sz="2000" b="1" dirty="0">
              <a:solidFill>
                <a:srgbClr val="0099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315200" y="4343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This presentation is sponsored by</a:t>
            </a:r>
          </a:p>
        </p:txBody>
      </p:sp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 dirty="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8229600" y="6096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65878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Contact Information</a:t>
            </a:r>
            <a:endParaRPr lang="en-US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0746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Introduction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86200" y="1447800"/>
            <a:ext cx="48768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purpose of this unit is to learn shock response spectrum function for arbitrary pulses using seismic data</a:t>
            </a:r>
          </a:p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methods in this unit apply equally well to pyrotechnic shock</a:t>
            </a:r>
          </a:p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Pyrotechnic energy is qualitatively similar to seismic energy, but it is transposed to much higher frequencies	</a:t>
            </a: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447800"/>
            <a:ext cx="3114675" cy="465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114800" y="5257800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Crack in the Washington Monument from 2011 earthquake</a:t>
            </a:r>
            <a:endParaRPr lang="en-US" i="1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3591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8" name="Picture 4" descr="http://www.scec.org/wallacecreek/online/images/ca_map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609600"/>
            <a:ext cx="5257800" cy="496492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28600" y="609600"/>
            <a:ext cx="2133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San Andreas Fault, California</a:t>
            </a:r>
          </a:p>
          <a:p>
            <a:endParaRPr lang="en-US" sz="2000" b="1" dirty="0" smtClean="0">
              <a:solidFill>
                <a:srgbClr val="006699"/>
              </a:solidFill>
            </a:endParaRPr>
          </a:p>
          <a:p>
            <a:r>
              <a:rPr lang="en-US" sz="2000" dirty="0" smtClean="0"/>
              <a:t>Relative motion between plates</a:t>
            </a:r>
            <a:endParaRPr lang="en-US" sz="2000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96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254098"/>
            <a:ext cx="6172199" cy="614846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133600" y="4495800"/>
            <a:ext cx="762000" cy="0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00200" y="533400"/>
            <a:ext cx="19050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San Andreas Fault, California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077200" y="6096000"/>
            <a:ext cx="431800" cy="43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" y="4343400"/>
            <a:ext cx="1752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Vandenberg AFB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2434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Vandenberg Launch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14800" y="1345101"/>
            <a:ext cx="4572000" cy="5986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</a:t>
            </a:r>
            <a:r>
              <a:rPr lang="en-US" dirty="0"/>
              <a:t>Boeing Delta II rocket containing the CALIPSO and </a:t>
            </a:r>
            <a:r>
              <a:rPr lang="en-US" dirty="0" err="1"/>
              <a:t>CloudSat</a:t>
            </a:r>
            <a:r>
              <a:rPr lang="en-US" dirty="0"/>
              <a:t> satellites is seen at Vandenberg Air Force Base, </a:t>
            </a:r>
            <a:r>
              <a:rPr lang="en-US" dirty="0" smtClean="0"/>
              <a:t>California </a:t>
            </a:r>
            <a:r>
              <a:rPr lang="en-US" dirty="0"/>
              <a:t>prior to </a:t>
            </a:r>
            <a:r>
              <a:rPr lang="en-US" dirty="0" smtClean="0"/>
              <a:t>launch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vehicle is like a cantilever beam as mounted to its launch stool	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 seismic event would excite the vehicle body-bending modes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This could cause excessive relative displacement or stress at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Vehicle/Launch stool interface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Vehicle joints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Payload interface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dirty="0" smtClean="0">
                <a:cs typeface="Arial" pitchFamily="34" charset="0"/>
              </a:rPr>
              <a:t> </a:t>
            </a: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24739"/>
            <a:ext cx="3429000" cy="5092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El Centro Earthquake 1940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76800" y="1447800"/>
            <a:ext cx="4038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Nine people were killed by the May 1940 Imperial Valley earthquake</a:t>
            </a:r>
          </a:p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At Imperial, 80 percent of the buildings were damaged to some degree.</a:t>
            </a:r>
          </a:p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In the business district of Brawley, all structures were damaged, and about 50 percent had to be condemned.</a:t>
            </a:r>
          </a:p>
          <a:p>
            <a:pPr marL="285750" lvl="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shock caused 40 miles of surface faulting on the Imperial Fault, part of the San Andreas system in southern California</a:t>
            </a:r>
          </a:p>
          <a:p>
            <a:pPr marL="285750" indent="-285750" algn="just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magnitude was 7.1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/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29698" name="Picture 2" descr="http://www.vibrationdata.com/Resources/elc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524000"/>
            <a:ext cx="4524375" cy="282892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04800" y="4724400"/>
            <a:ext cx="426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i="1" dirty="0" smtClean="0"/>
              <a:t>The first major earthquake for which good strong-motion data was obtained for engineering purposes.</a:t>
            </a:r>
            <a:endParaRPr lang="en-US" i="1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198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3591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 descr="image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6858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106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8001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Natural Frequencies (Hz):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0.063         0.125              0.25              0.50               1.0                  2.0                4.0 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53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Systems at Rest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5334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90600" y="6172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Each system has an amplification factor of Q=10</a:t>
            </a:r>
            <a:endParaRPr lang="en-US" dirty="0"/>
          </a:p>
        </p:txBody>
      </p:sp>
      <p:pic>
        <p:nvPicPr>
          <p:cNvPr id="14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706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System</a:t>
            </a:r>
          </a:p>
        </p:txBody>
      </p:sp>
      <p:pic>
        <p:nvPicPr>
          <p:cNvPr id="6" name="Picture 5" descr="sdd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371600"/>
            <a:ext cx="6831081" cy="249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5927464"/>
            <a:ext cx="2743200" cy="5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590800" y="48006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is the natural frequency (</a:t>
            </a:r>
            <a:r>
              <a:rPr lang="en-US" dirty="0" err="1" smtClean="0"/>
              <a:t>rad</a:t>
            </a:r>
            <a:r>
              <a:rPr lang="en-US" dirty="0" smtClean="0"/>
              <a:t>/sec)</a:t>
            </a:r>
            <a:endParaRPr lang="en-US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3600" y="48006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54102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590800" y="5334000"/>
            <a:ext cx="2058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is the damping ratio</a:t>
            </a:r>
            <a:endParaRPr lang="en-US" dirty="0"/>
          </a:p>
        </p:txBody>
      </p:sp>
      <p:sp>
        <p:nvSpPr>
          <p:cNvPr id="12" name="Text Box 95"/>
          <p:cNvSpPr txBox="1">
            <a:spLocks noChangeArrowheads="1"/>
          </p:cNvSpPr>
          <p:nvPr/>
        </p:nvSpPr>
        <p:spPr bwMode="auto">
          <a:xfrm>
            <a:off x="1066800" y="4191000"/>
            <a:ext cx="6400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lc="http://schemas.openxmlformats.org/drawingml/2006/lockedCanvas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Let  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z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=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 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variable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z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is thus the relative displacement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600" dirty="0">
              <a:latin typeface="Arial" pitchFamily="34" charset="0"/>
              <a:cs typeface="Times New Roman" pitchFamily="18" charset="0"/>
            </a:endParaRPr>
          </a:p>
        </p:txBody>
      </p:sp>
      <p:pic>
        <p:nvPicPr>
          <p:cNvPr id="13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9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5257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Digital Recursive Filtering Relationship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5800" y="137160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The base input varies arbitrarily with time.  Solve the equation of motion with a convolution integral.  Then represent with a digital recursive filtering relationship.   </a:t>
            </a:r>
            <a:r>
              <a:rPr lang="en-US" i="1" dirty="0" smtClean="0"/>
              <a:t>Kelly-Richman Algorithm.</a:t>
            </a:r>
          </a:p>
          <a:p>
            <a:pPr algn="just"/>
            <a:endParaRPr lang="en-US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2743200"/>
            <a:ext cx="6980237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600"/>
            <a:ext cx="9715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81000" y="5562600"/>
            <a:ext cx="3886200" cy="1070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US" dirty="0" err="1" smtClean="0"/>
              <a:t>Matlab</a:t>
            </a:r>
            <a:r>
              <a:rPr lang="en-US" dirty="0" smtClean="0"/>
              <a:t> script:   </a:t>
            </a:r>
            <a:r>
              <a:rPr lang="en-US" dirty="0" err="1" smtClean="0"/>
              <a:t>srs.m</a:t>
            </a:r>
            <a:r>
              <a:rPr lang="en-US" dirty="0" smtClean="0"/>
              <a:t>    </a:t>
            </a:r>
            <a:br>
              <a:rPr lang="en-US" dirty="0" smtClean="0"/>
            </a:br>
            <a:r>
              <a:rPr lang="en-US" dirty="0" smtClean="0"/>
              <a:t>Acceleration unit :  G        </a:t>
            </a:r>
          </a:p>
          <a:p>
            <a:pPr>
              <a:lnSpc>
                <a:spcPts val="2600"/>
              </a:lnSpc>
            </a:pPr>
            <a:r>
              <a:rPr lang="en-US" dirty="0" smtClean="0"/>
              <a:t>Input external ASCII file:  elcentro.dat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86000" y="2286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 Centro Earthquake   North-South Component</a:t>
            </a:r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19800"/>
            <a:ext cx="381000" cy="381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381000"/>
            <a:ext cx="8077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Enter the starting frequency (Hz)  0.1</a:t>
            </a:r>
          </a:p>
          <a:p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000" dirty="0" smtClean="0"/>
              <a:t>Enter damping format:  1= damping ratio   2= Q  2</a:t>
            </a:r>
          </a:p>
          <a:p>
            <a:r>
              <a:rPr lang="en-US" sz="2000" dirty="0" smtClean="0"/>
              <a:t> </a:t>
            </a:r>
          </a:p>
          <a:p>
            <a:r>
              <a:rPr lang="en-US" sz="2000" dirty="0" smtClean="0"/>
              <a:t> Enter the amplification factor (typically Q=10) 10</a:t>
            </a:r>
          </a:p>
          <a:p>
            <a:r>
              <a:rPr lang="en-US" sz="2000" dirty="0" smtClean="0"/>
              <a:t> </a:t>
            </a:r>
          </a:p>
          <a:p>
            <a:r>
              <a:rPr lang="en-US" sz="2000" dirty="0" smtClean="0"/>
              <a:t> Select algorithm: </a:t>
            </a:r>
          </a:p>
          <a:p>
            <a:r>
              <a:rPr lang="en-US" sz="2000" dirty="0" smtClean="0"/>
              <a:t> 1=Kelly-Richman  2=Smallwood </a:t>
            </a:r>
          </a:p>
          <a:p>
            <a:r>
              <a:rPr lang="en-US" sz="2000" dirty="0" smtClean="0"/>
              <a:t> 1</a:t>
            </a:r>
          </a:p>
          <a:p>
            <a:r>
              <a:rPr lang="en-US" sz="2000" dirty="0" smtClean="0"/>
              <a:t> </a:t>
            </a:r>
          </a:p>
          <a:p>
            <a:r>
              <a:rPr lang="en-US" sz="2000" dirty="0" smtClean="0"/>
              <a:t> Include residual? </a:t>
            </a:r>
          </a:p>
          <a:p>
            <a:r>
              <a:rPr lang="en-US" sz="2000" dirty="0" smtClean="0"/>
              <a:t> 1=yes  2=no </a:t>
            </a:r>
          </a:p>
          <a:p>
            <a:r>
              <a:rPr lang="en-US" sz="2000" dirty="0" smtClean="0"/>
              <a:t> 2</a:t>
            </a:r>
          </a:p>
          <a:p>
            <a:endParaRPr lang="en-US" sz="2000" dirty="0" smtClean="0"/>
          </a:p>
          <a:p>
            <a:r>
              <a:rPr lang="en-US" sz="2000" dirty="0" smtClean="0"/>
              <a:t>Select output option </a:t>
            </a:r>
          </a:p>
          <a:p>
            <a:r>
              <a:rPr lang="en-US" sz="2000" dirty="0" smtClean="0"/>
              <a:t> 1=plot only   2=plot &amp; output text file  1</a:t>
            </a:r>
          </a:p>
          <a:p>
            <a:r>
              <a:rPr lang="en-US" sz="2000" dirty="0" smtClean="0"/>
              <a:t> </a:t>
            </a:r>
          </a:p>
          <a:p>
            <a:r>
              <a:rPr lang="en-US" sz="2000" dirty="0" smtClean="0"/>
              <a:t> Plotting output..... </a:t>
            </a:r>
          </a:p>
          <a:p>
            <a:r>
              <a:rPr lang="en-US" sz="2000" dirty="0" smtClean="0"/>
              <a:t> select plot type:  1=positive &amp; negative   2=</a:t>
            </a:r>
            <a:r>
              <a:rPr lang="en-US" sz="2000" dirty="0" err="1" smtClean="0"/>
              <a:t>maximax</a:t>
            </a:r>
            <a:r>
              <a:rPr lang="en-US" sz="2000" dirty="0" smtClean="0"/>
              <a:t> </a:t>
            </a:r>
          </a:p>
          <a:p>
            <a:r>
              <a:rPr lang="en-US" sz="2000" dirty="0" smtClean="0"/>
              <a:t> 1</a:t>
            </a:r>
            <a:endParaRPr lang="en-US" sz="2000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8229600" y="6096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600"/>
            <a:ext cx="9715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371600" y="62484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 Centro Earthquake   North-South Component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0" y="228600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Acceleration Shock Response Spectrum  Q=10</a:t>
            </a:r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96000"/>
            <a:ext cx="355600" cy="35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1000"/>
            <a:ext cx="9715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371600" y="62484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 Centro Earthquake   North-South Component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0" y="381000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Pseudo Velocity Shock Response Spectrum  Q=10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600"/>
            <a:ext cx="9715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371600" y="62484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 Centro Earthquake   North-South Component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057400" y="228600"/>
            <a:ext cx="5943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Relative Displacement Shock Response Spectrum  Q=10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381000"/>
            <a:ext cx="9715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914400" y="6172200"/>
            <a:ext cx="6705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Matlab</a:t>
            </a:r>
            <a:r>
              <a:rPr lang="en-US" dirty="0" smtClean="0"/>
              <a:t> script:  </a:t>
            </a:r>
            <a:r>
              <a:rPr lang="en-US" dirty="0" err="1" smtClean="0"/>
              <a:t>srs_tripartite</a:t>
            </a:r>
            <a:r>
              <a:rPr lang="en-US" dirty="0" smtClean="0"/>
              <a:t>        Input: elcentro.dat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95600" y="3048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SRS Q=10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91200" y="525780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2</a:t>
            </a:r>
            <a:endParaRPr lang="en-US" sz="2000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943600" y="533400"/>
            <a:ext cx="6858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629400" y="304800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Point of interest</a:t>
            </a:r>
            <a:endParaRPr lang="en-US" sz="1600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960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C:\Users\TOMIRV~1\AppData\Local\Temp\SNAGHTML12420b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8600"/>
            <a:ext cx="8534400" cy="541767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81000" y="5410200"/>
            <a:ext cx="6324600" cy="133882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SRS_relative_displacement.exe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peak absolute values at:   fn = 2 Hz, Q=10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Accel = 0.9 G   Velocity = 28 in/sec     Relative </a:t>
            </a:r>
            <a:r>
              <a:rPr lang="en-US" dirty="0" err="1" smtClean="0"/>
              <a:t>Disp</a:t>
            </a:r>
            <a:r>
              <a:rPr lang="en-US" dirty="0" smtClean="0"/>
              <a:t> = 2.2 inch</a:t>
            </a:r>
            <a:endParaRPr lang="en-US" dirty="0"/>
          </a:p>
        </p:txBody>
      </p:sp>
      <p:pic>
        <p:nvPicPr>
          <p:cNvPr id="4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223000"/>
            <a:ext cx="457200" cy="457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Peak Amplitude Conversion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1524000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Relationship between absolute acceleration and relative displacement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990600" y="3733800"/>
            <a:ext cx="693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Relationship between pseudo velocity and relative displacement</a:t>
            </a:r>
            <a:endParaRPr lang="en-US" sz="2000" dirty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2438400"/>
            <a:ext cx="150495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4572000"/>
            <a:ext cx="15716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8153400" y="6096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304800"/>
            <a:ext cx="9715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1143000" y="6019800"/>
            <a:ext cx="7086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Matlab</a:t>
            </a:r>
            <a:r>
              <a:rPr lang="en-US" dirty="0" smtClean="0"/>
              <a:t> script:  </a:t>
            </a:r>
            <a:r>
              <a:rPr lang="en-US" dirty="0" err="1" smtClean="0"/>
              <a:t>arbit.m</a:t>
            </a:r>
            <a:r>
              <a:rPr lang="en-US" dirty="0" smtClean="0"/>
              <a:t>       Input:  elcentro.dat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81200" y="304800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SDOF Acceleration Time History   fn=2 Hz  Q=10</a:t>
            </a:r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1722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304800"/>
            <a:ext cx="9715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914400" y="6096000"/>
            <a:ext cx="7086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Matlab</a:t>
            </a:r>
            <a:r>
              <a:rPr lang="en-US" dirty="0" smtClean="0"/>
              <a:t> script:  </a:t>
            </a:r>
            <a:r>
              <a:rPr lang="en-US" dirty="0" err="1" smtClean="0"/>
              <a:t>arbit.m</a:t>
            </a:r>
            <a:r>
              <a:rPr lang="en-US" dirty="0" smtClean="0"/>
              <a:t>       Input:  elcentro.dat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228600"/>
            <a:ext cx="6019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SDOF Relative Displacement</a:t>
            </a:r>
            <a:r>
              <a:rPr lang="en-US" dirty="0" smtClean="0"/>
              <a:t> Time History</a:t>
            </a:r>
            <a:r>
              <a:rPr lang="en-US" dirty="0" smtClean="0"/>
              <a:t>   fn=2 Hz  Q=10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960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81000"/>
            <a:ext cx="7528558" cy="4428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239000" y="9906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 Centro </a:t>
            </a:r>
          </a:p>
          <a:p>
            <a:r>
              <a:rPr lang="en-US" dirty="0" smtClean="0"/>
              <a:t>Earthquake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518160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Plateau is about 1 G.     Add 6 dB margin.    Resulting plateau is 2 G.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Note that current Caltrans standards require bridges to withstand an equivalent static earthquake force (EQ) of 2.0 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52600" y="304800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Acceleration Shock Response Spectrum  Q=10</a:t>
            </a:r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8153400" y="6096000"/>
            <a:ext cx="431800" cy="431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Summary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1600200"/>
            <a:ext cx="3276600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u="sng" dirty="0" err="1" smtClean="0"/>
              <a:t>Matlab</a:t>
            </a:r>
            <a:r>
              <a:rPr lang="en-US" u="sng" dirty="0" smtClean="0"/>
              <a:t> Scripts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srs.m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srs_tripartite.m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srs_relative_displacement.exe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arbit.m</a:t>
            </a:r>
            <a:endParaRPr lang="en-US" dirty="0" smtClean="0"/>
          </a:p>
          <a:p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u="sng" dirty="0" smtClean="0"/>
              <a:t/>
            </a:r>
            <a:br>
              <a:rPr lang="en-US" u="sng" dirty="0" smtClean="0"/>
            </a:br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334000" y="1524000"/>
            <a:ext cx="2819400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u="sng" dirty="0" smtClean="0"/>
              <a:t>Data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elcentro.dat</a:t>
            </a:r>
          </a:p>
          <a:p>
            <a:pPr>
              <a:lnSpc>
                <a:spcPct val="150000"/>
              </a:lnSpc>
            </a:pPr>
            <a:endParaRPr lang="en-US" u="sng" dirty="0" smtClean="0"/>
          </a:p>
          <a:p>
            <a:pPr>
              <a:lnSpc>
                <a:spcPct val="150000"/>
              </a:lnSpc>
            </a:pPr>
            <a:r>
              <a:rPr lang="en-US" u="sng" dirty="0" smtClean="0"/>
              <a:t>Papers   </a:t>
            </a:r>
            <a:r>
              <a:rPr lang="en-US" dirty="0" smtClean="0"/>
              <a:t>  </a:t>
            </a:r>
            <a:br>
              <a:rPr lang="en-US" dirty="0" smtClean="0"/>
            </a:br>
            <a:r>
              <a:rPr lang="en-US" dirty="0" smtClean="0"/>
              <a:t>srs_intr.pdf     </a:t>
            </a:r>
            <a:br>
              <a:rPr lang="en-US" dirty="0" smtClean="0"/>
            </a:br>
            <a:r>
              <a:rPr lang="en-US" dirty="0" smtClean="0"/>
              <a:t>DS_SRS1.pdf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pseudo_velox.pdf</a:t>
            </a:r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8229600" y="6019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19_1_28605.flv&quot; Position=&quot;1&quot; SlideID=&quot;419&quot;/&gt;&lt;Video Name=&quot;HS_SRS_421_1_62561.flv&quot; Position=&quot;1&quot; SlideID=&quot;421&quot;/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2a Shock Response Spectrum - Seismic Pulses&quot;/&gt;&lt;property id=&quot;20144&quot; value=&quot;1&quot;/&gt;&lt;property id=&quot;20146&quot; value=&quot;0&quot;/&gt;&lt;property id=&quot;20147&quot; value=&quot;0&quot;/&gt;&lt;property id=&quot;20148&quot; value=&quot;5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224&quot; value=&quot;C:\unit_22a&quot;/&gt;&lt;property id=&quot;20226&quot; value=&quot;C:\unit_22a\NA_Unit_22a_PP.pptx&quot;/&gt;&lt;property id=&quot;20250&quot; value=&quot;7&quot;/&gt;&lt;property id=&quot;20251&quot; value=&quot;0&quot;/&gt;&lt;property id=&quot;20259&quot; value=&quot;0&quot;/&gt;&lt;property id=&quot;20501&quot; value=&quot;C:\Unit_22a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7&quot;/&gt;&lt;property id=&quot;20301&quot; value=&quot;Vandenberg Launch&quot;/&gt;&lt;property id=&quot;20303&quot; value=&quot;-1&quot;/&gt;&lt;property id=&quot;20307&quot; value=&quot;405&quot;/&gt;&lt;property id=&quot;20309&quot; value=&quot;-1&quot;/&gt;&lt;/object&gt;&lt;object type=&quot;3&quot; unique_id=&quot;47687&quot;&gt;&lt;property id=&quot;20148&quot; value=&quot;5&quot;/&gt;&lt;property id=&quot;20300&quot; value=&quot;Slide 23&quot;/&gt;&lt;property id=&quot;20301&quot; value=&quot;Summary&quot;/&gt;&lt;property id=&quot;20303&quot; value=&quot;-1&quot;/&gt;&lt;property id=&quot;20307&quot; value=&quot;411&quot;/&gt;&lt;property id=&quot;20309&quot; value=&quot;-1&quot;/&gt;&lt;/object&gt;&lt;object type=&quot;3&quot; unique_id=&quot;49090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685&quot;&gt;&lt;property id=&quot;20148&quot; value=&quot;5&quot;/&gt;&lt;property id=&quot;20300&quot; value=&quot;Slide 10&quot;/&gt;&lt;property id=&quot;20301&quot; value=&quot;SDOF System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4&quot;/&gt;&lt;property id=&quot;20301&quot; value=&quot;Introduction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6&quot;/&gt;&lt;property id=&quot;20301&quot; value=&quot;Vandenberg Map&quot;/&gt;&lt;property id=&quot;20303&quot; value=&quot;-1&quot;/&gt;&lt;property id=&quot;20307&quot; value=&quot;434&quot;/&gt;&lt;property id=&quot;20309&quot; value=&quot;-1&quot;/&gt;&lt;/object&gt;&lt;object type=&quot;3&quot; unique_id=&quot;50846&quot;&gt;&lt;property id=&quot;20148&quot; value=&quot;5&quot;/&gt;&lt;property id=&quot;20300&quot; value=&quot;Slide 5&quot;/&gt;&lt;property id=&quot;20301&quot; value=&quot;San Andreas Fault&quot;/&gt;&lt;property id=&quot;20303&quot; value=&quot;-1&quot;/&gt;&lt;property id=&quot;20307&quot; value=&quot;435&quot;/&gt;&lt;property id=&quot;20309&quot; value=&quot;-1&quot;/&gt;&lt;/object&gt;&lt;object type=&quot;3&quot; unique_id=&quot;50848&quot;&gt;&lt;property id=&quot;20148&quot; value=&quot;5&quot;/&gt;&lt;property id=&quot;20300&quot; value=&quot;Slide 8&quot;/&gt;&lt;property id=&quot;20301&quot; value=&quot;El Centro Earthquake 1940&quot;/&gt;&lt;property id=&quot;20303&quot; value=&quot;-1&quot;/&gt;&lt;property id=&quot;20307&quot; value=&quot;437&quot;/&gt;&lt;property id=&quot;20309&quot; value=&quot;-1&quot;/&gt;&lt;/object&gt;&lt;object type=&quot;3&quot; unique_id=&quot;51138&quot;&gt;&lt;property id=&quot;20148&quot; value=&quot;5&quot;/&gt;&lt;property id=&quot;20300&quot; value=&quot;Slide 11&quot;/&gt;&lt;property id=&quot;20301&quot; value=&quot;Digital Recursive Filtering Relationship &quot;/&gt;&lt;property id=&quot;20303&quot; value=&quot;-1&quot;/&gt;&lt;property id=&quot;20307&quot; value=&quot;442&quot;/&gt;&lt;property id=&quot;20309&quot; value=&quot;-1&quot;/&gt;&lt;/object&gt;&lt;object type=&quot;3&quot; unique_id=&quot;51537&quot;&gt;&lt;property id=&quot;20148&quot; value=&quot;5&quot;/&gt;&lt;property id=&quot;20300&quot; value=&quot;Slide 19&quot;/&gt;&lt;property id=&quot;20301&quot; value=&quot;Peak Amplitude Conversion&quot;/&gt;&lt;property id=&quot;20303&quot; value=&quot;-1&quot;/&gt;&lt;property id=&quot;20307&quot; value=&quot;447&quot;/&gt;&lt;property id=&quot;20309&quot; value=&quot;-1&quot;/&gt;&lt;/object&gt;&lt;object type=&quot;3&quot; unique_id=&quot;51876&quot;&gt;&lt;property id=&quot;20148&quot; value=&quot;5&quot;/&gt;&lt;property id=&quot;20300&quot; value=&quot;Slide 12&quot;/&gt;&lt;property id=&quot;20301&quot; value=&quot;SRS.m  Time History&quot;/&gt;&lt;property id=&quot;20303&quot; value=&quot;-1&quot;/&gt;&lt;property id=&quot;20307&quot; value=&quot;450&quot;/&gt;&lt;property id=&quot;20309&quot; value=&quot;-1&quot;/&gt;&lt;/object&gt;&lt;object type=&quot;3&quot; unique_id=&quot;51877&quot;&gt;&lt;property id=&quot;20148&quot; value=&quot;5&quot;/&gt;&lt;property id=&quot;20300&quot; value=&quot;Slide 13&quot;/&gt;&lt;property id=&quot;20301&quot; value=&quot;SRS.m (cont)&quot;/&gt;&lt;property id=&quot;20303&quot; value=&quot;-1&quot;/&gt;&lt;property id=&quot;20307&quot; value=&quot;451&quot;/&gt;&lt;property id=&quot;20309&quot; value=&quot;-1&quot;/&gt;&lt;/object&gt;&lt;object type=&quot;3&quot; unique_id=&quot;51878&quot;&gt;&lt;property id=&quot;20148&quot; value=&quot;5&quot;/&gt;&lt;property id=&quot;20300&quot; value=&quot;Slide 14&quot;/&gt;&lt;property id=&quot;20301&quot; value=&quot;Acceleration SRS&quot;/&gt;&lt;property id=&quot;20303&quot; value=&quot;-1&quot;/&gt;&lt;property id=&quot;20307&quot; value=&quot;452&quot;/&gt;&lt;property id=&quot;20309&quot; value=&quot;-1&quot;/&gt;&lt;/object&gt;&lt;object type=&quot;3&quot; unique_id=&quot;51879&quot;&gt;&lt;property id=&quot;20148&quot; value=&quot;5&quot;/&gt;&lt;property id=&quot;20300&quot; value=&quot;Slide 15&quot;/&gt;&lt;property id=&quot;20301&quot; value=&quot;Pseudo Velocity SRS&quot;/&gt;&lt;property id=&quot;20303&quot; value=&quot;-1&quot;/&gt;&lt;property id=&quot;20307&quot; value=&quot;453&quot;/&gt;&lt;property id=&quot;20309&quot; value=&quot;-1&quot;/&gt;&lt;/object&gt;&lt;object type=&quot;3&quot; unique_id=&quot;51880&quot;&gt;&lt;property id=&quot;20148&quot; value=&quot;5&quot;/&gt;&lt;property id=&quot;20300&quot; value=&quot;Slide 16&quot;/&gt;&lt;property id=&quot;20301&quot; value=&quot;Relative Disp SRS&quot;/&gt;&lt;property id=&quot;20303&quot; value=&quot;-1&quot;/&gt;&lt;property id=&quot;20307&quot; value=&quot;454&quot;/&gt;&lt;property id=&quot;20309&quot; value=&quot;-1&quot;/&gt;&lt;/object&gt;&lt;object type=&quot;3&quot; unique_id=&quot;51881&quot;&gt;&lt;property id=&quot;20148&quot; value=&quot;5&quot;/&gt;&lt;property id=&quot;20300&quot; value=&quot;Slide 17&quot;/&gt;&lt;property id=&quot;20301&quot; value=&quot;SRS Tripartite&quot;/&gt;&lt;property id=&quot;20303&quot; value=&quot;-1&quot;/&gt;&lt;property id=&quot;20307&quot; value=&quot;455&quot;/&gt;&lt;property id=&quot;20309&quot; value=&quot;-1&quot;/&gt;&lt;/object&gt;&lt;object type=&quot;3&quot; unique_id=&quot;51882&quot;&gt;&lt;property id=&quot;20148&quot; value=&quot;5&quot;/&gt;&lt;property id=&quot;20300&quot; value=&quot;Slide 18&quot;/&gt;&lt;property id=&quot;20301&quot; value=&quot;SRS Relative Displacement&quot;/&gt;&lt;property id=&quot;20303&quot; value=&quot;-1&quot;/&gt;&lt;property id=&quot;20307&quot; value=&quot;456&quot;/&gt;&lt;property id=&quot;20309&quot; value=&quot;-1&quot;/&gt;&lt;/object&gt;&lt;object type=&quot;3&quot; unique_id=&quot;52792&quot;&gt;&lt;property id=&quot;20148&quot; value=&quot;5&quot;/&gt;&lt;property id=&quot;20300&quot; value=&quot;Slide 20&quot;/&gt;&lt;property id=&quot;20301&quot; value=&quot;arbit.m&quot;/&gt;&lt;property id=&quot;20303&quot; value=&quot;-1&quot;/&gt;&lt;property id=&quot;20307&quot; value=&quot;460&quot;/&gt;&lt;property id=&quot;20309&quot; value=&quot;-1&quot;/&gt;&lt;/object&gt;&lt;object type=&quot;3&quot; unique_id=&quot;52793&quot;&gt;&lt;property id=&quot;20148&quot; value=&quot;5&quot;/&gt;&lt;property id=&quot;20300&quot; value=&quot;Slide 21&quot;/&gt;&lt;property id=&quot;20301&quot; value=&quot;arbit.m (cont)&quot;/&gt;&lt;property id=&quot;20303&quot; value=&quot;-1&quot;/&gt;&lt;property id=&quot;20307&quot; value=&quot;461&quot;/&gt;&lt;property id=&quot;20309&quot; value=&quot;-1&quot;/&gt;&lt;/object&gt;&lt;object type=&quot;3&quot; unique_id=&quot;52794&quot;&gt;&lt;property id=&quot;20148&quot; value=&quot;5&quot;/&gt;&lt;property id=&quot;20300&quot; value=&quot;Slide 22&quot;/&gt;&lt;property id=&quot;20301&quot; value=&quot;Derive Specification&quot;/&gt;&lt;property id=&quot;20303&quot; value=&quot;-1&quot;/&gt;&lt;property id=&quot;20307&quot; value=&quot;462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.mp3"/>
  <p:tag name="PPSNARRATION" val="100,1126764742,C:\unit_22a\NA_Unit_22a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59BC8DF4-8A37-4136-B26A-338B284FF42B}&quot;/&gt;&lt;filename val=&quot;C:\Users\TOMIRV~1\AppData\Local\Temp\PR\data\asimages\{59BC8DF4-8A37-4136-B26A-338B284FF42B}.png&quot;/&gt;&lt;hasEffects val=&quot;1&quot;/&gt;&lt;left val=&quot;101.28&quot;/&gt;&lt;top val=&quot;155.28&quot;/&gt;&lt;width val=&quot;502.8&quot;/&gt;&lt;height val=&quot;220.8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2.mp3"/>
  <p:tag name="PPSNARRATION" val="101,1126764742,C:\unit_22a\NA_Unit_22a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3.mp3"/>
  <p:tag name="PPSNARRATION" val="102,1126764742,C:\unit_22a\NA_Unit_22a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9FF7F1C-EF98-4DC2-82C2-0F0E5CF96C02}&quot;/&gt;&lt;filename val=&quot;C:\Users\TOMIRV~1\AppData\Local\Temp\PR\data\asimages\{C9FF7F1C-EF98-4DC2-82C2-0F0E5CF96C02}.png&quot;/&gt;&lt;hasEffects val=&quot;1&quot;/&gt;&lt;left val=&quot;35.28&quot;/&gt;&lt;top val=&quot;21&quot;/&gt;&lt;width val=&quot;650.64&quot;/&gt;&lt;height val=&quot;92.64&quot;/&gt;&lt;/ThreeDShape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4.mp3"/>
  <p:tag name="PPSNARRATION" val="103,1126764742,C:\unit_22a\NA_Unit_22a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5.mp3"/>
  <p:tag name="PPSNARRATION" val="214,1126764742,C:\unit_22a\NA_Unit_22a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6.mp3"/>
  <p:tag name="PPSNARRATION" val="215,1126764742,C:\unit_22a\NA_Unit_22a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7.mp3"/>
  <p:tag name="PPSNARRATION" val="198,1126764742,C:\unit_22a\NA_Unit_22a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8.mp3"/>
  <p:tag name="PPSNARRATION" val="201,1126764742,C:\unit_22a\NA_Unit_22a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9.mp3"/>
  <p:tag name="PPSNARRATION" val="182,1126764742,C:\unit_22a\NA_Unit_22a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0.mp3"/>
  <p:tag name="PPSNARRATION" val="191,1126764742,C:\unit_22a\NA_Unit_22a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1.mp3"/>
  <p:tag name="PPSNARRATION" val="206,1126764742,C:\unit_22a\NA_Unit_22a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2.mp3"/>
  <p:tag name="PPSNARRATION" val="216,1126764742,C:\unit_22a\NA_Unit_22a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3.mp3"/>
  <p:tag name="PPSNARRATION" val="217,1126764742,C:\unit_22a\NA_Unit_22a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4.mp3"/>
  <p:tag name="PPSNARRATION" val="218,1126764742,C:\unit_22a\NA_Unit_22a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5.mp3"/>
  <p:tag name="PPSNARRATION" val="219,1126764742,C:\unit_22a\NA_Unit_22a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6.mp3"/>
  <p:tag name="PPSNARRATION" val="220,1126764742,C:\unit_22a\NA_Unit_22a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7.mp3"/>
  <p:tag name="PPSNARRATION" val="221,1126764742,C:\unit_22a\NA_Unit_22a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8.mp3"/>
  <p:tag name="PPSNARRATION" val="222,1126764742,C:\unit_22a\NA_Unit_22a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19.mp3"/>
  <p:tag name="PPSNARRATION" val="211,1126764742,C:\unit_22a\NA_Unit_22a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arbit_acc.mp3"/>
  <p:tag name="PPSNARRATION" val="225,1126764742,C:\unit_22a\NA_Unit_22a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sdof_rd.mp3"/>
  <p:tag name="PPSNARRATION" val="223,1126764742,C:\unit_22a\NA_Unit_22a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22.mp3"/>
  <p:tag name="PPSNARRATION" val="224,1126764742,C:\unit_22a\NA_Unit_22a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2a\u22a_23.mp3"/>
  <p:tag name="PPSNARRATION" val="174,1126764742,C:\unit_22a\NA_Unit_22a_PP_pptx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20258</TotalTime>
  <Words>568</Words>
  <Application>Microsoft Office PowerPoint</Application>
  <PresentationFormat>On-screen Show (4:3)</PresentationFormat>
  <Paragraphs>147</Paragraphs>
  <Slides>23</Slides>
  <Notes>5</Notes>
  <HiddenSlides>0</HiddenSlides>
  <MMClips>23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Slide 1</vt:lpstr>
      <vt:lpstr>This presentation is sponsored by</vt:lpstr>
      <vt:lpstr>      Contact Information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Tom Irvine</cp:lastModifiedBy>
  <cp:revision>854</cp:revision>
  <dcterms:created xsi:type="dcterms:W3CDTF">2010-11-01T13:18:21Z</dcterms:created>
  <dcterms:modified xsi:type="dcterms:W3CDTF">2011-10-05T17:59:54Z</dcterms:modified>
</cp:coreProperties>
</file>