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5.xml" ContentType="application/vnd.openxmlformats-officedocument.theme+xml"/>
  <Override PartName="/ppt/slideLayouts/slideLayout4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16" r:id="rId1"/>
    <p:sldMasterId id="2147484760" r:id="rId2"/>
    <p:sldMasterId id="2147484074" r:id="rId3"/>
    <p:sldMasterId id="2147484777" r:id="rId4"/>
    <p:sldMasterId id="2147484785" r:id="rId5"/>
    <p:sldMasterId id="2147484782" r:id="rId6"/>
  </p:sldMasterIdLst>
  <p:notesMasterIdLst>
    <p:notesMasterId r:id="rId36"/>
  </p:notesMasterIdLst>
  <p:handoutMasterIdLst>
    <p:handoutMasterId r:id="rId37"/>
  </p:handoutMasterIdLst>
  <p:sldIdLst>
    <p:sldId id="318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50" r:id="rId15"/>
    <p:sldId id="330" r:id="rId16"/>
    <p:sldId id="331" r:id="rId17"/>
    <p:sldId id="332" r:id="rId18"/>
    <p:sldId id="333" r:id="rId19"/>
    <p:sldId id="334" r:id="rId20"/>
    <p:sldId id="335" r:id="rId21"/>
    <p:sldId id="336" r:id="rId22"/>
    <p:sldId id="347" r:id="rId23"/>
    <p:sldId id="337" r:id="rId24"/>
    <p:sldId id="348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9" r:id="rId33"/>
    <p:sldId id="345" r:id="rId34"/>
    <p:sldId id="346" r:id="rId35"/>
  </p:sldIdLst>
  <p:sldSz cx="9144000" cy="6858000" type="screen4x3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sentation" id="{0178F285-3D14-FE44-A157-D508BF92CCA7}">
          <p14:sldIdLst>
            <p14:sldId id="318"/>
            <p14:sldId id="323"/>
            <p14:sldId id="324"/>
            <p14:sldId id="325"/>
            <p14:sldId id="326"/>
            <p14:sldId id="327"/>
            <p14:sldId id="328"/>
            <p14:sldId id="329"/>
            <p14:sldId id="350"/>
            <p14:sldId id="330"/>
            <p14:sldId id="331"/>
            <p14:sldId id="332"/>
            <p14:sldId id="333"/>
            <p14:sldId id="334"/>
            <p14:sldId id="335"/>
            <p14:sldId id="336"/>
            <p14:sldId id="347"/>
            <p14:sldId id="337"/>
            <p14:sldId id="348"/>
            <p14:sldId id="338"/>
            <p14:sldId id="339"/>
            <p14:sldId id="340"/>
            <p14:sldId id="341"/>
            <p14:sldId id="342"/>
            <p14:sldId id="343"/>
            <p14:sldId id="344"/>
            <p14:sldId id="349"/>
            <p14:sldId id="345"/>
            <p14:sldId id="3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37">
          <p15:clr>
            <a:srgbClr val="A4A3A4"/>
          </p15:clr>
        </p15:guide>
        <p15:guide id="2" orient="horz" pos="2566">
          <p15:clr>
            <a:srgbClr val="A4A3A4"/>
          </p15:clr>
        </p15:guide>
        <p15:guide id="3" orient="horz" pos="620">
          <p15:clr>
            <a:srgbClr val="A4A3A4"/>
          </p15:clr>
        </p15:guide>
        <p15:guide id="4" pos="55">
          <p15:clr>
            <a:srgbClr val="A4A3A4"/>
          </p15:clr>
        </p15:guide>
        <p15:guide id="5" pos="562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>
          <p15:clr>
            <a:srgbClr val="A4A3A4"/>
          </p15:clr>
        </p15:guide>
        <p15:guide id="2" pos="221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 Ann Apostol" initials="JA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B2B2B3"/>
    <a:srgbClr val="BFBFC0"/>
    <a:srgbClr val="98123D"/>
    <a:srgbClr val="A6002D"/>
    <a:srgbClr val="A5002C"/>
    <a:srgbClr val="F1BF64"/>
    <a:srgbClr val="BD6534"/>
    <a:srgbClr val="767E4A"/>
    <a:srgbClr val="025F6A"/>
    <a:srgbClr val="976F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0" autoAdjust="0"/>
    <p:restoredTop sz="88521" autoAdjust="0"/>
  </p:normalViewPr>
  <p:slideViewPr>
    <p:cSldViewPr snapToGrid="0" showGuides="1">
      <p:cViewPr varScale="1">
        <p:scale>
          <a:sx n="91" d="100"/>
          <a:sy n="91" d="100"/>
        </p:scale>
        <p:origin x="102" y="132"/>
      </p:cViewPr>
      <p:guideLst>
        <p:guide orient="horz" pos="437"/>
        <p:guide orient="horz" pos="2566"/>
        <p:guide orient="horz" pos="620"/>
        <p:guide pos="55"/>
        <p:guide pos="5626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 showGuides="1">
      <p:cViewPr varScale="1">
        <p:scale>
          <a:sx n="53" d="100"/>
          <a:sy n="53" d="100"/>
        </p:scale>
        <p:origin x="-5248" y="-120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F7DDA5E6-0336-6043-97BE-2667D5222006}" type="datetimeFigureOut">
              <a:rPr lang="en-US" smtClean="0"/>
              <a:pPr/>
              <a:t>2/15/2017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A2E12B18-0379-EC43-9B57-C54D0D9C72D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9138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835EEF68-F202-4D68-8499-4DCDD1E544DE}" type="datetimeFigureOut">
              <a:rPr lang="en-US" smtClean="0"/>
              <a:pPr/>
              <a:t>2/15/2017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9E4C13A-5EDB-4018-91C6-F8B752C11E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3397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280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208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800" dirty="0" smtClean="0"/>
              <a:t>Assessing CSI should be part of the normal spacecraft control design process</a:t>
            </a:r>
          </a:p>
          <a:p>
            <a:r>
              <a:rPr lang="en-US" sz="1600" dirty="0" smtClean="0"/>
              <a:t>Spacecraft conceptual design can drive a risk-based approach</a:t>
            </a:r>
          </a:p>
          <a:p>
            <a:pPr lvl="1"/>
            <a:r>
              <a:rPr lang="en-US" sz="1400" b="1" dirty="0" smtClean="0"/>
              <a:t>Cases where early CSI assessment may be skipped by inspection – highly rigid structure with low performance requirements</a:t>
            </a:r>
          </a:p>
          <a:p>
            <a:pPr lvl="1"/>
            <a:r>
              <a:rPr lang="en-US" sz="1400" b="1" dirty="0" smtClean="0"/>
              <a:t>Cases where CSI must be checked and given high weight to drive requirements – many flexible appendages, high performance requirements</a:t>
            </a:r>
          </a:p>
          <a:p>
            <a:pPr lvl="1"/>
            <a:r>
              <a:rPr lang="en-US" sz="1400" b="1" dirty="0" smtClean="0"/>
              <a:t>Is there a metric or figure of merit?</a:t>
            </a:r>
          </a:p>
          <a:p>
            <a:r>
              <a:rPr lang="en-US" sz="1800" dirty="0" smtClean="0"/>
              <a:t>Structural modeling</a:t>
            </a:r>
          </a:p>
          <a:p>
            <a:pPr lvl="1"/>
            <a:r>
              <a:rPr lang="en-US" sz="1600" dirty="0" smtClean="0"/>
              <a:t>Structural design and modeling may require iterations with control design</a:t>
            </a:r>
          </a:p>
          <a:p>
            <a:pPr lvl="1"/>
            <a:r>
              <a:rPr lang="en-US" sz="1600" dirty="0" smtClean="0"/>
              <a:t>Consider model maturity in control analyses – </a:t>
            </a:r>
            <a:r>
              <a:rPr lang="en-US" sz="1600" b="1" dirty="0" smtClean="0"/>
              <a:t>structural test driven model updates can support tighter margins</a:t>
            </a:r>
          </a:p>
          <a:p>
            <a:pPr lvl="1"/>
            <a:r>
              <a:rPr lang="en-US" sz="1600" b="1" dirty="0" smtClean="0"/>
              <a:t>Details (cables, bolted interface, deployment/actuation joints, discrete damping) can strongly impact control performance</a:t>
            </a:r>
            <a:r>
              <a:rPr lang="en-US" sz="1600" dirty="0" smtClean="0"/>
              <a:t> </a:t>
            </a:r>
          </a:p>
          <a:p>
            <a:r>
              <a:rPr lang="en-US" sz="1800" dirty="0" smtClean="0"/>
              <a:t>Control analysis</a:t>
            </a:r>
          </a:p>
          <a:p>
            <a:pPr lvl="1"/>
            <a:r>
              <a:rPr lang="en-US" sz="1600" dirty="0" smtClean="0"/>
              <a:t>Iterative process that starts with linear design/analysis, nonlinear effect assessment, and time domain performance validation</a:t>
            </a:r>
          </a:p>
          <a:p>
            <a:r>
              <a:rPr lang="en-US" sz="1800" dirty="0" smtClean="0"/>
              <a:t>Leads to iterative system level design and analysis process </a:t>
            </a:r>
          </a:p>
          <a:p>
            <a:pPr lvl="1"/>
            <a:r>
              <a:rPr lang="en-US" sz="1600" dirty="0" smtClean="0"/>
              <a:t>Early insight avoids late changes</a:t>
            </a:r>
          </a:p>
          <a:p>
            <a:pPr lvl="1"/>
            <a:r>
              <a:rPr lang="en-US" sz="1600" b="1" dirty="0" smtClean="0"/>
              <a:t>A preliminary assessment prior to SRR can get hooks in place to make later changes less painful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546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1800" dirty="0" smtClean="0"/>
              <a:t>Model complexity driven by vehicle complexity and design phase</a:t>
            </a:r>
          </a:p>
          <a:p>
            <a:pPr lvl="1"/>
            <a:r>
              <a:rPr lang="en-US" sz="1600" dirty="0" smtClean="0"/>
              <a:t>Lumped mass may be appropriate for early assessments, or for full assessment for low bandwidth applications</a:t>
            </a:r>
          </a:p>
          <a:p>
            <a:pPr lvl="1"/>
            <a:r>
              <a:rPr lang="en-US" sz="1600" dirty="0" smtClean="0"/>
              <a:t>Finite element models (FEM) typically required for more complex vehicles or higher performance systems </a:t>
            </a:r>
          </a:p>
          <a:p>
            <a:pPr lvl="2"/>
            <a:r>
              <a:rPr lang="en-US" sz="1600" b="1" dirty="0" smtClean="0"/>
              <a:t>Additional model complexity requires additional testing/validation and drives need for more performance margin</a:t>
            </a:r>
          </a:p>
          <a:p>
            <a:pPr lvl="2"/>
            <a:r>
              <a:rPr lang="en-US" sz="1600" b="1" dirty="0" smtClean="0"/>
              <a:t>Stowed models are routinely built for coupled loads (launch) analysis, but deployed models require additional validation steps</a:t>
            </a:r>
          </a:p>
          <a:p>
            <a:pPr lvl="2"/>
            <a:r>
              <a:rPr lang="en-US" sz="1600" b="1" dirty="0" smtClean="0"/>
              <a:t>These models are often used for jitter analysis (open loop system response to disturbances) as well as for CSI analysis (closed loop)</a:t>
            </a:r>
          </a:p>
          <a:p>
            <a:r>
              <a:rPr lang="en-US" sz="1800" dirty="0" smtClean="0"/>
              <a:t>Model accuracy requirements</a:t>
            </a:r>
          </a:p>
          <a:p>
            <a:pPr lvl="1"/>
            <a:r>
              <a:rPr lang="en-US" sz="1600" dirty="0" smtClean="0"/>
              <a:t>Lumped mass models are relatively straightforward to build and validate if </a:t>
            </a:r>
            <a:r>
              <a:rPr lang="en-US" sz="1600" dirty="0" err="1" smtClean="0"/>
              <a:t>stiffnesses</a:t>
            </a:r>
            <a:r>
              <a:rPr lang="en-US" sz="1600" dirty="0" smtClean="0"/>
              <a:t> are well understood</a:t>
            </a:r>
          </a:p>
          <a:p>
            <a:pPr lvl="1"/>
            <a:r>
              <a:rPr lang="en-US" sz="1600" dirty="0" smtClean="0"/>
              <a:t>FEMs are more complex (next few slides)</a:t>
            </a:r>
          </a:p>
          <a:p>
            <a:pPr lvl="1"/>
            <a:r>
              <a:rPr lang="en-US" sz="1600" dirty="0" smtClean="0"/>
              <a:t>In all cases, look our for nonlinearities </a:t>
            </a:r>
            <a:r>
              <a:rPr lang="en-US" sz="1600" b="1" dirty="0" smtClean="0"/>
              <a:t>(dead zones and backlash, friction induced limit cycles, etc.)</a:t>
            </a:r>
            <a:endParaRPr lang="en-US" b="1" dirty="0" smtClean="0"/>
          </a:p>
          <a:p>
            <a:r>
              <a:rPr lang="en-US" sz="1800" dirty="0" smtClean="0"/>
              <a:t>Combining multiple models</a:t>
            </a:r>
          </a:p>
          <a:p>
            <a:pPr lvl="1"/>
            <a:r>
              <a:rPr lang="en-US" sz="1600" dirty="0" smtClean="0"/>
              <a:t>Not uncommon for vehicle and payloads to be built by different vendors, each with their own structural model</a:t>
            </a:r>
          </a:p>
          <a:p>
            <a:pPr lvl="1"/>
            <a:r>
              <a:rPr lang="en-US" sz="1600" dirty="0" smtClean="0"/>
              <a:t>When combining these models, interface modeling is critical</a:t>
            </a:r>
          </a:p>
          <a:p>
            <a:pPr lvl="1"/>
            <a:r>
              <a:rPr lang="en-US" sz="1600" dirty="0" smtClean="0"/>
              <a:t>	</a:t>
            </a:r>
            <a:r>
              <a:rPr lang="en-US" sz="1600" b="1" dirty="0" smtClean="0"/>
              <a:t>Define good sanity checks!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383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/>
              <a:t>A challenging control design: ideally, a high control gain in the rigid body section and a low control gain in the flex section is desirable!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476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879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that this example used</a:t>
            </a:r>
            <a:r>
              <a:rPr lang="en-US" baseline="0" dirty="0" smtClean="0"/>
              <a:t> analog components…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Notch</a:t>
            </a:r>
            <a:r>
              <a:rPr lang="en-US" baseline="0" dirty="0" smtClean="0"/>
              <a:t> filter comments: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Don’t put a notch early in the life cycle, it will likely move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Safe mode controllers</a:t>
            </a:r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153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Control design</a:t>
            </a:r>
            <a:r>
              <a:rPr lang="en-US" baseline="0" dirty="0" smtClean="0"/>
              <a:t> notes</a:t>
            </a:r>
          </a:p>
          <a:p>
            <a:r>
              <a:rPr lang="en-US" baseline="0" dirty="0" smtClean="0"/>
              <a:t>Nonlinear analysis – describing functions to check for limit cycles, nonlinear time domain for performance verification and check for nonlinear instability issues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991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456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Define Finite Element Modal Requirements: </a:t>
            </a:r>
          </a:p>
          <a:p>
            <a:r>
              <a:rPr lang="en-US" dirty="0" smtClean="0"/>
              <a:t>Define spacecraft</a:t>
            </a:r>
            <a:r>
              <a:rPr lang="en-US" baseline="0" dirty="0" smtClean="0"/>
              <a:t> configurations and appendage orientations</a:t>
            </a:r>
          </a:p>
          <a:p>
            <a:r>
              <a:rPr lang="en-US" baseline="0" dirty="0" smtClean="0"/>
              <a:t>Define ACS sensor/actuator locations and degrees of freedom</a:t>
            </a:r>
          </a:p>
          <a:p>
            <a:r>
              <a:rPr lang="en-US" baseline="0" dirty="0" smtClean="0"/>
              <a:t>Define other ACS/System points of interested (payloads? Antennas? Discrete dampers? Physical points?)</a:t>
            </a:r>
          </a:p>
          <a:p>
            <a:endParaRPr lang="en-US" baseline="0" dirty="0" smtClean="0"/>
          </a:p>
          <a:p>
            <a:r>
              <a:rPr lang="en-US" dirty="0" smtClean="0"/>
              <a:t>Develop and Validate Finite Element Model:</a:t>
            </a:r>
          </a:p>
          <a:p>
            <a:r>
              <a:rPr lang="en-US" dirty="0" smtClean="0"/>
              <a:t>“Free-free” configuration with zero damping</a:t>
            </a:r>
          </a:p>
          <a:p>
            <a:r>
              <a:rPr lang="en-US" dirty="0" smtClean="0"/>
              <a:t>Produce mode shape vectors &amp; model frequencies</a:t>
            </a:r>
          </a:p>
          <a:p>
            <a:endParaRPr lang="en-US" dirty="0" smtClean="0"/>
          </a:p>
          <a:p>
            <a:r>
              <a:rPr lang="en-US" dirty="0" smtClean="0"/>
              <a:t>Perform Modal Significance Analysis using Full Order Model:</a:t>
            </a:r>
          </a:p>
          <a:p>
            <a:r>
              <a:rPr lang="en-US" dirty="0" smtClean="0"/>
              <a:t>Perform</a:t>
            </a:r>
            <a:r>
              <a:rPr lang="en-US" baseline="0" dirty="0" smtClean="0"/>
              <a:t> sanity checks</a:t>
            </a:r>
          </a:p>
          <a:p>
            <a:r>
              <a:rPr lang="en-US" baseline="0" dirty="0" smtClean="0"/>
              <a:t>Define actuator/sensor pairs for each ACE mode</a:t>
            </a:r>
          </a:p>
          <a:p>
            <a:r>
              <a:rPr lang="en-US" baseline="0" dirty="0" smtClean="0"/>
              <a:t>Rank significance of each mode for each actuator/sensor pair and for other points of interest</a:t>
            </a:r>
          </a:p>
          <a:p>
            <a:r>
              <a:rPr lang="en-US" baseline="0" dirty="0" smtClean="0"/>
              <a:t>Define reduced order model (ROM) &amp; evaluation model (EM)</a:t>
            </a:r>
          </a:p>
          <a:p>
            <a:endParaRPr lang="en-US" baseline="0" dirty="0" smtClean="0"/>
          </a:p>
          <a:p>
            <a:r>
              <a:rPr lang="en-US" dirty="0" smtClean="0"/>
              <a:t>Flexible Body Linear Control Design and Stability Analysis</a:t>
            </a:r>
          </a:p>
          <a:p>
            <a:r>
              <a:rPr lang="en-US" dirty="0" smtClean="0"/>
              <a:t>Assess</a:t>
            </a:r>
            <a:r>
              <a:rPr lang="en-US" baseline="0" dirty="0" smtClean="0"/>
              <a:t> control system stability (SISO and/or MIMO) using ROM</a:t>
            </a:r>
          </a:p>
          <a:p>
            <a:r>
              <a:rPr lang="en-US" baseline="0" dirty="0" smtClean="0"/>
              <a:t>Determine control loop phase and gain stability margins</a:t>
            </a:r>
          </a:p>
          <a:p>
            <a:r>
              <a:rPr lang="en-US" baseline="0" dirty="0" smtClean="0"/>
              <a:t>Design loop compensation to achieve desired stability margins and disturbance rejection</a:t>
            </a:r>
            <a:endParaRPr lang="en-US" dirty="0" smtClean="0"/>
          </a:p>
          <a:p>
            <a:r>
              <a:rPr lang="en-US" dirty="0" smtClean="0"/>
              <a:t>Consider</a:t>
            </a:r>
            <a:r>
              <a:rPr lang="en-US" baseline="0" dirty="0" smtClean="0"/>
              <a:t> analysis of significant nonlinearities at this point, if known and possible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Time-Domain Performance Simulations:</a:t>
            </a:r>
          </a:p>
          <a:p>
            <a:r>
              <a:rPr lang="en-US" dirty="0" smtClean="0"/>
              <a:t>Incorporate</a:t>
            </a:r>
            <a:r>
              <a:rPr lang="en-US" baseline="0" dirty="0" smtClean="0"/>
              <a:t> evaluation model into time-domain simulation</a:t>
            </a:r>
          </a:p>
          <a:p>
            <a:r>
              <a:rPr lang="en-US" baseline="0" dirty="0" smtClean="0"/>
              <a:t>Determine performance requirements compliance</a:t>
            </a:r>
          </a:p>
          <a:p>
            <a:r>
              <a:rPr lang="en-US" baseline="0" dirty="0" smtClean="0"/>
              <a:t>Perform stability cross checks against linear frequency domain analysis</a:t>
            </a:r>
          </a:p>
          <a:p>
            <a:r>
              <a:rPr lang="en-US" dirty="0" smtClean="0"/>
              <a:t>Address nonlinear affects and modify</a:t>
            </a:r>
            <a:r>
              <a:rPr lang="en-US" baseline="0" dirty="0" smtClean="0"/>
              <a:t> control design if needed</a:t>
            </a:r>
          </a:p>
          <a:p>
            <a:endParaRPr lang="en-US" dirty="0" smtClean="0"/>
          </a:p>
          <a:p>
            <a:r>
              <a:rPr lang="en-US" dirty="0" smtClean="0"/>
              <a:t>Incorporate</a:t>
            </a:r>
            <a:r>
              <a:rPr lang="en-US" baseline="0" dirty="0" smtClean="0"/>
              <a:t> Structural test data: </a:t>
            </a:r>
          </a:p>
          <a:p>
            <a:r>
              <a:rPr lang="en-US" baseline="0" dirty="0" smtClean="0"/>
              <a:t>Can happen multiple times, if testing is at multiple levels of integration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467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136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gain stabilization is more robust – inertias are usually well known, plus margin in structural model means gain stab. is typically good.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Time delay uncertainty or slight frequency shifts in modes can make phase stab go wonky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4C13A-5EDB-4018-91C6-F8B752C11E71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493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A_Basic_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marR="0" indent="-3175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837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B_Two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 numCol="2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615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C_Tex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60805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9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228600" y="5105400"/>
            <a:ext cx="8077200" cy="9652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800" baseline="0"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pPr lvl="0"/>
            <a:r>
              <a:rPr lang="en-US" smtClean="0"/>
              <a:t>Sub-bullets for use under graphics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874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D_Acronym_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marR="0" indent="-3175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baseline="0"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This is a multipurpose box – use for text, tables, charts or video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216369" y="5653377"/>
            <a:ext cx="8429037" cy="470841"/>
          </a:xfrm>
          <a:prstGeom prst="rect">
            <a:avLst/>
          </a:prstGeom>
        </p:spPr>
        <p:txBody>
          <a:bodyPr vert="horz" numCol="4"/>
          <a:lstStyle>
            <a:lvl1pPr marL="0" marR="0" indent="0" algn="l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>
                <a:tab pos="1825625" algn="l"/>
                <a:tab pos="3659188" algn="l"/>
                <a:tab pos="5484813" algn="l"/>
              </a:tabLst>
              <a:defRPr sz="1000" b="1" i="1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ACR1 = Acronym </a:t>
            </a:r>
            <a:r>
              <a:rPr lang="en-US" dirty="0" smtClean="0"/>
              <a:t>1</a:t>
            </a:r>
            <a:br>
              <a:rPr lang="en-US" dirty="0" smtClean="0"/>
            </a:br>
            <a:r>
              <a:rPr lang="en-US" dirty="0" smtClean="0"/>
              <a:t>ACR2 </a:t>
            </a:r>
            <a:r>
              <a:rPr lang="en-US" dirty="0"/>
              <a:t>= Acronym </a:t>
            </a:r>
            <a:r>
              <a:rPr lang="en-US" dirty="0" smtClean="0"/>
              <a:t>2</a:t>
            </a:r>
            <a:br>
              <a:rPr lang="en-US" dirty="0" smtClean="0"/>
            </a:br>
            <a:r>
              <a:rPr lang="en-US" dirty="0" smtClean="0"/>
              <a:t>ACR3 </a:t>
            </a:r>
            <a:r>
              <a:rPr lang="en-US" dirty="0"/>
              <a:t>= Acronym </a:t>
            </a:r>
            <a:r>
              <a:rPr lang="en-US" dirty="0" smtClean="0"/>
              <a:t>3</a:t>
            </a:r>
            <a:br>
              <a:rPr lang="en-US" dirty="0" smtClean="0"/>
            </a:br>
            <a:r>
              <a:rPr lang="en-US" dirty="0" smtClean="0"/>
              <a:t>ACR4 </a:t>
            </a:r>
            <a:r>
              <a:rPr lang="en-US" dirty="0"/>
              <a:t>= Acronym </a:t>
            </a:r>
            <a:r>
              <a:rPr lang="en-US" dirty="0" smtClean="0"/>
              <a:t>4</a:t>
            </a:r>
            <a:br>
              <a:rPr lang="en-US" dirty="0" smtClean="0"/>
            </a:br>
            <a:r>
              <a:rPr lang="en-US" dirty="0" smtClean="0"/>
              <a:t>ACR5 </a:t>
            </a:r>
            <a:r>
              <a:rPr lang="en-US" dirty="0"/>
              <a:t>= Acronym </a:t>
            </a:r>
            <a:r>
              <a:rPr lang="en-US" dirty="0" smtClean="0"/>
              <a:t>5</a:t>
            </a:r>
            <a:br>
              <a:rPr lang="en-US" dirty="0" smtClean="0"/>
            </a:br>
            <a:r>
              <a:rPr lang="en-US" dirty="0" smtClean="0"/>
              <a:t>ACR6 </a:t>
            </a:r>
            <a:r>
              <a:rPr lang="en-US" dirty="0"/>
              <a:t>= Acronym </a:t>
            </a:r>
            <a:r>
              <a:rPr lang="en-US" dirty="0" smtClean="0"/>
              <a:t>6</a:t>
            </a:r>
            <a:br>
              <a:rPr lang="en-US" dirty="0" smtClean="0"/>
            </a:br>
            <a:r>
              <a:rPr lang="en-US" dirty="0" smtClean="0"/>
              <a:t>ACR7 </a:t>
            </a:r>
            <a:r>
              <a:rPr lang="en-US" dirty="0"/>
              <a:t>= Acronym </a:t>
            </a:r>
            <a:r>
              <a:rPr lang="en-US" dirty="0" smtClean="0"/>
              <a:t>7</a:t>
            </a:r>
            <a:br>
              <a:rPr lang="en-US" dirty="0" smtClean="0"/>
            </a:br>
            <a:r>
              <a:rPr lang="en-US" dirty="0" smtClean="0"/>
              <a:t>ACR8 </a:t>
            </a:r>
            <a:r>
              <a:rPr lang="en-US" dirty="0"/>
              <a:t>= Acronym 8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16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E_Smal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7356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16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16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600"/>
            </a:lvl1pPr>
            <a:lvl2pPr marL="517525" indent="-227013">
              <a:defRPr sz="1600"/>
            </a:lvl2pPr>
            <a:lvl3pPr marL="800100" indent="-176213">
              <a:buSzPct val="125000"/>
              <a:defRPr sz="1600"/>
            </a:lvl3pPr>
            <a:lvl4pPr marL="1201738" indent="-228600">
              <a:defRPr sz="1600"/>
            </a:lvl4pPr>
            <a:lvl5pPr marL="1430338" indent="-176213">
              <a:buFont typeface="Arial"/>
              <a:buChar char="•"/>
              <a:defRPr sz="16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604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F_Left_Text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6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4318000" y="1371600"/>
            <a:ext cx="4140200" cy="382771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228600" y="1371600"/>
            <a:ext cx="3886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391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G_Right_Text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6" name="Picture Placeholder 10"/>
          <p:cNvSpPr>
            <a:spLocks noGrp="1"/>
          </p:cNvSpPr>
          <p:nvPr>
            <p:ph type="pic" sz="quarter" idx="16" hasCustomPrompt="1"/>
          </p:nvPr>
        </p:nvSpPr>
        <p:spPr>
          <a:xfrm>
            <a:off x="215900" y="1422808"/>
            <a:ext cx="4140200" cy="382771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</a:lstStyle>
          <a:p>
            <a:r>
              <a:rPr lang="en-US" smtClean="0"/>
              <a:t>Drag picture to placeholder </a:t>
            </a:r>
            <a:br>
              <a:rPr lang="en-US" smtClean="0"/>
            </a:br>
            <a:r>
              <a:rPr lang="en-US" smtClean="0"/>
              <a:t>or click icon to add</a:t>
            </a:r>
            <a:endParaRPr lang="en-US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4581130" y="1371600"/>
            <a:ext cx="3886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866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H_Markings_Upp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0"/>
            <a:ext cx="7312025" cy="278760"/>
          </a:xfrm>
          <a:prstGeom prst="rect">
            <a:avLst/>
          </a:prstGeom>
        </p:spPr>
        <p:txBody>
          <a:bodyPr vert="horz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 b="1" i="0">
                <a:latin typeface="Arial Narrow"/>
                <a:cs typeface="Arial Narrow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algn="ctr"/>
            <a:r>
              <a:rPr lang="en-US" sz="1200" b="1" smtClean="0">
                <a:latin typeface="Arial Narrow" pitchFamily="-112" charset="0"/>
              </a:rPr>
              <a:t>This Box is for Top-only Security Markings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433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I_Markings_Upper_and_Low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606904" y="0"/>
            <a:ext cx="7312025" cy="278760"/>
          </a:xfrm>
          <a:prstGeom prst="rect">
            <a:avLst/>
          </a:prstGeom>
        </p:spPr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400" b="1" i="0" baseline="0">
                <a:latin typeface="Arial"/>
                <a:cs typeface="Arial"/>
              </a:defRPr>
            </a:lvl1pPr>
          </a:lstStyle>
          <a:p>
            <a:pPr lvl="0" algn="ctr"/>
            <a:r>
              <a:rPr lang="en-US" sz="1400" b="1" dirty="0" smtClean="0"/>
              <a:t>This Box is for Top- and Bottom-Level Security Markings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06904" y="6589564"/>
            <a:ext cx="7312025" cy="278760"/>
          </a:xfrm>
          <a:prstGeom prst="rect">
            <a:avLst/>
          </a:prstGeom>
        </p:spPr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400" b="1" i="0">
                <a:latin typeface="Arial"/>
                <a:cs typeface="Arial"/>
              </a:defRPr>
            </a:lvl1pPr>
          </a:lstStyle>
          <a:p>
            <a:pPr lvl="0" algn="ctr"/>
            <a:r>
              <a:rPr lang="en-US" sz="1400" b="1" dirty="0" smtClean="0"/>
              <a:t>This Box is for Top- and Bottom-Level Security Markings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243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J_Quad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391521"/>
          </a:xfrm>
          <a:prstGeom prst="rect">
            <a:avLst/>
          </a:prstGeom>
        </p:spPr>
        <p:txBody>
          <a:bodyPr vert="horz"/>
          <a:lstStyle>
            <a:lvl1pPr>
              <a:buNone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Subtitle –Gray, 20 point Arial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94827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Head – Black 26 point Arial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 rot="5400000">
            <a:off x="2166458" y="3569359"/>
            <a:ext cx="4831725" cy="1588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225797" y="3534940"/>
            <a:ext cx="8714631" cy="1588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260350" y="1092708"/>
            <a:ext cx="4173538" cy="2366552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1" name="Text Placeholder 17"/>
          <p:cNvSpPr>
            <a:spLocks noGrp="1"/>
          </p:cNvSpPr>
          <p:nvPr>
            <p:ph type="body" sz="quarter" idx="18"/>
          </p:nvPr>
        </p:nvSpPr>
        <p:spPr>
          <a:xfrm>
            <a:off x="4750846" y="1092708"/>
            <a:ext cx="4173538" cy="2366552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260350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20"/>
          </p:nvPr>
        </p:nvSpPr>
        <p:spPr>
          <a:xfrm>
            <a:off x="4750846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845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K_Compare_Contr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391521"/>
          </a:xfrm>
          <a:prstGeom prst="rect">
            <a:avLst/>
          </a:prstGeom>
        </p:spPr>
        <p:txBody>
          <a:bodyPr vert="horz"/>
          <a:lstStyle>
            <a:lvl1pPr>
              <a:buNone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9482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81527" y="3640140"/>
            <a:ext cx="0" cy="2345875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260349" y="1092708"/>
            <a:ext cx="8670925" cy="2366552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600"/>
            </a:lvl1pPr>
            <a:lvl2pPr marL="339725" indent="-169863">
              <a:defRPr sz="1600"/>
            </a:lvl2pPr>
            <a:lvl3pPr marL="565150" indent="-112713">
              <a:defRPr sz="1600"/>
            </a:lvl3pPr>
            <a:lvl4pPr marL="862013" indent="-169863"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260350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20"/>
          </p:nvPr>
        </p:nvSpPr>
        <p:spPr>
          <a:xfrm>
            <a:off x="4750846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021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L_Risk Format_Corn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CCEO Risk Format_P8sample_crosshatch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01370" y="282174"/>
            <a:ext cx="2234525" cy="1867301"/>
          </a:xfrm>
          <a:prstGeom prst="rect">
            <a:avLst/>
          </a:prstGeom>
        </p:spPr>
      </p:pic>
      <p:sp>
        <p:nvSpPr>
          <p:cNvPr id="11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4910918" y="2295308"/>
            <a:ext cx="4028851" cy="3612025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Content Placeholder 6"/>
          <p:cNvSpPr>
            <a:spLocks noGrp="1"/>
          </p:cNvSpPr>
          <p:nvPr>
            <p:ph sz="quarter" idx="17"/>
          </p:nvPr>
        </p:nvSpPr>
        <p:spPr>
          <a:xfrm>
            <a:off x="228599" y="1203767"/>
            <a:ext cx="4459147" cy="4701733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600"/>
            </a:lvl1pPr>
            <a:lvl2pPr marL="517525" indent="-227013">
              <a:defRPr sz="1400"/>
            </a:lvl2pPr>
            <a:lvl3pPr marL="800100" indent="-176213">
              <a:buSzPct val="125000"/>
              <a:defRPr sz="1400"/>
            </a:lvl3pPr>
            <a:lvl4pPr marL="1201738" indent="-228600">
              <a:defRPr sz="1400"/>
            </a:lvl4pPr>
            <a:lvl5pPr marL="1430338" indent="-176213">
              <a:buFont typeface="Arial"/>
              <a:buChar char="•"/>
              <a:defRPr sz="14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6429874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64262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917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M_Risk Format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217023" y="1134320"/>
            <a:ext cx="3984585" cy="4861367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600"/>
            </a:lvl1pPr>
            <a:lvl2pPr marL="517525" indent="-227013">
              <a:defRPr sz="1400"/>
            </a:lvl2pPr>
            <a:lvl3pPr marL="800100" indent="-176213">
              <a:buSzPct val="125000"/>
              <a:defRPr sz="1400"/>
            </a:lvl3pPr>
            <a:lvl4pPr marL="1201738" indent="-228600">
              <a:defRPr sz="1400"/>
            </a:lvl4pPr>
            <a:lvl5pPr marL="1430338" indent="-176213">
              <a:buFont typeface="Arial"/>
              <a:buChar char="•"/>
              <a:defRPr sz="1400" baseline="0"/>
            </a:lvl5pPr>
          </a:lstStyle>
          <a:p>
            <a:r>
              <a:rPr lang="en-US" dirty="0" smtClean="0"/>
              <a:t>Bullet 1 level – Bullet 130% size text – Black, 16 point Arial</a:t>
            </a:r>
          </a:p>
          <a:p>
            <a:pPr lvl="1"/>
            <a:r>
              <a:rPr lang="en-US" dirty="0" smtClean="0"/>
              <a:t>Bullet 2 level – 14 point Arial Italic</a:t>
            </a:r>
          </a:p>
          <a:p>
            <a:pPr lvl="2"/>
            <a:r>
              <a:rPr lang="en-US" dirty="0" smtClean="0"/>
              <a:t>Bullet 3 level – Bullet 125% size text – 14 point Arial</a:t>
            </a:r>
          </a:p>
          <a:p>
            <a:pPr lvl="3"/>
            <a:r>
              <a:rPr lang="en-US" dirty="0" smtClean="0"/>
              <a:t>Bullet 4 level – 14 point Arial Italic</a:t>
            </a:r>
          </a:p>
          <a:p>
            <a:pPr lvl="4"/>
            <a:r>
              <a:rPr lang="en-US" dirty="0" smtClean="0"/>
              <a:t>Bullet 5 level – Bullet 100% size text – 14 point Arial</a:t>
            </a:r>
          </a:p>
        </p:txBody>
      </p:sp>
      <p:pic>
        <p:nvPicPr>
          <p:cNvPr id="9" name="Picture 8" descr="CCEO Risk Format_P8sample_crosshatch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885" y="1126353"/>
            <a:ext cx="4623206" cy="456468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333069" y="5748518"/>
            <a:ext cx="228600" cy="152400"/>
          </a:xfrm>
          <a:prstGeom prst="rect">
            <a:avLst/>
          </a:prstGeom>
          <a:solidFill>
            <a:srgbClr val="4D6E9F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987786" y="5748724"/>
            <a:ext cx="228600" cy="152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544207" y="5714104"/>
            <a:ext cx="4599793" cy="350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  <a:tabLst>
                <a:tab pos="2630488" algn="l"/>
              </a:tabLst>
            </a:pPr>
            <a:r>
              <a:rPr lang="en-US" sz="900" dirty="0" smtClean="0"/>
              <a:t>Current risk assessment with uncertainty	Expected risk assessment with 	proposed mitigation</a:t>
            </a:r>
            <a:endParaRPr lang="en-US" sz="900" dirty="0"/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876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N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2111897"/>
            <a:ext cx="7772400" cy="1063867"/>
          </a:xfrm>
          <a:prstGeom prst="rect">
            <a:avLst/>
          </a:prstGeom>
        </p:spPr>
        <p:txBody>
          <a:bodyPr/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Transition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245325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+mj-lt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Transition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376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O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8000" y="1574800"/>
            <a:ext cx="7340600" cy="306070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165100" indent="-165100" defTabSz="685800">
              <a:tabLst/>
              <a:defRPr sz="3200" i="1"/>
            </a:lvl1pPr>
          </a:lstStyle>
          <a:p>
            <a:r>
              <a:rPr lang="en-US" dirty="0" smtClean="0"/>
              <a:t>“This is a quote slide.”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291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P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2799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A_Basic_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123200"/>
            <a:ext cx="8077200" cy="43632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629790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B_Two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 numCol="2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409449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C_Tex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60805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9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228600" y="5105400"/>
            <a:ext cx="8077200" cy="9652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800" baseline="0"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pPr lvl="0"/>
            <a:r>
              <a:rPr lang="en-US" smtClean="0"/>
              <a:t>Sub-bullets for use under graphics</a:t>
            </a:r>
          </a:p>
        </p:txBody>
      </p:sp>
    </p:spTree>
    <p:extLst>
      <p:ext uri="{BB962C8B-B14F-4D97-AF65-F5344CB8AC3E}">
        <p14:creationId xmlns:p14="http://schemas.microsoft.com/office/powerpoint/2010/main" val="1342653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D_Acronym_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marR="0" indent="-3175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baseline="0"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 smtClean="0"/>
              <a:t>This is a multipurpose box – use for text, tables, charts or video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216369" y="5653377"/>
            <a:ext cx="8429037" cy="470841"/>
          </a:xfrm>
          <a:prstGeom prst="rect">
            <a:avLst/>
          </a:prstGeom>
        </p:spPr>
        <p:txBody>
          <a:bodyPr vert="horz" numCol="4"/>
          <a:lstStyle>
            <a:lvl1pPr marL="0" marR="0" indent="0" algn="l" defTabSz="4572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>
                <a:tab pos="1825625" algn="l"/>
                <a:tab pos="3659188" algn="l"/>
                <a:tab pos="5484813" algn="l"/>
              </a:tabLst>
              <a:defRPr sz="1000" b="1" i="1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ACR1 = Acronym </a:t>
            </a:r>
            <a:r>
              <a:rPr lang="en-US" dirty="0" smtClean="0"/>
              <a:t>1</a:t>
            </a:r>
            <a:br>
              <a:rPr lang="en-US" dirty="0" smtClean="0"/>
            </a:br>
            <a:r>
              <a:rPr lang="en-US" dirty="0" smtClean="0"/>
              <a:t>ACR2 </a:t>
            </a:r>
            <a:r>
              <a:rPr lang="en-US" dirty="0"/>
              <a:t>= Acronym </a:t>
            </a:r>
            <a:r>
              <a:rPr lang="en-US" dirty="0" smtClean="0"/>
              <a:t>2</a:t>
            </a:r>
            <a:br>
              <a:rPr lang="en-US" dirty="0" smtClean="0"/>
            </a:br>
            <a:r>
              <a:rPr lang="en-US" dirty="0" smtClean="0"/>
              <a:t>ACR3 </a:t>
            </a:r>
            <a:r>
              <a:rPr lang="en-US" dirty="0"/>
              <a:t>= Acronym </a:t>
            </a:r>
            <a:r>
              <a:rPr lang="en-US" dirty="0" smtClean="0"/>
              <a:t>3</a:t>
            </a:r>
            <a:br>
              <a:rPr lang="en-US" dirty="0" smtClean="0"/>
            </a:br>
            <a:r>
              <a:rPr lang="en-US" dirty="0" smtClean="0"/>
              <a:t>ACR4 </a:t>
            </a:r>
            <a:r>
              <a:rPr lang="en-US" dirty="0"/>
              <a:t>= Acronym </a:t>
            </a:r>
            <a:r>
              <a:rPr lang="en-US" dirty="0" smtClean="0"/>
              <a:t>4</a:t>
            </a:r>
            <a:br>
              <a:rPr lang="en-US" dirty="0" smtClean="0"/>
            </a:br>
            <a:r>
              <a:rPr lang="en-US" dirty="0" smtClean="0"/>
              <a:t>ACR5 </a:t>
            </a:r>
            <a:r>
              <a:rPr lang="en-US" dirty="0"/>
              <a:t>= Acronym </a:t>
            </a:r>
            <a:r>
              <a:rPr lang="en-US" dirty="0" smtClean="0"/>
              <a:t>5</a:t>
            </a:r>
            <a:br>
              <a:rPr lang="en-US" dirty="0" smtClean="0"/>
            </a:br>
            <a:r>
              <a:rPr lang="en-US" dirty="0" smtClean="0"/>
              <a:t>ACR6 </a:t>
            </a:r>
            <a:r>
              <a:rPr lang="en-US" dirty="0"/>
              <a:t>= Acronym </a:t>
            </a:r>
            <a:r>
              <a:rPr lang="en-US" dirty="0" smtClean="0"/>
              <a:t>6</a:t>
            </a:r>
            <a:br>
              <a:rPr lang="en-US" dirty="0" smtClean="0"/>
            </a:br>
            <a:r>
              <a:rPr lang="en-US" dirty="0" smtClean="0"/>
              <a:t>ACR7 </a:t>
            </a:r>
            <a:r>
              <a:rPr lang="en-US" dirty="0"/>
              <a:t>= Acronym </a:t>
            </a:r>
            <a:r>
              <a:rPr lang="en-US" dirty="0" smtClean="0"/>
              <a:t>7</a:t>
            </a:r>
            <a:br>
              <a:rPr lang="en-US" dirty="0" smtClean="0"/>
            </a:br>
            <a:r>
              <a:rPr lang="en-US" dirty="0" smtClean="0"/>
              <a:t>ACR8 </a:t>
            </a:r>
            <a:r>
              <a:rPr lang="en-US" dirty="0"/>
              <a:t>= Acronym 8</a:t>
            </a:r>
          </a:p>
        </p:txBody>
      </p:sp>
    </p:spTree>
    <p:extLst>
      <p:ext uri="{BB962C8B-B14F-4D97-AF65-F5344CB8AC3E}">
        <p14:creationId xmlns:p14="http://schemas.microsoft.com/office/powerpoint/2010/main" val="3939338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E_Smal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Head – Black 26 point Arial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7273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16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16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600"/>
            </a:lvl1pPr>
            <a:lvl2pPr marL="517525" indent="-227013">
              <a:defRPr sz="1600"/>
            </a:lvl2pPr>
            <a:lvl3pPr marL="800100" indent="-176213">
              <a:buSzPct val="125000"/>
              <a:defRPr sz="1600"/>
            </a:lvl3pPr>
            <a:lvl4pPr marL="1201738" indent="-228600">
              <a:defRPr sz="1600"/>
            </a:lvl4pPr>
            <a:lvl5pPr marL="1430338" indent="-176213">
              <a:buFont typeface="Arial"/>
              <a:buChar char="•"/>
              <a:defRPr sz="1600"/>
            </a:lvl5pPr>
          </a:lstStyle>
          <a:p>
            <a:r>
              <a:rPr lang="en-US" dirty="0" smtClean="0"/>
              <a:t>Bullet 1 level – Bullet 130% size text – Black, 20 point Arial</a:t>
            </a:r>
          </a:p>
          <a:p>
            <a:pPr lvl="1"/>
            <a:r>
              <a:rPr lang="en-US" dirty="0" smtClean="0"/>
              <a:t>Bullet 2 level – 18 point Arial Italic</a:t>
            </a:r>
          </a:p>
          <a:p>
            <a:pPr lvl="2"/>
            <a:r>
              <a:rPr lang="en-US" dirty="0" smtClean="0"/>
              <a:t>Bullet 3 level – Bullet 125% size text – 18 point Arial</a:t>
            </a:r>
          </a:p>
          <a:p>
            <a:pPr lvl="3"/>
            <a:r>
              <a:rPr lang="en-US" dirty="0" smtClean="0"/>
              <a:t>Bullet 4 level – 18 point Arial Italic</a:t>
            </a:r>
          </a:p>
          <a:p>
            <a:pPr lvl="4"/>
            <a:r>
              <a:rPr lang="en-US" dirty="0" smtClean="0"/>
              <a:t>Bullet 5 level – Bullet 100% size text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2914349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F_Left_Text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6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4318000" y="1371600"/>
            <a:ext cx="4140200" cy="382771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228600" y="1371600"/>
            <a:ext cx="3886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1101631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G_Right_Text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6" name="Picture Placeholder 10"/>
          <p:cNvSpPr>
            <a:spLocks noGrp="1"/>
          </p:cNvSpPr>
          <p:nvPr>
            <p:ph type="pic" sz="quarter" idx="16" hasCustomPrompt="1"/>
          </p:nvPr>
        </p:nvSpPr>
        <p:spPr>
          <a:xfrm>
            <a:off x="215900" y="1422808"/>
            <a:ext cx="4140200" cy="382771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</a:lstStyle>
          <a:p>
            <a:r>
              <a:rPr lang="en-US" smtClean="0"/>
              <a:t>Drag picture to placeholder </a:t>
            </a:r>
            <a:br>
              <a:rPr lang="en-US" smtClean="0"/>
            </a:br>
            <a:r>
              <a:rPr lang="en-US" smtClean="0"/>
              <a:t>or click icon to add</a:t>
            </a:r>
            <a:endParaRPr lang="en-US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4581130" y="1371600"/>
            <a:ext cx="3886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4617629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H_Markings_Upp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600"/>
            <a:ext cx="8077200" cy="4114800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0"/>
            <a:ext cx="7312025" cy="278760"/>
          </a:xfrm>
          <a:prstGeom prst="rect">
            <a:avLst/>
          </a:prstGeom>
        </p:spPr>
        <p:txBody>
          <a:bodyPr vert="horz"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 b="1" i="0">
                <a:latin typeface="Arial Narrow"/>
                <a:cs typeface="Arial Narrow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algn="ctr"/>
            <a:r>
              <a:rPr lang="en-US" sz="1200" b="1" smtClean="0">
                <a:latin typeface="Arial Narrow" pitchFamily="-112" charset="0"/>
              </a:rPr>
              <a:t>This Box is for Top-only Security Markings</a:t>
            </a:r>
          </a:p>
        </p:txBody>
      </p:sp>
    </p:spTree>
    <p:extLst>
      <p:ext uri="{BB962C8B-B14F-4D97-AF65-F5344CB8AC3E}">
        <p14:creationId xmlns:p14="http://schemas.microsoft.com/office/powerpoint/2010/main" val="1867879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I_Markings_Upper_and_Low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606904" y="0"/>
            <a:ext cx="7312025" cy="278760"/>
          </a:xfrm>
          <a:prstGeom prst="rect">
            <a:avLst/>
          </a:prstGeom>
        </p:spPr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400" b="1" i="0" baseline="0">
                <a:latin typeface="Arial"/>
                <a:cs typeface="Arial"/>
              </a:defRPr>
            </a:lvl1pPr>
          </a:lstStyle>
          <a:p>
            <a:pPr lvl="0" algn="ctr"/>
            <a:r>
              <a:rPr lang="en-US" sz="1400" b="1" dirty="0" smtClean="0"/>
              <a:t>This Box is for Top- and Bottom-Level Security Markings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 hasCustomPrompt="1"/>
          </p:nvPr>
        </p:nvSpPr>
        <p:spPr>
          <a:xfrm>
            <a:off x="228600" y="1371599"/>
            <a:ext cx="8077200" cy="4717137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/>
            </a:lvl1pPr>
            <a:lvl2pPr marL="517525" indent="-227013">
              <a:defRPr sz="1800"/>
            </a:lvl2pPr>
            <a:lvl3pPr marL="800100" indent="-176213">
              <a:buSzPct val="125000"/>
              <a:defRPr sz="1800"/>
            </a:lvl3pPr>
            <a:lvl4pPr marL="1201738" indent="-228600">
              <a:defRPr sz="1800"/>
            </a:lvl4pPr>
            <a:lvl5pPr marL="1430338" indent="-176213">
              <a:buFont typeface="Arial"/>
              <a:buChar char="•"/>
              <a:defRPr sz="1800"/>
            </a:lvl5pPr>
          </a:lstStyle>
          <a:p>
            <a:r>
              <a:rPr lang="en-US" dirty="0"/>
              <a:t>Bullet 1 level – </a:t>
            </a:r>
            <a:r>
              <a:rPr lang="en-US" b="1" dirty="0" smtClean="0"/>
              <a:t>Bullet 130% size text </a:t>
            </a:r>
            <a:r>
              <a:rPr lang="en-US" dirty="0" smtClean="0"/>
              <a:t>– </a:t>
            </a:r>
            <a:r>
              <a:rPr lang="en-US" dirty="0"/>
              <a:t>Black, 20 point Arial</a:t>
            </a:r>
          </a:p>
          <a:p>
            <a:pPr lvl="1"/>
            <a:r>
              <a:rPr lang="en-US" dirty="0"/>
              <a:t>Bullet 2 level – 18 point Arial Italic</a:t>
            </a:r>
          </a:p>
          <a:p>
            <a:pPr lvl="2"/>
            <a:r>
              <a:rPr lang="en-US" dirty="0"/>
              <a:t>Bullet 3 level – Bullet 125% size text – 18 point Arial</a:t>
            </a:r>
          </a:p>
          <a:p>
            <a:pPr lvl="3"/>
            <a:r>
              <a:rPr lang="en-US" dirty="0"/>
              <a:t>Bullet 4 level – 18 point Arial Italic</a:t>
            </a:r>
          </a:p>
          <a:p>
            <a:pPr lvl="4"/>
            <a:r>
              <a:rPr lang="en-US" dirty="0"/>
              <a:t>Bullet 5 level – Bullet 100% size text – 18 point Arial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06904" y="6589564"/>
            <a:ext cx="7312025" cy="278760"/>
          </a:xfrm>
          <a:prstGeom prst="rect">
            <a:avLst/>
          </a:prstGeom>
        </p:spPr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400" b="1" i="0">
                <a:latin typeface="Arial"/>
                <a:cs typeface="Arial"/>
              </a:defRPr>
            </a:lvl1pPr>
          </a:lstStyle>
          <a:p>
            <a:pPr lvl="0" algn="ctr"/>
            <a:r>
              <a:rPr lang="en-US" sz="1400" b="1" dirty="0" smtClean="0"/>
              <a:t>This Box is for Top- and Bottom-Level Security Markings</a:t>
            </a:r>
          </a:p>
        </p:txBody>
      </p:sp>
    </p:spTree>
    <p:extLst>
      <p:ext uri="{BB962C8B-B14F-4D97-AF65-F5344CB8AC3E}">
        <p14:creationId xmlns:p14="http://schemas.microsoft.com/office/powerpoint/2010/main" val="3750226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J_Quad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391521"/>
          </a:xfrm>
          <a:prstGeom prst="rect">
            <a:avLst/>
          </a:prstGeom>
        </p:spPr>
        <p:txBody>
          <a:bodyPr vert="horz"/>
          <a:lstStyle>
            <a:lvl1pPr>
              <a:buNone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Subtitle –Gray, 20 point Arial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94827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Head – Black 26 point Arial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 rot="5400000">
            <a:off x="2166458" y="3569359"/>
            <a:ext cx="4831725" cy="1588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225797" y="3534940"/>
            <a:ext cx="8714631" cy="1588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260350" y="1092708"/>
            <a:ext cx="4173538" cy="2366552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1" name="Text Placeholder 17"/>
          <p:cNvSpPr>
            <a:spLocks noGrp="1"/>
          </p:cNvSpPr>
          <p:nvPr>
            <p:ph type="body" sz="quarter" idx="18"/>
          </p:nvPr>
        </p:nvSpPr>
        <p:spPr>
          <a:xfrm>
            <a:off x="4750846" y="1092708"/>
            <a:ext cx="4173538" cy="2366552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260350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20"/>
          </p:nvPr>
        </p:nvSpPr>
        <p:spPr>
          <a:xfrm>
            <a:off x="4750846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007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K_Compare_Contr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391521"/>
          </a:xfrm>
          <a:prstGeom prst="rect">
            <a:avLst/>
          </a:prstGeom>
        </p:spPr>
        <p:txBody>
          <a:bodyPr vert="horz"/>
          <a:lstStyle>
            <a:lvl1pPr>
              <a:buNone/>
              <a:defRPr sz="2000" b="0" i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9482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81527" y="3640140"/>
            <a:ext cx="0" cy="2345875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260349" y="1092708"/>
            <a:ext cx="8670925" cy="2366552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600"/>
            </a:lvl1pPr>
            <a:lvl2pPr marL="339725" indent="-169863">
              <a:defRPr sz="1600"/>
            </a:lvl2pPr>
            <a:lvl3pPr marL="565150" indent="-112713">
              <a:defRPr sz="1600"/>
            </a:lvl3pPr>
            <a:lvl4pPr marL="862013" indent="-169863"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260350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20"/>
          </p:nvPr>
        </p:nvSpPr>
        <p:spPr>
          <a:xfrm>
            <a:off x="4750846" y="3580539"/>
            <a:ext cx="4173538" cy="2404751"/>
          </a:xfrm>
          <a:prstGeom prst="rect">
            <a:avLst/>
          </a:prstGeom>
        </p:spPr>
        <p:txBody>
          <a:bodyPr vert="horz"/>
          <a:lstStyle>
            <a:lvl1pPr marL="169863" indent="-169863">
              <a:defRPr sz="1400"/>
            </a:lvl1pPr>
            <a:lvl2pPr marL="339725" indent="-169863">
              <a:defRPr sz="1400"/>
            </a:lvl2pPr>
            <a:lvl3pPr marL="565150" indent="-112713">
              <a:defRPr sz="1400"/>
            </a:lvl3pPr>
            <a:lvl4pPr marL="862013" indent="-169863"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0845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L_Risk Format_Corn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CCEO Risk Format_P8sample_crosshatch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01370" y="282174"/>
            <a:ext cx="2234525" cy="1867301"/>
          </a:xfrm>
          <a:prstGeom prst="rect">
            <a:avLst/>
          </a:prstGeom>
        </p:spPr>
      </p:pic>
      <p:sp>
        <p:nvSpPr>
          <p:cNvPr id="11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4910918" y="2295308"/>
            <a:ext cx="4028851" cy="3612025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buNone/>
              <a:defRPr sz="2000"/>
            </a:lvl1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12" name="Content Placeholder 6"/>
          <p:cNvSpPr>
            <a:spLocks noGrp="1"/>
          </p:cNvSpPr>
          <p:nvPr>
            <p:ph sz="quarter" idx="17"/>
          </p:nvPr>
        </p:nvSpPr>
        <p:spPr>
          <a:xfrm>
            <a:off x="228599" y="1203767"/>
            <a:ext cx="4459147" cy="4701733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600"/>
            </a:lvl1pPr>
            <a:lvl2pPr marL="517525" indent="-227013">
              <a:defRPr sz="1400"/>
            </a:lvl2pPr>
            <a:lvl3pPr marL="800100" indent="-176213">
              <a:buSzPct val="125000"/>
              <a:defRPr sz="1400"/>
            </a:lvl3pPr>
            <a:lvl4pPr marL="1201738" indent="-228600">
              <a:defRPr sz="1400"/>
            </a:lvl4pPr>
            <a:lvl5pPr marL="1430338" indent="-176213">
              <a:buFont typeface="Arial"/>
              <a:buChar char="•"/>
              <a:defRPr sz="14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6429874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1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64262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149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M_Risk Format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6"/>
          <p:cNvSpPr>
            <a:spLocks noGrp="1"/>
          </p:cNvSpPr>
          <p:nvPr>
            <p:ph sz="quarter" idx="17" hasCustomPrompt="1"/>
          </p:nvPr>
        </p:nvSpPr>
        <p:spPr>
          <a:xfrm>
            <a:off x="217023" y="1134320"/>
            <a:ext cx="3984585" cy="4861367"/>
          </a:xfrm>
          <a:prstGeom prst="rect">
            <a:avLst/>
          </a:prstGeom>
        </p:spPr>
        <p:txBody>
          <a:bodyPr vert="horz"/>
          <a:lstStyle>
            <a:lvl1pPr marL="282575" indent="-282575">
              <a:buSzPct val="130000"/>
              <a:defRPr sz="1600"/>
            </a:lvl1pPr>
            <a:lvl2pPr marL="517525" indent="-227013">
              <a:defRPr sz="1400"/>
            </a:lvl2pPr>
            <a:lvl3pPr marL="800100" indent="-176213">
              <a:buSzPct val="125000"/>
              <a:defRPr sz="1400"/>
            </a:lvl3pPr>
            <a:lvl4pPr marL="1201738" indent="-228600">
              <a:defRPr sz="1400"/>
            </a:lvl4pPr>
            <a:lvl5pPr marL="1430338" indent="-176213">
              <a:buFont typeface="Arial"/>
              <a:buChar char="•"/>
              <a:defRPr sz="1400" baseline="0"/>
            </a:lvl5pPr>
          </a:lstStyle>
          <a:p>
            <a:r>
              <a:rPr lang="en-US" dirty="0" smtClean="0"/>
              <a:t>Bullet 1 level – Bullet 130% size text – Black, 16 point Arial</a:t>
            </a:r>
          </a:p>
          <a:p>
            <a:pPr lvl="1"/>
            <a:r>
              <a:rPr lang="en-US" dirty="0" smtClean="0"/>
              <a:t>Bullet 2 level – 14 point Arial Italic</a:t>
            </a:r>
          </a:p>
          <a:p>
            <a:pPr lvl="2"/>
            <a:r>
              <a:rPr lang="en-US" dirty="0" smtClean="0"/>
              <a:t>Bullet 3 level – Bullet 125% size text – 14 point Arial</a:t>
            </a:r>
          </a:p>
          <a:p>
            <a:pPr lvl="3"/>
            <a:r>
              <a:rPr lang="en-US" dirty="0" smtClean="0"/>
              <a:t>Bullet 4 level – 14 point Arial Italic</a:t>
            </a:r>
          </a:p>
          <a:p>
            <a:pPr lvl="4"/>
            <a:r>
              <a:rPr lang="en-US" dirty="0" smtClean="0"/>
              <a:t>Bullet 5 level – Bullet 100% size text – 14 point Arial</a:t>
            </a:r>
          </a:p>
        </p:txBody>
      </p:sp>
      <p:pic>
        <p:nvPicPr>
          <p:cNvPr id="9" name="Picture 8" descr="CCEO Risk Format_P8sample_crosshatch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885" y="1126353"/>
            <a:ext cx="4623206" cy="456468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333069" y="5748518"/>
            <a:ext cx="228600" cy="152400"/>
          </a:xfrm>
          <a:prstGeom prst="rect">
            <a:avLst/>
          </a:prstGeom>
          <a:solidFill>
            <a:srgbClr val="4D6E9F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987786" y="5748724"/>
            <a:ext cx="228600" cy="152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544207" y="5714104"/>
            <a:ext cx="4599793" cy="350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  <a:tabLst>
                <a:tab pos="2630488" algn="l"/>
              </a:tabLst>
            </a:pPr>
            <a:r>
              <a:rPr lang="en-US" sz="900" dirty="0" smtClean="0"/>
              <a:t>Current risk assessment with uncertainty	Expected risk assessment with 	proposed mitigation</a:t>
            </a:r>
            <a:endParaRPr lang="en-US" sz="900" dirty="0"/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Head – Black 26 point Arial</a:t>
            </a:r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685800"/>
            <a:ext cx="8229600" cy="609600"/>
          </a:xfrm>
          <a:prstGeom prst="rect">
            <a:avLst/>
          </a:prstGeom>
        </p:spPr>
        <p:txBody>
          <a:bodyPr vert="horz"/>
          <a:lstStyle>
            <a:lvl1pPr marL="3175" indent="-3175">
              <a:buNone/>
              <a:defRPr sz="2000" b="0" i="1">
                <a:solidFill>
                  <a:srgbClr val="6F6F70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Subtitle –Gray, 20 point Arial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6131304"/>
            <a:ext cx="7057542" cy="492125"/>
          </a:xfrm>
          <a:prstGeom prst="rect">
            <a:avLst/>
          </a:prstGeom>
        </p:spPr>
        <p:txBody>
          <a:bodyPr vert="horz"/>
          <a:lstStyle>
            <a:lvl1pPr marL="225425" indent="-225425">
              <a:lnSpc>
                <a:spcPts val="1700"/>
              </a:lnSpc>
              <a:spcBef>
                <a:spcPts val="0"/>
              </a:spcBef>
              <a:buNone/>
              <a:defRPr sz="1600" b="1" i="1">
                <a:solidFill>
                  <a:srgbClr val="98123D"/>
                </a:solidFill>
                <a:latin typeface="+mn-lt"/>
              </a:defRPr>
            </a:lvl1pPr>
          </a:lstStyle>
          <a:p>
            <a:r>
              <a:rPr lang="en-US" dirty="0"/>
              <a:t>&gt;	Key Point </a:t>
            </a:r>
            <a:r>
              <a:rPr lang="en-US" dirty="0" smtClean="0"/>
              <a:t>– Arial Italic, </a:t>
            </a:r>
            <a:r>
              <a:rPr lang="en-US" dirty="0"/>
              <a:t>16 </a:t>
            </a:r>
            <a:r>
              <a:rPr lang="en-US" dirty="0" smtClean="0"/>
              <a:t>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073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N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2111897"/>
            <a:ext cx="7772400" cy="1063867"/>
          </a:xfrm>
          <a:prstGeom prst="rect">
            <a:avLst/>
          </a:prstGeom>
        </p:spPr>
        <p:txBody>
          <a:bodyPr/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smtClean="0"/>
              <a:t>Transition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245325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+mj-lt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Transition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274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O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8000" y="1574800"/>
            <a:ext cx="7340600" cy="306070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165100" indent="-165100" defTabSz="685800">
              <a:tabLst/>
              <a:defRPr sz="3200" i="1"/>
            </a:lvl1pPr>
          </a:lstStyle>
          <a:p>
            <a:r>
              <a:rPr lang="en-US" dirty="0" smtClean="0"/>
              <a:t>“This is a quote slide.”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042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P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441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A_Title and Inform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368425"/>
            <a:ext cx="7772400" cy="14700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Your </a:t>
            </a:r>
            <a:r>
              <a:rPr lang="en-US" dirty="0" smtClean="0"/>
              <a:t>Title – 26 Point Arial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124200"/>
            <a:ext cx="6400800" cy="13716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z="2000" dirty="0" smtClean="0"/>
              <a:t>Speaker’s name</a:t>
            </a:r>
            <a:br>
              <a:rPr lang="en-US" sz="2000" dirty="0" smtClean="0"/>
            </a:br>
            <a:r>
              <a:rPr lang="en-US" sz="2000" dirty="0" smtClean="0"/>
              <a:t>and organization – </a:t>
            </a:r>
            <a:br>
              <a:rPr lang="en-US" sz="2000" dirty="0" smtClean="0"/>
            </a:br>
            <a:r>
              <a:rPr lang="en-US" sz="2000" dirty="0" smtClean="0"/>
              <a:t>20 Point Arial</a:t>
            </a:r>
            <a:endParaRPr lang="en-US" sz="2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5384528"/>
            <a:ext cx="5334000" cy="8996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>
                <a:solidFill>
                  <a:schemeClr val="bg1"/>
                </a:solidFill>
              </a:defRPr>
            </a:lvl2pPr>
            <a:lvl3pPr algn="l">
              <a:buNone/>
              <a:defRPr sz="1800">
                <a:solidFill>
                  <a:schemeClr val="bg1"/>
                </a:solidFill>
              </a:defRPr>
            </a:lvl3pPr>
            <a:lvl4pPr algn="l">
              <a:buNone/>
              <a:defRPr sz="1800">
                <a:solidFill>
                  <a:schemeClr val="bg1"/>
                </a:solidFill>
              </a:defRPr>
            </a:lvl4pPr>
            <a:lvl5pPr algn="l">
              <a:buNone/>
              <a:defRPr sz="1800">
                <a:solidFill>
                  <a:schemeClr val="bg1"/>
                </a:solidFill>
              </a:defRPr>
            </a:lvl5pPr>
          </a:lstStyle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Division/Organization</a:t>
            </a:r>
            <a:br>
              <a:rPr lang="en-US" sz="1800" dirty="0" smtClean="0">
                <a:solidFill>
                  <a:schemeClr val="bg1"/>
                </a:solidFill>
              </a:rPr>
            </a:br>
            <a:r>
              <a:rPr lang="en-US" sz="1800" dirty="0" smtClean="0">
                <a:solidFill>
                  <a:schemeClr val="bg1"/>
                </a:solidFill>
              </a:rPr>
              <a:t>January 2, 2016 – 18 point Arial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B_T&amp;I_Upper_Mark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368425"/>
            <a:ext cx="7772400" cy="14700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Your </a:t>
            </a:r>
            <a:r>
              <a:rPr lang="en-US" dirty="0" smtClean="0"/>
              <a:t>Title – 26 Point Arial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124200"/>
            <a:ext cx="6400800" cy="13716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z="2000" dirty="0" smtClean="0"/>
              <a:t>Speaker’s name</a:t>
            </a:r>
            <a:br>
              <a:rPr lang="en-US" sz="2000" dirty="0" smtClean="0"/>
            </a:br>
            <a:r>
              <a:rPr lang="en-US" sz="2000" dirty="0" smtClean="0"/>
              <a:t>and organization – </a:t>
            </a:r>
            <a:br>
              <a:rPr lang="en-US" sz="2000" dirty="0" smtClean="0"/>
            </a:br>
            <a:r>
              <a:rPr lang="en-US" sz="2000" dirty="0" smtClean="0"/>
              <a:t>20 Point Arial</a:t>
            </a:r>
            <a:endParaRPr lang="en-US" sz="2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5384528"/>
            <a:ext cx="5334000" cy="89962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>
                <a:solidFill>
                  <a:schemeClr val="bg1"/>
                </a:solidFill>
              </a:defRPr>
            </a:lvl2pPr>
            <a:lvl3pPr algn="l">
              <a:buNone/>
              <a:defRPr sz="1800">
                <a:solidFill>
                  <a:schemeClr val="bg1"/>
                </a:solidFill>
              </a:defRPr>
            </a:lvl3pPr>
            <a:lvl4pPr algn="l">
              <a:buNone/>
              <a:defRPr sz="1800">
                <a:solidFill>
                  <a:schemeClr val="bg1"/>
                </a:solidFill>
              </a:defRPr>
            </a:lvl4pPr>
            <a:lvl5pPr algn="l">
              <a:buNone/>
              <a:defRPr sz="1800">
                <a:solidFill>
                  <a:schemeClr val="bg1"/>
                </a:solidFill>
              </a:defRPr>
            </a:lvl5pPr>
          </a:lstStyle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Division/Organization</a:t>
            </a:r>
          </a:p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January 2, 2016 – 18 point Arial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206375" y="120960"/>
            <a:ext cx="4108450" cy="397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marR="0" indent="0" algn="ctr" defTabSz="4572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 b="1" i="0" baseline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Arial Narrow" pitchFamily="-112" charset="0"/>
              </a:rPr>
              <a:t>This Box Is For Top-only Security Markings</a:t>
            </a:r>
          </a:p>
        </p:txBody>
      </p:sp>
    </p:spTree>
    <p:extLst>
      <p:ext uri="{BB962C8B-B14F-4D97-AF65-F5344CB8AC3E}">
        <p14:creationId xmlns:p14="http://schemas.microsoft.com/office/powerpoint/2010/main" val="183954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C_Greeting_Q&amp;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177800" y="24765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48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Welcome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D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60870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200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Transition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364480"/>
            <a:ext cx="6400800" cy="16002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indent="0" algn="l">
              <a:spcBef>
                <a:spcPts val="0"/>
              </a:spcBef>
              <a:buNone/>
              <a:defRPr sz="200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Transition 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A_Title and Inform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103829"/>
            <a:ext cx="7772400" cy="1470025"/>
          </a:xfrm>
          <a:prstGeom prst="rect">
            <a:avLst/>
          </a:prstGeom>
        </p:spPr>
        <p:txBody>
          <a:bodyPr anchor="t" anchorCtr="0"/>
          <a:lstStyle>
            <a:lvl1pPr algn="l">
              <a:defRPr sz="2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Your Title – 26 Point Arial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2740535"/>
            <a:ext cx="6400800" cy="990269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z="2000" dirty="0" smtClean="0"/>
              <a:t>Speaker’s name</a:t>
            </a:r>
            <a:br>
              <a:rPr lang="en-US" sz="2000" dirty="0" smtClean="0"/>
            </a:br>
            <a:r>
              <a:rPr lang="en-US" sz="2000" dirty="0" smtClean="0"/>
              <a:t>and organization – </a:t>
            </a:r>
            <a:br>
              <a:rPr lang="en-US" sz="2000" dirty="0" smtClean="0"/>
            </a:br>
            <a:r>
              <a:rPr lang="en-US" sz="2000" dirty="0" smtClean="0"/>
              <a:t>20 Point Arial</a:t>
            </a:r>
            <a:endParaRPr lang="en-US" sz="2000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214562"/>
            <a:ext cx="5334000" cy="899627"/>
          </a:xfrm>
          <a:prstGeom prst="rect">
            <a:avLst/>
          </a:prstGeom>
        </p:spPr>
        <p:txBody>
          <a:bodyPr>
            <a:noAutofit/>
          </a:bodyPr>
          <a:lstStyle>
            <a:lvl1pPr marL="3175" indent="-3175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>
                <a:solidFill>
                  <a:schemeClr val="bg1"/>
                </a:solidFill>
              </a:defRPr>
            </a:lvl2pPr>
            <a:lvl3pPr algn="l">
              <a:buNone/>
              <a:defRPr sz="1800">
                <a:solidFill>
                  <a:schemeClr val="bg1"/>
                </a:solidFill>
              </a:defRPr>
            </a:lvl3pPr>
            <a:lvl4pPr algn="l">
              <a:buNone/>
              <a:defRPr sz="1800">
                <a:solidFill>
                  <a:schemeClr val="bg1"/>
                </a:solidFill>
              </a:defRPr>
            </a:lvl4pPr>
            <a:lvl5pPr algn="l">
              <a:buNone/>
              <a:defRPr sz="1800">
                <a:solidFill>
                  <a:schemeClr val="bg1"/>
                </a:solidFill>
              </a:defRPr>
            </a:lvl5pPr>
          </a:lstStyle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Division/Organization</a:t>
            </a:r>
          </a:p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January 2, 2016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3914511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B_T&amp;I_Upper_Mark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206375" y="120960"/>
            <a:ext cx="4108450" cy="397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marR="0" indent="0" algn="ctr" defTabSz="4572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 b="1" i="0" baseline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Arial Narrow" pitchFamily="-112" charset="0"/>
              </a:rPr>
              <a:t>This Box Is For Top-only Security Markings</a:t>
            </a:r>
          </a:p>
        </p:txBody>
      </p: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103829"/>
            <a:ext cx="7772400" cy="1470025"/>
          </a:xfrm>
          <a:prstGeom prst="rect">
            <a:avLst/>
          </a:prstGeom>
        </p:spPr>
        <p:txBody>
          <a:bodyPr anchor="t" anchorCtr="0"/>
          <a:lstStyle>
            <a:lvl1pPr algn="l">
              <a:defRPr sz="2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Your Title – 26 Point Arial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2740535"/>
            <a:ext cx="6400800" cy="990269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z="2000" dirty="0" smtClean="0"/>
              <a:t>Speaker’s name</a:t>
            </a:r>
            <a:br>
              <a:rPr lang="en-US" sz="2000" dirty="0" smtClean="0"/>
            </a:br>
            <a:r>
              <a:rPr lang="en-US" sz="2000" dirty="0" smtClean="0"/>
              <a:t>and organization – </a:t>
            </a:r>
            <a:br>
              <a:rPr lang="en-US" sz="2000" dirty="0" smtClean="0"/>
            </a:br>
            <a:r>
              <a:rPr lang="en-US" sz="2000" dirty="0" smtClean="0"/>
              <a:t>20 Point Arial</a:t>
            </a:r>
            <a:endParaRPr lang="en-US" sz="2000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214562"/>
            <a:ext cx="5334000" cy="899627"/>
          </a:xfrm>
          <a:prstGeom prst="rect">
            <a:avLst/>
          </a:prstGeom>
        </p:spPr>
        <p:txBody>
          <a:bodyPr>
            <a:noAutofit/>
          </a:bodyPr>
          <a:lstStyle>
            <a:lvl1pPr marL="3175" indent="-3175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>
                <a:solidFill>
                  <a:schemeClr val="bg1"/>
                </a:solidFill>
              </a:defRPr>
            </a:lvl2pPr>
            <a:lvl3pPr algn="l">
              <a:buNone/>
              <a:defRPr sz="1800">
                <a:solidFill>
                  <a:schemeClr val="bg1"/>
                </a:solidFill>
              </a:defRPr>
            </a:lvl3pPr>
            <a:lvl4pPr algn="l">
              <a:buNone/>
              <a:defRPr sz="1800">
                <a:solidFill>
                  <a:schemeClr val="bg1"/>
                </a:solidFill>
              </a:defRPr>
            </a:lvl4pPr>
            <a:lvl5pPr algn="l">
              <a:buNone/>
              <a:defRPr sz="1800">
                <a:solidFill>
                  <a:schemeClr val="bg1"/>
                </a:solidFill>
              </a:defRPr>
            </a:lvl5pPr>
          </a:lstStyle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Division/Organization</a:t>
            </a:r>
          </a:p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January 2, 2016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1098176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C_Greeting_Q&amp;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177800" y="1680634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48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691504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D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60870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200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Transition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364480"/>
            <a:ext cx="6400800" cy="16002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indent="0" algn="l">
              <a:spcBef>
                <a:spcPts val="0"/>
              </a:spcBef>
              <a:buNone/>
              <a:defRPr sz="200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Transition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240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A_Title and Inform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368425"/>
            <a:ext cx="7772400" cy="14700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Your </a:t>
            </a:r>
            <a:r>
              <a:rPr lang="en-US" dirty="0" smtClean="0"/>
              <a:t>Title – 26 Point Arial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124200"/>
            <a:ext cx="6400800" cy="13716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z="2000" dirty="0" smtClean="0"/>
              <a:t>Speaker’s name</a:t>
            </a:r>
            <a:br>
              <a:rPr lang="en-US" sz="2000" dirty="0" smtClean="0"/>
            </a:br>
            <a:r>
              <a:rPr lang="en-US" sz="2000" dirty="0" smtClean="0"/>
              <a:t>and organization – </a:t>
            </a:r>
            <a:br>
              <a:rPr lang="en-US" sz="2000" dirty="0" smtClean="0"/>
            </a:br>
            <a:r>
              <a:rPr lang="en-US" sz="2000" dirty="0" smtClean="0"/>
              <a:t>20 Point Arial</a:t>
            </a:r>
            <a:endParaRPr lang="en-US" sz="2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5384528"/>
            <a:ext cx="5334000" cy="89962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>
                <a:solidFill>
                  <a:schemeClr val="bg1"/>
                </a:solidFill>
              </a:defRPr>
            </a:lvl2pPr>
            <a:lvl3pPr algn="l">
              <a:buNone/>
              <a:defRPr sz="1800">
                <a:solidFill>
                  <a:schemeClr val="bg1"/>
                </a:solidFill>
              </a:defRPr>
            </a:lvl3pPr>
            <a:lvl4pPr algn="l">
              <a:buNone/>
              <a:defRPr sz="1800">
                <a:solidFill>
                  <a:schemeClr val="bg1"/>
                </a:solidFill>
              </a:defRPr>
            </a:lvl4pPr>
            <a:lvl5pPr algn="l">
              <a:buNone/>
              <a:defRPr sz="1800">
                <a:solidFill>
                  <a:schemeClr val="bg1"/>
                </a:solidFill>
              </a:defRPr>
            </a:lvl5pPr>
          </a:lstStyle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Division/Organization</a:t>
            </a:r>
          </a:p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January 2, 2016 – 18 point Arial</a:t>
            </a:r>
          </a:p>
        </p:txBody>
      </p:sp>
    </p:spTree>
    <p:extLst>
      <p:ext uri="{BB962C8B-B14F-4D97-AF65-F5344CB8AC3E}">
        <p14:creationId xmlns:p14="http://schemas.microsoft.com/office/powerpoint/2010/main" val="3279336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B_T&amp;I_Upper_Mark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368425"/>
            <a:ext cx="7772400" cy="1470025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Your </a:t>
            </a:r>
            <a:r>
              <a:rPr lang="en-US" dirty="0" smtClean="0"/>
              <a:t>Title – 26 Point Arial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124200"/>
            <a:ext cx="6400800" cy="13716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z="2000" dirty="0" smtClean="0"/>
              <a:t>Speaker’s name</a:t>
            </a:r>
            <a:br>
              <a:rPr lang="en-US" sz="2000" dirty="0" smtClean="0"/>
            </a:br>
            <a:r>
              <a:rPr lang="en-US" sz="2000" dirty="0" smtClean="0"/>
              <a:t>and organization – </a:t>
            </a:r>
            <a:br>
              <a:rPr lang="en-US" sz="2000" dirty="0" smtClean="0"/>
            </a:br>
            <a:r>
              <a:rPr lang="en-US" sz="2000" dirty="0" smtClean="0"/>
              <a:t>20 Point Arial</a:t>
            </a:r>
            <a:endParaRPr lang="en-US" sz="2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5384528"/>
            <a:ext cx="5334000" cy="89962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>
                <a:solidFill>
                  <a:schemeClr val="bg1"/>
                </a:solidFill>
              </a:defRPr>
            </a:lvl2pPr>
            <a:lvl3pPr algn="l">
              <a:buNone/>
              <a:defRPr sz="1800">
                <a:solidFill>
                  <a:schemeClr val="bg1"/>
                </a:solidFill>
              </a:defRPr>
            </a:lvl3pPr>
            <a:lvl4pPr algn="l">
              <a:buNone/>
              <a:defRPr sz="1800">
                <a:solidFill>
                  <a:schemeClr val="bg1"/>
                </a:solidFill>
              </a:defRPr>
            </a:lvl4pPr>
            <a:lvl5pPr algn="l">
              <a:buNone/>
              <a:defRPr sz="1800">
                <a:solidFill>
                  <a:schemeClr val="bg1"/>
                </a:solidFill>
              </a:defRPr>
            </a:lvl5pPr>
          </a:lstStyle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Division/Organization</a:t>
            </a:r>
          </a:p>
          <a:p>
            <a:pPr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January 2, 2016 – 18 point Arial</a:t>
            </a:r>
          </a:p>
          <a:p>
            <a:pPr>
              <a:spcBef>
                <a:spcPts val="0"/>
              </a:spcBef>
              <a:buNone/>
            </a:pPr>
            <a:endParaRPr lang="en-US" sz="1800" dirty="0" smtClean="0">
              <a:solidFill>
                <a:schemeClr val="bg1"/>
              </a:solidFill>
            </a:endParaRP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206375" y="120960"/>
            <a:ext cx="4108450" cy="397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0" marR="0" indent="0" algn="ctr" defTabSz="4572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 b="1" i="0" baseline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Arial Narrow" pitchFamily="-112" charset="0"/>
              </a:rPr>
              <a:t>This Box Is For Top-only Security Markings</a:t>
            </a:r>
          </a:p>
        </p:txBody>
      </p:sp>
    </p:spTree>
    <p:extLst>
      <p:ext uri="{BB962C8B-B14F-4D97-AF65-F5344CB8AC3E}">
        <p14:creationId xmlns:p14="http://schemas.microsoft.com/office/powerpoint/2010/main" val="1397255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C_Greeting_Q&amp;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177800" y="24765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48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1458572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D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160870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200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Transition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364480"/>
            <a:ext cx="6400800" cy="1600200"/>
          </a:xfrm>
          <a:prstGeom prst="rect">
            <a:avLst/>
          </a:prstGeom>
        </p:spPr>
        <p:txBody>
          <a:bodyPr wrap="none">
            <a:normAutofit/>
          </a:bodyPr>
          <a:lstStyle>
            <a:lvl1pPr marL="0" indent="0" algn="l">
              <a:spcBef>
                <a:spcPts val="0"/>
              </a:spcBef>
              <a:buNone/>
              <a:defRPr sz="200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Transition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372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A_Basic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8721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5.jp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6.jp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.jp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44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ER_logo_burgRGB.png"/>
          <p:cNvPicPr>
            <a:picLocks noChangeAspect="1"/>
          </p:cNvPicPr>
          <p:nvPr/>
        </p:nvPicPr>
        <p:blipFill>
          <a:blip r:embed="rId18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8493" y="6440444"/>
            <a:ext cx="1436068" cy="334232"/>
          </a:xfrm>
          <a:prstGeom prst="rect">
            <a:avLst/>
          </a:prstGeom>
          <a:noFill/>
        </p:spPr>
      </p:pic>
      <p:sp>
        <p:nvSpPr>
          <p:cNvPr id="5" name="Rectangle 43"/>
          <p:cNvSpPr>
            <a:spLocks noChangeArrowheads="1"/>
          </p:cNvSpPr>
          <p:nvPr/>
        </p:nvSpPr>
        <p:spPr bwMode="auto">
          <a:xfrm>
            <a:off x="296863" y="6058493"/>
            <a:ext cx="6934200" cy="57150"/>
          </a:xfrm>
          <a:prstGeom prst="rect">
            <a:avLst/>
          </a:prstGeom>
          <a:gradFill rotWithShape="0">
            <a:gsLst>
              <a:gs pos="0">
                <a:srgbClr val="82939B">
                  <a:alpha val="37000"/>
                </a:srgbClr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>
              <a:defRPr/>
            </a:pPr>
            <a:endParaRPr lang="en-US" sz="240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49183" y="6484601"/>
            <a:ext cx="76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14145BE-CC18-4145-962A-7F02CD48E99F}" type="slidenum">
              <a:rPr lang="en-US" sz="800" smtClean="0"/>
              <a:pPr algn="ctr"/>
              <a:t>‹#›</a:t>
            </a:fld>
            <a:endParaRPr lang="en-US" sz="800" dirty="0"/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257109" y="6522038"/>
            <a:ext cx="1683717" cy="324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b">
            <a:prstTxWarp prst="textNoShape">
              <a:avLst/>
            </a:prstTxWarp>
            <a:spAutoFit/>
          </a:bodyPr>
          <a:lstStyle/>
          <a:p>
            <a:pPr>
              <a:lnSpc>
                <a:spcPts val="860"/>
              </a:lnSpc>
            </a:pPr>
            <a:r>
              <a:rPr lang="en-US" sz="800" dirty="0"/>
              <a:t>e-mail address</a:t>
            </a:r>
          </a:p>
          <a:p>
            <a:pPr>
              <a:lnSpc>
                <a:spcPts val="860"/>
              </a:lnSpc>
            </a:pPr>
            <a:r>
              <a:rPr lang="en-US" sz="800" dirty="0"/>
              <a:t>Department/subdivision name</a:t>
            </a:r>
          </a:p>
        </p:txBody>
      </p:sp>
    </p:spTree>
    <p:extLst>
      <p:ext uri="{BB962C8B-B14F-4D97-AF65-F5344CB8AC3E}">
        <p14:creationId xmlns:p14="http://schemas.microsoft.com/office/powerpoint/2010/main" val="335410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20" r:id="rId1"/>
    <p:sldLayoutId id="2147484750" r:id="rId2"/>
    <p:sldLayoutId id="2147484751" r:id="rId3"/>
    <p:sldLayoutId id="2147484759" r:id="rId4"/>
    <p:sldLayoutId id="2147484749" r:id="rId5"/>
    <p:sldLayoutId id="2147484752" r:id="rId6"/>
    <p:sldLayoutId id="2147484753" r:id="rId7"/>
    <p:sldLayoutId id="2147484754" r:id="rId8"/>
    <p:sldLayoutId id="2147484755" r:id="rId9"/>
    <p:sldLayoutId id="2147484738" r:id="rId10"/>
    <p:sldLayoutId id="2147484758" r:id="rId11"/>
    <p:sldLayoutId id="2147484739" r:id="rId12"/>
    <p:sldLayoutId id="2147484740" r:id="rId13"/>
    <p:sldLayoutId id="2147484756" r:id="rId14"/>
    <p:sldLayoutId id="2147484757" r:id="rId15"/>
    <p:sldLayoutId id="2147484735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26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i="1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i="1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ER_logo_burgRGB.png"/>
          <p:cNvPicPr>
            <a:picLocks noChangeAspect="1"/>
          </p:cNvPicPr>
          <p:nvPr/>
        </p:nvPicPr>
        <p:blipFill>
          <a:blip r:embed="rId18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8493" y="6440444"/>
            <a:ext cx="1436068" cy="33423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6400" y="6609108"/>
            <a:ext cx="4203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14145BE-CC18-4145-962A-7F02CD48E99F}" type="slidenum">
              <a:rPr lang="en-US" sz="800" smtClean="0"/>
              <a:pPr algn="ctr"/>
              <a:t>‹#›</a:t>
            </a:fld>
            <a:endParaRPr lang="en-US" sz="80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200" y="6306729"/>
            <a:ext cx="533925" cy="517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8915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61" r:id="rId1"/>
    <p:sldLayoutId id="2147484762" r:id="rId2"/>
    <p:sldLayoutId id="2147484763" r:id="rId3"/>
    <p:sldLayoutId id="2147484764" r:id="rId4"/>
    <p:sldLayoutId id="2147484765" r:id="rId5"/>
    <p:sldLayoutId id="2147484766" r:id="rId6"/>
    <p:sldLayoutId id="2147484767" r:id="rId7"/>
    <p:sldLayoutId id="2147484768" r:id="rId8"/>
    <p:sldLayoutId id="2147484769" r:id="rId9"/>
    <p:sldLayoutId id="2147484771" r:id="rId10"/>
    <p:sldLayoutId id="2147484772" r:id="rId11"/>
    <p:sldLayoutId id="2147484773" r:id="rId12"/>
    <p:sldLayoutId id="2147484774" r:id="rId13"/>
    <p:sldLayoutId id="2147484770" r:id="rId14"/>
    <p:sldLayoutId id="2147484775" r:id="rId15"/>
    <p:sldLayoutId id="2147484776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26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i="1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i="1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2017 The Aerospace Corporation</a:t>
            </a:r>
            <a:endParaRPr kumimoji="0" lang="en-US" sz="900" b="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703" r:id="rId2"/>
    <p:sldLayoutId id="2147484076" r:id="rId3"/>
    <p:sldLayoutId id="214748407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5498098"/>
            <a:ext cx="9144000" cy="1359902"/>
          </a:xfrm>
          <a:prstGeom prst="rect">
            <a:avLst/>
          </a:prstGeom>
          <a:solidFill>
            <a:schemeClr val="bg1"/>
          </a:solidFill>
          <a:ln w="127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FG-060622-005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6752" y="5687633"/>
            <a:ext cx="978441" cy="996729"/>
          </a:xfrm>
          <a:prstGeom prst="rect">
            <a:avLst/>
          </a:prstGeom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5163611"/>
            <a:ext cx="2667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2016 The Aerospace Corporation</a:t>
            </a:r>
            <a:endParaRPr kumimoji="0" lang="en-US" sz="900" b="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3787243" y="5657781"/>
            <a:ext cx="5140332" cy="108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171450" indent="-171450">
              <a:spcBef>
                <a:spcPct val="20000"/>
              </a:spcBef>
              <a:buSzPct val="130000"/>
              <a:buFont typeface="Arial"/>
              <a:buChar char="•"/>
            </a:pPr>
            <a:r>
              <a:rPr lang="en-US" sz="1200" dirty="0" smtClean="0">
                <a:solidFill>
                  <a:srgbClr val="FF0000"/>
                </a:solidFill>
              </a:rPr>
              <a:t>This</a:t>
            </a:r>
            <a:r>
              <a:rPr lang="en-US" sz="1200" baseline="0" dirty="0" smtClean="0">
                <a:solidFill>
                  <a:srgbClr val="FF0000"/>
                </a:solidFill>
              </a:rPr>
              <a:t> slide master is used for cobranding </a:t>
            </a:r>
            <a:r>
              <a:rPr lang="en-US" sz="1200" baseline="0" smtClean="0">
                <a:solidFill>
                  <a:srgbClr val="FF0000"/>
                </a:solidFill>
              </a:rPr>
              <a:t>with t</a:t>
            </a:r>
            <a:r>
              <a:rPr lang="en-US" sz="1200" smtClean="0">
                <a:solidFill>
                  <a:srgbClr val="FF0000"/>
                </a:solidFill>
              </a:rPr>
              <a:t>he </a:t>
            </a:r>
            <a:r>
              <a:rPr lang="en-US" sz="1200" dirty="0">
                <a:solidFill>
                  <a:srgbClr val="FF0000"/>
                </a:solidFill>
              </a:rPr>
              <a:t>logos of our </a:t>
            </a:r>
            <a:r>
              <a:rPr lang="en-US" sz="1200" dirty="0" smtClean="0">
                <a:solidFill>
                  <a:srgbClr val="FF0000"/>
                </a:solidFill>
              </a:rPr>
              <a:t>partners </a:t>
            </a:r>
          </a:p>
          <a:p>
            <a:pPr marL="171450" indent="-171450">
              <a:spcBef>
                <a:spcPct val="20000"/>
              </a:spcBef>
              <a:buSzPct val="130000"/>
              <a:buFont typeface="Arial"/>
              <a:buChar char="•"/>
            </a:pPr>
            <a:r>
              <a:rPr lang="en-US" sz="1200" dirty="0" smtClean="0">
                <a:solidFill>
                  <a:srgbClr val="FF0000"/>
                </a:solidFill>
              </a:rPr>
              <a:t>Please go</a:t>
            </a:r>
            <a:r>
              <a:rPr lang="en-US" sz="1200" baseline="0" dirty="0" smtClean="0">
                <a:solidFill>
                  <a:srgbClr val="FF0000"/>
                </a:solidFill>
              </a:rPr>
              <a:t> to the slide master, insert the appropriate partner logo(s), and delete this text (for additional instructions, see the </a:t>
            </a:r>
            <a:r>
              <a:rPr lang="en-US" sz="1200" i="1" baseline="0" dirty="0" smtClean="0">
                <a:solidFill>
                  <a:srgbClr val="FF0000"/>
                </a:solidFill>
              </a:rPr>
              <a:t>Aerospace PPT User Guide</a:t>
            </a:r>
            <a:r>
              <a:rPr lang="en-US" sz="1200" i="0" baseline="0" dirty="0" smtClean="0">
                <a:solidFill>
                  <a:srgbClr val="FF0000"/>
                </a:solidFill>
              </a:rPr>
              <a:t>)</a:t>
            </a:r>
            <a:endParaRPr lang="en-US" sz="1200" i="0" dirty="0" smtClean="0">
              <a:solidFill>
                <a:srgbClr val="FF0000"/>
              </a:solidFill>
            </a:endParaRPr>
          </a:p>
          <a:p>
            <a:pPr marL="171450" indent="-171450">
              <a:spcBef>
                <a:spcPct val="20000"/>
              </a:spcBef>
              <a:buSzPct val="130000"/>
              <a:buFont typeface="Arial"/>
              <a:buChar char="•"/>
            </a:pPr>
            <a:r>
              <a:rPr lang="en-US" sz="1200" dirty="0" smtClean="0">
                <a:solidFill>
                  <a:srgbClr val="FF0000"/>
                </a:solidFill>
              </a:rPr>
              <a:t>Only the Aerospace logo</a:t>
            </a:r>
            <a:r>
              <a:rPr lang="en-US" sz="1200" baseline="0" dirty="0" smtClean="0">
                <a:solidFill>
                  <a:srgbClr val="FF0000"/>
                </a:solidFill>
              </a:rPr>
              <a:t> should appear in the </a:t>
            </a:r>
            <a:r>
              <a:rPr lang="en-US" sz="1200" dirty="0">
                <a:solidFill>
                  <a:srgbClr val="FF0000"/>
                </a:solidFill>
              </a:rPr>
              <a:t>body </a:t>
            </a:r>
            <a:r>
              <a:rPr lang="en-US" sz="1200" dirty="0" smtClean="0">
                <a:solidFill>
                  <a:srgbClr val="FF0000"/>
                </a:solidFill>
              </a:rPr>
              <a:t>of the </a:t>
            </a:r>
            <a:r>
              <a:rPr lang="en-US" sz="1200" dirty="0">
                <a:solidFill>
                  <a:srgbClr val="FF0000"/>
                </a:solidFill>
              </a:rPr>
              <a:t>presentation</a:t>
            </a:r>
            <a:endParaRPr lang="en-US" sz="1200" dirty="0"/>
          </a:p>
        </p:txBody>
      </p:sp>
      <p:sp>
        <p:nvSpPr>
          <p:cNvPr id="2" name="Oval 1"/>
          <p:cNvSpPr/>
          <p:nvPr/>
        </p:nvSpPr>
        <p:spPr>
          <a:xfrm>
            <a:off x="355290" y="5714685"/>
            <a:ext cx="854194" cy="869297"/>
          </a:xfrm>
          <a:prstGeom prst="ellipse">
            <a:avLst/>
          </a:prstGeom>
          <a:solidFill>
            <a:srgbClr val="B2B2B3"/>
          </a:solidFill>
          <a:ln w="6350" cmpd="sng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2804528" y="5714685"/>
            <a:ext cx="854194" cy="869297"/>
          </a:xfrm>
          <a:prstGeom prst="ellipse">
            <a:avLst/>
          </a:prstGeom>
          <a:solidFill>
            <a:srgbClr val="B2B2B3"/>
          </a:solidFill>
          <a:ln w="6350" cmpd="sng"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899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8" r:id="rId1"/>
    <p:sldLayoutId id="2147484779" r:id="rId2"/>
    <p:sldLayoutId id="2147484780" r:id="rId3"/>
    <p:sldLayoutId id="2147484781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2016 The Aerospace Corporation</a:t>
            </a:r>
            <a:endParaRPr kumimoji="0" lang="en-US" sz="900" b="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8" descr="TAI.png"/>
          <p:cNvPicPr>
            <a:picLocks noChangeAspect="1"/>
          </p:cNvPicPr>
          <p:nvPr userDrawn="1"/>
        </p:nvPicPr>
        <p:blipFill>
          <a:blip r:embed="rId7">
            <a:alphaModFix amt="1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8818" y="190018"/>
            <a:ext cx="5351931" cy="473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3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6" r:id="rId1"/>
    <p:sldLayoutId id="2147484787" r:id="rId2"/>
    <p:sldLayoutId id="2147484788" r:id="rId3"/>
    <p:sldLayoutId id="214748478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007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26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i="1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i="1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321space.com/content/space_telescope/wp_large/free_desktop_wallpaper_sa1.jpg" TargetMode="Externa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1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28600" y="1223285"/>
            <a:ext cx="7772400" cy="1470025"/>
          </a:xfrm>
        </p:spPr>
        <p:txBody>
          <a:bodyPr/>
          <a:lstStyle/>
          <a:p>
            <a:r>
              <a:rPr lang="en-US" sz="2000" b="1" dirty="0"/>
              <a:t>NASA Engineering and Safety Center </a:t>
            </a:r>
            <a:r>
              <a:rPr lang="en-US" sz="2000" b="1" dirty="0" smtClean="0"/>
              <a:t>(NESC) Academy </a:t>
            </a:r>
            <a:br>
              <a:rPr lang="en-US" sz="2000" b="1" dirty="0" smtClean="0"/>
            </a:br>
            <a:r>
              <a:rPr lang="en-US" sz="2000" b="1" dirty="0" smtClean="0"/>
              <a:t>GN&amp;C </a:t>
            </a:r>
            <a:r>
              <a:rPr lang="en-US" sz="2000" b="1" dirty="0"/>
              <a:t>Tutorial </a:t>
            </a:r>
            <a:r>
              <a:rPr lang="en-US" sz="2000" b="1" dirty="0" smtClean="0"/>
              <a:t>Lecture</a:t>
            </a:r>
            <a:br>
              <a:rPr lang="en-US" sz="2000" b="1" dirty="0" smtClean="0"/>
            </a:br>
            <a:r>
              <a:rPr lang="en-US" sz="2000" b="1" dirty="0"/>
              <a:t/>
            </a:r>
            <a:br>
              <a:rPr lang="en-US" sz="2000" b="1" dirty="0"/>
            </a:br>
            <a:r>
              <a:rPr lang="en-US" sz="2000" b="1" i="1" dirty="0" smtClean="0"/>
              <a:t>An Introduction to the Fundamentals of</a:t>
            </a:r>
            <a:br>
              <a:rPr lang="en-US" sz="2000" b="1" i="1" dirty="0" smtClean="0"/>
            </a:br>
            <a:r>
              <a:rPr lang="en-US" sz="2000" b="1" i="1" dirty="0" smtClean="0"/>
              <a:t>Control-Structure </a:t>
            </a:r>
            <a:r>
              <a:rPr lang="en-US" sz="2000" b="1" i="1" dirty="0"/>
              <a:t>Interaction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21343" y="3341916"/>
            <a:ext cx="6400800" cy="221706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Dr. Davin Swanson</a:t>
            </a:r>
          </a:p>
          <a:p>
            <a:r>
              <a:rPr lang="en-US" sz="1600" dirty="0" smtClean="0"/>
              <a:t>Director, Control Analysis Department, The Aerospace Corporation</a:t>
            </a:r>
          </a:p>
          <a:p>
            <a:r>
              <a:rPr lang="en-US" sz="1600" i="1" dirty="0" smtClean="0"/>
              <a:t>davin.k.swanson@aero.org</a:t>
            </a:r>
          </a:p>
          <a:p>
            <a:endParaRPr lang="en-US" sz="1600" dirty="0" smtClean="0"/>
          </a:p>
          <a:p>
            <a:r>
              <a:rPr lang="en-US" sz="1600" dirty="0" smtClean="0"/>
              <a:t>Neil </a:t>
            </a:r>
            <a:r>
              <a:rPr lang="en-US" sz="1600" dirty="0" err="1" smtClean="0"/>
              <a:t>Dennehy</a:t>
            </a:r>
            <a:endParaRPr lang="en-US" sz="1600" dirty="0" smtClean="0"/>
          </a:p>
          <a:p>
            <a:r>
              <a:rPr lang="en-US" sz="1600" dirty="0" smtClean="0"/>
              <a:t>NASA GN&amp;C Technical Fellow</a:t>
            </a:r>
          </a:p>
          <a:p>
            <a:r>
              <a:rPr lang="en-US" sz="1600" i="1" dirty="0"/>
              <a:t>c</a:t>
            </a:r>
            <a:r>
              <a:rPr lang="en-US" sz="1600" i="1" dirty="0" smtClean="0"/>
              <a:t>ornelius.j.dennehy@nasa.gov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228600" y="5624009"/>
            <a:ext cx="5334000" cy="899627"/>
          </a:xfrm>
        </p:spPr>
        <p:txBody>
          <a:bodyPr/>
          <a:lstStyle/>
          <a:p>
            <a:r>
              <a:rPr lang="en-US" sz="1600" dirty="0" smtClean="0"/>
              <a:t>NESC Academy Webcast</a:t>
            </a:r>
            <a:endParaRPr lang="en-US" sz="1600" dirty="0"/>
          </a:p>
          <a:p>
            <a:r>
              <a:rPr lang="en-US" sz="1600" dirty="0" smtClean="0"/>
              <a:t>15 March </a:t>
            </a:r>
            <a:r>
              <a:rPr lang="en-US" sz="1600" dirty="0"/>
              <a:t>2017</a:t>
            </a:r>
          </a:p>
          <a:p>
            <a:endParaRPr lang="en-US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786111"/>
            <a:ext cx="1000125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61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CSI?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“Control-structure interaction” is defined as detrimental closed-loop coupling between structural modes and a feedback control system</a:t>
            </a:r>
          </a:p>
          <a:p>
            <a:pPr lvl="1"/>
            <a:r>
              <a:rPr lang="en-US" dirty="0"/>
              <a:t>Detrimental can imply poor performance or instability</a:t>
            </a:r>
          </a:p>
          <a:p>
            <a:endParaRPr lang="en-US" dirty="0"/>
          </a:p>
          <a:p>
            <a:r>
              <a:rPr lang="en-US" dirty="0"/>
              <a:t>Separated from </a:t>
            </a:r>
            <a:r>
              <a:rPr lang="en-US" b="1" dirty="0"/>
              <a:t>open loop</a:t>
            </a:r>
            <a:r>
              <a:rPr lang="en-US" dirty="0"/>
              <a:t> response that causes unwanted behavior not coupled to the control system</a:t>
            </a:r>
          </a:p>
          <a:p>
            <a:pPr lvl="1"/>
            <a:r>
              <a:rPr lang="en-US" dirty="0"/>
              <a:t>E.g., high frequency disturbances well above control bandwidths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31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example of CSI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>
          <a:xfrm>
            <a:off x="228600" y="775063"/>
            <a:ext cx="8077200" cy="4711337"/>
          </a:xfrm>
        </p:spPr>
        <p:txBody>
          <a:bodyPr/>
          <a:lstStyle/>
          <a:p>
            <a:r>
              <a:rPr lang="en-US" dirty="0"/>
              <a:t>Rigid body only analysis</a:t>
            </a:r>
          </a:p>
          <a:p>
            <a:endParaRPr lang="en-US" dirty="0"/>
          </a:p>
        </p:txBody>
      </p:sp>
      <p:pic>
        <p:nvPicPr>
          <p:cNvPr id="7" name="Picture 6" descr="PI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391" y="1324705"/>
            <a:ext cx="4283635" cy="2378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0636" y="3790533"/>
            <a:ext cx="3630157" cy="24839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/>
          <a:stretch/>
        </p:blipFill>
        <p:spPr>
          <a:xfrm>
            <a:off x="698153" y="1219331"/>
            <a:ext cx="3630157" cy="24839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376" y="3790533"/>
            <a:ext cx="4099710" cy="280528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346757" y="4540491"/>
            <a:ext cx="1567131" cy="372885"/>
            <a:chOff x="1346757" y="4540491"/>
            <a:chExt cx="1567131" cy="372885"/>
          </a:xfrm>
        </p:grpSpPr>
        <p:sp>
          <p:nvSpPr>
            <p:cNvPr id="2" name="TextBox 1"/>
            <p:cNvSpPr txBox="1"/>
            <p:nvPr/>
          </p:nvSpPr>
          <p:spPr>
            <a:xfrm>
              <a:off x="1346757" y="4540491"/>
              <a:ext cx="1166474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6 dB, 30</a:t>
              </a:r>
              <a:r>
                <a:rPr lang="en-US" dirty="0" smtClean="0">
                  <a:sym typeface="Symbol" panose="05050102010706020507" pitchFamily="18" charset="2"/>
                </a:rPr>
                <a:t></a:t>
              </a:r>
              <a:endParaRPr lang="en-US" dirty="0"/>
            </a:p>
          </p:txBody>
        </p:sp>
        <p:cxnSp>
          <p:nvCxnSpPr>
            <p:cNvPr id="4" name="Straight Arrow Connector 3"/>
            <p:cNvCxnSpPr>
              <a:stCxn id="2" idx="3"/>
            </p:cNvCxnSpPr>
            <p:nvPr/>
          </p:nvCxnSpPr>
          <p:spPr>
            <a:xfrm>
              <a:off x="2513231" y="4725157"/>
              <a:ext cx="400657" cy="18821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me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0836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</a:t>
            </a:r>
            <a:r>
              <a:rPr lang="en-US" dirty="0" smtClean="0"/>
              <a:t>example </a:t>
            </a:r>
            <a:r>
              <a:rPr lang="en-US" dirty="0"/>
              <a:t>of CSI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>
          <a:xfrm>
            <a:off x="228600" y="766355"/>
            <a:ext cx="8077200" cy="4720046"/>
          </a:xfrm>
        </p:spPr>
        <p:txBody>
          <a:bodyPr/>
          <a:lstStyle/>
          <a:p>
            <a:r>
              <a:rPr lang="en-US" dirty="0"/>
              <a:t>Add flex modes – oops!</a:t>
            </a:r>
          </a:p>
        </p:txBody>
      </p:sp>
      <p:pic>
        <p:nvPicPr>
          <p:cNvPr id="7" name="Picture 6" descr="PI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16" y="1325880"/>
            <a:ext cx="4239673" cy="2389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1144" y="3794760"/>
            <a:ext cx="3646661" cy="24952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944" y="1216152"/>
            <a:ext cx="3646661" cy="24952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344" y="3794760"/>
            <a:ext cx="4109729" cy="2812139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7010399" y="2684317"/>
            <a:ext cx="1018903" cy="659774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806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</a:t>
            </a:r>
            <a:r>
              <a:rPr lang="en-US" dirty="0" smtClean="0"/>
              <a:t>example </a:t>
            </a:r>
            <a:r>
              <a:rPr lang="en-US" dirty="0"/>
              <a:t>of CSI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>
          <a:xfrm>
            <a:off x="228600" y="792480"/>
            <a:ext cx="8077200" cy="4693920"/>
          </a:xfrm>
        </p:spPr>
        <p:txBody>
          <a:bodyPr/>
          <a:lstStyle/>
          <a:p>
            <a:r>
              <a:rPr lang="en-US" dirty="0"/>
              <a:t>Add compensation for flex modes – whew!</a:t>
            </a:r>
          </a:p>
          <a:p>
            <a:endParaRPr lang="en-US" dirty="0"/>
          </a:p>
        </p:txBody>
      </p:sp>
      <p:pic>
        <p:nvPicPr>
          <p:cNvPr id="7" name="Picture 6" descr="PID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16" y="1325880"/>
            <a:ext cx="4239673" cy="243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1216152"/>
            <a:ext cx="3646661" cy="24952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44" y="3794760"/>
            <a:ext cx="4109729" cy="28121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1144" y="3794760"/>
            <a:ext cx="3646661" cy="2495278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5099032" y="3178356"/>
            <a:ext cx="1125946" cy="665959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7010399" y="2684317"/>
            <a:ext cx="1018903" cy="659774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816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dirty="0" smtClean="0"/>
              <a:t>real example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The Hubble Space Telescope (HST) experienced solar array “flutter”- high amplitude oscillations due to interaction between ACS and solar array modes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This wasn’t a </a:t>
            </a:r>
            <a:r>
              <a:rPr lang="en-US" b="1" dirty="0"/>
              <a:t>stability</a:t>
            </a:r>
            <a:r>
              <a:rPr lang="en-US" dirty="0"/>
              <a:t> issue, but rather a </a:t>
            </a:r>
            <a:r>
              <a:rPr lang="en-US" b="1" dirty="0"/>
              <a:t>performance</a:t>
            </a:r>
            <a:r>
              <a:rPr lang="en-US" dirty="0"/>
              <a:t> issue</a:t>
            </a:r>
          </a:p>
          <a:p>
            <a:pPr lvl="1"/>
            <a:r>
              <a:rPr lang="en-US" dirty="0"/>
              <a:t>Oscillations were unacceptable for science users</a:t>
            </a:r>
          </a:p>
          <a:p>
            <a:endParaRPr lang="en-US" dirty="0"/>
          </a:p>
        </p:txBody>
      </p:sp>
      <p:pic>
        <p:nvPicPr>
          <p:cNvPr id="7" name="Picture 11" descr="Solar Array: A close-up of one of the solar arrays.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11713" y="1985882"/>
            <a:ext cx="4038600" cy="32321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8" name="Group 12"/>
          <p:cNvGrpSpPr>
            <a:grpSpLocks/>
          </p:cNvGrpSpPr>
          <p:nvPr/>
        </p:nvGrpSpPr>
        <p:grpSpPr bwMode="auto">
          <a:xfrm>
            <a:off x="228600" y="2474832"/>
            <a:ext cx="4500563" cy="2081212"/>
            <a:chOff x="1104" y="2160"/>
            <a:chExt cx="2544" cy="1056"/>
          </a:xfrm>
        </p:grpSpPr>
        <p:pic>
          <p:nvPicPr>
            <p:cNvPr id="9" name="Picture 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" y="2160"/>
              <a:ext cx="2544" cy="7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0" y="2976"/>
              <a:ext cx="2382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71066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Fixing HST’s </a:t>
            </a:r>
            <a:r>
              <a:rPr lang="en-US" dirty="0" smtClean="0"/>
              <a:t>flutter problem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A software fix for the flutter problem wasn’t viable, so a hardware fix was sought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Arrays </a:t>
            </a:r>
            <a:r>
              <a:rPr lang="en-US" dirty="0"/>
              <a:t>were replaced with a stiffer design, and viscoelastic dampers were added to supporting masts</a:t>
            </a:r>
          </a:p>
          <a:p>
            <a:pPr lvl="1"/>
            <a:r>
              <a:rPr lang="en-US" dirty="0"/>
              <a:t>Over 3% damping achieved in body/array coupled modes</a:t>
            </a:r>
          </a:p>
          <a:p>
            <a:r>
              <a:rPr lang="en-US" dirty="0"/>
              <a:t>Luckily, on-orbit servicing was an option!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8539" y="1877113"/>
            <a:ext cx="7777162" cy="2767013"/>
          </a:xfrm>
          <a:prstGeom prst="rect">
            <a:avLst/>
          </a:prstGeom>
          <a:noFill/>
          <a:ln cap="flat" algn="ctr">
            <a:solidFill>
              <a:schemeClr val="accent2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9879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</a:t>
            </a:r>
            <a:r>
              <a:rPr lang="en-US" dirty="0" smtClean="0"/>
              <a:t>assessing </a:t>
            </a:r>
            <a:r>
              <a:rPr lang="en-US" dirty="0"/>
              <a:t>CSI in </a:t>
            </a:r>
            <a:r>
              <a:rPr lang="en-US" dirty="0" smtClean="0"/>
              <a:t>spacecraft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Modern </a:t>
            </a:r>
            <a:r>
              <a:rPr lang="en-US" dirty="0" smtClean="0"/>
              <a:t>spacecraft design </a:t>
            </a:r>
            <a:r>
              <a:rPr lang="en-US" dirty="0"/>
              <a:t>trends make consideration of CSI in </a:t>
            </a:r>
            <a:r>
              <a:rPr lang="en-US" b="1" dirty="0"/>
              <a:t>system </a:t>
            </a:r>
            <a:r>
              <a:rPr lang="en-US" dirty="0"/>
              <a:t>design critical</a:t>
            </a:r>
          </a:p>
          <a:p>
            <a:pPr lvl="1"/>
            <a:r>
              <a:rPr lang="en-US" dirty="0"/>
              <a:t>This is not solely an ACS task: involves structures, software, integration and test, payload, </a:t>
            </a:r>
            <a:r>
              <a:rPr lang="en-US" dirty="0" smtClean="0"/>
              <a:t>propulsion, etc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Trends that have lead to more structural flexibility lead to need for increasingly robust design assessment of CSI:</a:t>
            </a:r>
          </a:p>
          <a:p>
            <a:pPr lvl="1"/>
            <a:r>
              <a:rPr lang="en-US" dirty="0"/>
              <a:t>Movement towards lower cost launch options puts focus on reducing vehicle mass</a:t>
            </a:r>
          </a:p>
          <a:p>
            <a:pPr lvl="1"/>
            <a:r>
              <a:rPr lang="en-US" dirty="0"/>
              <a:t>Increasingly complex deployable payloads</a:t>
            </a:r>
          </a:p>
          <a:p>
            <a:pPr lvl="1"/>
            <a:r>
              <a:rPr lang="en-US" dirty="0"/>
              <a:t>More capable payloads requiring tighter pointing accuracy/knowledge</a:t>
            </a:r>
          </a:p>
          <a:p>
            <a:pPr lvl="1"/>
            <a:r>
              <a:rPr lang="en-US" dirty="0"/>
              <a:t>Multiple payloads per vehicle</a:t>
            </a:r>
          </a:p>
          <a:p>
            <a:endParaRPr lang="en-US" dirty="0"/>
          </a:p>
          <a:p>
            <a:r>
              <a:rPr lang="en-US" dirty="0"/>
              <a:t>A system level design process that identifies and resolves potential CSI problems early is critical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820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717096" cy="581597"/>
          </a:xfrm>
        </p:spPr>
        <p:txBody>
          <a:bodyPr/>
          <a:lstStyle/>
          <a:p>
            <a:r>
              <a:rPr lang="en-US" dirty="0" smtClean="0"/>
              <a:t>What sorts of spacecraft features can drive CSI issues?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1134738"/>
            <a:ext cx="8077200" cy="5406739"/>
          </a:xfrm>
        </p:spPr>
        <p:txBody>
          <a:bodyPr/>
          <a:lstStyle/>
          <a:p>
            <a:r>
              <a:rPr lang="en-US" dirty="0" smtClean="0"/>
              <a:t>Propulsion</a:t>
            </a:r>
          </a:p>
          <a:p>
            <a:pPr lvl="1"/>
            <a:r>
              <a:rPr lang="en-US" dirty="0" smtClean="0"/>
              <a:t>Thruster command profiles</a:t>
            </a:r>
          </a:p>
          <a:p>
            <a:pPr lvl="1"/>
            <a:r>
              <a:rPr lang="en-US" dirty="0" smtClean="0"/>
              <a:t>Fuel slosh</a:t>
            </a:r>
          </a:p>
          <a:p>
            <a:pPr lvl="1"/>
            <a:r>
              <a:rPr lang="en-US" dirty="0" smtClean="0"/>
              <a:t>Valve timing</a:t>
            </a:r>
          </a:p>
          <a:p>
            <a:pPr lvl="1"/>
            <a:r>
              <a:rPr lang="en-US" dirty="0" smtClean="0"/>
              <a:t>Minimum impulse</a:t>
            </a:r>
          </a:p>
          <a:p>
            <a:endParaRPr lang="en-US" dirty="0" smtClean="0"/>
          </a:p>
          <a:p>
            <a:r>
              <a:rPr lang="en-US" dirty="0" smtClean="0"/>
              <a:t>Solar arrays</a:t>
            </a:r>
          </a:p>
          <a:p>
            <a:pPr lvl="1"/>
            <a:r>
              <a:rPr lang="en-US" dirty="0" smtClean="0"/>
              <a:t>Gimbal motors</a:t>
            </a:r>
          </a:p>
          <a:p>
            <a:pPr lvl="1"/>
            <a:r>
              <a:rPr lang="en-US" dirty="0" smtClean="0"/>
              <a:t>Thermal snap</a:t>
            </a:r>
          </a:p>
          <a:p>
            <a:pPr lvl="1"/>
            <a:r>
              <a:rPr lang="en-US" dirty="0" smtClean="0"/>
              <a:t>Rewind to home position</a:t>
            </a:r>
          </a:p>
          <a:p>
            <a:pPr lvl="1"/>
            <a:r>
              <a:rPr lang="en-US" dirty="0" smtClean="0"/>
              <a:t>Inter-panel hinges</a:t>
            </a:r>
          </a:p>
          <a:p>
            <a:endParaRPr lang="en-US" dirty="0" smtClean="0"/>
          </a:p>
          <a:p>
            <a:r>
              <a:rPr lang="en-US" dirty="0"/>
              <a:t>Gimbaled payloads</a:t>
            </a:r>
          </a:p>
          <a:p>
            <a:pPr lvl="1"/>
            <a:r>
              <a:rPr lang="en-US" dirty="0" err="1"/>
              <a:t>Stiction</a:t>
            </a:r>
            <a:endParaRPr lang="en-US" dirty="0"/>
          </a:p>
          <a:p>
            <a:pPr lvl="1"/>
            <a:r>
              <a:rPr lang="en-US" dirty="0"/>
              <a:t>Cable wrap torques</a:t>
            </a:r>
          </a:p>
          <a:p>
            <a:r>
              <a:rPr lang="en-US" dirty="0" smtClean="0"/>
              <a:t>Reaction wheels and control moment gyros</a:t>
            </a:r>
          </a:p>
          <a:p>
            <a:pPr lvl="1"/>
            <a:r>
              <a:rPr lang="en-US" dirty="0" smtClean="0"/>
              <a:t>Rotor imbalance</a:t>
            </a:r>
          </a:p>
          <a:p>
            <a:pPr lvl="1"/>
            <a:r>
              <a:rPr lang="en-US" dirty="0" smtClean="0"/>
              <a:t>Bearing noise</a:t>
            </a:r>
          </a:p>
          <a:p>
            <a:pPr lvl="1"/>
            <a:r>
              <a:rPr lang="en-US" dirty="0" smtClean="0"/>
              <a:t>Sub-harmonics</a:t>
            </a:r>
          </a:p>
          <a:p>
            <a:pPr lvl="1"/>
            <a:r>
              <a:rPr lang="en-US" dirty="0" smtClean="0"/>
              <a:t>Zero crossings</a:t>
            </a:r>
          </a:p>
          <a:p>
            <a:pPr marL="290512" lvl="1" indent="0">
              <a:buNone/>
            </a:pPr>
            <a:endParaRPr lang="en-US" dirty="0"/>
          </a:p>
          <a:p>
            <a:r>
              <a:rPr lang="en-US" dirty="0" smtClean="0"/>
              <a:t>Instruments</a:t>
            </a:r>
          </a:p>
          <a:p>
            <a:pPr lvl="1"/>
            <a:r>
              <a:rPr lang="en-US" dirty="0" smtClean="0"/>
              <a:t>Filter wheel motions</a:t>
            </a:r>
          </a:p>
          <a:p>
            <a:pPr lvl="1"/>
            <a:r>
              <a:rPr lang="en-US" dirty="0" smtClean="0"/>
              <a:t>Scan mirror motions</a:t>
            </a:r>
          </a:p>
          <a:p>
            <a:pPr lvl="1"/>
            <a:r>
              <a:rPr lang="en-US" dirty="0" err="1" smtClean="0"/>
              <a:t>Cryocoolers</a:t>
            </a:r>
            <a:endParaRPr lang="en-US" dirty="0" smtClean="0"/>
          </a:p>
          <a:p>
            <a:pPr lvl="1"/>
            <a:r>
              <a:rPr lang="en-US" dirty="0" smtClean="0"/>
              <a:t>Spinning mechanism imbalances</a:t>
            </a:r>
          </a:p>
          <a:p>
            <a:pPr lvl="1"/>
            <a:r>
              <a:rPr lang="en-US" dirty="0" smtClean="0"/>
              <a:t>Lidar scanners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439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CSI as </a:t>
            </a:r>
            <a:r>
              <a:rPr lang="en-US" dirty="0" smtClean="0"/>
              <a:t>part </a:t>
            </a:r>
            <a:r>
              <a:rPr lang="en-US" dirty="0"/>
              <a:t>of the </a:t>
            </a:r>
            <a:r>
              <a:rPr lang="en-US" dirty="0" smtClean="0"/>
              <a:t>system design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599" y="1123200"/>
            <a:ext cx="8511639" cy="4363200"/>
          </a:xfrm>
        </p:spPr>
        <p:txBody>
          <a:bodyPr/>
          <a:lstStyle/>
          <a:p>
            <a:r>
              <a:rPr lang="en-US" sz="1800" dirty="0"/>
              <a:t>Assessing CSI should be part of the normal spacecraft control design process</a:t>
            </a:r>
          </a:p>
          <a:p>
            <a:pPr marL="0" indent="0">
              <a:buNone/>
            </a:pPr>
            <a:endParaRPr lang="en-US" sz="1600" dirty="0"/>
          </a:p>
          <a:p>
            <a:r>
              <a:rPr lang="en-US" sz="1800" dirty="0"/>
              <a:t>Spacecraft conceptual design can drive a risk-based approach</a:t>
            </a:r>
          </a:p>
          <a:p>
            <a:pPr lvl="1"/>
            <a:r>
              <a:rPr lang="en-US" sz="1600" dirty="0"/>
              <a:t>Spacecraft configuration and ACS performance requirements can drive level of early assessment</a:t>
            </a:r>
          </a:p>
          <a:p>
            <a:endParaRPr lang="en-US" sz="1600" dirty="0"/>
          </a:p>
          <a:p>
            <a:r>
              <a:rPr lang="en-US" sz="1800" dirty="0"/>
              <a:t>Structural modeling</a:t>
            </a:r>
          </a:p>
          <a:p>
            <a:pPr lvl="1"/>
            <a:r>
              <a:rPr lang="en-US" sz="1600" dirty="0"/>
              <a:t>Structural design iteration with control design not uncommon, so plan for it</a:t>
            </a:r>
          </a:p>
          <a:p>
            <a:pPr lvl="1"/>
            <a:r>
              <a:rPr lang="en-US" sz="1600" dirty="0"/>
              <a:t>Level of model detail and maturity have significant impact</a:t>
            </a:r>
          </a:p>
          <a:p>
            <a:endParaRPr lang="en-US" sz="1600" dirty="0"/>
          </a:p>
          <a:p>
            <a:r>
              <a:rPr lang="en-US" sz="1800" dirty="0"/>
              <a:t>Control analysis</a:t>
            </a:r>
          </a:p>
          <a:p>
            <a:pPr lvl="1"/>
            <a:r>
              <a:rPr lang="en-US" sz="1600" dirty="0"/>
              <a:t>Iterative process that starts with linear design/analysis, nonlinear effect assessment, and time domain performance </a:t>
            </a:r>
            <a:r>
              <a:rPr lang="en-US" sz="1600" dirty="0" smtClean="0"/>
              <a:t>validation</a:t>
            </a:r>
          </a:p>
          <a:p>
            <a:pPr lvl="1"/>
            <a:r>
              <a:rPr lang="en-US" sz="1600" dirty="0" smtClean="0"/>
              <a:t>Conceptual design and first order analysis should flow modal requirements to structures  </a:t>
            </a:r>
          </a:p>
          <a:p>
            <a:endParaRPr lang="en-US" sz="1600" dirty="0"/>
          </a:p>
          <a:p>
            <a:r>
              <a:rPr lang="en-US" sz="1800" dirty="0"/>
              <a:t>Leads to iterative system level design and analysis process </a:t>
            </a:r>
          </a:p>
          <a:p>
            <a:pPr lvl="1"/>
            <a:r>
              <a:rPr lang="en-US" sz="1600" dirty="0" smtClean="0"/>
              <a:t>Early </a:t>
            </a:r>
            <a:r>
              <a:rPr lang="en-US" sz="1600" dirty="0"/>
              <a:t>insight avoids late changes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96623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Structural modeling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sz="1800" dirty="0"/>
              <a:t>Model complexity driven by vehicle complexity and design phase</a:t>
            </a:r>
          </a:p>
          <a:p>
            <a:pPr lvl="1"/>
            <a:r>
              <a:rPr lang="en-US" sz="1600" dirty="0"/>
              <a:t>Lumped mass may be appropriate for early assessments, or for full assessment for low bandwidth applications</a:t>
            </a:r>
          </a:p>
          <a:p>
            <a:pPr lvl="1"/>
            <a:r>
              <a:rPr lang="en-US" sz="1600" dirty="0"/>
              <a:t>Finite element models (FEM) typically required for more complex vehicles or higher performance systems </a:t>
            </a:r>
          </a:p>
          <a:p>
            <a:pPr lvl="1"/>
            <a:endParaRPr lang="en-US" sz="1600" dirty="0"/>
          </a:p>
          <a:p>
            <a:r>
              <a:rPr lang="en-US" sz="1800" dirty="0"/>
              <a:t>Model accuracy requirements</a:t>
            </a:r>
          </a:p>
          <a:p>
            <a:pPr lvl="1"/>
            <a:r>
              <a:rPr lang="en-US" sz="1600" dirty="0"/>
              <a:t>Lumped mass models are relatively straightforward to build and validate if </a:t>
            </a:r>
            <a:r>
              <a:rPr lang="en-US" sz="1600" dirty="0" err="1"/>
              <a:t>stiffnesses</a:t>
            </a:r>
            <a:r>
              <a:rPr lang="en-US" sz="1600" dirty="0"/>
              <a:t> are well understood</a:t>
            </a:r>
          </a:p>
          <a:p>
            <a:pPr lvl="1"/>
            <a:r>
              <a:rPr lang="en-US" sz="1600" dirty="0"/>
              <a:t>FEMs are more complex (next few slides)</a:t>
            </a:r>
          </a:p>
          <a:p>
            <a:pPr lvl="1"/>
            <a:r>
              <a:rPr lang="en-US" sz="1600" dirty="0"/>
              <a:t>In all cases, look out for nonlinearities</a:t>
            </a:r>
            <a:endParaRPr lang="en-US" dirty="0"/>
          </a:p>
          <a:p>
            <a:endParaRPr lang="en-US" sz="1800" dirty="0"/>
          </a:p>
          <a:p>
            <a:r>
              <a:rPr lang="en-US" sz="1800" dirty="0"/>
              <a:t>Combining multiple models</a:t>
            </a:r>
          </a:p>
          <a:p>
            <a:pPr lvl="1"/>
            <a:r>
              <a:rPr lang="en-US" sz="1600" dirty="0"/>
              <a:t>Models from different vendors may be combined by the integrator for system analysis</a:t>
            </a:r>
          </a:p>
          <a:p>
            <a:pPr lvl="1"/>
            <a:r>
              <a:rPr lang="en-US" sz="1600" dirty="0"/>
              <a:t>When combining these models, interface modeling is critical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903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structural modeling plot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886397"/>
            <a:ext cx="8077200" cy="4600003"/>
          </a:xfrm>
        </p:spPr>
        <p:txBody>
          <a:bodyPr/>
          <a:lstStyle/>
          <a:p>
            <a:r>
              <a:rPr lang="en-US" sz="1800" dirty="0"/>
              <a:t>ISS and STS Orbiter in Orbiter Repair Maneuver configuration shown below</a:t>
            </a:r>
          </a:p>
          <a:p>
            <a:pPr lvl="1"/>
            <a:r>
              <a:rPr lang="en-US" sz="1600" dirty="0"/>
              <a:t>Note close proximity of rigid body and flexible modes</a:t>
            </a:r>
          </a:p>
          <a:p>
            <a:endParaRPr lang="en-US" sz="1800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7689"/>
            <a:ext cx="5656658" cy="44978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658" y="2113309"/>
            <a:ext cx="3331716" cy="24770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69101" y="4655500"/>
            <a:ext cx="341927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Reference: Bedrossian, Jang, Alaniz, Johnson, </a:t>
            </a:r>
            <a:r>
              <a:rPr lang="en-US" sz="1000" dirty="0" err="1"/>
              <a:t>Sebelius</a:t>
            </a:r>
            <a:r>
              <a:rPr lang="en-US" sz="1000" dirty="0"/>
              <a:t>, and </a:t>
            </a:r>
            <a:r>
              <a:rPr lang="en-US" sz="1000" dirty="0" err="1"/>
              <a:t>Mesfin</a:t>
            </a:r>
            <a:r>
              <a:rPr lang="en-US" sz="1000" dirty="0"/>
              <a:t>. “International Space Station US GN&amp;C Attitude Hold Controller Design for Orbiter Repair Maneuver.” 2005 AIAA Guidance, Navigation, and Control Conference, San Francisco, CA</a:t>
            </a:r>
            <a:r>
              <a:rPr lang="en-US" sz="1000" dirty="0" smtClean="0"/>
              <a:t>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85830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675" y="1506910"/>
            <a:ext cx="5537270" cy="41411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and </a:t>
            </a:r>
            <a:r>
              <a:rPr lang="en-US" dirty="0" smtClean="0"/>
              <a:t>mechanism damping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957737"/>
            <a:ext cx="8077200" cy="4363200"/>
          </a:xfrm>
        </p:spPr>
        <p:txBody>
          <a:bodyPr/>
          <a:lstStyle/>
          <a:p>
            <a:pPr lvl="0"/>
            <a:r>
              <a:rPr lang="en-US" sz="1800" dirty="0">
                <a:solidFill>
                  <a:srgbClr val="000000"/>
                </a:solidFill>
              </a:rPr>
              <a:t>Damping has significant impact on modal peaks and low damping can complicate control design</a:t>
            </a: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 smtClean="0">
              <a:solidFill>
                <a:srgbClr val="000000"/>
              </a:solidFill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What </a:t>
            </a:r>
            <a:r>
              <a:rPr lang="en-US" sz="1800" dirty="0">
                <a:solidFill>
                  <a:srgbClr val="000000"/>
                </a:solidFill>
              </a:rPr>
              <a:t>types of damping levels are common for structural damping?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762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364" y="403097"/>
            <a:ext cx="4905435" cy="550825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</a:t>
            </a:r>
            <a:r>
              <a:rPr lang="en-US" dirty="0" smtClean="0"/>
              <a:t>damping levels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1123200"/>
            <a:ext cx="3498669" cy="4363200"/>
          </a:xfrm>
        </p:spPr>
        <p:txBody>
          <a:bodyPr/>
          <a:lstStyle/>
          <a:p>
            <a:pPr lvl="0"/>
            <a:r>
              <a:rPr lang="en-US" sz="1600" dirty="0">
                <a:solidFill>
                  <a:srgbClr val="000000"/>
                </a:solidFill>
              </a:rPr>
              <a:t>Structural damping captures energy dissipation through flexible motion of structural elements</a:t>
            </a:r>
          </a:p>
          <a:p>
            <a:pPr lvl="0"/>
            <a:r>
              <a:rPr lang="en-US" sz="1600" dirty="0">
                <a:solidFill>
                  <a:srgbClr val="000000"/>
                </a:solidFill>
              </a:rPr>
              <a:t>Typically implemented as </a:t>
            </a:r>
            <a:r>
              <a:rPr lang="en-US" sz="1600" i="1" dirty="0">
                <a:solidFill>
                  <a:srgbClr val="000000"/>
                </a:solidFill>
              </a:rPr>
              <a:t>modal damping </a:t>
            </a:r>
            <a:r>
              <a:rPr lang="en-US" sz="1600" dirty="0">
                <a:solidFill>
                  <a:srgbClr val="000000"/>
                </a:solidFill>
              </a:rPr>
              <a:t>applied to entire structural model</a:t>
            </a:r>
          </a:p>
          <a:p>
            <a:pPr lvl="1"/>
            <a:r>
              <a:rPr lang="en-US" sz="1400" dirty="0">
                <a:solidFill>
                  <a:srgbClr val="000000"/>
                </a:solidFill>
              </a:rPr>
              <a:t>Expressed as a ratio to critical damping level</a:t>
            </a:r>
          </a:p>
          <a:p>
            <a:pPr lvl="0"/>
            <a:r>
              <a:rPr lang="en-US" sz="1600" dirty="0">
                <a:solidFill>
                  <a:srgbClr val="000000"/>
                </a:solidFill>
              </a:rPr>
              <a:t>What ratio to use is the subject of great philosophical discussion</a:t>
            </a:r>
          </a:p>
          <a:p>
            <a:pPr lvl="0"/>
            <a:r>
              <a:rPr lang="en-US" sz="1600" dirty="0">
                <a:solidFill>
                  <a:srgbClr val="000000"/>
                </a:solidFill>
              </a:rPr>
              <a:t>Table at right shows estimate and measured damping ratios for several launch vehicles</a:t>
            </a:r>
          </a:p>
          <a:p>
            <a:pPr lvl="0"/>
            <a:r>
              <a:rPr lang="en-US" sz="1600" dirty="0">
                <a:solidFill>
                  <a:srgbClr val="000000"/>
                </a:solidFill>
              </a:rPr>
              <a:t>Most rules of thumb put </a:t>
            </a:r>
            <a:r>
              <a:rPr lang="en-US" sz="1600" dirty="0" smtClean="0">
                <a:solidFill>
                  <a:srgbClr val="000000"/>
                </a:solidFill>
              </a:rPr>
              <a:t>damping ratio </a:t>
            </a:r>
            <a:r>
              <a:rPr lang="en-US" sz="1600" dirty="0">
                <a:solidFill>
                  <a:srgbClr val="000000"/>
                </a:solidFill>
              </a:rPr>
              <a:t>between ¼ and </a:t>
            </a:r>
            <a:r>
              <a:rPr lang="en-US" sz="1600" dirty="0" smtClean="0">
                <a:solidFill>
                  <a:srgbClr val="000000"/>
                </a:solidFill>
              </a:rPr>
              <a:t>½ percent </a:t>
            </a:r>
            <a:r>
              <a:rPr lang="en-US" sz="1600" dirty="0">
                <a:solidFill>
                  <a:srgbClr val="000000"/>
                </a:solidFill>
              </a:rPr>
              <a:t>(</a:t>
            </a:r>
            <a:r>
              <a:rPr lang="en-US" sz="1600" dirty="0" smtClean="0">
                <a:solidFill>
                  <a:srgbClr val="000000"/>
                </a:solidFill>
              </a:rPr>
              <a:t>0.0025-0.005)</a:t>
            </a:r>
            <a:endParaRPr lang="en-US" sz="1400" dirty="0" smtClean="0">
              <a:solidFill>
                <a:srgbClr val="000000"/>
              </a:solidFill>
            </a:endParaRP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Cryogenic systems can have damping ratios below 0.1 percent</a:t>
            </a:r>
            <a:endParaRPr lang="en-US" sz="1600" dirty="0">
              <a:solidFill>
                <a:srgbClr val="000000"/>
              </a:solidFill>
            </a:endParaRPr>
          </a:p>
          <a:p>
            <a:pPr lvl="1"/>
            <a:endParaRPr lang="en-US" sz="1400" dirty="0">
              <a:solidFill>
                <a:srgbClr val="000000"/>
              </a:solidFill>
            </a:endParaRPr>
          </a:p>
          <a:p>
            <a:endParaRPr lang="en-US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3966364" y="5911351"/>
            <a:ext cx="39544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NASA SP-8079, </a:t>
            </a:r>
            <a:r>
              <a:rPr lang="en-US" sz="1400" i="1" dirty="0" smtClean="0"/>
              <a:t>Structural Interaction with Control Systems.</a:t>
            </a:r>
            <a:r>
              <a:rPr lang="en-US" sz="1400" dirty="0" smtClean="0"/>
              <a:t> Nov 1971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51262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Mechanism and </a:t>
            </a:r>
            <a:r>
              <a:rPr lang="en-US" dirty="0" smtClean="0"/>
              <a:t>discrete damping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949024"/>
            <a:ext cx="8077200" cy="4363200"/>
          </a:xfrm>
        </p:spPr>
        <p:txBody>
          <a:bodyPr/>
          <a:lstStyle/>
          <a:p>
            <a:r>
              <a:rPr lang="en-US" sz="1800" dirty="0"/>
              <a:t>Mechanisms and purpose-built damping elements are modeled separately from modal damping</a:t>
            </a:r>
          </a:p>
          <a:p>
            <a:pPr lvl="1"/>
            <a:r>
              <a:rPr lang="en-US" sz="1600" dirty="0"/>
              <a:t>Typically have damping </a:t>
            </a:r>
            <a:r>
              <a:rPr lang="en-US" sz="1600" dirty="0" smtClean="0"/>
              <a:t>ratios </a:t>
            </a:r>
            <a:r>
              <a:rPr lang="en-US" sz="1600" dirty="0"/>
              <a:t>higher than structural damping</a:t>
            </a:r>
          </a:p>
          <a:p>
            <a:pPr lvl="1"/>
            <a:r>
              <a:rPr lang="en-US" sz="1600" dirty="0"/>
              <a:t>Not including these elements can lead to </a:t>
            </a:r>
            <a:r>
              <a:rPr lang="en-US" sz="1600" dirty="0" err="1"/>
              <a:t>overconservative</a:t>
            </a:r>
            <a:r>
              <a:rPr lang="en-US" sz="1600" dirty="0"/>
              <a:t> models</a:t>
            </a:r>
          </a:p>
          <a:p>
            <a:endParaRPr lang="en-US" sz="1800" dirty="0"/>
          </a:p>
          <a:p>
            <a:r>
              <a:rPr lang="en-US" sz="1800" dirty="0"/>
              <a:t>Often FEM models are synthesized into a model appropriate for control analysis (e.g., state space or transfer functions) </a:t>
            </a:r>
          </a:p>
          <a:p>
            <a:pPr lvl="1"/>
            <a:r>
              <a:rPr lang="en-US" sz="1600" dirty="0"/>
              <a:t>Analysis models must have inputs and outputs at physical locations in order to add discrete damping elements</a:t>
            </a:r>
          </a:p>
          <a:p>
            <a:pPr lvl="1"/>
            <a:endParaRPr lang="en-US" sz="1600" dirty="0"/>
          </a:p>
          <a:p>
            <a:r>
              <a:rPr lang="en-US" dirty="0"/>
              <a:t>Examples of elements that may introduce additional damping:</a:t>
            </a:r>
          </a:p>
          <a:p>
            <a:pPr marL="623887" lvl="2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dirty="0"/>
              <a:t>Additional damping may be added to the system in order to reduce targeted peaks</a:t>
            </a:r>
          </a:p>
          <a:p>
            <a:pPr lvl="1"/>
            <a:r>
              <a:rPr lang="en-US" dirty="0"/>
              <a:t>E.g., earlier HST example</a:t>
            </a:r>
          </a:p>
          <a:p>
            <a:endParaRPr lang="en-US" dirty="0"/>
          </a:p>
        </p:txBody>
      </p:sp>
      <p:sp>
        <p:nvSpPr>
          <p:cNvPr id="4" name="Content Placeholder 5"/>
          <p:cNvSpPr txBox="1">
            <a:spLocks/>
          </p:cNvSpPr>
          <p:nvPr/>
        </p:nvSpPr>
        <p:spPr>
          <a:xfrm>
            <a:off x="226625" y="4268945"/>
            <a:ext cx="8077200" cy="903948"/>
          </a:xfrm>
          <a:prstGeom prst="rect">
            <a:avLst/>
          </a:prstGeom>
        </p:spPr>
        <p:txBody>
          <a:bodyPr vert="horz" numCol="2"/>
          <a:lstStyle>
            <a:lvl1pPr marL="282575" indent="-282575" algn="l" defTabSz="457200" rtl="0" eaLnBrk="1" latinLnBrk="0" hangingPunct="1">
              <a:spcBef>
                <a:spcPct val="20000"/>
              </a:spcBef>
              <a:buSzPct val="130000"/>
              <a:buFont typeface="Arial"/>
              <a:buChar char="•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517525" indent="-227013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i="1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800100" indent="-176213" algn="l" defTabSz="457200" rtl="0" eaLnBrk="1" latinLnBrk="0" hangingPunct="1">
              <a:spcBef>
                <a:spcPct val="20000"/>
              </a:spcBef>
              <a:buSzPct val="125000"/>
              <a:buFont typeface="Arial"/>
              <a:buChar char="•"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201738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i="1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1430338" indent="-176213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Bearings</a:t>
            </a:r>
          </a:p>
          <a:p>
            <a:pPr lvl="1"/>
            <a:r>
              <a:rPr lang="en-US" sz="1600" dirty="0"/>
              <a:t>Elastomeric mounts</a:t>
            </a:r>
          </a:p>
          <a:p>
            <a:pPr lvl="1"/>
            <a:r>
              <a:rPr lang="en-US" sz="1600" dirty="0"/>
              <a:t>Dampers</a:t>
            </a:r>
          </a:p>
          <a:p>
            <a:pPr lvl="1"/>
            <a:r>
              <a:rPr lang="en-US" sz="1600" dirty="0"/>
              <a:t>Cables</a:t>
            </a:r>
          </a:p>
          <a:p>
            <a:pPr lvl="1"/>
            <a:r>
              <a:rPr lang="en-US" sz="1600" dirty="0"/>
              <a:t>Hinges and latches</a:t>
            </a:r>
          </a:p>
        </p:txBody>
      </p:sp>
    </p:spTree>
    <p:extLst>
      <p:ext uri="{BB962C8B-B14F-4D97-AF65-F5344CB8AC3E}">
        <p14:creationId xmlns:p14="http://schemas.microsoft.com/office/powerpoint/2010/main" val="1666596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FEM </a:t>
            </a:r>
            <a:r>
              <a:rPr lang="en-US" dirty="0" smtClean="0"/>
              <a:t>model reduction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1123200"/>
            <a:ext cx="8428512" cy="4363200"/>
          </a:xfrm>
        </p:spPr>
        <p:txBody>
          <a:bodyPr/>
          <a:lstStyle/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Full structural FEM models can have tens or hundreds of thousands of modes</a:t>
            </a: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Reduced versions are required to make the control design and analysis process tractable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Modes that do not contribute to motion of GN&amp;C points of interest can be removed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Points of interest are locations of sensors, actuators, payload elements, etc.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Frequency coverage must be balanced with simulation time constraints</a:t>
            </a: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Modal significance analysis can be used to determine influence of each mode to each point of interest or set of points of interest (e.g., sensor/actuator pair)</a:t>
            </a:r>
            <a:endParaRPr lang="en-US" sz="1800" dirty="0">
              <a:solidFill>
                <a:srgbClr val="000000"/>
              </a:solidFill>
            </a:endParaRPr>
          </a:p>
          <a:p>
            <a:pPr lvl="0"/>
            <a:endParaRPr lang="en-US" sz="1800" dirty="0" smtClean="0">
              <a:solidFill>
                <a:srgbClr val="000000"/>
              </a:solidFill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It is common to generate multiple reduced models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Reduced order model: smaller number of modes, used in design process where many iterations are needed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Evaluation model: larger number of modes, more accurate compared to full model, used for final performance evaluation</a:t>
            </a: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1"/>
            <a:endParaRPr lang="en-US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996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FEM </a:t>
            </a:r>
            <a:r>
              <a:rPr lang="en-US" dirty="0" smtClean="0"/>
              <a:t>model validation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599" y="1135075"/>
            <a:ext cx="8476013" cy="4363200"/>
          </a:xfrm>
        </p:spPr>
        <p:txBody>
          <a:bodyPr/>
          <a:lstStyle/>
          <a:p>
            <a:pPr lvl="0"/>
            <a:r>
              <a:rPr lang="en-US" sz="1800" dirty="0">
                <a:solidFill>
                  <a:srgbClr val="000000"/>
                </a:solidFill>
              </a:rPr>
              <a:t>Each FEM model (full and reduced versions) must be validated as part of the design and verification process</a:t>
            </a: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Dynamic testing should be performed and system response compared to model </a:t>
            </a:r>
            <a:r>
              <a:rPr lang="en-US" sz="1600" dirty="0" smtClean="0">
                <a:solidFill>
                  <a:srgbClr val="000000"/>
                </a:solidFill>
              </a:rPr>
              <a:t>predictions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Transfer functions of interests from reduced models and full model should match well</a:t>
            </a:r>
            <a:endParaRPr lang="en-US" sz="1600" dirty="0">
              <a:solidFill>
                <a:srgbClr val="000000"/>
              </a:solidFill>
            </a:endParaRPr>
          </a:p>
          <a:p>
            <a:pPr lvl="0"/>
            <a:r>
              <a:rPr lang="en-US" sz="1800" dirty="0">
                <a:solidFill>
                  <a:srgbClr val="000000"/>
                </a:solidFill>
              </a:rPr>
              <a:t>A test model will be generated, which represents the system in the test configuration </a:t>
            </a: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E.g., grounded on air bags vs. free-free or bolted to launch adapter</a:t>
            </a:r>
          </a:p>
          <a:p>
            <a:r>
              <a:rPr lang="en-US" sz="1800" dirty="0" smtClean="0">
                <a:solidFill>
                  <a:srgbClr val="000000"/>
                </a:solidFill>
              </a:rPr>
              <a:t>The </a:t>
            </a:r>
            <a:r>
              <a:rPr lang="en-US" sz="1800" dirty="0">
                <a:solidFill>
                  <a:srgbClr val="000000"/>
                </a:solidFill>
              </a:rPr>
              <a:t>test model should be modified to make modal response match test data</a:t>
            </a: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Changes should be based on enhancing fidelity of model in specific areas of the physical system. “Fudge factors” just to match data are not ideal</a:t>
            </a: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Same changes should be made to analysis </a:t>
            </a:r>
            <a:r>
              <a:rPr lang="en-US" sz="1600" dirty="0" smtClean="0">
                <a:solidFill>
                  <a:srgbClr val="000000"/>
                </a:solidFill>
              </a:rPr>
              <a:t>models and analysis process iterates </a:t>
            </a: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800" dirty="0" smtClean="0">
                <a:solidFill>
                  <a:srgbClr val="000000"/>
                </a:solidFill>
              </a:rPr>
              <a:t>Type </a:t>
            </a:r>
            <a:r>
              <a:rPr lang="en-US" sz="1800" dirty="0">
                <a:solidFill>
                  <a:srgbClr val="000000"/>
                </a:solidFill>
              </a:rPr>
              <a:t>of testing typically selected based on program risk posture and cost/schedule constraints</a:t>
            </a: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Full vehicle modal testing provides highest fidelity data, but is </a:t>
            </a:r>
            <a:r>
              <a:rPr lang="en-US" sz="1600" dirty="0" smtClean="0">
                <a:solidFill>
                  <a:srgbClr val="000000"/>
                </a:solidFill>
              </a:rPr>
              <a:t>expensive, </a:t>
            </a:r>
            <a:r>
              <a:rPr lang="en-US" sz="1600" dirty="0">
                <a:solidFill>
                  <a:srgbClr val="000000"/>
                </a:solidFill>
              </a:rPr>
              <a:t>time </a:t>
            </a:r>
            <a:r>
              <a:rPr lang="en-US" sz="1600" dirty="0" smtClean="0">
                <a:solidFill>
                  <a:srgbClr val="000000"/>
                </a:solidFill>
              </a:rPr>
              <a:t>consuming, and comes very late in the program</a:t>
            </a:r>
            <a:endParaRPr lang="en-US" sz="1600" dirty="0">
              <a:solidFill>
                <a:srgbClr val="000000"/>
              </a:solidFill>
            </a:endParaRP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Earlier assembly and subassembly testing can be very useful in finding and fixing problems early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994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model uncertainty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Even the most carefully validated structural models will have uncertainty</a:t>
            </a: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Model uncertainty must be captured in control analysis process, typically by varying model parameters over a range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Modal and discrete damping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Mode amplitudes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Mode frequencies</a:t>
            </a:r>
          </a:p>
          <a:p>
            <a:pPr lvl="1"/>
            <a:endParaRPr lang="en-US" sz="1600" dirty="0">
              <a:solidFill>
                <a:srgbClr val="000000"/>
              </a:solidFill>
            </a:endParaRPr>
          </a:p>
          <a:p>
            <a:r>
              <a:rPr lang="en-US" sz="1800" dirty="0" smtClean="0">
                <a:solidFill>
                  <a:srgbClr val="000000"/>
                </a:solidFill>
              </a:rPr>
              <a:t>Parameter ranges should be carefully selected to ensure robustness, but not overly constrain the design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10-20% variation on modal frequencies is typical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2x variation on modal amplitudes is typical (this is sometimes bounded by conservative damping assumptions)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In some systems with high bandwidths, amplitude variations at higher frequencies are increased</a:t>
            </a:r>
          </a:p>
          <a:p>
            <a:pPr lvl="1"/>
            <a:endParaRPr lang="en-US" dirty="0" smtClean="0">
              <a:solidFill>
                <a:srgbClr val="000000"/>
              </a:solidFill>
            </a:endParaRPr>
          </a:p>
          <a:p>
            <a:r>
              <a:rPr lang="en-US" sz="1800" dirty="0" smtClean="0">
                <a:solidFill>
                  <a:srgbClr val="000000"/>
                </a:solidFill>
              </a:rPr>
              <a:t>If periodic testing (subassembly, assembly) is performed, uncertainty can be reduced at each step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9296548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model </a:t>
            </a:r>
            <a:r>
              <a:rPr lang="en-US" dirty="0" smtClean="0"/>
              <a:t>uncertainty -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826016"/>
            <a:ext cx="4616532" cy="4363200"/>
          </a:xfrm>
        </p:spPr>
        <p:txBody>
          <a:bodyPr/>
          <a:lstStyle/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Gemini–Agena was used to practice rendezvous and docking and large orbital change maneuvers in preparation for Apollo</a:t>
            </a:r>
          </a:p>
          <a:p>
            <a:pPr lvl="1"/>
            <a:r>
              <a:rPr lang="en-US" sz="1400" dirty="0" smtClean="0">
                <a:solidFill>
                  <a:srgbClr val="000000"/>
                </a:solidFill>
              </a:rPr>
              <a:t>Gemini capsule mated with unmanned Agena booster at docking interface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Initial structural model predicted first bending mode at 5 Hz, control design used notch filter to maintain 6 dB of gain margin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Further analysis predicted mode closer to 3 Hz, lead-lag compensation used to close control design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Ground test: 3.6 Hz measured, 3% damping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On orbit data: 4.0 Hz measured, 4% damping</a:t>
            </a:r>
          </a:p>
          <a:p>
            <a:pPr lvl="0"/>
            <a:endParaRPr lang="en-US" sz="1600" dirty="0">
              <a:solidFill>
                <a:srgbClr val="000000"/>
              </a:solidFill>
            </a:endParaRPr>
          </a:p>
          <a:p>
            <a:pPr marL="0" lvl="0" indent="0">
              <a:buNone/>
            </a:pPr>
            <a:r>
              <a:rPr lang="en-US" sz="1600" b="1" u="sng" dirty="0" smtClean="0">
                <a:solidFill>
                  <a:srgbClr val="000000"/>
                </a:solidFill>
              </a:rPr>
              <a:t>Lessons: 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Dynamic testing and model validation can end up changing frequencies significantly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Control design should be robust and have high margins when using early non-validated models</a:t>
            </a:r>
          </a:p>
          <a:p>
            <a:pPr lvl="0"/>
            <a:r>
              <a:rPr lang="en-US" sz="1600" dirty="0" smtClean="0">
                <a:solidFill>
                  <a:srgbClr val="000000"/>
                </a:solidFill>
              </a:rPr>
              <a:t>Carefully assess robustness of designs using notch filters</a:t>
            </a:r>
            <a:endParaRPr lang="en-US" sz="1800" dirty="0"/>
          </a:p>
        </p:txBody>
      </p:sp>
      <p:pic>
        <p:nvPicPr>
          <p:cNvPr id="5" name="Picture 4" descr="docked_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787" y="897575"/>
            <a:ext cx="4010697" cy="2534394"/>
          </a:xfrm>
          <a:prstGeom prst="rect">
            <a:avLst/>
          </a:prstGeom>
          <a:noFill/>
          <a:ln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Gemini_Agena_mocku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088" y="3571607"/>
            <a:ext cx="3420094" cy="2636178"/>
          </a:xfrm>
          <a:prstGeom prst="rect">
            <a:avLst/>
          </a:prstGeom>
          <a:noFill/>
          <a:ln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8333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 analysis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599" y="1123200"/>
            <a:ext cx="8476014" cy="4363200"/>
          </a:xfrm>
        </p:spPr>
        <p:txBody>
          <a:bodyPr/>
          <a:lstStyle/>
          <a:p>
            <a:pPr lvl="0"/>
            <a:r>
              <a:rPr lang="en-US" sz="1800" dirty="0" smtClean="0">
                <a:solidFill>
                  <a:srgbClr val="000000"/>
                </a:solidFill>
              </a:rPr>
              <a:t>Typical control design and analysis techniques should be used with the flexible models incorporated into the plant model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Linear analysis – design compensator, verify rigid/flex stability margins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Nonlinear analysis – describing functions, nonlinear time domain simulations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Discrete time impacts – model zero-order holds, look for aliased modes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Include factors for dynamic model uncertainty </a:t>
            </a:r>
          </a:p>
          <a:p>
            <a:pPr lvl="0"/>
            <a:endParaRPr lang="en-US" sz="1800" dirty="0">
              <a:solidFill>
                <a:srgbClr val="000000"/>
              </a:solidFill>
            </a:endParaRPr>
          </a:p>
          <a:p>
            <a:pPr lvl="0"/>
            <a:r>
              <a:rPr lang="en-US" dirty="0" smtClean="0">
                <a:solidFill>
                  <a:srgbClr val="000000"/>
                </a:solidFill>
              </a:rPr>
              <a:t>The linear analysis / nonlinear time domain analysis are not uncoupled and will likely require iteration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Stability margins impact time domain response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Specific behaviors in nonlinear sim may be addressed by loop shaping in linear frequency domain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Nonlinearities can introduce additional damping not reflected in linear models, which may improve performance and allow for larger linear margins</a:t>
            </a:r>
          </a:p>
          <a:p>
            <a:pPr lvl="1"/>
            <a:r>
              <a:rPr lang="en-US" dirty="0" smtClean="0">
                <a:solidFill>
                  <a:srgbClr val="000000"/>
                </a:solidFill>
              </a:rPr>
              <a:t>Spot check phase and gain margins in time domain sim through gain and time delay adjustments</a:t>
            </a:r>
            <a:endParaRPr lang="en-US" dirty="0">
              <a:solidFill>
                <a:srgbClr val="000000"/>
              </a:solidFill>
            </a:endParaRPr>
          </a:p>
          <a:p>
            <a:pPr lvl="1"/>
            <a:endParaRPr lang="en-US" sz="16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133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44777"/>
            <a:ext cx="8229600" cy="581597"/>
          </a:xfrm>
        </p:spPr>
        <p:txBody>
          <a:bodyPr/>
          <a:lstStyle/>
          <a:p>
            <a:r>
              <a:rPr lang="en-US" dirty="0"/>
              <a:t>Linear analysis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599" y="999610"/>
            <a:ext cx="8619309" cy="4600003"/>
          </a:xfrm>
        </p:spPr>
        <p:txBody>
          <a:bodyPr/>
          <a:lstStyle/>
          <a:p>
            <a:r>
              <a:rPr lang="en-US" dirty="0" smtClean="0"/>
              <a:t>Remember this?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It can be difficult to retain stability margins when stabilizing flex modes</a:t>
            </a:r>
          </a:p>
          <a:p>
            <a:pPr lvl="1"/>
            <a:r>
              <a:rPr lang="en-US" dirty="0" smtClean="0"/>
              <a:t>Margins impact performance</a:t>
            </a:r>
          </a:p>
          <a:p>
            <a:r>
              <a:rPr lang="en-US" dirty="0" smtClean="0"/>
              <a:t>First cut control designs using rigid models should have extra margin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14" y="1519086"/>
            <a:ext cx="4588870" cy="31399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57" r="5359"/>
          <a:stretch/>
        </p:blipFill>
        <p:spPr>
          <a:xfrm>
            <a:off x="4685217" y="1519085"/>
            <a:ext cx="4389120" cy="321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0179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Nonlinear analysis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 smtClean="0"/>
              <a:t>We’ve been talking about flex modes, but even rigid body systems can exhibit CSI</a:t>
            </a:r>
          </a:p>
          <a:p>
            <a:endParaRPr lang="en-US" dirty="0"/>
          </a:p>
          <a:p>
            <a:r>
              <a:rPr lang="en-US" dirty="0" smtClean="0"/>
              <a:t>Consider a single-axis gimbal with nonlinear Dahl friction: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nonlinear friction can cause the system to </a:t>
            </a:r>
            <a:r>
              <a:rPr lang="en-US" i="1" dirty="0" smtClean="0"/>
              <a:t>limit cycle</a:t>
            </a:r>
            <a:r>
              <a:rPr lang="en-US" dirty="0" smtClean="0"/>
              <a:t> </a:t>
            </a:r>
            <a:endParaRPr lang="en-US" dirty="0"/>
          </a:p>
          <a:p>
            <a:pPr lvl="1"/>
            <a:r>
              <a:rPr lang="en-US" dirty="0" smtClean="0"/>
              <a:t>Can be evaluated in detailed nonlinear time-domain simulation</a:t>
            </a:r>
          </a:p>
          <a:p>
            <a:pPr lvl="1"/>
            <a:r>
              <a:rPr lang="en-US" dirty="0" smtClean="0"/>
              <a:t>Describing functions can be used to predict and design around potential limit cycles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45385" y="3051572"/>
            <a:ext cx="67926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316542" y="3051573"/>
            <a:ext cx="67926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1/</a:t>
            </a:r>
            <a:r>
              <a:rPr lang="en-US" dirty="0" err="1" smtClean="0"/>
              <a:t>Js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861518" y="3051573"/>
            <a:ext cx="67926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1/s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94320" y="2949427"/>
                <a:ext cx="20069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320" y="2949427"/>
                <a:ext cx="200696" cy="276999"/>
              </a:xfrm>
              <a:prstGeom prst="rect">
                <a:avLst/>
              </a:prstGeom>
              <a:blipFill rotWithShape="0">
                <a:blip r:embed="rId2"/>
                <a:stretch>
                  <a:fillRect l="-27273" r="-18182" b="-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057470" y="2943014"/>
                <a:ext cx="258084" cy="28982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  <m:r>
                            <m:rPr>
                              <m:nor/>
                            </m:rPr>
                            <a:rPr lang="en-US" dirty="0"/>
                            <m:t> </m:t>
                          </m:r>
                        </m:e>
                      </m:acc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7470" y="2943014"/>
                <a:ext cx="258084" cy="289823"/>
              </a:xfrm>
              <a:prstGeom prst="rect">
                <a:avLst/>
              </a:prstGeom>
              <a:blipFill rotWithShape="0">
                <a:blip r:embed="rId3"/>
                <a:stretch>
                  <a:fillRect l="-21429" t="-10638" r="-19048" b="-10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011063" y="2913072"/>
                <a:ext cx="17485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1063" y="2913072"/>
                <a:ext cx="174855" cy="276999"/>
              </a:xfrm>
              <a:prstGeom prst="rect">
                <a:avLst/>
              </a:prstGeom>
              <a:blipFill rotWithShape="0">
                <a:blip r:embed="rId4"/>
                <a:stretch>
                  <a:fillRect l="-17241" r="-10345" b="-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Arrow Connector 11"/>
          <p:cNvCxnSpPr>
            <a:stCxn id="5" idx="3"/>
            <a:endCxn id="6" idx="1"/>
          </p:cNvCxnSpPr>
          <p:nvPr/>
        </p:nvCxnSpPr>
        <p:spPr>
          <a:xfrm>
            <a:off x="3995811" y="3236239"/>
            <a:ext cx="86570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011063" y="3807321"/>
            <a:ext cx="1311454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Dahl</a:t>
            </a:r>
          </a:p>
          <a:p>
            <a:pPr algn="ctr"/>
            <a:r>
              <a:rPr lang="en-US" dirty="0" smtClean="0"/>
              <a:t>Friction (F)</a:t>
            </a:r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2620394" y="3129501"/>
            <a:ext cx="213473" cy="21347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 smtClean="0">
              <a:solidFill>
                <a:schemeClr val="tx1"/>
              </a:solidFill>
            </a:endParaRPr>
          </a:p>
        </p:txBody>
      </p:sp>
      <p:cxnSp>
        <p:nvCxnSpPr>
          <p:cNvPr id="22" name="Elbow Connector 21"/>
          <p:cNvCxnSpPr>
            <a:endCxn id="18" idx="3"/>
          </p:cNvCxnSpPr>
          <p:nvPr/>
        </p:nvCxnSpPr>
        <p:spPr>
          <a:xfrm rot="5400000">
            <a:off x="4017781" y="3540975"/>
            <a:ext cx="894248" cy="284776"/>
          </a:xfrm>
          <a:prstGeom prst="bentConnector2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18" idx="1"/>
            <a:endCxn id="20" idx="4"/>
          </p:cNvCxnSpPr>
          <p:nvPr/>
        </p:nvCxnSpPr>
        <p:spPr>
          <a:xfrm rot="10800000">
            <a:off x="2727131" y="3342975"/>
            <a:ext cx="283932" cy="787513"/>
          </a:xfrm>
          <a:prstGeom prst="bentConnector2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4" idx="3"/>
            <a:endCxn id="20" idx="2"/>
          </p:cNvCxnSpPr>
          <p:nvPr/>
        </p:nvCxnSpPr>
        <p:spPr>
          <a:xfrm>
            <a:off x="2324654" y="3236238"/>
            <a:ext cx="29574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0" idx="6"/>
            <a:endCxn id="5" idx="1"/>
          </p:cNvCxnSpPr>
          <p:nvPr/>
        </p:nvCxnSpPr>
        <p:spPr>
          <a:xfrm>
            <a:off x="2833867" y="3236238"/>
            <a:ext cx="482675" cy="1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79801" y="2913072"/>
                <a:ext cx="23724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801" y="2913072"/>
                <a:ext cx="237244" cy="276999"/>
              </a:xfrm>
              <a:prstGeom prst="rect">
                <a:avLst/>
              </a:prstGeom>
              <a:blipFill rotWithShape="0">
                <a:blip r:embed="rId5"/>
                <a:stretch>
                  <a:fillRect l="-20513" r="-15385" b="-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81394" y="3282404"/>
                <a:ext cx="23724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1394" y="3282404"/>
                <a:ext cx="237244" cy="276999"/>
              </a:xfrm>
              <a:prstGeom prst="rect">
                <a:avLst/>
              </a:prstGeom>
              <a:blipFill rotWithShape="0">
                <a:blip r:embed="rId6"/>
                <a:stretch>
                  <a:fillRect l="-17949" r="-17949" b="-8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/>
          <p:cNvCxnSpPr>
            <a:stCxn id="6" idx="3"/>
          </p:cNvCxnSpPr>
          <p:nvPr/>
        </p:nvCxnSpPr>
        <p:spPr>
          <a:xfrm flipV="1">
            <a:off x="5540787" y="3236237"/>
            <a:ext cx="679520" cy="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154485" y="3129501"/>
            <a:ext cx="213473" cy="21347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 smtClean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13892" y="2913072"/>
                <a:ext cx="23724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892" y="2913072"/>
                <a:ext cx="237244" cy="276999"/>
              </a:xfrm>
              <a:prstGeom prst="rect">
                <a:avLst/>
              </a:prstGeom>
              <a:blipFill rotWithShape="0">
                <a:blip r:embed="rId7"/>
                <a:stretch>
                  <a:fillRect l="-17949" r="-17949" b="-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015485" y="3282404"/>
                <a:ext cx="23724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5485" y="3282404"/>
                <a:ext cx="237244" cy="276999"/>
              </a:xfrm>
              <a:prstGeom prst="rect">
                <a:avLst/>
              </a:prstGeom>
              <a:blipFill rotWithShape="0">
                <a:blip r:embed="rId8"/>
                <a:stretch>
                  <a:fillRect l="-51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Arrow Connector 38"/>
          <p:cNvCxnSpPr>
            <a:stCxn id="35" idx="6"/>
            <a:endCxn id="4" idx="1"/>
          </p:cNvCxnSpPr>
          <p:nvPr/>
        </p:nvCxnSpPr>
        <p:spPr>
          <a:xfrm>
            <a:off x="1367958" y="3236238"/>
            <a:ext cx="277427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endCxn id="35" idx="2"/>
          </p:cNvCxnSpPr>
          <p:nvPr/>
        </p:nvCxnSpPr>
        <p:spPr>
          <a:xfrm>
            <a:off x="839797" y="3232837"/>
            <a:ext cx="314688" cy="3401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02730" y="3076801"/>
                <a:ext cx="554254" cy="29924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  <m:r>
                            <m:rPr>
                              <m:nor/>
                            </m:rPr>
                            <a:rPr lang="en-US" dirty="0"/>
                            <m:t> 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𝑟𝑒𝑓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730" y="3076801"/>
                <a:ext cx="554254" cy="299249"/>
              </a:xfrm>
              <a:prstGeom prst="rect">
                <a:avLst/>
              </a:prstGeom>
              <a:blipFill rotWithShape="0">
                <a:blip r:embed="rId9"/>
                <a:stretch>
                  <a:fillRect l="-8791" r="-6593" b="-2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Elbow Connector 47"/>
          <p:cNvCxnSpPr>
            <a:endCxn id="35" idx="4"/>
          </p:cNvCxnSpPr>
          <p:nvPr/>
        </p:nvCxnSpPr>
        <p:spPr>
          <a:xfrm rot="10800000" flipV="1">
            <a:off x="1261223" y="3241958"/>
            <a:ext cx="4619325" cy="101016"/>
          </a:xfrm>
          <a:prstGeom prst="bentConnector4">
            <a:avLst>
              <a:gd name="adj1" fmla="val 1148"/>
              <a:gd name="adj2" fmla="val 1550480"/>
            </a:avLst>
          </a:prstGeom>
          <a:ln w="12700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7751" y="3462816"/>
                <a:ext cx="2610651" cy="130632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𝑑𝐹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1−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𝐹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𝐶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US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sign</m:t>
                              </m:r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̇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𝜃</m:t>
                                      </m:r>
                                    </m:e>
                                  </m:acc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p>
                      </m:sSup>
                    </m:oMath>
                  </m:oMathPara>
                </a14:m>
                <a:endParaRPr lang="en-US" b="0" dirty="0" smtClean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𝑑𝐹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den>
                      </m:f>
                      <m:acc>
                        <m:accPr>
                          <m:chr m:val="̇"/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7751" y="3462816"/>
                <a:ext cx="2610651" cy="1306320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1981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4256328"/>
            <a:ext cx="3473011" cy="23764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793122"/>
            <a:ext cx="3473011" cy="2376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4195" r="20516" b="9963"/>
          <a:stretch/>
        </p:blipFill>
        <p:spPr>
          <a:xfrm>
            <a:off x="3701611" y="1772834"/>
            <a:ext cx="1920193" cy="21396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4731" t="-1" r="21560" b="9963"/>
          <a:stretch/>
        </p:blipFill>
        <p:spPr>
          <a:xfrm>
            <a:off x="3729047" y="4214421"/>
            <a:ext cx="1865319" cy="213971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49241" y="2054242"/>
            <a:ext cx="3228893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Arial"/>
                <a:cs typeface="Arial"/>
              </a:rPr>
              <a:t>Closed loop disturbance rejection plot and describing function intersect at:</a:t>
            </a:r>
          </a:p>
          <a:p>
            <a:pPr>
              <a:spcBef>
                <a:spcPct val="20000"/>
              </a:spcBef>
            </a:pPr>
            <a:r>
              <a:rPr lang="en-US" dirty="0" smtClean="0">
                <a:latin typeface="Arial"/>
                <a:cs typeface="Arial"/>
                <a:sym typeface="Symbol" panose="05050102010706020507" pitchFamily="18" charset="2"/>
              </a:rPr>
              <a:t>  </a:t>
            </a:r>
            <a:r>
              <a:rPr lang="en-US" i="1" dirty="0" smtClean="0">
                <a:latin typeface="Arial"/>
                <a:cs typeface="Arial"/>
                <a:sym typeface="Symbol" panose="05050102010706020507" pitchFamily="18" charset="2"/>
              </a:rPr>
              <a:t></a:t>
            </a:r>
            <a:r>
              <a:rPr lang="en-US" dirty="0" smtClean="0">
                <a:latin typeface="Arial"/>
                <a:cs typeface="Arial"/>
                <a:sym typeface="Symbol" panose="05050102010706020507" pitchFamily="18" charset="2"/>
              </a:rPr>
              <a:t> = 0.07 Hz, A = 0.005 </a:t>
            </a:r>
            <a:r>
              <a:rPr lang="en-US" dirty="0" err="1" smtClean="0">
                <a:latin typeface="Arial"/>
                <a:cs typeface="Arial"/>
                <a:sym typeface="Symbol" panose="05050102010706020507" pitchFamily="18" charset="2"/>
              </a:rPr>
              <a:t>deg</a:t>
            </a:r>
            <a:endParaRPr lang="en-US" dirty="0" smtClean="0">
              <a:latin typeface="Arial"/>
              <a:cs typeface="Arial"/>
              <a:sym typeface="Symbol" panose="05050102010706020507" pitchFamily="18" charset="2"/>
            </a:endParaRPr>
          </a:p>
          <a:p>
            <a:pPr>
              <a:spcBef>
                <a:spcPct val="20000"/>
              </a:spcBef>
            </a:pPr>
            <a:r>
              <a:rPr lang="en-US" dirty="0" smtClean="0">
                <a:cs typeface="Arial"/>
                <a:sym typeface="Symbol" panose="05050102010706020507" pitchFamily="18" charset="2"/>
              </a:rPr>
              <a:t>  </a:t>
            </a:r>
            <a:r>
              <a:rPr lang="en-US" i="1" dirty="0">
                <a:cs typeface="Arial"/>
                <a:sym typeface="Symbol" panose="05050102010706020507" pitchFamily="18" charset="2"/>
              </a:rPr>
              <a:t></a:t>
            </a:r>
            <a:r>
              <a:rPr lang="en-US" dirty="0">
                <a:cs typeface="Arial"/>
                <a:sym typeface="Symbol" panose="05050102010706020507" pitchFamily="18" charset="2"/>
              </a:rPr>
              <a:t> = </a:t>
            </a:r>
            <a:r>
              <a:rPr lang="en-US" dirty="0" smtClean="0">
                <a:cs typeface="Arial"/>
                <a:sym typeface="Symbol" panose="05050102010706020507" pitchFamily="18" charset="2"/>
              </a:rPr>
              <a:t>0.11 </a:t>
            </a:r>
            <a:r>
              <a:rPr lang="en-US" dirty="0">
                <a:cs typeface="Arial"/>
                <a:sym typeface="Symbol" panose="05050102010706020507" pitchFamily="18" charset="2"/>
              </a:rPr>
              <a:t>Hz, A = </a:t>
            </a:r>
            <a:r>
              <a:rPr lang="en-US" dirty="0" smtClean="0">
                <a:cs typeface="Arial"/>
                <a:sym typeface="Symbol" panose="05050102010706020507" pitchFamily="18" charset="2"/>
              </a:rPr>
              <a:t>0.034 </a:t>
            </a:r>
            <a:r>
              <a:rPr lang="en-US" dirty="0" err="1">
                <a:cs typeface="Arial"/>
                <a:sym typeface="Symbol" panose="05050102010706020507" pitchFamily="18" charset="2"/>
              </a:rPr>
              <a:t>deg</a:t>
            </a:r>
            <a:endParaRPr lang="en-US" dirty="0" smtClean="0">
              <a:latin typeface="Arial"/>
              <a:cs typeface="Arial"/>
            </a:endParaRPr>
          </a:p>
          <a:p>
            <a:pPr>
              <a:spcBef>
                <a:spcPct val="20000"/>
              </a:spcBef>
            </a:pPr>
            <a:endParaRPr lang="en-US" dirty="0"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9241" y="4520693"/>
            <a:ext cx="3228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Arial"/>
                <a:cs typeface="Arial"/>
              </a:rPr>
              <a:t>Adjusting integral gain eliminates intersections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Nonlinear analysis </a:t>
            </a:r>
            <a:r>
              <a:rPr lang="en-US" dirty="0" smtClean="0"/>
              <a:t>example – describing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775557"/>
            <a:ext cx="8077200" cy="4600003"/>
          </a:xfrm>
        </p:spPr>
        <p:txBody>
          <a:bodyPr/>
          <a:lstStyle/>
          <a:p>
            <a:r>
              <a:rPr lang="en-US" sz="1800" dirty="0"/>
              <a:t>Below example shows describing function analysis that predicts a possible limit cycle in a system with Dahl friction</a:t>
            </a:r>
          </a:p>
          <a:p>
            <a:pPr lvl="1"/>
            <a:r>
              <a:rPr lang="en-US" dirty="0"/>
              <a:t>Tuning control law to decrease integral gain eliminates the limit cycle </a:t>
            </a:r>
          </a:p>
          <a:p>
            <a:pPr lvl="1"/>
            <a:endParaRPr lang="en-US" sz="1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2494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CSI design and analysis – An iterative process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28600" y="304800"/>
            <a:ext cx="8229600" cy="58159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600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mtClean="0"/>
              <a:t>CSI design and analysis – An iterative process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6969" y="1135241"/>
            <a:ext cx="1946495" cy="523220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Define Finite Element</a:t>
            </a:r>
          </a:p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Modal Requirements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2088" y="1135241"/>
            <a:ext cx="1946495" cy="523220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Develop and Validate Finite Element Model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2088" y="1951677"/>
            <a:ext cx="1946495" cy="954107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Perform Modal Significance Analysis using Full Order Model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44638" y="3274596"/>
            <a:ext cx="1946495" cy="523220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Generate Reduced-Order Model (ROM)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17611" y="3272556"/>
            <a:ext cx="1946495" cy="523220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Generate Evaluation Model (EM)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44637" y="4325424"/>
            <a:ext cx="1946495" cy="738664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Flexible Body Linear Control Design and Stability Analysis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7611" y="4325424"/>
            <a:ext cx="1946495" cy="738664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Time-Domain Performance Simulations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2088" y="5347232"/>
            <a:ext cx="1946495" cy="307777"/>
          </a:xfrm>
          <a:prstGeom prst="rect">
            <a:avLst/>
          </a:prstGeom>
          <a:solidFill>
            <a:srgbClr val="FFFF0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Modify Control Design</a:t>
            </a:r>
            <a:endParaRPr 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3232087" y="5920325"/>
            <a:ext cx="1946495" cy="523220"/>
          </a:xfrm>
          <a:prstGeom prst="rect">
            <a:avLst/>
          </a:prstGeom>
          <a:solidFill>
            <a:srgbClr val="FFFF00"/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Modify Modal Requirements</a:t>
            </a:r>
            <a:endParaRPr lang="en-US" sz="14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6495855" y="1570103"/>
            <a:ext cx="2186423" cy="763148"/>
            <a:chOff x="6377415" y="1698860"/>
            <a:chExt cx="2186423" cy="763148"/>
          </a:xfrm>
        </p:grpSpPr>
        <p:sp>
          <p:nvSpPr>
            <p:cNvPr id="15" name="TextBox 14"/>
            <p:cNvSpPr txBox="1"/>
            <p:nvPr/>
          </p:nvSpPr>
          <p:spPr>
            <a:xfrm>
              <a:off x="6617343" y="1938788"/>
              <a:ext cx="1946495" cy="523220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1400" dirty="0" smtClean="0"/>
            </a:p>
            <a:p>
              <a:pPr algn="ctr"/>
              <a:endParaRPr lang="en-US" sz="1400" dirty="0" smtClean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537367" y="1858812"/>
              <a:ext cx="1946495" cy="523220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1400" dirty="0" smtClean="0"/>
            </a:p>
            <a:p>
              <a:pPr algn="ctr"/>
              <a:endParaRPr lang="en-US" sz="1400" dirty="0" smtClean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57391" y="1778836"/>
              <a:ext cx="1946495" cy="523220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1400" dirty="0" smtClean="0"/>
            </a:p>
            <a:p>
              <a:pPr algn="ctr"/>
              <a:endParaRPr lang="en-US" sz="1400" dirty="0" smtClean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77415" y="1698860"/>
              <a:ext cx="1946495" cy="523220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/>
                <a:t>Incorporate Structural Test Data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739956" y="163069"/>
            <a:ext cx="1250136" cy="307777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Process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39957" y="489658"/>
            <a:ext cx="1250136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Iteration Step</a:t>
            </a:r>
            <a:endParaRPr lang="en-US" sz="1400" dirty="0"/>
          </a:p>
        </p:txBody>
      </p:sp>
      <p:cxnSp>
        <p:nvCxnSpPr>
          <p:cNvPr id="21" name="Straight Arrow Connector 20"/>
          <p:cNvCxnSpPr>
            <a:stCxn id="5" idx="3"/>
            <a:endCxn id="6" idx="1"/>
          </p:cNvCxnSpPr>
          <p:nvPr/>
        </p:nvCxnSpPr>
        <p:spPr>
          <a:xfrm>
            <a:off x="2393464" y="1396851"/>
            <a:ext cx="838624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6" idx="2"/>
            <a:endCxn id="7" idx="0"/>
          </p:cNvCxnSpPr>
          <p:nvPr/>
        </p:nvCxnSpPr>
        <p:spPr>
          <a:xfrm>
            <a:off x="4205336" y="1658461"/>
            <a:ext cx="0" cy="29321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stCxn id="7" idx="2"/>
            <a:endCxn id="8" idx="0"/>
          </p:cNvCxnSpPr>
          <p:nvPr/>
        </p:nvCxnSpPr>
        <p:spPr>
          <a:xfrm rot="5400000">
            <a:off x="3327205" y="2396465"/>
            <a:ext cx="368812" cy="1387450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7" idx="2"/>
            <a:endCxn id="9" idx="0"/>
          </p:cNvCxnSpPr>
          <p:nvPr/>
        </p:nvCxnSpPr>
        <p:spPr>
          <a:xfrm rot="16200000" flipH="1">
            <a:off x="4764711" y="2346408"/>
            <a:ext cx="366772" cy="1485523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8" idx="2"/>
            <a:endCxn id="10" idx="0"/>
          </p:cNvCxnSpPr>
          <p:nvPr/>
        </p:nvCxnSpPr>
        <p:spPr>
          <a:xfrm flipH="1">
            <a:off x="2817885" y="3797816"/>
            <a:ext cx="1" cy="52760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9" idx="2"/>
            <a:endCxn id="11" idx="0"/>
          </p:cNvCxnSpPr>
          <p:nvPr/>
        </p:nvCxnSpPr>
        <p:spPr>
          <a:xfrm>
            <a:off x="5690859" y="3795776"/>
            <a:ext cx="0" cy="5296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11" idx="2"/>
            <a:endCxn id="12" idx="3"/>
          </p:cNvCxnSpPr>
          <p:nvPr/>
        </p:nvCxnSpPr>
        <p:spPr>
          <a:xfrm rot="5400000">
            <a:off x="5216205" y="5026466"/>
            <a:ext cx="437033" cy="512276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12" idx="1"/>
            <a:endCxn id="10" idx="2"/>
          </p:cNvCxnSpPr>
          <p:nvPr/>
        </p:nvCxnSpPr>
        <p:spPr>
          <a:xfrm rot="10800000">
            <a:off x="2817886" y="5064089"/>
            <a:ext cx="414203" cy="437033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11" idx="2"/>
            <a:endCxn id="13" idx="3"/>
          </p:cNvCxnSpPr>
          <p:nvPr/>
        </p:nvCxnSpPr>
        <p:spPr>
          <a:xfrm rot="5400000">
            <a:off x="4875798" y="5366873"/>
            <a:ext cx="1117847" cy="512277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13" idx="1"/>
            <a:endCxn id="5" idx="2"/>
          </p:cNvCxnSpPr>
          <p:nvPr/>
        </p:nvCxnSpPr>
        <p:spPr>
          <a:xfrm rot="10800000">
            <a:off x="1420217" y="1658461"/>
            <a:ext cx="1811870" cy="4523474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8" idx="0"/>
            <a:endCxn id="6" idx="3"/>
          </p:cNvCxnSpPr>
          <p:nvPr/>
        </p:nvCxnSpPr>
        <p:spPr>
          <a:xfrm rot="16200000" flipV="1">
            <a:off x="6237217" y="338217"/>
            <a:ext cx="173252" cy="2290520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10" idx="3"/>
            <a:endCxn id="11" idx="1"/>
          </p:cNvCxnSpPr>
          <p:nvPr/>
        </p:nvCxnSpPr>
        <p:spPr>
          <a:xfrm>
            <a:off x="3791132" y="4694756"/>
            <a:ext cx="926479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64219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 process areas to consider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912995"/>
            <a:ext cx="8487888" cy="4363200"/>
          </a:xfrm>
        </p:spPr>
        <p:txBody>
          <a:bodyPr/>
          <a:lstStyle/>
          <a:p>
            <a:r>
              <a:rPr lang="en-US" sz="1800" dirty="0"/>
              <a:t>Identify potential risks for CSI early on and flow requirements to structures and mechanisms groups – strong and complete ICDs should be put in place early</a:t>
            </a:r>
          </a:p>
          <a:p>
            <a:pPr lvl="1"/>
            <a:r>
              <a:rPr lang="en-US" sz="1600" dirty="0"/>
              <a:t>Requires good “back of the envelope” control assessment early in program</a:t>
            </a:r>
          </a:p>
          <a:p>
            <a:pPr lvl="1"/>
            <a:r>
              <a:rPr lang="en-US" sz="1600" dirty="0"/>
              <a:t>If difficult to nail down specifics early, TBRs should be used as placeholders for areas of </a:t>
            </a:r>
            <a:r>
              <a:rPr lang="en-US" sz="1600" dirty="0" smtClean="0"/>
              <a:t>concern</a:t>
            </a:r>
          </a:p>
          <a:p>
            <a:pPr lvl="1"/>
            <a:r>
              <a:rPr lang="en-US" sz="1600" dirty="0" smtClean="0"/>
              <a:t>Identify required bandwidths and discrete sample rates</a:t>
            </a:r>
            <a:endParaRPr lang="en-US" sz="1600" dirty="0"/>
          </a:p>
          <a:p>
            <a:pPr lvl="1"/>
            <a:r>
              <a:rPr lang="en-US" sz="1600" dirty="0"/>
              <a:t>The goal is to prevent late hardware changes- expensive and time </a:t>
            </a:r>
            <a:r>
              <a:rPr lang="en-US" sz="1600" dirty="0" smtClean="0"/>
              <a:t>consuming</a:t>
            </a:r>
          </a:p>
          <a:p>
            <a:r>
              <a:rPr lang="en-US" sz="1800" dirty="0" smtClean="0"/>
              <a:t>Try </a:t>
            </a:r>
            <a:r>
              <a:rPr lang="en-US" sz="1800" dirty="0"/>
              <a:t>to maintain plenty of stability </a:t>
            </a:r>
            <a:r>
              <a:rPr lang="en-US" sz="1800" dirty="0" smtClean="0"/>
              <a:t>margin in early control designs </a:t>
            </a:r>
            <a:r>
              <a:rPr lang="en-US" sz="1800" dirty="0"/>
              <a:t>to allow for model updates </a:t>
            </a:r>
            <a:r>
              <a:rPr lang="en-US" sz="1800" dirty="0" smtClean="0"/>
              <a:t>as </a:t>
            </a:r>
            <a:r>
              <a:rPr lang="en-US" sz="1800" dirty="0"/>
              <a:t>test data is incorporated</a:t>
            </a:r>
          </a:p>
          <a:p>
            <a:r>
              <a:rPr lang="en-US" sz="1800" dirty="0" smtClean="0"/>
              <a:t>Put </a:t>
            </a:r>
            <a:r>
              <a:rPr lang="en-US" sz="1800" dirty="0"/>
              <a:t>in hooks in </a:t>
            </a:r>
            <a:r>
              <a:rPr lang="en-US" sz="1800" dirty="0" smtClean="0"/>
              <a:t>the control implementation in flight software for additional filters</a:t>
            </a:r>
          </a:p>
          <a:p>
            <a:pPr lvl="1"/>
            <a:r>
              <a:rPr lang="en-US" sz="1600" dirty="0" smtClean="0"/>
              <a:t>E.g., </a:t>
            </a:r>
            <a:r>
              <a:rPr lang="en-US" sz="1600" dirty="0" err="1" smtClean="0"/>
              <a:t>biquads</a:t>
            </a:r>
            <a:r>
              <a:rPr lang="en-US" sz="1600" dirty="0" smtClean="0"/>
              <a:t> with coefficients set to unity response</a:t>
            </a:r>
          </a:p>
          <a:p>
            <a:pPr lvl="1"/>
            <a:r>
              <a:rPr lang="en-US" sz="1600" dirty="0" smtClean="0"/>
              <a:t>Changing database is easier than changing FSW if control tweaks are needed</a:t>
            </a:r>
            <a:endParaRPr lang="en-US" sz="1600" dirty="0"/>
          </a:p>
          <a:p>
            <a:r>
              <a:rPr lang="en-US" sz="1800" dirty="0" smtClean="0"/>
              <a:t>Make </a:t>
            </a:r>
            <a:r>
              <a:rPr lang="en-US" sz="1800" dirty="0"/>
              <a:t>smart choices about </a:t>
            </a:r>
            <a:r>
              <a:rPr lang="en-US" sz="1800" dirty="0" smtClean="0"/>
              <a:t>placement of sensors </a:t>
            </a:r>
            <a:r>
              <a:rPr lang="en-US" sz="1800" dirty="0"/>
              <a:t>and </a:t>
            </a:r>
            <a:r>
              <a:rPr lang="en-US" sz="1800" dirty="0" smtClean="0"/>
              <a:t>actuators</a:t>
            </a:r>
            <a:endParaRPr lang="en-US" sz="1800" dirty="0"/>
          </a:p>
          <a:p>
            <a:pPr lvl="1"/>
            <a:r>
              <a:rPr lang="en-US" sz="1600" dirty="0" err="1" smtClean="0"/>
              <a:t>Colocate</a:t>
            </a:r>
            <a:r>
              <a:rPr lang="en-US" sz="1600" dirty="0" smtClean="0"/>
              <a:t> them if possible or ensure structure between them is stiff</a:t>
            </a:r>
            <a:endParaRPr lang="en-US" sz="1600" dirty="0"/>
          </a:p>
          <a:p>
            <a:r>
              <a:rPr lang="en-US" sz="1800" dirty="0" smtClean="0"/>
              <a:t>Pay close attention to modeling of joints and interfaces in structural models</a:t>
            </a:r>
            <a:endParaRPr lang="en-US" sz="1600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30051" y="5597078"/>
            <a:ext cx="5884985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58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i="1" dirty="0"/>
              <a:t>An inherently cross-discipline process: cooperation and coordination are key for mission </a:t>
            </a:r>
            <a:r>
              <a:rPr lang="en-US" i="1" dirty="0" smtClean="0"/>
              <a:t>success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9958583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process areas to consider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599" y="855960"/>
            <a:ext cx="8516815" cy="4363200"/>
          </a:xfrm>
        </p:spPr>
        <p:txBody>
          <a:bodyPr/>
          <a:lstStyle/>
          <a:p>
            <a:r>
              <a:rPr lang="en-US" sz="1800" dirty="0" smtClean="0"/>
              <a:t>How should a control designer deal with flexible modes?</a:t>
            </a:r>
          </a:p>
          <a:p>
            <a:endParaRPr lang="en-US" sz="1800" dirty="0"/>
          </a:p>
          <a:p>
            <a:r>
              <a:rPr lang="en-US" sz="1800" dirty="0" smtClean="0"/>
              <a:t>Gain stabilization is preferable to phase stabilization</a:t>
            </a:r>
          </a:p>
          <a:p>
            <a:pPr lvl="1"/>
            <a:r>
              <a:rPr lang="en-US" sz="1600" dirty="0" smtClean="0"/>
              <a:t>Gain stabilization is more robust but generally requires more separation between control bandwidth and flexible modes</a:t>
            </a:r>
          </a:p>
          <a:p>
            <a:pPr lvl="1"/>
            <a:r>
              <a:rPr lang="en-US" sz="1600" dirty="0" smtClean="0"/>
              <a:t>Where phase stabilization is necessary (e.g., very low structural modes or high performance systems), analysis of modal frequency variations and understanding of system time delays is critical</a:t>
            </a:r>
          </a:p>
          <a:p>
            <a:pPr lvl="1"/>
            <a:r>
              <a:rPr lang="en-US" sz="1600" dirty="0" smtClean="0"/>
              <a:t>Be careful when considering notch filters for gain stabilization – slight changes in modal frequency can wreak havoc</a:t>
            </a:r>
          </a:p>
          <a:p>
            <a:endParaRPr lang="en-US" sz="1800" dirty="0" smtClean="0"/>
          </a:p>
          <a:p>
            <a:r>
              <a:rPr lang="en-US" sz="1800" dirty="0" smtClean="0"/>
              <a:t>There </a:t>
            </a:r>
            <a:r>
              <a:rPr lang="en-US" sz="1800" dirty="0"/>
              <a:t>is no universally accepted standard for stability margin requirements </a:t>
            </a:r>
          </a:p>
          <a:p>
            <a:pPr lvl="1"/>
            <a:r>
              <a:rPr lang="en-US" sz="1600" dirty="0"/>
              <a:t>Many organizations have their own internal standards (e.g., Goddard Gold Rule, next chart)</a:t>
            </a:r>
          </a:p>
          <a:p>
            <a:pPr lvl="1"/>
            <a:r>
              <a:rPr lang="en-US" sz="1600" dirty="0"/>
              <a:t>Programs should clearly state margin requirements for rigid body and flex modes in specification </a:t>
            </a:r>
            <a:r>
              <a:rPr lang="en-US" sz="1600" dirty="0" smtClean="0"/>
              <a:t>documents</a:t>
            </a:r>
          </a:p>
          <a:p>
            <a:pPr lvl="1"/>
            <a:r>
              <a:rPr lang="en-US" sz="1600" dirty="0" smtClean="0"/>
              <a:t>Good practice to hold additional margin early in program when models are immature</a:t>
            </a:r>
            <a:endParaRPr lang="en-US" sz="1600" dirty="0"/>
          </a:p>
          <a:p>
            <a:pPr lvl="1"/>
            <a:r>
              <a:rPr lang="en-US" sz="1600" dirty="0"/>
              <a:t>As a rule of thumb, gain stabilization of flex modes should be mandated</a:t>
            </a:r>
          </a:p>
          <a:p>
            <a:pPr lvl="2"/>
            <a:r>
              <a:rPr lang="en-US" sz="1600" dirty="0"/>
              <a:t>Phase stabilization should require a waiver or, at a minimum, extensive supporting analysis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673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GSFC Gold Rule for controller stability margins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8117"/>
            <a:ext cx="9144000" cy="545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0495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1016325"/>
            <a:ext cx="8077200" cy="4363200"/>
          </a:xfrm>
        </p:spPr>
        <p:txBody>
          <a:bodyPr/>
          <a:lstStyle/>
          <a:p>
            <a:r>
              <a:rPr lang="en-US" dirty="0" smtClean="0"/>
              <a:t>This introduction to Control-Structure Interaction is intended to provide insight and context into this important part of the design process </a:t>
            </a:r>
          </a:p>
          <a:p>
            <a:endParaRPr lang="en-US" dirty="0" smtClean="0"/>
          </a:p>
          <a:p>
            <a:r>
              <a:rPr lang="en-US" dirty="0" smtClean="0"/>
              <a:t>Design and assessment of CSI is inherently a cross-discipline task</a:t>
            </a:r>
          </a:p>
          <a:p>
            <a:pPr lvl="1"/>
            <a:r>
              <a:rPr lang="en-US" dirty="0" smtClean="0"/>
              <a:t>Controls, structures, flight software, avionics, and many more…</a:t>
            </a:r>
          </a:p>
          <a:p>
            <a:pPr lvl="1"/>
            <a:r>
              <a:rPr lang="en-US" dirty="0" smtClean="0"/>
              <a:t>Strong communication and coordination are key</a:t>
            </a:r>
          </a:p>
          <a:p>
            <a:endParaRPr lang="en-US" dirty="0" smtClean="0"/>
          </a:p>
          <a:p>
            <a:r>
              <a:rPr lang="en-US" dirty="0" smtClean="0"/>
              <a:t>Early upfront work in the mission formulation and concept design phases pays off</a:t>
            </a:r>
          </a:p>
          <a:p>
            <a:endParaRPr lang="en-US" dirty="0" smtClean="0"/>
          </a:p>
          <a:p>
            <a:r>
              <a:rPr lang="en-US" dirty="0" smtClean="0"/>
              <a:t>Industry trends (weight savings, vehicle complexity, etc.) strengthen the case for a robust CSI assessment process</a:t>
            </a:r>
          </a:p>
          <a:p>
            <a:endParaRPr lang="en-US" dirty="0" smtClean="0"/>
          </a:p>
          <a:p>
            <a:r>
              <a:rPr lang="en-US" dirty="0" smtClean="0"/>
              <a:t>This is a complex sub-discipline- check out references for more info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3943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228600" y="998160"/>
            <a:ext cx="8499764" cy="4363200"/>
          </a:xfrm>
        </p:spPr>
        <p:txBody>
          <a:bodyPr/>
          <a:lstStyle/>
          <a:p>
            <a:r>
              <a:rPr lang="en-US" sz="1600" dirty="0" smtClean="0"/>
              <a:t>“GN&amp;C </a:t>
            </a:r>
            <a:r>
              <a:rPr lang="en-US" sz="1600" dirty="0" smtClean="0"/>
              <a:t>Engineering Best Practices For Human-Rated Spacecraft Systems.” </a:t>
            </a:r>
            <a:r>
              <a:rPr lang="en-US" sz="1600" dirty="0" smtClean="0"/>
              <a:t>NASA/TM-2008-215106, January 2008.</a:t>
            </a:r>
            <a:endParaRPr lang="en-US" sz="1600" dirty="0" smtClean="0"/>
          </a:p>
          <a:p>
            <a:r>
              <a:rPr lang="en-US" sz="1600" dirty="0" smtClean="0"/>
              <a:t>“NASA Space Vehicle Design Criteria (GNC), Effects of Structural Flexibility on Spacecraft Control Systems.” NASA SP-8016, April 1969.</a:t>
            </a:r>
          </a:p>
          <a:p>
            <a:r>
              <a:rPr lang="en-US" sz="1600" dirty="0"/>
              <a:t>“NASA Space Vehicle Design </a:t>
            </a:r>
            <a:r>
              <a:rPr lang="en-US" sz="1600" dirty="0" smtClean="0"/>
              <a:t>Criteria (GNC), </a:t>
            </a:r>
            <a:r>
              <a:rPr lang="en-US" sz="1600" dirty="0"/>
              <a:t>Effects of Structural Flexibility on </a:t>
            </a:r>
            <a:r>
              <a:rPr lang="en-US" sz="1600" dirty="0" smtClean="0"/>
              <a:t>Launch Vehicle Control </a:t>
            </a:r>
            <a:r>
              <a:rPr lang="en-US" sz="1600" dirty="0"/>
              <a:t>Systems.” NASA </a:t>
            </a:r>
            <a:r>
              <a:rPr lang="en-US" sz="1600" dirty="0" smtClean="0"/>
              <a:t>SP-8036</a:t>
            </a:r>
            <a:r>
              <a:rPr lang="en-US" sz="1600" dirty="0"/>
              <a:t>, </a:t>
            </a:r>
            <a:r>
              <a:rPr lang="en-US" sz="1600" dirty="0" smtClean="0"/>
              <a:t>February 1970.</a:t>
            </a:r>
            <a:endParaRPr lang="en-US" sz="1600" dirty="0"/>
          </a:p>
          <a:p>
            <a:r>
              <a:rPr lang="en-US" sz="1600" dirty="0"/>
              <a:t>“NASA Space Vehicle Design </a:t>
            </a:r>
            <a:r>
              <a:rPr lang="en-US" sz="1600" dirty="0" smtClean="0"/>
              <a:t>Criteria (Structures), Structural Interaction with Control Systems.” </a:t>
            </a:r>
            <a:r>
              <a:rPr lang="en-US" sz="1600" dirty="0"/>
              <a:t>NASA SP-8036, February 1970.</a:t>
            </a:r>
          </a:p>
          <a:p>
            <a:r>
              <a:rPr lang="en-US" sz="1600" dirty="0"/>
              <a:t>Bedrossian, Jang, Alaniz, Johnson, </a:t>
            </a:r>
            <a:r>
              <a:rPr lang="en-US" sz="1600" dirty="0" err="1"/>
              <a:t>Sebelius</a:t>
            </a:r>
            <a:r>
              <a:rPr lang="en-US" sz="1600" dirty="0"/>
              <a:t>, and </a:t>
            </a:r>
            <a:r>
              <a:rPr lang="en-US" sz="1600" dirty="0" err="1"/>
              <a:t>Mesfin</a:t>
            </a:r>
            <a:r>
              <a:rPr lang="en-US" sz="1600" dirty="0"/>
              <a:t>. “International Space Station US GN&amp;C Attitude Hold Controller Design for Orbiter Repair Maneuver.” 2005 AIAA Guidance, Navigation, and Control Conference, San Francisco, CA.</a:t>
            </a:r>
          </a:p>
          <a:p>
            <a:r>
              <a:rPr lang="en-US" sz="1600" dirty="0" err="1" smtClean="0"/>
              <a:t>Wie</a:t>
            </a:r>
            <a:r>
              <a:rPr lang="en-US" sz="1600" dirty="0" smtClean="0"/>
              <a:t>, “Space Vehicle Dynamics and Control.” Chapter 9, </a:t>
            </a:r>
            <a:r>
              <a:rPr lang="en-US" sz="1600" u="sng" dirty="0" smtClean="0"/>
              <a:t>Attitude and Structural Control</a:t>
            </a:r>
            <a:r>
              <a:rPr lang="en-US" sz="1600" dirty="0" smtClean="0"/>
              <a:t>.</a:t>
            </a:r>
          </a:p>
          <a:p>
            <a:r>
              <a:rPr lang="en-US" sz="1600" dirty="0" err="1" smtClean="0"/>
              <a:t>Wie</a:t>
            </a:r>
            <a:r>
              <a:rPr lang="en-US" sz="1600" dirty="0"/>
              <a:t> and Byun, “New Generalized Structural Filtering Concept for </a:t>
            </a:r>
            <a:r>
              <a:rPr lang="en-US" sz="1600" dirty="0" smtClean="0"/>
              <a:t>Active Vibration </a:t>
            </a:r>
            <a:r>
              <a:rPr lang="en-US" sz="1600" dirty="0"/>
              <a:t>Control Synthesis,” Journal of Guidance, Control, and Dynamics, </a:t>
            </a:r>
            <a:r>
              <a:rPr lang="en-US" sz="1600" dirty="0" smtClean="0"/>
              <a:t>March-April 1989</a:t>
            </a:r>
            <a:r>
              <a:rPr lang="en-US" sz="1600" dirty="0"/>
              <a:t>, pp 147 – </a:t>
            </a:r>
            <a:r>
              <a:rPr lang="en-US" sz="1600" dirty="0" smtClean="0"/>
              <a:t>154</a:t>
            </a:r>
          </a:p>
          <a:p>
            <a:r>
              <a:rPr lang="en-US" sz="1600" dirty="0" smtClean="0"/>
              <a:t>“NASA Goddard Space Flight Center Rules for the Design, Development, Verification, and Operation of Flight </a:t>
            </a:r>
            <a:r>
              <a:rPr lang="en-US" sz="1600" dirty="0"/>
              <a:t>Systems.” (Gold </a:t>
            </a:r>
            <a:r>
              <a:rPr lang="en-US" sz="1600" dirty="0" smtClean="0"/>
              <a:t>Rules) GSFC-STD-1000F.</a:t>
            </a:r>
          </a:p>
          <a:p>
            <a:r>
              <a:rPr lang="en-US" sz="1600" dirty="0" err="1" smtClean="0"/>
              <a:t>Stockwell</a:t>
            </a:r>
            <a:r>
              <a:rPr lang="en-US" sz="1600" dirty="0" smtClean="0"/>
              <a:t>, “A Verification Procedure for MSC/NASTRAN Finite Element Models.” NASA Contractor Report 4675, NASA Langley Research Center.</a:t>
            </a:r>
          </a:p>
          <a:p>
            <a:r>
              <a:rPr lang="en-US" sz="1600" dirty="0" err="1" smtClean="0"/>
              <a:t>Spanos</a:t>
            </a:r>
            <a:r>
              <a:rPr lang="en-US" sz="1600" dirty="0"/>
              <a:t>, “Control Structure </a:t>
            </a:r>
            <a:r>
              <a:rPr lang="en-US" sz="1600" dirty="0" err="1"/>
              <a:t>Interation</a:t>
            </a:r>
            <a:r>
              <a:rPr lang="en-US" sz="1600" dirty="0"/>
              <a:t> in Precision Pointing Servo Loops.” Journal of Guidance, Control, and Dynamics, Vol 12, No. 2, 989.</a:t>
            </a:r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727981810"/>
      </p:ext>
    </p:extLst>
  </p:cSld>
  <p:clrMapOvr>
    <a:masterClrMapping/>
  </p:clrMapOvr>
</p:sld>
</file>

<file path=ppt/theme/theme1.xml><?xml version="1.0" encoding="utf-8"?>
<a:theme xmlns:a="http://schemas.openxmlformats.org/drawingml/2006/main" name="2014 Technical Template">
  <a:themeElements>
    <a:clrScheme name="Custom 2">
      <a:dk1>
        <a:srgbClr val="000000"/>
      </a:dk1>
      <a:lt1>
        <a:sysClr val="window" lastClr="FFFFFF"/>
      </a:lt1>
      <a:dk2>
        <a:srgbClr val="6F6F70"/>
      </a:dk2>
      <a:lt2>
        <a:srgbClr val="BFBFC0"/>
      </a:lt2>
      <a:accent1>
        <a:srgbClr val="586FA2"/>
      </a:accent1>
      <a:accent2>
        <a:srgbClr val="6F833E"/>
      </a:accent2>
      <a:accent3>
        <a:srgbClr val="07696A"/>
      </a:accent3>
      <a:accent4>
        <a:srgbClr val="644396"/>
      </a:accent4>
      <a:accent5>
        <a:srgbClr val="9A6F3A"/>
      </a:accent5>
      <a:accent6>
        <a:srgbClr val="F37A1D"/>
      </a:accent6>
      <a:hlink>
        <a:srgbClr val="5B72A7"/>
      </a:hlink>
      <a:folHlink>
        <a:srgbClr val="07696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2700">
          <a:solidFill>
            <a:schemeClr val="tx1"/>
          </a:solidFill>
        </a:ln>
        <a:effectLst/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Tech_Template_noline">
  <a:themeElements>
    <a:clrScheme name="Custom 2">
      <a:dk1>
        <a:srgbClr val="000000"/>
      </a:dk1>
      <a:lt1>
        <a:sysClr val="window" lastClr="FFFFFF"/>
      </a:lt1>
      <a:dk2>
        <a:srgbClr val="6F6F70"/>
      </a:dk2>
      <a:lt2>
        <a:srgbClr val="BFBFC0"/>
      </a:lt2>
      <a:accent1>
        <a:srgbClr val="586FA2"/>
      </a:accent1>
      <a:accent2>
        <a:srgbClr val="6F833E"/>
      </a:accent2>
      <a:accent3>
        <a:srgbClr val="07696A"/>
      </a:accent3>
      <a:accent4>
        <a:srgbClr val="644396"/>
      </a:accent4>
      <a:accent5>
        <a:srgbClr val="9A6F3A"/>
      </a:accent5>
      <a:accent6>
        <a:srgbClr val="F37A1D"/>
      </a:accent6>
      <a:hlink>
        <a:srgbClr val="5B72A7"/>
      </a:hlink>
      <a:folHlink>
        <a:srgbClr val="07696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2700">
          <a:solidFill>
            <a:schemeClr val="tx1"/>
          </a:solidFill>
        </a:ln>
        <a:effectLst/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Standard_Title">
  <a:themeElements>
    <a:clrScheme name="Custom 2">
      <a:dk1>
        <a:srgbClr val="000000"/>
      </a:dk1>
      <a:lt1>
        <a:sysClr val="window" lastClr="FFFFFF"/>
      </a:lt1>
      <a:dk2>
        <a:srgbClr val="6F6F70"/>
      </a:dk2>
      <a:lt2>
        <a:srgbClr val="BFBFC0"/>
      </a:lt2>
      <a:accent1>
        <a:srgbClr val="586FA2"/>
      </a:accent1>
      <a:accent2>
        <a:srgbClr val="6F833E"/>
      </a:accent2>
      <a:accent3>
        <a:srgbClr val="07696A"/>
      </a:accent3>
      <a:accent4>
        <a:srgbClr val="644396"/>
      </a:accent4>
      <a:accent5>
        <a:srgbClr val="9A6F3A"/>
      </a:accent5>
      <a:accent6>
        <a:srgbClr val="F37A1D"/>
      </a:accent6>
      <a:hlink>
        <a:srgbClr val="5B72A7"/>
      </a:hlink>
      <a:folHlink>
        <a:srgbClr val="07696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2700">
          <a:solidFill>
            <a:schemeClr val="tx1"/>
          </a:solidFill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4_CoBrand_Title">
  <a:themeElements>
    <a:clrScheme name="Custom 2">
      <a:dk1>
        <a:srgbClr val="000000"/>
      </a:dk1>
      <a:lt1>
        <a:sysClr val="window" lastClr="FFFFFF"/>
      </a:lt1>
      <a:dk2>
        <a:srgbClr val="6F6F70"/>
      </a:dk2>
      <a:lt2>
        <a:srgbClr val="BFBFC0"/>
      </a:lt2>
      <a:accent1>
        <a:srgbClr val="586FA2"/>
      </a:accent1>
      <a:accent2>
        <a:srgbClr val="6F833E"/>
      </a:accent2>
      <a:accent3>
        <a:srgbClr val="07696A"/>
      </a:accent3>
      <a:accent4>
        <a:srgbClr val="644396"/>
      </a:accent4>
      <a:accent5>
        <a:srgbClr val="9A6F3A"/>
      </a:accent5>
      <a:accent6>
        <a:srgbClr val="F37A1D"/>
      </a:accent6>
      <a:hlink>
        <a:srgbClr val="5B72A7"/>
      </a:hlink>
      <a:folHlink>
        <a:srgbClr val="07696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2700">
          <a:solidFill>
            <a:schemeClr val="tx1"/>
          </a:solidFill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5_TAI_Title">
  <a:themeElements>
    <a:clrScheme name="Custom 2">
      <a:dk1>
        <a:srgbClr val="000000"/>
      </a:dk1>
      <a:lt1>
        <a:sysClr val="window" lastClr="FFFFFF"/>
      </a:lt1>
      <a:dk2>
        <a:srgbClr val="6F6F70"/>
      </a:dk2>
      <a:lt2>
        <a:srgbClr val="BFBFC0"/>
      </a:lt2>
      <a:accent1>
        <a:srgbClr val="586FA2"/>
      </a:accent1>
      <a:accent2>
        <a:srgbClr val="6F833E"/>
      </a:accent2>
      <a:accent3>
        <a:srgbClr val="07696A"/>
      </a:accent3>
      <a:accent4>
        <a:srgbClr val="644396"/>
      </a:accent4>
      <a:accent5>
        <a:srgbClr val="9A6F3A"/>
      </a:accent5>
      <a:accent6>
        <a:srgbClr val="F37A1D"/>
      </a:accent6>
      <a:hlink>
        <a:srgbClr val="5B72A7"/>
      </a:hlink>
      <a:folHlink>
        <a:srgbClr val="07696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2700">
          <a:solidFill>
            <a:schemeClr val="tx1"/>
          </a:solidFill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5_Blank">
  <a:themeElements>
    <a:clrScheme name="Custom 2">
      <a:dk1>
        <a:srgbClr val="000000"/>
      </a:dk1>
      <a:lt1>
        <a:sysClr val="window" lastClr="FFFFFF"/>
      </a:lt1>
      <a:dk2>
        <a:srgbClr val="6F6F70"/>
      </a:dk2>
      <a:lt2>
        <a:srgbClr val="BFBFC0"/>
      </a:lt2>
      <a:accent1>
        <a:srgbClr val="586FA2"/>
      </a:accent1>
      <a:accent2>
        <a:srgbClr val="6F833E"/>
      </a:accent2>
      <a:accent3>
        <a:srgbClr val="07696A"/>
      </a:accent3>
      <a:accent4>
        <a:srgbClr val="644396"/>
      </a:accent4>
      <a:accent5>
        <a:srgbClr val="9A6F3A"/>
      </a:accent5>
      <a:accent6>
        <a:srgbClr val="F37A1D"/>
      </a:accent6>
      <a:hlink>
        <a:srgbClr val="5B72A7"/>
      </a:hlink>
      <a:folHlink>
        <a:srgbClr val="07696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2700">
          <a:solidFill>
            <a:schemeClr val="tx1"/>
          </a:solidFill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Technical Template</Template>
  <TotalTime>562</TotalTime>
  <Words>3233</Words>
  <Application>Microsoft Office PowerPoint</Application>
  <PresentationFormat>On-screen Show (4:3)</PresentationFormat>
  <Paragraphs>435</Paragraphs>
  <Slides>29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Arial</vt:lpstr>
      <vt:lpstr>Arial Narrow</vt:lpstr>
      <vt:lpstr>Calibri</vt:lpstr>
      <vt:lpstr>Cambria Math</vt:lpstr>
      <vt:lpstr>Symbol</vt:lpstr>
      <vt:lpstr>2014 Technical Template</vt:lpstr>
      <vt:lpstr>2_Tech_Template_noline</vt:lpstr>
      <vt:lpstr>3_Standard_Title</vt:lpstr>
      <vt:lpstr>4_CoBrand_Title</vt:lpstr>
      <vt:lpstr>5_TAI_Title</vt:lpstr>
      <vt:lpstr>5_Blank</vt:lpstr>
      <vt:lpstr>NASA Engineering and Safety Center (NESC) Academy  GN&amp;C Tutorial Lecture  An Introduction to the Fundamentals of Control-Structure Interaction</vt:lpstr>
      <vt:lpstr>What is CSI?</vt:lpstr>
      <vt:lpstr>Conceptual example of CSI</vt:lpstr>
      <vt:lpstr>Conceptual example of CSI</vt:lpstr>
      <vt:lpstr>Conceptual example of CSI</vt:lpstr>
      <vt:lpstr>A real example</vt:lpstr>
      <vt:lpstr>Fixing HST’s flutter problem</vt:lpstr>
      <vt:lpstr>Importance of assessing CSI in spacecraft design</vt:lpstr>
      <vt:lpstr>What sorts of spacecraft features can drive CSI issues?</vt:lpstr>
      <vt:lpstr>CSI as part of the system design process</vt:lpstr>
      <vt:lpstr>Structural modeling</vt:lpstr>
      <vt:lpstr>Sample structural modeling plot</vt:lpstr>
      <vt:lpstr>Structural and mechanism damping</vt:lpstr>
      <vt:lpstr>Structural damping levels</vt:lpstr>
      <vt:lpstr>Mechanism and discrete damping</vt:lpstr>
      <vt:lpstr>FEM model reduction</vt:lpstr>
      <vt:lpstr>FEM model validation</vt:lpstr>
      <vt:lpstr>Dynamic model uncertainty</vt:lpstr>
      <vt:lpstr>Dynamic model uncertainty - example</vt:lpstr>
      <vt:lpstr>Control analysis techniques</vt:lpstr>
      <vt:lpstr>Linear analysis example</vt:lpstr>
      <vt:lpstr>Nonlinear analysis example</vt:lpstr>
      <vt:lpstr>Nonlinear analysis example – describing function</vt:lpstr>
      <vt:lpstr>CSI design and analysis – An iterative process</vt:lpstr>
      <vt:lpstr>Design process areas to consider </vt:lpstr>
      <vt:lpstr>Design process areas to consider </vt:lpstr>
      <vt:lpstr>GSFC Gold Rule for controller stability margins</vt:lpstr>
      <vt:lpstr>Summary</vt:lpstr>
      <vt:lpstr>References</vt:lpstr>
    </vt:vector>
  </TitlesOfParts>
  <Manager/>
  <Company>Aerospace Corporation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Davin K Swanson</dc:creator>
  <cp:keywords/>
  <dc:description/>
  <cp:lastModifiedBy>Dr. Davin K Swanson</cp:lastModifiedBy>
  <cp:revision>55</cp:revision>
  <cp:lastPrinted>2012-11-26T17:25:34Z</cp:lastPrinted>
  <dcterms:created xsi:type="dcterms:W3CDTF">2017-01-21T19:17:43Z</dcterms:created>
  <dcterms:modified xsi:type="dcterms:W3CDTF">2017-02-15T20:34:11Z</dcterms:modified>
  <cp:category/>
</cp:coreProperties>
</file>