
<file path=[Content_Types].xml><?xml version="1.0" encoding="utf-8"?>
<Types xmlns="http://schemas.openxmlformats.org/package/2006/content-types">
  <Default Extension="png" ContentType="image/png"/>
  <Default Extension="pdf" ContentType="application/pd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1"/>
  </p:notesMasterIdLst>
  <p:sldIdLst>
    <p:sldId id="305" r:id="rId2"/>
    <p:sldId id="395" r:id="rId3"/>
    <p:sldId id="396" r:id="rId4"/>
    <p:sldId id="398" r:id="rId5"/>
    <p:sldId id="399" r:id="rId6"/>
    <p:sldId id="306" r:id="rId7"/>
    <p:sldId id="283" r:id="rId8"/>
    <p:sldId id="284" r:id="rId9"/>
    <p:sldId id="405" r:id="rId10"/>
    <p:sldId id="286" r:id="rId11"/>
    <p:sldId id="406" r:id="rId12"/>
    <p:sldId id="407" r:id="rId13"/>
    <p:sldId id="408" r:id="rId14"/>
    <p:sldId id="409" r:id="rId15"/>
    <p:sldId id="410" r:id="rId16"/>
    <p:sldId id="411" r:id="rId17"/>
    <p:sldId id="413" r:id="rId18"/>
    <p:sldId id="414" r:id="rId19"/>
    <p:sldId id="287" r:id="rId20"/>
    <p:sldId id="420" r:id="rId21"/>
    <p:sldId id="419" r:id="rId22"/>
    <p:sldId id="417" r:id="rId23"/>
    <p:sldId id="415" r:id="rId24"/>
    <p:sldId id="416" r:id="rId25"/>
    <p:sldId id="288" r:id="rId26"/>
    <p:sldId id="300" r:id="rId27"/>
    <p:sldId id="289" r:id="rId28"/>
    <p:sldId id="418" r:id="rId29"/>
    <p:sldId id="290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4000"/>
    <a:srgbClr val="E11B16"/>
    <a:srgbClr val="AD1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7715" autoAdjust="0"/>
  </p:normalViewPr>
  <p:slideViewPr>
    <p:cSldViewPr showGuides="1">
      <p:cViewPr>
        <p:scale>
          <a:sx n="80" d="100"/>
          <a:sy n="80" d="100"/>
        </p:scale>
        <p:origin x="-276" y="-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855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B44D1721-962B-A440-B5D8-7055830162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397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9443C1-335A-4F4E-9187-EA8EA42C9230}" type="slidenum">
              <a:rPr lang="en-US"/>
              <a:pPr/>
              <a:t>1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E0631C-1B44-2B4C-A575-A2FEA2E4BA87}" type="slidenum">
              <a:rPr lang="en-US"/>
              <a:pPr/>
              <a:t>2</a:t>
            </a:fld>
            <a:endParaRPr lang="en-US"/>
          </a:p>
        </p:txBody>
      </p:sp>
      <p:sp>
        <p:nvSpPr>
          <p:cNvPr id="24576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2B6DC6-8793-EC42-9B67-7CE63CB386CC}" type="slidenum">
              <a:rPr lang="en-US"/>
              <a:pPr/>
              <a:t>3</a:t>
            </a:fld>
            <a:endParaRPr lang="en-US"/>
          </a:p>
        </p:txBody>
      </p:sp>
      <p:sp>
        <p:nvSpPr>
          <p:cNvPr id="24371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184DBA-09C4-C64F-BBE6-4DF89A84243D}" type="slidenum">
              <a:rPr lang="en-US"/>
              <a:pPr/>
              <a:t>4</a:t>
            </a:fld>
            <a:endParaRPr lang="en-US"/>
          </a:p>
        </p:txBody>
      </p:sp>
      <p:sp>
        <p:nvSpPr>
          <p:cNvPr id="24985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0BB43D-CD76-3B40-B7FC-37C598078F74}" type="slidenum">
              <a:rPr lang="en-US"/>
              <a:pPr/>
              <a:t>5</a:t>
            </a:fld>
            <a:endParaRPr lang="en-US"/>
          </a:p>
        </p:txBody>
      </p:sp>
      <p:sp>
        <p:nvSpPr>
          <p:cNvPr id="25190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E93603-73B7-2644-A51C-01640AB4F096}" type="slidenum">
              <a:rPr lang="en-US"/>
              <a:pPr/>
              <a:t>6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6412AA-C2F9-B94F-87F7-4F2A8939F200}" type="slidenum">
              <a:rPr lang="en-US"/>
              <a:pPr/>
              <a:t>7</a:t>
            </a:fld>
            <a:endParaRPr 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20C2B5-03B8-914B-96D4-2CE751CFF72A}" type="slidenum">
              <a:rPr lang="en-US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20C2B5-03B8-914B-96D4-2CE751CFF72A}" type="slidenum">
              <a:rPr lang="en-US"/>
              <a:pPr/>
              <a:t>9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F6EAE2-DEF8-6148-ADA4-BDCF0902CD65}" type="slidenum">
              <a:rPr lang="en-US"/>
              <a:pPr/>
              <a:t>10</a:t>
            </a:fld>
            <a:endParaRPr 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75C84F-51B0-474D-8452-0952610C3943}" type="slidenum">
              <a:rPr lang="en-US"/>
              <a:pPr/>
              <a:t>11</a:t>
            </a:fld>
            <a:endParaRPr lang="en-US"/>
          </a:p>
        </p:txBody>
      </p:sp>
      <p:sp>
        <p:nvSpPr>
          <p:cNvPr id="2048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75C84F-51B0-474D-8452-0952610C3943}" type="slidenum">
              <a:rPr lang="en-US"/>
              <a:pPr/>
              <a:t>12</a:t>
            </a:fld>
            <a:endParaRPr lang="en-US"/>
          </a:p>
        </p:txBody>
      </p:sp>
      <p:sp>
        <p:nvSpPr>
          <p:cNvPr id="2048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75C84F-51B0-474D-8452-0952610C3943}" type="slidenum">
              <a:rPr lang="en-US"/>
              <a:pPr/>
              <a:t>13</a:t>
            </a:fld>
            <a:endParaRPr lang="en-US"/>
          </a:p>
        </p:txBody>
      </p:sp>
      <p:sp>
        <p:nvSpPr>
          <p:cNvPr id="2048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75C84F-51B0-474D-8452-0952610C3943}" type="slidenum">
              <a:rPr lang="en-US"/>
              <a:pPr/>
              <a:t>14</a:t>
            </a:fld>
            <a:endParaRPr lang="en-US"/>
          </a:p>
        </p:txBody>
      </p:sp>
      <p:sp>
        <p:nvSpPr>
          <p:cNvPr id="2048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75C84F-51B0-474D-8452-0952610C3943}" type="slidenum">
              <a:rPr lang="en-US"/>
              <a:pPr/>
              <a:t>15</a:t>
            </a:fld>
            <a:endParaRPr lang="en-US"/>
          </a:p>
        </p:txBody>
      </p:sp>
      <p:sp>
        <p:nvSpPr>
          <p:cNvPr id="20480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F8B964-292B-3B48-980A-98B35C31920B}" type="slidenum">
              <a:rPr lang="en-US"/>
              <a:pPr/>
              <a:t>16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9631B3-BB8A-CA40-A33B-F8EA69F7DA2A}" type="slidenum">
              <a:rPr lang="en-US"/>
              <a:pPr/>
              <a:t>17</a:t>
            </a:fld>
            <a:endParaRPr lang="en-US"/>
          </a:p>
        </p:txBody>
      </p:sp>
      <p:sp>
        <p:nvSpPr>
          <p:cNvPr id="33177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9631B3-BB8A-CA40-A33B-F8EA69F7DA2A}" type="slidenum">
              <a:rPr lang="en-US"/>
              <a:pPr/>
              <a:t>18</a:t>
            </a:fld>
            <a:endParaRPr lang="en-US"/>
          </a:p>
        </p:txBody>
      </p:sp>
      <p:sp>
        <p:nvSpPr>
          <p:cNvPr id="33177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9730" tIns="44865" rIns="89730" bIns="44865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A9EF0A-85CC-3445-BE1D-688CD0D7C2CE}" type="slidenum">
              <a:rPr lang="en-US"/>
              <a:pPr/>
              <a:t>19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A9EF0A-85CC-3445-BE1D-688CD0D7C2CE}" type="slidenum">
              <a:rPr lang="en-US"/>
              <a:pPr/>
              <a:t>20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A9EF0A-85CC-3445-BE1D-688CD0D7C2CE}" type="slidenum">
              <a:rPr lang="en-US"/>
              <a:pPr/>
              <a:t>21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A9EF0A-85CC-3445-BE1D-688CD0D7C2CE}" type="slidenum">
              <a:rPr lang="en-US"/>
              <a:pPr/>
              <a:t>22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A9EF0A-85CC-3445-BE1D-688CD0D7C2CE}" type="slidenum">
              <a:rPr lang="en-US"/>
              <a:pPr/>
              <a:t>23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A9EF0A-85CC-3445-BE1D-688CD0D7C2CE}" type="slidenum">
              <a:rPr lang="en-US"/>
              <a:pPr/>
              <a:t>24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FF8DD3-74AC-2A43-AC02-2936127B4D86}" type="slidenum">
              <a:rPr lang="en-US"/>
              <a:pPr/>
              <a:t>25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DCF4B1-BA05-9840-A7A4-B9E791D8ED2B}" type="slidenum">
              <a:rPr lang="en-US"/>
              <a:pPr/>
              <a:t>26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C8EFC7-32D7-CE48-A87C-0CF705D644FA}" type="slidenum">
              <a:rPr lang="en-US"/>
              <a:pPr/>
              <a:t>27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C8EFC7-32D7-CE48-A87C-0CF705D644FA}" type="slidenum">
              <a:rPr lang="en-US"/>
              <a:pPr/>
              <a:t>28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E47C1A-5E3F-384A-8CA1-3CE1BF1B094D}" type="slidenum">
              <a:rPr lang="en-US"/>
              <a:pPr/>
              <a:t>29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9BC43-1A5E-2145-8562-2E2D7AFEF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539FE-FB04-4647-8C73-7809D844C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D6855-B481-CA43-B28E-F24F221AAC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D7D54-29B9-AE49-B888-899301427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1C9B3-3D86-EF43-B405-216032375D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EDF9-BCC2-AC44-BC64-5D8D4A7D9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79008-900B-2940-BA57-1DF02967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683B7-9F90-ED46-A4BE-E581CCA47C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EC94A-7F24-324C-BF91-30F6B53F8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091F5-AF02-A94D-9217-5B3CFEB94A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AA0F2-4A06-E84B-A22D-AF72DA724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985ED657-D9D6-EF49-BD3C-98DB569D0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83.pdf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89.pdf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Radio Frequency Potential Measurement – CE102</a:t>
            </a:r>
            <a:endParaRPr lang="en-US" sz="2800" dirty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228600" y="5791200"/>
            <a:ext cx="26400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>
                <a:solidFill>
                  <a:schemeClr val="bg1"/>
                </a:solidFill>
              </a:rPr>
              <a:t>EMC Compliance,</a:t>
            </a:r>
          </a:p>
          <a:p>
            <a:pPr algn="ctr" eaLnBrk="0" hangingPunct="0"/>
            <a:r>
              <a:rPr lang="en-US">
                <a:solidFill>
                  <a:schemeClr val="bg1"/>
                </a:solidFill>
              </a:rPr>
              <a:t>Huntsville, AL</a:t>
            </a:r>
            <a:endParaRPr lang="en-US"/>
          </a:p>
        </p:txBody>
      </p:sp>
      <p:sp>
        <p:nvSpPr>
          <p:cNvPr id="26635" name="TextBox 14"/>
          <p:cNvSpPr txBox="1">
            <a:spLocks noChangeArrowheads="1"/>
          </p:cNvSpPr>
          <p:nvPr/>
        </p:nvSpPr>
        <p:spPr bwMode="auto">
          <a:xfrm>
            <a:off x="7924800" y="3886200"/>
            <a:ext cx="10064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600">
                <a:solidFill>
                  <a:schemeClr val="bg1"/>
                </a:solidFill>
              </a:rPr>
              <a:t>cyclotron</a:t>
            </a:r>
          </a:p>
        </p:txBody>
      </p:sp>
      <p:pic>
        <p:nvPicPr>
          <p:cNvPr id="8" name="Picture 7" descr="Screen shot 2014-02-11 at 9.53.26 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4131"/>
            <a:ext cx="4038600" cy="6223869"/>
          </a:xfrm>
          <a:prstGeom prst="rect">
            <a:avLst/>
          </a:prstGeom>
        </p:spPr>
      </p:pic>
      <p:pic>
        <p:nvPicPr>
          <p:cNvPr id="9" name="Picture 8" descr="Screen shot 2014-02-11 at 9.54.17 P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600" y="637031"/>
            <a:ext cx="3962400" cy="62209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1993, EMC Compliance</a:t>
            </a:r>
            <a:endParaRPr lang="en-US" sz="1400"/>
          </a:p>
        </p:txBody>
      </p:sp>
      <p:pic>
        <p:nvPicPr>
          <p:cNvPr id="244739" name="Picture 3" descr="50 kHz signal injection over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4740" name="Rectangle 4"/>
          <p:cNvSpPr>
            <a:spLocks noChangeArrowheads="1"/>
          </p:cNvSpPr>
          <p:nvPr/>
        </p:nvSpPr>
        <p:spPr bwMode="auto">
          <a:xfrm>
            <a:off x="990600" y="6400800"/>
            <a:ext cx="7519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/>
              <a:t>Measurement System Integrity Check, Low Frequency</a:t>
            </a:r>
          </a:p>
        </p:txBody>
      </p:sp>
      <p:sp>
        <p:nvSpPr>
          <p:cNvPr id="244742" name="Rectangle 6"/>
          <p:cNvSpPr>
            <a:spLocks noChangeArrowheads="1"/>
          </p:cNvSpPr>
          <p:nvPr/>
        </p:nvSpPr>
        <p:spPr bwMode="auto">
          <a:xfrm>
            <a:off x="966312" y="0"/>
            <a:ext cx="7062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>
                <a:solidFill>
                  <a:schemeClr val="bg1"/>
                </a:solidFill>
              </a:rPr>
              <a:t>Radio Frequency Potential Measurement – CE102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Screen shot 2014-02-11 at 9.53.26 PM.png"/>
          <p:cNvPicPr>
            <a:picLocks noChangeAspect="1"/>
          </p:cNvPicPr>
          <p:nvPr/>
        </p:nvPicPr>
        <p:blipFill>
          <a:blip r:embed="rId4"/>
          <a:srcRect l="1644" t="13867" r="3288" b="11733"/>
          <a:stretch>
            <a:fillRect/>
          </a:stretch>
        </p:blipFill>
        <p:spPr>
          <a:xfrm>
            <a:off x="6553200" y="457200"/>
            <a:ext cx="2438400" cy="2940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1993, EMC Compliance</a:t>
            </a:r>
            <a:endParaRPr lang="en-US" sz="1400"/>
          </a:p>
        </p:txBody>
      </p:sp>
      <p:pic>
        <p:nvPicPr>
          <p:cNvPr id="242693" name="Picture 5" descr="50 kHz signal injection close-up"/>
          <p:cNvPicPr>
            <a:picLocks noChangeAspect="1" noChangeArrowheads="1"/>
          </p:cNvPicPr>
          <p:nvPr/>
        </p:nvPicPr>
        <p:blipFill>
          <a:blip r:embed="rId3"/>
          <a:srcRect l="11250" r="14625"/>
          <a:stretch>
            <a:fillRect/>
          </a:stretch>
        </p:blipFill>
        <p:spPr bwMode="auto">
          <a:xfrm>
            <a:off x="2987320" y="628650"/>
            <a:ext cx="6156680" cy="6229350"/>
          </a:xfrm>
          <a:prstGeom prst="rect">
            <a:avLst/>
          </a:prstGeom>
          <a:noFill/>
        </p:spPr>
      </p:pic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3886200" y="685800"/>
            <a:ext cx="51225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Measurement System Integrity Check, Low Frequency</a:t>
            </a:r>
            <a:endParaRPr lang="en-US" sz="1600" dirty="0"/>
          </a:p>
        </p:txBody>
      </p:sp>
      <p:sp>
        <p:nvSpPr>
          <p:cNvPr id="242696" name="Rectangle 8"/>
          <p:cNvSpPr>
            <a:spLocks noChangeArrowheads="1"/>
          </p:cNvSpPr>
          <p:nvPr/>
        </p:nvSpPr>
        <p:spPr bwMode="auto">
          <a:xfrm>
            <a:off x="966312" y="0"/>
            <a:ext cx="7062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/>
              <a:t>Radio Frequency Potential Measurement – CE102</a:t>
            </a:r>
            <a:endParaRPr lang="en-US" dirty="0"/>
          </a:p>
        </p:txBody>
      </p:sp>
      <p:pic>
        <p:nvPicPr>
          <p:cNvPr id="7" name="Picture 6" descr="Screen shot 2014-02-11 at 9.53.26 PM.png"/>
          <p:cNvPicPr>
            <a:picLocks noChangeAspect="1"/>
          </p:cNvPicPr>
          <p:nvPr/>
        </p:nvPicPr>
        <p:blipFill>
          <a:blip r:embed="rId4"/>
          <a:srcRect l="1644" t="13867" r="3288" b="11733"/>
          <a:stretch>
            <a:fillRect/>
          </a:stretch>
        </p:blipFill>
        <p:spPr>
          <a:xfrm>
            <a:off x="457200" y="2057400"/>
            <a:ext cx="2876008" cy="3468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1993, EMC Compliance</a:t>
            </a:r>
            <a:endParaRPr lang="en-US" sz="1400"/>
          </a:p>
        </p:txBody>
      </p:sp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1371600" y="1371600"/>
            <a:ext cx="449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800" dirty="0"/>
              <a:t>2 MHz measurement system check set-up</a:t>
            </a:r>
          </a:p>
        </p:txBody>
      </p:sp>
      <p:pic>
        <p:nvPicPr>
          <p:cNvPr id="248838" name="Picture 6" descr="2 MHz signal injection overview"/>
          <p:cNvPicPr>
            <a:picLocks noChangeAspect="1" noChangeArrowheads="1"/>
          </p:cNvPicPr>
          <p:nvPr/>
        </p:nvPicPr>
        <p:blipFill>
          <a:blip r:embed="rId3"/>
          <a:srcRect b="39000"/>
          <a:stretch>
            <a:fillRect/>
          </a:stretch>
        </p:blipFill>
        <p:spPr bwMode="auto">
          <a:xfrm>
            <a:off x="457200" y="2209800"/>
            <a:ext cx="8164513" cy="3733800"/>
          </a:xfrm>
          <a:prstGeom prst="rect">
            <a:avLst/>
          </a:prstGeom>
          <a:noFill/>
        </p:spPr>
      </p:pic>
      <p:sp>
        <p:nvSpPr>
          <p:cNvPr id="248840" name="Rectangle 8"/>
          <p:cNvSpPr>
            <a:spLocks noChangeArrowheads="1"/>
          </p:cNvSpPr>
          <p:nvPr/>
        </p:nvSpPr>
        <p:spPr bwMode="auto">
          <a:xfrm>
            <a:off x="966312" y="0"/>
            <a:ext cx="7062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/>
              <a:t>Radio Frequency Potential Measurement – CE102</a:t>
            </a:r>
            <a:endParaRPr lang="en-US" dirty="0"/>
          </a:p>
        </p:txBody>
      </p:sp>
      <p:pic>
        <p:nvPicPr>
          <p:cNvPr id="7" name="Picture 6" descr="Screen shot 2014-02-11 at 9.53.26 PM.png"/>
          <p:cNvPicPr>
            <a:picLocks noChangeAspect="1"/>
          </p:cNvPicPr>
          <p:nvPr/>
        </p:nvPicPr>
        <p:blipFill>
          <a:blip r:embed="rId4"/>
          <a:srcRect l="1644" t="13867" r="3288" b="11733"/>
          <a:stretch>
            <a:fillRect/>
          </a:stretch>
        </p:blipFill>
        <p:spPr>
          <a:xfrm>
            <a:off x="6324600" y="914400"/>
            <a:ext cx="2618247" cy="31577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5" name="Picture 5" descr="2 MHz signal injection close-u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0883" name="Rectangle 3"/>
          <p:cNvSpPr>
            <a:spLocks noChangeArrowheads="1"/>
          </p:cNvSpPr>
          <p:nvPr/>
        </p:nvSpPr>
        <p:spPr bwMode="auto">
          <a:xfrm>
            <a:off x="4191000" y="6019800"/>
            <a:ext cx="4876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2 MHz measurement system check set-up close-up</a:t>
            </a:r>
          </a:p>
        </p:txBody>
      </p:sp>
      <p:sp>
        <p:nvSpPr>
          <p:cNvPr id="250887" name="Rectangle 7"/>
          <p:cNvSpPr>
            <a:spLocks noChangeArrowheads="1"/>
          </p:cNvSpPr>
          <p:nvPr/>
        </p:nvSpPr>
        <p:spPr bwMode="auto">
          <a:xfrm>
            <a:off x="966312" y="0"/>
            <a:ext cx="7062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>
                <a:solidFill>
                  <a:schemeClr val="bg1"/>
                </a:solidFill>
              </a:rPr>
              <a:t>Radio Frequency Potential Measurement – CE102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Screen shot 2014-02-11 at 9.53.26 PM.png"/>
          <p:cNvPicPr>
            <a:picLocks noChangeAspect="1"/>
          </p:cNvPicPr>
          <p:nvPr/>
        </p:nvPicPr>
        <p:blipFill>
          <a:blip r:embed="rId4"/>
          <a:srcRect l="1644" t="13867" r="3288" b="11733"/>
          <a:stretch>
            <a:fillRect/>
          </a:stretch>
        </p:blipFill>
        <p:spPr>
          <a:xfrm>
            <a:off x="228600" y="3028188"/>
            <a:ext cx="2686464" cy="3240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3543300" y="0"/>
            <a:ext cx="2057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>
                <a:solidFill>
                  <a:schemeClr val="bg1"/>
                </a:solidFill>
              </a:rPr>
              <a:t>The Basics</a:t>
            </a:r>
          </a:p>
        </p:txBody>
      </p:sp>
      <p:sp>
        <p:nvSpPr>
          <p:cNvPr id="28676" name="TextBox 7"/>
          <p:cNvSpPr txBox="1">
            <a:spLocks noChangeArrowheads="1"/>
          </p:cNvSpPr>
          <p:nvPr/>
        </p:nvSpPr>
        <p:spPr bwMode="auto">
          <a:xfrm>
            <a:off x="2362200" y="762000"/>
            <a:ext cx="6553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600">
                <a:solidFill>
                  <a:schemeClr val="bg1"/>
                </a:solidFill>
              </a:rPr>
              <a:t>Faraday’s Law: a time changing magnetic field causes an electric field</a:t>
            </a:r>
          </a:p>
        </p:txBody>
      </p:sp>
      <p:sp>
        <p:nvSpPr>
          <p:cNvPr id="28677" name="TextBox 8"/>
          <p:cNvSpPr txBox="1">
            <a:spLocks noChangeArrowheads="1"/>
          </p:cNvSpPr>
          <p:nvPr/>
        </p:nvSpPr>
        <p:spPr bwMode="auto">
          <a:xfrm>
            <a:off x="2362200" y="1600200"/>
            <a:ext cx="6400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600">
                <a:solidFill>
                  <a:schemeClr val="bg1"/>
                </a:solidFill>
              </a:rPr>
              <a:t>Ampere’s Law: a time changing electric field causes a magnetic field </a:t>
            </a:r>
          </a:p>
        </p:txBody>
      </p:sp>
      <p:sp>
        <p:nvSpPr>
          <p:cNvPr id="28680" name="TextBox 15"/>
          <p:cNvSpPr txBox="1">
            <a:spLocks noChangeArrowheads="1"/>
          </p:cNvSpPr>
          <p:nvPr/>
        </p:nvSpPr>
        <p:spPr bwMode="auto">
          <a:xfrm>
            <a:off x="3429000" y="5638800"/>
            <a:ext cx="5029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600">
                <a:solidFill>
                  <a:schemeClr val="bg1"/>
                </a:solidFill>
              </a:rPr>
              <a:t>Equations for wave: traveling electromagnetic energy</a:t>
            </a:r>
          </a:p>
        </p:txBody>
      </p:sp>
      <p:sp>
        <p:nvSpPr>
          <p:cNvPr id="28681" name="TextBox 11"/>
          <p:cNvSpPr txBox="1">
            <a:spLocks noChangeArrowheads="1"/>
          </p:cNvSpPr>
          <p:nvPr/>
        </p:nvSpPr>
        <p:spPr bwMode="auto">
          <a:xfrm>
            <a:off x="5410200" y="6019800"/>
            <a:ext cx="10175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600">
                <a:solidFill>
                  <a:schemeClr val="bg1"/>
                </a:solidFill>
              </a:rPr>
              <a:t>c = 1/√με</a:t>
            </a:r>
          </a:p>
        </p:txBody>
      </p:sp>
      <p:pic>
        <p:nvPicPr>
          <p:cNvPr id="7" name="Picture 6" descr="CE106 voltage measurem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4314"/>
            <a:ext cx="9144000" cy="484937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5800" y="0"/>
            <a:ext cx="777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en-US" dirty="0" smtClean="0"/>
              <a:t>Radio Frequency Potential Measurement – CE106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27675" y="6172200"/>
            <a:ext cx="7488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Must protect high power transmitter against mismatch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228600" y="5791200"/>
            <a:ext cx="26400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>
                <a:solidFill>
                  <a:schemeClr val="bg1"/>
                </a:solidFill>
              </a:rPr>
              <a:t>EMC Compliance,</a:t>
            </a:r>
          </a:p>
          <a:p>
            <a:pPr algn="ctr" eaLnBrk="0" hangingPunct="0"/>
            <a:r>
              <a:rPr lang="en-US">
                <a:solidFill>
                  <a:schemeClr val="bg1"/>
                </a:solidFill>
              </a:rPr>
              <a:t>Huntsville, AL</a:t>
            </a:r>
            <a:endParaRPr lang="en-US"/>
          </a:p>
        </p:txBody>
      </p:sp>
      <p:sp>
        <p:nvSpPr>
          <p:cNvPr id="30725" name="TextBox 15"/>
          <p:cNvSpPr txBox="1">
            <a:spLocks noChangeArrowheads="1"/>
          </p:cNvSpPr>
          <p:nvPr/>
        </p:nvSpPr>
        <p:spPr bwMode="auto">
          <a:xfrm>
            <a:off x="857250" y="152400"/>
            <a:ext cx="7429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Measurement must be within </a:t>
            </a:r>
            <a:r>
              <a:rPr lang="en-US" dirty="0" smtClean="0">
                <a:latin typeface="Symbol"/>
              </a:rPr>
              <a:t>l</a:t>
            </a:r>
            <a:r>
              <a:rPr lang="en-US" dirty="0" smtClean="0"/>
              <a:t>/10 of point-of-interest</a:t>
            </a:r>
            <a:endParaRPr lang="en-US" dirty="0"/>
          </a:p>
        </p:txBody>
      </p:sp>
      <p:sp>
        <p:nvSpPr>
          <p:cNvPr id="30726" name="TextBox 9"/>
          <p:cNvSpPr txBox="1">
            <a:spLocks noChangeArrowheads="1"/>
          </p:cNvSpPr>
          <p:nvPr/>
        </p:nvSpPr>
        <p:spPr bwMode="auto">
          <a:xfrm>
            <a:off x="723900" y="4876800"/>
            <a:ext cx="7696200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1800" dirty="0"/>
              <a:t>Important points:</a:t>
            </a:r>
          </a:p>
          <a:p>
            <a:pPr eaLnBrk="0" hangingPunct="0"/>
            <a:endParaRPr lang="en-US" sz="1800" dirty="0"/>
          </a:p>
          <a:p>
            <a:pPr eaLnBrk="0" hangingPunct="0"/>
            <a:r>
              <a:rPr lang="en-US" sz="1800" dirty="0"/>
              <a:t>Only changing fields (hence currents and potentials) can cause radiation</a:t>
            </a:r>
          </a:p>
          <a:p>
            <a:pPr eaLnBrk="0" hangingPunct="0"/>
            <a:endParaRPr lang="en-US" sz="1800" dirty="0"/>
          </a:p>
          <a:p>
            <a:pPr eaLnBrk="0" hangingPunct="0"/>
            <a:r>
              <a:rPr lang="en-US" sz="1800" dirty="0"/>
              <a:t>Both electric and magnetic fields (and thus both circuit potentials and currents) must be present to cause radiation</a:t>
            </a:r>
          </a:p>
        </p:txBody>
      </p:sp>
      <p:sp>
        <p:nvSpPr>
          <p:cNvPr id="30727" name="TextBox 7"/>
          <p:cNvSpPr txBox="1">
            <a:spLocks noChangeArrowheads="1"/>
          </p:cNvSpPr>
          <p:nvPr/>
        </p:nvSpPr>
        <p:spPr bwMode="auto">
          <a:xfrm>
            <a:off x="6705600" y="1371600"/>
            <a:ext cx="17367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>
                <a:solidFill>
                  <a:schemeClr val="bg1"/>
                </a:solidFill>
              </a:rPr>
              <a:t>WSM - AM 650</a:t>
            </a:r>
          </a:p>
          <a:p>
            <a:pPr eaLnBrk="0" hangingPunct="0"/>
            <a:r>
              <a:rPr lang="en-US" sz="1800">
                <a:solidFill>
                  <a:schemeClr val="bg1"/>
                </a:solidFill>
              </a:rPr>
              <a:t>50,000 Watts</a:t>
            </a:r>
          </a:p>
          <a:p>
            <a:pPr eaLnBrk="0" hangingPunct="0"/>
            <a:r>
              <a:rPr lang="en-US" sz="1800">
                <a:solidFill>
                  <a:schemeClr val="bg1"/>
                </a:solidFill>
              </a:rPr>
              <a:t>Nashville, TN</a:t>
            </a:r>
          </a:p>
        </p:txBody>
      </p:sp>
      <p:pic>
        <p:nvPicPr>
          <p:cNvPr id="7" name="Picture 6" descr="CS114 5 cm requirem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66139"/>
            <a:ext cx="9144000" cy="629186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101 measurement system integrity check using CS114 cal jig.JPG"/>
          <p:cNvPicPr>
            <a:picLocks noChangeAspect="1"/>
          </p:cNvPicPr>
          <p:nvPr/>
        </p:nvPicPr>
        <p:blipFill>
          <a:blip r:embed="rId3"/>
          <a:srcRect l="586" r="5859" b="6250"/>
          <a:stretch>
            <a:fillRect/>
          </a:stretch>
        </p:blipFill>
        <p:spPr>
          <a:xfrm>
            <a:off x="1" y="-14117"/>
            <a:ext cx="9144000" cy="6872117"/>
          </a:xfrm>
          <a:prstGeom prst="rect">
            <a:avLst/>
          </a:prstGeom>
        </p:spPr>
      </p:pic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1295400" y="0"/>
            <a:ext cx="6553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800" dirty="0" smtClean="0"/>
              <a:t>Audio Frequency Current Measurement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1828800" y="5867400"/>
            <a:ext cx="6327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CE101* measurement system integrity check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101 measurement system integrity check using two-wire cal jig 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1295400" y="0"/>
            <a:ext cx="6553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2800" dirty="0" smtClean="0">
                <a:solidFill>
                  <a:schemeClr val="bg1"/>
                </a:solidFill>
              </a:rPr>
              <a:t>Audio Frequency Current Measurement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8800" y="5867400"/>
            <a:ext cx="6327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CE101* measurement system integrity check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extBox 9"/>
          <p:cNvSpPr txBox="1">
            <a:spLocks noChangeArrowheads="1"/>
          </p:cNvSpPr>
          <p:nvPr/>
        </p:nvSpPr>
        <p:spPr bwMode="auto">
          <a:xfrm>
            <a:off x="152400" y="152400"/>
            <a:ext cx="883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endParaRPr lang="en-US" dirty="0" smtClean="0"/>
          </a:p>
          <a:p>
            <a:pPr eaLnBrk="0" hangingPunct="0"/>
            <a:endParaRPr lang="en-US" dirty="0"/>
          </a:p>
        </p:txBody>
      </p:sp>
      <p:sp>
        <p:nvSpPr>
          <p:cNvPr id="34822" name="TextBox 8"/>
          <p:cNvSpPr txBox="1">
            <a:spLocks noChangeArrowheads="1"/>
          </p:cNvSpPr>
          <p:nvPr/>
        </p:nvSpPr>
        <p:spPr bwMode="auto">
          <a:xfrm>
            <a:off x="5334000" y="1219200"/>
            <a:ext cx="31230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dirty="0" smtClean="0"/>
              <a:t>94106-1 100 kHz – 450 MHz</a:t>
            </a:r>
            <a:endParaRPr lang="en-US" sz="1800" dirty="0"/>
          </a:p>
        </p:txBody>
      </p:sp>
      <p:sp>
        <p:nvSpPr>
          <p:cNvPr id="8" name="Rectangle 7"/>
          <p:cNvSpPr/>
          <p:nvPr/>
        </p:nvSpPr>
        <p:spPr>
          <a:xfrm>
            <a:off x="152400" y="152400"/>
            <a:ext cx="8839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Different Calibration Fixtures Cover Different Frequency Ranges</a:t>
            </a:r>
          </a:p>
        </p:txBody>
      </p:sp>
      <p:pic>
        <p:nvPicPr>
          <p:cNvPr id="9" name="Picture 8" descr="94106-1  ZT measurement in CS114 cal j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8200"/>
            <a:ext cx="4775200" cy="3581400"/>
          </a:xfrm>
          <a:prstGeom prst="rect">
            <a:avLst/>
          </a:prstGeom>
        </p:spPr>
      </p:pic>
      <p:pic>
        <p:nvPicPr>
          <p:cNvPr id="10" name="Picture 9" descr="94106-1  ZT measurement in small Solar cal j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0" y="5029200"/>
            <a:ext cx="43419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dirty="0" smtClean="0"/>
              <a:t>Even more important approaching 1 GHz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80" name="Picture 4" descr="CE101"/>
          <p:cNvPicPr>
            <a:picLocks noChangeAspect="1" noChangeArrowheads="1"/>
          </p:cNvPicPr>
          <p:nvPr/>
        </p:nvPicPr>
        <p:blipFill>
          <a:blip r:embed="rId3"/>
          <a:srcRect l="58500" t="28500" r="9000" b="39000"/>
          <a:stretch>
            <a:fillRect/>
          </a:stretch>
        </p:blipFill>
        <p:spPr bwMode="auto">
          <a:xfrm>
            <a:off x="1" y="-689"/>
            <a:ext cx="9144000" cy="6858690"/>
          </a:xfrm>
          <a:prstGeom prst="rect">
            <a:avLst/>
          </a:prstGeom>
          <a:noFill/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Different Probes For Different Purposes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553200" y="1219200"/>
            <a:ext cx="23747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>
                <a:solidFill>
                  <a:schemeClr val="bg1"/>
                </a:solidFill>
              </a:rPr>
              <a:t>Honeywell 3892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2819400" y="5105400"/>
            <a:ext cx="3810000" cy="457200"/>
          </a:xfrm>
          <a:prstGeom prst="straightConnector1">
            <a:avLst/>
          </a:prstGeom>
          <a:solidFill>
            <a:schemeClr val="accent1"/>
          </a:solidFill>
          <a:ln w="73025" cap="flat" cmpd="sng" algn="ctr">
            <a:solidFill>
              <a:srgbClr val="AD191D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Different Probes For Different Purposes</a:t>
            </a:r>
            <a:endParaRPr lang="en-US" sz="2800" dirty="0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505200" y="1219200"/>
            <a:ext cx="23747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/>
              <a:t>Honeywell 3892</a:t>
            </a:r>
            <a:endParaRPr lang="en-US" dirty="0"/>
          </a:p>
        </p:txBody>
      </p:sp>
      <p:pic>
        <p:nvPicPr>
          <p:cNvPr id="6" name="Picture 5" descr="3892 SN 137 filter IN.JPG"/>
          <p:cNvPicPr>
            <a:picLocks noChangeAspect="1"/>
          </p:cNvPicPr>
          <p:nvPr/>
        </p:nvPicPr>
        <p:blipFill>
          <a:blip r:embed="rId3"/>
          <a:srcRect l="6445"/>
          <a:stretch>
            <a:fillRect/>
          </a:stretch>
        </p:blipFill>
        <p:spPr>
          <a:xfrm>
            <a:off x="4866611" y="1676400"/>
            <a:ext cx="4277389" cy="3429000"/>
          </a:xfrm>
          <a:prstGeom prst="rect">
            <a:avLst/>
          </a:prstGeom>
        </p:spPr>
      </p:pic>
      <p:pic>
        <p:nvPicPr>
          <p:cNvPr id="7" name="Picture 6" descr="3892 SN 137 filter OUT.JPG"/>
          <p:cNvPicPr>
            <a:picLocks noChangeAspect="1"/>
          </p:cNvPicPr>
          <p:nvPr/>
        </p:nvPicPr>
        <p:blipFill>
          <a:blip r:embed="rId4"/>
          <a:srcRect l="3516"/>
          <a:stretch>
            <a:fillRect/>
          </a:stretch>
        </p:blipFill>
        <p:spPr>
          <a:xfrm>
            <a:off x="0" y="1676400"/>
            <a:ext cx="4411311" cy="3429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9600" y="5715000"/>
            <a:ext cx="1390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Filter out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629400" y="5715000"/>
            <a:ext cx="1193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Filter in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Different Probes For Different Purposes – CE01</a:t>
            </a:r>
            <a:endParaRPr lang="en-US" sz="2800" dirty="0"/>
          </a:p>
        </p:txBody>
      </p:sp>
      <p:pic>
        <p:nvPicPr>
          <p:cNvPr id="7" name="Picture 6" descr="3892 SN 137 filter OUT.JPG"/>
          <p:cNvPicPr>
            <a:picLocks noChangeAspect="1"/>
          </p:cNvPicPr>
          <p:nvPr/>
        </p:nvPicPr>
        <p:blipFill>
          <a:blip r:embed="rId3"/>
          <a:srcRect l="4688" r="7031" b="1562"/>
          <a:stretch>
            <a:fillRect/>
          </a:stretch>
        </p:blipFill>
        <p:spPr>
          <a:xfrm>
            <a:off x="76200" y="685800"/>
            <a:ext cx="3189220" cy="2667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38200" y="1981200"/>
            <a:ext cx="14621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Honeywell 3892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0" name="Picture 9" descr="91197-1.JPG"/>
          <p:cNvPicPr>
            <a:picLocks noChangeAspect="1"/>
          </p:cNvPicPr>
          <p:nvPr/>
        </p:nvPicPr>
        <p:blipFill>
          <a:blip r:embed="rId4"/>
          <a:srcRect l="8203" r="8203" b="7031"/>
          <a:stretch>
            <a:fillRect/>
          </a:stretch>
        </p:blipFill>
        <p:spPr>
          <a:xfrm>
            <a:off x="5976556" y="685800"/>
            <a:ext cx="3167444" cy="264193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315200" y="1981200"/>
            <a:ext cx="830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91197-1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7" name="Picture 16" descr="3525 10Hz-10MHz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5"/>
              <a:srcRect l="8182" t="12941" r="10909" b="12941"/>
              <a:stretch>
                <a:fillRect/>
              </a:stretch>
            </p:blipFill>
          </mc:Choice>
          <mc:Fallback>
            <p:blipFill>
              <a:blip r:embed="rId6"/>
              <a:srcRect l="8182" t="12941" r="10909" b="12941"/>
              <a:stretch>
                <a:fillRect/>
              </a:stretch>
            </p:blipFill>
          </mc:Fallback>
        </mc:AlternateContent>
        <p:spPr>
          <a:xfrm>
            <a:off x="4800600" y="3783493"/>
            <a:ext cx="4343400" cy="30745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14133" y="4851400"/>
            <a:ext cx="954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CE01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91550-2.JPG"/>
          <p:cNvPicPr>
            <a:picLocks noChangeAspect="1"/>
          </p:cNvPicPr>
          <p:nvPr/>
        </p:nvPicPr>
        <p:blipFill>
          <a:blip r:embed="rId3"/>
          <a:srcRect l="8789" t="9375" r="14063" b="3906"/>
          <a:stretch>
            <a:fillRect/>
          </a:stretch>
        </p:blipFill>
        <p:spPr>
          <a:xfrm>
            <a:off x="5437880" y="762000"/>
            <a:ext cx="3706120" cy="3124200"/>
          </a:xfrm>
          <a:prstGeom prst="rect">
            <a:avLst/>
          </a:prstGeom>
        </p:spPr>
      </p:pic>
      <p:pic>
        <p:nvPicPr>
          <p:cNvPr id="9" name="Picture 8" descr="91550-1 SN 345-18.JPG"/>
          <p:cNvPicPr>
            <a:picLocks noChangeAspect="1"/>
          </p:cNvPicPr>
          <p:nvPr/>
        </p:nvPicPr>
        <p:blipFill>
          <a:blip r:embed="rId4"/>
          <a:srcRect l="12891" t="9375" r="9961" b="5469"/>
          <a:stretch>
            <a:fillRect/>
          </a:stretch>
        </p:blipFill>
        <p:spPr>
          <a:xfrm>
            <a:off x="0" y="762000"/>
            <a:ext cx="3774073" cy="3124200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Different Probes For Different Purposes – CE03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371600" y="1981200"/>
            <a:ext cx="843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91550-1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15200" y="1981200"/>
            <a:ext cx="843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91550-2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94430-2 SN 47.JPG"/>
          <p:cNvPicPr>
            <a:picLocks noChangeAspect="1"/>
          </p:cNvPicPr>
          <p:nvPr/>
        </p:nvPicPr>
        <p:blipFill>
          <a:blip r:embed="rId3"/>
          <a:srcRect l="13477" t="7812" r="4688" b="781"/>
          <a:stretch>
            <a:fillRect/>
          </a:stretch>
        </p:blipFill>
        <p:spPr>
          <a:xfrm>
            <a:off x="4876800" y="609600"/>
            <a:ext cx="4178068" cy="3499815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04800" y="0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Different Probes For Different Purposes – CS115</a:t>
            </a:r>
            <a:endParaRPr lang="en-US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4114800" y="5334000"/>
            <a:ext cx="11028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CS115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019800" y="2209800"/>
            <a:ext cx="843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94430-2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200" y="4495800"/>
            <a:ext cx="22188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1/</a:t>
            </a:r>
            <a:r>
              <a:rPr lang="en-US" sz="1600" dirty="0" smtClean="0">
                <a:latin typeface="Symbol"/>
              </a:rPr>
              <a:t>p</a:t>
            </a:r>
            <a:r>
              <a:rPr lang="en-US" sz="1600" dirty="0" smtClean="0"/>
              <a:t>(30 ns) = 10.6 MHz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2590800" y="4495800"/>
            <a:ext cx="2047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1/</a:t>
            </a:r>
            <a:r>
              <a:rPr lang="en-US" sz="1600" dirty="0" smtClean="0">
                <a:latin typeface="Symbol"/>
              </a:rPr>
              <a:t>p</a:t>
            </a:r>
            <a:r>
              <a:rPr lang="en-US" sz="1600" dirty="0" smtClean="0"/>
              <a:t>(2 ns) = 160 MHz</a:t>
            </a:r>
            <a:endParaRPr lang="en-US" sz="1600" dirty="0"/>
          </a:p>
        </p:txBody>
      </p:sp>
      <p:cxnSp>
        <p:nvCxnSpPr>
          <p:cNvPr id="19" name="Straight Arrow Connector 18"/>
          <p:cNvCxnSpPr/>
          <p:nvPr/>
        </p:nvCxnSpPr>
        <p:spPr bwMode="auto">
          <a:xfrm rot="5400000" flipH="1" flipV="1">
            <a:off x="6363494" y="2780506"/>
            <a:ext cx="2819400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0" name="Straight Arrow Connector 19"/>
          <p:cNvCxnSpPr/>
          <p:nvPr/>
        </p:nvCxnSpPr>
        <p:spPr bwMode="auto">
          <a:xfrm rot="5400000" flipH="1" flipV="1">
            <a:off x="7430294" y="2780506"/>
            <a:ext cx="2819400" cy="15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1" name="Picture 20" descr="CS115 waveform from MIL-STD-461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762000"/>
            <a:ext cx="4615259" cy="3206750"/>
          </a:xfrm>
          <a:prstGeom prst="rect">
            <a:avLst/>
          </a:prstGeom>
          <a:scene3d>
            <a:camera prst="perspectiveFront">
              <a:rot lat="0" lon="10800000" rev="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0" y="0"/>
            <a:ext cx="9144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Different Probes For Different Purposes – Inrush Current</a:t>
            </a:r>
          </a:p>
          <a:p>
            <a:pPr algn="ctr" eaLnBrk="0" hangingPunct="0"/>
            <a:r>
              <a:rPr lang="en-US" sz="2800" dirty="0" smtClean="0"/>
              <a:t>Inrush Current</a:t>
            </a:r>
            <a:endParaRPr lang="en-US" sz="2800" dirty="0"/>
          </a:p>
        </p:txBody>
      </p:sp>
      <p:pic>
        <p:nvPicPr>
          <p:cNvPr id="11" name="Picture 10" descr="GEVS Fig. 2.5-18.png"/>
          <p:cNvPicPr>
            <a:picLocks noChangeAspect="1"/>
          </p:cNvPicPr>
          <p:nvPr/>
        </p:nvPicPr>
        <p:blipFill>
          <a:blip r:embed="rId3"/>
          <a:srcRect b="11111"/>
          <a:stretch>
            <a:fillRect/>
          </a:stretch>
        </p:blipFill>
        <p:spPr>
          <a:xfrm>
            <a:off x="0" y="533400"/>
            <a:ext cx="3769312" cy="3183478"/>
          </a:xfrm>
          <a:prstGeom prst="rect">
            <a:avLst/>
          </a:prstGeom>
        </p:spPr>
      </p:pic>
      <p:pic>
        <p:nvPicPr>
          <p:cNvPr id="13" name="Picture 12" descr="GEVS Fig. 2.5-22.png"/>
          <p:cNvPicPr>
            <a:picLocks noChangeAspect="1"/>
          </p:cNvPicPr>
          <p:nvPr/>
        </p:nvPicPr>
        <p:blipFill>
          <a:blip r:embed="rId4"/>
          <a:srcRect b="9524"/>
          <a:stretch>
            <a:fillRect/>
          </a:stretch>
        </p:blipFill>
        <p:spPr>
          <a:xfrm>
            <a:off x="3748515" y="533400"/>
            <a:ext cx="5395485" cy="3653989"/>
          </a:xfrm>
          <a:prstGeom prst="rect">
            <a:avLst/>
          </a:prstGeom>
        </p:spPr>
      </p:pic>
      <p:pic>
        <p:nvPicPr>
          <p:cNvPr id="6" name="Picture 5" descr="3525 10Hz-10MHz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5"/>
              <a:srcRect l="8182" t="17647" r="10909" b="11765"/>
              <a:stretch>
                <a:fillRect/>
              </a:stretch>
            </p:blipFill>
          </mc:Choice>
          <mc:Fallback>
            <p:blipFill>
              <a:blip r:embed="rId6"/>
              <a:srcRect l="8182" t="17647" r="10909" b="11765"/>
              <a:stretch>
                <a:fillRect/>
              </a:stretch>
            </p:blipFill>
          </mc:Fallback>
        </mc:AlternateContent>
        <p:spPr>
          <a:xfrm>
            <a:off x="0" y="3962401"/>
            <a:ext cx="4295204" cy="2895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71600" y="5562600"/>
            <a:ext cx="20782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Pearson Model 3525</a:t>
            </a:r>
            <a:endParaRPr lang="en-US" sz="1600" dirty="0"/>
          </a:p>
        </p:txBody>
      </p:sp>
      <p:cxnSp>
        <p:nvCxnSpPr>
          <p:cNvPr id="9" name="Straight Arrow Connector 8"/>
          <p:cNvCxnSpPr/>
          <p:nvPr/>
        </p:nvCxnSpPr>
        <p:spPr bwMode="auto">
          <a:xfrm>
            <a:off x="4114800" y="3276600"/>
            <a:ext cx="3733800" cy="1588"/>
          </a:xfrm>
          <a:prstGeom prst="straightConnector1">
            <a:avLst/>
          </a:prstGeom>
          <a:solidFill>
            <a:schemeClr val="accent1"/>
          </a:solidFill>
          <a:ln w="63500" cap="flat" cmpd="sng" algn="ctr">
            <a:solidFill>
              <a:srgbClr val="AD191D"/>
            </a:solidFill>
            <a:prstDash val="solid"/>
            <a:round/>
            <a:headEnd type="arrow"/>
            <a:tailEnd type="arrow"/>
          </a:ln>
          <a:effectLst/>
        </p:spPr>
      </p:cxnSp>
      <p:pic>
        <p:nvPicPr>
          <p:cNvPr id="15" name="Picture 14" descr="Inrush current with resisto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8400" y="4203172"/>
            <a:ext cx="2895600" cy="265482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924800" y="54102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AD191D"/>
                </a:solidFill>
              </a:rPr>
              <a:t>Differential measurement!</a:t>
            </a:r>
            <a:endParaRPr lang="en-US" sz="1200" dirty="0">
              <a:solidFill>
                <a:srgbClr val="AD191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457200"/>
          </a:xfrm>
        </p:spPr>
        <p:txBody>
          <a:bodyPr/>
          <a:lstStyle/>
          <a:p>
            <a:r>
              <a:rPr lang="en-US" sz="2400" dirty="0" smtClean="0"/>
              <a:t>Different Probes For Different Purposes – RS01</a:t>
            </a:r>
          </a:p>
        </p:txBody>
      </p:sp>
      <p:sp>
        <p:nvSpPr>
          <p:cNvPr id="330756" name="Rectangle 4"/>
          <p:cNvSpPr>
            <a:spLocks noChangeArrowheads="1"/>
          </p:cNvSpPr>
          <p:nvPr/>
        </p:nvSpPr>
        <p:spPr bwMode="auto">
          <a:xfrm>
            <a:off x="2362200" y="533400"/>
            <a:ext cx="40211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Monitor coil current</a:t>
            </a:r>
          </a:p>
        </p:txBody>
      </p:sp>
      <p:pic>
        <p:nvPicPr>
          <p:cNvPr id="330755" name="Picture 3" descr="RS101 test set-up diagra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1143000"/>
            <a:ext cx="4114800" cy="5434220"/>
          </a:xfrm>
          <a:prstGeom prst="rect">
            <a:avLst/>
          </a:prstGeom>
          <a:noFill/>
        </p:spPr>
      </p:pic>
      <p:pic>
        <p:nvPicPr>
          <p:cNvPr id="8" name="Picture 7" descr="RS01 limit vs. curren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9200" y="2438400"/>
            <a:ext cx="5526014" cy="3089656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S101 set-up with current pro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457200"/>
          </a:xfrm>
        </p:spPr>
        <p:txBody>
          <a:bodyPr/>
          <a:lstStyle/>
          <a:p>
            <a:r>
              <a:rPr lang="en-US" sz="2400" dirty="0" smtClean="0"/>
              <a:t>Different Probes For Different Purposes – RS01</a:t>
            </a:r>
          </a:p>
        </p:txBody>
      </p:sp>
      <p:sp>
        <p:nvSpPr>
          <p:cNvPr id="330756" name="Rectangle 4"/>
          <p:cNvSpPr>
            <a:spLocks noChangeArrowheads="1"/>
          </p:cNvSpPr>
          <p:nvPr/>
        </p:nvSpPr>
        <p:spPr bwMode="auto">
          <a:xfrm>
            <a:off x="2362200" y="533400"/>
            <a:ext cx="40211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Monitor coil current</a:t>
            </a:r>
          </a:p>
        </p:txBody>
      </p:sp>
      <p:pic>
        <p:nvPicPr>
          <p:cNvPr id="330755" name="Picture 3" descr="RS101 test set-up diagra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00200" y="914400"/>
            <a:ext cx="1752600" cy="2314575"/>
          </a:xfrm>
          <a:prstGeom prst="rect">
            <a:avLst/>
          </a:prstGeom>
          <a:noFill/>
        </p:spPr>
      </p:pic>
      <p:pic>
        <p:nvPicPr>
          <p:cNvPr id="8" name="Picture 7" descr="RS01 limit vs. curren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200" y="1295400"/>
            <a:ext cx="1524000" cy="914400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  <p:pic>
        <p:nvPicPr>
          <p:cNvPr id="10" name="Picture 9" descr="RS101 coil close-up.JPG"/>
          <p:cNvPicPr>
            <a:picLocks noChangeAspect="1"/>
          </p:cNvPicPr>
          <p:nvPr/>
        </p:nvPicPr>
        <p:blipFill>
          <a:blip r:embed="rId6"/>
          <a:srcRect l="52734" t="53125" r="35156" b="10156"/>
          <a:stretch>
            <a:fillRect/>
          </a:stretch>
        </p:blipFill>
        <p:spPr>
          <a:xfrm>
            <a:off x="0" y="914400"/>
            <a:ext cx="1600200" cy="3638743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 bwMode="auto">
          <a:xfrm rot="10800000">
            <a:off x="914400" y="2971800"/>
            <a:ext cx="1905000" cy="182880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2590800" y="177800"/>
            <a:ext cx="3124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LISN Calibration</a:t>
            </a:r>
            <a:endParaRPr lang="en-US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723900" y="1676400"/>
            <a:ext cx="2827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MIL-STD-461 50 uH LISN</a:t>
            </a:r>
          </a:p>
          <a:p>
            <a:r>
              <a:rPr lang="en-US" sz="1800" dirty="0" smtClean="0"/>
              <a:t>10 kHz – 10 MHz</a:t>
            </a:r>
            <a:endParaRPr lang="en-US" sz="1800" dirty="0"/>
          </a:p>
        </p:txBody>
      </p:sp>
      <p:pic>
        <p:nvPicPr>
          <p:cNvPr id="15" name="Picture 14" descr="MIL-STD-461F Figure 6 LISN schemat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600" y="609600"/>
            <a:ext cx="4439014" cy="2590800"/>
          </a:xfrm>
          <a:prstGeom prst="rect">
            <a:avLst/>
          </a:prstGeom>
        </p:spPr>
      </p:pic>
      <p:pic>
        <p:nvPicPr>
          <p:cNvPr id="16" name="Picture 15" descr="MIL-STD-461F Figure 7 LISN impedan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2726" y="3460750"/>
            <a:ext cx="5081274" cy="3397250"/>
          </a:xfrm>
          <a:prstGeom prst="rect">
            <a:avLst/>
          </a:prstGeom>
        </p:spPr>
      </p:pic>
      <p:pic>
        <p:nvPicPr>
          <p:cNvPr id="17" name="Picture 16" descr="MIL-STD-461F Figure CE102-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450" y="3543300"/>
            <a:ext cx="2205004" cy="26543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2590800" y="177800"/>
            <a:ext cx="3124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/>
              <a:t>LISN Calibration</a:t>
            </a:r>
            <a:endParaRPr lang="en-US" sz="2800" dirty="0"/>
          </a:p>
        </p:txBody>
      </p:sp>
      <p:pic>
        <p:nvPicPr>
          <p:cNvPr id="13" name="Picture 12" descr="LISN cal set-u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3200" y="1587500"/>
            <a:ext cx="1524000" cy="34131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96000" y="444500"/>
            <a:ext cx="2827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MIL-STD-461 50 uH LISN</a:t>
            </a:r>
          </a:p>
          <a:p>
            <a:r>
              <a:rPr lang="en-US" sz="1800" dirty="0" smtClean="0"/>
              <a:t>10 kHz – 10 MHz</a:t>
            </a:r>
            <a:endParaRPr lang="en-US" sz="1800" dirty="0"/>
          </a:p>
        </p:txBody>
      </p:sp>
      <p:pic>
        <p:nvPicPr>
          <p:cNvPr id="16" name="Picture 15" descr="MIL-STD-461F Figure 7 LISN impedan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5300" y="4472030"/>
            <a:ext cx="3568700" cy="2385970"/>
          </a:xfrm>
          <a:prstGeom prst="rect">
            <a:avLst/>
          </a:prstGeom>
        </p:spPr>
      </p:pic>
      <p:pic>
        <p:nvPicPr>
          <p:cNvPr id="17" name="Picture 16" descr="MIL-STD-461F Figure CE102-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150" y="1333500"/>
            <a:ext cx="2205004" cy="2654300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 bwMode="auto">
          <a:xfrm>
            <a:off x="2882900" y="2532381"/>
            <a:ext cx="1066800" cy="45719"/>
          </a:xfrm>
          <a:prstGeom prst="rightArrow">
            <a:avLst/>
          </a:prstGeom>
          <a:solidFill>
            <a:schemeClr val="accent1"/>
          </a:solidFill>
          <a:ln w="635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1a-50 uH LISN overall cal set-u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5715000" y="152400"/>
            <a:ext cx="3124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LISN Calibration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1" name="Picture 10" descr="1b-50 uH LISN identification.JPG"/>
          <p:cNvPicPr>
            <a:picLocks noChangeAspect="1"/>
          </p:cNvPicPr>
          <p:nvPr/>
        </p:nvPicPr>
        <p:blipFill>
          <a:blip r:embed="rId4"/>
          <a:srcRect t="40625" r="11719" b="24219"/>
          <a:stretch>
            <a:fillRect/>
          </a:stretch>
        </p:blipFill>
        <p:spPr>
          <a:xfrm>
            <a:off x="4551995" y="5486400"/>
            <a:ext cx="4592005" cy="1371600"/>
          </a:xfrm>
          <a:prstGeom prst="rect">
            <a:avLst/>
          </a:prstGeom>
        </p:spPr>
      </p:pic>
      <p:pic>
        <p:nvPicPr>
          <p:cNvPr id="13" name="Picture 12" descr="LISN cal set-up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524000" cy="34131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91200" y="685800"/>
            <a:ext cx="2827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MIL-STD-461 50 uH LISN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10 kHz – 10 MHz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2a-opposite side of panel feedthroughs.JPG"/>
          <p:cNvPicPr>
            <a:picLocks noChangeAspect="1"/>
          </p:cNvPicPr>
          <p:nvPr/>
        </p:nvPicPr>
        <p:blipFill>
          <a:blip r:embed="rId3"/>
          <a:srcRect l="17578" r="23438"/>
          <a:stretch>
            <a:fillRect/>
          </a:stretch>
        </p:blipFill>
        <p:spPr>
          <a:xfrm>
            <a:off x="0" y="0"/>
            <a:ext cx="5393521" cy="6858000"/>
          </a:xfrm>
          <a:prstGeom prst="rect">
            <a:avLst/>
          </a:prstGeom>
        </p:spPr>
      </p:pic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1447800" y="228600"/>
            <a:ext cx="3124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LISN Calibration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3" name="Picture 12" descr="LISN cal set-u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276600"/>
            <a:ext cx="1524000" cy="3413125"/>
          </a:xfrm>
          <a:prstGeom prst="rect">
            <a:avLst/>
          </a:prstGeom>
        </p:spPr>
      </p:pic>
      <p:pic>
        <p:nvPicPr>
          <p:cNvPr id="8" name="Picture 7" descr="2b-HP4195A configured for LISN cal.JPG"/>
          <p:cNvPicPr>
            <a:picLocks noChangeAspect="1"/>
          </p:cNvPicPr>
          <p:nvPr/>
        </p:nvPicPr>
        <p:blipFill>
          <a:blip r:embed="rId5"/>
          <a:srcRect l="8594" r="7031"/>
          <a:stretch>
            <a:fillRect/>
          </a:stretch>
        </p:blipFill>
        <p:spPr>
          <a:xfrm>
            <a:off x="4804293" y="0"/>
            <a:ext cx="433970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c-50 uH cal instrumentation close-up below 10 MH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5867400" y="152400"/>
            <a:ext cx="3124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LISN Calibration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3" name="Picture 12" descr="LISN cal set-u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24000" cy="34131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00400" y="5867400"/>
            <a:ext cx="2057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26 dB pad matches current probe -26 dB Ohm Z</a:t>
            </a:r>
            <a:r>
              <a:rPr lang="en-US" sz="1400" baseline="-25000" dirty="0" smtClean="0"/>
              <a:t>T </a:t>
            </a:r>
            <a:r>
              <a:rPr lang="en-US" sz="1400" dirty="0" smtClean="0"/>
              <a:t>10 </a:t>
            </a:r>
            <a:r>
              <a:rPr lang="en-US" sz="1400" dirty="0" err="1" smtClean="0"/>
              <a:t>k</a:t>
            </a:r>
            <a:r>
              <a:rPr lang="en-US" sz="1400" dirty="0" smtClean="0"/>
              <a:t> – 10 MHz</a:t>
            </a:r>
            <a:endParaRPr lang="en-US" sz="1400" dirty="0"/>
          </a:p>
        </p:txBody>
      </p:sp>
      <p:cxnSp>
        <p:nvCxnSpPr>
          <p:cNvPr id="9" name="Straight Arrow Connector 8"/>
          <p:cNvCxnSpPr/>
          <p:nvPr/>
        </p:nvCxnSpPr>
        <p:spPr bwMode="auto">
          <a:xfrm rot="16200000" flipV="1">
            <a:off x="3886200" y="5334000"/>
            <a:ext cx="685800" cy="228600"/>
          </a:xfrm>
          <a:prstGeom prst="straightConnector1">
            <a:avLst/>
          </a:prstGeom>
          <a:solidFill>
            <a:schemeClr val="accent1"/>
          </a:solidFill>
          <a:ln w="539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1d-50 uH LISN impedance 10 k-10 MHz data plot.JPG"/>
          <p:cNvPicPr>
            <a:picLocks noChangeAspect="1"/>
          </p:cNvPicPr>
          <p:nvPr/>
        </p:nvPicPr>
        <p:blipFill>
          <a:blip r:embed="rId3"/>
          <a:srcRect l="2930" t="3906" r="8203" b="7031"/>
          <a:stretch>
            <a:fillRect/>
          </a:stretch>
        </p:blipFill>
        <p:spPr>
          <a:xfrm>
            <a:off x="19899" y="0"/>
            <a:ext cx="9124101" cy="6858000"/>
          </a:xfrm>
          <a:prstGeom prst="rect">
            <a:avLst/>
          </a:prstGeom>
        </p:spPr>
      </p:pic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3276600" y="3429000"/>
            <a:ext cx="4343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50 uH LISN Impedance 10 kHz – 10 MHz</a:t>
            </a:r>
            <a:endParaRPr lang="en-US" sz="28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 rot="16200000" flipV="1">
            <a:off x="3886200" y="5334000"/>
            <a:ext cx="685800" cy="228600"/>
          </a:xfrm>
          <a:prstGeom prst="straightConnector1">
            <a:avLst/>
          </a:prstGeom>
          <a:solidFill>
            <a:schemeClr val="accent1"/>
          </a:solidFill>
          <a:ln w="539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 flipV="1">
            <a:off x="685800" y="3200400"/>
            <a:ext cx="762000" cy="5334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1447800" y="2514600"/>
            <a:ext cx="838200" cy="6858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 flipV="1">
            <a:off x="2279650" y="2209800"/>
            <a:ext cx="4635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 flipV="1">
            <a:off x="2743200" y="1981200"/>
            <a:ext cx="381000" cy="228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flipV="1">
            <a:off x="3124200" y="1828800"/>
            <a:ext cx="228600" cy="1524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V="1">
            <a:off x="3352800" y="1447800"/>
            <a:ext cx="914400" cy="3810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4267200" y="1358900"/>
            <a:ext cx="825500" cy="88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 flipV="1">
            <a:off x="5613400" y="1341438"/>
            <a:ext cx="615950" cy="476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6235700" y="1346200"/>
            <a:ext cx="2616200" cy="508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Connector 52"/>
          <p:cNvCxnSpPr/>
          <p:nvPr/>
        </p:nvCxnSpPr>
        <p:spPr bwMode="auto">
          <a:xfrm flipV="1">
            <a:off x="5099050" y="1346200"/>
            <a:ext cx="501650" cy="190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673100" y="2787650"/>
            <a:ext cx="768350" cy="6286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Connector 56"/>
          <p:cNvCxnSpPr/>
          <p:nvPr/>
        </p:nvCxnSpPr>
        <p:spPr bwMode="auto">
          <a:xfrm flipV="1">
            <a:off x="1428750" y="2114550"/>
            <a:ext cx="838200" cy="6731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Straight Connector 57"/>
          <p:cNvCxnSpPr/>
          <p:nvPr/>
        </p:nvCxnSpPr>
        <p:spPr bwMode="auto">
          <a:xfrm flipV="1">
            <a:off x="2260600" y="1854200"/>
            <a:ext cx="476250" cy="2476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Straight Connector 58"/>
          <p:cNvCxnSpPr/>
          <p:nvPr/>
        </p:nvCxnSpPr>
        <p:spPr bwMode="auto">
          <a:xfrm flipV="1">
            <a:off x="2743200" y="1644650"/>
            <a:ext cx="361950" cy="2032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Straight Connector 59"/>
          <p:cNvCxnSpPr/>
          <p:nvPr/>
        </p:nvCxnSpPr>
        <p:spPr bwMode="auto">
          <a:xfrm flipV="1">
            <a:off x="3105150" y="1485900"/>
            <a:ext cx="266700" cy="1651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 flipV="1">
            <a:off x="3378200" y="1130300"/>
            <a:ext cx="831850" cy="3492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Connector 61"/>
          <p:cNvCxnSpPr/>
          <p:nvPr/>
        </p:nvCxnSpPr>
        <p:spPr bwMode="auto">
          <a:xfrm flipV="1">
            <a:off x="4216400" y="952500"/>
            <a:ext cx="857250" cy="1778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Connector 62"/>
          <p:cNvCxnSpPr/>
          <p:nvPr/>
        </p:nvCxnSpPr>
        <p:spPr bwMode="auto">
          <a:xfrm flipV="1">
            <a:off x="5626100" y="965200"/>
            <a:ext cx="590550" cy="63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Straight Connector 63"/>
          <p:cNvCxnSpPr/>
          <p:nvPr/>
        </p:nvCxnSpPr>
        <p:spPr bwMode="auto">
          <a:xfrm>
            <a:off x="6229350" y="965200"/>
            <a:ext cx="2635250" cy="1143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5092700" y="958850"/>
            <a:ext cx="520700" cy="63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3a-50 uH cal instrumentation close-up 100 k-100 MH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867400" y="152400"/>
            <a:ext cx="31242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LISN Calibration</a:t>
            </a:r>
          </a:p>
          <a:p>
            <a:pPr algn="ctr" eaLnBrk="0" hangingPunct="0"/>
            <a:r>
              <a:rPr lang="en-US" sz="1800" dirty="0" smtClean="0">
                <a:solidFill>
                  <a:schemeClr val="bg1"/>
                </a:solidFill>
              </a:rPr>
              <a:t>100 kHz – 100 MHz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15" name="Picture 14" descr="LISN cal set-u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24000" cy="34131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76600" y="5473005"/>
            <a:ext cx="9906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10 dB pads on both LISN &amp; current probe</a:t>
            </a:r>
            <a:endParaRPr lang="en-US" sz="1400" dirty="0"/>
          </a:p>
        </p:txBody>
      </p:sp>
      <p:cxnSp>
        <p:nvCxnSpPr>
          <p:cNvPr id="17" name="Straight Arrow Connector 16"/>
          <p:cNvCxnSpPr>
            <a:stCxn id="18" idx="2"/>
          </p:cNvCxnSpPr>
          <p:nvPr/>
        </p:nvCxnSpPr>
        <p:spPr bwMode="auto">
          <a:xfrm rot="5400000">
            <a:off x="6005217" y="2746115"/>
            <a:ext cx="849868" cy="515902"/>
          </a:xfrm>
          <a:prstGeom prst="straightConnector1">
            <a:avLst/>
          </a:prstGeom>
          <a:solidFill>
            <a:schemeClr val="accent1"/>
          </a:solidFill>
          <a:ln w="5397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6172200" y="2209800"/>
            <a:ext cx="1031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91550-2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3b-50 uH LISN impedance 100 k-100 MHz data plot.JPG"/>
          <p:cNvPicPr>
            <a:picLocks noChangeAspect="1"/>
          </p:cNvPicPr>
          <p:nvPr/>
        </p:nvPicPr>
        <p:blipFill>
          <a:blip r:embed="rId3"/>
          <a:srcRect l="4102" t="781" r="7031" b="10937"/>
          <a:stretch>
            <a:fillRect/>
          </a:stretch>
        </p:blipFill>
        <p:spPr>
          <a:xfrm>
            <a:off x="-60948" y="0"/>
            <a:ext cx="9204948" cy="6858000"/>
          </a:xfrm>
          <a:prstGeom prst="rect">
            <a:avLst/>
          </a:prstGeom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981200" y="3429000"/>
            <a:ext cx="4343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50 uH LISN Impedance 100 kHz – 100 MHz</a:t>
            </a:r>
            <a:endParaRPr lang="en-US" sz="2800" dirty="0">
              <a:solidFill>
                <a:schemeClr val="bg1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 bwMode="auto">
          <a:xfrm rot="16200000" flipV="1">
            <a:off x="4419600" y="3962400"/>
            <a:ext cx="4038600" cy="762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5791200" y="6096000"/>
            <a:ext cx="7148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10 MHz</a:t>
            </a:r>
            <a:endParaRPr lang="en-US" sz="1200" dirty="0">
              <a:solidFill>
                <a:schemeClr val="bg1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 bwMode="auto">
          <a:xfrm rot="5400000" flipH="1" flipV="1">
            <a:off x="400050" y="4102100"/>
            <a:ext cx="1689100" cy="736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 flipV="1">
            <a:off x="1612900" y="2895600"/>
            <a:ext cx="781050" cy="7302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 flipV="1">
            <a:off x="2387600" y="2692400"/>
            <a:ext cx="520700" cy="1968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 flipV="1">
            <a:off x="2933700" y="2616200"/>
            <a:ext cx="323850" cy="762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 flipV="1">
            <a:off x="3270250" y="2559050"/>
            <a:ext cx="260350" cy="635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 flipV="1">
            <a:off x="3511550" y="2470150"/>
            <a:ext cx="2895600" cy="88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/>
          <p:cNvCxnSpPr/>
          <p:nvPr/>
        </p:nvCxnSpPr>
        <p:spPr bwMode="auto">
          <a:xfrm rot="5400000" flipH="1" flipV="1">
            <a:off x="342900" y="2419350"/>
            <a:ext cx="1689100" cy="736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V="1">
            <a:off x="1555750" y="1136650"/>
            <a:ext cx="812800" cy="8064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flipV="1">
            <a:off x="2368550" y="984250"/>
            <a:ext cx="476250" cy="1460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Straight Connector 29"/>
          <p:cNvCxnSpPr/>
          <p:nvPr/>
        </p:nvCxnSpPr>
        <p:spPr bwMode="auto">
          <a:xfrm flipV="1">
            <a:off x="2863850" y="889000"/>
            <a:ext cx="330200" cy="88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flipV="1">
            <a:off x="3213100" y="768350"/>
            <a:ext cx="266700" cy="1016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3460750" y="673100"/>
            <a:ext cx="2895600" cy="88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a-5 uH LISN overall cal set-u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581400" y="5780782"/>
            <a:ext cx="55626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5 uH LISN Calibration</a:t>
            </a:r>
          </a:p>
          <a:p>
            <a:pPr algn="ctr" eaLnBrk="0" hangingPunct="0"/>
            <a:r>
              <a:rPr lang="en-US" sz="1800" dirty="0" smtClean="0">
                <a:solidFill>
                  <a:schemeClr val="bg1"/>
                </a:solidFill>
              </a:rPr>
              <a:t>150 kHz – 100 MHz</a:t>
            </a:r>
          </a:p>
          <a:p>
            <a:pPr algn="ctr" eaLnBrk="0" hangingPunct="0"/>
            <a:r>
              <a:rPr lang="en-US" sz="1800" dirty="0" smtClean="0">
                <a:solidFill>
                  <a:schemeClr val="bg1"/>
                </a:solidFill>
              </a:rPr>
              <a:t>(0.1 uF blocking cap transparent at 150 kHz and up)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6" name="Picture 5" descr="LISN cal set-u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24000" cy="34131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09800" y="4495800"/>
            <a:ext cx="9906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10 dB pads on both LISN &amp; current probe</a:t>
            </a:r>
            <a:endParaRPr lang="en-US" sz="1400" dirty="0"/>
          </a:p>
        </p:txBody>
      </p:sp>
      <p:cxnSp>
        <p:nvCxnSpPr>
          <p:cNvPr id="8" name="Straight Arrow Connector 7"/>
          <p:cNvCxnSpPr/>
          <p:nvPr/>
        </p:nvCxnSpPr>
        <p:spPr bwMode="auto">
          <a:xfrm rot="10800000" flipV="1">
            <a:off x="3581400" y="3124200"/>
            <a:ext cx="838200" cy="621268"/>
          </a:xfrm>
          <a:prstGeom prst="straightConnector1">
            <a:avLst/>
          </a:prstGeom>
          <a:solidFill>
            <a:schemeClr val="accent1"/>
          </a:solidFill>
          <a:ln w="5397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TextBox 8"/>
          <p:cNvSpPr txBox="1"/>
          <p:nvPr/>
        </p:nvSpPr>
        <p:spPr>
          <a:xfrm>
            <a:off x="4495800" y="2895600"/>
            <a:ext cx="1031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chemeClr val="bg1"/>
                </a:solidFill>
              </a:rPr>
              <a:t>91550-2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4b-5 uH cal instrumentation close-u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334000" y="152400"/>
            <a:ext cx="3657600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5 uH LISN Calibration</a:t>
            </a:r>
          </a:p>
          <a:p>
            <a:pPr algn="ctr" eaLnBrk="0" hangingPunct="0"/>
            <a:r>
              <a:rPr lang="en-US" sz="1800" dirty="0" smtClean="0">
                <a:solidFill>
                  <a:schemeClr val="bg1"/>
                </a:solidFill>
              </a:rPr>
              <a:t>150 kHz – 100 MHz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6" name="Picture 5" descr="LISN cal set-u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24000" cy="34131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8400" y="5410200"/>
            <a:ext cx="9906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10 dB pads on both LISN &amp; current probe</a:t>
            </a:r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819400" y="3124200"/>
            <a:ext cx="192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</a:rPr>
              <a:t>91550-2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</a:rPr>
              <a:t>Z</a:t>
            </a:r>
            <a:r>
              <a:rPr lang="en-US" sz="1800" baseline="-25000" dirty="0" smtClean="0">
                <a:solidFill>
                  <a:schemeClr val="bg1"/>
                </a:solidFill>
              </a:rPr>
              <a:t>T</a:t>
            </a:r>
            <a:r>
              <a:rPr lang="en-US" sz="1800" dirty="0" smtClean="0">
                <a:solidFill>
                  <a:schemeClr val="bg1"/>
                </a:solidFill>
              </a:rPr>
              <a:t> = 1 Ohm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</a:rPr>
              <a:t>100 </a:t>
            </a:r>
            <a:r>
              <a:rPr lang="en-US" sz="1800" dirty="0" err="1" smtClean="0">
                <a:solidFill>
                  <a:schemeClr val="bg1"/>
                </a:solidFill>
              </a:rPr>
              <a:t>k</a:t>
            </a:r>
            <a:r>
              <a:rPr lang="en-US" sz="1800" dirty="0" smtClean="0">
                <a:solidFill>
                  <a:schemeClr val="bg1"/>
                </a:solidFill>
              </a:rPr>
              <a:t> – 100 MHz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c-5 uH LISN impedance data plot.JPG"/>
          <p:cNvPicPr>
            <a:picLocks noChangeAspect="1"/>
          </p:cNvPicPr>
          <p:nvPr/>
        </p:nvPicPr>
        <p:blipFill>
          <a:blip r:embed="rId3"/>
          <a:srcRect l="2930" t="2344" r="4688" b="5469"/>
          <a:stretch>
            <a:fillRect/>
          </a:stretch>
        </p:blipFill>
        <p:spPr>
          <a:xfrm>
            <a:off x="-19630" y="1"/>
            <a:ext cx="9163631" cy="6858000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76600" y="3429000"/>
            <a:ext cx="4343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sz="2800" dirty="0" smtClean="0">
                <a:solidFill>
                  <a:schemeClr val="bg1"/>
                </a:solidFill>
              </a:rPr>
              <a:t>5 uH LISN Impedance 150 kHz – 100 MHz</a:t>
            </a:r>
            <a:endParaRPr lang="en-US" sz="2800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 bwMode="auto">
          <a:xfrm rot="16200000" flipV="1">
            <a:off x="5220494" y="3544094"/>
            <a:ext cx="4724400" cy="746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7239000" y="5943600"/>
            <a:ext cx="7148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30 MHz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17175</TotalTime>
  <Words>511</Words>
  <Application>Microsoft Office PowerPoint</Application>
  <PresentationFormat>On-screen Show (4:3)</PresentationFormat>
  <Paragraphs>127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Blank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Different Probes For Different Purposes – RS01</vt:lpstr>
      <vt:lpstr>Different Probes For Different Purposes – RS01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EMC Compliance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Javor</dc:creator>
  <cp:lastModifiedBy>Gottschall, Janet S. (LARC-B703)[LITES]</cp:lastModifiedBy>
  <cp:revision>242</cp:revision>
  <dcterms:created xsi:type="dcterms:W3CDTF">2014-03-30T15:32:32Z</dcterms:created>
  <dcterms:modified xsi:type="dcterms:W3CDTF">2014-07-16T12:32:22Z</dcterms:modified>
</cp:coreProperties>
</file>